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77" r:id="rId5"/>
    <p:sldMasterId id="2147483693" r:id="rId6"/>
  </p:sldMasterIdLst>
  <p:notesMasterIdLst>
    <p:notesMasterId r:id="rId51"/>
  </p:notesMasterIdLst>
  <p:handoutMasterIdLst>
    <p:handoutMasterId r:id="rId52"/>
  </p:handoutMasterIdLst>
  <p:sldIdLst>
    <p:sldId id="256" r:id="rId7"/>
    <p:sldId id="272" r:id="rId8"/>
    <p:sldId id="313" r:id="rId9"/>
    <p:sldId id="291" r:id="rId10"/>
    <p:sldId id="292" r:id="rId11"/>
    <p:sldId id="293" r:id="rId12"/>
    <p:sldId id="294" r:id="rId13"/>
    <p:sldId id="306" r:id="rId14"/>
    <p:sldId id="295" r:id="rId15"/>
    <p:sldId id="260" r:id="rId16"/>
    <p:sldId id="314" r:id="rId17"/>
    <p:sldId id="315" r:id="rId18"/>
    <p:sldId id="274" r:id="rId19"/>
    <p:sldId id="273" r:id="rId20"/>
    <p:sldId id="261" r:id="rId21"/>
    <p:sldId id="275" r:id="rId22"/>
    <p:sldId id="316" r:id="rId23"/>
    <p:sldId id="317" r:id="rId24"/>
    <p:sldId id="324" r:id="rId25"/>
    <p:sldId id="263" r:id="rId26"/>
    <p:sldId id="265" r:id="rId27"/>
    <p:sldId id="284" r:id="rId28"/>
    <p:sldId id="318" r:id="rId29"/>
    <p:sldId id="325" r:id="rId30"/>
    <p:sldId id="298" r:id="rId31"/>
    <p:sldId id="300" r:id="rId32"/>
    <p:sldId id="301" r:id="rId33"/>
    <p:sldId id="303" r:id="rId34"/>
    <p:sldId id="304" r:id="rId35"/>
    <p:sldId id="283" r:id="rId36"/>
    <p:sldId id="319" r:id="rId37"/>
    <p:sldId id="305" r:id="rId38"/>
    <p:sldId id="320" r:id="rId39"/>
    <p:sldId id="326" r:id="rId40"/>
    <p:sldId id="310" r:id="rId41"/>
    <p:sldId id="307" r:id="rId42"/>
    <p:sldId id="268" r:id="rId43"/>
    <p:sldId id="322" r:id="rId44"/>
    <p:sldId id="323" r:id="rId45"/>
    <p:sldId id="328" r:id="rId46"/>
    <p:sldId id="309" r:id="rId47"/>
    <p:sldId id="321" r:id="rId48"/>
    <p:sldId id="269" r:id="rId49"/>
    <p:sldId id="311"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C5C"/>
    <a:srgbClr val="C01B1C"/>
    <a:srgbClr val="C40836"/>
    <a:srgbClr val="590F4A"/>
    <a:srgbClr val="166813"/>
    <a:srgbClr val="004FBB"/>
    <a:srgbClr val="383838"/>
    <a:srgbClr val="00A2D7"/>
    <a:srgbClr val="FFCF00"/>
    <a:srgbClr val="F2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13" autoAdjust="0"/>
    <p:restoredTop sz="94694" autoAdjust="0"/>
  </p:normalViewPr>
  <p:slideViewPr>
    <p:cSldViewPr>
      <p:cViewPr varScale="1">
        <p:scale>
          <a:sx n="161" d="100"/>
          <a:sy n="161" d="100"/>
        </p:scale>
        <p:origin x="1256" y="200"/>
      </p:cViewPr>
      <p:guideLst>
        <p:guide orient="horz" pos="1620"/>
        <p:guide pos="2925"/>
      </p:guideLst>
    </p:cSldViewPr>
  </p:slideViewPr>
  <p:outlineViewPr>
    <p:cViewPr>
      <p:scale>
        <a:sx n="33" d="100"/>
        <a:sy n="33" d="100"/>
      </p:scale>
      <p:origin x="0" y="498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pPr/>
              <a:t>11/2/23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pPr/>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pPr/>
              <a:t>2/11/2023</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pPr/>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97515"/>
            <a:ext cx="8208912" cy="1620179"/>
          </a:xfrm>
        </p:spPr>
        <p:txBody>
          <a:bodyPr>
            <a:normAutofit/>
          </a:bodyPr>
          <a:lstStyle>
            <a:lvl1pPr algn="l">
              <a:defRPr sz="5400">
                <a:solidFill>
                  <a:srgbClr val="000000"/>
                </a:solidFill>
              </a:defRPr>
            </a:lvl1pPr>
          </a:lstStyle>
          <a:p>
            <a:r>
              <a:rPr lang="en-AU" dirty="0"/>
              <a:t>Click to edit Master title style</a:t>
            </a:r>
          </a:p>
        </p:txBody>
      </p:sp>
      <p:sp>
        <p:nvSpPr>
          <p:cNvPr id="3" name="Subtitle 2"/>
          <p:cNvSpPr>
            <a:spLocks noGrp="1"/>
          </p:cNvSpPr>
          <p:nvPr>
            <p:ph type="subTitle" idx="1"/>
          </p:nvPr>
        </p:nvSpPr>
        <p:spPr>
          <a:xfrm>
            <a:off x="539552" y="2171700"/>
            <a:ext cx="8208912"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p>
        </p:txBody>
      </p:sp>
    </p:spTree>
    <p:extLst>
      <p:ext uri="{BB962C8B-B14F-4D97-AF65-F5344CB8AC3E}">
        <p14:creationId xmlns:p14="http://schemas.microsoft.com/office/powerpoint/2010/main" val="338374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05979"/>
            <a:ext cx="8352928" cy="857250"/>
          </a:xfrm>
          <a:prstGeom prst="rect">
            <a:avLst/>
          </a:prstGeom>
        </p:spPr>
        <p:txBody>
          <a:bodyPr vert="horz" lIns="0" tIns="0" rIns="0" bIns="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a:ln>
                  <a:noFill/>
                </a:ln>
                <a:solidFill>
                  <a:schemeClr val="tx1"/>
                </a:solidFill>
                <a:effectLst/>
                <a:uLnTx/>
                <a:uFillTx/>
                <a:latin typeface="+mj-lt"/>
                <a:ea typeface="+mj-ea"/>
                <a:cs typeface="+mj-cs"/>
              </a:rPr>
              <a:t>Click to edit Master title style</a:t>
            </a:r>
            <a:endParaRPr kumimoji="0" lang="en-AU"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6" name="Content Placeholder 2"/>
          <p:cNvSpPr>
            <a:spLocks noGrp="1"/>
          </p:cNvSpPr>
          <p:nvPr>
            <p:ph idx="1"/>
          </p:nvPr>
        </p:nvSpPr>
        <p:spPr>
          <a:xfrm>
            <a:off x="395536" y="1200151"/>
            <a:ext cx="8352928" cy="3423827"/>
          </a:xfrm>
        </p:spPr>
        <p:txBody>
          <a:bodyPr/>
          <a:lstStyle/>
          <a:p>
            <a:pPr lvl="0"/>
            <a:endParaRPr lang="en-AU" dirty="0"/>
          </a:p>
        </p:txBody>
      </p:sp>
    </p:spTree>
    <p:extLst>
      <p:ext uri="{BB962C8B-B14F-4D97-AF65-F5344CB8AC3E}">
        <p14:creationId xmlns:p14="http://schemas.microsoft.com/office/powerpoint/2010/main" val="141347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sz="half" idx="1"/>
          </p:nvPr>
        </p:nvSpPr>
        <p:spPr>
          <a:xfrm>
            <a:off x="395536" y="1200151"/>
            <a:ext cx="4104456"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4" name="Content Placeholder 3"/>
          <p:cNvSpPr>
            <a:spLocks noGrp="1"/>
          </p:cNvSpPr>
          <p:nvPr>
            <p:ph sz="half" idx="2"/>
          </p:nvPr>
        </p:nvSpPr>
        <p:spPr>
          <a:xfrm>
            <a:off x="4572000" y="1200151"/>
            <a:ext cx="41764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4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lvl1pPr>
              <a:defRPr baseline="0">
                <a:solidFill>
                  <a:schemeClr val="accent2">
                    <a:lumMod val="50000"/>
                  </a:schemeClr>
                </a:solidFill>
                <a:latin typeface="Powderfinger Type" panose="02020709070000000403" pitchFamily="49" charset="77"/>
              </a:defRPr>
            </a:lvl1pPr>
          </a:lstStyle>
          <a:p>
            <a:r>
              <a:rPr lang="en-AU" dirty="0"/>
              <a:t>Click to edit Master title style</a:t>
            </a:r>
          </a:p>
        </p:txBody>
      </p:sp>
      <p:sp>
        <p:nvSpPr>
          <p:cNvPr id="3"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05979"/>
            <a:ext cx="8352928" cy="857250"/>
          </a:xfrm>
          <a:prstGeom prst="rect">
            <a:avLst/>
          </a:prstGeom>
        </p:spPr>
        <p:txBody>
          <a:bodyPr vert="horz" lIns="0" tIns="0" rIns="0" bIns="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a:ln>
                  <a:noFill/>
                </a:ln>
                <a:solidFill>
                  <a:schemeClr val="tx1"/>
                </a:solidFill>
                <a:effectLst/>
                <a:uLnTx/>
                <a:uFillTx/>
                <a:latin typeface="+mj-lt"/>
                <a:ea typeface="+mj-ea"/>
                <a:cs typeface="+mj-cs"/>
              </a:rPr>
              <a:t>Click to edit Master title style</a:t>
            </a:r>
            <a:endParaRPr kumimoji="0" lang="en-AU"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6" name="Content Placeholder 2"/>
          <p:cNvSpPr>
            <a:spLocks noGrp="1"/>
          </p:cNvSpPr>
          <p:nvPr>
            <p:ph idx="1"/>
          </p:nvPr>
        </p:nvSpPr>
        <p:spPr>
          <a:xfrm>
            <a:off x="395536" y="1200151"/>
            <a:ext cx="8352928" cy="3423827"/>
          </a:xfrm>
        </p:spPr>
        <p:txBody>
          <a:bodyPr/>
          <a:lstStyle/>
          <a:p>
            <a:pPr lvl="0"/>
            <a:endParaRPr lang="en-AU" dirty="0"/>
          </a:p>
        </p:txBody>
      </p:sp>
    </p:spTree>
    <p:extLst>
      <p:ext uri="{BB962C8B-B14F-4D97-AF65-F5344CB8AC3E}">
        <p14:creationId xmlns:p14="http://schemas.microsoft.com/office/powerpoint/2010/main" val="141347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sz="half" idx="1"/>
          </p:nvPr>
        </p:nvSpPr>
        <p:spPr>
          <a:xfrm>
            <a:off x="395536" y="1200151"/>
            <a:ext cx="4104456"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4" name="Content Placeholder 3"/>
          <p:cNvSpPr>
            <a:spLocks noGrp="1"/>
          </p:cNvSpPr>
          <p:nvPr>
            <p:ph sz="half" idx="2"/>
          </p:nvPr>
        </p:nvSpPr>
        <p:spPr>
          <a:xfrm>
            <a:off x="4572000" y="1200151"/>
            <a:ext cx="41764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97515"/>
            <a:ext cx="8208912" cy="1620179"/>
          </a:xfrm>
        </p:spPr>
        <p:txBody>
          <a:bodyPr>
            <a:normAutofit/>
          </a:bodyPr>
          <a:lstStyle>
            <a:lvl1pPr algn="l">
              <a:defRPr sz="5400">
                <a:solidFill>
                  <a:srgbClr val="000000"/>
                </a:solidFill>
              </a:defRPr>
            </a:lvl1pPr>
          </a:lstStyle>
          <a:p>
            <a:r>
              <a:rPr lang="en-AU" dirty="0"/>
              <a:t>Click to edit Master title style</a:t>
            </a:r>
          </a:p>
        </p:txBody>
      </p:sp>
      <p:sp>
        <p:nvSpPr>
          <p:cNvPr id="3" name="Subtitle 2"/>
          <p:cNvSpPr>
            <a:spLocks noGrp="1"/>
          </p:cNvSpPr>
          <p:nvPr>
            <p:ph type="subTitle" idx="1"/>
          </p:nvPr>
        </p:nvSpPr>
        <p:spPr>
          <a:xfrm>
            <a:off x="539552" y="2171700"/>
            <a:ext cx="8208912"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p>
        </p:txBody>
      </p:sp>
    </p:spTree>
    <p:extLst>
      <p:ext uri="{BB962C8B-B14F-4D97-AF65-F5344CB8AC3E}">
        <p14:creationId xmlns:p14="http://schemas.microsoft.com/office/powerpoint/2010/main" val="338374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4" y="-20538"/>
            <a:ext cx="9161993" cy="5151714"/>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a:t>Click to edit Master title style</a:t>
            </a:r>
          </a:p>
        </p:txBody>
      </p:sp>
      <p:sp>
        <p:nvSpPr>
          <p:cNvPr id="3" name="Text Placeholder 2"/>
          <p:cNvSpPr>
            <a:spLocks noGrp="1"/>
          </p:cNvSpPr>
          <p:nvPr>
            <p:ph type="body" idx="1"/>
          </p:nvPr>
        </p:nvSpPr>
        <p:spPr>
          <a:xfrm>
            <a:off x="395536" y="1200151"/>
            <a:ext cx="8352928" cy="342382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76" r:id="rId3"/>
    <p:sldLayoutId id="2147483668" r:id="rId4"/>
    <p:sldLayoutId id="2147483672" r:id="rId5"/>
    <p:sldLayoutId id="2147483674" r:id="rId6"/>
    <p:sldLayoutId id="2147483675" r:id="rId7"/>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4" y="15269"/>
            <a:ext cx="9161993" cy="5151714"/>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a:t>Click to edit Master title style</a:t>
            </a:r>
          </a:p>
        </p:txBody>
      </p:sp>
      <p:sp>
        <p:nvSpPr>
          <p:cNvPr id="3" name="Text Placeholder 2"/>
          <p:cNvSpPr>
            <a:spLocks noGrp="1"/>
          </p:cNvSpPr>
          <p:nvPr>
            <p:ph type="body" idx="1"/>
          </p:nvPr>
        </p:nvSpPr>
        <p:spPr>
          <a:xfrm>
            <a:off x="395536" y="1200151"/>
            <a:ext cx="8352928" cy="342382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 y="-8214"/>
            <a:ext cx="9161993" cy="5151713"/>
          </a:xfrm>
          <a:prstGeom prst="rect">
            <a:avLst/>
          </a:prstGeom>
        </p:spPr>
      </p:pic>
      <p:sp>
        <p:nvSpPr>
          <p:cNvPr id="15" name="Slide Number Placeholder 3"/>
          <p:cNvSpPr>
            <a:spLocks noGrp="1"/>
          </p:cNvSpPr>
          <p:nvPr>
            <p:ph type="sldNum" sz="quarter" idx="4"/>
          </p:nvPr>
        </p:nvSpPr>
        <p:spPr>
          <a:xfrm>
            <a:off x="8748464" y="4930012"/>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xample.com/" TargetMode="External"/><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xample.com/" TargetMode="External"/><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hyperlink" Target="http://www.thepiratebay.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433C-73BD-A642-8CBC-4C2E425B609E}"/>
              </a:ext>
            </a:extLst>
          </p:cNvPr>
          <p:cNvSpPr>
            <a:spLocks noGrp="1"/>
          </p:cNvSpPr>
          <p:nvPr>
            <p:ph type="ctrTitle"/>
          </p:nvPr>
        </p:nvSpPr>
        <p:spPr>
          <a:xfrm>
            <a:off x="539552" y="804602"/>
            <a:ext cx="8208912" cy="1006005"/>
          </a:xfrm>
        </p:spPr>
        <p:txBody>
          <a:bodyPr>
            <a:normAutofit/>
          </a:bodyPr>
          <a:lstStyle/>
          <a:p>
            <a:r>
              <a:rPr lang="en-AU" dirty="0">
                <a:solidFill>
                  <a:schemeClr val="accent2">
                    <a:lumMod val="50000"/>
                  </a:schemeClr>
                </a:solidFill>
                <a:latin typeface="Powderfinger Type" panose="02020709070000000403" pitchFamily="49" charset="77"/>
              </a:rPr>
              <a:t>DNS Privacy</a:t>
            </a:r>
          </a:p>
        </p:txBody>
      </p:sp>
      <p:sp>
        <p:nvSpPr>
          <p:cNvPr id="3" name="Subtitle 2">
            <a:extLst>
              <a:ext uri="{FF2B5EF4-FFF2-40B4-BE49-F238E27FC236}">
                <a16:creationId xmlns:a16="http://schemas.microsoft.com/office/drawing/2014/main" id="{F3E38C45-B1A8-1147-AE83-17D3E576A1D7}"/>
              </a:ext>
            </a:extLst>
          </p:cNvPr>
          <p:cNvSpPr>
            <a:spLocks noGrp="1"/>
          </p:cNvSpPr>
          <p:nvPr>
            <p:ph type="subTitle" idx="1"/>
          </p:nvPr>
        </p:nvSpPr>
        <p:spPr>
          <a:xfrm>
            <a:off x="1143000" y="3086100"/>
            <a:ext cx="6858000" cy="857250"/>
          </a:xfrm>
        </p:spPr>
        <p:txBody>
          <a:bodyPr>
            <a:normAutofit lnSpcReduction="10000"/>
          </a:bodyPr>
          <a:lstStyle/>
          <a:p>
            <a:pPr algn="r"/>
            <a:r>
              <a:rPr lang="en-AU" dirty="0">
                <a:solidFill>
                  <a:schemeClr val="bg1">
                    <a:lumMod val="75000"/>
                  </a:schemeClr>
                </a:solidFill>
                <a:latin typeface="AhnbergHand" pitchFamily="2" charset="0"/>
              </a:rPr>
              <a:t>Geoff Huston AM</a:t>
            </a:r>
          </a:p>
          <a:p>
            <a:pPr algn="r"/>
            <a:r>
              <a:rPr lang="en-AU" dirty="0">
                <a:solidFill>
                  <a:schemeClr val="bg1">
                    <a:lumMod val="75000"/>
                  </a:schemeClr>
                </a:solidFill>
                <a:latin typeface="AhnbergHand" pitchFamily="2" charset="0"/>
              </a:rPr>
              <a:t>APNIC Labs</a:t>
            </a:r>
          </a:p>
        </p:txBody>
      </p:sp>
      <p:pic>
        <p:nvPicPr>
          <p:cNvPr id="5" name="Picture 4">
            <a:extLst>
              <a:ext uri="{FF2B5EF4-FFF2-40B4-BE49-F238E27FC236}">
                <a16:creationId xmlns:a16="http://schemas.microsoft.com/office/drawing/2014/main" id="{F54AA451-2B46-E10C-8ED5-3D8D775F8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143" y="3943350"/>
            <a:ext cx="927100" cy="977900"/>
          </a:xfrm>
          <a:prstGeom prst="rect">
            <a:avLst/>
          </a:prstGeom>
        </p:spPr>
      </p:pic>
    </p:spTree>
    <p:extLst>
      <p:ext uri="{BB962C8B-B14F-4D97-AF65-F5344CB8AC3E}">
        <p14:creationId xmlns:p14="http://schemas.microsoft.com/office/powerpoint/2010/main" val="914712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DB075-1967-A66C-B44A-E89A2F901480}"/>
              </a:ext>
            </a:extLst>
          </p:cNvPr>
          <p:cNvSpPr/>
          <p:nvPr/>
        </p:nvSpPr>
        <p:spPr>
          <a:xfrm>
            <a:off x="539552" y="2067694"/>
            <a:ext cx="7776864" cy="30243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18F203BE-411A-CB42-AEF9-0D4969660DDB}"/>
              </a:ext>
            </a:extLst>
          </p:cNvPr>
          <p:cNvSpPr>
            <a:spLocks noGrp="1"/>
          </p:cNvSpPr>
          <p:nvPr>
            <p:ph type="title"/>
          </p:nvPr>
        </p:nvSpPr>
        <p:spPr/>
        <p:txBody>
          <a:bodyPr/>
          <a:lstStyle/>
          <a:p>
            <a:r>
              <a:rPr lang="en-AU" dirty="0"/>
              <a:t>I. The DNS is overly chatty</a:t>
            </a:r>
          </a:p>
        </p:txBody>
      </p:sp>
      <p:sp>
        <p:nvSpPr>
          <p:cNvPr id="3" name="Content Placeholder 2">
            <a:extLst>
              <a:ext uri="{FF2B5EF4-FFF2-40B4-BE49-F238E27FC236}">
                <a16:creationId xmlns:a16="http://schemas.microsoft.com/office/drawing/2014/main" id="{F15466C1-0548-5644-B7C1-13C45B86E3E7}"/>
              </a:ext>
            </a:extLst>
          </p:cNvPr>
          <p:cNvSpPr>
            <a:spLocks noGrp="1"/>
          </p:cNvSpPr>
          <p:nvPr>
            <p:ph idx="1"/>
          </p:nvPr>
        </p:nvSpPr>
        <p:spPr/>
        <p:txBody>
          <a:bodyPr/>
          <a:lstStyle/>
          <a:p>
            <a:pPr marL="0" indent="0">
              <a:buNone/>
            </a:pPr>
            <a:r>
              <a:rPr lang="en-AU" dirty="0"/>
              <a:t>The DNS uses the full query name to discover the identity of the name servers for the query name</a:t>
            </a:r>
          </a:p>
          <a:p>
            <a:pPr marL="342900" lvl="1" indent="0">
              <a:buNone/>
            </a:pPr>
            <a:endParaRPr lang="en-AU" dirty="0"/>
          </a:p>
          <a:p>
            <a:pPr marL="342900" lvl="1" indent="0">
              <a:buNone/>
            </a:pPr>
            <a:r>
              <a:rPr lang="en-AU" dirty="0"/>
              <a:t>Hi root server, I want to resolve </a:t>
            </a:r>
            <a:r>
              <a:rPr lang="en-AU" dirty="0">
                <a:hlinkClick r:id="rId2"/>
              </a:rPr>
              <a:t>www.example.com</a:t>
            </a:r>
            <a:endParaRPr lang="en-AU" dirty="0"/>
          </a:p>
          <a:p>
            <a:pPr marL="342900" lvl="1" indent="0">
              <a:buNone/>
            </a:pPr>
            <a:r>
              <a:rPr lang="en-AU" dirty="0"/>
              <a:t>	Not me – try asking the servers for .com</a:t>
            </a:r>
          </a:p>
        </p:txBody>
      </p:sp>
    </p:spTree>
    <p:extLst>
      <p:ext uri="{BB962C8B-B14F-4D97-AF65-F5344CB8AC3E}">
        <p14:creationId xmlns:p14="http://schemas.microsoft.com/office/powerpoint/2010/main" val="1420340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27953D-CCB9-1EEB-5E67-A03F6980525D}"/>
              </a:ext>
            </a:extLst>
          </p:cNvPr>
          <p:cNvSpPr/>
          <p:nvPr/>
        </p:nvSpPr>
        <p:spPr>
          <a:xfrm>
            <a:off x="539552" y="2067694"/>
            <a:ext cx="7776864" cy="30243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18F203BE-411A-CB42-AEF9-0D4969660DDB}"/>
              </a:ext>
            </a:extLst>
          </p:cNvPr>
          <p:cNvSpPr>
            <a:spLocks noGrp="1"/>
          </p:cNvSpPr>
          <p:nvPr>
            <p:ph type="title"/>
          </p:nvPr>
        </p:nvSpPr>
        <p:spPr/>
        <p:txBody>
          <a:bodyPr/>
          <a:lstStyle/>
          <a:p>
            <a:r>
              <a:rPr lang="en-AU" dirty="0"/>
              <a:t>The DNS is overly chatty</a:t>
            </a:r>
          </a:p>
        </p:txBody>
      </p:sp>
      <p:sp>
        <p:nvSpPr>
          <p:cNvPr id="3" name="Content Placeholder 2">
            <a:extLst>
              <a:ext uri="{FF2B5EF4-FFF2-40B4-BE49-F238E27FC236}">
                <a16:creationId xmlns:a16="http://schemas.microsoft.com/office/drawing/2014/main" id="{F15466C1-0548-5644-B7C1-13C45B86E3E7}"/>
              </a:ext>
            </a:extLst>
          </p:cNvPr>
          <p:cNvSpPr>
            <a:spLocks noGrp="1"/>
          </p:cNvSpPr>
          <p:nvPr>
            <p:ph idx="1"/>
          </p:nvPr>
        </p:nvSpPr>
        <p:spPr/>
        <p:txBody>
          <a:bodyPr/>
          <a:lstStyle/>
          <a:p>
            <a:pPr marL="0" indent="0">
              <a:buNone/>
            </a:pPr>
            <a:r>
              <a:rPr lang="en-AU" dirty="0"/>
              <a:t>The DNS uses the full query name to discover the identity of the name servers for the query name</a:t>
            </a:r>
          </a:p>
          <a:p>
            <a:pPr marL="342900" lvl="1" indent="0">
              <a:buNone/>
            </a:pPr>
            <a:endParaRPr lang="en-AU" dirty="0"/>
          </a:p>
          <a:p>
            <a:pPr marL="342900" lvl="1" indent="0">
              <a:buNone/>
            </a:pPr>
            <a:r>
              <a:rPr lang="en-AU" dirty="0"/>
              <a:t>Hi root server, I want to resolve </a:t>
            </a:r>
            <a:r>
              <a:rPr lang="en-AU" dirty="0" err="1">
                <a:hlinkClick r:id="rId2"/>
              </a:rPr>
              <a:t>www.example.com</a:t>
            </a:r>
            <a:endParaRPr lang="en-AU" dirty="0"/>
          </a:p>
          <a:p>
            <a:pPr marL="342900" lvl="1" indent="0">
              <a:buNone/>
            </a:pPr>
            <a:r>
              <a:rPr lang="en-AU" dirty="0"/>
              <a:t>	Not me – try asking the servers for .com</a:t>
            </a:r>
          </a:p>
          <a:p>
            <a:pPr marL="342900" lvl="1" indent="0">
              <a:buNone/>
            </a:pPr>
            <a:r>
              <a:rPr lang="en-AU" dirty="0"/>
              <a:t>Hi .com server, I want to resolve </a:t>
            </a:r>
            <a:r>
              <a:rPr lang="en-AU" dirty="0" err="1">
                <a:hlinkClick r:id="rId2"/>
              </a:rPr>
              <a:t>www.example.com</a:t>
            </a:r>
            <a:endParaRPr lang="en-AU" dirty="0"/>
          </a:p>
          <a:p>
            <a:pPr marL="342900" lvl="1" indent="0">
              <a:buNone/>
            </a:pPr>
            <a:r>
              <a:rPr lang="en-AU" dirty="0"/>
              <a:t>	Not me – try asking the servers for </a:t>
            </a:r>
            <a:r>
              <a:rPr lang="en-AU" dirty="0" err="1"/>
              <a:t>example.com</a:t>
            </a:r>
            <a:endParaRPr lang="en-AU" dirty="0"/>
          </a:p>
        </p:txBody>
      </p:sp>
    </p:spTree>
    <p:extLst>
      <p:ext uri="{BB962C8B-B14F-4D97-AF65-F5344CB8AC3E}">
        <p14:creationId xmlns:p14="http://schemas.microsoft.com/office/powerpoint/2010/main" val="240816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8AA161-60D8-BAA0-4D84-87DF61815865}"/>
              </a:ext>
            </a:extLst>
          </p:cNvPr>
          <p:cNvSpPr/>
          <p:nvPr/>
        </p:nvSpPr>
        <p:spPr>
          <a:xfrm>
            <a:off x="539552" y="2067694"/>
            <a:ext cx="7776864" cy="30243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18F203BE-411A-CB42-AEF9-0D4969660DDB}"/>
              </a:ext>
            </a:extLst>
          </p:cNvPr>
          <p:cNvSpPr>
            <a:spLocks noGrp="1"/>
          </p:cNvSpPr>
          <p:nvPr>
            <p:ph type="title"/>
          </p:nvPr>
        </p:nvSpPr>
        <p:spPr/>
        <p:txBody>
          <a:bodyPr/>
          <a:lstStyle/>
          <a:p>
            <a:r>
              <a:rPr lang="en-AU" dirty="0"/>
              <a:t>The DNS is overly chatty</a:t>
            </a:r>
          </a:p>
        </p:txBody>
      </p:sp>
      <p:sp>
        <p:nvSpPr>
          <p:cNvPr id="3" name="Content Placeholder 2">
            <a:extLst>
              <a:ext uri="{FF2B5EF4-FFF2-40B4-BE49-F238E27FC236}">
                <a16:creationId xmlns:a16="http://schemas.microsoft.com/office/drawing/2014/main" id="{F15466C1-0548-5644-B7C1-13C45B86E3E7}"/>
              </a:ext>
            </a:extLst>
          </p:cNvPr>
          <p:cNvSpPr>
            <a:spLocks noGrp="1"/>
          </p:cNvSpPr>
          <p:nvPr>
            <p:ph idx="1"/>
          </p:nvPr>
        </p:nvSpPr>
        <p:spPr/>
        <p:txBody>
          <a:bodyPr/>
          <a:lstStyle/>
          <a:p>
            <a:pPr marL="0" indent="0">
              <a:buNone/>
            </a:pPr>
            <a:r>
              <a:rPr lang="en-AU" dirty="0"/>
              <a:t>The DNS uses the full query name to discover the identity of the name servers for the query name</a:t>
            </a:r>
          </a:p>
          <a:p>
            <a:pPr marL="342900" lvl="1" indent="0">
              <a:buNone/>
            </a:pPr>
            <a:endParaRPr lang="en-AU" dirty="0"/>
          </a:p>
          <a:p>
            <a:pPr marL="342900" lvl="1" indent="0">
              <a:buNone/>
            </a:pPr>
            <a:r>
              <a:rPr lang="en-AU" dirty="0"/>
              <a:t>Hi root server, I want to resolve </a:t>
            </a:r>
            <a:r>
              <a:rPr lang="en-AU" dirty="0" err="1">
                <a:hlinkClick r:id="rId2"/>
              </a:rPr>
              <a:t>www.example.com</a:t>
            </a:r>
            <a:endParaRPr lang="en-AU" dirty="0"/>
          </a:p>
          <a:p>
            <a:pPr marL="342900" lvl="1" indent="0">
              <a:buNone/>
            </a:pPr>
            <a:r>
              <a:rPr lang="en-AU" dirty="0"/>
              <a:t>	Not me – try asking the servers for .com</a:t>
            </a:r>
          </a:p>
          <a:p>
            <a:pPr marL="342900" lvl="1" indent="0">
              <a:buNone/>
            </a:pPr>
            <a:r>
              <a:rPr lang="en-AU" dirty="0"/>
              <a:t>Hi .com server, I want to resolve </a:t>
            </a:r>
            <a:r>
              <a:rPr lang="en-AU" dirty="0" err="1">
                <a:hlinkClick r:id="rId2"/>
              </a:rPr>
              <a:t>www.example.com</a:t>
            </a:r>
            <a:endParaRPr lang="en-AU" dirty="0"/>
          </a:p>
          <a:p>
            <a:pPr marL="342900" lvl="1" indent="0">
              <a:buNone/>
            </a:pPr>
            <a:r>
              <a:rPr lang="en-AU" dirty="0"/>
              <a:t>	Not me – try asking the servers for </a:t>
            </a:r>
            <a:r>
              <a:rPr lang="en-AU" dirty="0" err="1"/>
              <a:t>example.com</a:t>
            </a:r>
            <a:endParaRPr lang="en-AU" dirty="0"/>
          </a:p>
          <a:p>
            <a:pPr marL="342900" lvl="1" indent="0">
              <a:buNone/>
            </a:pPr>
            <a:r>
              <a:rPr lang="en-AU" dirty="0"/>
              <a:t>Hi </a:t>
            </a:r>
            <a:r>
              <a:rPr lang="en-AU" dirty="0" err="1"/>
              <a:t>example.com</a:t>
            </a:r>
            <a:r>
              <a:rPr lang="en-AU" dirty="0"/>
              <a:t> server, I want to resolve </a:t>
            </a:r>
            <a:r>
              <a:rPr lang="en-AU" dirty="0" err="1">
                <a:hlinkClick r:id="rId2"/>
              </a:rPr>
              <a:t>www.example.com</a:t>
            </a:r>
            <a:endParaRPr lang="en-AU" dirty="0"/>
          </a:p>
          <a:p>
            <a:pPr marL="342900" lvl="1" indent="0">
              <a:buNone/>
            </a:pPr>
            <a:r>
              <a:rPr lang="en-AU" dirty="0"/>
              <a:t>	Sure – its 93.184.216.34</a:t>
            </a:r>
          </a:p>
        </p:txBody>
      </p:sp>
    </p:spTree>
    <p:extLst>
      <p:ext uri="{BB962C8B-B14F-4D97-AF65-F5344CB8AC3E}">
        <p14:creationId xmlns:p14="http://schemas.microsoft.com/office/powerpoint/2010/main" val="1774126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D27AD-4C3A-74C1-A2E6-290B86688CCB}"/>
              </a:ext>
            </a:extLst>
          </p:cNvPr>
          <p:cNvSpPr/>
          <p:nvPr/>
        </p:nvSpPr>
        <p:spPr>
          <a:xfrm>
            <a:off x="539552" y="2067694"/>
            <a:ext cx="7776864" cy="30243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18F203BE-411A-CB42-AEF9-0D4969660DDB}"/>
              </a:ext>
            </a:extLst>
          </p:cNvPr>
          <p:cNvSpPr>
            <a:spLocks noGrp="1"/>
          </p:cNvSpPr>
          <p:nvPr>
            <p:ph type="title"/>
          </p:nvPr>
        </p:nvSpPr>
        <p:spPr/>
        <p:txBody>
          <a:bodyPr/>
          <a:lstStyle/>
          <a:p>
            <a:r>
              <a:rPr lang="en-AU" dirty="0"/>
              <a:t>The DNS is overly chatty</a:t>
            </a:r>
          </a:p>
        </p:txBody>
      </p:sp>
      <p:sp>
        <p:nvSpPr>
          <p:cNvPr id="3" name="Content Placeholder 2">
            <a:extLst>
              <a:ext uri="{FF2B5EF4-FFF2-40B4-BE49-F238E27FC236}">
                <a16:creationId xmlns:a16="http://schemas.microsoft.com/office/drawing/2014/main" id="{F15466C1-0548-5644-B7C1-13C45B86E3E7}"/>
              </a:ext>
            </a:extLst>
          </p:cNvPr>
          <p:cNvSpPr>
            <a:spLocks noGrp="1"/>
          </p:cNvSpPr>
          <p:nvPr>
            <p:ph idx="1"/>
          </p:nvPr>
        </p:nvSpPr>
        <p:spPr/>
        <p:txBody>
          <a:bodyPr>
            <a:normAutofit lnSpcReduction="10000"/>
          </a:bodyPr>
          <a:lstStyle/>
          <a:p>
            <a:pPr marL="0" indent="0">
              <a:buNone/>
            </a:pPr>
            <a:r>
              <a:rPr lang="en-AU" dirty="0"/>
              <a:t>The DNS uses the full query name to discover the identity of the name servers for the query name</a:t>
            </a:r>
          </a:p>
          <a:p>
            <a:endParaRPr lang="en-AU" dirty="0"/>
          </a:p>
          <a:p>
            <a:pPr marL="342900" lvl="1" indent="0">
              <a:buNone/>
            </a:pPr>
            <a:r>
              <a:rPr lang="en-AU" dirty="0"/>
              <a:t>Why are we telling root servers all our DNS secrets?</a:t>
            </a:r>
          </a:p>
          <a:p>
            <a:pPr marL="342900" lvl="1" indent="0">
              <a:buNone/>
            </a:pPr>
            <a:endParaRPr lang="en-AU" dirty="0"/>
          </a:p>
          <a:p>
            <a:pPr marL="342900" lvl="1" indent="0">
              <a:buNone/>
            </a:pPr>
            <a:r>
              <a:rPr lang="en-AU" dirty="0"/>
              <a:t>In our example case, both a root server and a .com server now </a:t>
            </a:r>
          </a:p>
          <a:p>
            <a:pPr marL="342900" lvl="1" indent="0">
              <a:buNone/>
            </a:pPr>
            <a:r>
              <a:rPr lang="en-AU" dirty="0"/>
              <a:t>know that I am attempting to resolve the name</a:t>
            </a:r>
          </a:p>
          <a:p>
            <a:pPr marL="342900" lvl="1" indent="0">
              <a:buNone/>
            </a:pPr>
            <a:r>
              <a:rPr lang="en-AU" dirty="0"/>
              <a:t> </a:t>
            </a:r>
            <a:r>
              <a:rPr lang="en-AU" dirty="0">
                <a:hlinkClick r:id="rId2"/>
              </a:rPr>
              <a:t>www.example.com</a:t>
            </a:r>
            <a:endParaRPr lang="en-AU" dirty="0"/>
          </a:p>
          <a:p>
            <a:pPr marL="342900" lvl="1" indent="0">
              <a:buNone/>
            </a:pPr>
            <a:endParaRPr lang="en-AU" dirty="0"/>
          </a:p>
          <a:p>
            <a:pPr marL="342900" lvl="1" indent="0">
              <a:buNone/>
            </a:pPr>
            <a:r>
              <a:rPr lang="en-AU" b="1" dirty="0">
                <a:solidFill>
                  <a:schemeClr val="accent4">
                    <a:lumMod val="50000"/>
                  </a:schemeClr>
                </a:solidFill>
              </a:rPr>
              <a:t>Maybe I don’t want them to know this</a:t>
            </a:r>
          </a:p>
          <a:p>
            <a:pPr marL="342900" lvl="1" indent="0">
              <a:buNone/>
            </a:pPr>
            <a:endParaRPr lang="en-AU" dirty="0"/>
          </a:p>
        </p:txBody>
      </p:sp>
    </p:spTree>
    <p:extLst>
      <p:ext uri="{BB962C8B-B14F-4D97-AF65-F5344CB8AC3E}">
        <p14:creationId xmlns:p14="http://schemas.microsoft.com/office/powerpoint/2010/main" val="1767795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03BE-411A-CB42-AEF9-0D4969660DDB}"/>
              </a:ext>
            </a:extLst>
          </p:cNvPr>
          <p:cNvSpPr>
            <a:spLocks noGrp="1"/>
          </p:cNvSpPr>
          <p:nvPr>
            <p:ph type="title"/>
          </p:nvPr>
        </p:nvSpPr>
        <p:spPr/>
        <p:txBody>
          <a:bodyPr/>
          <a:lstStyle/>
          <a:p>
            <a:r>
              <a:rPr lang="en-AU" dirty="0"/>
              <a:t>The DNS is overly chatty</a:t>
            </a:r>
          </a:p>
        </p:txBody>
      </p:sp>
      <p:sp>
        <p:nvSpPr>
          <p:cNvPr id="3" name="Content Placeholder 2">
            <a:extLst>
              <a:ext uri="{FF2B5EF4-FFF2-40B4-BE49-F238E27FC236}">
                <a16:creationId xmlns:a16="http://schemas.microsoft.com/office/drawing/2014/main" id="{F15466C1-0548-5644-B7C1-13C45B86E3E7}"/>
              </a:ext>
            </a:extLst>
          </p:cNvPr>
          <p:cNvSpPr>
            <a:spLocks noGrp="1"/>
          </p:cNvSpPr>
          <p:nvPr>
            <p:ph idx="1"/>
          </p:nvPr>
        </p:nvSpPr>
        <p:spPr/>
        <p:txBody>
          <a:bodyPr/>
          <a:lstStyle/>
          <a:p>
            <a:pPr marL="0" indent="0">
              <a:buNone/>
            </a:pPr>
            <a:r>
              <a:rPr lang="en-AU" dirty="0"/>
              <a:t>Is there an alternative approach to name server discovery that strips the query name in iterative search for a zone’s servers?</a:t>
            </a:r>
          </a:p>
          <a:p>
            <a:pPr marL="0" indent="0">
              <a:buNone/>
            </a:pPr>
            <a:endParaRPr lang="en-AU" dirty="0"/>
          </a:p>
          <a:p>
            <a:pPr marL="342900" lvl="1" indent="0">
              <a:buNone/>
            </a:pPr>
            <a:r>
              <a:rPr lang="en-AU" b="1" dirty="0"/>
              <a:t>Yes</a:t>
            </a:r>
            <a:r>
              <a:rPr lang="en-AU" dirty="0"/>
              <a:t> – the extra information was inserted into the query to make the protocol simpler and slightly more efficient in some cases</a:t>
            </a:r>
          </a:p>
          <a:p>
            <a:pPr marL="342900" lvl="1" indent="0">
              <a:buNone/>
            </a:pPr>
            <a:endParaRPr lang="en-AU" dirty="0"/>
          </a:p>
          <a:p>
            <a:pPr marL="342900" lvl="1" indent="0">
              <a:buNone/>
            </a:pPr>
            <a:r>
              <a:rPr lang="en-AU" dirty="0"/>
              <a:t>But we can alter query behaviour to only expose as much as is necessary to the folk who need to know in order to answer the query</a:t>
            </a:r>
          </a:p>
          <a:p>
            <a:pPr marL="342900" lvl="1" indent="0">
              <a:buNone/>
            </a:pPr>
            <a:endParaRPr lang="en-AU" dirty="0"/>
          </a:p>
        </p:txBody>
      </p:sp>
    </p:spTree>
    <p:extLst>
      <p:ext uri="{BB962C8B-B14F-4D97-AF65-F5344CB8AC3E}">
        <p14:creationId xmlns:p14="http://schemas.microsoft.com/office/powerpoint/2010/main" val="2042095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90D8-4055-1642-AD5C-3B80CFC8D691}"/>
              </a:ext>
            </a:extLst>
          </p:cNvPr>
          <p:cNvSpPr>
            <a:spLocks noGrp="1"/>
          </p:cNvSpPr>
          <p:nvPr>
            <p:ph type="title"/>
          </p:nvPr>
        </p:nvSpPr>
        <p:spPr/>
        <p:txBody>
          <a:bodyPr/>
          <a:lstStyle/>
          <a:p>
            <a:r>
              <a:rPr lang="en-AU" b="1" dirty="0"/>
              <a:t>QNAME Minimisation</a:t>
            </a:r>
          </a:p>
        </p:txBody>
      </p:sp>
      <p:sp>
        <p:nvSpPr>
          <p:cNvPr id="3" name="Content Placeholder 2">
            <a:extLst>
              <a:ext uri="{FF2B5EF4-FFF2-40B4-BE49-F238E27FC236}">
                <a16:creationId xmlns:a16="http://schemas.microsoft.com/office/drawing/2014/main" id="{C4CD6C62-DB86-EA4E-9976-0CEE438E860A}"/>
              </a:ext>
            </a:extLst>
          </p:cNvPr>
          <p:cNvSpPr>
            <a:spLocks noGrp="1"/>
          </p:cNvSpPr>
          <p:nvPr>
            <p:ph idx="1"/>
          </p:nvPr>
        </p:nvSpPr>
        <p:spPr/>
        <p:txBody>
          <a:bodyPr/>
          <a:lstStyle/>
          <a:p>
            <a:r>
              <a:rPr lang="en-AU" dirty="0"/>
              <a:t>A resolver technique intended to improve DNS privacy where a DNS resolver no longer sends the entire original query name to the upstream name server</a:t>
            </a:r>
          </a:p>
          <a:p>
            <a:r>
              <a:rPr lang="en-AU" dirty="0"/>
              <a:t>Described in RFC 7816</a:t>
            </a:r>
          </a:p>
        </p:txBody>
      </p:sp>
      <p:pic>
        <p:nvPicPr>
          <p:cNvPr id="4" name="Picture 3">
            <a:extLst>
              <a:ext uri="{FF2B5EF4-FFF2-40B4-BE49-F238E27FC236}">
                <a16:creationId xmlns:a16="http://schemas.microsoft.com/office/drawing/2014/main" id="{CA83762E-CA81-B140-A4E3-11B762CBA0A1}"/>
              </a:ext>
            </a:extLst>
          </p:cNvPr>
          <p:cNvPicPr>
            <a:picLocks noChangeAspect="1"/>
          </p:cNvPicPr>
          <p:nvPr/>
        </p:nvPicPr>
        <p:blipFill>
          <a:blip r:embed="rId2"/>
          <a:stretch>
            <a:fillRect/>
          </a:stretch>
        </p:blipFill>
        <p:spPr>
          <a:xfrm>
            <a:off x="1327714" y="3075806"/>
            <a:ext cx="6324600" cy="1676400"/>
          </a:xfrm>
          <a:prstGeom prst="rect">
            <a:avLst/>
          </a:prstGeom>
        </p:spPr>
      </p:pic>
    </p:spTree>
    <p:extLst>
      <p:ext uri="{BB962C8B-B14F-4D97-AF65-F5344CB8AC3E}">
        <p14:creationId xmlns:p14="http://schemas.microsoft.com/office/powerpoint/2010/main" val="343747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759C23-0655-2430-5C92-CD0583AAE432}"/>
              </a:ext>
            </a:extLst>
          </p:cNvPr>
          <p:cNvSpPr/>
          <p:nvPr/>
        </p:nvSpPr>
        <p:spPr>
          <a:xfrm>
            <a:off x="539552" y="2067694"/>
            <a:ext cx="7776864" cy="30243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47B90D8-4055-1642-AD5C-3B80CFC8D691}"/>
              </a:ext>
            </a:extLst>
          </p:cNvPr>
          <p:cNvSpPr>
            <a:spLocks noGrp="1"/>
          </p:cNvSpPr>
          <p:nvPr>
            <p:ph type="title"/>
          </p:nvPr>
        </p:nvSpPr>
        <p:spPr/>
        <p:txBody>
          <a:bodyPr/>
          <a:lstStyle/>
          <a:p>
            <a:r>
              <a:rPr lang="en-AU" dirty="0"/>
              <a:t>Example of QNAME Minimisation</a:t>
            </a:r>
          </a:p>
        </p:txBody>
      </p:sp>
      <p:sp>
        <p:nvSpPr>
          <p:cNvPr id="3" name="Content Placeholder 2">
            <a:extLst>
              <a:ext uri="{FF2B5EF4-FFF2-40B4-BE49-F238E27FC236}">
                <a16:creationId xmlns:a16="http://schemas.microsoft.com/office/drawing/2014/main" id="{C4CD6C62-DB86-EA4E-9976-0CEE438E860A}"/>
              </a:ext>
            </a:extLst>
          </p:cNvPr>
          <p:cNvSpPr>
            <a:spLocks noGrp="1"/>
          </p:cNvSpPr>
          <p:nvPr>
            <p:ph idx="1"/>
          </p:nvPr>
        </p:nvSpPr>
        <p:spPr/>
        <p:txBody>
          <a:bodyPr/>
          <a:lstStyle/>
          <a:p>
            <a:pPr marL="0" indent="0">
              <a:buNone/>
            </a:pPr>
            <a:r>
              <a:rPr lang="en-AU" dirty="0"/>
              <a:t>Ask the authoritative server for a zone for the NS records of the next zone:</a:t>
            </a:r>
          </a:p>
          <a:p>
            <a:pPr marL="342900" lvl="1" indent="0">
              <a:buNone/>
            </a:pPr>
            <a:endParaRPr lang="en-AU" dirty="0"/>
          </a:p>
          <a:p>
            <a:pPr marL="342900" lvl="1" indent="0">
              <a:buNone/>
            </a:pPr>
            <a:r>
              <a:rPr lang="en-AU" dirty="0"/>
              <a:t>Hi Root server, I want to know the nameservers for </a:t>
            </a:r>
            <a:r>
              <a:rPr lang="en-AU" dirty="0">
                <a:hlinkClick r:id="rId2"/>
              </a:rPr>
              <a:t>com</a:t>
            </a:r>
            <a:endParaRPr lang="en-AU" dirty="0"/>
          </a:p>
          <a:p>
            <a:pPr marL="342900" lvl="1" indent="0">
              <a:buNone/>
            </a:pPr>
            <a:r>
              <a:rPr lang="en-AU" dirty="0"/>
              <a:t>	Sure, here are the servers for .com</a:t>
            </a:r>
          </a:p>
          <a:p>
            <a:pPr marL="0" indent="0">
              <a:buNone/>
            </a:pPr>
            <a:endParaRPr lang="en-AU" dirty="0"/>
          </a:p>
        </p:txBody>
      </p:sp>
    </p:spTree>
    <p:extLst>
      <p:ext uri="{BB962C8B-B14F-4D97-AF65-F5344CB8AC3E}">
        <p14:creationId xmlns:p14="http://schemas.microsoft.com/office/powerpoint/2010/main" val="3027811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E52291-6AA8-0570-EDFB-AAE180F54A6F}"/>
              </a:ext>
            </a:extLst>
          </p:cNvPr>
          <p:cNvSpPr/>
          <p:nvPr/>
        </p:nvSpPr>
        <p:spPr>
          <a:xfrm>
            <a:off x="539552" y="2067694"/>
            <a:ext cx="7776864" cy="30243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47B90D8-4055-1642-AD5C-3B80CFC8D691}"/>
              </a:ext>
            </a:extLst>
          </p:cNvPr>
          <p:cNvSpPr>
            <a:spLocks noGrp="1"/>
          </p:cNvSpPr>
          <p:nvPr>
            <p:ph type="title"/>
          </p:nvPr>
        </p:nvSpPr>
        <p:spPr/>
        <p:txBody>
          <a:bodyPr/>
          <a:lstStyle/>
          <a:p>
            <a:r>
              <a:rPr lang="en-AU" dirty="0"/>
              <a:t>Example of QNAME Minimisation</a:t>
            </a:r>
          </a:p>
        </p:txBody>
      </p:sp>
      <p:sp>
        <p:nvSpPr>
          <p:cNvPr id="3" name="Content Placeholder 2">
            <a:extLst>
              <a:ext uri="{FF2B5EF4-FFF2-40B4-BE49-F238E27FC236}">
                <a16:creationId xmlns:a16="http://schemas.microsoft.com/office/drawing/2014/main" id="{C4CD6C62-DB86-EA4E-9976-0CEE438E860A}"/>
              </a:ext>
            </a:extLst>
          </p:cNvPr>
          <p:cNvSpPr>
            <a:spLocks noGrp="1"/>
          </p:cNvSpPr>
          <p:nvPr>
            <p:ph idx="1"/>
          </p:nvPr>
        </p:nvSpPr>
        <p:spPr/>
        <p:txBody>
          <a:bodyPr/>
          <a:lstStyle/>
          <a:p>
            <a:pPr marL="0" indent="0">
              <a:buNone/>
            </a:pPr>
            <a:r>
              <a:rPr lang="en-AU" dirty="0"/>
              <a:t>Ask the authoritative server for a zone for the NS records of the next zone:</a:t>
            </a:r>
          </a:p>
          <a:p>
            <a:pPr marL="342900" lvl="1" indent="0">
              <a:buNone/>
            </a:pPr>
            <a:endParaRPr lang="en-AU" dirty="0"/>
          </a:p>
          <a:p>
            <a:pPr marL="342900" lvl="1" indent="0">
              <a:buNone/>
            </a:pPr>
            <a:r>
              <a:rPr lang="en-AU" dirty="0"/>
              <a:t>Hi Root server, I want to know the nameservers for </a:t>
            </a:r>
            <a:r>
              <a:rPr lang="en-AU" dirty="0">
                <a:hlinkClick r:id="rId2"/>
              </a:rPr>
              <a:t>com</a:t>
            </a:r>
            <a:endParaRPr lang="en-AU" dirty="0"/>
          </a:p>
          <a:p>
            <a:pPr marL="342900" lvl="1" indent="0">
              <a:buNone/>
            </a:pPr>
            <a:r>
              <a:rPr lang="en-AU" dirty="0"/>
              <a:t>	Sure, here are the servers for .com</a:t>
            </a:r>
          </a:p>
          <a:p>
            <a:pPr marL="342900" lvl="1" indent="0">
              <a:buNone/>
            </a:pPr>
            <a:r>
              <a:rPr lang="en-AU" dirty="0"/>
              <a:t>Hi .com server, I want to know the nameservers for </a:t>
            </a:r>
            <a:r>
              <a:rPr lang="en-AU" dirty="0" err="1">
                <a:hlinkClick r:id="rId3"/>
              </a:rPr>
              <a:t>example.com</a:t>
            </a:r>
            <a:endParaRPr lang="en-AU" dirty="0"/>
          </a:p>
          <a:p>
            <a:pPr marL="342900" lvl="1" indent="0">
              <a:buNone/>
            </a:pPr>
            <a:r>
              <a:rPr lang="en-AU" dirty="0"/>
              <a:t>	Sure, here are the servers for </a:t>
            </a:r>
            <a:r>
              <a:rPr lang="en-AU" dirty="0" err="1"/>
              <a:t>example.com</a:t>
            </a:r>
            <a:endParaRPr lang="en-AU" dirty="0"/>
          </a:p>
          <a:p>
            <a:pPr marL="0" indent="0">
              <a:buNone/>
            </a:pPr>
            <a:endParaRPr lang="en-AU" dirty="0"/>
          </a:p>
        </p:txBody>
      </p:sp>
    </p:spTree>
    <p:extLst>
      <p:ext uri="{BB962C8B-B14F-4D97-AF65-F5344CB8AC3E}">
        <p14:creationId xmlns:p14="http://schemas.microsoft.com/office/powerpoint/2010/main" val="1464028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584FEA-CAC1-9418-6EFC-3CBD8A049942}"/>
              </a:ext>
            </a:extLst>
          </p:cNvPr>
          <p:cNvSpPr/>
          <p:nvPr/>
        </p:nvSpPr>
        <p:spPr>
          <a:xfrm>
            <a:off x="539552" y="2067694"/>
            <a:ext cx="7776864" cy="30243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47B90D8-4055-1642-AD5C-3B80CFC8D691}"/>
              </a:ext>
            </a:extLst>
          </p:cNvPr>
          <p:cNvSpPr>
            <a:spLocks noGrp="1"/>
          </p:cNvSpPr>
          <p:nvPr>
            <p:ph type="title"/>
          </p:nvPr>
        </p:nvSpPr>
        <p:spPr/>
        <p:txBody>
          <a:bodyPr/>
          <a:lstStyle/>
          <a:p>
            <a:r>
              <a:rPr lang="en-AU" dirty="0"/>
              <a:t>Example of QNAME Minimisation</a:t>
            </a:r>
          </a:p>
        </p:txBody>
      </p:sp>
      <p:sp>
        <p:nvSpPr>
          <p:cNvPr id="3" name="Content Placeholder 2">
            <a:extLst>
              <a:ext uri="{FF2B5EF4-FFF2-40B4-BE49-F238E27FC236}">
                <a16:creationId xmlns:a16="http://schemas.microsoft.com/office/drawing/2014/main" id="{C4CD6C62-DB86-EA4E-9976-0CEE438E860A}"/>
              </a:ext>
            </a:extLst>
          </p:cNvPr>
          <p:cNvSpPr>
            <a:spLocks noGrp="1"/>
          </p:cNvSpPr>
          <p:nvPr>
            <p:ph idx="1"/>
          </p:nvPr>
        </p:nvSpPr>
        <p:spPr/>
        <p:txBody>
          <a:bodyPr/>
          <a:lstStyle/>
          <a:p>
            <a:pPr marL="0" indent="0">
              <a:buNone/>
            </a:pPr>
            <a:r>
              <a:rPr lang="en-AU" dirty="0"/>
              <a:t>Ask the authoritative server for a zone for the NS records of the next zone:</a:t>
            </a:r>
          </a:p>
          <a:p>
            <a:pPr marL="342900" lvl="1" indent="0">
              <a:buNone/>
            </a:pPr>
            <a:endParaRPr lang="en-AU" dirty="0"/>
          </a:p>
          <a:p>
            <a:pPr marL="342900" lvl="1" indent="0">
              <a:buNone/>
            </a:pPr>
            <a:r>
              <a:rPr lang="en-AU" dirty="0"/>
              <a:t>Hi Root server, I want to know the nameservers for </a:t>
            </a:r>
            <a:r>
              <a:rPr lang="en-AU" dirty="0">
                <a:hlinkClick r:id="rId2"/>
              </a:rPr>
              <a:t>com</a:t>
            </a:r>
            <a:endParaRPr lang="en-AU" dirty="0"/>
          </a:p>
          <a:p>
            <a:pPr marL="342900" lvl="1" indent="0">
              <a:buNone/>
            </a:pPr>
            <a:r>
              <a:rPr lang="en-AU" dirty="0"/>
              <a:t>	Sure, here are the servers for .com</a:t>
            </a:r>
          </a:p>
          <a:p>
            <a:pPr marL="342900" lvl="1" indent="0">
              <a:buNone/>
            </a:pPr>
            <a:r>
              <a:rPr lang="en-AU" dirty="0"/>
              <a:t>Hi .com server, I want to know the nameservers for </a:t>
            </a:r>
            <a:r>
              <a:rPr lang="en-AU" dirty="0" err="1">
                <a:hlinkClick r:id="rId3"/>
              </a:rPr>
              <a:t>example.com</a:t>
            </a:r>
            <a:endParaRPr lang="en-AU" dirty="0"/>
          </a:p>
          <a:p>
            <a:pPr marL="342900" lvl="1" indent="0">
              <a:buNone/>
            </a:pPr>
            <a:r>
              <a:rPr lang="en-AU" dirty="0"/>
              <a:t>	Sure, here are the servers for </a:t>
            </a:r>
            <a:r>
              <a:rPr lang="en-AU" dirty="0" err="1"/>
              <a:t>example.com</a:t>
            </a:r>
            <a:endParaRPr lang="en-AU" dirty="0"/>
          </a:p>
          <a:p>
            <a:pPr marL="342900" lvl="1" indent="0">
              <a:buNone/>
            </a:pPr>
            <a:r>
              <a:rPr lang="en-AU" dirty="0"/>
              <a:t>Hi </a:t>
            </a:r>
            <a:r>
              <a:rPr lang="en-AU" dirty="0" err="1"/>
              <a:t>example.com</a:t>
            </a:r>
            <a:r>
              <a:rPr lang="en-AU" dirty="0"/>
              <a:t> server, I want to resolve </a:t>
            </a:r>
            <a:r>
              <a:rPr lang="en-AU" dirty="0" err="1">
                <a:hlinkClick r:id="rId2"/>
              </a:rPr>
              <a:t>www.example.com</a:t>
            </a:r>
            <a:endParaRPr lang="en-AU" dirty="0"/>
          </a:p>
          <a:p>
            <a:pPr marL="342900" lvl="1" indent="0">
              <a:buNone/>
            </a:pPr>
            <a:r>
              <a:rPr lang="en-AU" dirty="0"/>
              <a:t>	Sure – its 93.184.216.34</a:t>
            </a:r>
          </a:p>
          <a:p>
            <a:pPr marL="0" indent="0">
              <a:buNone/>
            </a:pPr>
            <a:endParaRPr lang="en-AU" dirty="0"/>
          </a:p>
        </p:txBody>
      </p:sp>
    </p:spTree>
    <p:extLst>
      <p:ext uri="{BB962C8B-B14F-4D97-AF65-F5344CB8AC3E}">
        <p14:creationId xmlns:p14="http://schemas.microsoft.com/office/powerpoint/2010/main" val="32266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1B4A-7FD4-2271-1735-861529CC4D36}"/>
              </a:ext>
            </a:extLst>
          </p:cNvPr>
          <p:cNvSpPr>
            <a:spLocks noGrp="1"/>
          </p:cNvSpPr>
          <p:nvPr>
            <p:ph type="title"/>
          </p:nvPr>
        </p:nvSpPr>
        <p:spPr/>
        <p:txBody>
          <a:bodyPr/>
          <a:lstStyle/>
          <a:p>
            <a:r>
              <a:rPr lang="en-AU" dirty="0"/>
              <a:t>DNS Privacy</a:t>
            </a:r>
          </a:p>
        </p:txBody>
      </p:sp>
      <p:sp>
        <p:nvSpPr>
          <p:cNvPr id="4" name="Slide Number Placeholder 3">
            <a:extLst>
              <a:ext uri="{FF2B5EF4-FFF2-40B4-BE49-F238E27FC236}">
                <a16:creationId xmlns:a16="http://schemas.microsoft.com/office/drawing/2014/main" id="{8B7D0D5A-27DA-8331-ADA7-A494F4917CE8}"/>
              </a:ext>
            </a:extLst>
          </p:cNvPr>
          <p:cNvSpPr>
            <a:spLocks noGrp="1"/>
          </p:cNvSpPr>
          <p:nvPr>
            <p:ph type="sldNum" sz="quarter" idx="4"/>
          </p:nvPr>
        </p:nvSpPr>
        <p:spPr/>
        <p:txBody>
          <a:bodyPr/>
          <a:lstStyle/>
          <a:p>
            <a:fld id="{38B2A337-2C29-4402-A0A2-E290C184D5D3}" type="slidenum">
              <a:rPr lang="en-AU" kern="0" smtClean="0"/>
              <a:pPr/>
              <a:t>19</a:t>
            </a:fld>
            <a:endParaRPr lang="en-AU" kern="0" dirty="0"/>
          </a:p>
        </p:txBody>
      </p:sp>
      <p:grpSp>
        <p:nvGrpSpPr>
          <p:cNvPr id="5" name="Group 4">
            <a:extLst>
              <a:ext uri="{FF2B5EF4-FFF2-40B4-BE49-F238E27FC236}">
                <a16:creationId xmlns:a16="http://schemas.microsoft.com/office/drawing/2014/main" id="{ECA14559-BB69-7091-B045-63E27B16F3FF}"/>
              </a:ext>
            </a:extLst>
          </p:cNvPr>
          <p:cNvGrpSpPr/>
          <p:nvPr/>
        </p:nvGrpSpPr>
        <p:grpSpPr>
          <a:xfrm>
            <a:off x="1851422" y="2370262"/>
            <a:ext cx="5654671" cy="699231"/>
            <a:chOff x="1851422" y="2370262"/>
            <a:chExt cx="5654671" cy="699231"/>
          </a:xfrm>
        </p:grpSpPr>
        <p:sp>
          <p:nvSpPr>
            <p:cNvPr id="6" name="Freeform 5">
              <a:extLst>
                <a:ext uri="{FF2B5EF4-FFF2-40B4-BE49-F238E27FC236}">
                  <a16:creationId xmlns:a16="http://schemas.microsoft.com/office/drawing/2014/main" id="{9D3E58A8-32CF-1C3B-5F0A-9E301D529AAB}"/>
                </a:ext>
              </a:extLst>
            </p:cNvPr>
            <p:cNvSpPr/>
            <p:nvPr/>
          </p:nvSpPr>
          <p:spPr>
            <a:xfrm>
              <a:off x="1851422" y="2443905"/>
              <a:ext cx="1103526"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7" name="TextBox 6">
              <a:extLst>
                <a:ext uri="{FF2B5EF4-FFF2-40B4-BE49-F238E27FC236}">
                  <a16:creationId xmlns:a16="http://schemas.microsoft.com/office/drawing/2014/main" id="{6DEB75EC-AF3E-6CD2-04D2-8AC8D6DDD8DB}"/>
                </a:ext>
              </a:extLst>
            </p:cNvPr>
            <p:cNvSpPr txBox="1"/>
            <p:nvPr/>
          </p:nvSpPr>
          <p:spPr>
            <a:xfrm>
              <a:off x="1967022" y="2517549"/>
              <a:ext cx="742511" cy="507831"/>
            </a:xfrm>
            <a:prstGeom prst="rect">
              <a:avLst/>
            </a:prstGeom>
            <a:noFill/>
          </p:spPr>
          <p:txBody>
            <a:bodyPr wrap="none" rtlCol="0">
              <a:spAutoFit/>
            </a:bodyPr>
            <a:lstStyle/>
            <a:p>
              <a:r>
                <a:rPr lang="en-US" sz="1350" dirty="0">
                  <a:latin typeface="AhnbergHand"/>
                  <a:cs typeface="AhnbergHand"/>
                </a:rPr>
                <a:t>Client</a:t>
              </a:r>
            </a:p>
            <a:p>
              <a:r>
                <a:rPr lang="en-US" sz="1350" dirty="0">
                  <a:latin typeface="AhnbergHand"/>
                  <a:cs typeface="AhnbergHand"/>
                </a:rPr>
                <a:t>stub</a:t>
              </a:r>
            </a:p>
          </p:txBody>
        </p:sp>
        <p:sp>
          <p:nvSpPr>
            <p:cNvPr id="8" name="Freeform 7">
              <a:extLst>
                <a:ext uri="{FF2B5EF4-FFF2-40B4-BE49-F238E27FC236}">
                  <a16:creationId xmlns:a16="http://schemas.microsoft.com/office/drawing/2014/main" id="{F9112BE8-8B1F-9FA9-43CC-72AE8640A007}"/>
                </a:ext>
              </a:extLst>
            </p:cNvPr>
            <p:cNvSpPr/>
            <p:nvPr/>
          </p:nvSpPr>
          <p:spPr>
            <a:xfrm>
              <a:off x="3848401" y="2444189"/>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AE61D87F-E676-F288-8F28-152C69AF48CF}"/>
                </a:ext>
              </a:extLst>
            </p:cNvPr>
            <p:cNvSpPr txBox="1"/>
            <p:nvPr/>
          </p:nvSpPr>
          <p:spPr>
            <a:xfrm>
              <a:off x="3808716" y="2611795"/>
              <a:ext cx="1470274" cy="300082"/>
            </a:xfrm>
            <a:prstGeom prst="rect">
              <a:avLst/>
            </a:prstGeom>
            <a:noFill/>
          </p:spPr>
          <p:txBody>
            <a:bodyPr wrap="none" rtlCol="0">
              <a:spAutoFit/>
            </a:bodyPr>
            <a:lstStyle/>
            <a:p>
              <a:r>
                <a:rPr lang="en-US" sz="1350" dirty="0">
                  <a:latin typeface="AhnbergHand"/>
                  <a:cs typeface="AhnbergHand"/>
                </a:rPr>
                <a:t>DNS Resolver</a:t>
              </a:r>
            </a:p>
          </p:txBody>
        </p:sp>
        <p:sp>
          <p:nvSpPr>
            <p:cNvPr id="10" name="Freeform 9">
              <a:extLst>
                <a:ext uri="{FF2B5EF4-FFF2-40B4-BE49-F238E27FC236}">
                  <a16:creationId xmlns:a16="http://schemas.microsoft.com/office/drawing/2014/main" id="{E893D73E-310D-9C28-2EBA-62E34ACF326E}"/>
                </a:ext>
              </a:extLst>
            </p:cNvPr>
            <p:cNvSpPr/>
            <p:nvPr/>
          </p:nvSpPr>
          <p:spPr>
            <a:xfrm>
              <a:off x="2878235" y="2463792"/>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1" name="Freeform 10">
              <a:extLst>
                <a:ext uri="{FF2B5EF4-FFF2-40B4-BE49-F238E27FC236}">
                  <a16:creationId xmlns:a16="http://schemas.microsoft.com/office/drawing/2014/main" id="{0EC3B1BA-1B29-4980-DAA4-3CD76A0993F0}"/>
                </a:ext>
              </a:extLst>
            </p:cNvPr>
            <p:cNvSpPr/>
            <p:nvPr/>
          </p:nvSpPr>
          <p:spPr>
            <a:xfrm>
              <a:off x="5160766" y="2370262"/>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09A4606-0F83-C31E-CDC2-32BF3BD6D3A0}"/>
                </a:ext>
              </a:extLst>
            </p:cNvPr>
            <p:cNvSpPr/>
            <p:nvPr/>
          </p:nvSpPr>
          <p:spPr>
            <a:xfrm>
              <a:off x="2954948" y="2861832"/>
              <a:ext cx="860877" cy="147200"/>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3" name="Freeform 12">
              <a:extLst>
                <a:ext uri="{FF2B5EF4-FFF2-40B4-BE49-F238E27FC236}">
                  <a16:creationId xmlns:a16="http://schemas.microsoft.com/office/drawing/2014/main" id="{48BDAF31-348C-AE8B-D3D0-1F8780815F76}"/>
                </a:ext>
              </a:extLst>
            </p:cNvPr>
            <p:cNvSpPr/>
            <p:nvPr/>
          </p:nvSpPr>
          <p:spPr>
            <a:xfrm>
              <a:off x="5192646" y="2861832"/>
              <a:ext cx="860877" cy="147200"/>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4" name="Freeform 13">
              <a:extLst>
                <a:ext uri="{FF2B5EF4-FFF2-40B4-BE49-F238E27FC236}">
                  <a16:creationId xmlns:a16="http://schemas.microsoft.com/office/drawing/2014/main" id="{ABBD6879-C3B0-1215-E007-2EF2EF55CE70}"/>
                </a:ext>
              </a:extLst>
            </p:cNvPr>
            <p:cNvSpPr/>
            <p:nvPr/>
          </p:nvSpPr>
          <p:spPr>
            <a:xfrm>
              <a:off x="6104709" y="2370262"/>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5156337D-A8B9-2862-9EBE-E5F13E3E2DA1}"/>
                </a:ext>
              </a:extLst>
            </p:cNvPr>
            <p:cNvSpPr txBox="1"/>
            <p:nvPr/>
          </p:nvSpPr>
          <p:spPr>
            <a:xfrm>
              <a:off x="6124891" y="2544414"/>
              <a:ext cx="1313180" cy="300082"/>
            </a:xfrm>
            <a:prstGeom prst="rect">
              <a:avLst/>
            </a:prstGeom>
            <a:noFill/>
          </p:spPr>
          <p:txBody>
            <a:bodyPr wrap="none" rtlCol="0">
              <a:spAutoFit/>
            </a:bodyPr>
            <a:lstStyle/>
            <a:p>
              <a:r>
                <a:rPr lang="en-US" sz="1350" dirty="0">
                  <a:solidFill>
                    <a:schemeClr val="accent1"/>
                  </a:solidFill>
                  <a:latin typeface="AhnbergHand"/>
                  <a:cs typeface="AhnbergHand"/>
                </a:rPr>
                <a:t>DNS Server</a:t>
              </a:r>
            </a:p>
          </p:txBody>
        </p:sp>
      </p:grpSp>
      <p:sp>
        <p:nvSpPr>
          <p:cNvPr id="16" name="TextBox 15">
            <a:extLst>
              <a:ext uri="{FF2B5EF4-FFF2-40B4-BE49-F238E27FC236}">
                <a16:creationId xmlns:a16="http://schemas.microsoft.com/office/drawing/2014/main" id="{E7D6BC74-62F8-4C43-C143-AD5913D70F8F}"/>
              </a:ext>
            </a:extLst>
          </p:cNvPr>
          <p:cNvSpPr txBox="1"/>
          <p:nvPr/>
        </p:nvSpPr>
        <p:spPr>
          <a:xfrm>
            <a:off x="5438658" y="3484447"/>
            <a:ext cx="2549096" cy="369332"/>
          </a:xfrm>
          <a:prstGeom prst="rect">
            <a:avLst/>
          </a:prstGeom>
          <a:noFill/>
        </p:spPr>
        <p:txBody>
          <a:bodyPr wrap="none" rtlCol="0">
            <a:spAutoFit/>
          </a:bodyPr>
          <a:lstStyle/>
          <a:p>
            <a:r>
              <a:rPr lang="en-AU" b="1" dirty="0" err="1">
                <a:solidFill>
                  <a:srgbClr val="FF0000"/>
                </a:solidFill>
                <a:latin typeface="AhnbergHand" pitchFamily="2" charset="0"/>
              </a:rPr>
              <a:t>Qname</a:t>
            </a:r>
            <a:r>
              <a:rPr lang="en-AU" b="1" dirty="0">
                <a:solidFill>
                  <a:srgbClr val="FF0000"/>
                </a:solidFill>
                <a:latin typeface="AhnbergHand" pitchFamily="2" charset="0"/>
              </a:rPr>
              <a:t> Minimisation</a:t>
            </a:r>
          </a:p>
        </p:txBody>
      </p:sp>
      <p:sp>
        <p:nvSpPr>
          <p:cNvPr id="17" name="Freeform 16">
            <a:extLst>
              <a:ext uri="{FF2B5EF4-FFF2-40B4-BE49-F238E27FC236}">
                <a16:creationId xmlns:a16="http://schemas.microsoft.com/office/drawing/2014/main" id="{AF7C68BF-9DD8-66A9-489E-7AB27893DFA2}"/>
              </a:ext>
            </a:extLst>
          </p:cNvPr>
          <p:cNvSpPr/>
          <p:nvPr/>
        </p:nvSpPr>
        <p:spPr>
          <a:xfrm>
            <a:off x="5438658" y="2281275"/>
            <a:ext cx="453259" cy="1209348"/>
          </a:xfrm>
          <a:custGeom>
            <a:avLst/>
            <a:gdLst>
              <a:gd name="connsiteX0" fmla="*/ 453259 w 453259"/>
              <a:gd name="connsiteY0" fmla="*/ 1209348 h 1209348"/>
              <a:gd name="connsiteX1" fmla="*/ 326038 w 453259"/>
              <a:gd name="connsiteY1" fmla="*/ 859490 h 1209348"/>
              <a:gd name="connsiteX2" fmla="*/ 214719 w 453259"/>
              <a:gd name="connsiteY2" fmla="*/ 875393 h 1209348"/>
              <a:gd name="connsiteX3" fmla="*/ 71596 w 453259"/>
              <a:gd name="connsiteY3" fmla="*/ 732269 h 1209348"/>
              <a:gd name="connsiteX4" fmla="*/ 34 w 453259"/>
              <a:gd name="connsiteY4" fmla="*/ 215435 h 1209348"/>
              <a:gd name="connsiteX5" fmla="*/ 79547 w 453259"/>
              <a:gd name="connsiteY5" fmla="*/ 749 h 1209348"/>
              <a:gd name="connsiteX6" fmla="*/ 302184 w 453259"/>
              <a:gd name="connsiteY6" fmla="*/ 279045 h 1209348"/>
              <a:gd name="connsiteX7" fmla="*/ 365794 w 453259"/>
              <a:gd name="connsiteY7" fmla="*/ 835636 h 12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259" h="1209348">
                <a:moveTo>
                  <a:pt x="453259" y="1209348"/>
                </a:moveTo>
                <a:cubicBezTo>
                  <a:pt x="409527" y="1062248"/>
                  <a:pt x="365795" y="915149"/>
                  <a:pt x="326038" y="859490"/>
                </a:cubicBezTo>
                <a:cubicBezTo>
                  <a:pt x="286281" y="803831"/>
                  <a:pt x="257126" y="896596"/>
                  <a:pt x="214719" y="875393"/>
                </a:cubicBezTo>
                <a:cubicBezTo>
                  <a:pt x="172312" y="854190"/>
                  <a:pt x="107377" y="842262"/>
                  <a:pt x="71596" y="732269"/>
                </a:cubicBezTo>
                <a:cubicBezTo>
                  <a:pt x="35815" y="622276"/>
                  <a:pt x="-1291" y="337355"/>
                  <a:pt x="34" y="215435"/>
                </a:cubicBezTo>
                <a:cubicBezTo>
                  <a:pt x="1359" y="93515"/>
                  <a:pt x="29189" y="-9853"/>
                  <a:pt x="79547" y="749"/>
                </a:cubicBezTo>
                <a:cubicBezTo>
                  <a:pt x="129905" y="11351"/>
                  <a:pt x="254476" y="139897"/>
                  <a:pt x="302184" y="279045"/>
                </a:cubicBezTo>
                <a:cubicBezTo>
                  <a:pt x="349892" y="418193"/>
                  <a:pt x="357843" y="626914"/>
                  <a:pt x="365794" y="83563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522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pies-banksy.jpg">
            <a:extLst>
              <a:ext uri="{FF2B5EF4-FFF2-40B4-BE49-F238E27FC236}">
                <a16:creationId xmlns:a16="http://schemas.microsoft.com/office/drawing/2014/main" id="{26B64415-6BDD-E841-B5CE-5C069BC10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376" y="0"/>
            <a:ext cx="5143500" cy="5143500"/>
          </a:xfrm>
          <a:prstGeom prst="rect">
            <a:avLst/>
          </a:prstGeom>
        </p:spPr>
      </p:pic>
    </p:spTree>
    <p:extLst>
      <p:ext uri="{BB962C8B-B14F-4D97-AF65-F5344CB8AC3E}">
        <p14:creationId xmlns:p14="http://schemas.microsoft.com/office/powerpoint/2010/main" val="1501141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1EC6-B823-0848-A565-7F4400D56274}"/>
              </a:ext>
            </a:extLst>
          </p:cNvPr>
          <p:cNvSpPr>
            <a:spLocks noGrp="1"/>
          </p:cNvSpPr>
          <p:nvPr>
            <p:ph type="title"/>
          </p:nvPr>
        </p:nvSpPr>
        <p:spPr/>
        <p:txBody>
          <a:bodyPr>
            <a:normAutofit fontScale="90000"/>
          </a:bodyPr>
          <a:lstStyle/>
          <a:p>
            <a:r>
              <a:rPr lang="en-AU" dirty="0"/>
              <a:t>II. Interception and Rewriting</a:t>
            </a:r>
          </a:p>
        </p:txBody>
      </p:sp>
      <p:sp>
        <p:nvSpPr>
          <p:cNvPr id="3" name="Content Placeholder 2">
            <a:extLst>
              <a:ext uri="{FF2B5EF4-FFF2-40B4-BE49-F238E27FC236}">
                <a16:creationId xmlns:a16="http://schemas.microsoft.com/office/drawing/2014/main" id="{3130FACF-0D14-7947-8015-6555F63A3431}"/>
              </a:ext>
            </a:extLst>
          </p:cNvPr>
          <p:cNvSpPr>
            <a:spLocks noGrp="1"/>
          </p:cNvSpPr>
          <p:nvPr>
            <p:ph idx="1"/>
          </p:nvPr>
        </p:nvSpPr>
        <p:spPr/>
        <p:txBody>
          <a:bodyPr>
            <a:normAutofit lnSpcReduction="10000"/>
          </a:bodyPr>
          <a:lstStyle/>
          <a:p>
            <a:r>
              <a:rPr lang="en-AU" dirty="0"/>
              <a:t>The DNS is an easy target for the imposition of control over access</a:t>
            </a:r>
          </a:p>
          <a:p>
            <a:pPr lvl="1"/>
            <a:r>
              <a:rPr lang="en-AU" dirty="0"/>
              <a:t>Try asking for </a:t>
            </a:r>
            <a:r>
              <a:rPr lang="en-AU" dirty="0" err="1">
                <a:hlinkClick r:id="rId2"/>
              </a:rPr>
              <a:t>www.thepiratebay.org</a:t>
            </a:r>
            <a:r>
              <a:rPr lang="en-AU" dirty="0"/>
              <a:t> in Australia</a:t>
            </a:r>
          </a:p>
          <a:p>
            <a:pPr lvl="1"/>
            <a:r>
              <a:rPr lang="en-AU" dirty="0"/>
              <a:t>Try asking for </a:t>
            </a:r>
            <a:r>
              <a:rPr lang="en-AU" dirty="0">
                <a:hlinkClick r:id="rId3"/>
              </a:rPr>
              <a:t>www.facebook.com</a:t>
            </a:r>
            <a:r>
              <a:rPr lang="en-AU" dirty="0"/>
              <a:t> in China</a:t>
            </a:r>
          </a:p>
          <a:p>
            <a:pPr lvl="1"/>
            <a:r>
              <a:rPr lang="en-AU" dirty="0"/>
              <a:t>And on and on and on…</a:t>
            </a:r>
          </a:p>
          <a:p>
            <a:r>
              <a:rPr lang="en-AU" dirty="0"/>
              <a:t>These days interception systems typically offer an incorrect response </a:t>
            </a:r>
          </a:p>
          <a:p>
            <a:r>
              <a:rPr lang="en-AU" b="1" dirty="0"/>
              <a:t>How can you tell is the answer that the DNS gives you is the genuine answer or not?</a:t>
            </a:r>
          </a:p>
          <a:p>
            <a:endParaRPr lang="en-AU" dirty="0"/>
          </a:p>
          <a:p>
            <a:endParaRPr lang="en-AU" dirty="0"/>
          </a:p>
        </p:txBody>
      </p:sp>
    </p:spTree>
    <p:extLst>
      <p:ext uri="{BB962C8B-B14F-4D97-AF65-F5344CB8AC3E}">
        <p14:creationId xmlns:p14="http://schemas.microsoft.com/office/powerpoint/2010/main" val="666169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D74C-A1B5-2640-BA47-24007B1DC59B}"/>
              </a:ext>
            </a:extLst>
          </p:cNvPr>
          <p:cNvSpPr>
            <a:spLocks noGrp="1"/>
          </p:cNvSpPr>
          <p:nvPr>
            <p:ph type="title"/>
          </p:nvPr>
        </p:nvSpPr>
        <p:spPr/>
        <p:txBody>
          <a:bodyPr/>
          <a:lstStyle/>
          <a:p>
            <a:r>
              <a:rPr lang="en-AU" b="1" dirty="0"/>
              <a:t>DNSSEC</a:t>
            </a:r>
            <a:r>
              <a:rPr lang="en-AU" b="1" dirty="0">
                <a:solidFill>
                  <a:schemeClr val="accent4">
                    <a:lumMod val="50000"/>
                  </a:schemeClr>
                </a:solidFill>
              </a:rPr>
              <a:t> </a:t>
            </a:r>
          </a:p>
        </p:txBody>
      </p:sp>
      <p:sp>
        <p:nvSpPr>
          <p:cNvPr id="3" name="Content Placeholder 2">
            <a:extLst>
              <a:ext uri="{FF2B5EF4-FFF2-40B4-BE49-F238E27FC236}">
                <a16:creationId xmlns:a16="http://schemas.microsoft.com/office/drawing/2014/main" id="{D4371E7F-F802-2540-B13C-2F005AFE6B1A}"/>
              </a:ext>
            </a:extLst>
          </p:cNvPr>
          <p:cNvSpPr>
            <a:spLocks noGrp="1"/>
          </p:cNvSpPr>
          <p:nvPr>
            <p:ph idx="1"/>
          </p:nvPr>
        </p:nvSpPr>
        <p:spPr/>
        <p:txBody>
          <a:bodyPr>
            <a:normAutofit fontScale="92500" lnSpcReduction="10000"/>
          </a:bodyPr>
          <a:lstStyle/>
          <a:p>
            <a:r>
              <a:rPr lang="en-AU" dirty="0"/>
              <a:t>DNSSEC adds additional information into the DNS </a:t>
            </a:r>
          </a:p>
          <a:p>
            <a:pPr lvl="1"/>
            <a:r>
              <a:rPr lang="en-AU" dirty="0"/>
              <a:t>a digital signature record is added to all </a:t>
            </a:r>
            <a:r>
              <a:rPr lang="en-AU" dirty="0" err="1"/>
              <a:t>RRsets</a:t>
            </a:r>
            <a:r>
              <a:rPr lang="en-AU" dirty="0"/>
              <a:t> in a zone, signed by the zone controller</a:t>
            </a:r>
          </a:p>
          <a:p>
            <a:pPr lvl="1"/>
            <a:r>
              <a:rPr lang="en-AU" dirty="0"/>
              <a:t>Any third party who tries to alter a signed zone is unable to generate an authentic signature (as they do not know the zone key value)</a:t>
            </a:r>
          </a:p>
          <a:p>
            <a:r>
              <a:rPr lang="en-AU" dirty="0"/>
              <a:t>DNSSEC validation of the signed DNS response can tell you if the response is genuine or if it is out of date or has been altered</a:t>
            </a:r>
          </a:p>
          <a:p>
            <a:pPr lvl="1"/>
            <a:r>
              <a:rPr lang="en-AU" dirty="0"/>
              <a:t>DNSSEC can’t tell you what the “good” answer is, just that the answer you got was not it!</a:t>
            </a:r>
          </a:p>
          <a:p>
            <a:r>
              <a:rPr lang="en-AU" dirty="0"/>
              <a:t>DNSSEC will also tell if is an NXDOMAIN response is authentic</a:t>
            </a:r>
          </a:p>
          <a:p>
            <a:endParaRPr lang="en-AU" dirty="0"/>
          </a:p>
        </p:txBody>
      </p:sp>
    </p:spTree>
    <p:extLst>
      <p:ext uri="{BB962C8B-B14F-4D97-AF65-F5344CB8AC3E}">
        <p14:creationId xmlns:p14="http://schemas.microsoft.com/office/powerpoint/2010/main" val="3923849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B36F-8831-1346-8A15-166CE27080DD}"/>
              </a:ext>
            </a:extLst>
          </p:cNvPr>
          <p:cNvSpPr>
            <a:spLocks noGrp="1"/>
          </p:cNvSpPr>
          <p:nvPr>
            <p:ph type="title"/>
          </p:nvPr>
        </p:nvSpPr>
        <p:spPr/>
        <p:txBody>
          <a:bodyPr>
            <a:normAutofit fontScale="90000"/>
          </a:bodyPr>
          <a:lstStyle/>
          <a:p>
            <a:r>
              <a:rPr lang="en-AU" dirty="0"/>
              <a:t>DNSSEC and Recursive Resolvers</a:t>
            </a:r>
          </a:p>
        </p:txBody>
      </p:sp>
      <p:sp>
        <p:nvSpPr>
          <p:cNvPr id="3" name="Content Placeholder 2">
            <a:extLst>
              <a:ext uri="{FF2B5EF4-FFF2-40B4-BE49-F238E27FC236}">
                <a16:creationId xmlns:a16="http://schemas.microsoft.com/office/drawing/2014/main" id="{BBFCB524-C18C-5F4C-9B1F-D310AFAA249E}"/>
              </a:ext>
            </a:extLst>
          </p:cNvPr>
          <p:cNvSpPr>
            <a:spLocks noGrp="1"/>
          </p:cNvSpPr>
          <p:nvPr>
            <p:ph idx="1"/>
          </p:nvPr>
        </p:nvSpPr>
        <p:spPr>
          <a:xfrm>
            <a:off x="628650" y="1369219"/>
            <a:ext cx="7886700" cy="3263504"/>
          </a:xfrm>
        </p:spPr>
        <p:txBody>
          <a:bodyPr>
            <a:normAutofit/>
          </a:bodyPr>
          <a:lstStyle/>
          <a:p>
            <a:r>
              <a:rPr lang="en-AU" dirty="0"/>
              <a:t>A DNS response that has been modified will fail to validate. </a:t>
            </a:r>
          </a:p>
          <a:p>
            <a:pPr marL="342900" lvl="1" indent="0">
              <a:buNone/>
            </a:pPr>
            <a:r>
              <a:rPr lang="en-AU" dirty="0"/>
              <a:t>When: </a:t>
            </a:r>
          </a:p>
          <a:p>
            <a:pPr lvl="2"/>
            <a:r>
              <a:rPr lang="en-AU" dirty="0"/>
              <a:t>a client asks a security-aware resolver to resolve a name, and </a:t>
            </a:r>
          </a:p>
          <a:p>
            <a:pPr lvl="2"/>
            <a:r>
              <a:rPr lang="en-AU" dirty="0"/>
              <a:t>sets the EDNS(0) DNSSEC OK bit, and</a:t>
            </a:r>
          </a:p>
          <a:p>
            <a:pPr lvl="2"/>
            <a:r>
              <a:rPr lang="en-AU" dirty="0"/>
              <a:t>the zone is DNSSEC-signed</a:t>
            </a:r>
          </a:p>
          <a:p>
            <a:pPr marL="342900" lvl="1" indent="0">
              <a:buNone/>
            </a:pPr>
            <a:r>
              <a:rPr lang="en-AU" dirty="0"/>
              <a:t>then the recursive resolver will only return a </a:t>
            </a:r>
            <a:r>
              <a:rPr lang="en-AU" dirty="0" err="1"/>
              <a:t>RRset</a:t>
            </a:r>
            <a:r>
              <a:rPr lang="en-AU" dirty="0"/>
              <a:t> for the query if it can validate the response using the attached digital signature</a:t>
            </a:r>
          </a:p>
          <a:p>
            <a:endParaRPr lang="en-AU" dirty="0"/>
          </a:p>
        </p:txBody>
      </p:sp>
    </p:spTree>
    <p:extLst>
      <p:ext uri="{BB962C8B-B14F-4D97-AF65-F5344CB8AC3E}">
        <p14:creationId xmlns:p14="http://schemas.microsoft.com/office/powerpoint/2010/main" val="4255978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1415F-84F9-D044-B91A-5CD7E5CB72E6}"/>
              </a:ext>
            </a:extLst>
          </p:cNvPr>
          <p:cNvSpPr>
            <a:spLocks noGrp="1"/>
          </p:cNvSpPr>
          <p:nvPr>
            <p:ph type="title"/>
          </p:nvPr>
        </p:nvSpPr>
        <p:spPr/>
        <p:txBody>
          <a:bodyPr/>
          <a:lstStyle/>
          <a:p>
            <a:r>
              <a:rPr lang="en-US" dirty="0"/>
              <a:t>DNSSEC Validation Use</a:t>
            </a:r>
          </a:p>
        </p:txBody>
      </p:sp>
      <p:pic>
        <p:nvPicPr>
          <p:cNvPr id="7" name="Picture 6">
            <a:extLst>
              <a:ext uri="{FF2B5EF4-FFF2-40B4-BE49-F238E27FC236}">
                <a16:creationId xmlns:a16="http://schemas.microsoft.com/office/drawing/2014/main" id="{8201FE07-73E3-58B5-8408-EEAA65469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821" y="1063229"/>
            <a:ext cx="7772400" cy="3592440"/>
          </a:xfrm>
          <a:prstGeom prst="rect">
            <a:avLst/>
          </a:prstGeom>
        </p:spPr>
      </p:pic>
      <p:sp>
        <p:nvSpPr>
          <p:cNvPr id="11" name="TextBox 10">
            <a:extLst>
              <a:ext uri="{FF2B5EF4-FFF2-40B4-BE49-F238E27FC236}">
                <a16:creationId xmlns:a16="http://schemas.microsoft.com/office/drawing/2014/main" id="{F9AEE361-A88B-4E01-0DB4-8B7368722038}"/>
              </a:ext>
            </a:extLst>
          </p:cNvPr>
          <p:cNvSpPr txBox="1"/>
          <p:nvPr/>
        </p:nvSpPr>
        <p:spPr>
          <a:xfrm>
            <a:off x="8172400" y="1419622"/>
            <a:ext cx="700833" cy="369332"/>
          </a:xfrm>
          <a:prstGeom prst="rect">
            <a:avLst/>
          </a:prstGeom>
          <a:noFill/>
        </p:spPr>
        <p:txBody>
          <a:bodyPr wrap="none" rtlCol="0">
            <a:spAutoFit/>
          </a:bodyPr>
          <a:lstStyle/>
          <a:p>
            <a:r>
              <a:rPr lang="en-AU" dirty="0">
                <a:latin typeface="AhnbergHand" pitchFamily="2" charset="0"/>
              </a:rPr>
              <a:t>30</a:t>
            </a:r>
            <a:r>
              <a:rPr lang="en-AU" dirty="0"/>
              <a:t>%</a:t>
            </a:r>
          </a:p>
        </p:txBody>
      </p:sp>
    </p:spTree>
    <p:extLst>
      <p:ext uri="{BB962C8B-B14F-4D97-AF65-F5344CB8AC3E}">
        <p14:creationId xmlns:p14="http://schemas.microsoft.com/office/powerpoint/2010/main" val="1771733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1B4A-7FD4-2271-1735-861529CC4D36}"/>
              </a:ext>
            </a:extLst>
          </p:cNvPr>
          <p:cNvSpPr>
            <a:spLocks noGrp="1"/>
          </p:cNvSpPr>
          <p:nvPr>
            <p:ph type="title"/>
          </p:nvPr>
        </p:nvSpPr>
        <p:spPr/>
        <p:txBody>
          <a:bodyPr/>
          <a:lstStyle/>
          <a:p>
            <a:r>
              <a:rPr lang="en-AU" dirty="0"/>
              <a:t>DNS Privacy</a:t>
            </a:r>
          </a:p>
        </p:txBody>
      </p:sp>
      <p:sp>
        <p:nvSpPr>
          <p:cNvPr id="4" name="Slide Number Placeholder 3">
            <a:extLst>
              <a:ext uri="{FF2B5EF4-FFF2-40B4-BE49-F238E27FC236}">
                <a16:creationId xmlns:a16="http://schemas.microsoft.com/office/drawing/2014/main" id="{8B7D0D5A-27DA-8331-ADA7-A494F4917CE8}"/>
              </a:ext>
            </a:extLst>
          </p:cNvPr>
          <p:cNvSpPr>
            <a:spLocks noGrp="1"/>
          </p:cNvSpPr>
          <p:nvPr>
            <p:ph type="sldNum" sz="quarter" idx="4"/>
          </p:nvPr>
        </p:nvSpPr>
        <p:spPr/>
        <p:txBody>
          <a:bodyPr/>
          <a:lstStyle/>
          <a:p>
            <a:fld id="{38B2A337-2C29-4402-A0A2-E290C184D5D3}" type="slidenum">
              <a:rPr lang="en-AU" kern="0" smtClean="0"/>
              <a:pPr/>
              <a:t>24</a:t>
            </a:fld>
            <a:endParaRPr lang="en-AU" kern="0" dirty="0"/>
          </a:p>
        </p:txBody>
      </p:sp>
      <p:grpSp>
        <p:nvGrpSpPr>
          <p:cNvPr id="5" name="Group 4">
            <a:extLst>
              <a:ext uri="{FF2B5EF4-FFF2-40B4-BE49-F238E27FC236}">
                <a16:creationId xmlns:a16="http://schemas.microsoft.com/office/drawing/2014/main" id="{ECA14559-BB69-7091-B045-63E27B16F3FF}"/>
              </a:ext>
            </a:extLst>
          </p:cNvPr>
          <p:cNvGrpSpPr/>
          <p:nvPr/>
        </p:nvGrpSpPr>
        <p:grpSpPr>
          <a:xfrm>
            <a:off x="1851422" y="2370262"/>
            <a:ext cx="5654671" cy="699231"/>
            <a:chOff x="1851422" y="2370262"/>
            <a:chExt cx="5654671" cy="699231"/>
          </a:xfrm>
        </p:grpSpPr>
        <p:sp>
          <p:nvSpPr>
            <p:cNvPr id="6" name="Freeform 5">
              <a:extLst>
                <a:ext uri="{FF2B5EF4-FFF2-40B4-BE49-F238E27FC236}">
                  <a16:creationId xmlns:a16="http://schemas.microsoft.com/office/drawing/2014/main" id="{9D3E58A8-32CF-1C3B-5F0A-9E301D529AAB}"/>
                </a:ext>
              </a:extLst>
            </p:cNvPr>
            <p:cNvSpPr/>
            <p:nvPr/>
          </p:nvSpPr>
          <p:spPr>
            <a:xfrm>
              <a:off x="1851422" y="2443905"/>
              <a:ext cx="1103526"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7" name="TextBox 6">
              <a:extLst>
                <a:ext uri="{FF2B5EF4-FFF2-40B4-BE49-F238E27FC236}">
                  <a16:creationId xmlns:a16="http://schemas.microsoft.com/office/drawing/2014/main" id="{6DEB75EC-AF3E-6CD2-04D2-8AC8D6DDD8DB}"/>
                </a:ext>
              </a:extLst>
            </p:cNvPr>
            <p:cNvSpPr txBox="1"/>
            <p:nvPr/>
          </p:nvSpPr>
          <p:spPr>
            <a:xfrm>
              <a:off x="1967022" y="2517549"/>
              <a:ext cx="742511" cy="507831"/>
            </a:xfrm>
            <a:prstGeom prst="rect">
              <a:avLst/>
            </a:prstGeom>
            <a:noFill/>
          </p:spPr>
          <p:txBody>
            <a:bodyPr wrap="none" rtlCol="0">
              <a:spAutoFit/>
            </a:bodyPr>
            <a:lstStyle/>
            <a:p>
              <a:r>
                <a:rPr lang="en-US" sz="1350" dirty="0">
                  <a:latin typeface="AhnbergHand"/>
                  <a:cs typeface="AhnbergHand"/>
                </a:rPr>
                <a:t>Client</a:t>
              </a:r>
            </a:p>
            <a:p>
              <a:r>
                <a:rPr lang="en-US" sz="1350" dirty="0">
                  <a:latin typeface="AhnbergHand"/>
                  <a:cs typeface="AhnbergHand"/>
                </a:rPr>
                <a:t>stub</a:t>
              </a:r>
            </a:p>
          </p:txBody>
        </p:sp>
        <p:sp>
          <p:nvSpPr>
            <p:cNvPr id="8" name="Freeform 7">
              <a:extLst>
                <a:ext uri="{FF2B5EF4-FFF2-40B4-BE49-F238E27FC236}">
                  <a16:creationId xmlns:a16="http://schemas.microsoft.com/office/drawing/2014/main" id="{F9112BE8-8B1F-9FA9-43CC-72AE8640A007}"/>
                </a:ext>
              </a:extLst>
            </p:cNvPr>
            <p:cNvSpPr/>
            <p:nvPr/>
          </p:nvSpPr>
          <p:spPr>
            <a:xfrm>
              <a:off x="3848401" y="2444189"/>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AE61D87F-E676-F288-8F28-152C69AF48CF}"/>
                </a:ext>
              </a:extLst>
            </p:cNvPr>
            <p:cNvSpPr txBox="1"/>
            <p:nvPr/>
          </p:nvSpPr>
          <p:spPr>
            <a:xfrm>
              <a:off x="3808716" y="2611795"/>
              <a:ext cx="1470274" cy="300082"/>
            </a:xfrm>
            <a:prstGeom prst="rect">
              <a:avLst/>
            </a:prstGeom>
            <a:noFill/>
          </p:spPr>
          <p:txBody>
            <a:bodyPr wrap="none" rtlCol="0">
              <a:spAutoFit/>
            </a:bodyPr>
            <a:lstStyle/>
            <a:p>
              <a:r>
                <a:rPr lang="en-US" sz="1350" dirty="0">
                  <a:latin typeface="AhnbergHand"/>
                  <a:cs typeface="AhnbergHand"/>
                </a:rPr>
                <a:t>DNS Resolver</a:t>
              </a:r>
            </a:p>
          </p:txBody>
        </p:sp>
        <p:sp>
          <p:nvSpPr>
            <p:cNvPr id="10" name="Freeform 9">
              <a:extLst>
                <a:ext uri="{FF2B5EF4-FFF2-40B4-BE49-F238E27FC236}">
                  <a16:creationId xmlns:a16="http://schemas.microsoft.com/office/drawing/2014/main" id="{E893D73E-310D-9C28-2EBA-62E34ACF326E}"/>
                </a:ext>
              </a:extLst>
            </p:cNvPr>
            <p:cNvSpPr/>
            <p:nvPr/>
          </p:nvSpPr>
          <p:spPr>
            <a:xfrm>
              <a:off x="2878235" y="2463792"/>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1" name="Freeform 10">
              <a:extLst>
                <a:ext uri="{FF2B5EF4-FFF2-40B4-BE49-F238E27FC236}">
                  <a16:creationId xmlns:a16="http://schemas.microsoft.com/office/drawing/2014/main" id="{0EC3B1BA-1B29-4980-DAA4-3CD76A0993F0}"/>
                </a:ext>
              </a:extLst>
            </p:cNvPr>
            <p:cNvSpPr/>
            <p:nvPr/>
          </p:nvSpPr>
          <p:spPr>
            <a:xfrm>
              <a:off x="5160766" y="2370262"/>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09A4606-0F83-C31E-CDC2-32BF3BD6D3A0}"/>
                </a:ext>
              </a:extLst>
            </p:cNvPr>
            <p:cNvSpPr/>
            <p:nvPr/>
          </p:nvSpPr>
          <p:spPr>
            <a:xfrm>
              <a:off x="2954948" y="2861832"/>
              <a:ext cx="860877" cy="147200"/>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3" name="Freeform 12">
              <a:extLst>
                <a:ext uri="{FF2B5EF4-FFF2-40B4-BE49-F238E27FC236}">
                  <a16:creationId xmlns:a16="http://schemas.microsoft.com/office/drawing/2014/main" id="{48BDAF31-348C-AE8B-D3D0-1F8780815F76}"/>
                </a:ext>
              </a:extLst>
            </p:cNvPr>
            <p:cNvSpPr/>
            <p:nvPr/>
          </p:nvSpPr>
          <p:spPr>
            <a:xfrm>
              <a:off x="5192646" y="2861832"/>
              <a:ext cx="860877" cy="147200"/>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4" name="Freeform 13">
              <a:extLst>
                <a:ext uri="{FF2B5EF4-FFF2-40B4-BE49-F238E27FC236}">
                  <a16:creationId xmlns:a16="http://schemas.microsoft.com/office/drawing/2014/main" id="{ABBD6879-C3B0-1215-E007-2EF2EF55CE70}"/>
                </a:ext>
              </a:extLst>
            </p:cNvPr>
            <p:cNvSpPr/>
            <p:nvPr/>
          </p:nvSpPr>
          <p:spPr>
            <a:xfrm>
              <a:off x="6104709" y="2370262"/>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5156337D-A8B9-2862-9EBE-E5F13E3E2DA1}"/>
                </a:ext>
              </a:extLst>
            </p:cNvPr>
            <p:cNvSpPr txBox="1"/>
            <p:nvPr/>
          </p:nvSpPr>
          <p:spPr>
            <a:xfrm>
              <a:off x="6124891" y="2544414"/>
              <a:ext cx="1313180" cy="300082"/>
            </a:xfrm>
            <a:prstGeom prst="rect">
              <a:avLst/>
            </a:prstGeom>
            <a:noFill/>
          </p:spPr>
          <p:txBody>
            <a:bodyPr wrap="none" rtlCol="0">
              <a:spAutoFit/>
            </a:bodyPr>
            <a:lstStyle/>
            <a:p>
              <a:r>
                <a:rPr lang="en-US" sz="1350" dirty="0">
                  <a:solidFill>
                    <a:schemeClr val="accent1"/>
                  </a:solidFill>
                  <a:latin typeface="AhnbergHand"/>
                  <a:cs typeface="AhnbergHand"/>
                </a:rPr>
                <a:t>DNS Server</a:t>
              </a:r>
            </a:p>
          </p:txBody>
        </p:sp>
      </p:grpSp>
      <p:sp>
        <p:nvSpPr>
          <p:cNvPr id="16" name="TextBox 15">
            <a:extLst>
              <a:ext uri="{FF2B5EF4-FFF2-40B4-BE49-F238E27FC236}">
                <a16:creationId xmlns:a16="http://schemas.microsoft.com/office/drawing/2014/main" id="{E7D6BC74-62F8-4C43-C143-AD5913D70F8F}"/>
              </a:ext>
            </a:extLst>
          </p:cNvPr>
          <p:cNvSpPr txBox="1"/>
          <p:nvPr/>
        </p:nvSpPr>
        <p:spPr>
          <a:xfrm>
            <a:off x="5438658" y="3484447"/>
            <a:ext cx="2611612" cy="923330"/>
          </a:xfrm>
          <a:prstGeom prst="rect">
            <a:avLst/>
          </a:prstGeom>
          <a:noFill/>
        </p:spPr>
        <p:txBody>
          <a:bodyPr wrap="none" rtlCol="0">
            <a:spAutoFit/>
          </a:bodyPr>
          <a:lstStyle/>
          <a:p>
            <a:r>
              <a:rPr lang="en-AU" b="1" dirty="0" err="1">
                <a:solidFill>
                  <a:srgbClr val="FF0000"/>
                </a:solidFill>
                <a:latin typeface="AhnbergHand" pitchFamily="2" charset="0"/>
              </a:rPr>
              <a:t>Qname</a:t>
            </a:r>
            <a:r>
              <a:rPr lang="en-AU" b="1" dirty="0">
                <a:solidFill>
                  <a:srgbClr val="FF0000"/>
                </a:solidFill>
                <a:latin typeface="AhnbergHand" pitchFamily="2" charset="0"/>
              </a:rPr>
              <a:t> Minimisation</a:t>
            </a:r>
          </a:p>
          <a:p>
            <a:endParaRPr lang="en-AU" b="1" dirty="0">
              <a:solidFill>
                <a:srgbClr val="FF0000"/>
              </a:solidFill>
              <a:latin typeface="AhnbergHand" pitchFamily="2" charset="0"/>
            </a:endParaRPr>
          </a:p>
          <a:p>
            <a:r>
              <a:rPr lang="en-AU" b="1" dirty="0">
                <a:solidFill>
                  <a:srgbClr val="FF0000"/>
                </a:solidFill>
                <a:latin typeface="AhnbergHand" pitchFamily="2" charset="0"/>
              </a:rPr>
              <a:t>DNSSEC Validation</a:t>
            </a:r>
          </a:p>
        </p:txBody>
      </p:sp>
      <p:sp>
        <p:nvSpPr>
          <p:cNvPr id="17" name="Freeform 16">
            <a:extLst>
              <a:ext uri="{FF2B5EF4-FFF2-40B4-BE49-F238E27FC236}">
                <a16:creationId xmlns:a16="http://schemas.microsoft.com/office/drawing/2014/main" id="{AF7C68BF-9DD8-66A9-489E-7AB27893DFA2}"/>
              </a:ext>
            </a:extLst>
          </p:cNvPr>
          <p:cNvSpPr/>
          <p:nvPr/>
        </p:nvSpPr>
        <p:spPr>
          <a:xfrm>
            <a:off x="5438658" y="2281275"/>
            <a:ext cx="453259" cy="1209348"/>
          </a:xfrm>
          <a:custGeom>
            <a:avLst/>
            <a:gdLst>
              <a:gd name="connsiteX0" fmla="*/ 453259 w 453259"/>
              <a:gd name="connsiteY0" fmla="*/ 1209348 h 1209348"/>
              <a:gd name="connsiteX1" fmla="*/ 326038 w 453259"/>
              <a:gd name="connsiteY1" fmla="*/ 859490 h 1209348"/>
              <a:gd name="connsiteX2" fmla="*/ 214719 w 453259"/>
              <a:gd name="connsiteY2" fmla="*/ 875393 h 1209348"/>
              <a:gd name="connsiteX3" fmla="*/ 71596 w 453259"/>
              <a:gd name="connsiteY3" fmla="*/ 732269 h 1209348"/>
              <a:gd name="connsiteX4" fmla="*/ 34 w 453259"/>
              <a:gd name="connsiteY4" fmla="*/ 215435 h 1209348"/>
              <a:gd name="connsiteX5" fmla="*/ 79547 w 453259"/>
              <a:gd name="connsiteY5" fmla="*/ 749 h 1209348"/>
              <a:gd name="connsiteX6" fmla="*/ 302184 w 453259"/>
              <a:gd name="connsiteY6" fmla="*/ 279045 h 1209348"/>
              <a:gd name="connsiteX7" fmla="*/ 365794 w 453259"/>
              <a:gd name="connsiteY7" fmla="*/ 835636 h 12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259" h="1209348">
                <a:moveTo>
                  <a:pt x="453259" y="1209348"/>
                </a:moveTo>
                <a:cubicBezTo>
                  <a:pt x="409527" y="1062248"/>
                  <a:pt x="365795" y="915149"/>
                  <a:pt x="326038" y="859490"/>
                </a:cubicBezTo>
                <a:cubicBezTo>
                  <a:pt x="286281" y="803831"/>
                  <a:pt x="257126" y="896596"/>
                  <a:pt x="214719" y="875393"/>
                </a:cubicBezTo>
                <a:cubicBezTo>
                  <a:pt x="172312" y="854190"/>
                  <a:pt x="107377" y="842262"/>
                  <a:pt x="71596" y="732269"/>
                </a:cubicBezTo>
                <a:cubicBezTo>
                  <a:pt x="35815" y="622276"/>
                  <a:pt x="-1291" y="337355"/>
                  <a:pt x="34" y="215435"/>
                </a:cubicBezTo>
                <a:cubicBezTo>
                  <a:pt x="1359" y="93515"/>
                  <a:pt x="29189" y="-9853"/>
                  <a:pt x="79547" y="749"/>
                </a:cubicBezTo>
                <a:cubicBezTo>
                  <a:pt x="129905" y="11351"/>
                  <a:pt x="254476" y="139897"/>
                  <a:pt x="302184" y="279045"/>
                </a:cubicBezTo>
                <a:cubicBezTo>
                  <a:pt x="349892" y="418193"/>
                  <a:pt x="357843" y="626914"/>
                  <a:pt x="365794" y="83563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0070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0454-8319-8244-9229-D2E386E5BA68}"/>
              </a:ext>
            </a:extLst>
          </p:cNvPr>
          <p:cNvSpPr>
            <a:spLocks noGrp="1"/>
          </p:cNvSpPr>
          <p:nvPr>
            <p:ph type="title"/>
          </p:nvPr>
        </p:nvSpPr>
        <p:spPr/>
        <p:txBody>
          <a:bodyPr>
            <a:normAutofit fontScale="90000"/>
          </a:bodyPr>
          <a:lstStyle/>
          <a:p>
            <a:r>
              <a:rPr lang="en-AU" dirty="0"/>
              <a:t>III. Wire Tapping and Inspection</a:t>
            </a:r>
          </a:p>
        </p:txBody>
      </p:sp>
      <p:sp>
        <p:nvSpPr>
          <p:cNvPr id="3" name="Content Placeholder 2">
            <a:extLst>
              <a:ext uri="{FF2B5EF4-FFF2-40B4-BE49-F238E27FC236}">
                <a16:creationId xmlns:a16="http://schemas.microsoft.com/office/drawing/2014/main" id="{DFECCFDC-18ED-0247-A299-9DD2246D5391}"/>
              </a:ext>
            </a:extLst>
          </p:cNvPr>
          <p:cNvSpPr>
            <a:spLocks noGrp="1"/>
          </p:cNvSpPr>
          <p:nvPr>
            <p:ph idx="1"/>
          </p:nvPr>
        </p:nvSpPr>
        <p:spPr/>
        <p:txBody>
          <a:bodyPr>
            <a:normAutofit/>
          </a:bodyPr>
          <a:lstStyle/>
          <a:p>
            <a:r>
              <a:rPr lang="en-AU" dirty="0"/>
              <a:t>The DNS is an open (unencrypted) protocol</a:t>
            </a:r>
          </a:p>
          <a:p>
            <a:r>
              <a:rPr lang="en-AU" dirty="0"/>
              <a:t>If we want to stop third party inspection we need to encrypt the transport used by DNS queries and responses</a:t>
            </a:r>
          </a:p>
          <a:p>
            <a:pPr lvl="1"/>
            <a:r>
              <a:rPr lang="en-AU" dirty="0"/>
              <a:t>Today the standard tool is TLS, which uses dynamically generated session keys to encrypt all traffic between two parties</a:t>
            </a:r>
          </a:p>
          <a:p>
            <a:pPr lvl="1"/>
            <a:r>
              <a:rPr lang="en-AU" dirty="0"/>
              <a:t>We could use TLS between the end client and the client’s recursive resolver</a:t>
            </a:r>
          </a:p>
        </p:txBody>
      </p:sp>
    </p:spTree>
    <p:extLst>
      <p:ext uri="{BB962C8B-B14F-4D97-AF65-F5344CB8AC3E}">
        <p14:creationId xmlns:p14="http://schemas.microsoft.com/office/powerpoint/2010/main" val="1161069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E71A-7B0F-FE42-98C2-083D7C9EC88A}"/>
              </a:ext>
            </a:extLst>
          </p:cNvPr>
          <p:cNvSpPr>
            <a:spLocks noGrp="1"/>
          </p:cNvSpPr>
          <p:nvPr>
            <p:ph type="title"/>
          </p:nvPr>
        </p:nvSpPr>
        <p:spPr/>
        <p:txBody>
          <a:bodyPr/>
          <a:lstStyle/>
          <a:p>
            <a:r>
              <a:rPr lang="en-AU" dirty="0"/>
              <a:t>DNS over DTLS</a:t>
            </a:r>
          </a:p>
        </p:txBody>
      </p:sp>
      <p:sp>
        <p:nvSpPr>
          <p:cNvPr id="3" name="Content Placeholder 2">
            <a:extLst>
              <a:ext uri="{FF2B5EF4-FFF2-40B4-BE49-F238E27FC236}">
                <a16:creationId xmlns:a16="http://schemas.microsoft.com/office/drawing/2014/main" id="{DCBA5F1E-938B-D34F-9538-7B7FC8703273}"/>
              </a:ext>
            </a:extLst>
          </p:cNvPr>
          <p:cNvSpPr>
            <a:spLocks noGrp="1"/>
          </p:cNvSpPr>
          <p:nvPr>
            <p:ph idx="1"/>
          </p:nvPr>
        </p:nvSpPr>
        <p:spPr/>
        <p:txBody>
          <a:bodyPr/>
          <a:lstStyle/>
          <a:p>
            <a:r>
              <a:rPr lang="en-AU" dirty="0"/>
              <a:t>DTLS is a UDP variant of TLS that is intended to work over UDP rather than TCP (RFC 8094)</a:t>
            </a:r>
          </a:p>
          <a:p>
            <a:r>
              <a:rPr lang="en-AU" dirty="0"/>
              <a:t>However:</a:t>
            </a:r>
          </a:p>
          <a:p>
            <a:pPr lvl="1"/>
            <a:r>
              <a:rPr lang="en-AU" dirty="0"/>
              <a:t>DTLS is intolerant of fragmentation</a:t>
            </a:r>
          </a:p>
          <a:p>
            <a:pPr lvl="1"/>
            <a:r>
              <a:rPr lang="en-AU" dirty="0"/>
              <a:t>It appears to have similar overheads to TLS</a:t>
            </a:r>
          </a:p>
          <a:p>
            <a:pPr lvl="1"/>
            <a:r>
              <a:rPr lang="en-AU" dirty="0"/>
              <a:t>I’m not sure if there are any robust implementations of DNS over DTLS</a:t>
            </a:r>
          </a:p>
        </p:txBody>
      </p:sp>
    </p:spTree>
    <p:extLst>
      <p:ext uri="{BB962C8B-B14F-4D97-AF65-F5344CB8AC3E}">
        <p14:creationId xmlns:p14="http://schemas.microsoft.com/office/powerpoint/2010/main" val="642804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EE8B-57D3-3345-AB9C-CD29D7B1CC22}"/>
              </a:ext>
            </a:extLst>
          </p:cNvPr>
          <p:cNvSpPr>
            <a:spLocks noGrp="1"/>
          </p:cNvSpPr>
          <p:nvPr>
            <p:ph type="title"/>
          </p:nvPr>
        </p:nvSpPr>
        <p:spPr>
          <a:xfrm>
            <a:off x="628650" y="273844"/>
            <a:ext cx="7886700" cy="994172"/>
          </a:xfrm>
        </p:spPr>
        <p:txBody>
          <a:bodyPr/>
          <a:lstStyle/>
          <a:p>
            <a:r>
              <a:rPr lang="en-AU" dirty="0"/>
              <a:t>DNS over TLS (DoT)</a:t>
            </a:r>
          </a:p>
        </p:txBody>
      </p:sp>
      <p:sp>
        <p:nvSpPr>
          <p:cNvPr id="3" name="Content Placeholder 2">
            <a:extLst>
              <a:ext uri="{FF2B5EF4-FFF2-40B4-BE49-F238E27FC236}">
                <a16:creationId xmlns:a16="http://schemas.microsoft.com/office/drawing/2014/main" id="{96C66076-A1C7-DD4E-8083-2E116F2E7694}"/>
              </a:ext>
            </a:extLst>
          </p:cNvPr>
          <p:cNvSpPr>
            <a:spLocks noGrp="1"/>
          </p:cNvSpPr>
          <p:nvPr>
            <p:ph idx="1"/>
          </p:nvPr>
        </p:nvSpPr>
        <p:spPr>
          <a:xfrm>
            <a:off x="339290" y="1369219"/>
            <a:ext cx="7886699" cy="3263504"/>
          </a:xfrm>
        </p:spPr>
        <p:txBody>
          <a:bodyPr>
            <a:normAutofit/>
          </a:bodyPr>
          <a:lstStyle/>
          <a:p>
            <a:r>
              <a:rPr lang="en-AU" dirty="0"/>
              <a:t>TLS is a TCP ‘overlay’ that adds server authentication and session encryption to TCP</a:t>
            </a:r>
          </a:p>
          <a:p>
            <a:r>
              <a:rPr lang="en-AU" dirty="0"/>
              <a:t>TLS uses an initial handshake to allow a client to: </a:t>
            </a:r>
          </a:p>
          <a:p>
            <a:pPr lvl="1"/>
            <a:r>
              <a:rPr lang="en-AU" dirty="0"/>
              <a:t>Validate the identity of the server</a:t>
            </a:r>
          </a:p>
          <a:p>
            <a:pPr lvl="1"/>
            <a:r>
              <a:rPr lang="en-AU" dirty="0"/>
              <a:t>Negotiate a session key to be used in all subsequent packets in the TCP session</a:t>
            </a:r>
          </a:p>
          <a:p>
            <a:r>
              <a:rPr lang="en-AU" dirty="0"/>
              <a:t>Best used between the stub resolver and its recursive resolver in persistent session mode</a:t>
            </a:r>
          </a:p>
          <a:p>
            <a:endParaRPr lang="en-AU" dirty="0"/>
          </a:p>
          <a:p>
            <a:pPr marL="0" indent="0">
              <a:buNone/>
            </a:pPr>
            <a:endParaRPr lang="en-AU" dirty="0"/>
          </a:p>
        </p:txBody>
      </p:sp>
    </p:spTree>
    <p:extLst>
      <p:ext uri="{BB962C8B-B14F-4D97-AF65-F5344CB8AC3E}">
        <p14:creationId xmlns:p14="http://schemas.microsoft.com/office/powerpoint/2010/main" val="3226377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D079-6D83-084E-A112-6070DA708618}"/>
              </a:ext>
            </a:extLst>
          </p:cNvPr>
          <p:cNvSpPr>
            <a:spLocks noGrp="1"/>
          </p:cNvSpPr>
          <p:nvPr>
            <p:ph type="title"/>
          </p:nvPr>
        </p:nvSpPr>
        <p:spPr/>
        <p:txBody>
          <a:bodyPr/>
          <a:lstStyle/>
          <a:p>
            <a:r>
              <a:rPr lang="en-AU" dirty="0"/>
              <a:t>DNS over TLS (DoT)</a:t>
            </a:r>
          </a:p>
        </p:txBody>
      </p:sp>
      <p:sp>
        <p:nvSpPr>
          <p:cNvPr id="3" name="Content Placeholder 2">
            <a:extLst>
              <a:ext uri="{FF2B5EF4-FFF2-40B4-BE49-F238E27FC236}">
                <a16:creationId xmlns:a16="http://schemas.microsoft.com/office/drawing/2014/main" id="{08BEB260-632B-E846-B95E-3640B15E3B02}"/>
              </a:ext>
            </a:extLst>
          </p:cNvPr>
          <p:cNvSpPr>
            <a:spLocks noGrp="1"/>
          </p:cNvSpPr>
          <p:nvPr>
            <p:ph idx="1"/>
          </p:nvPr>
        </p:nvSpPr>
        <p:spPr/>
        <p:txBody>
          <a:bodyPr>
            <a:normAutofit/>
          </a:bodyPr>
          <a:lstStyle/>
          <a:p>
            <a:r>
              <a:rPr lang="en-AU" dirty="0"/>
              <a:t>The queries and the responses are hidden from intermediaries – preventing wiretapping from revealing DNS queries and responses</a:t>
            </a:r>
          </a:p>
          <a:p>
            <a:r>
              <a:rPr lang="en-AU" dirty="0"/>
              <a:t>The client can validates the recursive resolver’s identity – preventing third parties from intercepting DNS queries and generating fake responses</a:t>
            </a:r>
          </a:p>
        </p:txBody>
      </p:sp>
    </p:spTree>
    <p:extLst>
      <p:ext uri="{BB962C8B-B14F-4D97-AF65-F5344CB8AC3E}">
        <p14:creationId xmlns:p14="http://schemas.microsoft.com/office/powerpoint/2010/main" val="555604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69BD-D5CE-AD40-BDAE-F6CB412333A0}"/>
              </a:ext>
            </a:extLst>
          </p:cNvPr>
          <p:cNvSpPr>
            <a:spLocks noGrp="1"/>
          </p:cNvSpPr>
          <p:nvPr>
            <p:ph type="title"/>
          </p:nvPr>
        </p:nvSpPr>
        <p:spPr/>
        <p:txBody>
          <a:bodyPr/>
          <a:lstStyle/>
          <a:p>
            <a:r>
              <a:rPr lang="en-AU" dirty="0"/>
              <a:t>DNS over TLS (DoT)</a:t>
            </a:r>
          </a:p>
        </p:txBody>
      </p:sp>
      <p:sp>
        <p:nvSpPr>
          <p:cNvPr id="3" name="Content Placeholder 2">
            <a:extLst>
              <a:ext uri="{FF2B5EF4-FFF2-40B4-BE49-F238E27FC236}">
                <a16:creationId xmlns:a16="http://schemas.microsoft.com/office/drawing/2014/main" id="{F5CBC537-4830-8641-BD08-2765772919B5}"/>
              </a:ext>
            </a:extLst>
          </p:cNvPr>
          <p:cNvSpPr>
            <a:spLocks noGrp="1"/>
          </p:cNvSpPr>
          <p:nvPr>
            <p:ph idx="1"/>
          </p:nvPr>
        </p:nvSpPr>
        <p:spPr/>
        <p:txBody>
          <a:bodyPr/>
          <a:lstStyle/>
          <a:p>
            <a:r>
              <a:rPr lang="en-AU" dirty="0"/>
              <a:t>Will generate a higher recursive resolver load as stub client may have a held state with the recursive resolver</a:t>
            </a:r>
          </a:p>
          <a:p>
            <a:r>
              <a:rPr lang="en-AU" dirty="0"/>
              <a:t>The TCP session state is on port 853</a:t>
            </a:r>
          </a:p>
          <a:p>
            <a:pPr lvl="1"/>
            <a:r>
              <a:rPr lang="en-AU" dirty="0"/>
              <a:t>DNS over TLS can be readily blocked by middleware</a:t>
            </a:r>
          </a:p>
          <a:p>
            <a:r>
              <a:rPr lang="en-AU" dirty="0"/>
              <a:t>The privacy is relative, as the recursive resolver still knows all your DNS queries</a:t>
            </a:r>
          </a:p>
        </p:txBody>
      </p:sp>
    </p:spTree>
    <p:extLst>
      <p:ext uri="{BB962C8B-B14F-4D97-AF65-F5344CB8AC3E}">
        <p14:creationId xmlns:p14="http://schemas.microsoft.com/office/powerpoint/2010/main" val="241781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6016-0FC3-E845-9950-AC655B08522D}"/>
              </a:ext>
            </a:extLst>
          </p:cNvPr>
          <p:cNvSpPr>
            <a:spLocks noGrp="1"/>
          </p:cNvSpPr>
          <p:nvPr>
            <p:ph type="title"/>
          </p:nvPr>
        </p:nvSpPr>
        <p:spPr/>
        <p:txBody>
          <a:bodyPr/>
          <a:lstStyle/>
          <a:p>
            <a:r>
              <a:rPr lang="en-AU" dirty="0"/>
              <a:t>DNS Surveillance</a:t>
            </a:r>
          </a:p>
        </p:txBody>
      </p:sp>
      <p:sp>
        <p:nvSpPr>
          <p:cNvPr id="3" name="Content Placeholder 2">
            <a:extLst>
              <a:ext uri="{FF2B5EF4-FFF2-40B4-BE49-F238E27FC236}">
                <a16:creationId xmlns:a16="http://schemas.microsoft.com/office/drawing/2014/main" id="{AA9AA6D9-79B1-6743-A72C-2F51909BC93C}"/>
              </a:ext>
            </a:extLst>
          </p:cNvPr>
          <p:cNvSpPr>
            <a:spLocks noGrp="1"/>
          </p:cNvSpPr>
          <p:nvPr>
            <p:ph idx="1"/>
          </p:nvPr>
        </p:nvSpPr>
        <p:spPr/>
        <p:txBody>
          <a:bodyPr>
            <a:normAutofit lnSpcReduction="10000"/>
          </a:bodyPr>
          <a:lstStyle/>
          <a:p>
            <a:r>
              <a:rPr lang="en-AU" dirty="0"/>
              <a:t>The DNS is used by many actors as a means of looking at what we do online and censoring what services we can access online</a:t>
            </a:r>
          </a:p>
          <a:p>
            <a:r>
              <a:rPr lang="en-AU" dirty="0"/>
              <a:t>Can we stop DNS surveillance completely?</a:t>
            </a:r>
          </a:p>
          <a:p>
            <a:pPr lvl="1"/>
            <a:r>
              <a:rPr lang="en-AU" dirty="0"/>
              <a:t>Probably not!</a:t>
            </a:r>
          </a:p>
          <a:p>
            <a:r>
              <a:rPr lang="en-AU" dirty="0"/>
              <a:t>Can we make it harder for others to collect individual profiles of activity?</a:t>
            </a:r>
          </a:p>
          <a:p>
            <a:pPr lvl="1"/>
            <a:r>
              <a:rPr lang="en-AU" dirty="0"/>
              <a:t>Well, yes, we can!</a:t>
            </a:r>
          </a:p>
          <a:p>
            <a:pPr lvl="1"/>
            <a:r>
              <a:rPr lang="en-AU" dirty="0"/>
              <a:t>And that’s what I want to talk about today</a:t>
            </a:r>
          </a:p>
          <a:p>
            <a:pPr lvl="1"/>
            <a:endParaRPr lang="en-AU" dirty="0"/>
          </a:p>
        </p:txBody>
      </p:sp>
    </p:spTree>
    <p:extLst>
      <p:ext uri="{BB962C8B-B14F-4D97-AF65-F5344CB8AC3E}">
        <p14:creationId xmlns:p14="http://schemas.microsoft.com/office/powerpoint/2010/main" val="2072131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3546-A9D0-2349-B7B5-9AF2FC374C77}"/>
              </a:ext>
            </a:extLst>
          </p:cNvPr>
          <p:cNvSpPr>
            <a:spLocks noGrp="1"/>
          </p:cNvSpPr>
          <p:nvPr>
            <p:ph type="title"/>
          </p:nvPr>
        </p:nvSpPr>
        <p:spPr/>
        <p:txBody>
          <a:bodyPr/>
          <a:lstStyle/>
          <a:p>
            <a:r>
              <a:rPr lang="en-AU" dirty="0"/>
              <a:t>DNS over QUIC (</a:t>
            </a:r>
            <a:r>
              <a:rPr lang="en-AU" dirty="0" err="1"/>
              <a:t>DoQ</a:t>
            </a:r>
            <a:r>
              <a:rPr lang="en-AU" dirty="0"/>
              <a:t>)</a:t>
            </a:r>
          </a:p>
        </p:txBody>
      </p:sp>
      <p:sp>
        <p:nvSpPr>
          <p:cNvPr id="3" name="Content Placeholder 2">
            <a:extLst>
              <a:ext uri="{FF2B5EF4-FFF2-40B4-BE49-F238E27FC236}">
                <a16:creationId xmlns:a16="http://schemas.microsoft.com/office/drawing/2014/main" id="{4E2392F0-72C1-9D40-97B4-3E733C2DFD42}"/>
              </a:ext>
            </a:extLst>
          </p:cNvPr>
          <p:cNvSpPr>
            <a:spLocks noGrp="1"/>
          </p:cNvSpPr>
          <p:nvPr>
            <p:ph idx="1"/>
          </p:nvPr>
        </p:nvSpPr>
        <p:spPr>
          <a:xfrm>
            <a:off x="628650" y="1491630"/>
            <a:ext cx="7674565" cy="3263504"/>
          </a:xfrm>
        </p:spPr>
        <p:txBody>
          <a:bodyPr>
            <a:normAutofit fontScale="92500" lnSpcReduction="10000"/>
          </a:bodyPr>
          <a:lstStyle/>
          <a:p>
            <a:r>
              <a:rPr lang="en-AU" dirty="0"/>
              <a:t>QUIC is a transport protocol originally developed by Google and passed over to the IETF for standardised profile development</a:t>
            </a:r>
          </a:p>
          <a:p>
            <a:r>
              <a:rPr lang="en-AU" dirty="0"/>
              <a:t>QUIC uses a thin UDP shim and an encrypted payload</a:t>
            </a:r>
          </a:p>
          <a:p>
            <a:pPr lvl="1"/>
            <a:r>
              <a:rPr lang="en-AU" dirty="0"/>
              <a:t>The payload is divided into a TCP-like transport header and a payload</a:t>
            </a:r>
          </a:p>
          <a:p>
            <a:r>
              <a:rPr lang="en-AU" dirty="0"/>
              <a:t>The essential difference between DOT and DOQ is the deliberate hiding of the transport protocol from network middleware with the use of QUIC</a:t>
            </a:r>
          </a:p>
          <a:p>
            <a:endParaRPr lang="en-AU" dirty="0"/>
          </a:p>
        </p:txBody>
      </p:sp>
      <p:sp>
        <p:nvSpPr>
          <p:cNvPr id="4" name="Rounded Rectangle 3">
            <a:extLst>
              <a:ext uri="{FF2B5EF4-FFF2-40B4-BE49-F238E27FC236}">
                <a16:creationId xmlns:a16="http://schemas.microsoft.com/office/drawing/2014/main" id="{C75FB0D0-EFA8-204F-8EB2-EB4164F8ABD6}"/>
              </a:ext>
            </a:extLst>
          </p:cNvPr>
          <p:cNvSpPr/>
          <p:nvPr/>
        </p:nvSpPr>
        <p:spPr>
          <a:xfrm>
            <a:off x="6334930" y="256461"/>
            <a:ext cx="889216" cy="278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DNS</a:t>
            </a:r>
          </a:p>
        </p:txBody>
      </p:sp>
      <p:sp>
        <p:nvSpPr>
          <p:cNvPr id="5" name="Rounded Rectangle 4">
            <a:extLst>
              <a:ext uri="{FF2B5EF4-FFF2-40B4-BE49-F238E27FC236}">
                <a16:creationId xmlns:a16="http://schemas.microsoft.com/office/drawing/2014/main" id="{6846E935-9A72-3B42-944D-513CF1353705}"/>
              </a:ext>
            </a:extLst>
          </p:cNvPr>
          <p:cNvSpPr/>
          <p:nvPr/>
        </p:nvSpPr>
        <p:spPr>
          <a:xfrm>
            <a:off x="6334930" y="535431"/>
            <a:ext cx="889216" cy="27897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TLS</a:t>
            </a:r>
          </a:p>
        </p:txBody>
      </p:sp>
      <p:sp>
        <p:nvSpPr>
          <p:cNvPr id="6" name="Rounded Rectangle 5">
            <a:extLst>
              <a:ext uri="{FF2B5EF4-FFF2-40B4-BE49-F238E27FC236}">
                <a16:creationId xmlns:a16="http://schemas.microsoft.com/office/drawing/2014/main" id="{1E91CCEA-4A50-CA40-98BE-FDC9B3657292}"/>
              </a:ext>
            </a:extLst>
          </p:cNvPr>
          <p:cNvSpPr/>
          <p:nvPr/>
        </p:nvSpPr>
        <p:spPr>
          <a:xfrm>
            <a:off x="6334930" y="814401"/>
            <a:ext cx="889216" cy="27897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TCP</a:t>
            </a:r>
          </a:p>
        </p:txBody>
      </p:sp>
      <p:sp>
        <p:nvSpPr>
          <p:cNvPr id="7" name="Rounded Rectangle 6">
            <a:extLst>
              <a:ext uri="{FF2B5EF4-FFF2-40B4-BE49-F238E27FC236}">
                <a16:creationId xmlns:a16="http://schemas.microsoft.com/office/drawing/2014/main" id="{74BDA43C-38DB-4B41-9A18-6CD325C97BE3}"/>
              </a:ext>
            </a:extLst>
          </p:cNvPr>
          <p:cNvSpPr/>
          <p:nvPr/>
        </p:nvSpPr>
        <p:spPr>
          <a:xfrm>
            <a:off x="6334929" y="1093371"/>
            <a:ext cx="889216" cy="2789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IP</a:t>
            </a:r>
          </a:p>
        </p:txBody>
      </p:sp>
      <p:sp>
        <p:nvSpPr>
          <p:cNvPr id="8" name="Rounded Rectangle 7">
            <a:extLst>
              <a:ext uri="{FF2B5EF4-FFF2-40B4-BE49-F238E27FC236}">
                <a16:creationId xmlns:a16="http://schemas.microsoft.com/office/drawing/2014/main" id="{F1C9D01D-4F3E-9641-ADD2-0C87C85D973B}"/>
              </a:ext>
            </a:extLst>
          </p:cNvPr>
          <p:cNvSpPr/>
          <p:nvPr/>
        </p:nvSpPr>
        <p:spPr>
          <a:xfrm>
            <a:off x="7414000" y="256461"/>
            <a:ext cx="889216" cy="278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DNS</a:t>
            </a:r>
          </a:p>
        </p:txBody>
      </p:sp>
      <p:sp>
        <p:nvSpPr>
          <p:cNvPr id="9" name="Rounded Rectangle 8">
            <a:extLst>
              <a:ext uri="{FF2B5EF4-FFF2-40B4-BE49-F238E27FC236}">
                <a16:creationId xmlns:a16="http://schemas.microsoft.com/office/drawing/2014/main" id="{00305855-8EB1-484F-96D1-927D0D72AE1C}"/>
              </a:ext>
            </a:extLst>
          </p:cNvPr>
          <p:cNvSpPr/>
          <p:nvPr/>
        </p:nvSpPr>
        <p:spPr>
          <a:xfrm>
            <a:off x="7414000" y="535430"/>
            <a:ext cx="889216" cy="41845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QUIC</a:t>
            </a:r>
          </a:p>
        </p:txBody>
      </p:sp>
      <p:sp>
        <p:nvSpPr>
          <p:cNvPr id="10" name="Rounded Rectangle 9">
            <a:extLst>
              <a:ext uri="{FF2B5EF4-FFF2-40B4-BE49-F238E27FC236}">
                <a16:creationId xmlns:a16="http://schemas.microsoft.com/office/drawing/2014/main" id="{D58BDD07-EF12-0D49-A97C-C761E803D192}"/>
              </a:ext>
            </a:extLst>
          </p:cNvPr>
          <p:cNvSpPr/>
          <p:nvPr/>
        </p:nvSpPr>
        <p:spPr>
          <a:xfrm>
            <a:off x="7414000" y="953885"/>
            <a:ext cx="889216" cy="13948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UDP</a:t>
            </a:r>
          </a:p>
        </p:txBody>
      </p:sp>
      <p:sp>
        <p:nvSpPr>
          <p:cNvPr id="11" name="Rounded Rectangle 10">
            <a:extLst>
              <a:ext uri="{FF2B5EF4-FFF2-40B4-BE49-F238E27FC236}">
                <a16:creationId xmlns:a16="http://schemas.microsoft.com/office/drawing/2014/main" id="{A7B5998F-924E-AC4A-91D0-97B51927C44D}"/>
              </a:ext>
            </a:extLst>
          </p:cNvPr>
          <p:cNvSpPr/>
          <p:nvPr/>
        </p:nvSpPr>
        <p:spPr>
          <a:xfrm>
            <a:off x="7413999" y="1093371"/>
            <a:ext cx="889216" cy="2789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IP</a:t>
            </a:r>
          </a:p>
        </p:txBody>
      </p:sp>
      <p:sp>
        <p:nvSpPr>
          <p:cNvPr id="12" name="TextBox 11">
            <a:extLst>
              <a:ext uri="{FF2B5EF4-FFF2-40B4-BE49-F238E27FC236}">
                <a16:creationId xmlns:a16="http://schemas.microsoft.com/office/drawing/2014/main" id="{2A2794B5-4AA8-7745-B2A7-C4B2378EBEFB}"/>
              </a:ext>
            </a:extLst>
          </p:cNvPr>
          <p:cNvSpPr txBox="1"/>
          <p:nvPr/>
        </p:nvSpPr>
        <p:spPr>
          <a:xfrm>
            <a:off x="6559933" y="-20538"/>
            <a:ext cx="550151" cy="300082"/>
          </a:xfrm>
          <a:prstGeom prst="rect">
            <a:avLst/>
          </a:prstGeom>
          <a:noFill/>
        </p:spPr>
        <p:txBody>
          <a:bodyPr wrap="none" rtlCol="0">
            <a:spAutoFit/>
          </a:bodyPr>
          <a:lstStyle/>
          <a:p>
            <a:r>
              <a:rPr lang="en-AU" sz="1350" dirty="0"/>
              <a:t>DOT</a:t>
            </a:r>
          </a:p>
        </p:txBody>
      </p:sp>
      <p:sp>
        <p:nvSpPr>
          <p:cNvPr id="13" name="TextBox 12">
            <a:extLst>
              <a:ext uri="{FF2B5EF4-FFF2-40B4-BE49-F238E27FC236}">
                <a16:creationId xmlns:a16="http://schemas.microsoft.com/office/drawing/2014/main" id="{2A9A5041-8334-DE42-9D71-188C18643F5B}"/>
              </a:ext>
            </a:extLst>
          </p:cNvPr>
          <p:cNvSpPr txBox="1"/>
          <p:nvPr/>
        </p:nvSpPr>
        <p:spPr>
          <a:xfrm>
            <a:off x="7639003" y="-20538"/>
            <a:ext cx="579005" cy="300082"/>
          </a:xfrm>
          <a:prstGeom prst="rect">
            <a:avLst/>
          </a:prstGeom>
          <a:noFill/>
        </p:spPr>
        <p:txBody>
          <a:bodyPr wrap="none" rtlCol="0">
            <a:spAutoFit/>
          </a:bodyPr>
          <a:lstStyle/>
          <a:p>
            <a:r>
              <a:rPr lang="en-AU" sz="1350" dirty="0"/>
              <a:t>DOQ</a:t>
            </a:r>
          </a:p>
        </p:txBody>
      </p:sp>
    </p:spTree>
    <p:extLst>
      <p:ext uri="{BB962C8B-B14F-4D97-AF65-F5344CB8AC3E}">
        <p14:creationId xmlns:p14="http://schemas.microsoft.com/office/powerpoint/2010/main" val="2134733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B7A34-7A97-A59E-B0E7-2EF10D00B029}"/>
              </a:ext>
            </a:extLst>
          </p:cNvPr>
          <p:cNvSpPr>
            <a:spLocks noGrp="1"/>
          </p:cNvSpPr>
          <p:nvPr>
            <p:ph type="title"/>
          </p:nvPr>
        </p:nvSpPr>
        <p:spPr/>
        <p:txBody>
          <a:bodyPr/>
          <a:lstStyle/>
          <a:p>
            <a:r>
              <a:rPr lang="en-AU" dirty="0"/>
              <a:t>DNS over QUIC </a:t>
            </a:r>
            <a:r>
              <a:rPr lang="en-AU" dirty="0" err="1"/>
              <a:t>DoQ</a:t>
            </a:r>
            <a:endParaRPr lang="en-AU" dirty="0"/>
          </a:p>
        </p:txBody>
      </p:sp>
      <p:sp>
        <p:nvSpPr>
          <p:cNvPr id="3" name="Content Placeholder 2">
            <a:extLst>
              <a:ext uri="{FF2B5EF4-FFF2-40B4-BE49-F238E27FC236}">
                <a16:creationId xmlns:a16="http://schemas.microsoft.com/office/drawing/2014/main" id="{8B65CA83-F6B7-304C-D2B7-516A39B2B8A4}"/>
              </a:ext>
            </a:extLst>
          </p:cNvPr>
          <p:cNvSpPr>
            <a:spLocks noGrp="1"/>
          </p:cNvSpPr>
          <p:nvPr>
            <p:ph idx="1"/>
          </p:nvPr>
        </p:nvSpPr>
        <p:spPr/>
        <p:txBody>
          <a:bodyPr/>
          <a:lstStyle/>
          <a:p>
            <a:r>
              <a:rPr lang="en-AU" dirty="0"/>
              <a:t>Has much the same benefits as DNS over TLS, but adds the ability to have multiple outstanding queries between the stub and the recursive</a:t>
            </a:r>
          </a:p>
          <a:p>
            <a:pPr marL="0" indent="0">
              <a:buNone/>
            </a:pPr>
            <a:endParaRPr lang="en-AU" dirty="0"/>
          </a:p>
        </p:txBody>
      </p:sp>
      <p:sp>
        <p:nvSpPr>
          <p:cNvPr id="4" name="Slide Number Placeholder 3">
            <a:extLst>
              <a:ext uri="{FF2B5EF4-FFF2-40B4-BE49-F238E27FC236}">
                <a16:creationId xmlns:a16="http://schemas.microsoft.com/office/drawing/2014/main" id="{187CC16E-E19F-E1C3-3286-6CD5616DE6DE}"/>
              </a:ext>
            </a:extLst>
          </p:cNvPr>
          <p:cNvSpPr>
            <a:spLocks noGrp="1"/>
          </p:cNvSpPr>
          <p:nvPr>
            <p:ph type="sldNum" sz="quarter" idx="4"/>
          </p:nvPr>
        </p:nvSpPr>
        <p:spPr/>
        <p:txBody>
          <a:bodyPr/>
          <a:lstStyle/>
          <a:p>
            <a:fld id="{38B2A337-2C29-4402-A0A2-E290C184D5D3}" type="slidenum">
              <a:rPr lang="en-AU" kern="0" smtClean="0"/>
              <a:pPr/>
              <a:t>31</a:t>
            </a:fld>
            <a:endParaRPr lang="en-AU" kern="0" dirty="0"/>
          </a:p>
        </p:txBody>
      </p:sp>
    </p:spTree>
    <p:extLst>
      <p:ext uri="{BB962C8B-B14F-4D97-AF65-F5344CB8AC3E}">
        <p14:creationId xmlns:p14="http://schemas.microsoft.com/office/powerpoint/2010/main" val="2653822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5BBB6-B2E8-1F4E-81FF-27ABA18CF4F8}"/>
              </a:ext>
            </a:extLst>
          </p:cNvPr>
          <p:cNvSpPr>
            <a:spLocks noGrp="1"/>
          </p:cNvSpPr>
          <p:nvPr>
            <p:ph type="title"/>
          </p:nvPr>
        </p:nvSpPr>
        <p:spPr>
          <a:xfrm>
            <a:off x="628650" y="279656"/>
            <a:ext cx="7886700" cy="994172"/>
          </a:xfrm>
        </p:spPr>
        <p:txBody>
          <a:bodyPr/>
          <a:lstStyle/>
          <a:p>
            <a:r>
              <a:rPr lang="en-AU" dirty="0"/>
              <a:t>DNS over HTTPS/2 (</a:t>
            </a:r>
            <a:r>
              <a:rPr lang="en-AU" dirty="0" err="1"/>
              <a:t>DoH</a:t>
            </a:r>
            <a:r>
              <a:rPr lang="en-AU" dirty="0"/>
              <a:t>)</a:t>
            </a:r>
          </a:p>
        </p:txBody>
      </p:sp>
      <p:sp>
        <p:nvSpPr>
          <p:cNvPr id="3" name="Content Placeholder 2">
            <a:extLst>
              <a:ext uri="{FF2B5EF4-FFF2-40B4-BE49-F238E27FC236}">
                <a16:creationId xmlns:a16="http://schemas.microsoft.com/office/drawing/2014/main" id="{48C66941-FD26-1649-BF84-A9B1CE5E7F60}"/>
              </a:ext>
            </a:extLst>
          </p:cNvPr>
          <p:cNvSpPr>
            <a:spLocks noGrp="1"/>
          </p:cNvSpPr>
          <p:nvPr>
            <p:ph idx="1"/>
          </p:nvPr>
        </p:nvSpPr>
        <p:spPr/>
        <p:txBody>
          <a:bodyPr/>
          <a:lstStyle/>
          <a:p>
            <a:r>
              <a:rPr lang="en-AU" dirty="0"/>
              <a:t>Uses an HTTPS session with a resolver</a:t>
            </a:r>
          </a:p>
          <a:p>
            <a:r>
              <a:rPr lang="en-AU" dirty="0"/>
              <a:t>Similar to DNS over TLS, but with HTTP object semantics</a:t>
            </a:r>
          </a:p>
          <a:p>
            <a:r>
              <a:rPr lang="en-AU" dirty="0"/>
              <a:t>Uses TCP port 443, so can be masked within other HTTPS traffic</a:t>
            </a:r>
          </a:p>
          <a:p>
            <a:r>
              <a:rPr lang="en-AU" dirty="0"/>
              <a:t>Can use DNS </a:t>
            </a:r>
            <a:r>
              <a:rPr lang="en-AU" dirty="0" err="1"/>
              <a:t>wireformat</a:t>
            </a:r>
            <a:r>
              <a:rPr lang="en-AU" dirty="0"/>
              <a:t> or JSON format DNS payload</a:t>
            </a:r>
          </a:p>
          <a:p>
            <a:endParaRPr lang="en-AU" dirty="0"/>
          </a:p>
          <a:p>
            <a:endParaRPr lang="en-AU" dirty="0"/>
          </a:p>
          <a:p>
            <a:endParaRPr lang="en-AU" dirty="0"/>
          </a:p>
        </p:txBody>
      </p:sp>
    </p:spTree>
    <p:extLst>
      <p:ext uri="{BB962C8B-B14F-4D97-AF65-F5344CB8AC3E}">
        <p14:creationId xmlns:p14="http://schemas.microsoft.com/office/powerpoint/2010/main" val="2808376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5BBB6-B2E8-1F4E-81FF-27ABA18CF4F8}"/>
              </a:ext>
            </a:extLst>
          </p:cNvPr>
          <p:cNvSpPr>
            <a:spLocks noGrp="1"/>
          </p:cNvSpPr>
          <p:nvPr>
            <p:ph type="title"/>
          </p:nvPr>
        </p:nvSpPr>
        <p:spPr>
          <a:xfrm>
            <a:off x="628650" y="279656"/>
            <a:ext cx="7886700" cy="994172"/>
          </a:xfrm>
        </p:spPr>
        <p:txBody>
          <a:bodyPr/>
          <a:lstStyle/>
          <a:p>
            <a:r>
              <a:rPr lang="en-AU" dirty="0"/>
              <a:t>DNS over HTTPS/3 (</a:t>
            </a:r>
            <a:r>
              <a:rPr lang="en-AU" dirty="0" err="1"/>
              <a:t>DoH</a:t>
            </a:r>
            <a:r>
              <a:rPr lang="en-AU" dirty="0"/>
              <a:t>)</a:t>
            </a:r>
          </a:p>
        </p:txBody>
      </p:sp>
      <p:sp>
        <p:nvSpPr>
          <p:cNvPr id="3" name="Content Placeholder 2">
            <a:extLst>
              <a:ext uri="{FF2B5EF4-FFF2-40B4-BE49-F238E27FC236}">
                <a16:creationId xmlns:a16="http://schemas.microsoft.com/office/drawing/2014/main" id="{48C66941-FD26-1649-BF84-A9B1CE5E7F60}"/>
              </a:ext>
            </a:extLst>
          </p:cNvPr>
          <p:cNvSpPr>
            <a:spLocks noGrp="1"/>
          </p:cNvSpPr>
          <p:nvPr>
            <p:ph idx="1"/>
          </p:nvPr>
        </p:nvSpPr>
        <p:spPr/>
        <p:txBody>
          <a:bodyPr/>
          <a:lstStyle/>
          <a:p>
            <a:r>
              <a:rPr lang="en-AU" dirty="0"/>
              <a:t>Uses an HTTPS session with a resolver</a:t>
            </a:r>
          </a:p>
          <a:p>
            <a:r>
              <a:rPr lang="en-AU" dirty="0"/>
              <a:t>Similar to DNS over QUIC, but with HTTP object semantics</a:t>
            </a:r>
          </a:p>
          <a:p>
            <a:r>
              <a:rPr lang="en-AU" dirty="0"/>
              <a:t>Uses UDP port 443, so can be masked within other HTTPS/3 traffic</a:t>
            </a:r>
          </a:p>
          <a:p>
            <a:r>
              <a:rPr lang="en-AU" dirty="0"/>
              <a:t>Can use DNS </a:t>
            </a:r>
            <a:r>
              <a:rPr lang="en-AU" dirty="0" err="1"/>
              <a:t>wireformat</a:t>
            </a:r>
            <a:r>
              <a:rPr lang="en-AU" dirty="0"/>
              <a:t> or JSON format DNS payload</a:t>
            </a:r>
          </a:p>
          <a:p>
            <a:endParaRPr lang="en-AU" dirty="0"/>
          </a:p>
          <a:p>
            <a:endParaRPr lang="en-AU" dirty="0"/>
          </a:p>
          <a:p>
            <a:endParaRPr lang="en-AU" dirty="0"/>
          </a:p>
        </p:txBody>
      </p:sp>
    </p:spTree>
    <p:extLst>
      <p:ext uri="{BB962C8B-B14F-4D97-AF65-F5344CB8AC3E}">
        <p14:creationId xmlns:p14="http://schemas.microsoft.com/office/powerpoint/2010/main" val="1269319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1B4A-7FD4-2271-1735-861529CC4D36}"/>
              </a:ext>
            </a:extLst>
          </p:cNvPr>
          <p:cNvSpPr>
            <a:spLocks noGrp="1"/>
          </p:cNvSpPr>
          <p:nvPr>
            <p:ph type="title"/>
          </p:nvPr>
        </p:nvSpPr>
        <p:spPr/>
        <p:txBody>
          <a:bodyPr/>
          <a:lstStyle/>
          <a:p>
            <a:r>
              <a:rPr lang="en-AU" dirty="0"/>
              <a:t>DNS Privacy</a:t>
            </a:r>
          </a:p>
        </p:txBody>
      </p:sp>
      <p:sp>
        <p:nvSpPr>
          <p:cNvPr id="4" name="Slide Number Placeholder 3">
            <a:extLst>
              <a:ext uri="{FF2B5EF4-FFF2-40B4-BE49-F238E27FC236}">
                <a16:creationId xmlns:a16="http://schemas.microsoft.com/office/drawing/2014/main" id="{8B7D0D5A-27DA-8331-ADA7-A494F4917CE8}"/>
              </a:ext>
            </a:extLst>
          </p:cNvPr>
          <p:cNvSpPr>
            <a:spLocks noGrp="1"/>
          </p:cNvSpPr>
          <p:nvPr>
            <p:ph type="sldNum" sz="quarter" idx="4"/>
          </p:nvPr>
        </p:nvSpPr>
        <p:spPr/>
        <p:txBody>
          <a:bodyPr/>
          <a:lstStyle/>
          <a:p>
            <a:fld id="{38B2A337-2C29-4402-A0A2-E290C184D5D3}" type="slidenum">
              <a:rPr lang="en-AU" kern="0" smtClean="0"/>
              <a:pPr/>
              <a:t>34</a:t>
            </a:fld>
            <a:endParaRPr lang="en-AU" kern="0" dirty="0"/>
          </a:p>
        </p:txBody>
      </p:sp>
      <p:grpSp>
        <p:nvGrpSpPr>
          <p:cNvPr id="5" name="Group 4">
            <a:extLst>
              <a:ext uri="{FF2B5EF4-FFF2-40B4-BE49-F238E27FC236}">
                <a16:creationId xmlns:a16="http://schemas.microsoft.com/office/drawing/2014/main" id="{ECA14559-BB69-7091-B045-63E27B16F3FF}"/>
              </a:ext>
            </a:extLst>
          </p:cNvPr>
          <p:cNvGrpSpPr/>
          <p:nvPr/>
        </p:nvGrpSpPr>
        <p:grpSpPr>
          <a:xfrm>
            <a:off x="1851422" y="2370262"/>
            <a:ext cx="5654671" cy="699231"/>
            <a:chOff x="1851422" y="2370262"/>
            <a:chExt cx="5654671" cy="699231"/>
          </a:xfrm>
        </p:grpSpPr>
        <p:sp>
          <p:nvSpPr>
            <p:cNvPr id="6" name="Freeform 5">
              <a:extLst>
                <a:ext uri="{FF2B5EF4-FFF2-40B4-BE49-F238E27FC236}">
                  <a16:creationId xmlns:a16="http://schemas.microsoft.com/office/drawing/2014/main" id="{9D3E58A8-32CF-1C3B-5F0A-9E301D529AAB}"/>
                </a:ext>
              </a:extLst>
            </p:cNvPr>
            <p:cNvSpPr/>
            <p:nvPr/>
          </p:nvSpPr>
          <p:spPr>
            <a:xfrm>
              <a:off x="1851422" y="2443905"/>
              <a:ext cx="1103526"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7" name="TextBox 6">
              <a:extLst>
                <a:ext uri="{FF2B5EF4-FFF2-40B4-BE49-F238E27FC236}">
                  <a16:creationId xmlns:a16="http://schemas.microsoft.com/office/drawing/2014/main" id="{6DEB75EC-AF3E-6CD2-04D2-8AC8D6DDD8DB}"/>
                </a:ext>
              </a:extLst>
            </p:cNvPr>
            <p:cNvSpPr txBox="1"/>
            <p:nvPr/>
          </p:nvSpPr>
          <p:spPr>
            <a:xfrm>
              <a:off x="1967022" y="2517549"/>
              <a:ext cx="742511" cy="507831"/>
            </a:xfrm>
            <a:prstGeom prst="rect">
              <a:avLst/>
            </a:prstGeom>
            <a:noFill/>
          </p:spPr>
          <p:txBody>
            <a:bodyPr wrap="none" rtlCol="0">
              <a:spAutoFit/>
            </a:bodyPr>
            <a:lstStyle/>
            <a:p>
              <a:r>
                <a:rPr lang="en-US" sz="1350" dirty="0">
                  <a:latin typeface="AhnbergHand"/>
                  <a:cs typeface="AhnbergHand"/>
                </a:rPr>
                <a:t>Client</a:t>
              </a:r>
            </a:p>
            <a:p>
              <a:r>
                <a:rPr lang="en-US" sz="1350" dirty="0">
                  <a:latin typeface="AhnbergHand"/>
                  <a:cs typeface="AhnbergHand"/>
                </a:rPr>
                <a:t>stub</a:t>
              </a:r>
            </a:p>
          </p:txBody>
        </p:sp>
        <p:sp>
          <p:nvSpPr>
            <p:cNvPr id="8" name="Freeform 7">
              <a:extLst>
                <a:ext uri="{FF2B5EF4-FFF2-40B4-BE49-F238E27FC236}">
                  <a16:creationId xmlns:a16="http://schemas.microsoft.com/office/drawing/2014/main" id="{F9112BE8-8B1F-9FA9-43CC-72AE8640A007}"/>
                </a:ext>
              </a:extLst>
            </p:cNvPr>
            <p:cNvSpPr/>
            <p:nvPr/>
          </p:nvSpPr>
          <p:spPr>
            <a:xfrm>
              <a:off x="3848401" y="2444189"/>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AE61D87F-E676-F288-8F28-152C69AF48CF}"/>
                </a:ext>
              </a:extLst>
            </p:cNvPr>
            <p:cNvSpPr txBox="1"/>
            <p:nvPr/>
          </p:nvSpPr>
          <p:spPr>
            <a:xfrm>
              <a:off x="3808716" y="2611795"/>
              <a:ext cx="1470274" cy="300082"/>
            </a:xfrm>
            <a:prstGeom prst="rect">
              <a:avLst/>
            </a:prstGeom>
            <a:noFill/>
          </p:spPr>
          <p:txBody>
            <a:bodyPr wrap="none" rtlCol="0">
              <a:spAutoFit/>
            </a:bodyPr>
            <a:lstStyle/>
            <a:p>
              <a:r>
                <a:rPr lang="en-US" sz="1350" dirty="0">
                  <a:latin typeface="AhnbergHand"/>
                  <a:cs typeface="AhnbergHand"/>
                </a:rPr>
                <a:t>DNS Resolver</a:t>
              </a:r>
            </a:p>
          </p:txBody>
        </p:sp>
        <p:sp>
          <p:nvSpPr>
            <p:cNvPr id="10" name="Freeform 9">
              <a:extLst>
                <a:ext uri="{FF2B5EF4-FFF2-40B4-BE49-F238E27FC236}">
                  <a16:creationId xmlns:a16="http://schemas.microsoft.com/office/drawing/2014/main" id="{E893D73E-310D-9C28-2EBA-62E34ACF326E}"/>
                </a:ext>
              </a:extLst>
            </p:cNvPr>
            <p:cNvSpPr/>
            <p:nvPr/>
          </p:nvSpPr>
          <p:spPr>
            <a:xfrm>
              <a:off x="2878235" y="2463792"/>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1" name="Freeform 10">
              <a:extLst>
                <a:ext uri="{FF2B5EF4-FFF2-40B4-BE49-F238E27FC236}">
                  <a16:creationId xmlns:a16="http://schemas.microsoft.com/office/drawing/2014/main" id="{0EC3B1BA-1B29-4980-DAA4-3CD76A0993F0}"/>
                </a:ext>
              </a:extLst>
            </p:cNvPr>
            <p:cNvSpPr/>
            <p:nvPr/>
          </p:nvSpPr>
          <p:spPr>
            <a:xfrm>
              <a:off x="5160766" y="2370262"/>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09A4606-0F83-C31E-CDC2-32BF3BD6D3A0}"/>
                </a:ext>
              </a:extLst>
            </p:cNvPr>
            <p:cNvSpPr/>
            <p:nvPr/>
          </p:nvSpPr>
          <p:spPr>
            <a:xfrm>
              <a:off x="2954948" y="2861832"/>
              <a:ext cx="860877" cy="147200"/>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3" name="Freeform 12">
              <a:extLst>
                <a:ext uri="{FF2B5EF4-FFF2-40B4-BE49-F238E27FC236}">
                  <a16:creationId xmlns:a16="http://schemas.microsoft.com/office/drawing/2014/main" id="{48BDAF31-348C-AE8B-D3D0-1F8780815F76}"/>
                </a:ext>
              </a:extLst>
            </p:cNvPr>
            <p:cNvSpPr/>
            <p:nvPr/>
          </p:nvSpPr>
          <p:spPr>
            <a:xfrm>
              <a:off x="5192646" y="2861832"/>
              <a:ext cx="860877" cy="147200"/>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4" name="Freeform 13">
              <a:extLst>
                <a:ext uri="{FF2B5EF4-FFF2-40B4-BE49-F238E27FC236}">
                  <a16:creationId xmlns:a16="http://schemas.microsoft.com/office/drawing/2014/main" id="{ABBD6879-C3B0-1215-E007-2EF2EF55CE70}"/>
                </a:ext>
              </a:extLst>
            </p:cNvPr>
            <p:cNvSpPr/>
            <p:nvPr/>
          </p:nvSpPr>
          <p:spPr>
            <a:xfrm>
              <a:off x="6104709" y="2370262"/>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5156337D-A8B9-2862-9EBE-E5F13E3E2DA1}"/>
                </a:ext>
              </a:extLst>
            </p:cNvPr>
            <p:cNvSpPr txBox="1"/>
            <p:nvPr/>
          </p:nvSpPr>
          <p:spPr>
            <a:xfrm>
              <a:off x="6124891" y="2544414"/>
              <a:ext cx="1313180" cy="300082"/>
            </a:xfrm>
            <a:prstGeom prst="rect">
              <a:avLst/>
            </a:prstGeom>
            <a:noFill/>
          </p:spPr>
          <p:txBody>
            <a:bodyPr wrap="none" rtlCol="0">
              <a:spAutoFit/>
            </a:bodyPr>
            <a:lstStyle/>
            <a:p>
              <a:r>
                <a:rPr lang="en-US" sz="1350" dirty="0">
                  <a:solidFill>
                    <a:schemeClr val="accent1"/>
                  </a:solidFill>
                  <a:latin typeface="AhnbergHand"/>
                  <a:cs typeface="AhnbergHand"/>
                </a:rPr>
                <a:t>DNS Server</a:t>
              </a:r>
            </a:p>
          </p:txBody>
        </p:sp>
      </p:grpSp>
      <p:sp>
        <p:nvSpPr>
          <p:cNvPr id="16" name="TextBox 15">
            <a:extLst>
              <a:ext uri="{FF2B5EF4-FFF2-40B4-BE49-F238E27FC236}">
                <a16:creationId xmlns:a16="http://schemas.microsoft.com/office/drawing/2014/main" id="{E7D6BC74-62F8-4C43-C143-AD5913D70F8F}"/>
              </a:ext>
            </a:extLst>
          </p:cNvPr>
          <p:cNvSpPr txBox="1"/>
          <p:nvPr/>
        </p:nvSpPr>
        <p:spPr>
          <a:xfrm>
            <a:off x="5438658" y="3484447"/>
            <a:ext cx="2611612" cy="923330"/>
          </a:xfrm>
          <a:prstGeom prst="rect">
            <a:avLst/>
          </a:prstGeom>
          <a:noFill/>
        </p:spPr>
        <p:txBody>
          <a:bodyPr wrap="none" rtlCol="0">
            <a:spAutoFit/>
          </a:bodyPr>
          <a:lstStyle/>
          <a:p>
            <a:r>
              <a:rPr lang="en-AU" b="1" dirty="0" err="1">
                <a:solidFill>
                  <a:srgbClr val="FF0000"/>
                </a:solidFill>
                <a:latin typeface="AhnbergHand" pitchFamily="2" charset="0"/>
              </a:rPr>
              <a:t>Qname</a:t>
            </a:r>
            <a:r>
              <a:rPr lang="en-AU" b="1" dirty="0">
                <a:solidFill>
                  <a:srgbClr val="FF0000"/>
                </a:solidFill>
                <a:latin typeface="AhnbergHand" pitchFamily="2" charset="0"/>
              </a:rPr>
              <a:t> Minimisation</a:t>
            </a:r>
          </a:p>
          <a:p>
            <a:endParaRPr lang="en-AU" b="1" dirty="0">
              <a:solidFill>
                <a:srgbClr val="FF0000"/>
              </a:solidFill>
              <a:latin typeface="AhnbergHand" pitchFamily="2" charset="0"/>
            </a:endParaRPr>
          </a:p>
          <a:p>
            <a:r>
              <a:rPr lang="en-AU" b="1" dirty="0">
                <a:solidFill>
                  <a:srgbClr val="FF0000"/>
                </a:solidFill>
                <a:latin typeface="AhnbergHand" pitchFamily="2" charset="0"/>
              </a:rPr>
              <a:t>DNSSEC Validation</a:t>
            </a:r>
          </a:p>
        </p:txBody>
      </p:sp>
      <p:sp>
        <p:nvSpPr>
          <p:cNvPr id="17" name="Freeform 16">
            <a:extLst>
              <a:ext uri="{FF2B5EF4-FFF2-40B4-BE49-F238E27FC236}">
                <a16:creationId xmlns:a16="http://schemas.microsoft.com/office/drawing/2014/main" id="{AF7C68BF-9DD8-66A9-489E-7AB27893DFA2}"/>
              </a:ext>
            </a:extLst>
          </p:cNvPr>
          <p:cNvSpPr/>
          <p:nvPr/>
        </p:nvSpPr>
        <p:spPr>
          <a:xfrm>
            <a:off x="5438658" y="2281275"/>
            <a:ext cx="453259" cy="1209348"/>
          </a:xfrm>
          <a:custGeom>
            <a:avLst/>
            <a:gdLst>
              <a:gd name="connsiteX0" fmla="*/ 453259 w 453259"/>
              <a:gd name="connsiteY0" fmla="*/ 1209348 h 1209348"/>
              <a:gd name="connsiteX1" fmla="*/ 326038 w 453259"/>
              <a:gd name="connsiteY1" fmla="*/ 859490 h 1209348"/>
              <a:gd name="connsiteX2" fmla="*/ 214719 w 453259"/>
              <a:gd name="connsiteY2" fmla="*/ 875393 h 1209348"/>
              <a:gd name="connsiteX3" fmla="*/ 71596 w 453259"/>
              <a:gd name="connsiteY3" fmla="*/ 732269 h 1209348"/>
              <a:gd name="connsiteX4" fmla="*/ 34 w 453259"/>
              <a:gd name="connsiteY4" fmla="*/ 215435 h 1209348"/>
              <a:gd name="connsiteX5" fmla="*/ 79547 w 453259"/>
              <a:gd name="connsiteY5" fmla="*/ 749 h 1209348"/>
              <a:gd name="connsiteX6" fmla="*/ 302184 w 453259"/>
              <a:gd name="connsiteY6" fmla="*/ 279045 h 1209348"/>
              <a:gd name="connsiteX7" fmla="*/ 365794 w 453259"/>
              <a:gd name="connsiteY7" fmla="*/ 835636 h 12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259" h="1209348">
                <a:moveTo>
                  <a:pt x="453259" y="1209348"/>
                </a:moveTo>
                <a:cubicBezTo>
                  <a:pt x="409527" y="1062248"/>
                  <a:pt x="365795" y="915149"/>
                  <a:pt x="326038" y="859490"/>
                </a:cubicBezTo>
                <a:cubicBezTo>
                  <a:pt x="286281" y="803831"/>
                  <a:pt x="257126" y="896596"/>
                  <a:pt x="214719" y="875393"/>
                </a:cubicBezTo>
                <a:cubicBezTo>
                  <a:pt x="172312" y="854190"/>
                  <a:pt x="107377" y="842262"/>
                  <a:pt x="71596" y="732269"/>
                </a:cubicBezTo>
                <a:cubicBezTo>
                  <a:pt x="35815" y="622276"/>
                  <a:pt x="-1291" y="337355"/>
                  <a:pt x="34" y="215435"/>
                </a:cubicBezTo>
                <a:cubicBezTo>
                  <a:pt x="1359" y="93515"/>
                  <a:pt x="29189" y="-9853"/>
                  <a:pt x="79547" y="749"/>
                </a:cubicBezTo>
                <a:cubicBezTo>
                  <a:pt x="129905" y="11351"/>
                  <a:pt x="254476" y="139897"/>
                  <a:pt x="302184" y="279045"/>
                </a:cubicBezTo>
                <a:cubicBezTo>
                  <a:pt x="349892" y="418193"/>
                  <a:pt x="357843" y="626914"/>
                  <a:pt x="365794" y="83563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973EC4BA-231A-9964-5EBD-2A06E94F19BE}"/>
              </a:ext>
            </a:extLst>
          </p:cNvPr>
          <p:cNvSpPr txBox="1"/>
          <p:nvPr/>
        </p:nvSpPr>
        <p:spPr>
          <a:xfrm>
            <a:off x="2354254" y="3477840"/>
            <a:ext cx="1968809" cy="369332"/>
          </a:xfrm>
          <a:prstGeom prst="rect">
            <a:avLst/>
          </a:prstGeom>
          <a:noFill/>
        </p:spPr>
        <p:txBody>
          <a:bodyPr wrap="none" rtlCol="0">
            <a:spAutoFit/>
          </a:bodyPr>
          <a:lstStyle/>
          <a:p>
            <a:r>
              <a:rPr lang="en-AU" b="1" dirty="0">
                <a:solidFill>
                  <a:schemeClr val="accent1">
                    <a:lumMod val="75000"/>
                  </a:schemeClr>
                </a:solidFill>
                <a:latin typeface="AhnbergHand" pitchFamily="2" charset="0"/>
              </a:rPr>
              <a:t>DoT, </a:t>
            </a:r>
            <a:r>
              <a:rPr lang="en-AU" b="1" dirty="0" err="1">
                <a:solidFill>
                  <a:schemeClr val="accent1">
                    <a:lumMod val="75000"/>
                  </a:schemeClr>
                </a:solidFill>
                <a:latin typeface="AhnbergHand" pitchFamily="2" charset="0"/>
              </a:rPr>
              <a:t>DoQ</a:t>
            </a:r>
            <a:r>
              <a:rPr lang="en-AU" b="1" dirty="0">
                <a:solidFill>
                  <a:schemeClr val="accent1">
                    <a:lumMod val="75000"/>
                  </a:schemeClr>
                </a:solidFill>
                <a:latin typeface="AhnbergHand" pitchFamily="2" charset="0"/>
              </a:rPr>
              <a:t>, </a:t>
            </a:r>
            <a:r>
              <a:rPr lang="en-AU" b="1" dirty="0" err="1">
                <a:solidFill>
                  <a:schemeClr val="accent1">
                    <a:lumMod val="75000"/>
                  </a:schemeClr>
                </a:solidFill>
                <a:latin typeface="AhnbergHand" pitchFamily="2" charset="0"/>
              </a:rPr>
              <a:t>DoH</a:t>
            </a:r>
            <a:endParaRPr lang="en-AU" b="1" dirty="0">
              <a:solidFill>
                <a:schemeClr val="accent1">
                  <a:lumMod val="75000"/>
                </a:schemeClr>
              </a:solidFill>
              <a:latin typeface="AhnbergHand" pitchFamily="2" charset="0"/>
            </a:endParaRPr>
          </a:p>
        </p:txBody>
      </p:sp>
      <p:sp>
        <p:nvSpPr>
          <p:cNvPr id="18" name="Freeform 17">
            <a:extLst>
              <a:ext uri="{FF2B5EF4-FFF2-40B4-BE49-F238E27FC236}">
                <a16:creationId xmlns:a16="http://schemas.microsoft.com/office/drawing/2014/main" id="{56441884-E786-0139-B387-A5E08898519F}"/>
              </a:ext>
            </a:extLst>
          </p:cNvPr>
          <p:cNvSpPr/>
          <p:nvPr/>
        </p:nvSpPr>
        <p:spPr>
          <a:xfrm>
            <a:off x="3168865" y="2307203"/>
            <a:ext cx="453259" cy="1209348"/>
          </a:xfrm>
          <a:custGeom>
            <a:avLst/>
            <a:gdLst>
              <a:gd name="connsiteX0" fmla="*/ 453259 w 453259"/>
              <a:gd name="connsiteY0" fmla="*/ 1209348 h 1209348"/>
              <a:gd name="connsiteX1" fmla="*/ 326038 w 453259"/>
              <a:gd name="connsiteY1" fmla="*/ 859490 h 1209348"/>
              <a:gd name="connsiteX2" fmla="*/ 214719 w 453259"/>
              <a:gd name="connsiteY2" fmla="*/ 875393 h 1209348"/>
              <a:gd name="connsiteX3" fmla="*/ 71596 w 453259"/>
              <a:gd name="connsiteY3" fmla="*/ 732269 h 1209348"/>
              <a:gd name="connsiteX4" fmla="*/ 34 w 453259"/>
              <a:gd name="connsiteY4" fmla="*/ 215435 h 1209348"/>
              <a:gd name="connsiteX5" fmla="*/ 79547 w 453259"/>
              <a:gd name="connsiteY5" fmla="*/ 749 h 1209348"/>
              <a:gd name="connsiteX6" fmla="*/ 302184 w 453259"/>
              <a:gd name="connsiteY6" fmla="*/ 279045 h 1209348"/>
              <a:gd name="connsiteX7" fmla="*/ 365794 w 453259"/>
              <a:gd name="connsiteY7" fmla="*/ 835636 h 12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259" h="1209348">
                <a:moveTo>
                  <a:pt x="453259" y="1209348"/>
                </a:moveTo>
                <a:cubicBezTo>
                  <a:pt x="409527" y="1062248"/>
                  <a:pt x="365795" y="915149"/>
                  <a:pt x="326038" y="859490"/>
                </a:cubicBezTo>
                <a:cubicBezTo>
                  <a:pt x="286281" y="803831"/>
                  <a:pt x="257126" y="896596"/>
                  <a:pt x="214719" y="875393"/>
                </a:cubicBezTo>
                <a:cubicBezTo>
                  <a:pt x="172312" y="854190"/>
                  <a:pt x="107377" y="842262"/>
                  <a:pt x="71596" y="732269"/>
                </a:cubicBezTo>
                <a:cubicBezTo>
                  <a:pt x="35815" y="622276"/>
                  <a:pt x="-1291" y="337355"/>
                  <a:pt x="34" y="215435"/>
                </a:cubicBezTo>
                <a:cubicBezTo>
                  <a:pt x="1359" y="93515"/>
                  <a:pt x="29189" y="-9853"/>
                  <a:pt x="79547" y="749"/>
                </a:cubicBezTo>
                <a:cubicBezTo>
                  <a:pt x="129905" y="11351"/>
                  <a:pt x="254476" y="139897"/>
                  <a:pt x="302184" y="279045"/>
                </a:cubicBezTo>
                <a:cubicBezTo>
                  <a:pt x="349892" y="418193"/>
                  <a:pt x="357843" y="626914"/>
                  <a:pt x="365794" y="835636"/>
                </a:cubicBezTo>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9331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41AD-A617-1B4E-B7E6-5E67C0B7C973}"/>
              </a:ext>
            </a:extLst>
          </p:cNvPr>
          <p:cNvSpPr>
            <a:spLocks noGrp="1"/>
          </p:cNvSpPr>
          <p:nvPr>
            <p:ph type="title"/>
          </p:nvPr>
        </p:nvSpPr>
        <p:spPr/>
        <p:txBody>
          <a:bodyPr/>
          <a:lstStyle/>
          <a:p>
            <a:r>
              <a:rPr lang="en-AU" dirty="0"/>
              <a:t>DNS within the Browser</a:t>
            </a:r>
          </a:p>
        </p:txBody>
      </p:sp>
      <p:sp>
        <p:nvSpPr>
          <p:cNvPr id="3" name="Content Placeholder 2">
            <a:extLst>
              <a:ext uri="{FF2B5EF4-FFF2-40B4-BE49-F238E27FC236}">
                <a16:creationId xmlns:a16="http://schemas.microsoft.com/office/drawing/2014/main" id="{2E73B030-46D5-F441-818C-4F95A344EDA8}"/>
              </a:ext>
            </a:extLst>
          </p:cNvPr>
          <p:cNvSpPr>
            <a:spLocks noGrp="1"/>
          </p:cNvSpPr>
          <p:nvPr>
            <p:ph idx="1"/>
          </p:nvPr>
        </p:nvSpPr>
        <p:spPr/>
        <p:txBody>
          <a:bodyPr/>
          <a:lstStyle/>
          <a:p>
            <a:r>
              <a:rPr lang="en-AU" dirty="0"/>
              <a:t>Firefox’s “Trusted Recursive Resolver”</a:t>
            </a:r>
          </a:p>
          <a:p>
            <a:r>
              <a:rPr lang="en-AU" dirty="0"/>
              <a:t>Avoids using the local DNS resolver library and local DNS infrastructure</a:t>
            </a:r>
          </a:p>
          <a:p>
            <a:r>
              <a:rPr lang="en-AU" dirty="0"/>
              <a:t>Has the browser sending its DNS queries directly to a trusted resolver over HTTPS</a:t>
            </a:r>
          </a:p>
          <a:p>
            <a:r>
              <a:rPr lang="en-AU" dirty="0"/>
              <a:t>Servers available from Cloudflare, Google, </a:t>
            </a:r>
            <a:r>
              <a:rPr lang="en-AU" dirty="0" err="1"/>
              <a:t>Cleanbrowsing</a:t>
            </a:r>
            <a:endParaRPr lang="en-AU" dirty="0"/>
          </a:p>
        </p:txBody>
      </p:sp>
    </p:spTree>
    <p:extLst>
      <p:ext uri="{BB962C8B-B14F-4D97-AF65-F5344CB8AC3E}">
        <p14:creationId xmlns:p14="http://schemas.microsoft.com/office/powerpoint/2010/main" val="1120949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3E2A-2E4B-1042-911E-527E0DE65272}"/>
              </a:ext>
            </a:extLst>
          </p:cNvPr>
          <p:cNvSpPr>
            <a:spLocks noGrp="1"/>
          </p:cNvSpPr>
          <p:nvPr>
            <p:ph type="title"/>
          </p:nvPr>
        </p:nvSpPr>
        <p:spPr/>
        <p:txBody>
          <a:bodyPr>
            <a:normAutofit fontScale="90000"/>
          </a:bodyPr>
          <a:lstStyle/>
          <a:p>
            <a:r>
              <a:rPr lang="en-AU" dirty="0"/>
              <a:t>Choose your resolver carefully</a:t>
            </a:r>
          </a:p>
        </p:txBody>
      </p:sp>
      <p:sp>
        <p:nvSpPr>
          <p:cNvPr id="3" name="Content Placeholder 2">
            <a:extLst>
              <a:ext uri="{FF2B5EF4-FFF2-40B4-BE49-F238E27FC236}">
                <a16:creationId xmlns:a16="http://schemas.microsoft.com/office/drawing/2014/main" id="{4664EEE0-E96E-3346-B819-6F7A34D8A9CC}"/>
              </a:ext>
            </a:extLst>
          </p:cNvPr>
          <p:cNvSpPr>
            <a:spLocks noGrp="1"/>
          </p:cNvSpPr>
          <p:nvPr>
            <p:ph idx="1"/>
          </p:nvPr>
        </p:nvSpPr>
        <p:spPr/>
        <p:txBody>
          <a:bodyPr/>
          <a:lstStyle/>
          <a:p>
            <a:r>
              <a:rPr lang="en-AU" dirty="0"/>
              <a:t>The careful choice of an open recursive resolver and an encrypted DNS session will go a long way along the path of DNS privacy</a:t>
            </a:r>
          </a:p>
          <a:p>
            <a:r>
              <a:rPr lang="en-AU" dirty="0"/>
              <a:t>But the compromise is that you are sharing your activity profile with the recursive resolver operator</a:t>
            </a:r>
          </a:p>
          <a:p>
            <a:r>
              <a:rPr lang="en-AU" dirty="0"/>
              <a:t>But this need not be the case</a:t>
            </a:r>
          </a:p>
          <a:p>
            <a:endParaRPr lang="en-AU" dirty="0"/>
          </a:p>
        </p:txBody>
      </p:sp>
    </p:spTree>
    <p:extLst>
      <p:ext uri="{BB962C8B-B14F-4D97-AF65-F5344CB8AC3E}">
        <p14:creationId xmlns:p14="http://schemas.microsoft.com/office/powerpoint/2010/main" val="3954743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C9F7-D636-7A40-974A-0429F201B994}"/>
              </a:ext>
            </a:extLst>
          </p:cNvPr>
          <p:cNvSpPr>
            <a:spLocks noGrp="1"/>
          </p:cNvSpPr>
          <p:nvPr>
            <p:ph type="title"/>
          </p:nvPr>
        </p:nvSpPr>
        <p:spPr/>
        <p:txBody>
          <a:bodyPr/>
          <a:lstStyle/>
          <a:p>
            <a:r>
              <a:rPr lang="en-AU" dirty="0" err="1"/>
              <a:t>DoH</a:t>
            </a:r>
            <a:r>
              <a:rPr lang="en-AU" dirty="0"/>
              <a:t> and Push DNS</a:t>
            </a:r>
          </a:p>
        </p:txBody>
      </p:sp>
      <p:sp>
        <p:nvSpPr>
          <p:cNvPr id="3" name="Content Placeholder 2">
            <a:extLst>
              <a:ext uri="{FF2B5EF4-FFF2-40B4-BE49-F238E27FC236}">
                <a16:creationId xmlns:a16="http://schemas.microsoft.com/office/drawing/2014/main" id="{4CDA044B-35DF-D24B-902D-6C3D51A10DAE}"/>
              </a:ext>
            </a:extLst>
          </p:cNvPr>
          <p:cNvSpPr>
            <a:spLocks noGrp="1"/>
          </p:cNvSpPr>
          <p:nvPr>
            <p:ph idx="1"/>
          </p:nvPr>
        </p:nvSpPr>
        <p:spPr/>
        <p:txBody>
          <a:bodyPr/>
          <a:lstStyle/>
          <a:p>
            <a:r>
              <a:rPr lang="en-AU" dirty="0"/>
              <a:t>HTTPS allows server push objects as well as pull/get methods</a:t>
            </a:r>
          </a:p>
          <a:p>
            <a:r>
              <a:rPr lang="en-AU" dirty="0"/>
              <a:t>This can allow a web page to push a DNS result to the client without the client performing any DNS query at all</a:t>
            </a:r>
          </a:p>
          <a:p>
            <a:r>
              <a:rPr lang="en-AU" dirty="0"/>
              <a:t>When used with DNSSEC and Chained Validation responses the client can ensure that the DNS data is valid and current</a:t>
            </a:r>
          </a:p>
          <a:p>
            <a:r>
              <a:rPr lang="en-AU" dirty="0"/>
              <a:t>Its fast and very private</a:t>
            </a:r>
          </a:p>
          <a:p>
            <a:pPr marL="0" indent="0">
              <a:buNone/>
            </a:pPr>
            <a:endParaRPr lang="en-AU" dirty="0"/>
          </a:p>
        </p:txBody>
      </p:sp>
    </p:spTree>
    <p:extLst>
      <p:ext uri="{BB962C8B-B14F-4D97-AF65-F5344CB8AC3E}">
        <p14:creationId xmlns:p14="http://schemas.microsoft.com/office/powerpoint/2010/main" val="3581797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5D76-4A30-FBBD-2AAD-3BA74542BCFA}"/>
              </a:ext>
            </a:extLst>
          </p:cNvPr>
          <p:cNvSpPr>
            <a:spLocks noGrp="1"/>
          </p:cNvSpPr>
          <p:nvPr>
            <p:ph type="title"/>
          </p:nvPr>
        </p:nvSpPr>
        <p:spPr/>
        <p:txBody>
          <a:bodyPr/>
          <a:lstStyle/>
          <a:p>
            <a:r>
              <a:rPr lang="en-AU" dirty="0" err="1"/>
              <a:t>Obfusified</a:t>
            </a:r>
            <a:r>
              <a:rPr lang="en-AU" dirty="0"/>
              <a:t> DNS</a:t>
            </a:r>
          </a:p>
        </p:txBody>
      </p:sp>
      <p:sp>
        <p:nvSpPr>
          <p:cNvPr id="3" name="Content Placeholder 2">
            <a:extLst>
              <a:ext uri="{FF2B5EF4-FFF2-40B4-BE49-F238E27FC236}">
                <a16:creationId xmlns:a16="http://schemas.microsoft.com/office/drawing/2014/main" id="{0629582E-90C9-DE35-1132-892A86560ECA}"/>
              </a:ext>
            </a:extLst>
          </p:cNvPr>
          <p:cNvSpPr>
            <a:spLocks noGrp="1"/>
          </p:cNvSpPr>
          <p:nvPr>
            <p:ph idx="1"/>
          </p:nvPr>
        </p:nvSpPr>
        <p:spPr/>
        <p:txBody>
          <a:bodyPr/>
          <a:lstStyle/>
          <a:p>
            <a:r>
              <a:rPr lang="en-AU" dirty="0"/>
              <a:t>Use two separate agents in place of a single recursive resolver</a:t>
            </a:r>
          </a:p>
          <a:p>
            <a:r>
              <a:rPr lang="en-AU" dirty="0"/>
              <a:t>Use double encryption wrapping</a:t>
            </a:r>
          </a:p>
          <a:p>
            <a:r>
              <a:rPr lang="en-AU" dirty="0"/>
              <a:t>The first agent “knows” the IP identity of the client, but not the DNS query that the client has generated</a:t>
            </a:r>
          </a:p>
          <a:p>
            <a:r>
              <a:rPr lang="en-AU" dirty="0"/>
              <a:t>The second agent “knows” the query, but not the IP identity of the client</a:t>
            </a:r>
          </a:p>
          <a:p>
            <a:endParaRPr lang="en-AU" dirty="0"/>
          </a:p>
          <a:p>
            <a:endParaRPr lang="en-AU" dirty="0"/>
          </a:p>
          <a:p>
            <a:pPr marL="0" indent="0">
              <a:buNone/>
            </a:pPr>
            <a:endParaRPr lang="en-AU" dirty="0"/>
          </a:p>
        </p:txBody>
      </p:sp>
      <p:sp>
        <p:nvSpPr>
          <p:cNvPr id="4" name="Slide Number Placeholder 3">
            <a:extLst>
              <a:ext uri="{FF2B5EF4-FFF2-40B4-BE49-F238E27FC236}">
                <a16:creationId xmlns:a16="http://schemas.microsoft.com/office/drawing/2014/main" id="{1E5807C7-6A8B-5074-FC7B-F134DFD9DD62}"/>
              </a:ext>
            </a:extLst>
          </p:cNvPr>
          <p:cNvSpPr>
            <a:spLocks noGrp="1"/>
          </p:cNvSpPr>
          <p:nvPr>
            <p:ph type="sldNum" sz="quarter" idx="4"/>
          </p:nvPr>
        </p:nvSpPr>
        <p:spPr/>
        <p:txBody>
          <a:bodyPr/>
          <a:lstStyle/>
          <a:p>
            <a:fld id="{38B2A337-2C29-4402-A0A2-E290C184D5D3}" type="slidenum">
              <a:rPr lang="en-AU" kern="0" smtClean="0"/>
              <a:pPr/>
              <a:t>38</a:t>
            </a:fld>
            <a:endParaRPr lang="en-AU" kern="0" dirty="0"/>
          </a:p>
        </p:txBody>
      </p:sp>
    </p:spTree>
    <p:extLst>
      <p:ext uri="{BB962C8B-B14F-4D97-AF65-F5344CB8AC3E}">
        <p14:creationId xmlns:p14="http://schemas.microsoft.com/office/powerpoint/2010/main" val="3607638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BA9E-6FC1-55B5-D69E-6FC74D55B37E}"/>
              </a:ext>
            </a:extLst>
          </p:cNvPr>
          <p:cNvSpPr>
            <a:spLocks noGrp="1"/>
          </p:cNvSpPr>
          <p:nvPr>
            <p:ph type="title"/>
          </p:nvPr>
        </p:nvSpPr>
        <p:spPr/>
        <p:txBody>
          <a:bodyPr/>
          <a:lstStyle/>
          <a:p>
            <a:r>
              <a:rPr lang="en-AU" dirty="0" err="1"/>
              <a:t>Obfusified</a:t>
            </a:r>
            <a:r>
              <a:rPr lang="en-AU" dirty="0"/>
              <a:t> DNS</a:t>
            </a:r>
          </a:p>
        </p:txBody>
      </p:sp>
      <p:sp>
        <p:nvSpPr>
          <p:cNvPr id="3" name="Content Placeholder 2">
            <a:extLst>
              <a:ext uri="{FF2B5EF4-FFF2-40B4-BE49-F238E27FC236}">
                <a16:creationId xmlns:a16="http://schemas.microsoft.com/office/drawing/2014/main" id="{7A8D4742-31F7-517B-2672-94F74E93F9F3}"/>
              </a:ext>
            </a:extLst>
          </p:cNvPr>
          <p:cNvSpPr>
            <a:spLocks noGrp="1"/>
          </p:cNvSpPr>
          <p:nvPr>
            <p:ph idx="1"/>
          </p:nvPr>
        </p:nvSpPr>
        <p:spPr/>
        <p:txBody>
          <a:bodyPr/>
          <a:lstStyle/>
          <a:p>
            <a:r>
              <a:rPr lang="en-AU" dirty="0"/>
              <a:t>This approach can extremely effective in preserving end user privacy in the DNS</a:t>
            </a:r>
          </a:p>
          <a:p>
            <a:r>
              <a:rPr lang="en-AU" dirty="0"/>
              <a:t>This approach has been used in Apple’s Private Data Relay service as a way of protecting the user from third party </a:t>
            </a:r>
            <a:r>
              <a:rPr lang="en-AU" dirty="0" err="1"/>
              <a:t>observervation</a:t>
            </a:r>
            <a:endParaRPr lang="en-AU" dirty="0"/>
          </a:p>
        </p:txBody>
      </p:sp>
      <p:sp>
        <p:nvSpPr>
          <p:cNvPr id="4" name="Slide Number Placeholder 3">
            <a:extLst>
              <a:ext uri="{FF2B5EF4-FFF2-40B4-BE49-F238E27FC236}">
                <a16:creationId xmlns:a16="http://schemas.microsoft.com/office/drawing/2014/main" id="{882699A6-6B2E-7E7D-B073-A7F0793762E6}"/>
              </a:ext>
            </a:extLst>
          </p:cNvPr>
          <p:cNvSpPr>
            <a:spLocks noGrp="1"/>
          </p:cNvSpPr>
          <p:nvPr>
            <p:ph type="sldNum" sz="quarter" idx="4"/>
          </p:nvPr>
        </p:nvSpPr>
        <p:spPr/>
        <p:txBody>
          <a:bodyPr/>
          <a:lstStyle/>
          <a:p>
            <a:fld id="{38B2A337-2C29-4402-A0A2-E290C184D5D3}" type="slidenum">
              <a:rPr lang="en-AU" kern="0" smtClean="0"/>
              <a:pPr/>
              <a:t>39</a:t>
            </a:fld>
            <a:endParaRPr lang="en-AU" kern="0" dirty="0"/>
          </a:p>
        </p:txBody>
      </p:sp>
    </p:spTree>
    <p:extLst>
      <p:ext uri="{BB962C8B-B14F-4D97-AF65-F5344CB8AC3E}">
        <p14:creationId xmlns:p14="http://schemas.microsoft.com/office/powerpoint/2010/main" val="37335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4098" y="273844"/>
            <a:ext cx="8271252" cy="994172"/>
          </a:xfrm>
        </p:spPr>
        <p:txBody>
          <a:bodyPr>
            <a:normAutofit fontScale="90000"/>
          </a:bodyPr>
          <a:lstStyle/>
          <a:p>
            <a:r>
              <a:rPr lang="en-AU" dirty="0"/>
              <a:t>How we might think the DNS works</a:t>
            </a:r>
          </a:p>
        </p:txBody>
      </p:sp>
      <p:grpSp>
        <p:nvGrpSpPr>
          <p:cNvPr id="3" name="Group 2">
            <a:extLst>
              <a:ext uri="{FF2B5EF4-FFF2-40B4-BE49-F238E27FC236}">
                <a16:creationId xmlns:a16="http://schemas.microsoft.com/office/drawing/2014/main" id="{1D8603FA-54A3-30E9-84F2-ADE37A9906C5}"/>
              </a:ext>
            </a:extLst>
          </p:cNvPr>
          <p:cNvGrpSpPr/>
          <p:nvPr/>
        </p:nvGrpSpPr>
        <p:grpSpPr>
          <a:xfrm>
            <a:off x="1851422" y="2370262"/>
            <a:ext cx="5654671" cy="699231"/>
            <a:chOff x="1851422" y="2370262"/>
            <a:chExt cx="5654671" cy="699231"/>
          </a:xfrm>
        </p:grpSpPr>
        <p:sp>
          <p:nvSpPr>
            <p:cNvPr id="4" name="Freeform 3"/>
            <p:cNvSpPr/>
            <p:nvPr/>
          </p:nvSpPr>
          <p:spPr>
            <a:xfrm>
              <a:off x="1851422" y="2443905"/>
              <a:ext cx="1103526"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 name="TextBox 4"/>
            <p:cNvSpPr txBox="1"/>
            <p:nvPr/>
          </p:nvSpPr>
          <p:spPr>
            <a:xfrm>
              <a:off x="1967022" y="2517549"/>
              <a:ext cx="742511" cy="507831"/>
            </a:xfrm>
            <a:prstGeom prst="rect">
              <a:avLst/>
            </a:prstGeom>
            <a:noFill/>
          </p:spPr>
          <p:txBody>
            <a:bodyPr wrap="none" rtlCol="0">
              <a:spAutoFit/>
            </a:bodyPr>
            <a:lstStyle/>
            <a:p>
              <a:r>
                <a:rPr lang="en-US" sz="1350" dirty="0">
                  <a:latin typeface="AhnbergHand"/>
                  <a:cs typeface="AhnbergHand"/>
                </a:rPr>
                <a:t>Client</a:t>
              </a:r>
            </a:p>
            <a:p>
              <a:r>
                <a:rPr lang="en-US" sz="1350" dirty="0">
                  <a:latin typeface="AhnbergHand"/>
                  <a:cs typeface="AhnbergHand"/>
                </a:rPr>
                <a:t>stub</a:t>
              </a:r>
            </a:p>
          </p:txBody>
        </p:sp>
        <p:sp>
          <p:nvSpPr>
            <p:cNvPr id="6" name="Freeform 5"/>
            <p:cNvSpPr/>
            <p:nvPr/>
          </p:nvSpPr>
          <p:spPr>
            <a:xfrm>
              <a:off x="3848401" y="2444189"/>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Box 6"/>
            <p:cNvSpPr txBox="1"/>
            <p:nvPr/>
          </p:nvSpPr>
          <p:spPr>
            <a:xfrm>
              <a:off x="3808716" y="2611795"/>
              <a:ext cx="1470274" cy="300082"/>
            </a:xfrm>
            <a:prstGeom prst="rect">
              <a:avLst/>
            </a:prstGeom>
            <a:noFill/>
          </p:spPr>
          <p:txBody>
            <a:bodyPr wrap="none" rtlCol="0">
              <a:spAutoFit/>
            </a:bodyPr>
            <a:lstStyle/>
            <a:p>
              <a:r>
                <a:rPr lang="en-US" sz="1350" dirty="0">
                  <a:latin typeface="AhnbergHand"/>
                  <a:cs typeface="AhnbergHand"/>
                </a:rPr>
                <a:t>DNS Resolver</a:t>
              </a:r>
            </a:p>
          </p:txBody>
        </p:sp>
        <p:sp>
          <p:nvSpPr>
            <p:cNvPr id="8" name="Freeform 7"/>
            <p:cNvSpPr/>
            <p:nvPr/>
          </p:nvSpPr>
          <p:spPr>
            <a:xfrm>
              <a:off x="2878235" y="2463792"/>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 name="Freeform 8"/>
            <p:cNvSpPr/>
            <p:nvPr/>
          </p:nvSpPr>
          <p:spPr>
            <a:xfrm>
              <a:off x="5160766" y="2370262"/>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2" name="Freeform 11"/>
            <p:cNvSpPr/>
            <p:nvPr/>
          </p:nvSpPr>
          <p:spPr>
            <a:xfrm>
              <a:off x="2954948" y="2861832"/>
              <a:ext cx="860877" cy="147200"/>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9" name="Freeform 18"/>
            <p:cNvSpPr/>
            <p:nvPr/>
          </p:nvSpPr>
          <p:spPr>
            <a:xfrm>
              <a:off x="5192646" y="2861832"/>
              <a:ext cx="860877" cy="147200"/>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0" name="Freeform 19"/>
            <p:cNvSpPr/>
            <p:nvPr/>
          </p:nvSpPr>
          <p:spPr>
            <a:xfrm>
              <a:off x="6104709" y="2370262"/>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TextBox 20"/>
            <p:cNvSpPr txBox="1"/>
            <p:nvPr/>
          </p:nvSpPr>
          <p:spPr>
            <a:xfrm>
              <a:off x="6124891" y="2544414"/>
              <a:ext cx="1313180" cy="300082"/>
            </a:xfrm>
            <a:prstGeom prst="rect">
              <a:avLst/>
            </a:prstGeom>
            <a:noFill/>
          </p:spPr>
          <p:txBody>
            <a:bodyPr wrap="none" rtlCol="0">
              <a:spAutoFit/>
            </a:bodyPr>
            <a:lstStyle/>
            <a:p>
              <a:r>
                <a:rPr lang="en-US" sz="1350" dirty="0">
                  <a:solidFill>
                    <a:schemeClr val="accent1"/>
                  </a:solidFill>
                  <a:latin typeface="AhnbergHand"/>
                  <a:cs typeface="AhnbergHand"/>
                </a:rPr>
                <a:t>DNS Server</a:t>
              </a:r>
            </a:p>
          </p:txBody>
        </p:sp>
      </p:grpSp>
    </p:spTree>
    <p:extLst>
      <p:ext uri="{BB962C8B-B14F-4D97-AF65-F5344CB8AC3E}">
        <p14:creationId xmlns:p14="http://schemas.microsoft.com/office/powerpoint/2010/main" val="3638274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1B4A-7FD4-2271-1735-861529CC4D36}"/>
              </a:ext>
            </a:extLst>
          </p:cNvPr>
          <p:cNvSpPr>
            <a:spLocks noGrp="1"/>
          </p:cNvSpPr>
          <p:nvPr>
            <p:ph type="title"/>
          </p:nvPr>
        </p:nvSpPr>
        <p:spPr/>
        <p:txBody>
          <a:bodyPr/>
          <a:lstStyle/>
          <a:p>
            <a:r>
              <a:rPr lang="en-AU" dirty="0"/>
              <a:t>DNS Privacy</a:t>
            </a:r>
          </a:p>
        </p:txBody>
      </p:sp>
      <p:sp>
        <p:nvSpPr>
          <p:cNvPr id="4" name="Slide Number Placeholder 3">
            <a:extLst>
              <a:ext uri="{FF2B5EF4-FFF2-40B4-BE49-F238E27FC236}">
                <a16:creationId xmlns:a16="http://schemas.microsoft.com/office/drawing/2014/main" id="{8B7D0D5A-27DA-8331-ADA7-A494F4917CE8}"/>
              </a:ext>
            </a:extLst>
          </p:cNvPr>
          <p:cNvSpPr>
            <a:spLocks noGrp="1"/>
          </p:cNvSpPr>
          <p:nvPr>
            <p:ph type="sldNum" sz="quarter" idx="4"/>
          </p:nvPr>
        </p:nvSpPr>
        <p:spPr/>
        <p:txBody>
          <a:bodyPr/>
          <a:lstStyle/>
          <a:p>
            <a:fld id="{38B2A337-2C29-4402-A0A2-E290C184D5D3}" type="slidenum">
              <a:rPr lang="en-AU" kern="0" smtClean="0"/>
              <a:pPr/>
              <a:t>40</a:t>
            </a:fld>
            <a:endParaRPr lang="en-AU" kern="0" dirty="0"/>
          </a:p>
        </p:txBody>
      </p:sp>
      <p:sp>
        <p:nvSpPr>
          <p:cNvPr id="6" name="Freeform 5">
            <a:extLst>
              <a:ext uri="{FF2B5EF4-FFF2-40B4-BE49-F238E27FC236}">
                <a16:creationId xmlns:a16="http://schemas.microsoft.com/office/drawing/2014/main" id="{9D3E58A8-32CF-1C3B-5F0A-9E301D529AAB}"/>
              </a:ext>
            </a:extLst>
          </p:cNvPr>
          <p:cNvSpPr/>
          <p:nvPr/>
        </p:nvSpPr>
        <p:spPr>
          <a:xfrm>
            <a:off x="251520" y="2443905"/>
            <a:ext cx="1103526"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7" name="TextBox 6">
            <a:extLst>
              <a:ext uri="{FF2B5EF4-FFF2-40B4-BE49-F238E27FC236}">
                <a16:creationId xmlns:a16="http://schemas.microsoft.com/office/drawing/2014/main" id="{6DEB75EC-AF3E-6CD2-04D2-8AC8D6DDD8DB}"/>
              </a:ext>
            </a:extLst>
          </p:cNvPr>
          <p:cNvSpPr txBox="1"/>
          <p:nvPr/>
        </p:nvSpPr>
        <p:spPr>
          <a:xfrm>
            <a:off x="367120" y="2517549"/>
            <a:ext cx="742511" cy="507831"/>
          </a:xfrm>
          <a:prstGeom prst="rect">
            <a:avLst/>
          </a:prstGeom>
          <a:noFill/>
        </p:spPr>
        <p:txBody>
          <a:bodyPr wrap="none" rtlCol="0">
            <a:spAutoFit/>
          </a:bodyPr>
          <a:lstStyle/>
          <a:p>
            <a:r>
              <a:rPr lang="en-US" sz="1350" dirty="0">
                <a:latin typeface="AhnbergHand"/>
                <a:cs typeface="AhnbergHand"/>
              </a:rPr>
              <a:t>Client</a:t>
            </a:r>
          </a:p>
          <a:p>
            <a:r>
              <a:rPr lang="en-US" sz="1350" dirty="0">
                <a:latin typeface="AhnbergHand"/>
                <a:cs typeface="AhnbergHand"/>
              </a:rPr>
              <a:t>stub</a:t>
            </a:r>
          </a:p>
        </p:txBody>
      </p:sp>
      <p:sp>
        <p:nvSpPr>
          <p:cNvPr id="8" name="Freeform 7">
            <a:extLst>
              <a:ext uri="{FF2B5EF4-FFF2-40B4-BE49-F238E27FC236}">
                <a16:creationId xmlns:a16="http://schemas.microsoft.com/office/drawing/2014/main" id="{F9112BE8-8B1F-9FA9-43CC-72AE8640A007}"/>
              </a:ext>
            </a:extLst>
          </p:cNvPr>
          <p:cNvSpPr/>
          <p:nvPr/>
        </p:nvSpPr>
        <p:spPr>
          <a:xfrm>
            <a:off x="4539677" y="2444189"/>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AE61D87F-E676-F288-8F28-152C69AF48CF}"/>
              </a:ext>
            </a:extLst>
          </p:cNvPr>
          <p:cNvSpPr txBox="1"/>
          <p:nvPr/>
        </p:nvSpPr>
        <p:spPr>
          <a:xfrm>
            <a:off x="4499992" y="2611795"/>
            <a:ext cx="1470274" cy="300082"/>
          </a:xfrm>
          <a:prstGeom prst="rect">
            <a:avLst/>
          </a:prstGeom>
          <a:noFill/>
        </p:spPr>
        <p:txBody>
          <a:bodyPr wrap="none" rtlCol="0">
            <a:spAutoFit/>
          </a:bodyPr>
          <a:lstStyle/>
          <a:p>
            <a:r>
              <a:rPr lang="en-US" sz="1350" dirty="0">
                <a:latin typeface="AhnbergHand"/>
                <a:cs typeface="AhnbergHand"/>
              </a:rPr>
              <a:t>DNS Resolver</a:t>
            </a:r>
          </a:p>
        </p:txBody>
      </p:sp>
      <p:sp>
        <p:nvSpPr>
          <p:cNvPr id="10" name="Freeform 9">
            <a:extLst>
              <a:ext uri="{FF2B5EF4-FFF2-40B4-BE49-F238E27FC236}">
                <a16:creationId xmlns:a16="http://schemas.microsoft.com/office/drawing/2014/main" id="{E893D73E-310D-9C28-2EBA-62E34ACF326E}"/>
              </a:ext>
            </a:extLst>
          </p:cNvPr>
          <p:cNvSpPr/>
          <p:nvPr/>
        </p:nvSpPr>
        <p:spPr>
          <a:xfrm>
            <a:off x="1278333" y="2463792"/>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1" name="Freeform 10">
            <a:extLst>
              <a:ext uri="{FF2B5EF4-FFF2-40B4-BE49-F238E27FC236}">
                <a16:creationId xmlns:a16="http://schemas.microsoft.com/office/drawing/2014/main" id="{0EC3B1BA-1B29-4980-DAA4-3CD76A0993F0}"/>
              </a:ext>
            </a:extLst>
          </p:cNvPr>
          <p:cNvSpPr/>
          <p:nvPr/>
        </p:nvSpPr>
        <p:spPr>
          <a:xfrm>
            <a:off x="5852042" y="2370262"/>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09A4606-0F83-C31E-CDC2-32BF3BD6D3A0}"/>
              </a:ext>
            </a:extLst>
          </p:cNvPr>
          <p:cNvSpPr/>
          <p:nvPr/>
        </p:nvSpPr>
        <p:spPr>
          <a:xfrm>
            <a:off x="1355046" y="2861832"/>
            <a:ext cx="860877" cy="147200"/>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3" name="Freeform 12">
            <a:extLst>
              <a:ext uri="{FF2B5EF4-FFF2-40B4-BE49-F238E27FC236}">
                <a16:creationId xmlns:a16="http://schemas.microsoft.com/office/drawing/2014/main" id="{48BDAF31-348C-AE8B-D3D0-1F8780815F76}"/>
              </a:ext>
            </a:extLst>
          </p:cNvPr>
          <p:cNvSpPr/>
          <p:nvPr/>
        </p:nvSpPr>
        <p:spPr>
          <a:xfrm>
            <a:off x="5883922" y="2861832"/>
            <a:ext cx="860877" cy="147200"/>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4" name="Freeform 13">
            <a:extLst>
              <a:ext uri="{FF2B5EF4-FFF2-40B4-BE49-F238E27FC236}">
                <a16:creationId xmlns:a16="http://schemas.microsoft.com/office/drawing/2014/main" id="{ABBD6879-C3B0-1215-E007-2EF2EF55CE70}"/>
              </a:ext>
            </a:extLst>
          </p:cNvPr>
          <p:cNvSpPr/>
          <p:nvPr/>
        </p:nvSpPr>
        <p:spPr>
          <a:xfrm>
            <a:off x="6795985" y="2370262"/>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5156337D-A8B9-2862-9EBE-E5F13E3E2DA1}"/>
              </a:ext>
            </a:extLst>
          </p:cNvPr>
          <p:cNvSpPr txBox="1"/>
          <p:nvPr/>
        </p:nvSpPr>
        <p:spPr>
          <a:xfrm>
            <a:off x="6816167" y="2544414"/>
            <a:ext cx="1313180" cy="300082"/>
          </a:xfrm>
          <a:prstGeom prst="rect">
            <a:avLst/>
          </a:prstGeom>
          <a:noFill/>
        </p:spPr>
        <p:txBody>
          <a:bodyPr wrap="none" rtlCol="0">
            <a:spAutoFit/>
          </a:bodyPr>
          <a:lstStyle/>
          <a:p>
            <a:r>
              <a:rPr lang="en-US" sz="1350" dirty="0">
                <a:solidFill>
                  <a:schemeClr val="accent1"/>
                </a:solidFill>
                <a:latin typeface="AhnbergHand"/>
                <a:cs typeface="AhnbergHand"/>
              </a:rPr>
              <a:t>DNS Server</a:t>
            </a:r>
          </a:p>
        </p:txBody>
      </p:sp>
      <p:sp>
        <p:nvSpPr>
          <p:cNvPr id="16" name="TextBox 15">
            <a:extLst>
              <a:ext uri="{FF2B5EF4-FFF2-40B4-BE49-F238E27FC236}">
                <a16:creationId xmlns:a16="http://schemas.microsoft.com/office/drawing/2014/main" id="{E7D6BC74-62F8-4C43-C143-AD5913D70F8F}"/>
              </a:ext>
            </a:extLst>
          </p:cNvPr>
          <p:cNvSpPr txBox="1"/>
          <p:nvPr/>
        </p:nvSpPr>
        <p:spPr>
          <a:xfrm>
            <a:off x="6129934" y="3484447"/>
            <a:ext cx="2611612" cy="923330"/>
          </a:xfrm>
          <a:prstGeom prst="rect">
            <a:avLst/>
          </a:prstGeom>
          <a:noFill/>
        </p:spPr>
        <p:txBody>
          <a:bodyPr wrap="none" rtlCol="0">
            <a:spAutoFit/>
          </a:bodyPr>
          <a:lstStyle/>
          <a:p>
            <a:r>
              <a:rPr lang="en-AU" b="1" dirty="0" err="1">
                <a:solidFill>
                  <a:srgbClr val="FF0000"/>
                </a:solidFill>
                <a:latin typeface="AhnbergHand" pitchFamily="2" charset="0"/>
              </a:rPr>
              <a:t>Qname</a:t>
            </a:r>
            <a:r>
              <a:rPr lang="en-AU" b="1" dirty="0">
                <a:solidFill>
                  <a:srgbClr val="FF0000"/>
                </a:solidFill>
                <a:latin typeface="AhnbergHand" pitchFamily="2" charset="0"/>
              </a:rPr>
              <a:t> Minimisation</a:t>
            </a:r>
          </a:p>
          <a:p>
            <a:endParaRPr lang="en-AU" b="1" dirty="0">
              <a:solidFill>
                <a:srgbClr val="FF0000"/>
              </a:solidFill>
              <a:latin typeface="AhnbergHand" pitchFamily="2" charset="0"/>
            </a:endParaRPr>
          </a:p>
          <a:p>
            <a:r>
              <a:rPr lang="en-AU" b="1" dirty="0">
                <a:solidFill>
                  <a:srgbClr val="FF0000"/>
                </a:solidFill>
                <a:latin typeface="AhnbergHand" pitchFamily="2" charset="0"/>
              </a:rPr>
              <a:t>DNSSEC Validation</a:t>
            </a:r>
          </a:p>
        </p:txBody>
      </p:sp>
      <p:sp>
        <p:nvSpPr>
          <p:cNvPr id="17" name="Freeform 16">
            <a:extLst>
              <a:ext uri="{FF2B5EF4-FFF2-40B4-BE49-F238E27FC236}">
                <a16:creationId xmlns:a16="http://schemas.microsoft.com/office/drawing/2014/main" id="{AF7C68BF-9DD8-66A9-489E-7AB27893DFA2}"/>
              </a:ext>
            </a:extLst>
          </p:cNvPr>
          <p:cNvSpPr/>
          <p:nvPr/>
        </p:nvSpPr>
        <p:spPr>
          <a:xfrm>
            <a:off x="6129934" y="2281275"/>
            <a:ext cx="453259" cy="1209348"/>
          </a:xfrm>
          <a:custGeom>
            <a:avLst/>
            <a:gdLst>
              <a:gd name="connsiteX0" fmla="*/ 453259 w 453259"/>
              <a:gd name="connsiteY0" fmla="*/ 1209348 h 1209348"/>
              <a:gd name="connsiteX1" fmla="*/ 326038 w 453259"/>
              <a:gd name="connsiteY1" fmla="*/ 859490 h 1209348"/>
              <a:gd name="connsiteX2" fmla="*/ 214719 w 453259"/>
              <a:gd name="connsiteY2" fmla="*/ 875393 h 1209348"/>
              <a:gd name="connsiteX3" fmla="*/ 71596 w 453259"/>
              <a:gd name="connsiteY3" fmla="*/ 732269 h 1209348"/>
              <a:gd name="connsiteX4" fmla="*/ 34 w 453259"/>
              <a:gd name="connsiteY4" fmla="*/ 215435 h 1209348"/>
              <a:gd name="connsiteX5" fmla="*/ 79547 w 453259"/>
              <a:gd name="connsiteY5" fmla="*/ 749 h 1209348"/>
              <a:gd name="connsiteX6" fmla="*/ 302184 w 453259"/>
              <a:gd name="connsiteY6" fmla="*/ 279045 h 1209348"/>
              <a:gd name="connsiteX7" fmla="*/ 365794 w 453259"/>
              <a:gd name="connsiteY7" fmla="*/ 835636 h 12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259" h="1209348">
                <a:moveTo>
                  <a:pt x="453259" y="1209348"/>
                </a:moveTo>
                <a:cubicBezTo>
                  <a:pt x="409527" y="1062248"/>
                  <a:pt x="365795" y="915149"/>
                  <a:pt x="326038" y="859490"/>
                </a:cubicBezTo>
                <a:cubicBezTo>
                  <a:pt x="286281" y="803831"/>
                  <a:pt x="257126" y="896596"/>
                  <a:pt x="214719" y="875393"/>
                </a:cubicBezTo>
                <a:cubicBezTo>
                  <a:pt x="172312" y="854190"/>
                  <a:pt x="107377" y="842262"/>
                  <a:pt x="71596" y="732269"/>
                </a:cubicBezTo>
                <a:cubicBezTo>
                  <a:pt x="35815" y="622276"/>
                  <a:pt x="-1291" y="337355"/>
                  <a:pt x="34" y="215435"/>
                </a:cubicBezTo>
                <a:cubicBezTo>
                  <a:pt x="1359" y="93515"/>
                  <a:pt x="29189" y="-9853"/>
                  <a:pt x="79547" y="749"/>
                </a:cubicBezTo>
                <a:cubicBezTo>
                  <a:pt x="129905" y="11351"/>
                  <a:pt x="254476" y="139897"/>
                  <a:pt x="302184" y="279045"/>
                </a:cubicBezTo>
                <a:cubicBezTo>
                  <a:pt x="349892" y="418193"/>
                  <a:pt x="357843" y="626914"/>
                  <a:pt x="365794" y="83563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973EC4BA-231A-9964-5EBD-2A06E94F19BE}"/>
              </a:ext>
            </a:extLst>
          </p:cNvPr>
          <p:cNvSpPr txBox="1"/>
          <p:nvPr/>
        </p:nvSpPr>
        <p:spPr>
          <a:xfrm>
            <a:off x="1594839" y="3547178"/>
            <a:ext cx="671979" cy="369332"/>
          </a:xfrm>
          <a:prstGeom prst="rect">
            <a:avLst/>
          </a:prstGeom>
          <a:noFill/>
        </p:spPr>
        <p:txBody>
          <a:bodyPr wrap="none" rtlCol="0">
            <a:spAutoFit/>
          </a:bodyPr>
          <a:lstStyle/>
          <a:p>
            <a:r>
              <a:rPr lang="en-AU" b="1" dirty="0" err="1">
                <a:solidFill>
                  <a:schemeClr val="accent1">
                    <a:lumMod val="75000"/>
                  </a:schemeClr>
                </a:solidFill>
                <a:latin typeface="AhnbergHand" pitchFamily="2" charset="0"/>
              </a:rPr>
              <a:t>DoQ</a:t>
            </a:r>
            <a:endParaRPr lang="en-AU" b="1" dirty="0">
              <a:solidFill>
                <a:schemeClr val="accent1">
                  <a:lumMod val="75000"/>
                </a:schemeClr>
              </a:solidFill>
              <a:latin typeface="AhnbergHand" pitchFamily="2" charset="0"/>
            </a:endParaRPr>
          </a:p>
        </p:txBody>
      </p:sp>
      <p:sp>
        <p:nvSpPr>
          <p:cNvPr id="18" name="Freeform 17">
            <a:extLst>
              <a:ext uri="{FF2B5EF4-FFF2-40B4-BE49-F238E27FC236}">
                <a16:creationId xmlns:a16="http://schemas.microsoft.com/office/drawing/2014/main" id="{56441884-E786-0139-B387-A5E08898519F}"/>
              </a:ext>
            </a:extLst>
          </p:cNvPr>
          <p:cNvSpPr/>
          <p:nvPr/>
        </p:nvSpPr>
        <p:spPr>
          <a:xfrm>
            <a:off x="1568963" y="2307203"/>
            <a:ext cx="453259" cy="1209348"/>
          </a:xfrm>
          <a:custGeom>
            <a:avLst/>
            <a:gdLst>
              <a:gd name="connsiteX0" fmla="*/ 453259 w 453259"/>
              <a:gd name="connsiteY0" fmla="*/ 1209348 h 1209348"/>
              <a:gd name="connsiteX1" fmla="*/ 326038 w 453259"/>
              <a:gd name="connsiteY1" fmla="*/ 859490 h 1209348"/>
              <a:gd name="connsiteX2" fmla="*/ 214719 w 453259"/>
              <a:gd name="connsiteY2" fmla="*/ 875393 h 1209348"/>
              <a:gd name="connsiteX3" fmla="*/ 71596 w 453259"/>
              <a:gd name="connsiteY3" fmla="*/ 732269 h 1209348"/>
              <a:gd name="connsiteX4" fmla="*/ 34 w 453259"/>
              <a:gd name="connsiteY4" fmla="*/ 215435 h 1209348"/>
              <a:gd name="connsiteX5" fmla="*/ 79547 w 453259"/>
              <a:gd name="connsiteY5" fmla="*/ 749 h 1209348"/>
              <a:gd name="connsiteX6" fmla="*/ 302184 w 453259"/>
              <a:gd name="connsiteY6" fmla="*/ 279045 h 1209348"/>
              <a:gd name="connsiteX7" fmla="*/ 365794 w 453259"/>
              <a:gd name="connsiteY7" fmla="*/ 835636 h 12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259" h="1209348">
                <a:moveTo>
                  <a:pt x="453259" y="1209348"/>
                </a:moveTo>
                <a:cubicBezTo>
                  <a:pt x="409527" y="1062248"/>
                  <a:pt x="365795" y="915149"/>
                  <a:pt x="326038" y="859490"/>
                </a:cubicBezTo>
                <a:cubicBezTo>
                  <a:pt x="286281" y="803831"/>
                  <a:pt x="257126" y="896596"/>
                  <a:pt x="214719" y="875393"/>
                </a:cubicBezTo>
                <a:cubicBezTo>
                  <a:pt x="172312" y="854190"/>
                  <a:pt x="107377" y="842262"/>
                  <a:pt x="71596" y="732269"/>
                </a:cubicBezTo>
                <a:cubicBezTo>
                  <a:pt x="35815" y="622276"/>
                  <a:pt x="-1291" y="337355"/>
                  <a:pt x="34" y="215435"/>
                </a:cubicBezTo>
                <a:cubicBezTo>
                  <a:pt x="1359" y="93515"/>
                  <a:pt x="29189" y="-9853"/>
                  <a:pt x="79547" y="749"/>
                </a:cubicBezTo>
                <a:cubicBezTo>
                  <a:pt x="129905" y="11351"/>
                  <a:pt x="254476" y="139897"/>
                  <a:pt x="302184" y="279045"/>
                </a:cubicBezTo>
                <a:cubicBezTo>
                  <a:pt x="349892" y="418193"/>
                  <a:pt x="357843" y="626914"/>
                  <a:pt x="365794" y="835636"/>
                </a:cubicBezTo>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18">
            <a:extLst>
              <a:ext uri="{FF2B5EF4-FFF2-40B4-BE49-F238E27FC236}">
                <a16:creationId xmlns:a16="http://schemas.microsoft.com/office/drawing/2014/main" id="{F117E681-514B-57AD-6D4A-0437BA381B61}"/>
              </a:ext>
            </a:extLst>
          </p:cNvPr>
          <p:cNvSpPr/>
          <p:nvPr/>
        </p:nvSpPr>
        <p:spPr>
          <a:xfrm>
            <a:off x="2245726" y="2443905"/>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4DB75F77-AF4F-8415-0FA5-B9E947BAE6EB}"/>
              </a:ext>
            </a:extLst>
          </p:cNvPr>
          <p:cNvSpPr txBox="1"/>
          <p:nvPr/>
        </p:nvSpPr>
        <p:spPr>
          <a:xfrm>
            <a:off x="2206041" y="2611511"/>
            <a:ext cx="1205779" cy="300082"/>
          </a:xfrm>
          <a:prstGeom prst="rect">
            <a:avLst/>
          </a:prstGeom>
          <a:noFill/>
        </p:spPr>
        <p:txBody>
          <a:bodyPr wrap="none" rtlCol="0">
            <a:spAutoFit/>
          </a:bodyPr>
          <a:lstStyle/>
          <a:p>
            <a:r>
              <a:rPr lang="en-US" sz="1350" dirty="0">
                <a:latin typeface="AhnbergHand"/>
                <a:cs typeface="AhnbergHand"/>
              </a:rPr>
              <a:t>DNS Agent</a:t>
            </a:r>
          </a:p>
        </p:txBody>
      </p:sp>
      <p:sp>
        <p:nvSpPr>
          <p:cNvPr id="21" name="Freeform 20">
            <a:extLst>
              <a:ext uri="{FF2B5EF4-FFF2-40B4-BE49-F238E27FC236}">
                <a16:creationId xmlns:a16="http://schemas.microsoft.com/office/drawing/2014/main" id="{44A7C335-5308-774A-720B-4A752779EF55}"/>
              </a:ext>
            </a:extLst>
          </p:cNvPr>
          <p:cNvSpPr/>
          <p:nvPr/>
        </p:nvSpPr>
        <p:spPr>
          <a:xfrm>
            <a:off x="3572843" y="2463792"/>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2" name="Freeform 21">
            <a:extLst>
              <a:ext uri="{FF2B5EF4-FFF2-40B4-BE49-F238E27FC236}">
                <a16:creationId xmlns:a16="http://schemas.microsoft.com/office/drawing/2014/main" id="{70663155-645E-D511-456D-8E57ED44293E}"/>
              </a:ext>
            </a:extLst>
          </p:cNvPr>
          <p:cNvSpPr/>
          <p:nvPr/>
        </p:nvSpPr>
        <p:spPr>
          <a:xfrm>
            <a:off x="3649556" y="2861832"/>
            <a:ext cx="860877" cy="147200"/>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3" name="TextBox 22">
            <a:extLst>
              <a:ext uri="{FF2B5EF4-FFF2-40B4-BE49-F238E27FC236}">
                <a16:creationId xmlns:a16="http://schemas.microsoft.com/office/drawing/2014/main" id="{C42E4BCD-E402-6E24-554D-9FB1C78C05FD}"/>
              </a:ext>
            </a:extLst>
          </p:cNvPr>
          <p:cNvSpPr txBox="1"/>
          <p:nvPr/>
        </p:nvSpPr>
        <p:spPr>
          <a:xfrm>
            <a:off x="3889349" y="3547178"/>
            <a:ext cx="671979" cy="369332"/>
          </a:xfrm>
          <a:prstGeom prst="rect">
            <a:avLst/>
          </a:prstGeom>
          <a:noFill/>
        </p:spPr>
        <p:txBody>
          <a:bodyPr wrap="none" rtlCol="0">
            <a:spAutoFit/>
          </a:bodyPr>
          <a:lstStyle/>
          <a:p>
            <a:r>
              <a:rPr lang="en-AU" b="1" dirty="0" err="1">
                <a:solidFill>
                  <a:schemeClr val="accent1">
                    <a:lumMod val="75000"/>
                  </a:schemeClr>
                </a:solidFill>
                <a:latin typeface="AhnbergHand" pitchFamily="2" charset="0"/>
              </a:rPr>
              <a:t>DoQ</a:t>
            </a:r>
            <a:endParaRPr lang="en-AU" b="1" dirty="0">
              <a:solidFill>
                <a:schemeClr val="accent1">
                  <a:lumMod val="75000"/>
                </a:schemeClr>
              </a:solidFill>
              <a:latin typeface="AhnbergHand" pitchFamily="2" charset="0"/>
            </a:endParaRPr>
          </a:p>
        </p:txBody>
      </p:sp>
      <p:sp>
        <p:nvSpPr>
          <p:cNvPr id="24" name="Freeform 23">
            <a:extLst>
              <a:ext uri="{FF2B5EF4-FFF2-40B4-BE49-F238E27FC236}">
                <a16:creationId xmlns:a16="http://schemas.microsoft.com/office/drawing/2014/main" id="{456BF7C2-DA70-6A2C-DC3C-BAD85F2D97CC}"/>
              </a:ext>
            </a:extLst>
          </p:cNvPr>
          <p:cNvSpPr/>
          <p:nvPr/>
        </p:nvSpPr>
        <p:spPr>
          <a:xfrm>
            <a:off x="3863473" y="2307203"/>
            <a:ext cx="453259" cy="1209348"/>
          </a:xfrm>
          <a:custGeom>
            <a:avLst/>
            <a:gdLst>
              <a:gd name="connsiteX0" fmla="*/ 453259 w 453259"/>
              <a:gd name="connsiteY0" fmla="*/ 1209348 h 1209348"/>
              <a:gd name="connsiteX1" fmla="*/ 326038 w 453259"/>
              <a:gd name="connsiteY1" fmla="*/ 859490 h 1209348"/>
              <a:gd name="connsiteX2" fmla="*/ 214719 w 453259"/>
              <a:gd name="connsiteY2" fmla="*/ 875393 h 1209348"/>
              <a:gd name="connsiteX3" fmla="*/ 71596 w 453259"/>
              <a:gd name="connsiteY3" fmla="*/ 732269 h 1209348"/>
              <a:gd name="connsiteX4" fmla="*/ 34 w 453259"/>
              <a:gd name="connsiteY4" fmla="*/ 215435 h 1209348"/>
              <a:gd name="connsiteX5" fmla="*/ 79547 w 453259"/>
              <a:gd name="connsiteY5" fmla="*/ 749 h 1209348"/>
              <a:gd name="connsiteX6" fmla="*/ 302184 w 453259"/>
              <a:gd name="connsiteY6" fmla="*/ 279045 h 1209348"/>
              <a:gd name="connsiteX7" fmla="*/ 365794 w 453259"/>
              <a:gd name="connsiteY7" fmla="*/ 835636 h 12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259" h="1209348">
                <a:moveTo>
                  <a:pt x="453259" y="1209348"/>
                </a:moveTo>
                <a:cubicBezTo>
                  <a:pt x="409527" y="1062248"/>
                  <a:pt x="365795" y="915149"/>
                  <a:pt x="326038" y="859490"/>
                </a:cubicBezTo>
                <a:cubicBezTo>
                  <a:pt x="286281" y="803831"/>
                  <a:pt x="257126" y="896596"/>
                  <a:pt x="214719" y="875393"/>
                </a:cubicBezTo>
                <a:cubicBezTo>
                  <a:pt x="172312" y="854190"/>
                  <a:pt x="107377" y="842262"/>
                  <a:pt x="71596" y="732269"/>
                </a:cubicBezTo>
                <a:cubicBezTo>
                  <a:pt x="35815" y="622276"/>
                  <a:pt x="-1291" y="337355"/>
                  <a:pt x="34" y="215435"/>
                </a:cubicBezTo>
                <a:cubicBezTo>
                  <a:pt x="1359" y="93515"/>
                  <a:pt x="29189" y="-9853"/>
                  <a:pt x="79547" y="749"/>
                </a:cubicBezTo>
                <a:cubicBezTo>
                  <a:pt x="129905" y="11351"/>
                  <a:pt x="254476" y="139897"/>
                  <a:pt x="302184" y="279045"/>
                </a:cubicBezTo>
                <a:cubicBezTo>
                  <a:pt x="349892" y="418193"/>
                  <a:pt x="357843" y="626914"/>
                  <a:pt x="365794" y="835636"/>
                </a:cubicBezTo>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a:extLst>
              <a:ext uri="{FF2B5EF4-FFF2-40B4-BE49-F238E27FC236}">
                <a16:creationId xmlns:a16="http://schemas.microsoft.com/office/drawing/2014/main" id="{B25EE2CA-E89D-A2B0-A97C-242D7EBCE440}"/>
              </a:ext>
            </a:extLst>
          </p:cNvPr>
          <p:cNvSpPr/>
          <p:nvPr/>
        </p:nvSpPr>
        <p:spPr>
          <a:xfrm>
            <a:off x="1326292" y="2553704"/>
            <a:ext cx="3430991" cy="189496"/>
          </a:xfrm>
          <a:custGeom>
            <a:avLst/>
            <a:gdLst>
              <a:gd name="connsiteX0" fmla="*/ 0 w 3430991"/>
              <a:gd name="connsiteY0" fmla="*/ 123593 h 189496"/>
              <a:gd name="connsiteX1" fmla="*/ 345989 w 3430991"/>
              <a:gd name="connsiteY1" fmla="*/ 32977 h 189496"/>
              <a:gd name="connsiteX2" fmla="*/ 724930 w 3430991"/>
              <a:gd name="connsiteY2" fmla="*/ 98880 h 189496"/>
              <a:gd name="connsiteX3" fmla="*/ 972065 w 3430991"/>
              <a:gd name="connsiteY3" fmla="*/ 74166 h 189496"/>
              <a:gd name="connsiteX4" fmla="*/ 1655805 w 3430991"/>
              <a:gd name="connsiteY4" fmla="*/ 41215 h 189496"/>
              <a:gd name="connsiteX5" fmla="*/ 2232454 w 3430991"/>
              <a:gd name="connsiteY5" fmla="*/ 107118 h 189496"/>
              <a:gd name="connsiteX6" fmla="*/ 2561967 w 3430991"/>
              <a:gd name="connsiteY6" fmla="*/ 24739 h 189496"/>
              <a:gd name="connsiteX7" fmla="*/ 3105665 w 3430991"/>
              <a:gd name="connsiteY7" fmla="*/ 74166 h 189496"/>
              <a:gd name="connsiteX8" fmla="*/ 3426940 w 3430991"/>
              <a:gd name="connsiteY8" fmla="*/ 90642 h 189496"/>
              <a:gd name="connsiteX9" fmla="*/ 3295135 w 3430991"/>
              <a:gd name="connsiteY9" fmla="*/ 26 h 189496"/>
              <a:gd name="connsiteX10" fmla="*/ 3426940 w 3430991"/>
              <a:gd name="connsiteY10" fmla="*/ 82404 h 189496"/>
              <a:gd name="connsiteX11" fmla="*/ 3295135 w 3430991"/>
              <a:gd name="connsiteY11" fmla="*/ 189496 h 18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991" h="189496">
                <a:moveTo>
                  <a:pt x="0" y="123593"/>
                </a:moveTo>
                <a:cubicBezTo>
                  <a:pt x="112583" y="80344"/>
                  <a:pt x="225167" y="37096"/>
                  <a:pt x="345989" y="32977"/>
                </a:cubicBezTo>
                <a:cubicBezTo>
                  <a:pt x="466811" y="28858"/>
                  <a:pt x="620584" y="92015"/>
                  <a:pt x="724930" y="98880"/>
                </a:cubicBezTo>
                <a:cubicBezTo>
                  <a:pt x="829276" y="105745"/>
                  <a:pt x="816919" y="83777"/>
                  <a:pt x="972065" y="74166"/>
                </a:cubicBezTo>
                <a:cubicBezTo>
                  <a:pt x="1127211" y="64555"/>
                  <a:pt x="1445740" y="35723"/>
                  <a:pt x="1655805" y="41215"/>
                </a:cubicBezTo>
                <a:cubicBezTo>
                  <a:pt x="1865870" y="46707"/>
                  <a:pt x="2081427" y="109864"/>
                  <a:pt x="2232454" y="107118"/>
                </a:cubicBezTo>
                <a:cubicBezTo>
                  <a:pt x="2383481" y="104372"/>
                  <a:pt x="2416432" y="30231"/>
                  <a:pt x="2561967" y="24739"/>
                </a:cubicBezTo>
                <a:cubicBezTo>
                  <a:pt x="2707502" y="19247"/>
                  <a:pt x="2961503" y="63182"/>
                  <a:pt x="3105665" y="74166"/>
                </a:cubicBezTo>
                <a:cubicBezTo>
                  <a:pt x="3249827" y="85150"/>
                  <a:pt x="3395362" y="102999"/>
                  <a:pt x="3426940" y="90642"/>
                </a:cubicBezTo>
                <a:cubicBezTo>
                  <a:pt x="3458518" y="78285"/>
                  <a:pt x="3295135" y="1399"/>
                  <a:pt x="3295135" y="26"/>
                </a:cubicBezTo>
                <a:cubicBezTo>
                  <a:pt x="3295135" y="-1347"/>
                  <a:pt x="3426940" y="50826"/>
                  <a:pt x="3426940" y="82404"/>
                </a:cubicBezTo>
                <a:cubicBezTo>
                  <a:pt x="3426940" y="113982"/>
                  <a:pt x="3361037" y="151739"/>
                  <a:pt x="3295135" y="18949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55EBE21C-4EC1-4BED-65C9-7F776EBBCA3A}"/>
              </a:ext>
            </a:extLst>
          </p:cNvPr>
          <p:cNvSpPr txBox="1"/>
          <p:nvPr/>
        </p:nvSpPr>
        <p:spPr>
          <a:xfrm>
            <a:off x="2946418" y="1517907"/>
            <a:ext cx="2390398" cy="369332"/>
          </a:xfrm>
          <a:prstGeom prst="rect">
            <a:avLst/>
          </a:prstGeom>
          <a:noFill/>
        </p:spPr>
        <p:txBody>
          <a:bodyPr wrap="none" rtlCol="0">
            <a:spAutoFit/>
          </a:bodyPr>
          <a:lstStyle/>
          <a:p>
            <a:r>
              <a:rPr lang="en-AU" dirty="0">
                <a:solidFill>
                  <a:schemeClr val="accent2">
                    <a:lumMod val="50000"/>
                  </a:schemeClr>
                </a:solidFill>
                <a:latin typeface="Powderfinger Type" panose="02020709070000000403" pitchFamily="49" charset="77"/>
              </a:rPr>
              <a:t>DNS </a:t>
            </a:r>
            <a:r>
              <a:rPr lang="en-AU" dirty="0" err="1">
                <a:solidFill>
                  <a:schemeClr val="accent2">
                    <a:lumMod val="50000"/>
                  </a:schemeClr>
                </a:solidFill>
                <a:latin typeface="Powderfinger Type" panose="02020709070000000403" pitchFamily="49" charset="77"/>
              </a:rPr>
              <a:t>Obfusication</a:t>
            </a:r>
            <a:endParaRPr lang="en-AU" dirty="0">
              <a:solidFill>
                <a:schemeClr val="accent2">
                  <a:lumMod val="50000"/>
                </a:schemeClr>
              </a:solidFill>
              <a:latin typeface="Powderfinger Type" panose="02020709070000000403" pitchFamily="49" charset="77"/>
            </a:endParaRPr>
          </a:p>
        </p:txBody>
      </p:sp>
    </p:spTree>
    <p:extLst>
      <p:ext uri="{BB962C8B-B14F-4D97-AF65-F5344CB8AC3E}">
        <p14:creationId xmlns:p14="http://schemas.microsoft.com/office/powerpoint/2010/main" val="3144149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0253-86EE-FD47-8F4D-93B0D20CEC9F}"/>
              </a:ext>
            </a:extLst>
          </p:cNvPr>
          <p:cNvSpPr>
            <a:spLocks noGrp="1"/>
          </p:cNvSpPr>
          <p:nvPr>
            <p:ph type="title"/>
          </p:nvPr>
        </p:nvSpPr>
        <p:spPr/>
        <p:txBody>
          <a:bodyPr/>
          <a:lstStyle/>
          <a:p>
            <a:r>
              <a:rPr lang="en-AU" dirty="0"/>
              <a:t>EDNS Client Subnet</a:t>
            </a:r>
          </a:p>
        </p:txBody>
      </p:sp>
      <p:sp>
        <p:nvSpPr>
          <p:cNvPr id="3" name="Content Placeholder 2">
            <a:extLst>
              <a:ext uri="{FF2B5EF4-FFF2-40B4-BE49-F238E27FC236}">
                <a16:creationId xmlns:a16="http://schemas.microsoft.com/office/drawing/2014/main" id="{9B081629-F447-4B4A-A647-9EB295D6541E}"/>
              </a:ext>
            </a:extLst>
          </p:cNvPr>
          <p:cNvSpPr>
            <a:spLocks noGrp="1"/>
          </p:cNvSpPr>
          <p:nvPr>
            <p:ph idx="1"/>
          </p:nvPr>
        </p:nvSpPr>
        <p:spPr/>
        <p:txBody>
          <a:bodyPr>
            <a:normAutofit/>
          </a:bodyPr>
          <a:lstStyle/>
          <a:p>
            <a:r>
              <a:rPr lang="en-AU" dirty="0"/>
              <a:t>There is a tension between CDN operators that rely on customized DNS responses to perform content steering, and the use of large scale open resolvers that do not necessarily preserve locality</a:t>
            </a:r>
          </a:p>
          <a:p>
            <a:pPr lvl="1"/>
            <a:r>
              <a:rPr lang="en-AU" dirty="0"/>
              <a:t>The CDN wants to use the assumed location of the DNS resolver to infer the location of the client and direct them to a nearby service instance</a:t>
            </a:r>
          </a:p>
          <a:p>
            <a:pPr lvl="1"/>
            <a:r>
              <a:rPr lang="en-AU" dirty="0"/>
              <a:t>The result is that the CDN operators want the stub client’s IP subnet embedded in the query to ensure that the CDN could provide enhanced content steering for the client by geolocating this subnet</a:t>
            </a:r>
          </a:p>
          <a:p>
            <a:pPr lvl="1"/>
            <a:endParaRPr lang="en-AU" dirty="0"/>
          </a:p>
          <a:p>
            <a:pPr lvl="1"/>
            <a:endParaRPr lang="en-AU" dirty="0"/>
          </a:p>
        </p:txBody>
      </p:sp>
    </p:spTree>
    <p:extLst>
      <p:ext uri="{BB962C8B-B14F-4D97-AF65-F5344CB8AC3E}">
        <p14:creationId xmlns:p14="http://schemas.microsoft.com/office/powerpoint/2010/main" val="1741934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0253-86EE-FD47-8F4D-93B0D20CEC9F}"/>
              </a:ext>
            </a:extLst>
          </p:cNvPr>
          <p:cNvSpPr>
            <a:spLocks noGrp="1"/>
          </p:cNvSpPr>
          <p:nvPr>
            <p:ph type="title"/>
          </p:nvPr>
        </p:nvSpPr>
        <p:spPr/>
        <p:txBody>
          <a:bodyPr/>
          <a:lstStyle/>
          <a:p>
            <a:r>
              <a:rPr lang="en-AU" dirty="0"/>
              <a:t>EDNS Client Subnet</a:t>
            </a:r>
          </a:p>
        </p:txBody>
      </p:sp>
      <p:sp>
        <p:nvSpPr>
          <p:cNvPr id="3" name="Content Placeholder 2">
            <a:extLst>
              <a:ext uri="{FF2B5EF4-FFF2-40B4-BE49-F238E27FC236}">
                <a16:creationId xmlns:a16="http://schemas.microsoft.com/office/drawing/2014/main" id="{9B081629-F447-4B4A-A647-9EB295D6541E}"/>
              </a:ext>
            </a:extLst>
          </p:cNvPr>
          <p:cNvSpPr>
            <a:spLocks noGrp="1"/>
          </p:cNvSpPr>
          <p:nvPr>
            <p:ph idx="1"/>
          </p:nvPr>
        </p:nvSpPr>
        <p:spPr/>
        <p:txBody>
          <a:bodyPr>
            <a:normAutofit/>
          </a:bodyPr>
          <a:lstStyle/>
          <a:p>
            <a:r>
              <a:rPr lang="en-AU" dirty="0"/>
              <a:t>This has raised a number of concerns about DNS privacy</a:t>
            </a:r>
          </a:p>
          <a:p>
            <a:r>
              <a:rPr lang="en-AU" dirty="0"/>
              <a:t>There is a forming consensus that Client Subnet has been a step too far in terms of potential privacy leakage into the DNS  </a:t>
            </a:r>
          </a:p>
        </p:txBody>
      </p:sp>
    </p:spTree>
    <p:extLst>
      <p:ext uri="{BB962C8B-B14F-4D97-AF65-F5344CB8AC3E}">
        <p14:creationId xmlns:p14="http://schemas.microsoft.com/office/powerpoint/2010/main" val="4116543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F920-CC3C-FA4B-A976-667A89F55472}"/>
              </a:ext>
            </a:extLst>
          </p:cNvPr>
          <p:cNvSpPr>
            <a:spLocks noGrp="1"/>
          </p:cNvSpPr>
          <p:nvPr>
            <p:ph type="title"/>
          </p:nvPr>
        </p:nvSpPr>
        <p:spPr/>
        <p:txBody>
          <a:bodyPr>
            <a:normAutofit/>
          </a:bodyPr>
          <a:lstStyle/>
          <a:p>
            <a:r>
              <a:rPr lang="en-AU" dirty="0"/>
              <a:t>Privacy Tensions in the DNS</a:t>
            </a:r>
          </a:p>
        </p:txBody>
      </p:sp>
      <p:sp>
        <p:nvSpPr>
          <p:cNvPr id="3" name="Content Placeholder 2">
            <a:extLst>
              <a:ext uri="{FF2B5EF4-FFF2-40B4-BE49-F238E27FC236}">
                <a16:creationId xmlns:a16="http://schemas.microsoft.com/office/drawing/2014/main" id="{3269E4CE-F358-4940-BE03-5E1188AF1108}"/>
              </a:ext>
            </a:extLst>
          </p:cNvPr>
          <p:cNvSpPr>
            <a:spLocks noGrp="1"/>
          </p:cNvSpPr>
          <p:nvPr>
            <p:ph idx="1"/>
          </p:nvPr>
        </p:nvSpPr>
        <p:spPr/>
        <p:txBody>
          <a:bodyPr>
            <a:normAutofit fontScale="92500" lnSpcReduction="20000"/>
          </a:bodyPr>
          <a:lstStyle/>
          <a:p>
            <a:r>
              <a:rPr lang="en-AU" dirty="0"/>
              <a:t>Exposing the end user’s IP location to the DNS leads to better outcomes for content server steering, but compromises user privacy</a:t>
            </a:r>
          </a:p>
          <a:p>
            <a:r>
              <a:rPr lang="en-AU" dirty="0"/>
              <a:t>Hiding the end user completely (</a:t>
            </a:r>
            <a:r>
              <a:rPr lang="en-AU" dirty="0" err="1"/>
              <a:t>DoH</a:t>
            </a:r>
            <a:r>
              <a:rPr lang="en-AU" dirty="0"/>
              <a:t> Push, </a:t>
            </a:r>
            <a:r>
              <a:rPr lang="en-AU" dirty="0" err="1"/>
              <a:t>Obfusified</a:t>
            </a:r>
            <a:r>
              <a:rPr lang="en-AU" dirty="0"/>
              <a:t> DNS) can lead to pretty comprehensive levels of privacy, and faster DNS operations, but can disrupt content server steering</a:t>
            </a:r>
          </a:p>
          <a:p>
            <a:pPr lvl="1"/>
            <a:r>
              <a:rPr lang="en-AU" dirty="0"/>
              <a:t>Given that many CDN’s are now reliant on DNS-based geolocation, there is current work to use an obscured subnet token value that geo-locates to a similar location, but is unrelated to the end client’s IP address / subnet</a:t>
            </a:r>
          </a:p>
          <a:p>
            <a:pPr lvl="1"/>
            <a:r>
              <a:rPr lang="en-AU" dirty="0"/>
              <a:t>Presumably, we could replace this subnet with a standard geolocator reference, were one defined as an industry standard</a:t>
            </a:r>
          </a:p>
          <a:p>
            <a:endParaRPr lang="en-AU" dirty="0"/>
          </a:p>
          <a:p>
            <a:pPr marL="342900" lvl="1" indent="0">
              <a:buNone/>
            </a:pPr>
            <a:endParaRPr lang="en-AU" dirty="0"/>
          </a:p>
          <a:p>
            <a:endParaRPr lang="en-AU" dirty="0"/>
          </a:p>
          <a:p>
            <a:endParaRPr lang="en-AU" dirty="0"/>
          </a:p>
        </p:txBody>
      </p:sp>
    </p:spTree>
    <p:extLst>
      <p:ext uri="{BB962C8B-B14F-4D97-AF65-F5344CB8AC3E}">
        <p14:creationId xmlns:p14="http://schemas.microsoft.com/office/powerpoint/2010/main" val="1811670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E0EA5C-11B2-FD48-A1BE-9B7A6CCD8603}"/>
              </a:ext>
            </a:extLst>
          </p:cNvPr>
          <p:cNvSpPr txBox="1"/>
          <p:nvPr/>
        </p:nvSpPr>
        <p:spPr>
          <a:xfrm>
            <a:off x="2342181" y="1644758"/>
            <a:ext cx="2037737" cy="646331"/>
          </a:xfrm>
          <a:prstGeom prst="rect">
            <a:avLst/>
          </a:prstGeom>
          <a:noFill/>
        </p:spPr>
        <p:txBody>
          <a:bodyPr wrap="none" rtlCol="0">
            <a:spAutoFit/>
          </a:bodyPr>
          <a:lstStyle/>
          <a:p>
            <a:r>
              <a:rPr lang="en-AU" sz="3600" dirty="0">
                <a:solidFill>
                  <a:schemeClr val="bg1">
                    <a:lumMod val="75000"/>
                  </a:schemeClr>
                </a:solidFill>
                <a:latin typeface="AhnbergHand" pitchFamily="2" charset="0"/>
              </a:rPr>
              <a:t>Thanks!</a:t>
            </a:r>
            <a:endParaRPr lang="en-AU" sz="1350" dirty="0">
              <a:solidFill>
                <a:schemeClr val="bg1">
                  <a:lumMod val="75000"/>
                </a:schemeClr>
              </a:solidFill>
              <a:latin typeface="AhnbergHand" pitchFamily="2" charset="0"/>
            </a:endParaRPr>
          </a:p>
        </p:txBody>
      </p:sp>
    </p:spTree>
    <p:extLst>
      <p:ext uri="{BB962C8B-B14F-4D97-AF65-F5344CB8AC3E}">
        <p14:creationId xmlns:p14="http://schemas.microsoft.com/office/powerpoint/2010/main" val="3454500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3674" y="273844"/>
            <a:ext cx="8381677" cy="994172"/>
          </a:xfrm>
        </p:spPr>
        <p:txBody>
          <a:bodyPr>
            <a:normAutofit fontScale="90000"/>
          </a:bodyPr>
          <a:lstStyle/>
          <a:p>
            <a:r>
              <a:rPr lang="en-AU" dirty="0"/>
              <a:t>What we suspect the DNS is like</a:t>
            </a:r>
          </a:p>
        </p:txBody>
      </p:sp>
      <p:sp>
        <p:nvSpPr>
          <p:cNvPr id="14" name="Freeform 13"/>
          <p:cNvSpPr/>
          <p:nvPr/>
        </p:nvSpPr>
        <p:spPr>
          <a:xfrm>
            <a:off x="1498655" y="1437438"/>
            <a:ext cx="1103526"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5" name="TextBox 14"/>
          <p:cNvSpPr txBox="1"/>
          <p:nvPr/>
        </p:nvSpPr>
        <p:spPr>
          <a:xfrm>
            <a:off x="1653529" y="1487855"/>
            <a:ext cx="742511" cy="507831"/>
          </a:xfrm>
          <a:prstGeom prst="rect">
            <a:avLst/>
          </a:prstGeom>
          <a:noFill/>
        </p:spPr>
        <p:txBody>
          <a:bodyPr wrap="none" rtlCol="0">
            <a:spAutoFit/>
          </a:bodyPr>
          <a:lstStyle/>
          <a:p>
            <a:r>
              <a:rPr lang="en-US" sz="1350" dirty="0">
                <a:latin typeface="AhnbergHand"/>
                <a:cs typeface="AhnbergHand"/>
              </a:rPr>
              <a:t>Client</a:t>
            </a:r>
          </a:p>
          <a:p>
            <a:r>
              <a:rPr lang="en-US" sz="1350" dirty="0">
                <a:latin typeface="AhnbergHand"/>
                <a:cs typeface="AhnbergHand"/>
              </a:rPr>
              <a:t>Stub</a:t>
            </a:r>
          </a:p>
        </p:txBody>
      </p:sp>
      <p:sp>
        <p:nvSpPr>
          <p:cNvPr id="16" name="Freeform 15"/>
          <p:cNvSpPr/>
          <p:nvPr/>
        </p:nvSpPr>
        <p:spPr>
          <a:xfrm>
            <a:off x="3495634" y="1437722"/>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TextBox 16"/>
          <p:cNvSpPr txBox="1"/>
          <p:nvPr/>
        </p:nvSpPr>
        <p:spPr>
          <a:xfrm>
            <a:off x="3455949" y="1605328"/>
            <a:ext cx="1470274" cy="300082"/>
          </a:xfrm>
          <a:prstGeom prst="rect">
            <a:avLst/>
          </a:prstGeom>
          <a:noFill/>
        </p:spPr>
        <p:txBody>
          <a:bodyPr wrap="none" rtlCol="0">
            <a:spAutoFit/>
          </a:bodyPr>
          <a:lstStyle/>
          <a:p>
            <a:r>
              <a:rPr lang="en-US" sz="1350" dirty="0">
                <a:latin typeface="AhnbergHand"/>
                <a:cs typeface="AhnbergHand"/>
              </a:rPr>
              <a:t>DNS Resolver</a:t>
            </a:r>
          </a:p>
        </p:txBody>
      </p:sp>
      <p:sp>
        <p:nvSpPr>
          <p:cNvPr id="18" name="Freeform 17"/>
          <p:cNvSpPr/>
          <p:nvPr/>
        </p:nvSpPr>
        <p:spPr>
          <a:xfrm>
            <a:off x="2525468" y="1457325"/>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2" name="Freeform 21"/>
          <p:cNvSpPr/>
          <p:nvPr/>
        </p:nvSpPr>
        <p:spPr>
          <a:xfrm>
            <a:off x="4807999" y="1363795"/>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3" name="Freeform 22"/>
          <p:cNvSpPr/>
          <p:nvPr/>
        </p:nvSpPr>
        <p:spPr>
          <a:xfrm>
            <a:off x="5732637" y="1455046"/>
            <a:ext cx="1519698"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4" name="TextBox 23"/>
          <p:cNvSpPr txBox="1"/>
          <p:nvPr/>
        </p:nvSpPr>
        <p:spPr>
          <a:xfrm>
            <a:off x="5887511" y="1622937"/>
            <a:ext cx="1313180" cy="300082"/>
          </a:xfrm>
          <a:prstGeom prst="rect">
            <a:avLst/>
          </a:prstGeom>
          <a:noFill/>
        </p:spPr>
        <p:txBody>
          <a:bodyPr wrap="none" rtlCol="0">
            <a:spAutoFit/>
          </a:bodyPr>
          <a:lstStyle/>
          <a:p>
            <a:r>
              <a:rPr lang="en-US" sz="1350" dirty="0">
                <a:solidFill>
                  <a:schemeClr val="accent1"/>
                </a:solidFill>
                <a:latin typeface="AhnbergHand"/>
                <a:cs typeface="AhnbergHand"/>
              </a:rPr>
              <a:t>DNS Server</a:t>
            </a:r>
          </a:p>
        </p:txBody>
      </p:sp>
      <p:grpSp>
        <p:nvGrpSpPr>
          <p:cNvPr id="25" name="Group 24"/>
          <p:cNvGrpSpPr/>
          <p:nvPr/>
        </p:nvGrpSpPr>
        <p:grpSpPr>
          <a:xfrm>
            <a:off x="4807999" y="2291520"/>
            <a:ext cx="546927" cy="419754"/>
            <a:chOff x="4924605" y="4010196"/>
            <a:chExt cx="729236" cy="559672"/>
          </a:xfrm>
        </p:grpSpPr>
        <p:sp>
          <p:nvSpPr>
            <p:cNvPr id="26" name="Freeform 25"/>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TextBox 26"/>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28" name="Group 27"/>
          <p:cNvGrpSpPr/>
          <p:nvPr/>
        </p:nvGrpSpPr>
        <p:grpSpPr>
          <a:xfrm>
            <a:off x="4813462" y="2881699"/>
            <a:ext cx="546927" cy="419754"/>
            <a:chOff x="4924605" y="4010196"/>
            <a:chExt cx="729236" cy="559672"/>
          </a:xfrm>
        </p:grpSpPr>
        <p:sp>
          <p:nvSpPr>
            <p:cNvPr id="29" name="Freeform 28"/>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TextBox 29"/>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31" name="Group 30"/>
          <p:cNvGrpSpPr/>
          <p:nvPr/>
        </p:nvGrpSpPr>
        <p:grpSpPr>
          <a:xfrm>
            <a:off x="4079686" y="3330556"/>
            <a:ext cx="546927" cy="419754"/>
            <a:chOff x="4924605" y="4010196"/>
            <a:chExt cx="729236" cy="559672"/>
          </a:xfrm>
        </p:grpSpPr>
        <p:sp>
          <p:nvSpPr>
            <p:cNvPr id="32" name="Freeform 31"/>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3" name="TextBox 32"/>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34" name="Group 33"/>
          <p:cNvGrpSpPr/>
          <p:nvPr/>
        </p:nvGrpSpPr>
        <p:grpSpPr>
          <a:xfrm>
            <a:off x="4004800" y="2695759"/>
            <a:ext cx="546927" cy="419754"/>
            <a:chOff x="4924605" y="4010196"/>
            <a:chExt cx="729236" cy="559672"/>
          </a:xfrm>
        </p:grpSpPr>
        <p:sp>
          <p:nvSpPr>
            <p:cNvPr id="35" name="Freeform 34"/>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6" name="TextBox 35"/>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49" name="Group 48"/>
          <p:cNvGrpSpPr/>
          <p:nvPr/>
        </p:nvGrpSpPr>
        <p:grpSpPr>
          <a:xfrm>
            <a:off x="3472196" y="2291520"/>
            <a:ext cx="546927" cy="419754"/>
            <a:chOff x="4924605" y="4010196"/>
            <a:chExt cx="729236" cy="559672"/>
          </a:xfrm>
        </p:grpSpPr>
        <p:sp>
          <p:nvSpPr>
            <p:cNvPr id="50" name="Freeform 49"/>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1" name="TextBox 50"/>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sp>
        <p:nvSpPr>
          <p:cNvPr id="52" name="Freeform 51"/>
          <p:cNvSpPr/>
          <p:nvPr/>
        </p:nvSpPr>
        <p:spPr>
          <a:xfrm>
            <a:off x="3983869" y="2295276"/>
            <a:ext cx="793094" cy="110932"/>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3" name="Freeform 52"/>
          <p:cNvSpPr/>
          <p:nvPr/>
        </p:nvSpPr>
        <p:spPr>
          <a:xfrm>
            <a:off x="5275553" y="1721169"/>
            <a:ext cx="398916" cy="567604"/>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7" name="Freeform 56"/>
          <p:cNvSpPr/>
          <p:nvPr/>
        </p:nvSpPr>
        <p:spPr>
          <a:xfrm>
            <a:off x="4508735" y="2483477"/>
            <a:ext cx="277632" cy="327354"/>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8" name="Freeform 57"/>
          <p:cNvSpPr/>
          <p:nvPr/>
        </p:nvSpPr>
        <p:spPr>
          <a:xfrm>
            <a:off x="5353838" y="1983277"/>
            <a:ext cx="323422" cy="1094921"/>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9" name="Freeform 58"/>
          <p:cNvSpPr/>
          <p:nvPr/>
        </p:nvSpPr>
        <p:spPr>
          <a:xfrm>
            <a:off x="4297004" y="3042493"/>
            <a:ext cx="163092" cy="277100"/>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0" name="Freeform 59"/>
          <p:cNvSpPr/>
          <p:nvPr/>
        </p:nvSpPr>
        <p:spPr>
          <a:xfrm>
            <a:off x="4538379" y="2901934"/>
            <a:ext cx="234890" cy="104498"/>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1" name="Freeform 60"/>
          <p:cNvSpPr/>
          <p:nvPr/>
        </p:nvSpPr>
        <p:spPr>
          <a:xfrm>
            <a:off x="4636234" y="3253949"/>
            <a:ext cx="547988" cy="238547"/>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6" name="Freeform 65"/>
          <p:cNvSpPr/>
          <p:nvPr/>
        </p:nvSpPr>
        <p:spPr>
          <a:xfrm>
            <a:off x="4009963" y="2054851"/>
            <a:ext cx="521893" cy="240446"/>
          </a:xfrm>
          <a:custGeom>
            <a:avLst/>
            <a:gdLst>
              <a:gd name="connsiteX0" fmla="*/ 0 w 695857"/>
              <a:gd name="connsiteY0" fmla="*/ 320594 h 320594"/>
              <a:gd name="connsiteX1" fmla="*/ 495798 w 695857"/>
              <a:gd name="connsiteY1" fmla="*/ 120519 h 320594"/>
              <a:gd name="connsiteX2" fmla="*/ 608875 w 695857"/>
              <a:gd name="connsiteY2" fmla="*/ 16132 h 320594"/>
              <a:gd name="connsiteX3" fmla="*/ 469704 w 695857"/>
              <a:gd name="connsiteY3" fmla="*/ 16132 h 320594"/>
              <a:gd name="connsiteX4" fmla="*/ 652366 w 695857"/>
              <a:gd name="connsiteY4" fmla="*/ 7433 h 320594"/>
              <a:gd name="connsiteX5" fmla="*/ 695857 w 695857"/>
              <a:gd name="connsiteY5" fmla="*/ 137917 h 3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857" h="320594">
                <a:moveTo>
                  <a:pt x="0" y="320594"/>
                </a:moveTo>
                <a:cubicBezTo>
                  <a:pt x="197159" y="245928"/>
                  <a:pt x="394319" y="171263"/>
                  <a:pt x="495798" y="120519"/>
                </a:cubicBezTo>
                <a:cubicBezTo>
                  <a:pt x="597277" y="69775"/>
                  <a:pt x="613224" y="33530"/>
                  <a:pt x="608875" y="16132"/>
                </a:cubicBezTo>
                <a:cubicBezTo>
                  <a:pt x="604526" y="-1266"/>
                  <a:pt x="462456" y="17582"/>
                  <a:pt x="469704" y="16132"/>
                </a:cubicBezTo>
                <a:cubicBezTo>
                  <a:pt x="476952" y="14682"/>
                  <a:pt x="614674" y="-12864"/>
                  <a:pt x="652366" y="7433"/>
                </a:cubicBezTo>
                <a:cubicBezTo>
                  <a:pt x="690058" y="27730"/>
                  <a:pt x="695857" y="137917"/>
                  <a:pt x="695857" y="1379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nvGrpSpPr>
          <p:cNvPr id="67" name="Group 66"/>
          <p:cNvGrpSpPr/>
          <p:nvPr/>
        </p:nvGrpSpPr>
        <p:grpSpPr>
          <a:xfrm>
            <a:off x="5002090" y="3547937"/>
            <a:ext cx="546927" cy="419754"/>
            <a:chOff x="4924605" y="4010196"/>
            <a:chExt cx="729236" cy="559672"/>
          </a:xfrm>
        </p:grpSpPr>
        <p:sp>
          <p:nvSpPr>
            <p:cNvPr id="68" name="Freeform 67"/>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9" name="TextBox 68"/>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0" name="Group 69"/>
          <p:cNvGrpSpPr/>
          <p:nvPr/>
        </p:nvGrpSpPr>
        <p:grpSpPr>
          <a:xfrm>
            <a:off x="5581959" y="3261280"/>
            <a:ext cx="546927" cy="419754"/>
            <a:chOff x="5670962" y="4828436"/>
            <a:chExt cx="729236" cy="559672"/>
          </a:xfrm>
        </p:grpSpPr>
        <p:sp>
          <p:nvSpPr>
            <p:cNvPr id="71" name="Freeform 70"/>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2" name="TextBox 71"/>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3" name="Group 72"/>
          <p:cNvGrpSpPr/>
          <p:nvPr/>
        </p:nvGrpSpPr>
        <p:grpSpPr>
          <a:xfrm>
            <a:off x="5696259" y="3375580"/>
            <a:ext cx="546927" cy="419754"/>
            <a:chOff x="5670962" y="4828436"/>
            <a:chExt cx="729236" cy="559672"/>
          </a:xfrm>
        </p:grpSpPr>
        <p:sp>
          <p:nvSpPr>
            <p:cNvPr id="74" name="Freeform 73"/>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5" name="TextBox 74"/>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6" name="Group 75"/>
          <p:cNvGrpSpPr/>
          <p:nvPr/>
        </p:nvGrpSpPr>
        <p:grpSpPr>
          <a:xfrm>
            <a:off x="5810559" y="3489880"/>
            <a:ext cx="546927" cy="419754"/>
            <a:chOff x="5670962" y="4828436"/>
            <a:chExt cx="729236" cy="559672"/>
          </a:xfrm>
        </p:grpSpPr>
        <p:sp>
          <p:nvSpPr>
            <p:cNvPr id="77" name="Freeform 76"/>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8" name="TextBox 77"/>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9" name="Group 78"/>
          <p:cNvGrpSpPr/>
          <p:nvPr/>
        </p:nvGrpSpPr>
        <p:grpSpPr>
          <a:xfrm>
            <a:off x="5924859" y="3604180"/>
            <a:ext cx="546927" cy="419754"/>
            <a:chOff x="5670962" y="4828436"/>
            <a:chExt cx="729236" cy="559672"/>
          </a:xfrm>
        </p:grpSpPr>
        <p:sp>
          <p:nvSpPr>
            <p:cNvPr id="80" name="Freeform 79"/>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1" name="TextBox 80"/>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82" name="Group 81"/>
          <p:cNvGrpSpPr/>
          <p:nvPr/>
        </p:nvGrpSpPr>
        <p:grpSpPr>
          <a:xfrm>
            <a:off x="6039159" y="3718480"/>
            <a:ext cx="546927" cy="419754"/>
            <a:chOff x="5670962" y="4828436"/>
            <a:chExt cx="729236" cy="559672"/>
          </a:xfrm>
        </p:grpSpPr>
        <p:sp>
          <p:nvSpPr>
            <p:cNvPr id="83" name="Freeform 82"/>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4" name="TextBox 83"/>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85" name="Group 84"/>
          <p:cNvGrpSpPr/>
          <p:nvPr/>
        </p:nvGrpSpPr>
        <p:grpSpPr>
          <a:xfrm>
            <a:off x="6153459" y="3832780"/>
            <a:ext cx="546927" cy="419754"/>
            <a:chOff x="5670962" y="4828436"/>
            <a:chExt cx="729236" cy="559672"/>
          </a:xfrm>
        </p:grpSpPr>
        <p:sp>
          <p:nvSpPr>
            <p:cNvPr id="86" name="Freeform 85"/>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7" name="TextBox 86"/>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sp>
        <p:nvSpPr>
          <p:cNvPr id="88" name="Freeform 87"/>
          <p:cNvSpPr/>
          <p:nvPr/>
        </p:nvSpPr>
        <p:spPr>
          <a:xfrm>
            <a:off x="4628828" y="3607383"/>
            <a:ext cx="298837" cy="162837"/>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9" name="Freeform 88"/>
          <p:cNvSpPr/>
          <p:nvPr/>
        </p:nvSpPr>
        <p:spPr>
          <a:xfrm>
            <a:off x="4497575" y="3056143"/>
            <a:ext cx="444862" cy="558740"/>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0" name="Freeform 89"/>
          <p:cNvSpPr/>
          <p:nvPr/>
        </p:nvSpPr>
        <p:spPr>
          <a:xfrm>
            <a:off x="5513853" y="3643637"/>
            <a:ext cx="146254" cy="79643"/>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1" name="Freeform 90"/>
          <p:cNvSpPr/>
          <p:nvPr/>
        </p:nvSpPr>
        <p:spPr>
          <a:xfrm>
            <a:off x="5517602" y="3768630"/>
            <a:ext cx="245174" cy="86249"/>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2" name="Freeform 91"/>
          <p:cNvSpPr/>
          <p:nvPr/>
        </p:nvSpPr>
        <p:spPr>
          <a:xfrm>
            <a:off x="5517603" y="3802379"/>
            <a:ext cx="368926" cy="16617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3" name="Freeform 92"/>
          <p:cNvSpPr/>
          <p:nvPr/>
        </p:nvSpPr>
        <p:spPr>
          <a:xfrm>
            <a:off x="5506351" y="3847379"/>
            <a:ext cx="483764" cy="255566"/>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4" name="Freeform 93"/>
          <p:cNvSpPr/>
          <p:nvPr/>
        </p:nvSpPr>
        <p:spPr>
          <a:xfrm>
            <a:off x="5480101" y="3881128"/>
            <a:ext cx="604754" cy="426655"/>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5" name="Freeform 94"/>
          <p:cNvSpPr/>
          <p:nvPr/>
        </p:nvSpPr>
        <p:spPr>
          <a:xfrm>
            <a:off x="5382599" y="3888628"/>
            <a:ext cx="877524" cy="619917"/>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6" name="Freeform 95"/>
          <p:cNvSpPr/>
          <p:nvPr/>
        </p:nvSpPr>
        <p:spPr>
          <a:xfrm>
            <a:off x="5986845" y="2065113"/>
            <a:ext cx="486283" cy="12344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7" name="Freeform 96"/>
          <p:cNvSpPr/>
          <p:nvPr/>
        </p:nvSpPr>
        <p:spPr>
          <a:xfrm>
            <a:off x="6101145" y="2065113"/>
            <a:ext cx="486283" cy="13487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8" name="Freeform 97"/>
          <p:cNvSpPr/>
          <p:nvPr/>
        </p:nvSpPr>
        <p:spPr>
          <a:xfrm>
            <a:off x="6215445" y="2065113"/>
            <a:ext cx="486283" cy="14630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9" name="Freeform 98"/>
          <p:cNvSpPr/>
          <p:nvPr/>
        </p:nvSpPr>
        <p:spPr>
          <a:xfrm>
            <a:off x="6329745" y="2065113"/>
            <a:ext cx="486283" cy="15773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0" name="Freeform 99"/>
          <p:cNvSpPr/>
          <p:nvPr/>
        </p:nvSpPr>
        <p:spPr>
          <a:xfrm>
            <a:off x="6444045" y="2065113"/>
            <a:ext cx="486283" cy="16916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1" name="Freeform 100"/>
          <p:cNvSpPr/>
          <p:nvPr/>
        </p:nvSpPr>
        <p:spPr>
          <a:xfrm>
            <a:off x="6558345" y="2065113"/>
            <a:ext cx="486283" cy="18059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 name="Freeform 9"/>
          <p:cNvSpPr/>
          <p:nvPr/>
        </p:nvSpPr>
        <p:spPr>
          <a:xfrm>
            <a:off x="2605543" y="1667805"/>
            <a:ext cx="803329" cy="801076"/>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Freeform 10"/>
          <p:cNvSpPr/>
          <p:nvPr/>
        </p:nvSpPr>
        <p:spPr>
          <a:xfrm>
            <a:off x="2588895" y="1774508"/>
            <a:ext cx="1483453" cy="185166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182869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3674" y="273844"/>
            <a:ext cx="8381677" cy="994172"/>
          </a:xfrm>
        </p:spPr>
        <p:txBody>
          <a:bodyPr>
            <a:normAutofit fontScale="90000"/>
          </a:bodyPr>
          <a:lstStyle/>
          <a:p>
            <a:r>
              <a:rPr lang="en-AU" dirty="0"/>
              <a:t>What we suspect the DNS is like</a:t>
            </a:r>
          </a:p>
        </p:txBody>
      </p:sp>
      <p:sp>
        <p:nvSpPr>
          <p:cNvPr id="14" name="Freeform 13"/>
          <p:cNvSpPr/>
          <p:nvPr/>
        </p:nvSpPr>
        <p:spPr>
          <a:xfrm>
            <a:off x="1498655" y="1437438"/>
            <a:ext cx="1103526"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5" name="TextBox 14"/>
          <p:cNvSpPr txBox="1"/>
          <p:nvPr/>
        </p:nvSpPr>
        <p:spPr>
          <a:xfrm>
            <a:off x="1637230" y="1532554"/>
            <a:ext cx="742511" cy="507831"/>
          </a:xfrm>
          <a:prstGeom prst="rect">
            <a:avLst/>
          </a:prstGeom>
          <a:noFill/>
        </p:spPr>
        <p:txBody>
          <a:bodyPr wrap="none" rtlCol="0">
            <a:spAutoFit/>
          </a:bodyPr>
          <a:lstStyle/>
          <a:p>
            <a:r>
              <a:rPr lang="en-US" sz="1350" dirty="0">
                <a:latin typeface="AhnbergHand"/>
                <a:cs typeface="AhnbergHand"/>
              </a:rPr>
              <a:t>Client</a:t>
            </a:r>
          </a:p>
          <a:p>
            <a:r>
              <a:rPr lang="en-US" sz="1350" dirty="0">
                <a:latin typeface="AhnbergHand"/>
                <a:cs typeface="AhnbergHand"/>
              </a:rPr>
              <a:t>Stub</a:t>
            </a:r>
          </a:p>
        </p:txBody>
      </p:sp>
      <p:sp>
        <p:nvSpPr>
          <p:cNvPr id="16" name="Freeform 15"/>
          <p:cNvSpPr/>
          <p:nvPr/>
        </p:nvSpPr>
        <p:spPr>
          <a:xfrm>
            <a:off x="3495634" y="1437722"/>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TextBox 16"/>
          <p:cNvSpPr txBox="1"/>
          <p:nvPr/>
        </p:nvSpPr>
        <p:spPr>
          <a:xfrm>
            <a:off x="3455949" y="1605328"/>
            <a:ext cx="1470274" cy="300082"/>
          </a:xfrm>
          <a:prstGeom prst="rect">
            <a:avLst/>
          </a:prstGeom>
          <a:noFill/>
        </p:spPr>
        <p:txBody>
          <a:bodyPr wrap="none" rtlCol="0">
            <a:spAutoFit/>
          </a:bodyPr>
          <a:lstStyle/>
          <a:p>
            <a:r>
              <a:rPr lang="en-US" sz="1350" dirty="0">
                <a:latin typeface="AhnbergHand"/>
                <a:cs typeface="AhnbergHand"/>
              </a:rPr>
              <a:t>DNS Resolver</a:t>
            </a:r>
          </a:p>
        </p:txBody>
      </p:sp>
      <p:sp>
        <p:nvSpPr>
          <p:cNvPr id="18" name="Freeform 17"/>
          <p:cNvSpPr/>
          <p:nvPr/>
        </p:nvSpPr>
        <p:spPr>
          <a:xfrm>
            <a:off x="2525468" y="1457325"/>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2" name="Freeform 21"/>
          <p:cNvSpPr/>
          <p:nvPr/>
        </p:nvSpPr>
        <p:spPr>
          <a:xfrm>
            <a:off x="4807999" y="1363795"/>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3" name="Freeform 22"/>
          <p:cNvSpPr/>
          <p:nvPr/>
        </p:nvSpPr>
        <p:spPr>
          <a:xfrm>
            <a:off x="5732637" y="1455046"/>
            <a:ext cx="1519698"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4" name="TextBox 23"/>
          <p:cNvSpPr txBox="1"/>
          <p:nvPr/>
        </p:nvSpPr>
        <p:spPr>
          <a:xfrm>
            <a:off x="5887511" y="1622937"/>
            <a:ext cx="1313180" cy="300082"/>
          </a:xfrm>
          <a:prstGeom prst="rect">
            <a:avLst/>
          </a:prstGeom>
          <a:noFill/>
        </p:spPr>
        <p:txBody>
          <a:bodyPr wrap="none" rtlCol="0">
            <a:spAutoFit/>
          </a:bodyPr>
          <a:lstStyle/>
          <a:p>
            <a:r>
              <a:rPr lang="en-US" sz="1350" dirty="0">
                <a:solidFill>
                  <a:schemeClr val="accent1"/>
                </a:solidFill>
                <a:latin typeface="AhnbergHand"/>
                <a:cs typeface="AhnbergHand"/>
              </a:rPr>
              <a:t>DNS Server</a:t>
            </a:r>
          </a:p>
        </p:txBody>
      </p:sp>
      <p:grpSp>
        <p:nvGrpSpPr>
          <p:cNvPr id="25" name="Group 24"/>
          <p:cNvGrpSpPr/>
          <p:nvPr/>
        </p:nvGrpSpPr>
        <p:grpSpPr>
          <a:xfrm>
            <a:off x="4807999" y="2291520"/>
            <a:ext cx="546927" cy="419754"/>
            <a:chOff x="4924605" y="4010196"/>
            <a:chExt cx="729236" cy="559672"/>
          </a:xfrm>
        </p:grpSpPr>
        <p:sp>
          <p:nvSpPr>
            <p:cNvPr id="26" name="Freeform 25"/>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TextBox 26"/>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28" name="Group 27"/>
          <p:cNvGrpSpPr/>
          <p:nvPr/>
        </p:nvGrpSpPr>
        <p:grpSpPr>
          <a:xfrm>
            <a:off x="4813462" y="2881699"/>
            <a:ext cx="546927" cy="419754"/>
            <a:chOff x="4924605" y="4010196"/>
            <a:chExt cx="729236" cy="559672"/>
          </a:xfrm>
        </p:grpSpPr>
        <p:sp>
          <p:nvSpPr>
            <p:cNvPr id="29" name="Freeform 28"/>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TextBox 29"/>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31" name="Group 30"/>
          <p:cNvGrpSpPr/>
          <p:nvPr/>
        </p:nvGrpSpPr>
        <p:grpSpPr>
          <a:xfrm>
            <a:off x="4079686" y="3330556"/>
            <a:ext cx="546927" cy="419754"/>
            <a:chOff x="4924605" y="4010196"/>
            <a:chExt cx="729236" cy="559672"/>
          </a:xfrm>
        </p:grpSpPr>
        <p:sp>
          <p:nvSpPr>
            <p:cNvPr id="32" name="Freeform 31"/>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3" name="TextBox 32"/>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34" name="Group 33"/>
          <p:cNvGrpSpPr/>
          <p:nvPr/>
        </p:nvGrpSpPr>
        <p:grpSpPr>
          <a:xfrm>
            <a:off x="4004800" y="2695759"/>
            <a:ext cx="546927" cy="419754"/>
            <a:chOff x="4924605" y="4010196"/>
            <a:chExt cx="729236" cy="559672"/>
          </a:xfrm>
        </p:grpSpPr>
        <p:sp>
          <p:nvSpPr>
            <p:cNvPr id="35" name="Freeform 34"/>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6" name="TextBox 35"/>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49" name="Group 48"/>
          <p:cNvGrpSpPr/>
          <p:nvPr/>
        </p:nvGrpSpPr>
        <p:grpSpPr>
          <a:xfrm>
            <a:off x="3472196" y="2291520"/>
            <a:ext cx="546927" cy="419754"/>
            <a:chOff x="4924605" y="4010196"/>
            <a:chExt cx="729236" cy="559672"/>
          </a:xfrm>
        </p:grpSpPr>
        <p:sp>
          <p:nvSpPr>
            <p:cNvPr id="50" name="Freeform 49"/>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1" name="TextBox 50"/>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sp>
        <p:nvSpPr>
          <p:cNvPr id="52" name="Freeform 51"/>
          <p:cNvSpPr/>
          <p:nvPr/>
        </p:nvSpPr>
        <p:spPr>
          <a:xfrm>
            <a:off x="3983869" y="2295276"/>
            <a:ext cx="793094" cy="110932"/>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3" name="Freeform 52"/>
          <p:cNvSpPr/>
          <p:nvPr/>
        </p:nvSpPr>
        <p:spPr>
          <a:xfrm>
            <a:off x="5275553" y="1721169"/>
            <a:ext cx="398916" cy="567604"/>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7" name="Freeform 56"/>
          <p:cNvSpPr/>
          <p:nvPr/>
        </p:nvSpPr>
        <p:spPr>
          <a:xfrm>
            <a:off x="4508735" y="2483477"/>
            <a:ext cx="277632" cy="327354"/>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8" name="Freeform 57"/>
          <p:cNvSpPr/>
          <p:nvPr/>
        </p:nvSpPr>
        <p:spPr>
          <a:xfrm>
            <a:off x="5353838" y="1983277"/>
            <a:ext cx="323422" cy="1094921"/>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9" name="Freeform 58"/>
          <p:cNvSpPr/>
          <p:nvPr/>
        </p:nvSpPr>
        <p:spPr>
          <a:xfrm>
            <a:off x="4297004" y="3042493"/>
            <a:ext cx="163092" cy="277100"/>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0" name="Freeform 59"/>
          <p:cNvSpPr/>
          <p:nvPr/>
        </p:nvSpPr>
        <p:spPr>
          <a:xfrm>
            <a:off x="4538379" y="2901934"/>
            <a:ext cx="234890" cy="104498"/>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1" name="Freeform 60"/>
          <p:cNvSpPr/>
          <p:nvPr/>
        </p:nvSpPr>
        <p:spPr>
          <a:xfrm>
            <a:off x="4636234" y="3253949"/>
            <a:ext cx="547988" cy="238547"/>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6" name="Freeform 65"/>
          <p:cNvSpPr/>
          <p:nvPr/>
        </p:nvSpPr>
        <p:spPr>
          <a:xfrm>
            <a:off x="4009963" y="2054851"/>
            <a:ext cx="521893" cy="240446"/>
          </a:xfrm>
          <a:custGeom>
            <a:avLst/>
            <a:gdLst>
              <a:gd name="connsiteX0" fmla="*/ 0 w 695857"/>
              <a:gd name="connsiteY0" fmla="*/ 320594 h 320594"/>
              <a:gd name="connsiteX1" fmla="*/ 495798 w 695857"/>
              <a:gd name="connsiteY1" fmla="*/ 120519 h 320594"/>
              <a:gd name="connsiteX2" fmla="*/ 608875 w 695857"/>
              <a:gd name="connsiteY2" fmla="*/ 16132 h 320594"/>
              <a:gd name="connsiteX3" fmla="*/ 469704 w 695857"/>
              <a:gd name="connsiteY3" fmla="*/ 16132 h 320594"/>
              <a:gd name="connsiteX4" fmla="*/ 652366 w 695857"/>
              <a:gd name="connsiteY4" fmla="*/ 7433 h 320594"/>
              <a:gd name="connsiteX5" fmla="*/ 695857 w 695857"/>
              <a:gd name="connsiteY5" fmla="*/ 137917 h 3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857" h="320594">
                <a:moveTo>
                  <a:pt x="0" y="320594"/>
                </a:moveTo>
                <a:cubicBezTo>
                  <a:pt x="197159" y="245928"/>
                  <a:pt x="394319" y="171263"/>
                  <a:pt x="495798" y="120519"/>
                </a:cubicBezTo>
                <a:cubicBezTo>
                  <a:pt x="597277" y="69775"/>
                  <a:pt x="613224" y="33530"/>
                  <a:pt x="608875" y="16132"/>
                </a:cubicBezTo>
                <a:cubicBezTo>
                  <a:pt x="604526" y="-1266"/>
                  <a:pt x="462456" y="17582"/>
                  <a:pt x="469704" y="16132"/>
                </a:cubicBezTo>
                <a:cubicBezTo>
                  <a:pt x="476952" y="14682"/>
                  <a:pt x="614674" y="-12864"/>
                  <a:pt x="652366" y="7433"/>
                </a:cubicBezTo>
                <a:cubicBezTo>
                  <a:pt x="690058" y="27730"/>
                  <a:pt x="695857" y="137917"/>
                  <a:pt x="695857" y="1379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nvGrpSpPr>
          <p:cNvPr id="67" name="Group 66"/>
          <p:cNvGrpSpPr/>
          <p:nvPr/>
        </p:nvGrpSpPr>
        <p:grpSpPr>
          <a:xfrm>
            <a:off x="5002090" y="3547937"/>
            <a:ext cx="546927" cy="419754"/>
            <a:chOff x="4924605" y="4010196"/>
            <a:chExt cx="729236" cy="559672"/>
          </a:xfrm>
        </p:grpSpPr>
        <p:sp>
          <p:nvSpPr>
            <p:cNvPr id="68" name="Freeform 67"/>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9" name="TextBox 68"/>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0" name="Group 69"/>
          <p:cNvGrpSpPr/>
          <p:nvPr/>
        </p:nvGrpSpPr>
        <p:grpSpPr>
          <a:xfrm>
            <a:off x="5581959" y="3261280"/>
            <a:ext cx="546927" cy="419754"/>
            <a:chOff x="5670962" y="4828436"/>
            <a:chExt cx="729236" cy="559672"/>
          </a:xfrm>
        </p:grpSpPr>
        <p:sp>
          <p:nvSpPr>
            <p:cNvPr id="71" name="Freeform 70"/>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2" name="TextBox 71"/>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3" name="Group 72"/>
          <p:cNvGrpSpPr/>
          <p:nvPr/>
        </p:nvGrpSpPr>
        <p:grpSpPr>
          <a:xfrm>
            <a:off x="5696259" y="3375580"/>
            <a:ext cx="546927" cy="419754"/>
            <a:chOff x="5670962" y="4828436"/>
            <a:chExt cx="729236" cy="559672"/>
          </a:xfrm>
        </p:grpSpPr>
        <p:sp>
          <p:nvSpPr>
            <p:cNvPr id="74" name="Freeform 73"/>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5" name="TextBox 74"/>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6" name="Group 75"/>
          <p:cNvGrpSpPr/>
          <p:nvPr/>
        </p:nvGrpSpPr>
        <p:grpSpPr>
          <a:xfrm>
            <a:off x="5810559" y="3489880"/>
            <a:ext cx="546927" cy="419754"/>
            <a:chOff x="5670962" y="4828436"/>
            <a:chExt cx="729236" cy="559672"/>
          </a:xfrm>
        </p:grpSpPr>
        <p:sp>
          <p:nvSpPr>
            <p:cNvPr id="77" name="Freeform 76"/>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8" name="TextBox 77"/>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9" name="Group 78"/>
          <p:cNvGrpSpPr/>
          <p:nvPr/>
        </p:nvGrpSpPr>
        <p:grpSpPr>
          <a:xfrm>
            <a:off x="5924859" y="3604180"/>
            <a:ext cx="546927" cy="419754"/>
            <a:chOff x="5670962" y="4828436"/>
            <a:chExt cx="729236" cy="559672"/>
          </a:xfrm>
        </p:grpSpPr>
        <p:sp>
          <p:nvSpPr>
            <p:cNvPr id="80" name="Freeform 79"/>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1" name="TextBox 80"/>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82" name="Group 81"/>
          <p:cNvGrpSpPr/>
          <p:nvPr/>
        </p:nvGrpSpPr>
        <p:grpSpPr>
          <a:xfrm>
            <a:off x="6039159" y="3718480"/>
            <a:ext cx="546927" cy="419754"/>
            <a:chOff x="5670962" y="4828436"/>
            <a:chExt cx="729236" cy="559672"/>
          </a:xfrm>
        </p:grpSpPr>
        <p:sp>
          <p:nvSpPr>
            <p:cNvPr id="83" name="Freeform 82"/>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4" name="TextBox 83"/>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85" name="Group 84"/>
          <p:cNvGrpSpPr/>
          <p:nvPr/>
        </p:nvGrpSpPr>
        <p:grpSpPr>
          <a:xfrm>
            <a:off x="6153459" y="3832780"/>
            <a:ext cx="546927" cy="419754"/>
            <a:chOff x="5670962" y="4828436"/>
            <a:chExt cx="729236" cy="559672"/>
          </a:xfrm>
        </p:grpSpPr>
        <p:sp>
          <p:nvSpPr>
            <p:cNvPr id="86" name="Freeform 85"/>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7" name="TextBox 86"/>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sp>
        <p:nvSpPr>
          <p:cNvPr id="88" name="Freeform 87"/>
          <p:cNvSpPr/>
          <p:nvPr/>
        </p:nvSpPr>
        <p:spPr>
          <a:xfrm>
            <a:off x="4628828" y="3607383"/>
            <a:ext cx="298837" cy="162837"/>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9" name="Freeform 88"/>
          <p:cNvSpPr/>
          <p:nvPr/>
        </p:nvSpPr>
        <p:spPr>
          <a:xfrm>
            <a:off x="4497575" y="3056143"/>
            <a:ext cx="444862" cy="558740"/>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0" name="Freeform 89"/>
          <p:cNvSpPr/>
          <p:nvPr/>
        </p:nvSpPr>
        <p:spPr>
          <a:xfrm>
            <a:off x="5513853" y="3643637"/>
            <a:ext cx="146254" cy="79643"/>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1" name="Freeform 90"/>
          <p:cNvSpPr/>
          <p:nvPr/>
        </p:nvSpPr>
        <p:spPr>
          <a:xfrm>
            <a:off x="5517602" y="3768630"/>
            <a:ext cx="245174" cy="86249"/>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2" name="Freeform 91"/>
          <p:cNvSpPr/>
          <p:nvPr/>
        </p:nvSpPr>
        <p:spPr>
          <a:xfrm>
            <a:off x="5517603" y="3802379"/>
            <a:ext cx="368926" cy="16617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3" name="Freeform 92"/>
          <p:cNvSpPr/>
          <p:nvPr/>
        </p:nvSpPr>
        <p:spPr>
          <a:xfrm>
            <a:off x="5506351" y="3847379"/>
            <a:ext cx="483764" cy="255566"/>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4" name="Freeform 93"/>
          <p:cNvSpPr/>
          <p:nvPr/>
        </p:nvSpPr>
        <p:spPr>
          <a:xfrm>
            <a:off x="5480101" y="3881128"/>
            <a:ext cx="604754" cy="426655"/>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5" name="Freeform 94"/>
          <p:cNvSpPr/>
          <p:nvPr/>
        </p:nvSpPr>
        <p:spPr>
          <a:xfrm>
            <a:off x="5382599" y="3888628"/>
            <a:ext cx="877524" cy="619917"/>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6" name="Freeform 95"/>
          <p:cNvSpPr/>
          <p:nvPr/>
        </p:nvSpPr>
        <p:spPr>
          <a:xfrm>
            <a:off x="5986845" y="2065113"/>
            <a:ext cx="486283" cy="12344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7" name="Freeform 96"/>
          <p:cNvSpPr/>
          <p:nvPr/>
        </p:nvSpPr>
        <p:spPr>
          <a:xfrm>
            <a:off x="6101145" y="2065113"/>
            <a:ext cx="486283" cy="13487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8" name="Freeform 97"/>
          <p:cNvSpPr/>
          <p:nvPr/>
        </p:nvSpPr>
        <p:spPr>
          <a:xfrm>
            <a:off x="6215445" y="2065113"/>
            <a:ext cx="486283" cy="14630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9" name="Freeform 98"/>
          <p:cNvSpPr/>
          <p:nvPr/>
        </p:nvSpPr>
        <p:spPr>
          <a:xfrm>
            <a:off x="6329745" y="2065113"/>
            <a:ext cx="486283" cy="15773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0" name="Freeform 99"/>
          <p:cNvSpPr/>
          <p:nvPr/>
        </p:nvSpPr>
        <p:spPr>
          <a:xfrm>
            <a:off x="6444045" y="2065113"/>
            <a:ext cx="486283" cy="16916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1" name="Freeform 100"/>
          <p:cNvSpPr/>
          <p:nvPr/>
        </p:nvSpPr>
        <p:spPr>
          <a:xfrm>
            <a:off x="6558345" y="2065113"/>
            <a:ext cx="486283" cy="18059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 name="Freeform 9"/>
          <p:cNvSpPr/>
          <p:nvPr/>
        </p:nvSpPr>
        <p:spPr>
          <a:xfrm>
            <a:off x="2605543" y="1667805"/>
            <a:ext cx="803329" cy="801076"/>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Freeform 10"/>
          <p:cNvSpPr/>
          <p:nvPr/>
        </p:nvSpPr>
        <p:spPr>
          <a:xfrm>
            <a:off x="2588895" y="1774508"/>
            <a:ext cx="1483453" cy="185166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 name="TextBox 2">
            <a:extLst>
              <a:ext uri="{FF2B5EF4-FFF2-40B4-BE49-F238E27FC236}">
                <a16:creationId xmlns:a16="http://schemas.microsoft.com/office/drawing/2014/main" id="{DE899EE4-5E5C-314B-8F0D-A5E7AD198C2D}"/>
              </a:ext>
            </a:extLst>
          </p:cNvPr>
          <p:cNvSpPr txBox="1"/>
          <p:nvPr/>
        </p:nvSpPr>
        <p:spPr>
          <a:xfrm>
            <a:off x="42659" y="2530736"/>
            <a:ext cx="2502608" cy="300082"/>
          </a:xfrm>
          <a:prstGeom prst="rect">
            <a:avLst/>
          </a:prstGeom>
          <a:noFill/>
        </p:spPr>
        <p:txBody>
          <a:bodyPr wrap="none" rtlCol="0">
            <a:spAutoFit/>
          </a:bodyPr>
          <a:lstStyle/>
          <a:p>
            <a:r>
              <a:rPr lang="en-AU" sz="1350" dirty="0">
                <a:solidFill>
                  <a:srgbClr val="FF0000"/>
                </a:solidFill>
                <a:latin typeface="AhnbergHand" pitchFamily="2" charset="0"/>
              </a:rPr>
              <a:t>Corrupted host platforms</a:t>
            </a:r>
          </a:p>
        </p:txBody>
      </p:sp>
      <p:sp>
        <p:nvSpPr>
          <p:cNvPr id="102" name="TextBox 101">
            <a:extLst>
              <a:ext uri="{FF2B5EF4-FFF2-40B4-BE49-F238E27FC236}">
                <a16:creationId xmlns:a16="http://schemas.microsoft.com/office/drawing/2014/main" id="{C87928BE-D134-6E4E-8AE7-42ED60F845D4}"/>
              </a:ext>
            </a:extLst>
          </p:cNvPr>
          <p:cNvSpPr txBox="1"/>
          <p:nvPr/>
        </p:nvSpPr>
        <p:spPr>
          <a:xfrm>
            <a:off x="132194" y="2941752"/>
            <a:ext cx="2555508" cy="507831"/>
          </a:xfrm>
          <a:prstGeom prst="rect">
            <a:avLst/>
          </a:prstGeom>
          <a:noFill/>
        </p:spPr>
        <p:txBody>
          <a:bodyPr wrap="none" rtlCol="0">
            <a:spAutoFit/>
          </a:bodyPr>
          <a:lstStyle/>
          <a:p>
            <a:r>
              <a:rPr lang="en-AU" sz="1350" dirty="0">
                <a:solidFill>
                  <a:srgbClr val="FF0000"/>
                </a:solidFill>
                <a:latin typeface="AhnbergHand" pitchFamily="2" charset="0"/>
              </a:rPr>
              <a:t>Wireline and middleware</a:t>
            </a:r>
          </a:p>
          <a:p>
            <a:r>
              <a:rPr lang="en-AU" sz="1350" dirty="0">
                <a:solidFill>
                  <a:srgbClr val="FF0000"/>
                </a:solidFill>
                <a:latin typeface="AhnbergHand" pitchFamily="2" charset="0"/>
              </a:rPr>
              <a:t>Inspection and interception</a:t>
            </a:r>
          </a:p>
        </p:txBody>
      </p:sp>
      <p:sp>
        <p:nvSpPr>
          <p:cNvPr id="103" name="TextBox 102">
            <a:extLst>
              <a:ext uri="{FF2B5EF4-FFF2-40B4-BE49-F238E27FC236}">
                <a16:creationId xmlns:a16="http://schemas.microsoft.com/office/drawing/2014/main" id="{109931D1-9A18-0642-AD3D-759C614E9932}"/>
              </a:ext>
            </a:extLst>
          </p:cNvPr>
          <p:cNvSpPr txBox="1"/>
          <p:nvPr/>
        </p:nvSpPr>
        <p:spPr>
          <a:xfrm>
            <a:off x="707066" y="3578705"/>
            <a:ext cx="2670924" cy="300082"/>
          </a:xfrm>
          <a:prstGeom prst="rect">
            <a:avLst/>
          </a:prstGeom>
          <a:noFill/>
        </p:spPr>
        <p:txBody>
          <a:bodyPr wrap="none" rtlCol="0">
            <a:spAutoFit/>
          </a:bodyPr>
          <a:lstStyle/>
          <a:p>
            <a:r>
              <a:rPr lang="en-AU" sz="1350" dirty="0">
                <a:solidFill>
                  <a:srgbClr val="FF0000"/>
                </a:solidFill>
                <a:latin typeface="AhnbergHand" pitchFamily="2" charset="0"/>
              </a:rPr>
              <a:t>Resolvers that leak queries</a:t>
            </a:r>
          </a:p>
        </p:txBody>
      </p:sp>
      <p:sp>
        <p:nvSpPr>
          <p:cNvPr id="104" name="TextBox 103">
            <a:extLst>
              <a:ext uri="{FF2B5EF4-FFF2-40B4-BE49-F238E27FC236}">
                <a16:creationId xmlns:a16="http://schemas.microsoft.com/office/drawing/2014/main" id="{50CE13A4-6806-B143-A07E-0DB9EA6CBE9E}"/>
              </a:ext>
            </a:extLst>
          </p:cNvPr>
          <p:cNvSpPr txBox="1"/>
          <p:nvPr/>
        </p:nvSpPr>
        <p:spPr>
          <a:xfrm>
            <a:off x="6930328" y="2175074"/>
            <a:ext cx="1828152" cy="507831"/>
          </a:xfrm>
          <a:prstGeom prst="rect">
            <a:avLst/>
          </a:prstGeom>
          <a:noFill/>
        </p:spPr>
        <p:txBody>
          <a:bodyPr wrap="square" rtlCol="0">
            <a:spAutoFit/>
          </a:bodyPr>
          <a:lstStyle/>
          <a:p>
            <a:r>
              <a:rPr lang="en-AU" sz="1350" dirty="0">
                <a:solidFill>
                  <a:srgbClr val="FF0000"/>
                </a:solidFill>
                <a:latin typeface="AhnbergHand" pitchFamily="2" charset="0"/>
              </a:rPr>
              <a:t>Servers that leak queries</a:t>
            </a:r>
          </a:p>
        </p:txBody>
      </p:sp>
      <p:sp>
        <p:nvSpPr>
          <p:cNvPr id="4" name="Freeform 3">
            <a:extLst>
              <a:ext uri="{FF2B5EF4-FFF2-40B4-BE49-F238E27FC236}">
                <a16:creationId xmlns:a16="http://schemas.microsoft.com/office/drawing/2014/main" id="{3F014A42-F4DF-6C40-A362-8A936F61CD26}"/>
              </a:ext>
            </a:extLst>
          </p:cNvPr>
          <p:cNvSpPr/>
          <p:nvPr/>
        </p:nvSpPr>
        <p:spPr>
          <a:xfrm>
            <a:off x="1638946" y="2016535"/>
            <a:ext cx="308029" cy="529062"/>
          </a:xfrm>
          <a:custGeom>
            <a:avLst/>
            <a:gdLst>
              <a:gd name="connsiteX0" fmla="*/ 0 w 410705"/>
              <a:gd name="connsiteY0" fmla="*/ 705416 h 705416"/>
              <a:gd name="connsiteX1" fmla="*/ 309966 w 410705"/>
              <a:gd name="connsiteY1" fmla="*/ 38989 h 705416"/>
              <a:gd name="connsiteX2" fmla="*/ 147234 w 410705"/>
              <a:gd name="connsiteY2" fmla="*/ 124229 h 705416"/>
              <a:gd name="connsiteX3" fmla="*/ 317715 w 410705"/>
              <a:gd name="connsiteY3" fmla="*/ 243 h 705416"/>
              <a:gd name="connsiteX4" fmla="*/ 410705 w 410705"/>
              <a:gd name="connsiteY4" fmla="*/ 162975 h 70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05" h="705416">
                <a:moveTo>
                  <a:pt x="0" y="705416"/>
                </a:moveTo>
                <a:cubicBezTo>
                  <a:pt x="142713" y="420634"/>
                  <a:pt x="285427" y="135853"/>
                  <a:pt x="309966" y="38989"/>
                </a:cubicBezTo>
                <a:cubicBezTo>
                  <a:pt x="334505" y="-57876"/>
                  <a:pt x="145943" y="130687"/>
                  <a:pt x="147234" y="124229"/>
                </a:cubicBezTo>
                <a:cubicBezTo>
                  <a:pt x="148525" y="117771"/>
                  <a:pt x="273803" y="-6215"/>
                  <a:pt x="317715" y="243"/>
                </a:cubicBezTo>
                <a:cubicBezTo>
                  <a:pt x="361627" y="6701"/>
                  <a:pt x="386166" y="84838"/>
                  <a:pt x="410705" y="16297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Freeform 4">
            <a:extLst>
              <a:ext uri="{FF2B5EF4-FFF2-40B4-BE49-F238E27FC236}">
                <a16:creationId xmlns:a16="http://schemas.microsoft.com/office/drawing/2014/main" id="{B82D4D9F-1702-D949-B6BC-41A4ECFA3E8B}"/>
              </a:ext>
            </a:extLst>
          </p:cNvPr>
          <p:cNvSpPr/>
          <p:nvPr/>
        </p:nvSpPr>
        <p:spPr>
          <a:xfrm>
            <a:off x="2435172" y="2120954"/>
            <a:ext cx="285116" cy="877968"/>
          </a:xfrm>
          <a:custGeom>
            <a:avLst/>
            <a:gdLst>
              <a:gd name="connsiteX0" fmla="*/ 0 w 380155"/>
              <a:gd name="connsiteY0" fmla="*/ 1170624 h 1170624"/>
              <a:gd name="connsiteX1" fmla="*/ 348712 w 380155"/>
              <a:gd name="connsiteY1" fmla="*/ 77993 h 1170624"/>
              <a:gd name="connsiteX2" fmla="*/ 201478 w 380155"/>
              <a:gd name="connsiteY2" fmla="*/ 155485 h 1170624"/>
              <a:gd name="connsiteX3" fmla="*/ 348712 w 380155"/>
              <a:gd name="connsiteY3" fmla="*/ 502 h 1170624"/>
              <a:gd name="connsiteX4" fmla="*/ 379708 w 380155"/>
              <a:gd name="connsiteY4" fmla="*/ 217478 h 1170624"/>
              <a:gd name="connsiteX5" fmla="*/ 364210 w 380155"/>
              <a:gd name="connsiteY5" fmla="*/ 54746 h 11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155" h="1170624">
                <a:moveTo>
                  <a:pt x="0" y="1170624"/>
                </a:moveTo>
                <a:cubicBezTo>
                  <a:pt x="157566" y="708903"/>
                  <a:pt x="315132" y="247183"/>
                  <a:pt x="348712" y="77993"/>
                </a:cubicBezTo>
                <a:cubicBezTo>
                  <a:pt x="382292" y="-91197"/>
                  <a:pt x="201478" y="168400"/>
                  <a:pt x="201478" y="155485"/>
                </a:cubicBezTo>
                <a:cubicBezTo>
                  <a:pt x="201478" y="142570"/>
                  <a:pt x="319007" y="-9830"/>
                  <a:pt x="348712" y="502"/>
                </a:cubicBezTo>
                <a:cubicBezTo>
                  <a:pt x="378417" y="10834"/>
                  <a:pt x="377125" y="208437"/>
                  <a:pt x="379708" y="217478"/>
                </a:cubicBezTo>
                <a:cubicBezTo>
                  <a:pt x="382291" y="226519"/>
                  <a:pt x="373250" y="140632"/>
                  <a:pt x="364210" y="5474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Freeform 5">
            <a:extLst>
              <a:ext uri="{FF2B5EF4-FFF2-40B4-BE49-F238E27FC236}">
                <a16:creationId xmlns:a16="http://schemas.microsoft.com/office/drawing/2014/main" id="{01B32869-BA7C-1B44-8E85-DE2B18F334C8}"/>
              </a:ext>
            </a:extLst>
          </p:cNvPr>
          <p:cNvSpPr/>
          <p:nvPr/>
        </p:nvSpPr>
        <p:spPr>
          <a:xfrm>
            <a:off x="2533973" y="2074791"/>
            <a:ext cx="418454" cy="1034557"/>
          </a:xfrm>
          <a:custGeom>
            <a:avLst/>
            <a:gdLst>
              <a:gd name="connsiteX0" fmla="*/ 0 w 557938"/>
              <a:gd name="connsiteY0" fmla="*/ 1379409 h 1379409"/>
              <a:gd name="connsiteX1" fmla="*/ 503694 w 557938"/>
              <a:gd name="connsiteY1" fmla="*/ 69802 h 1379409"/>
              <a:gd name="connsiteX2" fmla="*/ 379708 w 557938"/>
              <a:gd name="connsiteY2" fmla="*/ 178290 h 1379409"/>
              <a:gd name="connsiteX3" fmla="*/ 511444 w 557938"/>
              <a:gd name="connsiteY3" fmla="*/ 59 h 1379409"/>
              <a:gd name="connsiteX4" fmla="*/ 557938 w 557938"/>
              <a:gd name="connsiteY4" fmla="*/ 162792 h 137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938" h="1379409">
                <a:moveTo>
                  <a:pt x="0" y="1379409"/>
                </a:moveTo>
                <a:cubicBezTo>
                  <a:pt x="220204" y="824698"/>
                  <a:pt x="440409" y="269988"/>
                  <a:pt x="503694" y="69802"/>
                </a:cubicBezTo>
                <a:cubicBezTo>
                  <a:pt x="566979" y="-130385"/>
                  <a:pt x="378416" y="189914"/>
                  <a:pt x="379708" y="178290"/>
                </a:cubicBezTo>
                <a:cubicBezTo>
                  <a:pt x="381000" y="166666"/>
                  <a:pt x="481739" y="2642"/>
                  <a:pt x="511444" y="59"/>
                </a:cubicBezTo>
                <a:cubicBezTo>
                  <a:pt x="541149" y="-2524"/>
                  <a:pt x="549543" y="80134"/>
                  <a:pt x="557938" y="16279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Freeform 6">
            <a:extLst>
              <a:ext uri="{FF2B5EF4-FFF2-40B4-BE49-F238E27FC236}">
                <a16:creationId xmlns:a16="http://schemas.microsoft.com/office/drawing/2014/main" id="{0764C557-6B02-AE4C-BFEC-4DD9BED513AA}"/>
              </a:ext>
            </a:extLst>
          </p:cNvPr>
          <p:cNvSpPr/>
          <p:nvPr/>
        </p:nvSpPr>
        <p:spPr>
          <a:xfrm>
            <a:off x="2632774" y="1547856"/>
            <a:ext cx="674177" cy="1637047"/>
          </a:xfrm>
          <a:custGeom>
            <a:avLst/>
            <a:gdLst>
              <a:gd name="connsiteX0" fmla="*/ 0 w 898902"/>
              <a:gd name="connsiteY0" fmla="*/ 2182729 h 2182729"/>
              <a:gd name="connsiteX1" fmla="*/ 798163 w 898902"/>
              <a:gd name="connsiteY1" fmla="*/ 113705 h 2182729"/>
              <a:gd name="connsiteX2" fmla="*/ 635431 w 898902"/>
              <a:gd name="connsiteY2" fmla="*/ 245440 h 2182729"/>
              <a:gd name="connsiteX3" fmla="*/ 821410 w 898902"/>
              <a:gd name="connsiteY3" fmla="*/ 28464 h 2182729"/>
              <a:gd name="connsiteX4" fmla="*/ 898902 w 898902"/>
              <a:gd name="connsiteY4" fmla="*/ 245440 h 2182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902" h="2182729">
                <a:moveTo>
                  <a:pt x="0" y="2182729"/>
                </a:moveTo>
                <a:cubicBezTo>
                  <a:pt x="346129" y="1309657"/>
                  <a:pt x="692258" y="436586"/>
                  <a:pt x="798163" y="113705"/>
                </a:cubicBezTo>
                <a:cubicBezTo>
                  <a:pt x="904068" y="-209176"/>
                  <a:pt x="631556" y="259647"/>
                  <a:pt x="635431" y="245440"/>
                </a:cubicBezTo>
                <a:cubicBezTo>
                  <a:pt x="639306" y="231233"/>
                  <a:pt x="777498" y="28464"/>
                  <a:pt x="821410" y="28464"/>
                </a:cubicBezTo>
                <a:cubicBezTo>
                  <a:pt x="865322" y="28464"/>
                  <a:pt x="882112" y="136952"/>
                  <a:pt x="898902" y="24544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8" name="Freeform 7">
            <a:extLst>
              <a:ext uri="{FF2B5EF4-FFF2-40B4-BE49-F238E27FC236}">
                <a16:creationId xmlns:a16="http://schemas.microsoft.com/office/drawing/2014/main" id="{1315952D-8B17-9647-9053-0BCE36E7129E}"/>
              </a:ext>
            </a:extLst>
          </p:cNvPr>
          <p:cNvSpPr/>
          <p:nvPr/>
        </p:nvSpPr>
        <p:spPr>
          <a:xfrm>
            <a:off x="3219773" y="2690894"/>
            <a:ext cx="415778" cy="871780"/>
          </a:xfrm>
          <a:custGeom>
            <a:avLst/>
            <a:gdLst>
              <a:gd name="connsiteX0" fmla="*/ 0 w 554370"/>
              <a:gd name="connsiteY0" fmla="*/ 1162373 h 1162373"/>
              <a:gd name="connsiteX1" fmla="*/ 519193 w 554370"/>
              <a:gd name="connsiteY1" fmla="*/ 54244 h 1162373"/>
              <a:gd name="connsiteX2" fmla="*/ 418454 w 554370"/>
              <a:gd name="connsiteY2" fmla="*/ 154983 h 1162373"/>
              <a:gd name="connsiteX3" fmla="*/ 542440 w 554370"/>
              <a:gd name="connsiteY3" fmla="*/ 0 h 1162373"/>
              <a:gd name="connsiteX4" fmla="*/ 542440 w 554370"/>
              <a:gd name="connsiteY4" fmla="*/ 154983 h 1162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0" h="1162373">
                <a:moveTo>
                  <a:pt x="0" y="1162373"/>
                </a:moveTo>
                <a:cubicBezTo>
                  <a:pt x="224725" y="692257"/>
                  <a:pt x="449451" y="222142"/>
                  <a:pt x="519193" y="54244"/>
                </a:cubicBezTo>
                <a:cubicBezTo>
                  <a:pt x="588935" y="-113654"/>
                  <a:pt x="414580" y="164024"/>
                  <a:pt x="418454" y="154983"/>
                </a:cubicBezTo>
                <a:cubicBezTo>
                  <a:pt x="422328" y="145942"/>
                  <a:pt x="521776" y="0"/>
                  <a:pt x="542440" y="0"/>
                </a:cubicBezTo>
                <a:cubicBezTo>
                  <a:pt x="563104" y="0"/>
                  <a:pt x="552772" y="77491"/>
                  <a:pt x="542440" y="1549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Freeform 8">
            <a:extLst>
              <a:ext uri="{FF2B5EF4-FFF2-40B4-BE49-F238E27FC236}">
                <a16:creationId xmlns:a16="http://schemas.microsoft.com/office/drawing/2014/main" id="{EBCC24E6-0EC8-2F40-B48E-4ACD4F18157A}"/>
              </a:ext>
            </a:extLst>
          </p:cNvPr>
          <p:cNvSpPr/>
          <p:nvPr/>
        </p:nvSpPr>
        <p:spPr>
          <a:xfrm>
            <a:off x="3243195" y="1901355"/>
            <a:ext cx="861890" cy="1720214"/>
          </a:xfrm>
          <a:custGeom>
            <a:avLst/>
            <a:gdLst>
              <a:gd name="connsiteX0" fmla="*/ 0 w 1149186"/>
              <a:gd name="connsiteY0" fmla="*/ 2324745 h 2324745"/>
              <a:gd name="connsiteX1" fmla="*/ 1022888 w 1149186"/>
              <a:gd name="connsiteY1" fmla="*/ 247973 h 2324745"/>
              <a:gd name="connsiteX2" fmla="*/ 1015139 w 1149186"/>
              <a:gd name="connsiteY2" fmla="*/ 131735 h 2324745"/>
              <a:gd name="connsiteX3" fmla="*/ 1131376 w 1149186"/>
              <a:gd name="connsiteY3" fmla="*/ 0 h 2324745"/>
              <a:gd name="connsiteX4" fmla="*/ 1146874 w 1149186"/>
              <a:gd name="connsiteY4" fmla="*/ 131735 h 232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186" h="2324745">
                <a:moveTo>
                  <a:pt x="0" y="2324745"/>
                </a:moveTo>
                <a:cubicBezTo>
                  <a:pt x="426849" y="1469110"/>
                  <a:pt x="853698" y="613475"/>
                  <a:pt x="1022888" y="247973"/>
                </a:cubicBezTo>
                <a:cubicBezTo>
                  <a:pt x="1192078" y="-117529"/>
                  <a:pt x="997058" y="173064"/>
                  <a:pt x="1015139" y="131735"/>
                </a:cubicBezTo>
                <a:cubicBezTo>
                  <a:pt x="1033220" y="90406"/>
                  <a:pt x="1109420" y="0"/>
                  <a:pt x="1131376" y="0"/>
                </a:cubicBezTo>
                <a:cubicBezTo>
                  <a:pt x="1153332" y="0"/>
                  <a:pt x="1150103" y="65867"/>
                  <a:pt x="1146874" y="13173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Freeform 11">
            <a:extLst>
              <a:ext uri="{FF2B5EF4-FFF2-40B4-BE49-F238E27FC236}">
                <a16:creationId xmlns:a16="http://schemas.microsoft.com/office/drawing/2014/main" id="{3DE992FC-F2D2-A344-B891-EDCE0520FDBB}"/>
              </a:ext>
            </a:extLst>
          </p:cNvPr>
          <p:cNvSpPr/>
          <p:nvPr/>
        </p:nvSpPr>
        <p:spPr>
          <a:xfrm>
            <a:off x="3318574" y="2882503"/>
            <a:ext cx="589673" cy="773160"/>
          </a:xfrm>
          <a:custGeom>
            <a:avLst/>
            <a:gdLst>
              <a:gd name="connsiteX0" fmla="*/ 0 w 786230"/>
              <a:gd name="connsiteY0" fmla="*/ 1030880 h 1030880"/>
              <a:gd name="connsiteX1" fmla="*/ 751668 w 786230"/>
              <a:gd name="connsiteY1" fmla="*/ 69985 h 1030880"/>
              <a:gd name="connsiteX2" fmla="*/ 635431 w 786230"/>
              <a:gd name="connsiteY2" fmla="*/ 85483 h 1030880"/>
              <a:gd name="connsiteX3" fmla="*/ 767166 w 786230"/>
              <a:gd name="connsiteY3" fmla="*/ 243 h 1030880"/>
              <a:gd name="connsiteX4" fmla="*/ 782665 w 786230"/>
              <a:gd name="connsiteY4" fmla="*/ 116480 h 103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30" h="1030880">
                <a:moveTo>
                  <a:pt x="0" y="1030880"/>
                </a:moveTo>
                <a:cubicBezTo>
                  <a:pt x="322881" y="629215"/>
                  <a:pt x="645763" y="227551"/>
                  <a:pt x="751668" y="69985"/>
                </a:cubicBezTo>
                <a:cubicBezTo>
                  <a:pt x="857573" y="-87581"/>
                  <a:pt x="632848" y="97107"/>
                  <a:pt x="635431" y="85483"/>
                </a:cubicBezTo>
                <a:cubicBezTo>
                  <a:pt x="638014" y="73859"/>
                  <a:pt x="742627" y="-4923"/>
                  <a:pt x="767166" y="243"/>
                </a:cubicBezTo>
                <a:cubicBezTo>
                  <a:pt x="791705" y="5409"/>
                  <a:pt x="787185" y="60944"/>
                  <a:pt x="782665" y="11648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Freeform 12">
            <a:extLst>
              <a:ext uri="{FF2B5EF4-FFF2-40B4-BE49-F238E27FC236}">
                <a16:creationId xmlns:a16="http://schemas.microsoft.com/office/drawing/2014/main" id="{AC47333C-5A28-D24D-B422-6C237BD1CD72}"/>
              </a:ext>
            </a:extLst>
          </p:cNvPr>
          <p:cNvSpPr/>
          <p:nvPr/>
        </p:nvSpPr>
        <p:spPr>
          <a:xfrm>
            <a:off x="3370881" y="3527733"/>
            <a:ext cx="614265" cy="162802"/>
          </a:xfrm>
          <a:custGeom>
            <a:avLst/>
            <a:gdLst>
              <a:gd name="connsiteX0" fmla="*/ 0 w 819020"/>
              <a:gd name="connsiteY0" fmla="*/ 217069 h 217069"/>
              <a:gd name="connsiteX1" fmla="*/ 798163 w 819020"/>
              <a:gd name="connsiteY1" fmla="*/ 85333 h 217069"/>
              <a:gd name="connsiteX2" fmla="*/ 604434 w 819020"/>
              <a:gd name="connsiteY2" fmla="*/ 93 h 217069"/>
              <a:gd name="connsiteX3" fmla="*/ 813661 w 819020"/>
              <a:gd name="connsiteY3" fmla="*/ 100832 h 217069"/>
              <a:gd name="connsiteX4" fmla="*/ 728421 w 819020"/>
              <a:gd name="connsiteY4" fmla="*/ 178323 h 217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020" h="217069">
                <a:moveTo>
                  <a:pt x="0" y="217069"/>
                </a:moveTo>
                <a:cubicBezTo>
                  <a:pt x="348712" y="169282"/>
                  <a:pt x="697424" y="121496"/>
                  <a:pt x="798163" y="85333"/>
                </a:cubicBezTo>
                <a:cubicBezTo>
                  <a:pt x="898902" y="49170"/>
                  <a:pt x="601851" y="-2490"/>
                  <a:pt x="604434" y="93"/>
                </a:cubicBezTo>
                <a:cubicBezTo>
                  <a:pt x="607017" y="2676"/>
                  <a:pt x="792997" y="71127"/>
                  <a:pt x="813661" y="100832"/>
                </a:cubicBezTo>
                <a:cubicBezTo>
                  <a:pt x="834326" y="130537"/>
                  <a:pt x="781373" y="154430"/>
                  <a:pt x="728421" y="17832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9" name="Freeform 18">
            <a:extLst>
              <a:ext uri="{FF2B5EF4-FFF2-40B4-BE49-F238E27FC236}">
                <a16:creationId xmlns:a16="http://schemas.microsoft.com/office/drawing/2014/main" id="{AB969F77-44A1-AA4A-97D8-159200A495BF}"/>
              </a:ext>
            </a:extLst>
          </p:cNvPr>
          <p:cNvSpPr/>
          <p:nvPr/>
        </p:nvSpPr>
        <p:spPr>
          <a:xfrm>
            <a:off x="7067352" y="2000766"/>
            <a:ext cx="185855" cy="167060"/>
          </a:xfrm>
          <a:custGeom>
            <a:avLst/>
            <a:gdLst>
              <a:gd name="connsiteX0" fmla="*/ 247806 w 247806"/>
              <a:gd name="connsiteY0" fmla="*/ 222746 h 222746"/>
              <a:gd name="connsiteX1" fmla="*/ 30830 w 247806"/>
              <a:gd name="connsiteY1" fmla="*/ 52265 h 222746"/>
              <a:gd name="connsiteX2" fmla="*/ 23081 w 247806"/>
              <a:gd name="connsiteY2" fmla="*/ 168502 h 222746"/>
              <a:gd name="connsiteX3" fmla="*/ 15332 w 247806"/>
              <a:gd name="connsiteY3" fmla="*/ 5770 h 222746"/>
              <a:gd name="connsiteX4" fmla="*/ 247806 w 247806"/>
              <a:gd name="connsiteY4" fmla="*/ 52265 h 22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06" h="222746">
                <a:moveTo>
                  <a:pt x="247806" y="222746"/>
                </a:moveTo>
                <a:cubicBezTo>
                  <a:pt x="158045" y="142026"/>
                  <a:pt x="68284" y="61306"/>
                  <a:pt x="30830" y="52265"/>
                </a:cubicBezTo>
                <a:cubicBezTo>
                  <a:pt x="-6624" y="43224"/>
                  <a:pt x="25664" y="176251"/>
                  <a:pt x="23081" y="168502"/>
                </a:cubicBezTo>
                <a:cubicBezTo>
                  <a:pt x="20498" y="160753"/>
                  <a:pt x="-22122" y="25143"/>
                  <a:pt x="15332" y="5770"/>
                </a:cubicBezTo>
                <a:cubicBezTo>
                  <a:pt x="52786" y="-13603"/>
                  <a:pt x="150296" y="19331"/>
                  <a:pt x="247806" y="5226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105" name="Content Placeholder 4" descr="devil 1.jpg">
            <a:extLst>
              <a:ext uri="{FF2B5EF4-FFF2-40B4-BE49-F238E27FC236}">
                <a16:creationId xmlns:a16="http://schemas.microsoft.com/office/drawing/2014/main" id="{50E6FE04-9284-4341-9B6B-844EB5E34382}"/>
              </a:ext>
            </a:extLst>
          </p:cNvPr>
          <p:cNvPicPr>
            <a:picLocks noChangeAspect="1"/>
          </p:cNvPicPr>
          <p:nvPr/>
        </p:nvPicPr>
        <p:blipFill>
          <a:blip r:embed="rId2">
            <a:extLst>
              <a:ext uri="{28A0092B-C50C-407E-A947-70E740481C1C}">
                <a14:useLocalDpi xmlns:a14="http://schemas.microsoft.com/office/drawing/2010/main" val="0"/>
              </a:ext>
            </a:extLst>
          </a:blip>
          <a:srcRect l="-28040" r="-28040"/>
          <a:stretch>
            <a:fillRect/>
          </a:stretch>
        </p:blipFill>
        <p:spPr>
          <a:xfrm>
            <a:off x="132194" y="3987079"/>
            <a:ext cx="1743697" cy="958921"/>
          </a:xfrm>
          <a:prstGeom prst="rect">
            <a:avLst/>
          </a:prstGeom>
        </p:spPr>
      </p:pic>
    </p:spTree>
    <p:extLst>
      <p:ext uri="{BB962C8B-B14F-4D97-AF65-F5344CB8AC3E}">
        <p14:creationId xmlns:p14="http://schemas.microsoft.com/office/powerpoint/2010/main" val="197958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p:txBody>
          <a:bodyPr/>
          <a:lstStyle/>
          <a:p>
            <a:r>
              <a:rPr lang="en-AU" dirty="0"/>
              <a:t>Why pick on the DNS?</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p:txBody>
          <a:bodyPr/>
          <a:lstStyle/>
          <a:p>
            <a:r>
              <a:rPr lang="en-AU" dirty="0"/>
              <a:t>The DNS is very </a:t>
            </a:r>
            <a:r>
              <a:rPr lang="en-AU" b="1" dirty="0"/>
              <a:t>easy to tap</a:t>
            </a:r>
          </a:p>
          <a:p>
            <a:pPr lvl="1"/>
            <a:r>
              <a:rPr lang="en-AU" dirty="0"/>
              <a:t>Its open and unencrypted</a:t>
            </a:r>
          </a:p>
          <a:p>
            <a:r>
              <a:rPr lang="en-AU" dirty="0"/>
              <a:t>DNS traffic is </a:t>
            </a:r>
            <a:r>
              <a:rPr lang="en-AU" b="1" dirty="0"/>
              <a:t>easy to tamper with</a:t>
            </a:r>
          </a:p>
          <a:p>
            <a:pPr lvl="1"/>
            <a:r>
              <a:rPr lang="en-AU" dirty="0"/>
              <a:t>Its payload is not secured and tampering cannot be detected</a:t>
            </a:r>
          </a:p>
          <a:p>
            <a:pPr lvl="1"/>
            <a:r>
              <a:rPr lang="en-AU" dirty="0"/>
              <a:t>Its predictable and false answers can be readily inserted</a:t>
            </a:r>
          </a:p>
          <a:p>
            <a:r>
              <a:rPr lang="en-AU" dirty="0"/>
              <a:t>The DNS is </a:t>
            </a:r>
            <a:r>
              <a:rPr lang="en-AU" b="1" dirty="0"/>
              <a:t>hard to trace</a:t>
            </a:r>
          </a:p>
          <a:p>
            <a:pPr lvl="1"/>
            <a:r>
              <a:rPr lang="en-AU" dirty="0" err="1"/>
              <a:t>Noone</a:t>
            </a:r>
            <a:r>
              <a:rPr lang="en-AU" dirty="0"/>
              <a:t> knows exactly where their queries go</a:t>
            </a:r>
          </a:p>
          <a:p>
            <a:pPr lvl="1"/>
            <a:r>
              <a:rPr lang="en-AU" dirty="0" err="1"/>
              <a:t>Noone</a:t>
            </a:r>
            <a:r>
              <a:rPr lang="en-AU" dirty="0"/>
              <a:t> can know precisely where their answers come from</a:t>
            </a:r>
          </a:p>
          <a:p>
            <a:pPr lvl="1"/>
            <a:endParaRPr lang="en-AU" dirty="0"/>
          </a:p>
        </p:txBody>
      </p:sp>
    </p:spTree>
    <p:extLst>
      <p:ext uri="{BB962C8B-B14F-4D97-AF65-F5344CB8AC3E}">
        <p14:creationId xmlns:p14="http://schemas.microsoft.com/office/powerpoint/2010/main" val="3000475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34A3D-DC8C-354B-BFD5-D9E1558631E4}"/>
              </a:ext>
            </a:extLst>
          </p:cNvPr>
          <p:cNvSpPr>
            <a:spLocks noGrp="1"/>
          </p:cNvSpPr>
          <p:nvPr>
            <p:ph type="title"/>
          </p:nvPr>
        </p:nvSpPr>
        <p:spPr>
          <a:xfrm>
            <a:off x="389395" y="273844"/>
            <a:ext cx="8125955" cy="994172"/>
          </a:xfrm>
        </p:spPr>
        <p:txBody>
          <a:bodyPr>
            <a:normAutofit fontScale="90000"/>
          </a:bodyPr>
          <a:lstStyle/>
          <a:p>
            <a:r>
              <a:rPr lang="en-AU" dirty="0"/>
              <a:t>Second-hand DNS queries are a business opportunity these days</a:t>
            </a:r>
          </a:p>
        </p:txBody>
      </p:sp>
      <p:pic>
        <p:nvPicPr>
          <p:cNvPr id="5" name="Content Placeholder 4">
            <a:extLst>
              <a:ext uri="{FF2B5EF4-FFF2-40B4-BE49-F238E27FC236}">
                <a16:creationId xmlns:a16="http://schemas.microsoft.com/office/drawing/2014/main" id="{C7B47C29-2393-7346-B2FE-10C5698F3DC4}"/>
              </a:ext>
            </a:extLst>
          </p:cNvPr>
          <p:cNvPicPr>
            <a:picLocks noGrp="1" noChangeAspect="1"/>
          </p:cNvPicPr>
          <p:nvPr>
            <p:ph idx="1"/>
          </p:nvPr>
        </p:nvPicPr>
        <p:blipFill>
          <a:blip r:embed="rId2"/>
          <a:stretch>
            <a:fillRect/>
          </a:stretch>
        </p:blipFill>
        <p:spPr>
          <a:xfrm>
            <a:off x="1455324" y="1648189"/>
            <a:ext cx="6244976" cy="3263504"/>
          </a:xfrm>
        </p:spPr>
      </p:pic>
    </p:spTree>
    <p:extLst>
      <p:ext uri="{BB962C8B-B14F-4D97-AF65-F5344CB8AC3E}">
        <p14:creationId xmlns:p14="http://schemas.microsoft.com/office/powerpoint/2010/main" val="1230516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2DF8-7F0D-2A49-8FF2-F5C755E61EDB}"/>
              </a:ext>
            </a:extLst>
          </p:cNvPr>
          <p:cNvSpPr>
            <a:spLocks noGrp="1"/>
          </p:cNvSpPr>
          <p:nvPr>
            <p:ph type="title"/>
          </p:nvPr>
        </p:nvSpPr>
        <p:spPr/>
        <p:txBody>
          <a:bodyPr>
            <a:normAutofit fontScale="90000"/>
          </a:bodyPr>
          <a:lstStyle/>
          <a:p>
            <a:r>
              <a:rPr lang="en-AU" dirty="0"/>
              <a:t>How can we improve DNS Privacy?</a:t>
            </a:r>
          </a:p>
        </p:txBody>
      </p:sp>
      <p:sp>
        <p:nvSpPr>
          <p:cNvPr id="3" name="Content Placeholder 2">
            <a:extLst>
              <a:ext uri="{FF2B5EF4-FFF2-40B4-BE49-F238E27FC236}">
                <a16:creationId xmlns:a16="http://schemas.microsoft.com/office/drawing/2014/main" id="{70F96D1A-8690-9447-A6AE-03410A96EB5B}"/>
              </a:ext>
            </a:extLst>
          </p:cNvPr>
          <p:cNvSpPr>
            <a:spLocks noGrp="1"/>
          </p:cNvSpPr>
          <p:nvPr>
            <p:ph idx="1"/>
          </p:nvPr>
        </p:nvSpPr>
        <p:spPr/>
        <p:txBody>
          <a:bodyPr/>
          <a:lstStyle/>
          <a:p>
            <a:r>
              <a:rPr lang="en-AU" dirty="0"/>
              <a:t>Lets look at a few behaviours of the DNS and see what we are doing to try and improve its privacy properties</a:t>
            </a:r>
          </a:p>
        </p:txBody>
      </p:sp>
    </p:spTree>
    <p:extLst>
      <p:ext uri="{BB962C8B-B14F-4D97-AF65-F5344CB8AC3E}">
        <p14:creationId xmlns:p14="http://schemas.microsoft.com/office/powerpoint/2010/main" val="3511235930"/>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931AACE063D241B46B3DC5C07BA8B7" ma:contentTypeVersion="10" ma:contentTypeDescription="Create a new document." ma:contentTypeScope="" ma:versionID="0ef9054dad61721a68667d2a700ec1eb">
  <xsd:schema xmlns:xsd="http://www.w3.org/2001/XMLSchema" xmlns:xs="http://www.w3.org/2001/XMLSchema" xmlns:p="http://schemas.microsoft.com/office/2006/metadata/properties" xmlns:ns2="3aca21ad-443f-4e74-b301-f32116a9d1a4" xmlns:ns3="52337f47-1ee8-4d8a-8e13-f0ec0e135c4a" targetNamespace="http://schemas.microsoft.com/office/2006/metadata/properties" ma:root="true" ma:fieldsID="e6fe91d65edcd261c6baead32098e112" ns2:_="" ns3:_="">
    <xsd:import namespace="3aca21ad-443f-4e74-b301-f32116a9d1a4"/>
    <xsd:import namespace="52337f47-1ee8-4d8a-8e13-f0ec0e135c4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a21ad-443f-4e74-b301-f32116a9d1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337f47-1ee8-4d8a-8e13-f0ec0e135c4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392B44-B12A-40CB-AE0C-61945C9E3454}">
  <ds:schemaRefs>
    <ds:schemaRef ds:uri="http://schemas.microsoft.com/sharepoint/v3/contenttype/forms"/>
  </ds:schemaRefs>
</ds:datastoreItem>
</file>

<file path=customXml/itemProps2.xml><?xml version="1.0" encoding="utf-8"?>
<ds:datastoreItem xmlns:ds="http://schemas.openxmlformats.org/officeDocument/2006/customXml" ds:itemID="{1CB11227-DF30-4D26-B40E-D8D5ED502F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ca21ad-443f-4e74-b301-f32116a9d1a4"/>
    <ds:schemaRef ds:uri="52337f47-1ee8-4d8a-8e13-f0ec0e135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077A78-FE12-48E0-8681-161DCCCDF430}">
  <ds:schemaRefs>
    <ds:schemaRef ds:uri="http://schemas.microsoft.com/office/2006/documentManagement/types"/>
    <ds:schemaRef ds:uri="http://purl.org/dc/terms/"/>
    <ds:schemaRef ds:uri="http://purl.org/dc/dcmitype/"/>
    <ds:schemaRef ds:uri="http://www.w3.org/XML/1998/namespace"/>
    <ds:schemaRef ds:uri="http://schemas.openxmlformats.org/package/2006/metadata/core-properties"/>
    <ds:schemaRef ds:uri="52337f47-1ee8-4d8a-8e13-f0ec0e135c4a"/>
    <ds:schemaRef ds:uri="http://schemas.microsoft.com/office/2006/metadata/properties"/>
    <ds:schemaRef ds:uri="http://purl.org/dc/elements/1.1/"/>
    <ds:schemaRef ds:uri="http://schemas.microsoft.com/office/infopath/2007/PartnerControls"/>
    <ds:schemaRef ds:uri="3aca21ad-443f-4e74-b301-f32116a9d1a4"/>
  </ds:schemaRefs>
</ds:datastoreItem>
</file>

<file path=docProps/app.xml><?xml version="1.0" encoding="utf-8"?>
<Properties xmlns="http://schemas.openxmlformats.org/officeDocument/2006/extended-properties" xmlns:vt="http://schemas.openxmlformats.org/officeDocument/2006/docPropsVTypes">
  <Template>APNIC33PowerPointTemplateFinal.potx</Template>
  <TotalTime>2724</TotalTime>
  <Words>2201</Words>
  <Application>Microsoft Macintosh PowerPoint</Application>
  <PresentationFormat>On-screen Show (16:9)</PresentationFormat>
  <Paragraphs>284</Paragraphs>
  <Slides>44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44</vt:i4>
      </vt:variant>
    </vt:vector>
  </HeadingPairs>
  <TitlesOfParts>
    <vt:vector size="51" baseType="lpstr">
      <vt:lpstr>AhnbergHand</vt:lpstr>
      <vt:lpstr>Arial</vt:lpstr>
      <vt:lpstr>Calibri</vt:lpstr>
      <vt:lpstr>Powderfinger Type</vt:lpstr>
      <vt:lpstr>APNIC33PowerPointTemplateFinal</vt:lpstr>
      <vt:lpstr>1_APNIC33PowerPointTemplateFinal</vt:lpstr>
      <vt:lpstr>3_APNIC33PowerPointTemplateFinal</vt:lpstr>
      <vt:lpstr>DNS Privacy</vt:lpstr>
      <vt:lpstr>PowerPoint Presentation</vt:lpstr>
      <vt:lpstr>DNS Surveillance</vt:lpstr>
      <vt:lpstr>How we might think the DNS works</vt:lpstr>
      <vt:lpstr>What we suspect the DNS is like</vt:lpstr>
      <vt:lpstr>What we suspect the DNS is like</vt:lpstr>
      <vt:lpstr>Why pick on the DNS?</vt:lpstr>
      <vt:lpstr>Second-hand DNS queries are a business opportunity these days</vt:lpstr>
      <vt:lpstr>How can we improve DNS Privacy?</vt:lpstr>
      <vt:lpstr>I. The DNS is overly chatty</vt:lpstr>
      <vt:lpstr>The DNS is overly chatty</vt:lpstr>
      <vt:lpstr>The DNS is overly chatty</vt:lpstr>
      <vt:lpstr>The DNS is overly chatty</vt:lpstr>
      <vt:lpstr>The DNS is overly chatty</vt:lpstr>
      <vt:lpstr>QNAME Minimisation</vt:lpstr>
      <vt:lpstr>Example of QNAME Minimisation</vt:lpstr>
      <vt:lpstr>Example of QNAME Minimisation</vt:lpstr>
      <vt:lpstr>Example of QNAME Minimisation</vt:lpstr>
      <vt:lpstr>DNS Privacy</vt:lpstr>
      <vt:lpstr>II. Interception and Rewriting</vt:lpstr>
      <vt:lpstr>DNSSEC </vt:lpstr>
      <vt:lpstr>DNSSEC and Recursive Resolvers</vt:lpstr>
      <vt:lpstr>DNSSEC Validation Use</vt:lpstr>
      <vt:lpstr>DNS Privacy</vt:lpstr>
      <vt:lpstr>III. Wire Tapping and Inspection</vt:lpstr>
      <vt:lpstr>DNS over DTLS</vt:lpstr>
      <vt:lpstr>DNS over TLS (DoT)</vt:lpstr>
      <vt:lpstr>DNS over TLS (DoT)</vt:lpstr>
      <vt:lpstr>DNS over TLS (DoT)</vt:lpstr>
      <vt:lpstr>DNS over QUIC (DoQ)</vt:lpstr>
      <vt:lpstr>DNS over QUIC DoQ</vt:lpstr>
      <vt:lpstr>DNS over HTTPS/2 (DoH)</vt:lpstr>
      <vt:lpstr>DNS over HTTPS/3 (DoH)</vt:lpstr>
      <vt:lpstr>DNS Privacy</vt:lpstr>
      <vt:lpstr>DNS within the Browser</vt:lpstr>
      <vt:lpstr>Choose your resolver carefully</vt:lpstr>
      <vt:lpstr>DoH and Push DNS</vt:lpstr>
      <vt:lpstr>Obfusified DNS</vt:lpstr>
      <vt:lpstr>Obfusified DNS</vt:lpstr>
      <vt:lpstr>DNS Privacy</vt:lpstr>
      <vt:lpstr>EDNS Client Subnet</vt:lpstr>
      <vt:lpstr>EDNS Client Subnet</vt:lpstr>
      <vt:lpstr>Privacy Tensions in the DNS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96</cp:revision>
  <cp:lastPrinted>2019-02-22T21:57:13Z</cp:lastPrinted>
  <dcterms:created xsi:type="dcterms:W3CDTF">2014-12-22T07:13:58Z</dcterms:created>
  <dcterms:modified xsi:type="dcterms:W3CDTF">2023-11-02T00:46:38Z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0x0101001C931AACE063D241B46B3DC5C07BA8B7</vt:lpwstr>
  </property>
  <property fmtid="{D5CDD505-2E9C-101B-9397-08002B2CF9AE}" pid="3" name="MSIP_Label_66ca7b2a-4f6d-4766-806a-1a0c76ea1c59_Enabled">
    <vt:lpwstr>true</vt:lpwstr>
  </property>
  <property fmtid="{D5CDD505-2E9C-101B-9397-08002B2CF9AE}" pid="4" name="MSIP_Label_66ca7b2a-4f6d-4766-806a-1a0c76ea1c59_SetDate">
    <vt:lpwstr>2023-11-02T00:46:38Z</vt:lpwstr>
  </property>
  <property fmtid="{D5CDD505-2E9C-101B-9397-08002B2CF9AE}" pid="5" name="MSIP_Label_66ca7b2a-4f6d-4766-806a-1a0c76ea1c59_Method">
    <vt:lpwstr>Standard</vt:lpwstr>
  </property>
  <property fmtid="{D5CDD505-2E9C-101B-9397-08002B2CF9AE}" pid="6" name="MSIP_Label_66ca7b2a-4f6d-4766-806a-1a0c76ea1c59_Name">
    <vt:lpwstr>Internal</vt:lpwstr>
  </property>
  <property fmtid="{D5CDD505-2E9C-101B-9397-08002B2CF9AE}" pid="7" name="MSIP_Label_66ca7b2a-4f6d-4766-806a-1a0c76ea1c59_SiteId">
    <vt:lpwstr>127d8d0d-7ccf-473d-ab09-6e44ad752ded</vt:lpwstr>
  </property>
  <property fmtid="{D5CDD505-2E9C-101B-9397-08002B2CF9AE}" pid="8" name="MSIP_Label_66ca7b2a-4f6d-4766-806a-1a0c76ea1c59_ActionId">
    <vt:lpwstr>7da97c7d-8467-437f-b4ea-34d7f3420b8c</vt:lpwstr>
  </property>
  <property fmtid="{D5CDD505-2E9C-101B-9397-08002B2CF9AE}" pid="9" name="MSIP_Label_66ca7b2a-4f6d-4766-806a-1a0c76ea1c59_ContentBits">
    <vt:lpwstr>0</vt:lpwstr>
  </property>
</Properties>
</file>