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333" r:id="rId4"/>
    <p:sldId id="297" r:id="rId5"/>
    <p:sldId id="298" r:id="rId6"/>
    <p:sldId id="299" r:id="rId7"/>
    <p:sldId id="300" r:id="rId8"/>
    <p:sldId id="301" r:id="rId9"/>
    <p:sldId id="337" r:id="rId10"/>
    <p:sldId id="338" r:id="rId11"/>
    <p:sldId id="339" r:id="rId12"/>
    <p:sldId id="340" r:id="rId13"/>
    <p:sldId id="342" r:id="rId14"/>
    <p:sldId id="343" r:id="rId15"/>
    <p:sldId id="341" r:id="rId16"/>
    <p:sldId id="302" r:id="rId17"/>
    <p:sldId id="303" r:id="rId18"/>
    <p:sldId id="304" r:id="rId19"/>
    <p:sldId id="305" r:id="rId20"/>
    <p:sldId id="306" r:id="rId21"/>
    <p:sldId id="335" r:id="rId22"/>
    <p:sldId id="307" r:id="rId23"/>
    <p:sldId id="308" r:id="rId24"/>
    <p:sldId id="309" r:id="rId25"/>
    <p:sldId id="310" r:id="rId26"/>
    <p:sldId id="312" r:id="rId27"/>
    <p:sldId id="313" r:id="rId28"/>
    <p:sldId id="314" r:id="rId29"/>
    <p:sldId id="34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270" r:id="rId39"/>
    <p:sldId id="330" r:id="rId40"/>
    <p:sldId id="336" r:id="rId41"/>
    <p:sldId id="292" r:id="rId42"/>
    <p:sldId id="293" r:id="rId43"/>
    <p:sldId id="329" r:id="rId44"/>
    <p:sldId id="325" r:id="rId45"/>
    <p:sldId id="326" r:id="rId46"/>
    <p:sldId id="274" r:id="rId47"/>
    <p:sldId id="331" r:id="rId48"/>
    <p:sldId id="332" r:id="rId49"/>
    <p:sldId id="334" r:id="rId50"/>
    <p:sldId id="328" r:id="rId51"/>
    <p:sldId id="2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3"/>
    <p:restoredTop sz="94645"/>
  </p:normalViewPr>
  <p:slideViewPr>
    <p:cSldViewPr snapToGrid="0" snapToObjects="1">
      <p:cViewPr varScale="1">
        <p:scale>
          <a:sx n="146" d="100"/>
          <a:sy n="146" d="100"/>
        </p:scale>
        <p:origin x="1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625-0C89-8946-B650-B5554059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BB67D-1B83-644C-99B0-66D9FDE82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A9F72-048D-804D-9458-6B20737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B9E0A-3796-5D42-ABF0-906D20F2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A75B-E033-9D4E-8680-A9D2086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5EE7-9DBB-8941-B94F-0164083F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D2707-1E68-FA44-80FE-8D9656B18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6D2C-796E-5944-99D3-8E947C03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E94B7-8000-2D4A-BDCE-974EDCF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AC-382B-1F44-A7B3-6DF83C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4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770F8-15EC-9B40-A3C1-9FB328A79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4FE1-D250-A240-9DC2-AF09D5BDF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424-2C77-3F4C-9919-819B98274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9D26B-5ED6-9E44-B204-BBFDA37B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C4245-69D7-714F-82BD-370DE14D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8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9966-31CE-C44A-911E-1757C0E9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0BF0-EFEA-294F-927E-EF274C7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250F-F979-FA47-9B5F-742A6CDD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83DD-D40D-894F-9310-F86E5EF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3202-3C38-3F46-874E-45598822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280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29B9-2177-5D48-BAC6-1303513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09448-A21A-714E-9494-839CECE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D2396-D035-D544-9885-A276E47C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7565-BC53-D644-BFC8-D449634B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77652-546B-9B4D-AAF1-77F7B58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0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A91-EE97-8C47-BD85-C4FE4FD4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D183-AF65-524E-BAE9-9EBEE6037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8E458-53A5-6049-93FD-750113E5E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89D8-75A6-1E45-9AA2-81BB73A4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CF3E-F92D-A749-8B5D-FA36C89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C1511-35BE-8A4B-848C-C53655F1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57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704-1185-6741-A026-1DF13F2F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8D1C6-58A0-FA4C-BAAA-26266FA9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D4C4-C9D6-384A-A92D-B7C922B6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DAD11-9AC6-1A42-BB68-E25C7E755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F07A-71EF-0242-A78E-6DB1A0CCB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8CEB-95CD-1543-B94C-5076D23C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1327F-220D-0742-8AF3-601113A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CB2B-E156-7142-B769-DA7F271A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8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B7A-D891-B74E-A809-EA2B7E0A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E1D60-2B4F-5F4B-A4F8-AE260F36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1504-2F0B-C349-B50D-B647020E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BFF82-1819-D143-94EB-753B0EF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7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F801-AC49-5144-BBEA-EEC3CB83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628FC-8B71-5540-B814-56E36FC6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AC1C-7A0E-3E4D-9C52-4A02D6C1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61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3AE2-845E-D44F-855D-159559B5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8DB77-DEBE-1F42-BA48-42F682C0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8B17-ACEA-7845-ACE5-44C719F8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8E474-2D61-0942-A43E-288A249B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11BF0-690B-B64A-B9BA-958AA98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BEA1F-3BA7-F546-9985-A39023DB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072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C40C-6E66-3E49-A456-68121D8B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9719D-312E-B147-ACC7-D1373F9AE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4151C-CB6B-9B4D-AF9B-2B520C14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8E7-B06D-8E44-978B-D046EDE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7BCE-99C8-4145-9858-A3B71799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97828-D359-AE43-BB1B-7968645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E4F9-7FE4-1543-834D-15D7E2A6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047F-B5D1-A544-9A02-0C83AC440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9F3-B578-784C-8B4D-5EF6A10D0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A8022-F412-F143-8655-BE312DFC4874}" type="datetimeFigureOut">
              <a:rPr lang="en-AU" smtClean="0"/>
              <a:t>30/3/2022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91EF-3AF5-BC41-A20D-BDED7560F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D7BD-04A7-5645-885E-08D0C80AC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13B3-4ECA-CB49-A450-B90F903A04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17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4">
              <a:lumMod val="50000"/>
            </a:schemeClr>
          </a:solidFill>
          <a:latin typeface="Powderfinger Type" panose="02020709070000000403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3309990"/>
          </a:xfrm>
        </p:spPr>
        <p:txBody>
          <a:bodyPr>
            <a:noAutofit/>
          </a:bodyPr>
          <a:lstStyle/>
          <a:p>
            <a:r>
              <a:rPr lang="en-AU" sz="4800" dirty="0"/>
              <a:t>Measuring the Effectiveness of Route Origin Validation Filtering via Drop Invalids from the perspective of the End User using a Technique of Broad Scale Reachability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113129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0E0C-C1B9-8142-82D0-BA13A51F6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681B6-FC17-3B4D-9EAB-AD4FFBA5D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Which national operator communities have been generating ROAs for their announced prefixes?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938A4-1919-9C4A-9BA2-DD457B8A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08198"/>
            <a:ext cx="6374674" cy="3084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A8F55-B123-E347-957E-62018623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5" y="2935566"/>
            <a:ext cx="2485390" cy="4726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6D4EE9-A9DA-E845-B2F1-5DA2BAC57CBE}"/>
              </a:ext>
            </a:extLst>
          </p:cNvPr>
          <p:cNvSpPr/>
          <p:nvPr/>
        </p:nvSpPr>
        <p:spPr>
          <a:xfrm>
            <a:off x="5721531" y="6246635"/>
            <a:ext cx="1915886" cy="134937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4879B-4E50-B440-B368-21FE1EC53EEE}"/>
              </a:ext>
            </a:extLst>
          </p:cNvPr>
          <p:cNvSpPr txBox="1"/>
          <p:nvPr/>
        </p:nvSpPr>
        <p:spPr>
          <a:xfrm>
            <a:off x="8523515" y="45092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roas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669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037D5-7164-D549-825C-4D6A61684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22" y="1532500"/>
            <a:ext cx="9375029" cy="4633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9C52B-E1D6-5D4F-A574-6938542F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ROAs for Australian Networks</a:t>
            </a:r>
          </a:p>
        </p:txBody>
      </p:sp>
    </p:spTree>
    <p:extLst>
      <p:ext uri="{BB962C8B-B14F-4D97-AF65-F5344CB8AC3E}">
        <p14:creationId xmlns:p14="http://schemas.microsoft.com/office/powerpoint/2010/main" val="117865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10145-36C6-7B43-88ED-16FB09AE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330" y="2409927"/>
            <a:ext cx="7672251" cy="4288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936D22-D9FA-3A4D-814D-36B79E4D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ROAs for individual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2A6B1D-CCAB-F54B-8450-6BDD97B18554}"/>
              </a:ext>
            </a:extLst>
          </p:cNvPr>
          <p:cNvSpPr/>
          <p:nvPr/>
        </p:nvSpPr>
        <p:spPr>
          <a:xfrm>
            <a:off x="1469291" y="1995674"/>
            <a:ext cx="273539" cy="441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85EDE-361B-1D45-A0DC-3BD58BC9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330" y="1435711"/>
            <a:ext cx="8288215" cy="974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552088-8923-FC4E-872E-2CAC0057DA0E}"/>
              </a:ext>
            </a:extLst>
          </p:cNvPr>
          <p:cNvSpPr txBox="1"/>
          <p:nvPr/>
        </p:nvSpPr>
        <p:spPr>
          <a:xfrm>
            <a:off x="9744891" y="513805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55683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6D22-D9FA-3A4D-814D-36B79E4D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ROAs for individual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2A6B1D-CCAB-F54B-8450-6BDD97B18554}"/>
              </a:ext>
            </a:extLst>
          </p:cNvPr>
          <p:cNvSpPr/>
          <p:nvPr/>
        </p:nvSpPr>
        <p:spPr>
          <a:xfrm>
            <a:off x="1469291" y="1995674"/>
            <a:ext cx="273539" cy="441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9241E-9DC6-FA40-81B4-57ECC68C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830" y="2409927"/>
            <a:ext cx="7715793" cy="4339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530B5-7E3B-C04C-9137-83018C33D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830" y="1527145"/>
            <a:ext cx="5843451" cy="882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F06FFD-0A68-B049-AB2F-34C0DBBD9221}"/>
              </a:ext>
            </a:extLst>
          </p:cNvPr>
          <p:cNvSpPr txBox="1"/>
          <p:nvPr/>
        </p:nvSpPr>
        <p:spPr>
          <a:xfrm>
            <a:off x="9535885" y="394498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42975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6D22-D9FA-3A4D-814D-36B79E4D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ROAs for individual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2A6B1D-CCAB-F54B-8450-6BDD97B18554}"/>
              </a:ext>
            </a:extLst>
          </p:cNvPr>
          <p:cNvSpPr/>
          <p:nvPr/>
        </p:nvSpPr>
        <p:spPr>
          <a:xfrm>
            <a:off x="1469291" y="1995674"/>
            <a:ext cx="273539" cy="441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06FFD-0A68-B049-AB2F-34C0DBBD9221}"/>
              </a:ext>
            </a:extLst>
          </p:cNvPr>
          <p:cNvSpPr txBox="1"/>
          <p:nvPr/>
        </p:nvSpPr>
        <p:spPr>
          <a:xfrm>
            <a:off x="9918525" y="236873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0.1%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12559-955C-EE4E-B936-0FB7CEBCF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92" y="2219928"/>
            <a:ext cx="8013033" cy="4515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804A3-7D20-CE4B-B90B-D9C051D5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92" y="1364652"/>
            <a:ext cx="7471954" cy="8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2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AD5E-C60A-FD40-9179-68CA9B3B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Production vs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7C3E2-BD23-5E40-BA10-4D37154E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So we are looking at the uptake of the generation of ROAs</a:t>
            </a:r>
          </a:p>
          <a:p>
            <a:r>
              <a:rPr lang="en-AU" dirty="0"/>
              <a:t>The next question is: Who is using these ROAs to determine whether to accept routes (or not!)</a:t>
            </a:r>
          </a:p>
        </p:txBody>
      </p:sp>
    </p:spTree>
    <p:extLst>
      <p:ext uri="{BB962C8B-B14F-4D97-AF65-F5344CB8AC3E}">
        <p14:creationId xmlns:p14="http://schemas.microsoft.com/office/powerpoint/2010/main" val="328379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8CCB-F48F-E843-AFC8-2C54BD4F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Measurement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A0D3-A842-EB4B-87ED-60487351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If we are looking at the effectiveness of the secure routing system in blocking the ability to direct users along bogus routing paths, then this suggests a measurement approach:</a:t>
            </a:r>
          </a:p>
          <a:p>
            <a:r>
              <a:rPr lang="en-AU" dirty="0"/>
              <a:t>Set up a bogus (RPKI </a:t>
            </a:r>
            <a:r>
              <a:rPr lang="en-AU" dirty="0" err="1"/>
              <a:t>RoV</a:t>
            </a:r>
            <a:r>
              <a:rPr lang="en-AU" dirty="0"/>
              <a:t>-invalid) routing path as the only route to a prefix</a:t>
            </a:r>
          </a:p>
          <a:p>
            <a:r>
              <a:rPr lang="en-AU" dirty="0"/>
              <a:t>Direct a very large set of users from across the Internet to try to reach a web server located at this prefix</a:t>
            </a:r>
          </a:p>
          <a:p>
            <a:r>
              <a:rPr lang="en-AU" dirty="0"/>
              <a:t>Use a ‘control’ of a valid routing path to the same destination</a:t>
            </a:r>
          </a:p>
          <a:p>
            <a:r>
              <a:rPr lang="en-AU" dirty="0"/>
              <a:t>Measure and compare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74BA-6EC5-BC48-B859-D85E84AF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268" y="304340"/>
            <a:ext cx="2005263" cy="13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up a prefix and AS in a delegated RPKI repository</a:t>
            </a:r>
          </a:p>
          <a:p>
            <a:pPr lvl="1"/>
            <a:r>
              <a:rPr lang="en-AU" dirty="0"/>
              <a:t>We used the Krill package to achieve this</a:t>
            </a:r>
          </a:p>
          <a:p>
            <a:pPr lvl="1"/>
            <a:r>
              <a:rPr lang="en-AU" dirty="0"/>
              <a:t>It Just Worked! </a:t>
            </a:r>
            <a:r>
              <a:rPr lang="en-AU" baseline="30000" dirty="0"/>
              <a:t>tm</a:t>
            </a:r>
            <a:r>
              <a:rPr lang="en-AU" dirty="0"/>
              <a:t>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455C3-09EE-E74B-ADED-954494326EE3}"/>
              </a:ext>
            </a:extLst>
          </p:cNvPr>
          <p:cNvSpPr txBox="1"/>
          <p:nvPr/>
        </p:nvSpPr>
        <p:spPr>
          <a:xfrm>
            <a:off x="2508295" y="6176963"/>
            <a:ext cx="9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www.nlnetlabs.nl</a:t>
            </a:r>
            <a:r>
              <a:rPr lang="en-AU" dirty="0"/>
              <a:t>/projects/</a:t>
            </a:r>
            <a:r>
              <a:rPr lang="en-AU" dirty="0" err="1"/>
              <a:t>rpki</a:t>
            </a:r>
            <a:r>
              <a:rPr lang="en-AU" dirty="0"/>
              <a:t>/krill/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5444C-127A-0549-98A7-6A2F5281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2" y="3202787"/>
            <a:ext cx="4550760" cy="2677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6331C-9C0D-DA40-8597-72FD8588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7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77D9C-A72E-8C4D-9683-ACCCC5FCA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05" y="1388647"/>
            <a:ext cx="8692662" cy="5215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E78D3-7D1F-504E-A895-D1E658B9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Counting RPKI Clients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57840-BF94-524A-A9DF-882D95F17184}"/>
              </a:ext>
            </a:extLst>
          </p:cNvPr>
          <p:cNvSpPr txBox="1"/>
          <p:nvPr/>
        </p:nvSpPr>
        <p:spPr>
          <a:xfrm>
            <a:off x="7034607" y="3500919"/>
            <a:ext cx="40365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Number of Unique IP addresses per day performing a fetch from our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419453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8335-5C33-AF44-9FE4-C64CA1DE084C}"/>
              </a:ext>
            </a:extLst>
          </p:cNvPr>
          <p:cNvSpPr txBox="1"/>
          <p:nvPr/>
        </p:nvSpPr>
        <p:spPr>
          <a:xfrm>
            <a:off x="1618592" y="4001294"/>
            <a:ext cx="9867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# Flip to "good" at 00:00 on Fri/Mon/Thu</a:t>
            </a:r>
          </a:p>
          <a:p>
            <a:r>
              <a:rPr lang="en-AU" dirty="0"/>
              <a:t>0 0 * * 1,4,5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in.txt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krillc-in.log</a:t>
            </a:r>
            <a:r>
              <a:rPr lang="en-AU" dirty="0"/>
              <a:t> 2&gt;&amp;1</a:t>
            </a:r>
          </a:p>
          <a:p>
            <a:r>
              <a:rPr lang="en-AU" dirty="0"/>
              <a:t># Flip to "bad" at 12:00 on sat/Tue/Thu</a:t>
            </a:r>
          </a:p>
          <a:p>
            <a:r>
              <a:rPr lang="en-AU" dirty="0"/>
              <a:t>0 12 * * 2,4,6 /home/krill/.cargo/bin/</a:t>
            </a:r>
            <a:r>
              <a:rPr lang="en-AU" dirty="0" err="1"/>
              <a:t>krillc</a:t>
            </a:r>
            <a:r>
              <a:rPr lang="en-AU" dirty="0"/>
              <a:t> </a:t>
            </a:r>
            <a:r>
              <a:rPr lang="en-AU" dirty="0" err="1"/>
              <a:t>roas</a:t>
            </a:r>
            <a:r>
              <a:rPr lang="en-AU" dirty="0"/>
              <a:t> update --delta ./delta-</a:t>
            </a:r>
            <a:r>
              <a:rPr lang="en-AU" dirty="0" err="1"/>
              <a:t>out.txt</a:t>
            </a:r>
            <a:r>
              <a:rPr lang="en-AU" dirty="0"/>
              <a:t> &gt; /</a:t>
            </a:r>
            <a:r>
              <a:rPr lang="en-AU" dirty="0" err="1"/>
              <a:t>tmp</a:t>
            </a:r>
            <a:r>
              <a:rPr lang="en-AU" dirty="0"/>
              <a:t>/</a:t>
            </a:r>
            <a:r>
              <a:rPr lang="en-AU" dirty="0" err="1"/>
              <a:t>krillc-out.log</a:t>
            </a:r>
            <a:r>
              <a:rPr lang="en-AU" dirty="0"/>
              <a:t> 2&gt;&amp;1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FBF95-CAB1-594B-B4D7-A882C97371D2}"/>
              </a:ext>
            </a:extLst>
          </p:cNvPr>
          <p:cNvSpPr txBox="1"/>
          <p:nvPr/>
        </p:nvSpPr>
        <p:spPr>
          <a:xfrm>
            <a:off x="1545020" y="5694089"/>
            <a:ext cx="879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These two scripts flip the ROA valid state between ‘good’ </a:t>
            </a:r>
            <a:r>
              <a:rPr lang="en-AU" dirty="0" err="1"/>
              <a:t>and’bad</a:t>
            </a:r>
            <a:r>
              <a:rPr lang="en-AU" dirty="0"/>
              <a:t>’ origin ASNs for the </a:t>
            </a:r>
            <a:r>
              <a:rPr lang="en-AU" dirty="0" err="1"/>
              <a:t>prifix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18392-6885-7F4A-A45B-8199FD95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2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281479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are using 3 locations: US (LA), DE (FRA), SG</a:t>
            </a:r>
          </a:p>
          <a:p>
            <a:pPr lvl="1"/>
            <a:r>
              <a:rPr lang="en-AU" dirty="0"/>
              <a:t>We are using 3 transit providers</a:t>
            </a:r>
          </a:p>
          <a:p>
            <a:pPr lvl="1"/>
            <a:r>
              <a:rPr lang="en-AU" dirty="0"/>
              <a:t>The server at this location delivers 1x1 blots</a:t>
            </a:r>
          </a:p>
          <a:p>
            <a:pPr lvl="1"/>
            <a:r>
              <a:rPr lang="en-AU" dirty="0"/>
              <a:t>This is IPv4-only at this point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7B82B-9253-BE4B-B55B-18ED8509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40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 lvl="1"/>
            <a:r>
              <a:rPr lang="en-AU" dirty="0"/>
              <a:t>We started by using 3 locations: US (LA), DE (FRA), SG</a:t>
            </a:r>
          </a:p>
          <a:p>
            <a:pPr lvl="1"/>
            <a:r>
              <a:rPr lang="en-AU" dirty="0"/>
              <a:t>We then enlisted the assistance of a very large cloud provider and expanded this to more than 200 locations!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7B82B-9253-BE4B-B55B-18ED8509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45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 lvl="1"/>
            <a:r>
              <a:rPr lang="en-AU" dirty="0"/>
              <a:t>The DNS component uses HTTPS and a unique DNS label component to try and ensure that the HTTP FETCH is not intercepted by middleware proxies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54E2D-6C2A-AB48-BE34-2561FDD5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1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 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 lvl="1"/>
            <a:r>
              <a:rPr lang="en-AU" dirty="0"/>
              <a:t>This is part of the larger APNIC Labs ad-based measurement system – this test is one URL in a larger collection of URLs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10A4D-9156-E74F-9524-DF054573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254-39B1-B740-BD52-23EC2645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0A592-A3B3-294C-8D7C-D724B9DDC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Set a prefix and AS in a delegated RPKI repository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Regularly revoke and re-issue ROAs that flip the validity state between valid and invalid states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Anycast the prefix and AS pair in a number of locations across the Internet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Load a unique URL that maps to the destination into a measurement script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Feed the script into the advertising systems</a:t>
            </a:r>
          </a:p>
          <a:p>
            <a:pPr>
              <a:buSzPct val="75000"/>
              <a:buFont typeface="Wingdings" pitchFamily="2" charset="2"/>
              <a:buChar char="q"/>
            </a:pPr>
            <a:r>
              <a:rPr lang="en-AU" dirty="0"/>
              <a:t>Collect and analyse data</a:t>
            </a:r>
          </a:p>
          <a:p>
            <a:pPr lvl="1"/>
            <a:r>
              <a:rPr lang="en-AU" dirty="0"/>
              <a:t>We use the user record of successful fetch to avoid zombies and stalkers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2BAE-DE48-0247-89EE-CBC4C8FF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58" y="248591"/>
            <a:ext cx="813468" cy="7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7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6CC6-7B7B-414E-A620-26628289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Flipping ROA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6623-6B6F-A148-ABCB-113C4AE1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7" y="1785824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What’s a good frequency to flip states?</a:t>
            </a:r>
          </a:p>
          <a:p>
            <a:pPr lvl="1"/>
            <a:r>
              <a:rPr lang="en-AU" dirty="0"/>
              <a:t>How long does it take for the routing system as a whole to learn that a previously valid route is now invalid? And how long for the inverse invalid to valid transition </a:t>
            </a:r>
          </a:p>
          <a:p>
            <a:pPr lvl="1"/>
            <a:endParaRPr lang="en-AU" dirty="0"/>
          </a:p>
          <a:p>
            <a:r>
              <a:rPr lang="en-AU" dirty="0"/>
              <a:t>Validity / Invalidity is determined by what is published at the RPKI publication point</a:t>
            </a:r>
          </a:p>
          <a:p>
            <a:pPr lvl="1"/>
            <a:r>
              <a:rPr lang="en-AU" dirty="0"/>
              <a:t>Each transition is marked by revocation of the previous ROA’s EE certificate and the issuing of a new ROA and EE certificate</a:t>
            </a:r>
          </a:p>
          <a:p>
            <a:pPr marL="457200" lvl="1" indent="0">
              <a:buNone/>
            </a:pPr>
            <a:endParaRPr lang="en-AU" dirty="0"/>
          </a:p>
          <a:p>
            <a:r>
              <a:rPr lang="en-AU" dirty="0"/>
              <a:t>What’s the re-query interval for clients of a RPKI publication point?</a:t>
            </a:r>
          </a:p>
          <a:p>
            <a:pPr lvl="1"/>
            <a:r>
              <a:rPr lang="en-AU" dirty="0"/>
              <a:t>There is no standard-defined re-query interval so implementors have exercised their creativity!</a:t>
            </a:r>
          </a:p>
        </p:txBody>
      </p:sp>
    </p:spTree>
    <p:extLst>
      <p:ext uri="{BB962C8B-B14F-4D97-AF65-F5344CB8AC3E}">
        <p14:creationId xmlns:p14="http://schemas.microsoft.com/office/powerpoint/2010/main" val="2242974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7DE3D28-BD7A-C847-BEE6-E2F47C3D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6" y="1825625"/>
            <a:ext cx="783240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A0D8A5-4964-6043-86C5-F1F9C6C2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Publication Point Re-Query Intervals (first hour)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9134F-62D2-AD40-AD6F-1B95E349B43D}"/>
              </a:ext>
            </a:extLst>
          </p:cNvPr>
          <p:cNvSpPr txBox="1"/>
          <p:nvPr/>
        </p:nvSpPr>
        <p:spPr>
          <a:xfrm>
            <a:off x="3174125" y="2322786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latin typeface="AhnbergHand" pitchFamily="2" charset="0"/>
              </a:rPr>
              <a:t>120 seconds is popular</a:t>
            </a:r>
            <a:endParaRPr lang="en-AU" sz="1400" dirty="0">
              <a:latin typeface="AhnbergHan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F6EDE-F53C-BF4E-891C-AE3C33E9FD61}"/>
              </a:ext>
            </a:extLst>
          </p:cNvPr>
          <p:cNvSpPr txBox="1"/>
          <p:nvPr/>
        </p:nvSpPr>
        <p:spPr>
          <a:xfrm>
            <a:off x="4167352" y="3754282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600 seconds is also well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2F2A8-4E9D-8341-98B8-675B16CF31FB}"/>
              </a:ext>
            </a:extLst>
          </p:cNvPr>
          <p:cNvSpPr txBox="1"/>
          <p:nvPr/>
        </p:nvSpPr>
        <p:spPr>
          <a:xfrm>
            <a:off x="7840718" y="426849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as is one hour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322B9-360F-E94E-8650-10562170E9F6}"/>
              </a:ext>
            </a:extLst>
          </p:cNvPr>
          <p:cNvSpPr txBox="1"/>
          <p:nvPr/>
        </p:nvSpPr>
        <p:spPr>
          <a:xfrm>
            <a:off x="3048000" y="6311900"/>
            <a:ext cx="13356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  <a:latin typeface="AhnbergHand" pitchFamily="2" charset="0"/>
              </a:rPr>
              <a:t>What’s this?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63BE45B-1FB8-8C46-B7A7-ECBCA349C81B}"/>
              </a:ext>
            </a:extLst>
          </p:cNvPr>
          <p:cNvSpPr/>
          <p:nvPr/>
        </p:nvSpPr>
        <p:spPr>
          <a:xfrm>
            <a:off x="3174124" y="5680262"/>
            <a:ext cx="767308" cy="699872"/>
          </a:xfrm>
          <a:custGeom>
            <a:avLst/>
            <a:gdLst>
              <a:gd name="connsiteX0" fmla="*/ 0 w 767308"/>
              <a:gd name="connsiteY0" fmla="*/ 26855 h 699872"/>
              <a:gd name="connsiteX1" fmla="*/ 767255 w 767308"/>
              <a:gd name="connsiteY1" fmla="*/ 47876 h 699872"/>
              <a:gd name="connsiteX2" fmla="*/ 42042 w 767308"/>
              <a:gd name="connsiteY2" fmla="*/ 79407 h 699872"/>
              <a:gd name="connsiteX3" fmla="*/ 451945 w 767308"/>
              <a:gd name="connsiteY3" fmla="*/ 37366 h 699872"/>
              <a:gd name="connsiteX4" fmla="*/ 493986 w 767308"/>
              <a:gd name="connsiteY4" fmla="*/ 699517 h 699872"/>
              <a:gd name="connsiteX5" fmla="*/ 483476 w 767308"/>
              <a:gd name="connsiteY5" fmla="*/ 131959 h 699872"/>
              <a:gd name="connsiteX6" fmla="*/ 399393 w 767308"/>
              <a:gd name="connsiteY6" fmla="*/ 279104 h 699872"/>
              <a:gd name="connsiteX7" fmla="*/ 483476 w 767308"/>
              <a:gd name="connsiteY7" fmla="*/ 89917 h 699872"/>
              <a:gd name="connsiteX8" fmla="*/ 599090 w 767308"/>
              <a:gd name="connsiteY8" fmla="*/ 216041 h 6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308" h="699872">
                <a:moveTo>
                  <a:pt x="0" y="26855"/>
                </a:moveTo>
                <a:cubicBezTo>
                  <a:pt x="380124" y="32986"/>
                  <a:pt x="760248" y="39117"/>
                  <a:pt x="767255" y="47876"/>
                </a:cubicBezTo>
                <a:cubicBezTo>
                  <a:pt x="774262" y="56635"/>
                  <a:pt x="94594" y="81159"/>
                  <a:pt x="42042" y="79407"/>
                </a:cubicBezTo>
                <a:cubicBezTo>
                  <a:pt x="-10510" y="77655"/>
                  <a:pt x="376621" y="-65986"/>
                  <a:pt x="451945" y="37366"/>
                </a:cubicBezTo>
                <a:cubicBezTo>
                  <a:pt x="527269" y="140718"/>
                  <a:pt x="488731" y="683752"/>
                  <a:pt x="493986" y="699517"/>
                </a:cubicBezTo>
                <a:cubicBezTo>
                  <a:pt x="499241" y="715282"/>
                  <a:pt x="499242" y="202028"/>
                  <a:pt x="483476" y="131959"/>
                </a:cubicBezTo>
                <a:cubicBezTo>
                  <a:pt x="467711" y="61890"/>
                  <a:pt x="399393" y="286111"/>
                  <a:pt x="399393" y="279104"/>
                </a:cubicBezTo>
                <a:cubicBezTo>
                  <a:pt x="399393" y="272097"/>
                  <a:pt x="450193" y="100427"/>
                  <a:pt x="483476" y="89917"/>
                </a:cubicBezTo>
                <a:cubicBezTo>
                  <a:pt x="516759" y="79407"/>
                  <a:pt x="557924" y="147724"/>
                  <a:pt x="599090" y="2160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9DD223B-3197-7D41-90D0-01294C8B6B62}"/>
              </a:ext>
            </a:extLst>
          </p:cNvPr>
          <p:cNvSpPr/>
          <p:nvPr/>
        </p:nvSpPr>
        <p:spPr>
          <a:xfrm>
            <a:off x="3087957" y="2564508"/>
            <a:ext cx="159740" cy="189202"/>
          </a:xfrm>
          <a:custGeom>
            <a:avLst/>
            <a:gdLst>
              <a:gd name="connsiteX0" fmla="*/ 138719 w 159740"/>
              <a:gd name="connsiteY0" fmla="*/ 42058 h 189202"/>
              <a:gd name="connsiteX1" fmla="*/ 2084 w 159740"/>
              <a:gd name="connsiteY1" fmla="*/ 147161 h 189202"/>
              <a:gd name="connsiteX2" fmla="*/ 65146 w 159740"/>
              <a:gd name="connsiteY2" fmla="*/ 16 h 189202"/>
              <a:gd name="connsiteX3" fmla="*/ 2084 w 159740"/>
              <a:gd name="connsiteY3" fmla="*/ 157671 h 189202"/>
              <a:gd name="connsiteX4" fmla="*/ 159740 w 159740"/>
              <a:gd name="connsiteY4" fmla="*/ 189202 h 18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0" h="189202">
                <a:moveTo>
                  <a:pt x="138719" y="42058"/>
                </a:moveTo>
                <a:cubicBezTo>
                  <a:pt x="76532" y="98113"/>
                  <a:pt x="14346" y="154168"/>
                  <a:pt x="2084" y="147161"/>
                </a:cubicBezTo>
                <a:cubicBezTo>
                  <a:pt x="-10178" y="140154"/>
                  <a:pt x="65146" y="-1736"/>
                  <a:pt x="65146" y="16"/>
                </a:cubicBezTo>
                <a:cubicBezTo>
                  <a:pt x="65146" y="1768"/>
                  <a:pt x="-13682" y="126140"/>
                  <a:pt x="2084" y="157671"/>
                </a:cubicBezTo>
                <a:cubicBezTo>
                  <a:pt x="17850" y="189202"/>
                  <a:pt x="88795" y="189202"/>
                  <a:pt x="159740" y="1892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B397B6F-1486-1946-BBF3-1A8EB88AA467}"/>
              </a:ext>
            </a:extLst>
          </p:cNvPr>
          <p:cNvSpPr/>
          <p:nvPr/>
        </p:nvSpPr>
        <p:spPr>
          <a:xfrm>
            <a:off x="4276513" y="4056950"/>
            <a:ext cx="778963" cy="423094"/>
          </a:xfrm>
          <a:custGeom>
            <a:avLst/>
            <a:gdLst>
              <a:gd name="connsiteX0" fmla="*/ 778963 w 778963"/>
              <a:gd name="connsiteY0" fmla="*/ 43 h 423094"/>
              <a:gd name="connsiteX1" fmla="*/ 32728 w 778963"/>
              <a:gd name="connsiteY1" fmla="*/ 294333 h 423094"/>
              <a:gd name="connsiteX2" fmla="*/ 169363 w 778963"/>
              <a:gd name="connsiteY2" fmla="*/ 43 h 423094"/>
              <a:gd name="connsiteX3" fmla="*/ 1197 w 778963"/>
              <a:gd name="connsiteY3" fmla="*/ 273312 h 423094"/>
              <a:gd name="connsiteX4" fmla="*/ 274466 w 778963"/>
              <a:gd name="connsiteY4" fmla="*/ 409947 h 423094"/>
              <a:gd name="connsiteX5" fmla="*/ 211404 w 778963"/>
              <a:gd name="connsiteY5" fmla="*/ 409947 h 42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63" h="423094">
                <a:moveTo>
                  <a:pt x="778963" y="43"/>
                </a:moveTo>
                <a:cubicBezTo>
                  <a:pt x="456645" y="147188"/>
                  <a:pt x="134328" y="294333"/>
                  <a:pt x="32728" y="294333"/>
                </a:cubicBezTo>
                <a:cubicBezTo>
                  <a:pt x="-68872" y="294333"/>
                  <a:pt x="174618" y="3546"/>
                  <a:pt x="169363" y="43"/>
                </a:cubicBezTo>
                <a:cubicBezTo>
                  <a:pt x="164108" y="-3460"/>
                  <a:pt x="-16320" y="204995"/>
                  <a:pt x="1197" y="273312"/>
                </a:cubicBezTo>
                <a:cubicBezTo>
                  <a:pt x="18714" y="341629"/>
                  <a:pt x="239431" y="387174"/>
                  <a:pt x="274466" y="409947"/>
                </a:cubicBezTo>
                <a:cubicBezTo>
                  <a:pt x="309501" y="432720"/>
                  <a:pt x="260452" y="421333"/>
                  <a:pt x="211404" y="4099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12E3DC-6036-0B42-88D0-E840E46CF75A}"/>
              </a:ext>
            </a:extLst>
          </p:cNvPr>
          <p:cNvSpPr/>
          <p:nvPr/>
        </p:nvSpPr>
        <p:spPr>
          <a:xfrm>
            <a:off x="4246179" y="5618732"/>
            <a:ext cx="798996" cy="687479"/>
          </a:xfrm>
          <a:custGeom>
            <a:avLst/>
            <a:gdLst>
              <a:gd name="connsiteX0" fmla="*/ 0 w 798996"/>
              <a:gd name="connsiteY0" fmla="*/ 46344 h 687479"/>
              <a:gd name="connsiteX1" fmla="*/ 798787 w 798996"/>
              <a:gd name="connsiteY1" fmla="*/ 14813 h 687479"/>
              <a:gd name="connsiteX2" fmla="*/ 84083 w 798996"/>
              <a:gd name="connsiteY2" fmla="*/ 46344 h 687479"/>
              <a:gd name="connsiteX3" fmla="*/ 588580 w 798996"/>
              <a:gd name="connsiteY3" fmla="*/ 46344 h 687479"/>
              <a:gd name="connsiteX4" fmla="*/ 73573 w 798996"/>
              <a:gd name="connsiteY4" fmla="*/ 687475 h 687479"/>
              <a:gd name="connsiteX5" fmla="*/ 599090 w 798996"/>
              <a:gd name="connsiteY5" fmla="*/ 35834 h 687479"/>
              <a:gd name="connsiteX6" fmla="*/ 441435 w 798996"/>
              <a:gd name="connsiteY6" fmla="*/ 130427 h 687479"/>
              <a:gd name="connsiteX7" fmla="*/ 609600 w 798996"/>
              <a:gd name="connsiteY7" fmla="*/ 35834 h 687479"/>
              <a:gd name="connsiteX8" fmla="*/ 683173 w 798996"/>
              <a:gd name="connsiteY8" fmla="*/ 203999 h 68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996" h="687479">
                <a:moveTo>
                  <a:pt x="0" y="46344"/>
                </a:moveTo>
                <a:lnTo>
                  <a:pt x="798787" y="14813"/>
                </a:lnTo>
                <a:cubicBezTo>
                  <a:pt x="812801" y="14813"/>
                  <a:pt x="119117" y="41089"/>
                  <a:pt x="84083" y="46344"/>
                </a:cubicBezTo>
                <a:cubicBezTo>
                  <a:pt x="49049" y="51599"/>
                  <a:pt x="590332" y="-60511"/>
                  <a:pt x="588580" y="46344"/>
                </a:cubicBezTo>
                <a:cubicBezTo>
                  <a:pt x="586828" y="153199"/>
                  <a:pt x="71821" y="689227"/>
                  <a:pt x="73573" y="687475"/>
                </a:cubicBezTo>
                <a:cubicBezTo>
                  <a:pt x="75325" y="685723"/>
                  <a:pt x="537780" y="128675"/>
                  <a:pt x="599090" y="35834"/>
                </a:cubicBezTo>
                <a:cubicBezTo>
                  <a:pt x="660400" y="-57007"/>
                  <a:pt x="439683" y="130427"/>
                  <a:pt x="441435" y="130427"/>
                </a:cubicBezTo>
                <a:cubicBezTo>
                  <a:pt x="443187" y="130427"/>
                  <a:pt x="569310" y="23572"/>
                  <a:pt x="609600" y="35834"/>
                </a:cubicBezTo>
                <a:cubicBezTo>
                  <a:pt x="649890" y="48096"/>
                  <a:pt x="666531" y="126047"/>
                  <a:pt x="683173" y="2039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300ADB3-5675-CA47-AB78-B4322CDBAF93}"/>
              </a:ext>
            </a:extLst>
          </p:cNvPr>
          <p:cNvSpPr/>
          <p:nvPr/>
        </p:nvSpPr>
        <p:spPr>
          <a:xfrm>
            <a:off x="8330032" y="4671196"/>
            <a:ext cx="354686" cy="639761"/>
          </a:xfrm>
          <a:custGeom>
            <a:avLst/>
            <a:gdLst>
              <a:gd name="connsiteX0" fmla="*/ 4671 w 354686"/>
              <a:gd name="connsiteY0" fmla="*/ 5907 h 639761"/>
              <a:gd name="connsiteX1" fmla="*/ 46713 w 354686"/>
              <a:gd name="connsiteY1" fmla="*/ 79480 h 639761"/>
              <a:gd name="connsiteX2" fmla="*/ 341002 w 354686"/>
              <a:gd name="connsiteY2" fmla="*/ 562956 h 639761"/>
              <a:gd name="connsiteX3" fmla="*/ 309471 w 354686"/>
              <a:gd name="connsiteY3" fmla="*/ 468363 h 639761"/>
              <a:gd name="connsiteX4" fmla="*/ 341002 w 354686"/>
              <a:gd name="connsiteY4" fmla="*/ 636528 h 639761"/>
              <a:gd name="connsiteX5" fmla="*/ 214878 w 354686"/>
              <a:gd name="connsiteY5" fmla="*/ 562956 h 6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686" h="639761">
                <a:moveTo>
                  <a:pt x="4671" y="5907"/>
                </a:moveTo>
                <a:cubicBezTo>
                  <a:pt x="-2336" y="-3727"/>
                  <a:pt x="-9342" y="-13361"/>
                  <a:pt x="46713" y="79480"/>
                </a:cubicBezTo>
                <a:cubicBezTo>
                  <a:pt x="102768" y="172321"/>
                  <a:pt x="297209" y="498142"/>
                  <a:pt x="341002" y="562956"/>
                </a:cubicBezTo>
                <a:cubicBezTo>
                  <a:pt x="384795" y="627770"/>
                  <a:pt x="309471" y="456101"/>
                  <a:pt x="309471" y="468363"/>
                </a:cubicBezTo>
                <a:cubicBezTo>
                  <a:pt x="309471" y="480625"/>
                  <a:pt x="356767" y="620763"/>
                  <a:pt x="341002" y="636528"/>
                </a:cubicBezTo>
                <a:cubicBezTo>
                  <a:pt x="325237" y="652293"/>
                  <a:pt x="270057" y="607624"/>
                  <a:pt x="214878" y="5629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0804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AAB8-CDE9-514D-8494-3E89D45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Re-Query – Cumulative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5FA5A-DF91-DF41-A8DB-CBF02D1A1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755" y="1690688"/>
            <a:ext cx="783240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CA6A8-6A7C-BA48-8B07-6B6E0A7B9B0B}"/>
              </a:ext>
            </a:extLst>
          </p:cNvPr>
          <p:cNvSpPr txBox="1"/>
          <p:nvPr/>
        </p:nvSpPr>
        <p:spPr>
          <a:xfrm>
            <a:off x="8765628" y="2081048"/>
            <a:ext cx="321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Within 2 hours we see 75% of clients perform a </a:t>
            </a:r>
            <a:r>
              <a:rPr lang="en-AU" dirty="0" err="1">
                <a:latin typeface="AhnbergHand" pitchFamily="2" charset="0"/>
              </a:rPr>
              <a:t>requery</a:t>
            </a:r>
            <a:endParaRPr lang="en-AU" dirty="0"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20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9E0D-D14C-8543-8DE6-F85DB31D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the tail lag?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7B7C7-BC49-344D-9B95-C7C9ACDD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09" y="1825625"/>
            <a:ext cx="746121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D1B17A-EE47-8044-BD53-374F4A1565BF}"/>
              </a:ext>
            </a:extLst>
          </p:cNvPr>
          <p:cNvSpPr/>
          <p:nvPr/>
        </p:nvSpPr>
        <p:spPr>
          <a:xfrm>
            <a:off x="977462" y="6176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rpki?panelId</a:t>
            </a:r>
            <a:r>
              <a:rPr lang="en-AU" dirty="0"/>
              <a:t>=59&amp;fullscreen&amp;orgId=1&amp;from=now-30d&amp;to=now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2178E-23E1-2F4E-B2B9-C5587C47512F}"/>
              </a:ext>
            </a:extLst>
          </p:cNvPr>
          <p:cNvSpPr txBox="1"/>
          <p:nvPr/>
        </p:nvSpPr>
        <p:spPr>
          <a:xfrm>
            <a:off x="8345213" y="1825624"/>
            <a:ext cx="351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hnbergHand" pitchFamily="2" charset="0"/>
              </a:rPr>
              <a:t>Clients can take a significant amount of time to complete a pass through the entire RPKI distributed repository set, which makes the entire system sluggish to respond to changes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A0D0384-B460-7747-964B-8EBD3ED65523}"/>
              </a:ext>
            </a:extLst>
          </p:cNvPr>
          <p:cNvSpPr/>
          <p:nvPr/>
        </p:nvSpPr>
        <p:spPr>
          <a:xfrm>
            <a:off x="4548622" y="1982634"/>
            <a:ext cx="4160333" cy="4262694"/>
          </a:xfrm>
          <a:custGeom>
            <a:avLst/>
            <a:gdLst>
              <a:gd name="connsiteX0" fmla="*/ 557634 w 4160333"/>
              <a:gd name="connsiteY0" fmla="*/ 2507173 h 4262694"/>
              <a:gd name="connsiteX1" fmla="*/ 2037113 w 4160333"/>
              <a:gd name="connsiteY1" fmla="*/ 4222957 h 4262694"/>
              <a:gd name="connsiteX2" fmla="*/ 4071396 w 4160333"/>
              <a:gd name="connsiteY2" fmla="*/ 3565411 h 4262694"/>
              <a:gd name="connsiteX3" fmla="*/ 3588511 w 4160333"/>
              <a:gd name="connsiteY3" fmla="*/ 1890723 h 4262694"/>
              <a:gd name="connsiteX4" fmla="*/ 1718614 w 4160333"/>
              <a:gd name="connsiteY4" fmla="*/ 278 h 4262694"/>
              <a:gd name="connsiteX5" fmla="*/ 136394 w 4160333"/>
              <a:gd name="connsiteY5" fmla="*/ 2024287 h 4262694"/>
              <a:gd name="connsiteX6" fmla="*/ 187765 w 4160333"/>
              <a:gd name="connsiteY6" fmla="*/ 2815397 h 426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0333" h="4262694">
                <a:moveTo>
                  <a:pt x="557634" y="2507173"/>
                </a:moveTo>
                <a:cubicBezTo>
                  <a:pt x="1004560" y="3276878"/>
                  <a:pt x="1451486" y="4046584"/>
                  <a:pt x="2037113" y="4222957"/>
                </a:cubicBezTo>
                <a:cubicBezTo>
                  <a:pt x="2622740" y="4399330"/>
                  <a:pt x="3812830" y="3954117"/>
                  <a:pt x="4071396" y="3565411"/>
                </a:cubicBezTo>
                <a:cubicBezTo>
                  <a:pt x="4329962" y="3176705"/>
                  <a:pt x="3980641" y="2484912"/>
                  <a:pt x="3588511" y="1890723"/>
                </a:cubicBezTo>
                <a:cubicBezTo>
                  <a:pt x="3196381" y="1296534"/>
                  <a:pt x="2293967" y="-21983"/>
                  <a:pt x="1718614" y="278"/>
                </a:cubicBezTo>
                <a:cubicBezTo>
                  <a:pt x="1143261" y="22539"/>
                  <a:pt x="391535" y="1555100"/>
                  <a:pt x="136394" y="2024287"/>
                </a:cubicBezTo>
                <a:cubicBezTo>
                  <a:pt x="-118748" y="2493473"/>
                  <a:pt x="34508" y="2654435"/>
                  <a:pt x="187765" y="28153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052E37-AF94-F342-8289-2E8224666DE6}"/>
              </a:ext>
            </a:extLst>
          </p:cNvPr>
          <p:cNvSpPr/>
          <p:nvPr/>
        </p:nvSpPr>
        <p:spPr>
          <a:xfrm>
            <a:off x="9024306" y="3514955"/>
            <a:ext cx="1796514" cy="1971445"/>
          </a:xfrm>
          <a:custGeom>
            <a:avLst/>
            <a:gdLst>
              <a:gd name="connsiteX0" fmla="*/ 1301222 w 1796514"/>
              <a:gd name="connsiteY0" fmla="*/ 81000 h 1971445"/>
              <a:gd name="connsiteX1" fmla="*/ 1332045 w 1796514"/>
              <a:gd name="connsiteY1" fmla="*/ 142645 h 1971445"/>
              <a:gd name="connsiteX2" fmla="*/ 1773833 w 1796514"/>
              <a:gd name="connsiteY2" fmla="*/ 1396092 h 1971445"/>
              <a:gd name="connsiteX3" fmla="*/ 530660 w 1796514"/>
              <a:gd name="connsiteY3" fmla="*/ 1765962 h 1971445"/>
              <a:gd name="connsiteX4" fmla="*/ 16952 w 1796514"/>
              <a:gd name="connsiteY4" fmla="*/ 1735139 h 1971445"/>
              <a:gd name="connsiteX5" fmla="*/ 417645 w 1796514"/>
              <a:gd name="connsiteY5" fmla="*/ 1581027 h 1971445"/>
              <a:gd name="connsiteX6" fmla="*/ 6678 w 1796514"/>
              <a:gd name="connsiteY6" fmla="*/ 1724865 h 1971445"/>
              <a:gd name="connsiteX7" fmla="*/ 201887 w 1796514"/>
              <a:gd name="connsiteY7" fmla="*/ 1971445 h 197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6514" h="1971445">
                <a:moveTo>
                  <a:pt x="1301222" y="81000"/>
                </a:moveTo>
                <a:cubicBezTo>
                  <a:pt x="1277249" y="2231"/>
                  <a:pt x="1253277" y="-76537"/>
                  <a:pt x="1332045" y="142645"/>
                </a:cubicBezTo>
                <a:cubicBezTo>
                  <a:pt x="1410813" y="361827"/>
                  <a:pt x="1907397" y="1125539"/>
                  <a:pt x="1773833" y="1396092"/>
                </a:cubicBezTo>
                <a:cubicBezTo>
                  <a:pt x="1640269" y="1666645"/>
                  <a:pt x="823473" y="1709454"/>
                  <a:pt x="530660" y="1765962"/>
                </a:cubicBezTo>
                <a:cubicBezTo>
                  <a:pt x="237847" y="1822470"/>
                  <a:pt x="35788" y="1765962"/>
                  <a:pt x="16952" y="1735139"/>
                </a:cubicBezTo>
                <a:cubicBezTo>
                  <a:pt x="-1884" y="1704317"/>
                  <a:pt x="419357" y="1582739"/>
                  <a:pt x="417645" y="1581027"/>
                </a:cubicBezTo>
                <a:cubicBezTo>
                  <a:pt x="415933" y="1579315"/>
                  <a:pt x="42638" y="1659795"/>
                  <a:pt x="6678" y="1724865"/>
                </a:cubicBezTo>
                <a:cubicBezTo>
                  <a:pt x="-29282" y="1789935"/>
                  <a:pt x="86302" y="1880690"/>
                  <a:pt x="201887" y="19714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625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88D3-B995-CD44-AA38-47F93557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This is NOT scaling well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4C5E42-10EB-CC40-A3C3-D19FCC8C3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97" y="1923822"/>
            <a:ext cx="5284622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C83B6-E660-664B-B357-F8A695712634}"/>
              </a:ext>
            </a:extLst>
          </p:cNvPr>
          <p:cNvSpPr txBox="1"/>
          <p:nvPr/>
        </p:nvSpPr>
        <p:spPr>
          <a:xfrm>
            <a:off x="5686697" y="61697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grafana.wikimedia.org</a:t>
            </a:r>
            <a:r>
              <a:rPr lang="en-AU" dirty="0"/>
              <a:t>/d/UwUa77GZk/</a:t>
            </a:r>
            <a:r>
              <a:rPr lang="en-AU" dirty="0" err="1"/>
              <a:t>rpki?from</a:t>
            </a:r>
            <a:r>
              <a:rPr lang="en-AU" dirty="0"/>
              <a:t>=now-30d&amp;orgId=1&amp;to=</a:t>
            </a:r>
            <a:r>
              <a:rPr lang="en-AU" dirty="0" err="1"/>
              <a:t>now&amp;viewPanel</a:t>
            </a:r>
            <a:r>
              <a:rPr lang="en-AU" dirty="0"/>
              <a:t>=59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9F45A-78DE-4E41-966D-48AC8A7167D4}"/>
              </a:ext>
            </a:extLst>
          </p:cNvPr>
          <p:cNvSpPr txBox="1"/>
          <p:nvPr/>
        </p:nvSpPr>
        <p:spPr>
          <a:xfrm>
            <a:off x="6932023" y="2577737"/>
            <a:ext cx="4920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As more publication points and clients are added to the RPKI, the RPKI scanning function is getting slower (and more variable)</a:t>
            </a:r>
          </a:p>
        </p:txBody>
      </p:sp>
    </p:spTree>
    <p:extLst>
      <p:ext uri="{BB962C8B-B14F-4D97-AF65-F5344CB8AC3E}">
        <p14:creationId xmlns:p14="http://schemas.microsoft.com/office/powerpoint/2010/main" val="383150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0FD-A71E-954E-A307-768D3354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6" y="1774005"/>
            <a:ext cx="12002814" cy="2325029"/>
          </a:xfrm>
        </p:spPr>
        <p:txBody>
          <a:bodyPr>
            <a:noAutofit/>
          </a:bodyPr>
          <a:lstStyle/>
          <a:p>
            <a:r>
              <a:rPr lang="en-AU" sz="4800" dirty="0"/>
              <a:t>Measuring RPKI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4FBAB-9968-1946-997A-23C9EEAA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3710" y="5475890"/>
            <a:ext cx="9144000" cy="1053660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AhnbergHand" pitchFamily="2" charset="0"/>
              </a:rPr>
              <a:t>APNIC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63A5E3C-7737-9D49-AB18-DFBED876E348}"/>
              </a:ext>
            </a:extLst>
          </p:cNvPr>
          <p:cNvSpPr/>
          <p:nvPr/>
        </p:nvSpPr>
        <p:spPr>
          <a:xfrm>
            <a:off x="7088777" y="3297503"/>
            <a:ext cx="1672046" cy="830410"/>
          </a:xfrm>
          <a:custGeom>
            <a:avLst/>
            <a:gdLst>
              <a:gd name="connsiteX0" fmla="*/ 0 w 1672046"/>
              <a:gd name="connsiteY0" fmla="*/ 603937 h 830410"/>
              <a:gd name="connsiteX1" fmla="*/ 566057 w 1672046"/>
              <a:gd name="connsiteY1" fmla="*/ 3046 h 830410"/>
              <a:gd name="connsiteX2" fmla="*/ 418012 w 1672046"/>
              <a:gd name="connsiteY2" fmla="*/ 830360 h 830410"/>
              <a:gd name="connsiteX3" fmla="*/ 1314994 w 1672046"/>
              <a:gd name="connsiteY3" fmla="*/ 46588 h 830410"/>
              <a:gd name="connsiteX4" fmla="*/ 1193074 w 1672046"/>
              <a:gd name="connsiteY4" fmla="*/ 708440 h 830410"/>
              <a:gd name="connsiteX5" fmla="*/ 1672046 w 1672046"/>
              <a:gd name="connsiteY5" fmla="*/ 429766 h 83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2046" h="830410">
                <a:moveTo>
                  <a:pt x="0" y="603937"/>
                </a:moveTo>
                <a:cubicBezTo>
                  <a:pt x="248194" y="284623"/>
                  <a:pt x="496388" y="-34691"/>
                  <a:pt x="566057" y="3046"/>
                </a:cubicBezTo>
                <a:cubicBezTo>
                  <a:pt x="635726" y="40783"/>
                  <a:pt x="293189" y="823103"/>
                  <a:pt x="418012" y="830360"/>
                </a:cubicBezTo>
                <a:cubicBezTo>
                  <a:pt x="542835" y="837617"/>
                  <a:pt x="1185817" y="66908"/>
                  <a:pt x="1314994" y="46588"/>
                </a:cubicBezTo>
                <a:cubicBezTo>
                  <a:pt x="1444171" y="26268"/>
                  <a:pt x="1133565" y="644577"/>
                  <a:pt x="1193074" y="708440"/>
                </a:cubicBezTo>
                <a:cubicBezTo>
                  <a:pt x="1252583" y="772303"/>
                  <a:pt x="1462314" y="601034"/>
                  <a:pt x="1672046" y="42976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F66C-CC1C-A447-8B56-5B1FDBB8B41D}"/>
              </a:ext>
            </a:extLst>
          </p:cNvPr>
          <p:cNvSpPr txBox="1"/>
          <p:nvPr/>
        </p:nvSpPr>
        <p:spPr>
          <a:xfrm rot="21066700">
            <a:off x="6792392" y="2567187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2060"/>
                </a:solidFill>
                <a:latin typeface="AhnbergHand" pitchFamily="2" charset="0"/>
              </a:rPr>
              <a:t>Route Origin Validation Filtering!</a:t>
            </a:r>
          </a:p>
        </p:txBody>
      </p:sp>
    </p:spTree>
    <p:extLst>
      <p:ext uri="{BB962C8B-B14F-4D97-AF65-F5344CB8AC3E}">
        <p14:creationId xmlns:p14="http://schemas.microsoft.com/office/powerpoint/2010/main" val="3650879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 for ROA validity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2A217-62D0-6748-A910-28F6B243E23E}"/>
              </a:ext>
            </a:extLst>
          </p:cNvPr>
          <p:cNvSpPr txBox="1"/>
          <p:nvPr/>
        </p:nvSpPr>
        <p:spPr>
          <a:xfrm>
            <a:off x="2005118" y="3929749"/>
            <a:ext cx="780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The route object validity state cycles over a 7 day period in a set of 12 and 36 hour intervals</a:t>
            </a:r>
          </a:p>
        </p:txBody>
      </p:sp>
    </p:spTree>
    <p:extLst>
      <p:ext uri="{BB962C8B-B14F-4D97-AF65-F5344CB8AC3E}">
        <p14:creationId xmlns:p14="http://schemas.microsoft.com/office/powerpoint/2010/main" val="2950284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F0F0A-16EA-5145-B7D0-413A1CC9C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50" y="2364746"/>
            <a:ext cx="9537700" cy="9398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4D09D-9EE2-E446-9DCD-E3EE5D55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" y="3814175"/>
            <a:ext cx="12192000" cy="2484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4B1304-85A2-B740-8FBB-D24236B2A718}"/>
              </a:ext>
            </a:extLst>
          </p:cNvPr>
          <p:cNvSpPr/>
          <p:nvPr/>
        </p:nvSpPr>
        <p:spPr>
          <a:xfrm>
            <a:off x="6121052" y="3814175"/>
            <a:ext cx="736948" cy="16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4CEB-C1AF-4948-A024-E99DAC792BAA}"/>
              </a:ext>
            </a:extLst>
          </p:cNvPr>
          <p:cNvSpPr txBox="1"/>
          <p:nvPr/>
        </p:nvSpPr>
        <p:spPr>
          <a:xfrm>
            <a:off x="5091829" y="618313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view from </a:t>
            </a:r>
            <a:r>
              <a:rPr lang="en-AU" dirty="0" err="1">
                <a:latin typeface="AhnbergHand" pitchFamily="2" charset="0"/>
              </a:rPr>
              <a:t>stat.ripe.net</a:t>
            </a:r>
            <a:endParaRPr lang="en-AU" dirty="0">
              <a:latin typeface="AhnbergHand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8AC2579-E2CE-A24B-8988-6DC2D29A109A}"/>
              </a:ext>
            </a:extLst>
          </p:cNvPr>
          <p:cNvSpPr/>
          <p:nvPr/>
        </p:nvSpPr>
        <p:spPr>
          <a:xfrm>
            <a:off x="3770334" y="3093929"/>
            <a:ext cx="3501551" cy="2184957"/>
          </a:xfrm>
          <a:custGeom>
            <a:avLst/>
            <a:gdLst>
              <a:gd name="connsiteX0" fmla="*/ 0 w 3501551"/>
              <a:gd name="connsiteY0" fmla="*/ 0 h 2184957"/>
              <a:gd name="connsiteX1" fmla="*/ 3206663 w 3501551"/>
              <a:gd name="connsiteY1" fmla="*/ 2022953 h 2184957"/>
              <a:gd name="connsiteX2" fmla="*/ 3375765 w 3501551"/>
              <a:gd name="connsiteY2" fmla="*/ 2004164 h 2184957"/>
              <a:gd name="connsiteX3" fmla="*/ 3494762 w 3501551"/>
              <a:gd name="connsiteY3" fmla="*/ 2179529 h 2184957"/>
              <a:gd name="connsiteX4" fmla="*/ 3169085 w 3501551"/>
              <a:gd name="connsiteY4" fmla="*/ 2123161 h 218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551" h="2184957">
                <a:moveTo>
                  <a:pt x="0" y="0"/>
                </a:moveTo>
                <a:lnTo>
                  <a:pt x="3206663" y="2022953"/>
                </a:lnTo>
                <a:cubicBezTo>
                  <a:pt x="3769291" y="2356980"/>
                  <a:pt x="3327749" y="1978068"/>
                  <a:pt x="3375765" y="2004164"/>
                </a:cubicBezTo>
                <a:cubicBezTo>
                  <a:pt x="3423782" y="2030260"/>
                  <a:pt x="3529209" y="2159696"/>
                  <a:pt x="3494762" y="2179529"/>
                </a:cubicBezTo>
                <a:cubicBezTo>
                  <a:pt x="3460315" y="2199362"/>
                  <a:pt x="3314700" y="2161261"/>
                  <a:pt x="3169085" y="21231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56B391-4AEA-CD4A-AF74-6CC0ED682E3F}"/>
              </a:ext>
            </a:extLst>
          </p:cNvPr>
          <p:cNvSpPr/>
          <p:nvPr/>
        </p:nvSpPr>
        <p:spPr>
          <a:xfrm>
            <a:off x="7039627" y="3100192"/>
            <a:ext cx="1416292" cy="2160196"/>
          </a:xfrm>
          <a:custGeom>
            <a:avLst/>
            <a:gdLst>
              <a:gd name="connsiteX0" fmla="*/ 0 w 1416292"/>
              <a:gd name="connsiteY0" fmla="*/ 0 h 2160196"/>
              <a:gd name="connsiteX1" fmla="*/ 1321496 w 1416292"/>
              <a:gd name="connsiteY1" fmla="*/ 2041742 h 2160196"/>
              <a:gd name="connsiteX2" fmla="*/ 1321496 w 1416292"/>
              <a:gd name="connsiteY2" fmla="*/ 1922745 h 2160196"/>
              <a:gd name="connsiteX3" fmla="*/ 1415441 w 1416292"/>
              <a:gd name="connsiteY3" fmla="*/ 2154476 h 2160196"/>
              <a:gd name="connsiteX4" fmla="*/ 1258866 w 1416292"/>
              <a:gd name="connsiteY4" fmla="*/ 2066794 h 216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292" h="2160196">
                <a:moveTo>
                  <a:pt x="0" y="0"/>
                </a:moveTo>
                <a:cubicBezTo>
                  <a:pt x="550623" y="860642"/>
                  <a:pt x="1101247" y="1721285"/>
                  <a:pt x="1321496" y="2041742"/>
                </a:cubicBezTo>
                <a:cubicBezTo>
                  <a:pt x="1541745" y="2362200"/>
                  <a:pt x="1305839" y="1903956"/>
                  <a:pt x="1321496" y="1922745"/>
                </a:cubicBezTo>
                <a:cubicBezTo>
                  <a:pt x="1337154" y="1941534"/>
                  <a:pt x="1425879" y="2130468"/>
                  <a:pt x="1415441" y="2154476"/>
                </a:cubicBezTo>
                <a:cubicBezTo>
                  <a:pt x="1405003" y="2178484"/>
                  <a:pt x="1331934" y="2122639"/>
                  <a:pt x="1258866" y="20667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F4CBB0-DE0B-7044-97FD-0F57A715F714}"/>
              </a:ext>
            </a:extLst>
          </p:cNvPr>
          <p:cNvSpPr/>
          <p:nvPr/>
        </p:nvSpPr>
        <p:spPr>
          <a:xfrm>
            <a:off x="8605381" y="2965108"/>
            <a:ext cx="592724" cy="2313680"/>
          </a:xfrm>
          <a:custGeom>
            <a:avLst/>
            <a:gdLst>
              <a:gd name="connsiteX0" fmla="*/ 0 w 592724"/>
              <a:gd name="connsiteY0" fmla="*/ 110032 h 2313680"/>
              <a:gd name="connsiteX1" fmla="*/ 93945 w 592724"/>
              <a:gd name="connsiteY1" fmla="*/ 235292 h 2313680"/>
              <a:gd name="connsiteX2" fmla="*/ 532356 w 592724"/>
              <a:gd name="connsiteY2" fmla="*/ 2201878 h 2313680"/>
              <a:gd name="connsiteX3" fmla="*/ 588723 w 592724"/>
              <a:gd name="connsiteY3" fmla="*/ 2082881 h 2313680"/>
              <a:gd name="connsiteX4" fmla="*/ 563671 w 592724"/>
              <a:gd name="connsiteY4" fmla="*/ 2308350 h 2313680"/>
              <a:gd name="connsiteX5" fmla="*/ 369518 w 592724"/>
              <a:gd name="connsiteY5" fmla="*/ 2220667 h 23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724" h="2313680">
                <a:moveTo>
                  <a:pt x="0" y="110032"/>
                </a:moveTo>
                <a:cubicBezTo>
                  <a:pt x="2609" y="-1659"/>
                  <a:pt x="5219" y="-113349"/>
                  <a:pt x="93945" y="235292"/>
                </a:cubicBezTo>
                <a:cubicBezTo>
                  <a:pt x="182671" y="583933"/>
                  <a:pt x="449893" y="1893947"/>
                  <a:pt x="532356" y="2201878"/>
                </a:cubicBezTo>
                <a:cubicBezTo>
                  <a:pt x="614819" y="2509809"/>
                  <a:pt x="583504" y="2065136"/>
                  <a:pt x="588723" y="2082881"/>
                </a:cubicBezTo>
                <a:cubicBezTo>
                  <a:pt x="593942" y="2100626"/>
                  <a:pt x="600205" y="2285386"/>
                  <a:pt x="563671" y="2308350"/>
                </a:cubicBezTo>
                <a:cubicBezTo>
                  <a:pt x="527137" y="2331314"/>
                  <a:pt x="448327" y="2275990"/>
                  <a:pt x="369518" y="2220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148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 12 and 36 hour held states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C537B-3CF7-0240-94A3-1E4B2A4D9287}"/>
              </a:ext>
            </a:extLst>
          </p:cNvPr>
          <p:cNvSpPr/>
          <p:nvPr/>
        </p:nvSpPr>
        <p:spPr>
          <a:xfrm>
            <a:off x="11674257" y="5085567"/>
            <a:ext cx="482252" cy="945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Screen Recording 2020-07-23 at 10.40.19 am" descr="Screen Recording 2020-07-23 at 10.40.19 am">
            <a:hlinkClick r:id="" action="ppaction://media"/>
            <a:extLst>
              <a:ext uri="{FF2B5EF4-FFF2-40B4-BE49-F238E27FC236}">
                <a16:creationId xmlns:a16="http://schemas.microsoft.com/office/drawing/2014/main" id="{61F2C626-A260-7045-B490-3B4D8F3017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954" y="1863203"/>
            <a:ext cx="5919787" cy="435133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6F8074-0EBE-934E-82B5-DA45B4314137}"/>
              </a:ext>
            </a:extLst>
          </p:cNvPr>
          <p:cNvSpPr txBox="1"/>
          <p:nvPr/>
        </p:nvSpPr>
        <p:spPr>
          <a:xfrm>
            <a:off x="9056318" y="2755726"/>
            <a:ext cx="295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BGP Play view of the</a:t>
            </a:r>
          </a:p>
          <a:p>
            <a:r>
              <a:rPr lang="en-AU" dirty="0">
                <a:latin typeface="AhnbergHand" pitchFamily="2" charset="0"/>
              </a:rPr>
              <a:t>routing changes</a:t>
            </a:r>
          </a:p>
        </p:txBody>
      </p:sp>
    </p:spTree>
    <p:extLst>
      <p:ext uri="{BB962C8B-B14F-4D97-AF65-F5344CB8AC3E}">
        <p14:creationId xmlns:p14="http://schemas.microsoft.com/office/powerpoint/2010/main" val="8416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4B6C-A7BC-D747-A3D6-AD7AFF79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used 12 and 36 hour states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023CB19-A5A9-2345-A686-AE7C371B6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9" y="1804605"/>
            <a:ext cx="6768748" cy="43513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CA9A54-A450-5544-9CE3-DD981F616355}"/>
              </a:ext>
            </a:extLst>
          </p:cNvPr>
          <p:cNvSpPr txBox="1"/>
          <p:nvPr/>
        </p:nvSpPr>
        <p:spPr>
          <a:xfrm>
            <a:off x="7714593" y="1902372"/>
            <a:ext cx="3899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This shows the per-second fetch rate when the route is valid (green) and invalid (red) over a 7 day window</a:t>
            </a:r>
          </a:p>
          <a:p>
            <a:endParaRPr lang="en-AU" dirty="0"/>
          </a:p>
          <a:p>
            <a:r>
              <a:rPr lang="en-AU" dirty="0"/>
              <a:t>The route validity switches are clearly visible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4D00-A320-0A47-856D-E57719A27D18}"/>
              </a:ext>
            </a:extLst>
          </p:cNvPr>
          <p:cNvSpPr txBox="1"/>
          <p:nvPr/>
        </p:nvSpPr>
        <p:spPr>
          <a:xfrm>
            <a:off x="2653995" y="6511852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”invalid” route state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35F583A-38FB-384B-A798-F8B6A2EA0350}"/>
              </a:ext>
            </a:extLst>
          </p:cNvPr>
          <p:cNvSpPr/>
          <p:nvPr/>
        </p:nvSpPr>
        <p:spPr>
          <a:xfrm>
            <a:off x="1215228" y="1597572"/>
            <a:ext cx="2032469" cy="294290"/>
          </a:xfrm>
          <a:custGeom>
            <a:avLst/>
            <a:gdLst>
              <a:gd name="connsiteX0" fmla="*/ 2032469 w 2032469"/>
              <a:gd name="connsiteY0" fmla="*/ 0 h 294290"/>
              <a:gd name="connsiteX1" fmla="*/ 109075 w 2032469"/>
              <a:gd name="connsiteY1" fmla="*/ 262759 h 294290"/>
              <a:gd name="connsiteX2" fmla="*/ 224689 w 2032469"/>
              <a:gd name="connsiteY2" fmla="*/ 147145 h 294290"/>
              <a:gd name="connsiteX3" fmla="*/ 98565 w 2032469"/>
              <a:gd name="connsiteY3" fmla="*/ 262759 h 294290"/>
              <a:gd name="connsiteX4" fmla="*/ 340303 w 2032469"/>
              <a:gd name="connsiteY4" fmla="*/ 294290 h 2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469" h="294290">
                <a:moveTo>
                  <a:pt x="2032469" y="0"/>
                </a:moveTo>
                <a:cubicBezTo>
                  <a:pt x="1221420" y="119117"/>
                  <a:pt x="410372" y="238235"/>
                  <a:pt x="109075" y="262759"/>
                </a:cubicBezTo>
                <a:cubicBezTo>
                  <a:pt x="-192222" y="287283"/>
                  <a:pt x="226441" y="147145"/>
                  <a:pt x="224689" y="147145"/>
                </a:cubicBezTo>
                <a:cubicBezTo>
                  <a:pt x="222937" y="147145"/>
                  <a:pt x="79296" y="238235"/>
                  <a:pt x="98565" y="262759"/>
                </a:cubicBezTo>
                <a:cubicBezTo>
                  <a:pt x="117834" y="287283"/>
                  <a:pt x="229068" y="290786"/>
                  <a:pt x="340303" y="294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545363-507A-E240-B5B8-C674C7A6E4A2}"/>
              </a:ext>
            </a:extLst>
          </p:cNvPr>
          <p:cNvSpPr/>
          <p:nvPr/>
        </p:nvSpPr>
        <p:spPr>
          <a:xfrm>
            <a:off x="3226676" y="1608083"/>
            <a:ext cx="295625" cy="254901"/>
          </a:xfrm>
          <a:custGeom>
            <a:avLst/>
            <a:gdLst>
              <a:gd name="connsiteX0" fmla="*/ 0 w 295625"/>
              <a:gd name="connsiteY0" fmla="*/ 0 h 254901"/>
              <a:gd name="connsiteX1" fmla="*/ 94593 w 295625"/>
              <a:gd name="connsiteY1" fmla="*/ 52551 h 254901"/>
              <a:gd name="connsiteX2" fmla="*/ 199696 w 295625"/>
              <a:gd name="connsiteY2" fmla="*/ 241738 h 254901"/>
              <a:gd name="connsiteX3" fmla="*/ 294290 w 295625"/>
              <a:gd name="connsiteY3" fmla="*/ 126124 h 254901"/>
              <a:gd name="connsiteX4" fmla="*/ 241738 w 295625"/>
              <a:gd name="connsiteY4" fmla="*/ 252248 h 254901"/>
              <a:gd name="connsiteX5" fmla="*/ 63062 w 295625"/>
              <a:gd name="connsiteY5" fmla="*/ 199696 h 25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625" h="254901">
                <a:moveTo>
                  <a:pt x="0" y="0"/>
                </a:moveTo>
                <a:cubicBezTo>
                  <a:pt x="30655" y="6130"/>
                  <a:pt x="61310" y="12261"/>
                  <a:pt x="94593" y="52551"/>
                </a:cubicBezTo>
                <a:cubicBezTo>
                  <a:pt x="127876" y="92841"/>
                  <a:pt x="166413" y="229476"/>
                  <a:pt x="199696" y="241738"/>
                </a:cubicBezTo>
                <a:cubicBezTo>
                  <a:pt x="232979" y="254000"/>
                  <a:pt x="287283" y="124372"/>
                  <a:pt x="294290" y="126124"/>
                </a:cubicBezTo>
                <a:cubicBezTo>
                  <a:pt x="301297" y="127876"/>
                  <a:pt x="280276" y="239986"/>
                  <a:pt x="241738" y="252248"/>
                </a:cubicBezTo>
                <a:cubicBezTo>
                  <a:pt x="203200" y="264510"/>
                  <a:pt x="133131" y="232103"/>
                  <a:pt x="63062" y="1996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FFD5619-5730-C14D-9CCD-6D6679A0F6EE}"/>
              </a:ext>
            </a:extLst>
          </p:cNvPr>
          <p:cNvSpPr/>
          <p:nvPr/>
        </p:nvSpPr>
        <p:spPr>
          <a:xfrm>
            <a:off x="3279616" y="1584205"/>
            <a:ext cx="2397917" cy="465310"/>
          </a:xfrm>
          <a:custGeom>
            <a:avLst/>
            <a:gdLst>
              <a:gd name="connsiteX0" fmla="*/ 31143 w 2397917"/>
              <a:gd name="connsiteY0" fmla="*/ 34386 h 465310"/>
              <a:gd name="connsiteX1" fmla="*/ 304412 w 2397917"/>
              <a:gd name="connsiteY1" fmla="*/ 34386 h 465310"/>
              <a:gd name="connsiteX2" fmla="*/ 2227805 w 2397917"/>
              <a:gd name="connsiteY2" fmla="*/ 391738 h 465310"/>
              <a:gd name="connsiteX3" fmla="*/ 2206784 w 2397917"/>
              <a:gd name="connsiteY3" fmla="*/ 255103 h 465310"/>
              <a:gd name="connsiteX4" fmla="*/ 2395970 w 2397917"/>
              <a:gd name="connsiteY4" fmla="*/ 412758 h 465310"/>
              <a:gd name="connsiteX5" fmla="*/ 2070150 w 2397917"/>
              <a:gd name="connsiteY5" fmla="*/ 465310 h 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7917" h="465310">
                <a:moveTo>
                  <a:pt x="31143" y="34386"/>
                </a:moveTo>
                <a:cubicBezTo>
                  <a:pt x="-15278" y="4606"/>
                  <a:pt x="-61698" y="-25173"/>
                  <a:pt x="304412" y="34386"/>
                </a:cubicBezTo>
                <a:cubicBezTo>
                  <a:pt x="670522" y="93945"/>
                  <a:pt x="1910743" y="354952"/>
                  <a:pt x="2227805" y="391738"/>
                </a:cubicBezTo>
                <a:cubicBezTo>
                  <a:pt x="2544867" y="428524"/>
                  <a:pt x="2178757" y="251600"/>
                  <a:pt x="2206784" y="255103"/>
                </a:cubicBezTo>
                <a:cubicBezTo>
                  <a:pt x="2234811" y="258606"/>
                  <a:pt x="2418742" y="377724"/>
                  <a:pt x="2395970" y="412758"/>
                </a:cubicBezTo>
                <a:cubicBezTo>
                  <a:pt x="2373198" y="447793"/>
                  <a:pt x="2221674" y="456551"/>
                  <a:pt x="2070150" y="4653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6C8F87-792F-9945-8DED-7631F954AD67}"/>
              </a:ext>
            </a:extLst>
          </p:cNvPr>
          <p:cNvSpPr/>
          <p:nvPr/>
        </p:nvSpPr>
        <p:spPr>
          <a:xfrm>
            <a:off x="3300248" y="1587062"/>
            <a:ext cx="3471562" cy="462455"/>
          </a:xfrm>
          <a:custGeom>
            <a:avLst/>
            <a:gdLst>
              <a:gd name="connsiteX0" fmla="*/ 0 w 3471562"/>
              <a:gd name="connsiteY0" fmla="*/ 0 h 462455"/>
              <a:gd name="connsiteX1" fmla="*/ 105104 w 3471562"/>
              <a:gd name="connsiteY1" fmla="*/ 10510 h 462455"/>
              <a:gd name="connsiteX2" fmla="*/ 2249214 w 3471562"/>
              <a:gd name="connsiteY2" fmla="*/ 241738 h 462455"/>
              <a:gd name="connsiteX3" fmla="*/ 3415862 w 3471562"/>
              <a:gd name="connsiteY3" fmla="*/ 378372 h 462455"/>
              <a:gd name="connsiteX4" fmla="*/ 3300249 w 3471562"/>
              <a:gd name="connsiteY4" fmla="*/ 273269 h 462455"/>
              <a:gd name="connsiteX5" fmla="*/ 3436883 w 3471562"/>
              <a:gd name="connsiteY5" fmla="*/ 378372 h 462455"/>
              <a:gd name="connsiteX6" fmla="*/ 3195145 w 3471562"/>
              <a:gd name="connsiteY6" fmla="*/ 462455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1562" h="462455">
                <a:moveTo>
                  <a:pt x="0" y="0"/>
                </a:moveTo>
                <a:lnTo>
                  <a:pt x="105104" y="10510"/>
                </a:lnTo>
                <a:lnTo>
                  <a:pt x="2249214" y="241738"/>
                </a:lnTo>
                <a:cubicBezTo>
                  <a:pt x="2801007" y="303048"/>
                  <a:pt x="3240690" y="373117"/>
                  <a:pt x="3415862" y="378372"/>
                </a:cubicBezTo>
                <a:cubicBezTo>
                  <a:pt x="3591034" y="383627"/>
                  <a:pt x="3296746" y="273269"/>
                  <a:pt x="3300249" y="273269"/>
                </a:cubicBezTo>
                <a:cubicBezTo>
                  <a:pt x="3303752" y="273269"/>
                  <a:pt x="3454400" y="346841"/>
                  <a:pt x="3436883" y="378372"/>
                </a:cubicBezTo>
                <a:cubicBezTo>
                  <a:pt x="3419366" y="409903"/>
                  <a:pt x="3307255" y="436179"/>
                  <a:pt x="3195145" y="4624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0B139-AAC3-084E-833E-C96D226A300A}"/>
              </a:ext>
            </a:extLst>
          </p:cNvPr>
          <p:cNvSpPr txBox="1"/>
          <p:nvPr/>
        </p:nvSpPr>
        <p:spPr>
          <a:xfrm>
            <a:off x="2441548" y="1277885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B050"/>
                </a:solidFill>
                <a:latin typeface="AhnbergHand" pitchFamily="2" charset="0"/>
              </a:rPr>
              <a:t>”valid” route state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5A21E61-96BF-464F-8E27-80BC8AF8828E}"/>
              </a:ext>
            </a:extLst>
          </p:cNvPr>
          <p:cNvSpPr/>
          <p:nvPr/>
        </p:nvSpPr>
        <p:spPr>
          <a:xfrm>
            <a:off x="2302695" y="3363718"/>
            <a:ext cx="1235680" cy="3199296"/>
          </a:xfrm>
          <a:custGeom>
            <a:avLst/>
            <a:gdLst>
              <a:gd name="connsiteX0" fmla="*/ 1155208 w 1235680"/>
              <a:gd name="connsiteY0" fmla="*/ 2995041 h 3199296"/>
              <a:gd name="connsiteX1" fmla="*/ 1123677 w 1235680"/>
              <a:gd name="connsiteY1" fmla="*/ 2900448 h 3199296"/>
              <a:gd name="connsiteX2" fmla="*/ 72643 w 1235680"/>
              <a:gd name="connsiteY2" fmla="*/ 136227 h 3199296"/>
              <a:gd name="connsiteX3" fmla="*/ 83153 w 1235680"/>
              <a:gd name="connsiteY3" fmla="*/ 398985 h 3199296"/>
              <a:gd name="connsiteX4" fmla="*/ 20091 w 1235680"/>
              <a:gd name="connsiteY4" fmla="*/ 20613 h 3199296"/>
              <a:gd name="connsiteX5" fmla="*/ 219788 w 1235680"/>
              <a:gd name="connsiteY5" fmla="*/ 83675 h 319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5680" h="3199296">
                <a:moveTo>
                  <a:pt x="1155208" y="2995041"/>
                </a:moveTo>
                <a:cubicBezTo>
                  <a:pt x="1229656" y="3185979"/>
                  <a:pt x="1304105" y="3376917"/>
                  <a:pt x="1123677" y="2900448"/>
                </a:cubicBezTo>
                <a:cubicBezTo>
                  <a:pt x="943249" y="2423979"/>
                  <a:pt x="246064" y="553137"/>
                  <a:pt x="72643" y="136227"/>
                </a:cubicBezTo>
                <a:cubicBezTo>
                  <a:pt x="-100778" y="-280683"/>
                  <a:pt x="91912" y="418254"/>
                  <a:pt x="83153" y="398985"/>
                </a:cubicBezTo>
                <a:cubicBezTo>
                  <a:pt x="74394" y="379716"/>
                  <a:pt x="-2681" y="73165"/>
                  <a:pt x="20091" y="20613"/>
                </a:cubicBezTo>
                <a:cubicBezTo>
                  <a:pt x="42863" y="-31939"/>
                  <a:pt x="131325" y="25868"/>
                  <a:pt x="219788" y="836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9550923-D3AD-E541-B399-6B2EF1B0F836}"/>
              </a:ext>
            </a:extLst>
          </p:cNvPr>
          <p:cNvSpPr/>
          <p:nvPr/>
        </p:nvSpPr>
        <p:spPr>
          <a:xfrm>
            <a:off x="3462022" y="3355316"/>
            <a:ext cx="1446309" cy="3266512"/>
          </a:xfrm>
          <a:custGeom>
            <a:avLst/>
            <a:gdLst>
              <a:gd name="connsiteX0" fmla="*/ 37923 w 1446309"/>
              <a:gd name="connsiteY0" fmla="*/ 3129567 h 3266512"/>
              <a:gd name="connsiteX1" fmla="*/ 164047 w 1446309"/>
              <a:gd name="connsiteY1" fmla="*/ 2919360 h 3266512"/>
              <a:gd name="connsiteX2" fmla="*/ 1341206 w 1446309"/>
              <a:gd name="connsiteY2" fmla="*/ 134118 h 3266512"/>
              <a:gd name="connsiteX3" fmla="*/ 1120488 w 1446309"/>
              <a:gd name="connsiteY3" fmla="*/ 396877 h 3266512"/>
              <a:gd name="connsiteX4" fmla="*/ 1372737 w 1446309"/>
              <a:gd name="connsiteY4" fmla="*/ 7994 h 3266512"/>
              <a:gd name="connsiteX5" fmla="*/ 1446309 w 1446309"/>
              <a:gd name="connsiteY5" fmla="*/ 480960 h 32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6309" h="3266512">
                <a:moveTo>
                  <a:pt x="37923" y="3129567"/>
                </a:moveTo>
                <a:cubicBezTo>
                  <a:pt x="-7622" y="3274084"/>
                  <a:pt x="-53167" y="3418601"/>
                  <a:pt x="164047" y="2919360"/>
                </a:cubicBezTo>
                <a:cubicBezTo>
                  <a:pt x="381261" y="2420119"/>
                  <a:pt x="1181799" y="554532"/>
                  <a:pt x="1341206" y="134118"/>
                </a:cubicBezTo>
                <a:cubicBezTo>
                  <a:pt x="1500613" y="-286296"/>
                  <a:pt x="1115233" y="417898"/>
                  <a:pt x="1120488" y="396877"/>
                </a:cubicBezTo>
                <a:cubicBezTo>
                  <a:pt x="1125743" y="375856"/>
                  <a:pt x="1318434" y="-6020"/>
                  <a:pt x="1372737" y="7994"/>
                </a:cubicBezTo>
                <a:cubicBezTo>
                  <a:pt x="1427041" y="22008"/>
                  <a:pt x="1436675" y="251484"/>
                  <a:pt x="1446309" y="480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59B6F78-469E-0543-BB56-C8C98C44DA39}"/>
              </a:ext>
            </a:extLst>
          </p:cNvPr>
          <p:cNvSpPr/>
          <p:nvPr/>
        </p:nvSpPr>
        <p:spPr>
          <a:xfrm>
            <a:off x="3441155" y="3363294"/>
            <a:ext cx="2755942" cy="3333224"/>
          </a:xfrm>
          <a:custGeom>
            <a:avLst/>
            <a:gdLst>
              <a:gd name="connsiteX0" fmla="*/ 111342 w 2755942"/>
              <a:gd name="connsiteY0" fmla="*/ 3142609 h 3333224"/>
              <a:gd name="connsiteX1" fmla="*/ 290017 w 2755942"/>
              <a:gd name="connsiteY1" fmla="*/ 3016485 h 3333224"/>
              <a:gd name="connsiteX2" fmla="*/ 2602293 w 2755942"/>
              <a:gd name="connsiteY2" fmla="*/ 189203 h 3333224"/>
              <a:gd name="connsiteX3" fmla="*/ 2202900 w 2755942"/>
              <a:gd name="connsiteY3" fmla="*/ 283796 h 3333224"/>
              <a:gd name="connsiteX4" fmla="*/ 2707397 w 2755942"/>
              <a:gd name="connsiteY4" fmla="*/ 16 h 3333224"/>
              <a:gd name="connsiteX5" fmla="*/ 2707397 w 2755942"/>
              <a:gd name="connsiteY5" fmla="*/ 273285 h 333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5942" h="3333224">
                <a:moveTo>
                  <a:pt x="111342" y="3142609"/>
                </a:moveTo>
                <a:cubicBezTo>
                  <a:pt x="-6900" y="3325664"/>
                  <a:pt x="-125142" y="3508719"/>
                  <a:pt x="290017" y="3016485"/>
                </a:cubicBezTo>
                <a:cubicBezTo>
                  <a:pt x="705176" y="2524251"/>
                  <a:pt x="2283479" y="644651"/>
                  <a:pt x="2602293" y="189203"/>
                </a:cubicBezTo>
                <a:cubicBezTo>
                  <a:pt x="2921107" y="-266245"/>
                  <a:pt x="2185383" y="315327"/>
                  <a:pt x="2202900" y="283796"/>
                </a:cubicBezTo>
                <a:cubicBezTo>
                  <a:pt x="2220417" y="252265"/>
                  <a:pt x="2623314" y="1768"/>
                  <a:pt x="2707397" y="16"/>
                </a:cubicBezTo>
                <a:cubicBezTo>
                  <a:pt x="2791480" y="-1736"/>
                  <a:pt x="2749438" y="135774"/>
                  <a:pt x="2707397" y="2732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A0190-F207-344D-BA90-E8EF26978DE8}"/>
              </a:ext>
            </a:extLst>
          </p:cNvPr>
          <p:cNvSpPr txBox="1"/>
          <p:nvPr/>
        </p:nvSpPr>
        <p:spPr>
          <a:xfrm>
            <a:off x="144808" y="6000684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Weekly Measurement</a:t>
            </a:r>
          </a:p>
        </p:txBody>
      </p:sp>
    </p:spTree>
    <p:extLst>
      <p:ext uri="{BB962C8B-B14F-4D97-AF65-F5344CB8AC3E}">
        <p14:creationId xmlns:p14="http://schemas.microsoft.com/office/powerpoint/2010/main" val="3230469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Valid to Invalid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532C-1A88-6E4C-B888-94AD8FBC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289" y="1412972"/>
            <a:ext cx="7715289" cy="49598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30 minutes</a:t>
            </a:r>
            <a:r>
              <a:rPr lang="en-AU" dirty="0"/>
              <a:t> for the valid to invalid transition to take effect in this measurement</a:t>
            </a:r>
          </a:p>
          <a:p>
            <a:endParaRPr lang="en-AU" dirty="0"/>
          </a:p>
          <a:p>
            <a:r>
              <a:rPr lang="en-AU" dirty="0"/>
              <a:t>It appears that this is a combination of slow re-query rates at the RPKI publication point and some delays in making changes to the filters being fed into the routers</a:t>
            </a:r>
          </a:p>
          <a:p>
            <a:endParaRPr lang="en-AU" dirty="0"/>
          </a:p>
          <a:p>
            <a:r>
              <a:rPr lang="en-AU" dirty="0"/>
              <a:t>This system is dependant on the last transit ISP to withdraw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DA35C6-EE3C-624E-9C00-EEEB7D42D662}"/>
              </a:ext>
            </a:extLst>
          </p:cNvPr>
          <p:cNvSpPr/>
          <p:nvPr/>
        </p:nvSpPr>
        <p:spPr>
          <a:xfrm>
            <a:off x="3875716" y="5832240"/>
            <a:ext cx="599052" cy="450056"/>
          </a:xfrm>
          <a:custGeom>
            <a:avLst/>
            <a:gdLst>
              <a:gd name="connsiteX0" fmla="*/ 405357 w 541991"/>
              <a:gd name="connsiteY0" fmla="*/ 71550 h 450056"/>
              <a:gd name="connsiteX1" fmla="*/ 153108 w 541991"/>
              <a:gd name="connsiteY1" fmla="*/ 18999 h 450056"/>
              <a:gd name="connsiteX2" fmla="*/ 5964 w 541991"/>
              <a:gd name="connsiteY2" fmla="*/ 355330 h 450056"/>
              <a:gd name="connsiteX3" fmla="*/ 352805 w 541991"/>
              <a:gd name="connsiteY3" fmla="*/ 428902 h 450056"/>
              <a:gd name="connsiteX4" fmla="*/ 541991 w 541991"/>
              <a:gd name="connsiteY4" fmla="*/ 29509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91" h="450056">
                <a:moveTo>
                  <a:pt x="405357" y="71550"/>
                </a:moveTo>
                <a:cubicBezTo>
                  <a:pt x="312515" y="21626"/>
                  <a:pt x="219673" y="-28298"/>
                  <a:pt x="153108" y="18999"/>
                </a:cubicBezTo>
                <a:cubicBezTo>
                  <a:pt x="86543" y="66296"/>
                  <a:pt x="-27319" y="287013"/>
                  <a:pt x="5964" y="355330"/>
                </a:cubicBezTo>
                <a:cubicBezTo>
                  <a:pt x="39247" y="423647"/>
                  <a:pt x="263467" y="483205"/>
                  <a:pt x="352805" y="428902"/>
                </a:cubicBezTo>
                <a:cubicBezTo>
                  <a:pt x="442143" y="374599"/>
                  <a:pt x="492067" y="202054"/>
                  <a:pt x="541991" y="295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ECB86D-5ADB-0E4E-B005-D4249EA6E462}"/>
              </a:ext>
            </a:extLst>
          </p:cNvPr>
          <p:cNvSpPr/>
          <p:nvPr/>
        </p:nvSpPr>
        <p:spPr>
          <a:xfrm>
            <a:off x="4077224" y="1523307"/>
            <a:ext cx="3601232" cy="595968"/>
          </a:xfrm>
          <a:custGeom>
            <a:avLst/>
            <a:gdLst>
              <a:gd name="connsiteX0" fmla="*/ 3258207 w 3258207"/>
              <a:gd name="connsiteY0" fmla="*/ 280658 h 595968"/>
              <a:gd name="connsiteX1" fmla="*/ 2196662 w 3258207"/>
              <a:gd name="connsiteY1" fmla="*/ 7389 h 595968"/>
              <a:gd name="connsiteX2" fmla="*/ 147145 w 3258207"/>
              <a:gd name="connsiteY2" fmla="*/ 543417 h 595968"/>
              <a:gd name="connsiteX3" fmla="*/ 220717 w 3258207"/>
              <a:gd name="connsiteY3" fmla="*/ 417293 h 595968"/>
              <a:gd name="connsiteX4" fmla="*/ 0 w 3258207"/>
              <a:gd name="connsiteY4" fmla="*/ 564437 h 595968"/>
              <a:gd name="connsiteX5" fmla="*/ 220717 w 3258207"/>
              <a:gd name="connsiteY5" fmla="*/ 595968 h 5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8207" h="595968">
                <a:moveTo>
                  <a:pt x="3258207" y="280658"/>
                </a:moveTo>
                <a:cubicBezTo>
                  <a:pt x="2986689" y="122127"/>
                  <a:pt x="2715172" y="-36404"/>
                  <a:pt x="2196662" y="7389"/>
                </a:cubicBezTo>
                <a:cubicBezTo>
                  <a:pt x="1678152" y="51182"/>
                  <a:pt x="476469" y="475100"/>
                  <a:pt x="147145" y="543417"/>
                </a:cubicBezTo>
                <a:cubicBezTo>
                  <a:pt x="-182179" y="611734"/>
                  <a:pt x="245241" y="413790"/>
                  <a:pt x="220717" y="417293"/>
                </a:cubicBezTo>
                <a:cubicBezTo>
                  <a:pt x="196193" y="420796"/>
                  <a:pt x="0" y="534658"/>
                  <a:pt x="0" y="564437"/>
                </a:cubicBezTo>
                <a:cubicBezTo>
                  <a:pt x="0" y="594216"/>
                  <a:pt x="110358" y="595092"/>
                  <a:pt x="220717" y="59596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B401FE6-467B-B946-8DE8-DD1BE9F53BBB}"/>
              </a:ext>
            </a:extLst>
          </p:cNvPr>
          <p:cNvSpPr/>
          <p:nvPr/>
        </p:nvSpPr>
        <p:spPr>
          <a:xfrm>
            <a:off x="1523951" y="6195882"/>
            <a:ext cx="157704" cy="310021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F3182-6525-3B40-862A-7299B473DD8D}"/>
              </a:ext>
            </a:extLst>
          </p:cNvPr>
          <p:cNvSpPr txBox="1"/>
          <p:nvPr/>
        </p:nvSpPr>
        <p:spPr>
          <a:xfrm>
            <a:off x="220718" y="648866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Time of ROA change at the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4268687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69B51-681A-8141-B39A-0FF8A451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Transition – Invalid to Valid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91643-1C89-8F47-905A-222C409BF0C4}"/>
              </a:ext>
            </a:extLst>
          </p:cNvPr>
          <p:cNvSpPr txBox="1"/>
          <p:nvPr/>
        </p:nvSpPr>
        <p:spPr>
          <a:xfrm>
            <a:off x="7504387" y="1765738"/>
            <a:ext cx="4382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 takes some </a:t>
            </a:r>
            <a:r>
              <a:rPr lang="en-AU" b="1" dirty="0"/>
              <a:t>5 minutes </a:t>
            </a:r>
            <a:r>
              <a:rPr lang="en-AU" dirty="0"/>
              <a:t>for the invalid to valid transition to take effect in this measurement</a:t>
            </a:r>
          </a:p>
          <a:p>
            <a:endParaRPr lang="en-AU" dirty="0"/>
          </a:p>
          <a:p>
            <a:r>
              <a:rPr lang="en-AU" dirty="0"/>
              <a:t>This system is dependant on the first transit ISP to announce, so it tracks the fastest system to react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F2A19C-CE6C-584E-BE33-A4F3BED0D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690688"/>
            <a:ext cx="6768748" cy="4351338"/>
          </a:xfr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B1DF0A-A713-9745-BB71-CE46B2633F8F}"/>
              </a:ext>
            </a:extLst>
          </p:cNvPr>
          <p:cNvSpPr/>
          <p:nvPr/>
        </p:nvSpPr>
        <p:spPr>
          <a:xfrm>
            <a:off x="2145531" y="1459063"/>
            <a:ext cx="5642635" cy="1158079"/>
          </a:xfrm>
          <a:custGeom>
            <a:avLst/>
            <a:gdLst>
              <a:gd name="connsiteX0" fmla="*/ 5642635 w 5642635"/>
              <a:gd name="connsiteY0" fmla="*/ 264634 h 1158079"/>
              <a:gd name="connsiteX1" fmla="*/ 2815352 w 5642635"/>
              <a:gd name="connsiteY1" fmla="*/ 33406 h 1158079"/>
              <a:gd name="connsiteX2" fmla="*/ 461035 w 5642635"/>
              <a:gd name="connsiteY2" fmla="*/ 905765 h 1158079"/>
              <a:gd name="connsiteX3" fmla="*/ 61641 w 5642635"/>
              <a:gd name="connsiteY3" fmla="*/ 1084440 h 1158079"/>
              <a:gd name="connsiteX4" fmla="*/ 355931 w 5642635"/>
              <a:gd name="connsiteY4" fmla="*/ 1158013 h 1158079"/>
              <a:gd name="connsiteX5" fmla="*/ 9090 w 5642635"/>
              <a:gd name="connsiteY5" fmla="*/ 1073930 h 1158079"/>
              <a:gd name="connsiteX6" fmla="*/ 135214 w 5642635"/>
              <a:gd name="connsiteY6" fmla="*/ 937296 h 115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2635" h="1158079">
                <a:moveTo>
                  <a:pt x="5642635" y="264634"/>
                </a:moveTo>
                <a:cubicBezTo>
                  <a:pt x="4660793" y="95592"/>
                  <a:pt x="3678952" y="-73449"/>
                  <a:pt x="2815352" y="33406"/>
                </a:cubicBezTo>
                <a:cubicBezTo>
                  <a:pt x="1951752" y="140261"/>
                  <a:pt x="919987" y="730593"/>
                  <a:pt x="461035" y="905765"/>
                </a:cubicBezTo>
                <a:cubicBezTo>
                  <a:pt x="2083" y="1080937"/>
                  <a:pt x="79158" y="1042399"/>
                  <a:pt x="61641" y="1084440"/>
                </a:cubicBezTo>
                <a:cubicBezTo>
                  <a:pt x="44124" y="1126481"/>
                  <a:pt x="364689" y="1159765"/>
                  <a:pt x="355931" y="1158013"/>
                </a:cubicBezTo>
                <a:cubicBezTo>
                  <a:pt x="347172" y="1156261"/>
                  <a:pt x="45876" y="1110716"/>
                  <a:pt x="9090" y="1073930"/>
                </a:cubicBezTo>
                <a:cubicBezTo>
                  <a:pt x="-27696" y="1037144"/>
                  <a:pt x="53759" y="987220"/>
                  <a:pt x="135214" y="93729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680B41F-C27C-F448-A840-DF413554D226}"/>
              </a:ext>
            </a:extLst>
          </p:cNvPr>
          <p:cNvSpPr/>
          <p:nvPr/>
        </p:nvSpPr>
        <p:spPr>
          <a:xfrm>
            <a:off x="1951605" y="5404134"/>
            <a:ext cx="526922" cy="754928"/>
          </a:xfrm>
          <a:custGeom>
            <a:avLst/>
            <a:gdLst>
              <a:gd name="connsiteX0" fmla="*/ 210454 w 526922"/>
              <a:gd name="connsiteY0" fmla="*/ 628804 h 754928"/>
              <a:gd name="connsiteX1" fmla="*/ 525764 w 526922"/>
              <a:gd name="connsiteY1" fmla="*/ 271452 h 754928"/>
              <a:gd name="connsiteX2" fmla="*/ 305047 w 526922"/>
              <a:gd name="connsiteY2" fmla="*/ 8694 h 754928"/>
              <a:gd name="connsiteX3" fmla="*/ 247 w 526922"/>
              <a:gd name="connsiteY3" fmla="*/ 597273 h 754928"/>
              <a:gd name="connsiteX4" fmla="*/ 357598 w 526922"/>
              <a:gd name="connsiteY4" fmla="*/ 754928 h 7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922" h="754928">
                <a:moveTo>
                  <a:pt x="210454" y="628804"/>
                </a:moveTo>
                <a:cubicBezTo>
                  <a:pt x="360226" y="501804"/>
                  <a:pt x="509999" y="374804"/>
                  <a:pt x="525764" y="271452"/>
                </a:cubicBezTo>
                <a:cubicBezTo>
                  <a:pt x="541529" y="168100"/>
                  <a:pt x="392633" y="-45609"/>
                  <a:pt x="305047" y="8694"/>
                </a:cubicBezTo>
                <a:cubicBezTo>
                  <a:pt x="217461" y="62997"/>
                  <a:pt x="-8512" y="472901"/>
                  <a:pt x="247" y="597273"/>
                </a:cubicBezTo>
                <a:cubicBezTo>
                  <a:pt x="9006" y="721645"/>
                  <a:pt x="183302" y="738286"/>
                  <a:pt x="357598" y="75492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370C24D-E7C3-1B4C-AAA1-977CD0BBB9CF}"/>
              </a:ext>
            </a:extLst>
          </p:cNvPr>
          <p:cNvSpPr/>
          <p:nvPr/>
        </p:nvSpPr>
        <p:spPr>
          <a:xfrm>
            <a:off x="1687820" y="5732005"/>
            <a:ext cx="325371" cy="639627"/>
          </a:xfrm>
          <a:custGeom>
            <a:avLst/>
            <a:gdLst>
              <a:gd name="connsiteX0" fmla="*/ 52601 w 157704"/>
              <a:gd name="connsiteY0" fmla="*/ 310021 h 310021"/>
              <a:gd name="connsiteX1" fmla="*/ 52601 w 157704"/>
              <a:gd name="connsiteY1" fmla="*/ 5221 h 310021"/>
              <a:gd name="connsiteX2" fmla="*/ 49 w 157704"/>
              <a:gd name="connsiteY2" fmla="*/ 110325 h 310021"/>
              <a:gd name="connsiteX3" fmla="*/ 63111 w 157704"/>
              <a:gd name="connsiteY3" fmla="*/ 15732 h 310021"/>
              <a:gd name="connsiteX4" fmla="*/ 157704 w 157704"/>
              <a:gd name="connsiteY4" fmla="*/ 57773 h 31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04" h="310021">
                <a:moveTo>
                  <a:pt x="52601" y="310021"/>
                </a:moveTo>
                <a:cubicBezTo>
                  <a:pt x="56980" y="174262"/>
                  <a:pt x="61360" y="38504"/>
                  <a:pt x="52601" y="5221"/>
                </a:cubicBezTo>
                <a:cubicBezTo>
                  <a:pt x="43842" y="-28062"/>
                  <a:pt x="-1703" y="108573"/>
                  <a:pt x="49" y="110325"/>
                </a:cubicBezTo>
                <a:cubicBezTo>
                  <a:pt x="1801" y="112077"/>
                  <a:pt x="36835" y="24491"/>
                  <a:pt x="63111" y="15732"/>
                </a:cubicBezTo>
                <a:cubicBezTo>
                  <a:pt x="89387" y="6973"/>
                  <a:pt x="123545" y="32373"/>
                  <a:pt x="157704" y="5777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7B16-D1BB-A244-8DFD-A907C5C08DF3}"/>
              </a:ext>
            </a:extLst>
          </p:cNvPr>
          <p:cNvSpPr txBox="1"/>
          <p:nvPr/>
        </p:nvSpPr>
        <p:spPr>
          <a:xfrm>
            <a:off x="220718" y="6488668"/>
            <a:ext cx="57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Time of ROA change at the RPKI repository</a:t>
            </a:r>
          </a:p>
        </p:txBody>
      </p:sp>
    </p:spTree>
    <p:extLst>
      <p:ext uri="{BB962C8B-B14F-4D97-AF65-F5344CB8AC3E}">
        <p14:creationId xmlns:p14="http://schemas.microsoft.com/office/powerpoint/2010/main" val="1597042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CA49-AB07-5E42-B5AD-304E137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RPKI “sweep”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52B00-537F-0543-9DB8-98FD7FE5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a mix of 2, 10 and 60 minute timers being used</a:t>
            </a:r>
          </a:p>
          <a:p>
            <a:r>
              <a:rPr lang="en-AU" dirty="0"/>
              <a:t>2 minutes seems like a lot of thrashing with little in the way of outcome – the responsiveness of the system is held back by those clients using longer re-query timers</a:t>
            </a:r>
          </a:p>
          <a:p>
            <a:r>
              <a:rPr lang="en-AU" dirty="0"/>
              <a:t>60 minutes seems too slow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i="1" dirty="0"/>
              <a:t>(I’d go with a 10 minute query timer as a compromise here) </a:t>
            </a:r>
          </a:p>
        </p:txBody>
      </p:sp>
    </p:spTree>
    <p:extLst>
      <p:ext uri="{BB962C8B-B14F-4D97-AF65-F5344CB8AC3E}">
        <p14:creationId xmlns:p14="http://schemas.microsoft.com/office/powerpoint/2010/main" val="1868327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2972-E172-034A-A2F3-4F6FFC4A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 impact of RPKI filtering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124B3-06F6-6C4C-9E82-5C1A4F73B635}"/>
              </a:ext>
            </a:extLst>
          </p:cNvPr>
          <p:cNvSpPr txBox="1"/>
          <p:nvPr/>
        </p:nvSpPr>
        <p:spPr>
          <a:xfrm>
            <a:off x="9761414" y="2123089"/>
            <a:ext cx="2230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 20% of users that’s a surprisingly large impact for a very recent technology</a:t>
            </a:r>
          </a:p>
          <a:p>
            <a:endParaRPr lang="en-AU" dirty="0"/>
          </a:p>
          <a:p>
            <a:r>
              <a:rPr lang="en-AU" dirty="0"/>
              <a:t>However, nothing much has changed in the past 16 months!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5B785-1F10-7C41-856E-D32477F5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7" y="1690688"/>
            <a:ext cx="9243072" cy="43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09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AU" dirty="0"/>
              <a:t>Results: User Impact of RPKI filtering – Jul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2C419-9703-7C4B-B6FF-BAABC9FEB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23" y="1825625"/>
            <a:ext cx="9783353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7D7AB-2E2E-AD4D-99F2-2CDF318FEA32}"/>
              </a:ext>
            </a:extLst>
          </p:cNvPr>
          <p:cNvSpPr txBox="1"/>
          <p:nvPr/>
        </p:nvSpPr>
        <p:spPr>
          <a:xfrm>
            <a:off x="1506583" y="642692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F4B7A-9145-D54F-B6B0-0F9DE27320E2}"/>
              </a:ext>
            </a:extLst>
          </p:cNvPr>
          <p:cNvSpPr/>
          <p:nvPr/>
        </p:nvSpPr>
        <p:spPr>
          <a:xfrm>
            <a:off x="7663543" y="5976670"/>
            <a:ext cx="2934788" cy="10191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9169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AU" dirty="0"/>
              <a:t>Results: User Impact of RPKI filtering – Oct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9F4F-DA97-8043-8D0D-E3437539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37" y="1769711"/>
            <a:ext cx="9816663" cy="4422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0E611-2FA6-FB48-853D-ED67F4F31C68}"/>
              </a:ext>
            </a:extLst>
          </p:cNvPr>
          <p:cNvSpPr txBox="1"/>
          <p:nvPr/>
        </p:nvSpPr>
        <p:spPr>
          <a:xfrm>
            <a:off x="1506583" y="642692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3214B-36F5-1948-9D94-B1B0A8C68105}"/>
              </a:ext>
            </a:extLst>
          </p:cNvPr>
          <p:cNvSpPr/>
          <p:nvPr/>
        </p:nvSpPr>
        <p:spPr>
          <a:xfrm>
            <a:off x="7663543" y="5976670"/>
            <a:ext cx="2934788" cy="10191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325451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E89B7-B2E4-B844-8159-5ACFE2ED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7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1BE55A-D4D9-8D4E-B407-02F867B2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19" y="1906245"/>
            <a:ext cx="9417435" cy="4346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791E38-AFA4-3445-80F4-2B20561C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AU" dirty="0"/>
              <a:t>Results: User Impact of RPKI filtering – Mar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0E611-2FA6-FB48-853D-ED67F4F31C68}"/>
              </a:ext>
            </a:extLst>
          </p:cNvPr>
          <p:cNvSpPr txBox="1"/>
          <p:nvPr/>
        </p:nvSpPr>
        <p:spPr>
          <a:xfrm>
            <a:off x="1506583" y="642692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stats.labs.apnic.net</a:t>
            </a:r>
            <a:r>
              <a:rPr lang="en-AU" dirty="0"/>
              <a:t>/</a:t>
            </a:r>
            <a:r>
              <a:rPr lang="en-AU" dirty="0" err="1"/>
              <a:t>rpki</a:t>
            </a: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3F8C58-9DC0-6947-8E16-F75A1D9E1C92}"/>
              </a:ext>
            </a:extLst>
          </p:cNvPr>
          <p:cNvSpPr/>
          <p:nvPr/>
        </p:nvSpPr>
        <p:spPr>
          <a:xfrm>
            <a:off x="7515501" y="5994087"/>
            <a:ext cx="2934788" cy="101914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0406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D00-0418-A848-9F41-06E85046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Turning on Drop Invalid Filtering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86FEA8-D8FB-5844-B288-3630C0259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441" y="1690687"/>
            <a:ext cx="7452856" cy="4884283"/>
          </a:xfrm>
        </p:spPr>
      </p:pic>
    </p:spTree>
    <p:extLst>
      <p:ext uri="{BB962C8B-B14F-4D97-AF65-F5344CB8AC3E}">
        <p14:creationId xmlns:p14="http://schemas.microsoft.com/office/powerpoint/2010/main" val="2361326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1A6AB5-C491-2940-AF0F-A77CCA02B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5" y="1649005"/>
            <a:ext cx="10124365" cy="4678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98CD53A-AB00-C24D-AD97-A127ED034A26}"/>
              </a:ext>
            </a:extLst>
          </p:cNvPr>
          <p:cNvSpPr/>
          <p:nvPr/>
        </p:nvSpPr>
        <p:spPr>
          <a:xfrm>
            <a:off x="9920712" y="2712294"/>
            <a:ext cx="1456926" cy="955580"/>
          </a:xfrm>
          <a:custGeom>
            <a:avLst/>
            <a:gdLst>
              <a:gd name="connsiteX0" fmla="*/ 456187 w 1456926"/>
              <a:gd name="connsiteY0" fmla="*/ 719275 h 955580"/>
              <a:gd name="connsiteX1" fmla="*/ 517832 w 1456926"/>
              <a:gd name="connsiteY1" fmla="*/ 729549 h 955580"/>
              <a:gd name="connsiteX2" fmla="*/ 1452780 w 1456926"/>
              <a:gd name="connsiteY2" fmla="*/ 524066 h 955580"/>
              <a:gd name="connsiteX3" fmla="*/ 826057 w 1456926"/>
              <a:gd name="connsiteY3" fmla="*/ 84 h 955580"/>
              <a:gd name="connsiteX4" fmla="*/ 14398 w 1456926"/>
              <a:gd name="connsiteY4" fmla="*/ 565162 h 955580"/>
              <a:gd name="connsiteX5" fmla="*/ 384268 w 1456926"/>
              <a:gd name="connsiteY5" fmla="*/ 955580 h 95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6926" h="955580">
                <a:moveTo>
                  <a:pt x="456187" y="719275"/>
                </a:moveTo>
                <a:cubicBezTo>
                  <a:pt x="403960" y="740679"/>
                  <a:pt x="351733" y="762084"/>
                  <a:pt x="517832" y="729549"/>
                </a:cubicBezTo>
                <a:cubicBezTo>
                  <a:pt x="683931" y="697014"/>
                  <a:pt x="1401409" y="645643"/>
                  <a:pt x="1452780" y="524066"/>
                </a:cubicBezTo>
                <a:cubicBezTo>
                  <a:pt x="1504151" y="402489"/>
                  <a:pt x="1065787" y="-6765"/>
                  <a:pt x="826057" y="84"/>
                </a:cubicBezTo>
                <a:cubicBezTo>
                  <a:pt x="586327" y="6933"/>
                  <a:pt x="88029" y="405913"/>
                  <a:pt x="14398" y="565162"/>
                </a:cubicBezTo>
                <a:cubicBezTo>
                  <a:pt x="-59233" y="724411"/>
                  <a:pt x="162517" y="839995"/>
                  <a:pt x="384268" y="9555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BF24EA-DB75-5147-BCBE-47081C3161BD}"/>
              </a:ext>
            </a:extLst>
          </p:cNvPr>
          <p:cNvSpPr txBox="1"/>
          <p:nvPr/>
        </p:nvSpPr>
        <p:spPr>
          <a:xfrm>
            <a:off x="9955658" y="4232953"/>
            <a:ext cx="1951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%</a:t>
            </a:r>
            <a:r>
              <a:rPr lang="en-AU" dirty="0">
                <a:latin typeface="AhnbergHand" pitchFamily="2" charset="0"/>
              </a:rPr>
              <a:t> of AU users</a:t>
            </a:r>
          </a:p>
        </p:txBody>
      </p:sp>
    </p:spTree>
    <p:extLst>
      <p:ext uri="{BB962C8B-B14F-4D97-AF65-F5344CB8AC3E}">
        <p14:creationId xmlns:p14="http://schemas.microsoft.com/office/powerpoint/2010/main" val="3392971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34B14-E39D-F547-84EA-0144F401C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91"/>
            <a:ext cx="12192000" cy="1934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56AE4-850A-1D4D-B804-6544E8BC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Local ISPs</a:t>
            </a:r>
          </a:p>
        </p:txBody>
      </p:sp>
    </p:spTree>
    <p:extLst>
      <p:ext uri="{BB962C8B-B14F-4D97-AF65-F5344CB8AC3E}">
        <p14:creationId xmlns:p14="http://schemas.microsoft.com/office/powerpoint/2010/main" val="532495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2304-44C5-0344-98BF-7A7627E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Does everyone have to play?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D6A8-D9E9-9E4B-BA63-982367501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There are two factors at play:</a:t>
            </a:r>
          </a:p>
          <a:p>
            <a:pPr lvl="1"/>
            <a:r>
              <a:rPr lang="en-AU" dirty="0"/>
              <a:t>Networks that perform invalid route filtering</a:t>
            </a:r>
          </a:p>
          <a:p>
            <a:pPr marL="457200" lvl="1" indent="0">
              <a:buNone/>
            </a:pPr>
            <a:r>
              <a:rPr lang="en-AU" dirty="0"/>
              <a:t>and</a:t>
            </a:r>
          </a:p>
          <a:p>
            <a:pPr lvl="1"/>
            <a:r>
              <a:rPr lang="en-AU" dirty="0"/>
              <a:t>Network that do not filter themselves, but are customers of transit providers who filter</a:t>
            </a:r>
          </a:p>
          <a:p>
            <a:pPr marL="0" indent="0">
              <a:buNone/>
            </a:pPr>
            <a:r>
              <a:rPr lang="en-AU" dirty="0"/>
              <a:t>In either case the basic RPKI </a:t>
            </a:r>
            <a:r>
              <a:rPr lang="en-AU" dirty="0" err="1"/>
              <a:t>RoV</a:t>
            </a:r>
            <a:r>
              <a:rPr lang="en-AU" dirty="0"/>
              <a:t> objective is achieved, in that the users within these ISP networks are not exposed to invalid route objects</a:t>
            </a:r>
          </a:p>
        </p:txBody>
      </p:sp>
    </p:spTree>
    <p:extLst>
      <p:ext uri="{BB962C8B-B14F-4D97-AF65-F5344CB8AC3E}">
        <p14:creationId xmlns:p14="http://schemas.microsoft.com/office/powerpoint/2010/main" val="1995209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4C22-FC65-5F4A-A438-5BED2F20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Steps for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2486-0395-3B40-B47F-68CC7CAF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949" cy="4740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This is a work in progress and would benefit from more refinement, including:</a:t>
            </a:r>
          </a:p>
          <a:p>
            <a:r>
              <a:rPr lang="en-AU" dirty="0"/>
              <a:t>Could we attempt selective traceroute from the anycast servers to identify the networks that are performing the </a:t>
            </a:r>
            <a:r>
              <a:rPr lang="en-AU" dirty="0" err="1"/>
              <a:t>RoV</a:t>
            </a:r>
            <a:r>
              <a:rPr lang="en-AU" dirty="0"/>
              <a:t> invalid filter drop?</a:t>
            </a:r>
          </a:p>
          <a:p>
            <a:pPr lvl="1"/>
            <a:r>
              <a:rPr lang="en-AU" dirty="0"/>
              <a:t>The measurement setup detects the user impact but not the individual networks who are performing drop invalid. Selective traceroute may allow a better way to identify the point of invalid drop</a:t>
            </a:r>
          </a:p>
          <a:p>
            <a:r>
              <a:rPr lang="en-AU" dirty="0"/>
              <a:t>Should we perform further analysis of BGP route updates in route collectors to determine route withdrawal and announcement patterns when RPKI validity changes?</a:t>
            </a:r>
          </a:p>
          <a:p>
            <a:pPr lvl="1"/>
            <a:r>
              <a:rPr lang="en-AU" dirty="0"/>
              <a:t>What is the difference between the primary point of route withdrawal / announcement and the consequent propagation in eBGP to the surrounding networks?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0894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Stub vs Transit</a:t>
            </a:r>
          </a:p>
          <a:p>
            <a:r>
              <a:rPr lang="en-AU" sz="3200" dirty="0"/>
              <a:t>Is it necessary for every AS to operate RPKI ROV infrastructure and filter invalid routes?</a:t>
            </a:r>
          </a:p>
          <a:p>
            <a:r>
              <a:rPr lang="en-AU" sz="3200" dirty="0"/>
              <a:t>If not, what’s the minimal set of filtering networks that could provide similar levels of filtering for the Internet as a whole</a:t>
            </a:r>
          </a:p>
          <a:p>
            <a:r>
              <a:rPr lang="en-AU" sz="3200" dirty="0"/>
              <a:t>What’s the marginal benefit of stub AS performing RPKI ROV filtering?</a:t>
            </a:r>
          </a:p>
          <a:p>
            <a:pPr marL="0" indent="0">
              <a:buNone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612272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Ingress vs Egress</a:t>
            </a:r>
          </a:p>
          <a:p>
            <a:r>
              <a:rPr lang="en-AU" sz="3200" dirty="0"/>
              <a:t>Should a stub AS RPKI only </a:t>
            </a:r>
            <a:r>
              <a:rPr lang="en-AU" sz="3200" dirty="0" err="1"/>
              <a:t>RoV</a:t>
            </a:r>
            <a:r>
              <a:rPr lang="en-AU" sz="3200" dirty="0"/>
              <a:t> filter its own announcements?</a:t>
            </a:r>
          </a:p>
          <a:p>
            <a:r>
              <a:rPr lang="en-AU" sz="3200" dirty="0"/>
              <a:t>Should every AS filter their own announcements?</a:t>
            </a:r>
          </a:p>
          <a:p>
            <a:r>
              <a:rPr lang="en-AU" sz="3200" dirty="0"/>
              <a:t>What’s more important: Protecting others who DON’T </a:t>
            </a:r>
            <a:r>
              <a:rPr lang="en-AU" sz="3200" dirty="0" err="1"/>
              <a:t>RoV</a:t>
            </a:r>
            <a:r>
              <a:rPr lang="en-AU" sz="3200" dirty="0"/>
              <a:t> filter from your operational mishaps or protecting yourself from the mishaps of others?</a:t>
            </a:r>
          </a:p>
          <a:p>
            <a:r>
              <a:rPr lang="en-AU" sz="3200" dirty="0"/>
              <a:t>Does Partial Adoption change your answer?</a:t>
            </a:r>
          </a:p>
        </p:txBody>
      </p:sp>
    </p:spTree>
    <p:extLst>
      <p:ext uri="{BB962C8B-B14F-4D97-AF65-F5344CB8AC3E}">
        <p14:creationId xmlns:p14="http://schemas.microsoft.com/office/powerpoint/2010/main" val="3461192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Prefix vs AS attestations</a:t>
            </a:r>
          </a:p>
          <a:p>
            <a:r>
              <a:rPr lang="en-AU" sz="3200" dirty="0"/>
              <a:t>Should an AS be able to enumerate ALL of its originations in a AS-signed attestation?</a:t>
            </a:r>
          </a:p>
        </p:txBody>
      </p:sp>
    </p:spTree>
    <p:extLst>
      <p:ext uri="{BB962C8B-B14F-4D97-AF65-F5344CB8AC3E}">
        <p14:creationId xmlns:p14="http://schemas.microsoft.com/office/powerpoint/2010/main" val="95388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88ED-E935-B34B-A6F4-3A54DDC7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 we might want to think about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499F-3B19-4346-B00A-4204E167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/>
              <a:t>When and how will we protect the AS Path?</a:t>
            </a:r>
          </a:p>
          <a:p>
            <a:r>
              <a:rPr lang="en-AU" sz="3200" dirty="0"/>
              <a:t>What is going in with the ASPA drafts in the IETF?</a:t>
            </a:r>
          </a:p>
          <a:p>
            <a:r>
              <a:rPr lang="en-AU" sz="3200" dirty="0"/>
              <a:t>Is anyone experimenting with ASPA yet?</a:t>
            </a:r>
          </a:p>
          <a:p>
            <a:pPr marL="0" indent="0">
              <a:buNone/>
            </a:pPr>
            <a:endParaRPr lang="en-AU" sz="3200" dirty="0"/>
          </a:p>
          <a:p>
            <a:r>
              <a:rPr lang="en-AU" sz="3200" dirty="0"/>
              <a:t>What is the benefit of Origination protection without AS Path protection?</a:t>
            </a:r>
          </a:p>
        </p:txBody>
      </p:sp>
    </p:spTree>
    <p:extLst>
      <p:ext uri="{BB962C8B-B14F-4D97-AF65-F5344CB8AC3E}">
        <p14:creationId xmlns:p14="http://schemas.microsoft.com/office/powerpoint/2010/main" val="364855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3AD6B-79AA-0D42-A981-B8FBF66E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46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68A-DAC5-F04D-9119-05634997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we trying to achieve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EDC3-4CC5-E340-81AD-7501CA79D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If this is a routing protection measure then what are you trying to protect? From whom? From what threat?</a:t>
            </a:r>
          </a:p>
          <a:p>
            <a:r>
              <a:rPr lang="en-AU" dirty="0"/>
              <a:t>If this is guard against operational errors then don’t forget that operational mishaps are endlessly varied, and we can’t foresee all possible causes of routing accidents!</a:t>
            </a:r>
          </a:p>
          <a:p>
            <a:r>
              <a:rPr lang="en-AU" dirty="0"/>
              <a:t>If this is a user protection measure then the issue of route filtering is an issue for transit providers, not stub networks</a:t>
            </a:r>
          </a:p>
          <a:p>
            <a:pPr lvl="1"/>
            <a:r>
              <a:rPr lang="en-AU" dirty="0"/>
              <a:t>A stub network should generate ROAs for its routes, but there is far less of an incentive to perform </a:t>
            </a:r>
            <a:r>
              <a:rPr lang="en-AU" dirty="0" err="1"/>
              <a:t>RoV</a:t>
            </a:r>
            <a:r>
              <a:rPr lang="en-AU" dirty="0"/>
              <a:t> invalid filtering if the stub’s </a:t>
            </a:r>
            <a:r>
              <a:rPr lang="en-AU" dirty="0" err="1"/>
              <a:t>upstreams</a:t>
            </a:r>
            <a:r>
              <a:rPr lang="en-AU" dirty="0"/>
              <a:t> / IXs are already performing this filtering</a:t>
            </a:r>
          </a:p>
          <a:p>
            <a:pPr lvl="1"/>
            <a:r>
              <a:rPr lang="en-AU" dirty="0"/>
              <a:t>Is it more important for IXs and Transits to perform  drop-invalids than for stubs? 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5241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4E530E-AF43-1547-8628-ACE10FA263C1}"/>
              </a:ext>
            </a:extLst>
          </p:cNvPr>
          <p:cNvSpPr txBox="1"/>
          <p:nvPr/>
        </p:nvSpPr>
        <p:spPr>
          <a:xfrm rot="21391933">
            <a:off x="3886201" y="1792705"/>
            <a:ext cx="2964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latin typeface="AhnbergHand" pitchFamily="2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99084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F678-72EC-3C47-8884-BFA7D830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not be too ambitious!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486C-152D-3C4B-B016-DBE6E1A1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Enforcing rules to ensure that the routes carried in BGP are both protocol-wise accurate and policy-wise accurate is well beyond the capabilities of BGP and viable BGP control mechanisms *</a:t>
            </a:r>
          </a:p>
          <a:p>
            <a:pPr marL="0" indent="0">
              <a:buNone/>
            </a:pPr>
            <a:r>
              <a:rPr lang="en-AU" dirty="0"/>
              <a:t>Route Origin Validation is designed to prevent BGP speakers from learning and preferring routes that are not authorised by the prefix holder</a:t>
            </a:r>
          </a:p>
          <a:p>
            <a:pPr marL="0" indent="0">
              <a:buNone/>
            </a:pPr>
            <a:r>
              <a:rPr lang="en-AU" dirty="0"/>
              <a:t>The intent of not preferring unauthorised routes is to prevent users’ traffic from being steered along these bogus routes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38FDF-21A8-D64C-ABD3-00B50DBBF684}"/>
              </a:ext>
            </a:extLst>
          </p:cNvPr>
          <p:cNvSpPr txBox="1"/>
          <p:nvPr/>
        </p:nvSpPr>
        <p:spPr>
          <a:xfrm>
            <a:off x="634253" y="5573236"/>
            <a:ext cx="10647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2">
                    <a:lumMod val="75000"/>
                  </a:schemeClr>
                </a:solidFill>
              </a:rPr>
              <a:t>* BGP is not a deterministic protocol, but more of a negotiation protocol that attempts to find meta-stable ‘solutions to importer / export policy preferences simultaneously. Where the policies are incompatible the BGP “solution” is not necessarily reached deterministically and different outcomes will be seen at different times – see “BGP Wedgies” for an illustration of this form of indeterminism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1DCD8-B258-0340-97DE-6F0FB595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Routing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What’s “the objective” of routing security?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forms of operator mishaps?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all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Protect the routing system from some hostile attacks?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routing of bogus address prefixes?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the use of bogus AS’s in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all forms of synthetic routes from being injected into the routing system?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/>
              <a:t>Prevent  unauthorised route withdrawal?</a:t>
            </a:r>
          </a:p>
          <a:p>
            <a:pPr lvl="1">
              <a:buFont typeface="Wingdings" pitchFamily="2" charset="2"/>
              <a:buChar char="q"/>
            </a:pPr>
            <a:r>
              <a:rPr lang="en-AU" dirty="0">
                <a:solidFill>
                  <a:srgbClr val="FF0000"/>
                </a:solidFill>
              </a:rPr>
              <a:t>Protect users from being directed along bogus routing paths?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BCA1820-588E-A342-81A4-60EE7CC7D545}"/>
              </a:ext>
            </a:extLst>
          </p:cNvPr>
          <p:cNvSpPr/>
          <p:nvPr/>
        </p:nvSpPr>
        <p:spPr>
          <a:xfrm>
            <a:off x="1366345" y="5707117"/>
            <a:ext cx="304800" cy="284287"/>
          </a:xfrm>
          <a:custGeom>
            <a:avLst/>
            <a:gdLst>
              <a:gd name="connsiteX0" fmla="*/ 0 w 304800"/>
              <a:gd name="connsiteY0" fmla="*/ 157655 h 284287"/>
              <a:gd name="connsiteX1" fmla="*/ 157655 w 304800"/>
              <a:gd name="connsiteY1" fmla="*/ 283779 h 284287"/>
              <a:gd name="connsiteX2" fmla="*/ 220717 w 304800"/>
              <a:gd name="connsiteY2" fmla="*/ 115614 h 284287"/>
              <a:gd name="connsiteX3" fmla="*/ 304800 w 304800"/>
              <a:gd name="connsiteY3" fmla="*/ 0 h 2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4287">
                <a:moveTo>
                  <a:pt x="0" y="157655"/>
                </a:moveTo>
                <a:cubicBezTo>
                  <a:pt x="60434" y="224220"/>
                  <a:pt x="120869" y="290786"/>
                  <a:pt x="157655" y="283779"/>
                </a:cubicBezTo>
                <a:cubicBezTo>
                  <a:pt x="194441" y="276772"/>
                  <a:pt x="196193" y="162910"/>
                  <a:pt x="220717" y="115614"/>
                </a:cubicBezTo>
                <a:cubicBezTo>
                  <a:pt x="245241" y="68318"/>
                  <a:pt x="275020" y="34159"/>
                  <a:pt x="3048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39118-2F5B-114D-8E72-EBDC6CC1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76" y="230188"/>
            <a:ext cx="1655345" cy="10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05B-5174-EF41-AA36-59098801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597B-D37A-5140-844B-E5154F0A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 measure the “impact” of invalid route filtering on users</a:t>
            </a:r>
          </a:p>
          <a:p>
            <a:endParaRPr lang="en-AU" dirty="0"/>
          </a:p>
          <a:p>
            <a:r>
              <a:rPr lang="en-AU" dirty="0"/>
              <a:t>The question we want to answer here is user-centric:</a:t>
            </a:r>
          </a:p>
          <a:p>
            <a:pPr lvl="1"/>
            <a:r>
              <a:rPr lang="en-AU" b="1" dirty="0"/>
              <a:t>What proportion of users can’t reach a destination when the destination route is invalid according to ROV?</a:t>
            </a:r>
          </a:p>
          <a:p>
            <a:pPr lvl="1"/>
            <a:endParaRPr lang="en-AU" b="1" dirty="0"/>
          </a:p>
          <a:p>
            <a:r>
              <a:rPr lang="en-AU" dirty="0"/>
              <a:t>We’d like to continue this as a long term whole-of-Internet measurement to track the increasing deployment of </a:t>
            </a:r>
            <a:r>
              <a:rPr lang="en-AU" dirty="0" err="1"/>
              <a:t>RoV</a:t>
            </a:r>
            <a:r>
              <a:rPr lang="en-AU" dirty="0"/>
              <a:t> filtering* over the coming months and years</a:t>
            </a:r>
          </a:p>
          <a:p>
            <a:endParaRPr lang="en-AU" dirty="0"/>
          </a:p>
        </p:txBody>
      </p:sp>
      <p:pic>
        <p:nvPicPr>
          <p:cNvPr id="1026" name="Picture 2" descr="History of Dartboards">
            <a:extLst>
              <a:ext uri="{FF2B5EF4-FFF2-40B4-BE49-F238E27FC236}">
                <a16:creationId xmlns:a16="http://schemas.microsoft.com/office/drawing/2014/main" id="{87E97401-08F9-9644-9824-206EB021E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832" y="268956"/>
            <a:ext cx="1421732" cy="1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BB58C-D7DB-6A4E-BBA7-A9BA101F14E9}"/>
              </a:ext>
            </a:extLst>
          </p:cNvPr>
          <p:cNvSpPr txBox="1"/>
          <p:nvPr/>
        </p:nvSpPr>
        <p:spPr>
          <a:xfrm>
            <a:off x="369437" y="5996226"/>
            <a:ext cx="1145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2">
                    <a:lumMod val="75000"/>
                  </a:schemeClr>
                </a:solidFill>
              </a:rPr>
              <a:t>* “</a:t>
            </a:r>
            <a:r>
              <a:rPr lang="en-AU" sz="1400" dirty="0" err="1">
                <a:solidFill>
                  <a:schemeClr val="bg2">
                    <a:lumMod val="75000"/>
                  </a:schemeClr>
                </a:solidFill>
              </a:rPr>
              <a:t>RoV</a:t>
            </a:r>
            <a:r>
              <a:rPr lang="en-AU" sz="1400" dirty="0">
                <a:solidFill>
                  <a:schemeClr val="bg2">
                    <a:lumMod val="75000"/>
                  </a:schemeClr>
                </a:solidFill>
              </a:rPr>
              <a:t> filtering” is shorthand for “using RPKI validation of published Route Origination Attestations to detect and drop route objects that are invalid according to the conventional </a:t>
            </a:r>
            <a:r>
              <a:rPr lang="en-AU" sz="1400" dirty="0" err="1">
                <a:solidFill>
                  <a:schemeClr val="bg2">
                    <a:lumMod val="75000"/>
                  </a:schemeClr>
                </a:solidFill>
              </a:rPr>
              <a:t>RoA</a:t>
            </a:r>
            <a:r>
              <a:rPr lang="en-AU" sz="1400" dirty="0">
                <a:solidFill>
                  <a:schemeClr val="bg2">
                    <a:lumMod val="75000"/>
                  </a:schemeClr>
                </a:solidFill>
              </a:rPr>
              <a:t> interpretation”, which in practice means either the prefix is too specific (shorted than </a:t>
            </a:r>
            <a:r>
              <a:rPr lang="en-AU" sz="1400" dirty="0" err="1">
                <a:solidFill>
                  <a:schemeClr val="bg2">
                    <a:lumMod val="75000"/>
                  </a:schemeClr>
                </a:solidFill>
              </a:rPr>
              <a:t>MaxLength</a:t>
            </a:r>
            <a:r>
              <a:rPr lang="en-AU" sz="1400" dirty="0">
                <a:solidFill>
                  <a:schemeClr val="bg2">
                    <a:lumMod val="75000"/>
                  </a:schemeClr>
                </a:solidFill>
              </a:rPr>
              <a:t>) or has an origin AS which is not contained in a valid ROA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06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B224B-7FCE-BC43-BBDD-111E275D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Production vs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F94F-0760-7643-BAC9-ABA61C485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There are two aspects to this framework:</a:t>
            </a:r>
          </a:p>
          <a:p>
            <a:r>
              <a:rPr lang="en-AU" dirty="0"/>
              <a:t>Generating ROAs to describe the intended origination of prefixes</a:t>
            </a:r>
          </a:p>
          <a:p>
            <a:r>
              <a:rPr lang="en-AU" dirty="0"/>
              <a:t>Looking for those networks that will admit and propagate invalid routes</a:t>
            </a:r>
          </a:p>
          <a:p>
            <a:pPr lvl="1"/>
            <a:r>
              <a:rPr lang="en-AU" dirty="0"/>
              <a:t>i.e.: those  networks that are not performing some for of “drop invalid” filtering on BGP advertisements</a:t>
            </a:r>
          </a:p>
        </p:txBody>
      </p:sp>
    </p:spTree>
    <p:extLst>
      <p:ext uri="{BB962C8B-B14F-4D97-AF65-F5344CB8AC3E}">
        <p14:creationId xmlns:p14="http://schemas.microsoft.com/office/powerpoint/2010/main" val="384854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2534</Words>
  <Application>Microsoft Macintosh PowerPoint</Application>
  <PresentationFormat>Widescreen</PresentationFormat>
  <Paragraphs>231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AhnbergHand</vt:lpstr>
      <vt:lpstr>Arial</vt:lpstr>
      <vt:lpstr>Calibri</vt:lpstr>
      <vt:lpstr>Powderfinger Type</vt:lpstr>
      <vt:lpstr>Wingdings</vt:lpstr>
      <vt:lpstr>Office Theme</vt:lpstr>
      <vt:lpstr>Measuring the Effectiveness of Route Origin Validation Filtering via Drop Invalids from the perspective of the End User using a Technique of Broad Scale Reachability Measurement</vt:lpstr>
      <vt:lpstr>Measuring RPKI</vt:lpstr>
      <vt:lpstr>Measuring RPKI</vt:lpstr>
      <vt:lpstr>Routing Security</vt:lpstr>
      <vt:lpstr>Routing Security</vt:lpstr>
      <vt:lpstr>Let’s not be too ambitious!</vt:lpstr>
      <vt:lpstr>Routing Security</vt:lpstr>
      <vt:lpstr>Our Objective</vt:lpstr>
      <vt:lpstr>Production vs Consumption</vt:lpstr>
      <vt:lpstr>Production</vt:lpstr>
      <vt:lpstr>ROAs for Australian Networks</vt:lpstr>
      <vt:lpstr>ROAs for individual networks</vt:lpstr>
      <vt:lpstr>ROAs for individual networks</vt:lpstr>
      <vt:lpstr>ROAs for individual networks</vt:lpstr>
      <vt:lpstr>Production vs Consumption</vt:lpstr>
      <vt:lpstr>Measurement Approach</vt:lpstr>
      <vt:lpstr>Methodology</vt:lpstr>
      <vt:lpstr>Counting RPKI Clients</vt:lpstr>
      <vt:lpstr>Methodology</vt:lpstr>
      <vt:lpstr>Methodology</vt:lpstr>
      <vt:lpstr>Methodology</vt:lpstr>
      <vt:lpstr>Methodology</vt:lpstr>
      <vt:lpstr>Methodology</vt:lpstr>
      <vt:lpstr>Methodology</vt:lpstr>
      <vt:lpstr>Flipping ROA states</vt:lpstr>
      <vt:lpstr>RPKI Publication Point Re-Query Intervals (first hour)</vt:lpstr>
      <vt:lpstr>Re-Query – Cumulative Distribution</vt:lpstr>
      <vt:lpstr>Why the tail lag?</vt:lpstr>
      <vt:lpstr>This is NOT scaling well</vt:lpstr>
      <vt:lpstr>We use 12 and 36 hour held states for ROA validity</vt:lpstr>
      <vt:lpstr>We use 12 and 36 hour held states</vt:lpstr>
      <vt:lpstr>We use 12 and 36 hour held states</vt:lpstr>
      <vt:lpstr>We used 12 and 36 hour states</vt:lpstr>
      <vt:lpstr>Transition – Valid to Invalid</vt:lpstr>
      <vt:lpstr>Transition – Invalid to Valid</vt:lpstr>
      <vt:lpstr>RPKI “sweep” software</vt:lpstr>
      <vt:lpstr>User impact of RPKI filtering</vt:lpstr>
      <vt:lpstr>Results: User Impact of RPKI filtering – Jul 2020</vt:lpstr>
      <vt:lpstr>Results: User Impact of RPKI filtering – Oct 2020</vt:lpstr>
      <vt:lpstr>Results: User Impact of RPKI filtering – Mar 2022</vt:lpstr>
      <vt:lpstr>Turning on Drop Invalid Filtering</vt:lpstr>
      <vt:lpstr>Australia</vt:lpstr>
      <vt:lpstr>Local ISPs</vt:lpstr>
      <vt:lpstr>Does everyone have to play?</vt:lpstr>
      <vt:lpstr>Next Steps for Measurement</vt:lpstr>
      <vt:lpstr>Questions we might want to think about</vt:lpstr>
      <vt:lpstr>Questions we might want to think about (2)</vt:lpstr>
      <vt:lpstr>Questions we might want to think about (3)</vt:lpstr>
      <vt:lpstr>Questions we might want to think about (4)</vt:lpstr>
      <vt:lpstr>What are we trying to achieve here?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RPKI</dc:title>
  <dc:creator>Geoff Huston</dc:creator>
  <cp:lastModifiedBy>Geoff Huston</cp:lastModifiedBy>
  <cp:revision>34</cp:revision>
  <dcterms:created xsi:type="dcterms:W3CDTF">2020-06-24T01:32:47Z</dcterms:created>
  <dcterms:modified xsi:type="dcterms:W3CDTF">2022-03-29T19:27:19Z</dcterms:modified>
</cp:coreProperties>
</file>