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35" r:id="rId2"/>
    <p:sldId id="336" r:id="rId3"/>
    <p:sldId id="337" r:id="rId4"/>
    <p:sldId id="338" r:id="rId5"/>
    <p:sldId id="339" r:id="rId6"/>
    <p:sldId id="340" r:id="rId7"/>
    <p:sldId id="421" r:id="rId8"/>
    <p:sldId id="455" r:id="rId9"/>
    <p:sldId id="342" r:id="rId10"/>
    <p:sldId id="422" r:id="rId11"/>
    <p:sldId id="343" r:id="rId12"/>
    <p:sldId id="345" r:id="rId13"/>
    <p:sldId id="344" r:id="rId14"/>
    <p:sldId id="419" r:id="rId15"/>
    <p:sldId id="346" r:id="rId16"/>
    <p:sldId id="347" r:id="rId17"/>
    <p:sldId id="348" r:id="rId18"/>
    <p:sldId id="423" r:id="rId19"/>
    <p:sldId id="424" r:id="rId20"/>
    <p:sldId id="425" r:id="rId21"/>
    <p:sldId id="426" r:id="rId22"/>
    <p:sldId id="427" r:id="rId23"/>
    <p:sldId id="428" r:id="rId24"/>
    <p:sldId id="429" r:id="rId25"/>
    <p:sldId id="430" r:id="rId26"/>
    <p:sldId id="433" r:id="rId27"/>
    <p:sldId id="435" r:id="rId28"/>
    <p:sldId id="436" r:id="rId29"/>
    <p:sldId id="437" r:id="rId30"/>
    <p:sldId id="438" r:id="rId31"/>
    <p:sldId id="439" r:id="rId32"/>
    <p:sldId id="440" r:id="rId33"/>
    <p:sldId id="441" r:id="rId34"/>
    <p:sldId id="442" r:id="rId35"/>
    <p:sldId id="443" r:id="rId36"/>
    <p:sldId id="444" r:id="rId37"/>
    <p:sldId id="445" r:id="rId38"/>
    <p:sldId id="446" r:id="rId39"/>
    <p:sldId id="447" r:id="rId40"/>
    <p:sldId id="448" r:id="rId41"/>
    <p:sldId id="416" r:id="rId42"/>
    <p:sldId id="459" r:id="rId43"/>
    <p:sldId id="460" r:id="rId44"/>
    <p:sldId id="449" r:id="rId45"/>
    <p:sldId id="418" r:id="rId46"/>
    <p:sldId id="461" r:id="rId47"/>
    <p:sldId id="322" r:id="rId48"/>
    <p:sldId id="462" r:id="rId49"/>
    <p:sldId id="356" r:id="rId50"/>
    <p:sldId id="458" r:id="rId51"/>
    <p:sldId id="362" r:id="rId52"/>
    <p:sldId id="363" r:id="rId53"/>
    <p:sldId id="276" r:id="rId54"/>
    <p:sldId id="334" r:id="rId55"/>
    <p:sldId id="420" r:id="rId56"/>
    <p:sldId id="465" r:id="rId57"/>
    <p:sldId id="475" r:id="rId58"/>
    <p:sldId id="414" r:id="rId59"/>
    <p:sldId id="415" r:id="rId60"/>
    <p:sldId id="466" r:id="rId61"/>
    <p:sldId id="467" r:id="rId62"/>
    <p:sldId id="286" r:id="rId63"/>
    <p:sldId id="464" r:id="rId64"/>
    <p:sldId id="468" r:id="rId65"/>
    <p:sldId id="470" r:id="rId66"/>
    <p:sldId id="399" r:id="rId67"/>
    <p:sldId id="351" r:id="rId68"/>
    <p:sldId id="471" r:id="rId69"/>
    <p:sldId id="472" r:id="rId70"/>
    <p:sldId id="473" r:id="rId71"/>
    <p:sldId id="402" r:id="rId72"/>
    <p:sldId id="403" r:id="rId73"/>
    <p:sldId id="404" r:id="rId74"/>
    <p:sldId id="405" r:id="rId75"/>
    <p:sldId id="406" r:id="rId76"/>
    <p:sldId id="407" r:id="rId77"/>
    <p:sldId id="408" r:id="rId78"/>
    <p:sldId id="474" r:id="rId7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6C8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0" autoAdjust="0"/>
    <p:restoredTop sz="86395" autoAdjust="0"/>
  </p:normalViewPr>
  <p:slideViewPr>
    <p:cSldViewPr snapToGrid="0" snapToObjects="1">
      <p:cViewPr varScale="1">
        <p:scale>
          <a:sx n="146" d="100"/>
          <a:sy n="146" d="100"/>
        </p:scale>
        <p:origin x="1136" y="176"/>
      </p:cViewPr>
      <p:guideLst>
        <p:guide orient="horz" pos="1620"/>
        <p:guide pos="2880"/>
      </p:guideLst>
    </p:cSldViewPr>
  </p:slideViewPr>
  <p:outlineViewPr>
    <p:cViewPr>
      <p:scale>
        <a:sx n="33" d="100"/>
        <a:sy n="33" d="100"/>
      </p:scale>
      <p:origin x="0" y="7616"/>
    </p:cViewPr>
  </p:outlineViewPr>
  <p:notesTextViewPr>
    <p:cViewPr>
      <p:scale>
        <a:sx n="100" d="100"/>
        <a:sy n="100" d="100"/>
      </p:scale>
      <p:origin x="0" y="0"/>
    </p:cViewPr>
  </p:notesTextViewPr>
  <p:sorterViewPr>
    <p:cViewPr>
      <p:scale>
        <a:sx n="66" d="100"/>
        <a:sy n="66" d="100"/>
      </p:scale>
      <p:origin x="0" y="12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071790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359515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198119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88485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23B38EEB-2C94-2643-8C7E-FD919BF4669B}"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362171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23B38EEB-2C94-2643-8C7E-FD919BF4669B}"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65658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23B38EEB-2C94-2643-8C7E-FD919BF4669B}" type="datetimeFigureOut">
              <a:rPr lang="en-US" smtClean="0"/>
              <a:t>10/31/21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153803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23B38EEB-2C94-2643-8C7E-FD919BF4669B}" type="datetimeFigureOut">
              <a:rPr lang="en-US" smtClean="0"/>
              <a:t>10/31/21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42957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38EEB-2C94-2643-8C7E-FD919BF4669B}" type="datetimeFigureOut">
              <a:rPr lang="en-US" smtClean="0"/>
              <a:t>10/31/21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103152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23B38EEB-2C94-2643-8C7E-FD919BF4669B}"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53798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23B38EEB-2C94-2643-8C7E-FD919BF4669B}"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62784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3B38EEB-2C94-2643-8C7E-FD919BF4669B}" type="datetimeFigureOut">
              <a:rPr lang="en-US" smtClean="0"/>
              <a:t>10/31/21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93F4BE1-99F8-974D-BFF9-A8D8CA3807CC}" type="slidenum">
              <a:rPr lang="en-US" smtClean="0"/>
              <a:t>‹#›</a:t>
            </a:fld>
            <a:endParaRPr lang="en-US"/>
          </a:p>
        </p:txBody>
      </p:sp>
    </p:spTree>
    <p:extLst>
      <p:ext uri="{BB962C8B-B14F-4D97-AF65-F5344CB8AC3E}">
        <p14:creationId xmlns:p14="http://schemas.microsoft.com/office/powerpoint/2010/main" val="267570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Powderfinger Type"/>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ctrTitle"/>
          </p:nvPr>
        </p:nvSpPr>
        <p:spPr/>
        <p:txBody>
          <a:bodyPr>
            <a:normAutofit/>
          </a:bodyPr>
          <a:lstStyle/>
          <a:p>
            <a:pPr eaLnBrk="1"/>
            <a:r>
              <a:rPr lang="en-US" dirty="0">
                <a:latin typeface="Powderfinger Type"/>
                <a:cs typeface="Powderfinger Type"/>
              </a:rPr>
              <a:t>The Post-</a:t>
            </a:r>
            <a:r>
              <a:rPr lang="en-US" dirty="0" err="1">
                <a:latin typeface="Powderfinger Type"/>
                <a:cs typeface="Powderfinger Type"/>
              </a:rPr>
              <a:t>IPocalypse</a:t>
            </a:r>
            <a:r>
              <a:rPr lang="en-US" dirty="0">
                <a:latin typeface="Powderfinger Type"/>
                <a:cs typeface="Powderfinger Type"/>
              </a:rPr>
              <a:t> Internet</a:t>
            </a:r>
            <a:endParaRPr lang="en-US" sz="1125" dirty="0">
              <a:cs typeface="Powderfinger Type"/>
            </a:endParaRPr>
          </a:p>
        </p:txBody>
      </p:sp>
      <p:sp>
        <p:nvSpPr>
          <p:cNvPr id="9218" name="Subtitle 4"/>
          <p:cNvSpPr>
            <a:spLocks noGrp="1"/>
          </p:cNvSpPr>
          <p:nvPr>
            <p:ph type="subTitle" idx="1"/>
          </p:nvPr>
        </p:nvSpPr>
        <p:spPr>
          <a:xfrm>
            <a:off x="3657600" y="3255101"/>
            <a:ext cx="4800600" cy="1314450"/>
          </a:xfrm>
        </p:spPr>
        <p:txBody>
          <a:bodyPr>
            <a:normAutofit/>
          </a:bodyPr>
          <a:lstStyle/>
          <a:p>
            <a:pPr algn="r" eaLnBrk="1"/>
            <a:r>
              <a:rPr lang="en-US" sz="3675" b="1" dirty="0">
                <a:solidFill>
                  <a:srgbClr val="B06824"/>
                </a:solidFill>
                <a:latin typeface="Max's Handwritin"/>
                <a:cs typeface="Max's Handwritin"/>
              </a:rPr>
              <a:t>Geoff Huston AM</a:t>
            </a:r>
            <a:br>
              <a:rPr lang="en-US" sz="3675" b="1" dirty="0">
                <a:solidFill>
                  <a:srgbClr val="B06824"/>
                </a:solidFill>
                <a:latin typeface="Max's Handwritin"/>
                <a:cs typeface="Max's Handwritin"/>
              </a:rPr>
            </a:br>
            <a:r>
              <a:rPr lang="en-US" sz="3675" b="1" dirty="0">
                <a:solidFill>
                  <a:srgbClr val="B06824"/>
                </a:solidFill>
                <a:latin typeface="Max's Handwritin"/>
                <a:cs typeface="Max's Handwritin"/>
              </a:rPr>
              <a:t>Chief Scientist, APNIC</a:t>
            </a:r>
            <a:endParaRPr lang="en-US" b="1" dirty="0">
              <a:solidFill>
                <a:srgbClr val="B06824"/>
              </a:solidFill>
              <a:latin typeface="Max's Handwritin"/>
              <a:cs typeface="Max's Handwritin"/>
            </a:endParaRPr>
          </a:p>
          <a:p>
            <a:pPr algn="r" eaLnBrk="1"/>
            <a:endParaRPr lang="en-US" b="1" dirty="0">
              <a:solidFill>
                <a:srgbClr val="B06824"/>
              </a:solidFill>
              <a:latin typeface="Max's Handwritin"/>
              <a:cs typeface="Max's Handwritin"/>
            </a:endParaRPr>
          </a:p>
        </p:txBody>
      </p:sp>
    </p:spTree>
    <p:extLst>
      <p:ext uri="{BB962C8B-B14F-4D97-AF65-F5344CB8AC3E}">
        <p14:creationId xmlns:p14="http://schemas.microsoft.com/office/powerpoint/2010/main" val="1108600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805104"/>
            <a:ext cx="6858000" cy="4114800"/>
          </a:xfrm>
          <a:prstGeom prst="rect">
            <a:avLst/>
          </a:prstGeom>
        </p:spPr>
      </p:pic>
      <p:sp>
        <p:nvSpPr>
          <p:cNvPr id="31" name="Rectangle 30"/>
          <p:cNvSpPr/>
          <p:nvPr/>
        </p:nvSpPr>
        <p:spPr>
          <a:xfrm>
            <a:off x="4042880" y="1333500"/>
            <a:ext cx="3797700" cy="23862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674" name="Rectangle 2"/>
          <p:cNvSpPr>
            <a:spLocks noGrp="1" noChangeArrowheads="1"/>
          </p:cNvSpPr>
          <p:nvPr>
            <p:ph type="title"/>
          </p:nvPr>
        </p:nvSpPr>
        <p:spPr/>
        <p:txBody>
          <a:bodyPr/>
          <a:lstStyle/>
          <a:p>
            <a:pPr eaLnBrk="1" hangingPunct="1">
              <a:defRPr/>
            </a:pPr>
            <a:r>
              <a:rPr lang="en-US" sz="2550" dirty="0">
                <a:cs typeface="Powderfinger Type"/>
              </a:rPr>
              <a:t>The CIDR Fix</a:t>
            </a:r>
          </a:p>
        </p:txBody>
      </p:sp>
      <p:sp>
        <p:nvSpPr>
          <p:cNvPr id="3" name="TextBox 2"/>
          <p:cNvSpPr txBox="1"/>
          <p:nvPr/>
        </p:nvSpPr>
        <p:spPr>
          <a:xfrm>
            <a:off x="1834816" y="3848874"/>
            <a:ext cx="739305" cy="300082"/>
          </a:xfrm>
          <a:prstGeom prst="rect">
            <a:avLst/>
          </a:prstGeom>
          <a:noFill/>
        </p:spPr>
        <p:txBody>
          <a:bodyPr wrap="none" rtlCol="0">
            <a:spAutoFit/>
          </a:bodyPr>
          <a:lstStyle/>
          <a:p>
            <a:r>
              <a:rPr lang="en-US" sz="1350" dirty="0"/>
              <a:t>NSFNET</a:t>
            </a:r>
          </a:p>
        </p:txBody>
      </p:sp>
      <p:sp>
        <p:nvSpPr>
          <p:cNvPr id="5" name="TextBox 4"/>
          <p:cNvSpPr txBox="1"/>
          <p:nvPr/>
        </p:nvSpPr>
        <p:spPr>
          <a:xfrm>
            <a:off x="1976456" y="3215483"/>
            <a:ext cx="1188787" cy="300082"/>
          </a:xfrm>
          <a:prstGeom prst="rect">
            <a:avLst/>
          </a:prstGeom>
          <a:noFill/>
        </p:spPr>
        <p:txBody>
          <a:bodyPr wrap="none" rtlCol="0">
            <a:spAutoFit/>
          </a:bodyPr>
          <a:lstStyle/>
          <a:p>
            <a:r>
              <a:rPr lang="en-US" sz="1350" dirty="0"/>
              <a:t>A&amp;R networks</a:t>
            </a:r>
          </a:p>
        </p:txBody>
      </p:sp>
      <p:sp>
        <p:nvSpPr>
          <p:cNvPr id="6" name="TextBox 5"/>
          <p:cNvSpPr txBox="1"/>
          <p:nvPr/>
        </p:nvSpPr>
        <p:spPr>
          <a:xfrm>
            <a:off x="3811867" y="3250395"/>
            <a:ext cx="521297" cy="300082"/>
          </a:xfrm>
          <a:prstGeom prst="rect">
            <a:avLst/>
          </a:prstGeom>
          <a:noFill/>
        </p:spPr>
        <p:txBody>
          <a:bodyPr wrap="none" rtlCol="0">
            <a:spAutoFit/>
          </a:bodyPr>
          <a:lstStyle/>
          <a:p>
            <a:r>
              <a:rPr lang="en-US" sz="1350" dirty="0">
                <a:solidFill>
                  <a:srgbClr val="0000FF"/>
                </a:solidFill>
              </a:rPr>
              <a:t>CIDR</a:t>
            </a:r>
          </a:p>
        </p:txBody>
      </p:sp>
      <p:cxnSp>
        <p:nvCxnSpPr>
          <p:cNvPr id="7" name="Straight Arrow Connector 6"/>
          <p:cNvCxnSpPr>
            <a:stCxn id="3" idx="2"/>
          </p:cNvCxnSpPr>
          <p:nvPr/>
        </p:nvCxnSpPr>
        <p:spPr>
          <a:xfrm>
            <a:off x="2204469" y="4148956"/>
            <a:ext cx="326691" cy="245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428875" y="3492483"/>
            <a:ext cx="450457" cy="2238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539290" y="2215816"/>
            <a:ext cx="67526" cy="11730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Left Arrow 3"/>
          <p:cNvSpPr/>
          <p:nvPr/>
        </p:nvSpPr>
        <p:spPr>
          <a:xfrm>
            <a:off x="2297899" y="1246853"/>
            <a:ext cx="1258787" cy="634583"/>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Left Arrow 22"/>
          <p:cNvSpPr/>
          <p:nvPr/>
        </p:nvSpPr>
        <p:spPr>
          <a:xfrm flipH="1">
            <a:off x="3655459" y="1246853"/>
            <a:ext cx="1258787" cy="634583"/>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9" name="Straight Connector 8"/>
          <p:cNvCxnSpPr/>
          <p:nvPr/>
        </p:nvCxnSpPr>
        <p:spPr>
          <a:xfrm>
            <a:off x="3606815" y="1246853"/>
            <a:ext cx="0" cy="968963"/>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887281" y="1888687"/>
            <a:ext cx="811504" cy="300082"/>
          </a:xfrm>
          <a:prstGeom prst="rect">
            <a:avLst/>
          </a:prstGeom>
          <a:noFill/>
        </p:spPr>
        <p:txBody>
          <a:bodyPr wrap="none" rtlCol="0">
            <a:spAutoFit/>
          </a:bodyPr>
          <a:lstStyle/>
          <a:p>
            <a:r>
              <a:rPr lang="en-US" sz="1350" dirty="0">
                <a:solidFill>
                  <a:srgbClr val="FF0000"/>
                </a:solidFill>
              </a:rPr>
              <a:t>Class-full</a:t>
            </a:r>
          </a:p>
        </p:txBody>
      </p:sp>
      <p:sp>
        <p:nvSpPr>
          <p:cNvPr id="28" name="Freeform 27"/>
          <p:cNvSpPr/>
          <p:nvPr/>
        </p:nvSpPr>
        <p:spPr>
          <a:xfrm>
            <a:off x="3539290" y="1253291"/>
            <a:ext cx="1413710" cy="2135604"/>
          </a:xfrm>
          <a:custGeom>
            <a:avLst/>
            <a:gdLst>
              <a:gd name="connsiteX0" fmla="*/ 0 w 2165684"/>
              <a:gd name="connsiteY0" fmla="*/ 2847473 h 2847473"/>
              <a:gd name="connsiteX1" fmla="*/ 347579 w 2165684"/>
              <a:gd name="connsiteY1" fmla="*/ 2419684 h 2847473"/>
              <a:gd name="connsiteX2" fmla="*/ 1270000 w 2165684"/>
              <a:gd name="connsiteY2" fmla="*/ 1336842 h 2847473"/>
              <a:gd name="connsiteX3" fmla="*/ 1965158 w 2165684"/>
              <a:gd name="connsiteY3" fmla="*/ 387684 h 2847473"/>
              <a:gd name="connsiteX4" fmla="*/ 2165684 w 2165684"/>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684" h="2847473">
                <a:moveTo>
                  <a:pt x="0" y="2847473"/>
                </a:moveTo>
                <a:cubicBezTo>
                  <a:pt x="67956" y="2759464"/>
                  <a:pt x="135912" y="2671456"/>
                  <a:pt x="347579" y="2419684"/>
                </a:cubicBezTo>
                <a:cubicBezTo>
                  <a:pt x="559246" y="2167912"/>
                  <a:pt x="1000404" y="1675509"/>
                  <a:pt x="1270000" y="1336842"/>
                </a:cubicBezTo>
                <a:cubicBezTo>
                  <a:pt x="1539596" y="998175"/>
                  <a:pt x="1815877" y="610491"/>
                  <a:pt x="1965158" y="387684"/>
                </a:cubicBezTo>
                <a:cubicBezTo>
                  <a:pt x="2114439" y="164877"/>
                  <a:pt x="2165684" y="0"/>
                  <a:pt x="2165684" y="0"/>
                </a:cubicBez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4" name="Freeform 13"/>
          <p:cNvSpPr/>
          <p:nvPr/>
        </p:nvSpPr>
        <p:spPr>
          <a:xfrm>
            <a:off x="4049432" y="1270101"/>
            <a:ext cx="1782938" cy="1807451"/>
          </a:xfrm>
          <a:custGeom>
            <a:avLst/>
            <a:gdLst>
              <a:gd name="connsiteX0" fmla="*/ 0 w 2377250"/>
              <a:gd name="connsiteY0" fmla="*/ 2409935 h 2409935"/>
              <a:gd name="connsiteX1" fmla="*/ 1215763 w 2377250"/>
              <a:gd name="connsiteY1" fmla="*/ 1291812 h 2409935"/>
              <a:gd name="connsiteX2" fmla="*/ 2116730 w 2377250"/>
              <a:gd name="connsiteY2" fmla="*/ 336523 h 2409935"/>
              <a:gd name="connsiteX3" fmla="*/ 2377250 w 2377250"/>
              <a:gd name="connsiteY3" fmla="*/ 0 h 2409935"/>
            </a:gdLst>
            <a:ahLst/>
            <a:cxnLst>
              <a:cxn ang="0">
                <a:pos x="connsiteX0" y="connsiteY0"/>
              </a:cxn>
              <a:cxn ang="0">
                <a:pos x="connsiteX1" y="connsiteY1"/>
              </a:cxn>
              <a:cxn ang="0">
                <a:pos x="connsiteX2" y="connsiteY2"/>
              </a:cxn>
              <a:cxn ang="0">
                <a:pos x="connsiteX3" y="connsiteY3"/>
              </a:cxn>
            </a:cxnLst>
            <a:rect l="l" t="t" r="r" b="b"/>
            <a:pathLst>
              <a:path w="2377250" h="2409935">
                <a:moveTo>
                  <a:pt x="0" y="2409935"/>
                </a:moveTo>
                <a:cubicBezTo>
                  <a:pt x="431487" y="2023658"/>
                  <a:pt x="862975" y="1637381"/>
                  <a:pt x="1215763" y="1291812"/>
                </a:cubicBezTo>
                <a:cubicBezTo>
                  <a:pt x="1568551" y="946243"/>
                  <a:pt x="1923149" y="551825"/>
                  <a:pt x="2116730" y="336523"/>
                </a:cubicBezTo>
                <a:cubicBezTo>
                  <a:pt x="2310311" y="121221"/>
                  <a:pt x="2377250" y="0"/>
                  <a:pt x="2377250" y="0"/>
                </a:cubicBez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63025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a:cs typeface="Powderfinger Type"/>
              </a:rPr>
              <a:t>What else did we do back in 1992?</a:t>
            </a:r>
          </a:p>
        </p:txBody>
      </p:sp>
      <p:sp>
        <p:nvSpPr>
          <p:cNvPr id="3" name="Content Placeholder 2"/>
          <p:cNvSpPr>
            <a:spLocks noGrp="1"/>
          </p:cNvSpPr>
          <p:nvPr>
            <p:ph idx="1"/>
          </p:nvPr>
        </p:nvSpPr>
        <p:spPr/>
        <p:txBody>
          <a:bodyPr/>
          <a:lstStyle/>
          <a:p>
            <a:pPr marL="0" indent="0">
              <a:buNone/>
            </a:pPr>
            <a:r>
              <a:rPr lang="en-US" dirty="0">
                <a:latin typeface="Powderfinger Type"/>
                <a:cs typeface="Powderfinger Type"/>
              </a:rPr>
              <a:t>And we started working on a new Internet Protocol – to become IPv6 - to replace IPv4</a:t>
            </a:r>
          </a:p>
          <a:p>
            <a:pPr marL="0" indent="0">
              <a:buNone/>
            </a:pPr>
            <a:endParaRPr lang="en-US" dirty="0">
              <a:latin typeface="Powderfinger Type"/>
              <a:cs typeface="Powderfinger Type"/>
            </a:endParaRPr>
          </a:p>
          <a:p>
            <a:pPr marL="0" indent="0">
              <a:buNone/>
            </a:pPr>
            <a:r>
              <a:rPr lang="en-US" dirty="0">
                <a:latin typeface="Powderfinger Type"/>
                <a:cs typeface="Powderfinger Type"/>
              </a:rPr>
              <a:t>We left the task of transition until after we had figured out what this new protocol would look like</a:t>
            </a:r>
            <a:endParaRPr lang="en-US" dirty="0"/>
          </a:p>
        </p:txBody>
      </p:sp>
    </p:spTree>
    <p:extLst>
      <p:ext uri="{BB962C8B-B14F-4D97-AF65-F5344CB8AC3E}">
        <p14:creationId xmlns:p14="http://schemas.microsoft.com/office/powerpoint/2010/main" val="213208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Powderfinger Type"/>
                <a:cs typeface="Powderfinger Type"/>
              </a:rPr>
              <a:t>zzzzzz</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a:latin typeface="Powderfinger Type"/>
                <a:cs typeface="Powderfinger Type"/>
              </a:rPr>
              <a:t>For a while this did not look to be an urgent problem...</a:t>
            </a:r>
            <a:endParaRPr lang="en-US" dirty="0"/>
          </a:p>
        </p:txBody>
      </p:sp>
    </p:spTree>
    <p:extLst>
      <p:ext uri="{BB962C8B-B14F-4D97-AF65-F5344CB8AC3E}">
        <p14:creationId xmlns:p14="http://schemas.microsoft.com/office/powerpoint/2010/main" val="307938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805104"/>
            <a:ext cx="6858000" cy="4114800"/>
          </a:xfrm>
          <a:prstGeom prst="rect">
            <a:avLst/>
          </a:prstGeom>
        </p:spPr>
      </p:pic>
      <p:sp>
        <p:nvSpPr>
          <p:cNvPr id="31" name="Rectangle 30"/>
          <p:cNvSpPr/>
          <p:nvPr/>
        </p:nvSpPr>
        <p:spPr>
          <a:xfrm>
            <a:off x="5189210" y="1333500"/>
            <a:ext cx="2651369" cy="23862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674" name="Rectangle 2"/>
          <p:cNvSpPr>
            <a:spLocks noGrp="1" noChangeArrowheads="1"/>
          </p:cNvSpPr>
          <p:nvPr>
            <p:ph type="title"/>
          </p:nvPr>
        </p:nvSpPr>
        <p:spPr/>
        <p:txBody>
          <a:bodyPr/>
          <a:lstStyle/>
          <a:p>
            <a:pPr eaLnBrk="1" hangingPunct="1">
              <a:defRPr/>
            </a:pPr>
            <a:r>
              <a:rPr lang="en-US" sz="2550" dirty="0">
                <a:cs typeface="Powderfinger Type"/>
              </a:rPr>
              <a:t>CIDR worked!</a:t>
            </a:r>
          </a:p>
        </p:txBody>
      </p:sp>
      <p:sp>
        <p:nvSpPr>
          <p:cNvPr id="3" name="TextBox 2"/>
          <p:cNvSpPr txBox="1"/>
          <p:nvPr/>
        </p:nvSpPr>
        <p:spPr>
          <a:xfrm>
            <a:off x="1834816" y="3848874"/>
            <a:ext cx="739305" cy="300082"/>
          </a:xfrm>
          <a:prstGeom prst="rect">
            <a:avLst/>
          </a:prstGeom>
          <a:noFill/>
        </p:spPr>
        <p:txBody>
          <a:bodyPr wrap="none" rtlCol="0">
            <a:spAutoFit/>
          </a:bodyPr>
          <a:lstStyle/>
          <a:p>
            <a:r>
              <a:rPr lang="en-US" sz="1350" dirty="0"/>
              <a:t>NSFNET</a:t>
            </a:r>
          </a:p>
        </p:txBody>
      </p:sp>
      <p:sp>
        <p:nvSpPr>
          <p:cNvPr id="5" name="TextBox 4"/>
          <p:cNvSpPr txBox="1"/>
          <p:nvPr/>
        </p:nvSpPr>
        <p:spPr>
          <a:xfrm>
            <a:off x="1976456" y="3215483"/>
            <a:ext cx="1188787" cy="300082"/>
          </a:xfrm>
          <a:prstGeom prst="rect">
            <a:avLst/>
          </a:prstGeom>
          <a:noFill/>
        </p:spPr>
        <p:txBody>
          <a:bodyPr wrap="none" rtlCol="0">
            <a:spAutoFit/>
          </a:bodyPr>
          <a:lstStyle/>
          <a:p>
            <a:r>
              <a:rPr lang="en-US" sz="1350" dirty="0"/>
              <a:t>A&amp;R networks</a:t>
            </a:r>
          </a:p>
        </p:txBody>
      </p:sp>
      <p:sp>
        <p:nvSpPr>
          <p:cNvPr id="6" name="TextBox 5"/>
          <p:cNvSpPr txBox="1"/>
          <p:nvPr/>
        </p:nvSpPr>
        <p:spPr>
          <a:xfrm>
            <a:off x="4592797" y="3076984"/>
            <a:ext cx="521297" cy="300082"/>
          </a:xfrm>
          <a:prstGeom prst="rect">
            <a:avLst/>
          </a:prstGeom>
          <a:noFill/>
        </p:spPr>
        <p:txBody>
          <a:bodyPr wrap="none" rtlCol="0">
            <a:spAutoFit/>
          </a:bodyPr>
          <a:lstStyle/>
          <a:p>
            <a:r>
              <a:rPr lang="en-US" sz="1350" dirty="0">
                <a:solidFill>
                  <a:srgbClr val="0000FF"/>
                </a:solidFill>
              </a:rPr>
              <a:t>CIDR</a:t>
            </a:r>
          </a:p>
        </p:txBody>
      </p:sp>
      <p:cxnSp>
        <p:nvCxnSpPr>
          <p:cNvPr id="7" name="Straight Arrow Connector 6"/>
          <p:cNvCxnSpPr>
            <a:stCxn id="3" idx="2"/>
          </p:cNvCxnSpPr>
          <p:nvPr/>
        </p:nvCxnSpPr>
        <p:spPr>
          <a:xfrm>
            <a:off x="2204469" y="4148956"/>
            <a:ext cx="326691" cy="245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428875" y="3492483"/>
            <a:ext cx="450457" cy="2238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539290" y="2215816"/>
            <a:ext cx="67526" cy="11730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Left Arrow 3"/>
          <p:cNvSpPr/>
          <p:nvPr/>
        </p:nvSpPr>
        <p:spPr>
          <a:xfrm>
            <a:off x="2297899" y="1246853"/>
            <a:ext cx="1258787" cy="634583"/>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Left Arrow 22"/>
          <p:cNvSpPr/>
          <p:nvPr/>
        </p:nvSpPr>
        <p:spPr>
          <a:xfrm flipH="1">
            <a:off x="3655459" y="1246853"/>
            <a:ext cx="1258787" cy="634583"/>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9" name="Straight Connector 8"/>
          <p:cNvCxnSpPr/>
          <p:nvPr/>
        </p:nvCxnSpPr>
        <p:spPr>
          <a:xfrm>
            <a:off x="3606815" y="1246853"/>
            <a:ext cx="0" cy="968963"/>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887281" y="1888687"/>
            <a:ext cx="811504" cy="300082"/>
          </a:xfrm>
          <a:prstGeom prst="rect">
            <a:avLst/>
          </a:prstGeom>
          <a:noFill/>
        </p:spPr>
        <p:txBody>
          <a:bodyPr wrap="none" rtlCol="0">
            <a:spAutoFit/>
          </a:bodyPr>
          <a:lstStyle/>
          <a:p>
            <a:r>
              <a:rPr lang="en-US" sz="1350" dirty="0">
                <a:solidFill>
                  <a:srgbClr val="FF0000"/>
                </a:solidFill>
              </a:rPr>
              <a:t>Class-full</a:t>
            </a:r>
          </a:p>
        </p:txBody>
      </p:sp>
      <p:sp>
        <p:nvSpPr>
          <p:cNvPr id="28" name="Freeform 27"/>
          <p:cNvSpPr/>
          <p:nvPr/>
        </p:nvSpPr>
        <p:spPr>
          <a:xfrm>
            <a:off x="3539290" y="1253291"/>
            <a:ext cx="1413710" cy="2135604"/>
          </a:xfrm>
          <a:custGeom>
            <a:avLst/>
            <a:gdLst>
              <a:gd name="connsiteX0" fmla="*/ 0 w 2165684"/>
              <a:gd name="connsiteY0" fmla="*/ 2847473 h 2847473"/>
              <a:gd name="connsiteX1" fmla="*/ 347579 w 2165684"/>
              <a:gd name="connsiteY1" fmla="*/ 2419684 h 2847473"/>
              <a:gd name="connsiteX2" fmla="*/ 1270000 w 2165684"/>
              <a:gd name="connsiteY2" fmla="*/ 1336842 h 2847473"/>
              <a:gd name="connsiteX3" fmla="*/ 1965158 w 2165684"/>
              <a:gd name="connsiteY3" fmla="*/ 387684 h 2847473"/>
              <a:gd name="connsiteX4" fmla="*/ 2165684 w 2165684"/>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684" h="2847473">
                <a:moveTo>
                  <a:pt x="0" y="2847473"/>
                </a:moveTo>
                <a:cubicBezTo>
                  <a:pt x="67956" y="2759464"/>
                  <a:pt x="135912" y="2671456"/>
                  <a:pt x="347579" y="2419684"/>
                </a:cubicBezTo>
                <a:cubicBezTo>
                  <a:pt x="559246" y="2167912"/>
                  <a:pt x="1000404" y="1675509"/>
                  <a:pt x="1270000" y="1336842"/>
                </a:cubicBezTo>
                <a:cubicBezTo>
                  <a:pt x="1539596" y="998175"/>
                  <a:pt x="1815877" y="610491"/>
                  <a:pt x="1965158" y="387684"/>
                </a:cubicBezTo>
                <a:cubicBezTo>
                  <a:pt x="2114439" y="164877"/>
                  <a:pt x="2165684" y="0"/>
                  <a:pt x="2165684" y="0"/>
                </a:cubicBez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4" name="Freeform 13"/>
          <p:cNvSpPr/>
          <p:nvPr/>
        </p:nvSpPr>
        <p:spPr>
          <a:xfrm>
            <a:off x="5327611" y="2507635"/>
            <a:ext cx="2393534" cy="374516"/>
          </a:xfrm>
          <a:custGeom>
            <a:avLst/>
            <a:gdLst>
              <a:gd name="connsiteX0" fmla="*/ 0 w 2377250"/>
              <a:gd name="connsiteY0" fmla="*/ 2409935 h 2409935"/>
              <a:gd name="connsiteX1" fmla="*/ 1215763 w 2377250"/>
              <a:gd name="connsiteY1" fmla="*/ 1291812 h 2409935"/>
              <a:gd name="connsiteX2" fmla="*/ 2116730 w 2377250"/>
              <a:gd name="connsiteY2" fmla="*/ 336523 h 2409935"/>
              <a:gd name="connsiteX3" fmla="*/ 2377250 w 2377250"/>
              <a:gd name="connsiteY3" fmla="*/ 0 h 2409935"/>
            </a:gdLst>
            <a:ahLst/>
            <a:cxnLst>
              <a:cxn ang="0">
                <a:pos x="connsiteX0" y="connsiteY0"/>
              </a:cxn>
              <a:cxn ang="0">
                <a:pos x="connsiteX1" y="connsiteY1"/>
              </a:cxn>
              <a:cxn ang="0">
                <a:pos x="connsiteX2" y="connsiteY2"/>
              </a:cxn>
              <a:cxn ang="0">
                <a:pos x="connsiteX3" y="connsiteY3"/>
              </a:cxn>
            </a:cxnLst>
            <a:rect l="l" t="t" r="r" b="b"/>
            <a:pathLst>
              <a:path w="2377250" h="2409935">
                <a:moveTo>
                  <a:pt x="0" y="2409935"/>
                </a:moveTo>
                <a:cubicBezTo>
                  <a:pt x="431487" y="2023658"/>
                  <a:pt x="862975" y="1637381"/>
                  <a:pt x="1215763" y="1291812"/>
                </a:cubicBezTo>
                <a:cubicBezTo>
                  <a:pt x="1568551" y="946243"/>
                  <a:pt x="1923149" y="551825"/>
                  <a:pt x="2116730" y="336523"/>
                </a:cubicBezTo>
                <a:cubicBezTo>
                  <a:pt x="2310311" y="121221"/>
                  <a:pt x="2377250" y="0"/>
                  <a:pt x="2377250" y="0"/>
                </a:cubicBez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321586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21559" y="205979"/>
            <a:ext cx="6779441" cy="857250"/>
          </a:xfrm>
        </p:spPr>
        <p:txBody>
          <a:bodyPr>
            <a:normAutofit/>
          </a:bodyPr>
          <a:lstStyle/>
          <a:p>
            <a:pPr eaLnBrk="1" hangingPunct="1">
              <a:defRPr/>
            </a:pPr>
            <a:r>
              <a:rPr lang="en-US" sz="1800" dirty="0">
                <a:cs typeface="Powderfinger Type"/>
              </a:rPr>
              <a:t>Meanwhile, we continued to build (IPv4) networks</a:t>
            </a:r>
          </a:p>
        </p:txBody>
      </p:sp>
      <p:pic>
        <p:nvPicPr>
          <p:cNvPr id="2" name="Picture 1"/>
          <p:cNvPicPr>
            <a:picLocks noChangeAspect="1"/>
          </p:cNvPicPr>
          <p:nvPr/>
        </p:nvPicPr>
        <p:blipFill>
          <a:blip r:embed="rId2"/>
          <a:stretch>
            <a:fillRect/>
          </a:stretch>
        </p:blipFill>
        <p:spPr>
          <a:xfrm>
            <a:off x="1143000" y="805104"/>
            <a:ext cx="6858000" cy="4114800"/>
          </a:xfrm>
          <a:prstGeom prst="rect">
            <a:avLst/>
          </a:prstGeom>
        </p:spPr>
      </p:pic>
      <p:sp>
        <p:nvSpPr>
          <p:cNvPr id="3" name="TextBox 2"/>
          <p:cNvSpPr txBox="1"/>
          <p:nvPr/>
        </p:nvSpPr>
        <p:spPr>
          <a:xfrm>
            <a:off x="1834816" y="3848875"/>
            <a:ext cx="955711" cy="276999"/>
          </a:xfrm>
          <a:prstGeom prst="rect">
            <a:avLst/>
          </a:prstGeom>
          <a:noFill/>
        </p:spPr>
        <p:txBody>
          <a:bodyPr wrap="none" rtlCol="0">
            <a:spAutoFit/>
          </a:bodyPr>
          <a:lstStyle/>
          <a:p>
            <a:r>
              <a:rPr lang="en-US" sz="1200" dirty="0">
                <a:latin typeface="AhnbergHand" pitchFamily="2" charset="0"/>
              </a:rPr>
              <a:t>NSFNET</a:t>
            </a:r>
          </a:p>
        </p:txBody>
      </p:sp>
      <p:sp>
        <p:nvSpPr>
          <p:cNvPr id="5" name="TextBox 4"/>
          <p:cNvSpPr txBox="1"/>
          <p:nvPr/>
        </p:nvSpPr>
        <p:spPr>
          <a:xfrm>
            <a:off x="1976456" y="3215484"/>
            <a:ext cx="1313180" cy="276999"/>
          </a:xfrm>
          <a:prstGeom prst="rect">
            <a:avLst/>
          </a:prstGeom>
          <a:noFill/>
        </p:spPr>
        <p:txBody>
          <a:bodyPr wrap="none" rtlCol="0">
            <a:spAutoFit/>
          </a:bodyPr>
          <a:lstStyle/>
          <a:p>
            <a:r>
              <a:rPr lang="en-US" sz="1200" dirty="0">
                <a:latin typeface="AhnbergHand" pitchFamily="2" charset="0"/>
              </a:rPr>
              <a:t>A&amp;R networks</a:t>
            </a:r>
          </a:p>
        </p:txBody>
      </p:sp>
      <p:sp>
        <p:nvSpPr>
          <p:cNvPr id="6" name="TextBox 5"/>
          <p:cNvSpPr txBox="1"/>
          <p:nvPr/>
        </p:nvSpPr>
        <p:spPr>
          <a:xfrm>
            <a:off x="3124847" y="2488070"/>
            <a:ext cx="657552" cy="276999"/>
          </a:xfrm>
          <a:prstGeom prst="rect">
            <a:avLst/>
          </a:prstGeom>
          <a:noFill/>
        </p:spPr>
        <p:txBody>
          <a:bodyPr wrap="none" rtlCol="0">
            <a:spAutoFit/>
          </a:bodyPr>
          <a:lstStyle/>
          <a:p>
            <a:r>
              <a:rPr lang="en-US" sz="1200" dirty="0">
                <a:latin typeface="AhnbergHand" pitchFamily="2" charset="0"/>
              </a:rPr>
              <a:t>CIDR</a:t>
            </a:r>
          </a:p>
        </p:txBody>
      </p:sp>
      <p:cxnSp>
        <p:nvCxnSpPr>
          <p:cNvPr id="7" name="Straight Arrow Connector 6"/>
          <p:cNvCxnSpPr>
            <a:stCxn id="3" idx="2"/>
          </p:cNvCxnSpPr>
          <p:nvPr/>
        </p:nvCxnSpPr>
        <p:spPr>
          <a:xfrm>
            <a:off x="2312672" y="4125874"/>
            <a:ext cx="218488" cy="476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428875" y="3492483"/>
            <a:ext cx="450457" cy="2238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a:off x="3453623" y="2765069"/>
            <a:ext cx="323238" cy="3420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042880" y="2349571"/>
            <a:ext cx="1332416" cy="276999"/>
          </a:xfrm>
          <a:prstGeom prst="rect">
            <a:avLst/>
          </a:prstGeom>
          <a:noFill/>
        </p:spPr>
        <p:txBody>
          <a:bodyPr wrap="none" rtlCol="0">
            <a:spAutoFit/>
          </a:bodyPr>
          <a:lstStyle/>
          <a:p>
            <a:r>
              <a:rPr lang="en-US" sz="1200" dirty="0">
                <a:latin typeface="AhnbergHand" pitchFamily="2" charset="0"/>
              </a:rPr>
              <a:t>Boom &amp; Bust</a:t>
            </a:r>
          </a:p>
        </p:txBody>
      </p:sp>
      <p:cxnSp>
        <p:nvCxnSpPr>
          <p:cNvPr id="14" name="Straight Arrow Connector 13"/>
          <p:cNvCxnSpPr/>
          <p:nvPr/>
        </p:nvCxnSpPr>
        <p:spPr>
          <a:xfrm>
            <a:off x="4616631" y="2661072"/>
            <a:ext cx="450457" cy="2238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12613" y="2104252"/>
            <a:ext cx="1011815" cy="276999"/>
          </a:xfrm>
          <a:prstGeom prst="rect">
            <a:avLst/>
          </a:prstGeom>
          <a:noFill/>
        </p:spPr>
        <p:txBody>
          <a:bodyPr wrap="none" rtlCol="0">
            <a:spAutoFit/>
          </a:bodyPr>
          <a:lstStyle/>
          <a:p>
            <a:r>
              <a:rPr lang="en-US" sz="1200" dirty="0">
                <a:latin typeface="AhnbergHand" pitchFamily="2" charset="0"/>
              </a:rPr>
              <a:t>Broadband</a:t>
            </a:r>
          </a:p>
        </p:txBody>
      </p:sp>
      <p:cxnSp>
        <p:nvCxnSpPr>
          <p:cNvPr id="20" name="Straight Arrow Connector 19"/>
          <p:cNvCxnSpPr/>
          <p:nvPr/>
        </p:nvCxnSpPr>
        <p:spPr>
          <a:xfrm>
            <a:off x="5726621" y="2317819"/>
            <a:ext cx="450457" cy="13010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206965" y="1564145"/>
            <a:ext cx="724878" cy="276999"/>
          </a:xfrm>
          <a:prstGeom prst="rect">
            <a:avLst/>
          </a:prstGeom>
          <a:noFill/>
        </p:spPr>
        <p:txBody>
          <a:bodyPr wrap="none" rtlCol="0">
            <a:spAutoFit/>
          </a:bodyPr>
          <a:lstStyle/>
          <a:p>
            <a:r>
              <a:rPr lang="en-US" sz="1200" dirty="0">
                <a:latin typeface="AhnbergHand" pitchFamily="2" charset="0"/>
              </a:rPr>
              <a:t>Mobiles</a:t>
            </a:r>
          </a:p>
        </p:txBody>
      </p:sp>
      <p:cxnSp>
        <p:nvCxnSpPr>
          <p:cNvPr id="22" name="Straight Arrow Connector 21"/>
          <p:cNvCxnSpPr/>
          <p:nvPr/>
        </p:nvCxnSpPr>
        <p:spPr>
          <a:xfrm>
            <a:off x="6896022" y="1742727"/>
            <a:ext cx="621907" cy="119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7668126" y="1333500"/>
            <a:ext cx="182479" cy="23862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07893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owderfinger Type"/>
                <a:cs typeface="Powderfinger Type"/>
              </a:rPr>
              <a:t>The rude awakening</a:t>
            </a:r>
          </a:p>
        </p:txBody>
      </p:sp>
      <p:sp>
        <p:nvSpPr>
          <p:cNvPr id="3" name="Content Placeholder 2"/>
          <p:cNvSpPr>
            <a:spLocks noGrp="1"/>
          </p:cNvSpPr>
          <p:nvPr>
            <p:ph idx="1"/>
          </p:nvPr>
        </p:nvSpPr>
        <p:spPr/>
        <p:txBody>
          <a:bodyPr/>
          <a:lstStyle/>
          <a:p>
            <a:pPr marL="0" indent="0">
              <a:buNone/>
            </a:pPr>
            <a:r>
              <a:rPr lang="en-US" dirty="0">
                <a:latin typeface="Powderfinger Type"/>
                <a:cs typeface="Powderfinger Type"/>
              </a:rPr>
              <a:t>Until all of a sudden, the IPv4 address piggy bank was looking extremely empty...</a:t>
            </a:r>
            <a:endParaRPr lang="en-US" dirty="0"/>
          </a:p>
        </p:txBody>
      </p:sp>
    </p:spTree>
    <p:extLst>
      <p:ext uri="{BB962C8B-B14F-4D97-AF65-F5344CB8AC3E}">
        <p14:creationId xmlns:p14="http://schemas.microsoft.com/office/powerpoint/2010/main" val="354161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2550" dirty="0">
                <a:cs typeface="Powderfinger Type"/>
              </a:rPr>
              <a:t>IPv4 Address Allocations</a:t>
            </a:r>
          </a:p>
        </p:txBody>
      </p:sp>
      <p:pic>
        <p:nvPicPr>
          <p:cNvPr id="2" name="Picture 1"/>
          <p:cNvPicPr>
            <a:picLocks noChangeAspect="1"/>
          </p:cNvPicPr>
          <p:nvPr/>
        </p:nvPicPr>
        <p:blipFill>
          <a:blip r:embed="rId2"/>
          <a:stretch>
            <a:fillRect/>
          </a:stretch>
        </p:blipFill>
        <p:spPr>
          <a:xfrm>
            <a:off x="1143000" y="805104"/>
            <a:ext cx="6858000" cy="4114800"/>
          </a:xfrm>
          <a:prstGeom prst="rect">
            <a:avLst/>
          </a:prstGeom>
        </p:spPr>
      </p:pic>
      <p:sp>
        <p:nvSpPr>
          <p:cNvPr id="3" name="TextBox 2"/>
          <p:cNvSpPr txBox="1"/>
          <p:nvPr/>
        </p:nvSpPr>
        <p:spPr>
          <a:xfrm>
            <a:off x="1834816" y="3848874"/>
            <a:ext cx="1051891" cy="300082"/>
          </a:xfrm>
          <a:prstGeom prst="rect">
            <a:avLst/>
          </a:prstGeom>
          <a:noFill/>
        </p:spPr>
        <p:txBody>
          <a:bodyPr wrap="none" rtlCol="0">
            <a:spAutoFit/>
          </a:bodyPr>
          <a:lstStyle/>
          <a:p>
            <a:r>
              <a:rPr lang="en-US" sz="1350" dirty="0">
                <a:solidFill>
                  <a:schemeClr val="bg1">
                    <a:lumMod val="50000"/>
                  </a:schemeClr>
                </a:solidFill>
                <a:latin typeface="AhnbergHand" pitchFamily="2" charset="0"/>
              </a:rPr>
              <a:t>NSFNET</a:t>
            </a:r>
          </a:p>
        </p:txBody>
      </p:sp>
      <p:sp>
        <p:nvSpPr>
          <p:cNvPr id="5" name="TextBox 4"/>
          <p:cNvSpPr txBox="1"/>
          <p:nvPr/>
        </p:nvSpPr>
        <p:spPr>
          <a:xfrm>
            <a:off x="1976456" y="3215483"/>
            <a:ext cx="1454244" cy="300082"/>
          </a:xfrm>
          <a:prstGeom prst="rect">
            <a:avLst/>
          </a:prstGeom>
          <a:noFill/>
        </p:spPr>
        <p:txBody>
          <a:bodyPr wrap="none" rtlCol="0">
            <a:spAutoFit/>
          </a:bodyPr>
          <a:lstStyle/>
          <a:p>
            <a:r>
              <a:rPr lang="en-US" sz="1350" dirty="0">
                <a:solidFill>
                  <a:schemeClr val="bg1">
                    <a:lumMod val="50000"/>
                  </a:schemeClr>
                </a:solidFill>
                <a:latin typeface="AhnbergHand" pitchFamily="2" charset="0"/>
              </a:rPr>
              <a:t>A&amp;R networks</a:t>
            </a:r>
          </a:p>
        </p:txBody>
      </p:sp>
      <p:sp>
        <p:nvSpPr>
          <p:cNvPr id="6" name="TextBox 5"/>
          <p:cNvSpPr txBox="1"/>
          <p:nvPr/>
        </p:nvSpPr>
        <p:spPr>
          <a:xfrm>
            <a:off x="3124847" y="2488069"/>
            <a:ext cx="716863" cy="300082"/>
          </a:xfrm>
          <a:prstGeom prst="rect">
            <a:avLst/>
          </a:prstGeom>
          <a:noFill/>
        </p:spPr>
        <p:txBody>
          <a:bodyPr wrap="none" rtlCol="0">
            <a:spAutoFit/>
          </a:bodyPr>
          <a:lstStyle/>
          <a:p>
            <a:r>
              <a:rPr lang="en-US" sz="1350" dirty="0">
                <a:solidFill>
                  <a:schemeClr val="bg1">
                    <a:lumMod val="50000"/>
                  </a:schemeClr>
                </a:solidFill>
                <a:latin typeface="AhnbergHand" pitchFamily="2" charset="0"/>
              </a:rPr>
              <a:t>CIDR</a:t>
            </a:r>
          </a:p>
        </p:txBody>
      </p:sp>
      <p:cxnSp>
        <p:nvCxnSpPr>
          <p:cNvPr id="7" name="Straight Arrow Connector 6"/>
          <p:cNvCxnSpPr>
            <a:stCxn id="3" idx="2"/>
          </p:cNvCxnSpPr>
          <p:nvPr/>
        </p:nvCxnSpPr>
        <p:spPr>
          <a:xfrm>
            <a:off x="2360762" y="4148956"/>
            <a:ext cx="170399" cy="245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428875" y="3492483"/>
            <a:ext cx="450457" cy="2238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a:off x="3483279" y="2788151"/>
            <a:ext cx="293582" cy="3189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042880" y="2349570"/>
            <a:ext cx="1475084" cy="300082"/>
          </a:xfrm>
          <a:prstGeom prst="rect">
            <a:avLst/>
          </a:prstGeom>
          <a:noFill/>
        </p:spPr>
        <p:txBody>
          <a:bodyPr wrap="none" rtlCol="0">
            <a:spAutoFit/>
          </a:bodyPr>
          <a:lstStyle/>
          <a:p>
            <a:r>
              <a:rPr lang="en-US" sz="1350" dirty="0">
                <a:solidFill>
                  <a:schemeClr val="bg1">
                    <a:lumMod val="50000"/>
                  </a:schemeClr>
                </a:solidFill>
                <a:latin typeface="AhnbergHand" pitchFamily="2" charset="0"/>
              </a:rPr>
              <a:t>Boom &amp; Bust</a:t>
            </a:r>
          </a:p>
        </p:txBody>
      </p:sp>
      <p:cxnSp>
        <p:nvCxnSpPr>
          <p:cNvPr id="14" name="Straight Arrow Connector 13"/>
          <p:cNvCxnSpPr/>
          <p:nvPr/>
        </p:nvCxnSpPr>
        <p:spPr>
          <a:xfrm>
            <a:off x="4616631" y="2661072"/>
            <a:ext cx="450457" cy="2238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237480" y="1339225"/>
            <a:ext cx="1229824" cy="300082"/>
          </a:xfrm>
          <a:prstGeom prst="rect">
            <a:avLst/>
          </a:prstGeom>
          <a:noFill/>
        </p:spPr>
        <p:txBody>
          <a:bodyPr wrap="none" rtlCol="0">
            <a:spAutoFit/>
          </a:bodyPr>
          <a:lstStyle/>
          <a:p>
            <a:r>
              <a:rPr lang="en-US" sz="1350" b="1" dirty="0">
                <a:latin typeface="AhnbergHand" pitchFamily="2" charset="0"/>
              </a:rPr>
              <a:t>Exhaustion!</a:t>
            </a:r>
          </a:p>
        </p:txBody>
      </p:sp>
      <p:cxnSp>
        <p:nvCxnSpPr>
          <p:cNvPr id="18" name="Straight Arrow Connector 17"/>
          <p:cNvCxnSpPr/>
          <p:nvPr/>
        </p:nvCxnSpPr>
        <p:spPr>
          <a:xfrm>
            <a:off x="7207644" y="1526045"/>
            <a:ext cx="45045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12612" y="2104251"/>
            <a:ext cx="1119217" cy="300082"/>
          </a:xfrm>
          <a:prstGeom prst="rect">
            <a:avLst/>
          </a:prstGeom>
          <a:noFill/>
        </p:spPr>
        <p:txBody>
          <a:bodyPr wrap="none" rtlCol="0">
            <a:spAutoFit/>
          </a:bodyPr>
          <a:lstStyle/>
          <a:p>
            <a:r>
              <a:rPr lang="en-US" sz="1350" dirty="0">
                <a:solidFill>
                  <a:schemeClr val="bg1">
                    <a:lumMod val="50000"/>
                  </a:schemeClr>
                </a:solidFill>
                <a:latin typeface="AhnbergHand" pitchFamily="2" charset="0"/>
              </a:rPr>
              <a:t>Broadband</a:t>
            </a:r>
          </a:p>
        </p:txBody>
      </p:sp>
      <p:cxnSp>
        <p:nvCxnSpPr>
          <p:cNvPr id="20" name="Straight Arrow Connector 19"/>
          <p:cNvCxnSpPr/>
          <p:nvPr/>
        </p:nvCxnSpPr>
        <p:spPr>
          <a:xfrm>
            <a:off x="5726621" y="2317819"/>
            <a:ext cx="450457" cy="13010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206966" y="1564144"/>
            <a:ext cx="792205" cy="300082"/>
          </a:xfrm>
          <a:prstGeom prst="rect">
            <a:avLst/>
          </a:prstGeom>
          <a:noFill/>
        </p:spPr>
        <p:txBody>
          <a:bodyPr wrap="none" rtlCol="0">
            <a:spAutoFit/>
          </a:bodyPr>
          <a:lstStyle/>
          <a:p>
            <a:r>
              <a:rPr lang="en-US" sz="1350" dirty="0">
                <a:solidFill>
                  <a:schemeClr val="bg1">
                    <a:lumMod val="50000"/>
                  </a:schemeClr>
                </a:solidFill>
                <a:latin typeface="AhnbergHand" pitchFamily="2" charset="0"/>
              </a:rPr>
              <a:t>Mobiles</a:t>
            </a:r>
          </a:p>
        </p:txBody>
      </p:sp>
      <p:cxnSp>
        <p:nvCxnSpPr>
          <p:cNvPr id="22" name="Straight Arrow Connector 21"/>
          <p:cNvCxnSpPr/>
          <p:nvPr/>
        </p:nvCxnSpPr>
        <p:spPr>
          <a:xfrm>
            <a:off x="6896022" y="1742727"/>
            <a:ext cx="621907" cy="119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76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2-04-29 at 3.34.2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23" b="1223"/>
          <a:stretch/>
        </p:blipFill>
        <p:spPr>
          <a:xfrm>
            <a:off x="30956" y="-70247"/>
            <a:ext cx="9409665" cy="5213747"/>
          </a:xfrm>
        </p:spPr>
      </p:pic>
      <p:sp>
        <p:nvSpPr>
          <p:cNvPr id="5" name="TextBox 4"/>
          <p:cNvSpPr txBox="1"/>
          <p:nvPr/>
        </p:nvSpPr>
        <p:spPr>
          <a:xfrm>
            <a:off x="3579396" y="3108159"/>
            <a:ext cx="1813317" cy="715581"/>
          </a:xfrm>
          <a:prstGeom prst="rect">
            <a:avLst/>
          </a:prstGeom>
          <a:noFill/>
        </p:spPr>
        <p:txBody>
          <a:bodyPr wrap="none" rtlCol="0">
            <a:spAutoFit/>
          </a:bodyPr>
          <a:lstStyle/>
          <a:p>
            <a:r>
              <a:rPr lang="en-US" sz="4050" dirty="0" err="1">
                <a:latin typeface="AhnbergHand"/>
                <a:cs typeface="AhnbergHand"/>
              </a:rPr>
              <a:t>Ooops</a:t>
            </a:r>
            <a:r>
              <a:rPr lang="en-US" sz="3000" dirty="0">
                <a:latin typeface="AhnbergHand"/>
                <a:cs typeface="AhnbergHand"/>
              </a:rPr>
              <a:t>!</a:t>
            </a:r>
          </a:p>
        </p:txBody>
      </p:sp>
    </p:spTree>
    <p:extLst>
      <p:ext uri="{BB962C8B-B14F-4D97-AF65-F5344CB8AC3E}">
        <p14:creationId xmlns:p14="http://schemas.microsoft.com/office/powerpoint/2010/main" val="3454368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owderfinger Type"/>
                <a:cs typeface="Powderfinger Type"/>
              </a:rPr>
              <a:t>The rude awakening</a:t>
            </a:r>
          </a:p>
        </p:txBody>
      </p:sp>
      <p:sp>
        <p:nvSpPr>
          <p:cNvPr id="3" name="Content Placeholder 2"/>
          <p:cNvSpPr>
            <a:spLocks noGrp="1"/>
          </p:cNvSpPr>
          <p:nvPr>
            <p:ph idx="1"/>
          </p:nvPr>
        </p:nvSpPr>
        <p:spPr/>
        <p:txBody>
          <a:bodyPr/>
          <a:lstStyle/>
          <a:p>
            <a:pPr marL="0" indent="0">
              <a:buNone/>
            </a:pPr>
            <a:r>
              <a:rPr lang="en-US" dirty="0">
                <a:solidFill>
                  <a:schemeClr val="bg1">
                    <a:lumMod val="75000"/>
                  </a:schemeClr>
                </a:solidFill>
                <a:latin typeface="Powderfinger Type"/>
                <a:cs typeface="Powderfinger Type"/>
              </a:rPr>
              <a:t>Until all of a sudden the IPv4 address piggy bank was looking extremely empty...</a:t>
            </a:r>
          </a:p>
          <a:p>
            <a:pPr marL="0" indent="0">
              <a:buNone/>
            </a:pPr>
            <a:r>
              <a:rPr lang="en-US" dirty="0">
                <a:latin typeface="Powderfinger Type"/>
                <a:cs typeface="Powderfinger Type"/>
              </a:rPr>
              <a:t>And transition to IPv6 suddenly became a very important topic!</a:t>
            </a:r>
            <a:endParaRPr lang="en-US" dirty="0"/>
          </a:p>
        </p:txBody>
      </p:sp>
    </p:spTree>
    <p:extLst>
      <p:ext uri="{BB962C8B-B14F-4D97-AF65-F5344CB8AC3E}">
        <p14:creationId xmlns:p14="http://schemas.microsoft.com/office/powerpoint/2010/main" val="1585866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795" y="1738864"/>
            <a:ext cx="3037652" cy="2299376"/>
          </a:xfrm>
        </p:spPr>
        <p:txBody>
          <a:bodyPr/>
          <a:lstStyle/>
          <a:p>
            <a:pPr marL="0" indent="0">
              <a:buNone/>
            </a:pPr>
            <a:r>
              <a:rPr lang="en-US" dirty="0">
                <a:latin typeface="Powderfinger Type"/>
                <a:cs typeface="Powderfinger Type"/>
              </a:rPr>
              <a:t>So, how are we going with the IPv4 to IPv6 transition?</a:t>
            </a: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238" y="759000"/>
            <a:ext cx="2761344" cy="3352672"/>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4558267" y="1461496"/>
            <a:ext cx="1273691" cy="1016301"/>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4542419" y="1450529"/>
            <a:ext cx="1309579" cy="1044936"/>
          </a:xfrm>
          <a:prstGeom prst="rect">
            <a:avLst/>
          </a:prstGeom>
        </p:spPr>
      </p:pic>
      <p:grpSp>
        <p:nvGrpSpPr>
          <p:cNvPr id="11" name="Group 10"/>
          <p:cNvGrpSpPr/>
          <p:nvPr/>
        </p:nvGrpSpPr>
        <p:grpSpPr>
          <a:xfrm rot="21342881">
            <a:off x="4655590" y="2474282"/>
            <a:ext cx="1361621" cy="977167"/>
            <a:chOff x="7128544" y="4571925"/>
            <a:chExt cx="2783840" cy="2159000"/>
          </a:xfrm>
        </p:grpSpPr>
        <p:pic>
          <p:nvPicPr>
            <p:cNvPr id="12" name="Picture 1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13" name="Picture 1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pic>
        <p:nvPicPr>
          <p:cNvPr id="2" name="Picture 1" descr="P1000097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9619" y="1640878"/>
            <a:ext cx="1658880" cy="1392914"/>
          </a:xfrm>
          <a:prstGeom prst="rect">
            <a:avLst/>
          </a:prstGeom>
        </p:spPr>
      </p:pic>
    </p:spTree>
    <p:extLst>
      <p:ext uri="{BB962C8B-B14F-4D97-AF65-F5344CB8AC3E}">
        <p14:creationId xmlns:p14="http://schemas.microsoft.com/office/powerpoint/2010/main" val="204855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143001" y="1113236"/>
            <a:ext cx="3356372" cy="2721769"/>
          </a:xfrm>
        </p:spPr>
        <p:txBody>
          <a:bodyPr/>
          <a:lstStyle/>
          <a:p>
            <a:pPr eaLnBrk="1" hangingPunct="1">
              <a:buFontTx/>
              <a:buNone/>
              <a:defRPr/>
            </a:pPr>
            <a:r>
              <a:rPr lang="en-AU" sz="2100" dirty="0">
                <a:latin typeface="Powderfinger Type" charset="0"/>
              </a:rPr>
              <a:t>  The mainstream telecommunications industry has a rich history</a:t>
            </a:r>
          </a:p>
          <a:p>
            <a:pPr eaLnBrk="1" hangingPunct="1">
              <a:buFontTx/>
              <a:buNone/>
              <a:defRPr/>
            </a:pPr>
            <a:endParaRPr lang="en-AU" sz="2100" dirty="0">
              <a:latin typeface="Powderfinger Type" charset="0"/>
            </a:endParaRPr>
          </a:p>
          <a:p>
            <a:pPr eaLnBrk="1" hangingPunct="1">
              <a:buFontTx/>
              <a:buNone/>
              <a:defRPr/>
            </a:pPr>
            <a:r>
              <a:rPr lang="en-AU" sz="2100" dirty="0">
                <a:latin typeface="Powderfinger Type" charset="0"/>
              </a:rPr>
              <a:t> </a:t>
            </a:r>
          </a:p>
        </p:txBody>
      </p:sp>
      <p:pic>
        <p:nvPicPr>
          <p:cNvPr id="2" name="Picture 1"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976" y="1052959"/>
            <a:ext cx="2761344" cy="3352672"/>
          </a:xfrm>
          <a:prstGeom prst="rect">
            <a:avLst/>
          </a:prstGeom>
        </p:spPr>
      </p:pic>
    </p:spTree>
    <p:extLst>
      <p:ext uri="{BB962C8B-B14F-4D97-AF65-F5344CB8AC3E}">
        <p14:creationId xmlns:p14="http://schemas.microsoft.com/office/powerpoint/2010/main" val="2504760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361" y="1203247"/>
            <a:ext cx="6417831" cy="1515483"/>
          </a:xfrm>
        </p:spPr>
        <p:txBody>
          <a:bodyPr/>
          <a:lstStyle/>
          <a:p>
            <a:pPr marL="0" indent="0">
              <a:buNone/>
            </a:pPr>
            <a:r>
              <a:rPr lang="en-US" dirty="0">
                <a:latin typeface="Powderfinger Type"/>
                <a:cs typeface="Powderfinger Type"/>
              </a:rPr>
              <a:t>Do we really need to worry about this?</a:t>
            </a:r>
          </a:p>
        </p:txBody>
      </p:sp>
    </p:spTree>
    <p:extLst>
      <p:ext uri="{BB962C8B-B14F-4D97-AF65-F5344CB8AC3E}">
        <p14:creationId xmlns:p14="http://schemas.microsoft.com/office/powerpoint/2010/main" val="2400090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361" y="1203247"/>
            <a:ext cx="6368843" cy="1515483"/>
          </a:xfrm>
        </p:spPr>
        <p:txBody>
          <a:bodyPr/>
          <a:lstStyle/>
          <a:p>
            <a:pPr marL="0" indent="0">
              <a:buNone/>
            </a:pPr>
            <a:r>
              <a:rPr lang="en-US" dirty="0">
                <a:latin typeface="Powderfinger Type"/>
                <a:cs typeface="Powderfinger Type"/>
              </a:rPr>
              <a:t>Do we really need to worry about this?</a:t>
            </a:r>
          </a:p>
        </p:txBody>
      </p:sp>
      <p:sp>
        <p:nvSpPr>
          <p:cNvPr id="5" name="TextBox 4"/>
          <p:cNvSpPr txBox="1"/>
          <p:nvPr/>
        </p:nvSpPr>
        <p:spPr>
          <a:xfrm>
            <a:off x="2171582" y="1983831"/>
            <a:ext cx="4997159" cy="1205438"/>
          </a:xfrm>
          <a:prstGeom prst="rect">
            <a:avLst/>
          </a:prstGeom>
          <a:noFill/>
        </p:spPr>
        <p:txBody>
          <a:bodyPr wrap="none" lIns="62209" tIns="31105" rIns="62209" bIns="31105" rtlCol="0">
            <a:spAutoFit/>
          </a:bodyPr>
          <a:lstStyle/>
          <a:p>
            <a:r>
              <a:rPr lang="en-US" sz="2475" b="1" dirty="0">
                <a:solidFill>
                  <a:srgbClr val="0000FF"/>
                </a:solidFill>
                <a:latin typeface="Max's Handwritin"/>
                <a:cs typeface="Max's Handwritin"/>
              </a:rPr>
              <a:t>Surely IPv6 will just happen – its just a matter</a:t>
            </a:r>
          </a:p>
          <a:p>
            <a:r>
              <a:rPr lang="en-US" sz="2475" b="1" dirty="0">
                <a:solidFill>
                  <a:srgbClr val="0000FF"/>
                </a:solidFill>
                <a:latin typeface="Max's Handwritin"/>
                <a:cs typeface="Max's Handwritin"/>
              </a:rPr>
              <a:t>of waiting for the pressure of Ipv4 address</a:t>
            </a:r>
          </a:p>
          <a:p>
            <a:r>
              <a:rPr lang="en-US" sz="2475" b="1" dirty="0">
                <a:solidFill>
                  <a:srgbClr val="0000FF"/>
                </a:solidFill>
                <a:latin typeface="Max's Handwritin"/>
                <a:cs typeface="Max's Handwritin"/>
              </a:rPr>
              <a:t>exhaustion to get to sufficient levels of intensity. </a:t>
            </a:r>
          </a:p>
        </p:txBody>
      </p:sp>
    </p:spTree>
    <p:extLst>
      <p:ext uri="{BB962C8B-B14F-4D97-AF65-F5344CB8AC3E}">
        <p14:creationId xmlns:p14="http://schemas.microsoft.com/office/powerpoint/2010/main" val="413457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361" y="1203247"/>
            <a:ext cx="6515639" cy="1515483"/>
          </a:xfrm>
        </p:spPr>
        <p:txBody>
          <a:bodyPr/>
          <a:lstStyle/>
          <a:p>
            <a:pPr marL="0" indent="0">
              <a:buNone/>
            </a:pPr>
            <a:r>
              <a:rPr lang="en-US" dirty="0">
                <a:latin typeface="Powderfinger Type"/>
                <a:cs typeface="Powderfinger Type"/>
              </a:rPr>
              <a:t>Do we really need to worry about this?</a:t>
            </a:r>
          </a:p>
        </p:txBody>
      </p:sp>
      <p:sp>
        <p:nvSpPr>
          <p:cNvPr id="5" name="TextBox 4"/>
          <p:cNvSpPr txBox="1"/>
          <p:nvPr/>
        </p:nvSpPr>
        <p:spPr>
          <a:xfrm>
            <a:off x="2171582" y="1983831"/>
            <a:ext cx="4997159" cy="1205438"/>
          </a:xfrm>
          <a:prstGeom prst="rect">
            <a:avLst/>
          </a:prstGeom>
          <a:noFill/>
        </p:spPr>
        <p:txBody>
          <a:bodyPr wrap="none" lIns="62209" tIns="31105" rIns="62209" bIns="31105" rtlCol="0">
            <a:spAutoFit/>
          </a:bodyPr>
          <a:lstStyle/>
          <a:p>
            <a:r>
              <a:rPr lang="en-US" sz="2475" b="1" dirty="0">
                <a:solidFill>
                  <a:srgbClr val="0000FF"/>
                </a:solidFill>
                <a:latin typeface="Max's Handwritin"/>
                <a:cs typeface="Max's Handwritin"/>
              </a:rPr>
              <a:t>Surely IPv6 will just happen – its just a matter</a:t>
            </a:r>
          </a:p>
          <a:p>
            <a:r>
              <a:rPr lang="en-US" sz="2475" b="1" dirty="0">
                <a:solidFill>
                  <a:srgbClr val="0000FF"/>
                </a:solidFill>
                <a:latin typeface="Max's Handwritin"/>
                <a:cs typeface="Max's Handwritin"/>
              </a:rPr>
              <a:t>of waiting for the pressure of Ipv4 address</a:t>
            </a:r>
          </a:p>
          <a:p>
            <a:r>
              <a:rPr lang="en-US" sz="2475" b="1" dirty="0">
                <a:solidFill>
                  <a:srgbClr val="0000FF"/>
                </a:solidFill>
                <a:latin typeface="Max's Handwritin"/>
                <a:cs typeface="Max's Handwritin"/>
              </a:rPr>
              <a:t>exhaustion to get to sufficient levels of intensity. </a:t>
            </a:r>
          </a:p>
        </p:txBody>
      </p:sp>
      <p:sp>
        <p:nvSpPr>
          <p:cNvPr id="2" name="TextBox 1"/>
          <p:cNvSpPr txBox="1"/>
          <p:nvPr/>
        </p:nvSpPr>
        <p:spPr>
          <a:xfrm>
            <a:off x="1583725" y="3453629"/>
            <a:ext cx="5194328" cy="397525"/>
          </a:xfrm>
          <a:prstGeom prst="rect">
            <a:avLst/>
          </a:prstGeom>
          <a:noFill/>
        </p:spPr>
        <p:txBody>
          <a:bodyPr wrap="none" lIns="62209" tIns="31105" rIns="62209" bIns="31105" rtlCol="0">
            <a:spAutoFit/>
          </a:bodyPr>
          <a:lstStyle/>
          <a:p>
            <a:r>
              <a:rPr lang="en-US" sz="2175" b="1" dirty="0">
                <a:solidFill>
                  <a:srgbClr val="90512B"/>
                </a:solidFill>
                <a:latin typeface="Max's Handwritin"/>
                <a:cs typeface="Max's Handwritin"/>
              </a:rPr>
              <a:t>Or maybe not – let’s look a bit closer at the situation ...</a:t>
            </a:r>
          </a:p>
        </p:txBody>
      </p:sp>
    </p:spTree>
    <p:extLst>
      <p:ext uri="{BB962C8B-B14F-4D97-AF65-F5344CB8AC3E}">
        <p14:creationId xmlns:p14="http://schemas.microsoft.com/office/powerpoint/2010/main" val="1135937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361" y="1203247"/>
            <a:ext cx="3331580" cy="3393716"/>
          </a:xfrm>
        </p:spPr>
        <p:txBody>
          <a:bodyPr/>
          <a:lstStyle/>
          <a:p>
            <a:pPr marL="0" indent="0">
              <a:buNone/>
            </a:pPr>
            <a:r>
              <a:rPr lang="en-US" dirty="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594" y="2718730"/>
            <a:ext cx="1805619" cy="1304979"/>
          </a:xfrm>
          <a:prstGeom prst="rect">
            <a:avLst/>
          </a:prstGeom>
        </p:spPr>
      </p:pic>
    </p:spTree>
    <p:extLst>
      <p:ext uri="{BB962C8B-B14F-4D97-AF65-F5344CB8AC3E}">
        <p14:creationId xmlns:p14="http://schemas.microsoft.com/office/powerpoint/2010/main" val="3437877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t="4130" b="4130"/>
          <a:stretch>
            <a:fillRect/>
          </a:stretch>
        </p:blipFill>
        <p:spPr/>
      </p:pic>
    </p:spTree>
    <p:extLst>
      <p:ext uri="{BB962C8B-B14F-4D97-AF65-F5344CB8AC3E}">
        <p14:creationId xmlns:p14="http://schemas.microsoft.com/office/powerpoint/2010/main" val="1292636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361" y="1203247"/>
            <a:ext cx="3331580" cy="3393716"/>
          </a:xfrm>
        </p:spPr>
        <p:txBody>
          <a:bodyPr/>
          <a:lstStyle/>
          <a:p>
            <a:pPr marL="0" indent="0">
              <a:buNone/>
            </a:pPr>
            <a:r>
              <a:rPr lang="en-US" dirty="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594" y="2718730"/>
            <a:ext cx="1805619" cy="1304979"/>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154" y="2277791"/>
            <a:ext cx="1959525" cy="1554768"/>
          </a:xfrm>
          <a:prstGeom prst="rect">
            <a:avLst/>
          </a:prstGeom>
        </p:spPr>
      </p:pic>
    </p:spTree>
    <p:extLst>
      <p:ext uri="{BB962C8B-B14F-4D97-AF65-F5344CB8AC3E}">
        <p14:creationId xmlns:p14="http://schemas.microsoft.com/office/powerpoint/2010/main" val="1474931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361" y="1203247"/>
            <a:ext cx="3331580" cy="3393716"/>
          </a:xfrm>
        </p:spPr>
        <p:txBody>
          <a:bodyPr/>
          <a:lstStyle/>
          <a:p>
            <a:pPr marL="0" indent="0">
              <a:buNone/>
            </a:pPr>
            <a:r>
              <a:rPr lang="en-US" dirty="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594" y="2718730"/>
            <a:ext cx="1805619" cy="1304979"/>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154" y="2277791"/>
            <a:ext cx="1959525" cy="1554768"/>
          </a:xfrm>
          <a:prstGeom prst="rect">
            <a:avLst/>
          </a:prstGeom>
        </p:spPr>
      </p:pic>
      <p:pic>
        <p:nvPicPr>
          <p:cNvPr id="5" name="Picture 4" descr="P1000098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726" y="2048783"/>
            <a:ext cx="1763573" cy="1355853"/>
          </a:xfrm>
          <a:prstGeom prst="rect">
            <a:avLst/>
          </a:prstGeom>
        </p:spPr>
      </p:pic>
    </p:spTree>
    <p:extLst>
      <p:ext uri="{BB962C8B-B14F-4D97-AF65-F5344CB8AC3E}">
        <p14:creationId xmlns:p14="http://schemas.microsoft.com/office/powerpoint/2010/main" val="3081342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361" y="1203247"/>
            <a:ext cx="3331580" cy="3393716"/>
          </a:xfrm>
        </p:spPr>
        <p:txBody>
          <a:bodyPr/>
          <a:lstStyle/>
          <a:p>
            <a:pPr marL="0" indent="0">
              <a:buNone/>
            </a:pPr>
            <a:r>
              <a:rPr lang="en-US" dirty="0">
                <a:latin typeface="Powderfinger Type"/>
                <a:cs typeface="Powderfinger Type"/>
              </a:rPr>
              <a:t>The “inevitability” of technological evolution</a:t>
            </a:r>
          </a:p>
        </p:txBody>
      </p:sp>
      <p:sp>
        <p:nvSpPr>
          <p:cNvPr id="4" name="TextBox 3"/>
          <p:cNvSpPr txBox="1"/>
          <p:nvPr/>
        </p:nvSpPr>
        <p:spPr>
          <a:xfrm>
            <a:off x="2600326" y="3186443"/>
            <a:ext cx="4745861" cy="1754326"/>
          </a:xfrm>
          <a:prstGeom prst="rect">
            <a:avLst/>
          </a:prstGeom>
          <a:noFill/>
        </p:spPr>
        <p:txBody>
          <a:bodyPr wrap="square" rtlCol="0">
            <a:spAutoFit/>
          </a:bodyPr>
          <a:lstStyle/>
          <a:p>
            <a:r>
              <a:rPr lang="en-US" sz="2700" b="1" dirty="0">
                <a:solidFill>
                  <a:srgbClr val="984807"/>
                </a:solidFill>
                <a:latin typeface="Max's Handwritin"/>
                <a:cs typeface="Max's Handwritin"/>
              </a:rPr>
              <a:t>Each time we shifted the technology base of the network, the cost efficiencies of the “new” technology in effect motivated the shift from the older technology to the new </a:t>
            </a:r>
          </a:p>
        </p:txBody>
      </p:sp>
    </p:spTree>
    <p:extLst>
      <p:ext uri="{BB962C8B-B14F-4D97-AF65-F5344CB8AC3E}">
        <p14:creationId xmlns:p14="http://schemas.microsoft.com/office/powerpoint/2010/main" val="3584413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361" y="1203247"/>
            <a:ext cx="3331580" cy="3393716"/>
          </a:xfrm>
        </p:spPr>
        <p:txBody>
          <a:bodyPr/>
          <a:lstStyle/>
          <a:p>
            <a:pPr marL="0" indent="0">
              <a:buNone/>
            </a:pPr>
            <a:r>
              <a:rPr lang="en-US" dirty="0">
                <a:latin typeface="Powderfinger Type"/>
                <a:cs typeface="Powderfinger Type"/>
              </a:rPr>
              <a:t>The “inevitability” of technological evolution</a:t>
            </a:r>
          </a:p>
        </p:txBody>
      </p:sp>
      <p:sp>
        <p:nvSpPr>
          <p:cNvPr id="4" name="TextBox 3"/>
          <p:cNvSpPr txBox="1"/>
          <p:nvPr/>
        </p:nvSpPr>
        <p:spPr>
          <a:xfrm>
            <a:off x="3361249" y="3215018"/>
            <a:ext cx="3984938" cy="923330"/>
          </a:xfrm>
          <a:prstGeom prst="rect">
            <a:avLst/>
          </a:prstGeom>
          <a:noFill/>
        </p:spPr>
        <p:txBody>
          <a:bodyPr wrap="square" rtlCol="0">
            <a:spAutoFit/>
          </a:bodyPr>
          <a:lstStyle/>
          <a:p>
            <a:r>
              <a:rPr lang="en-US" sz="2700" b="1" dirty="0">
                <a:solidFill>
                  <a:srgbClr val="984807"/>
                </a:solidFill>
                <a:latin typeface="Max's Handwritin"/>
                <a:cs typeface="Max's Handwritin"/>
              </a:rPr>
              <a:t>Now let’s look at something a little more topical to today!</a:t>
            </a:r>
          </a:p>
        </p:txBody>
      </p:sp>
    </p:spTree>
    <p:extLst>
      <p:ext uri="{BB962C8B-B14F-4D97-AF65-F5344CB8AC3E}">
        <p14:creationId xmlns:p14="http://schemas.microsoft.com/office/powerpoint/2010/main" val="239447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08640">
            <a:off x="2808427" y="2977189"/>
            <a:ext cx="2397101" cy="1478801"/>
          </a:xfrm>
          <a:prstGeom prst="rect">
            <a:avLst/>
          </a:prstGeom>
        </p:spPr>
      </p:pic>
      <p:sp>
        <p:nvSpPr>
          <p:cNvPr id="3" name="Content Placeholder 2"/>
          <p:cNvSpPr>
            <a:spLocks noGrp="1"/>
          </p:cNvSpPr>
          <p:nvPr>
            <p:ph idx="1"/>
          </p:nvPr>
        </p:nvSpPr>
        <p:spPr>
          <a:xfrm>
            <a:off x="1485361" y="1203247"/>
            <a:ext cx="3331580" cy="3393716"/>
          </a:xfrm>
        </p:spPr>
        <p:txBody>
          <a:bodyPr/>
          <a:lstStyle/>
          <a:p>
            <a:pPr marL="0" indent="0">
              <a:buNone/>
            </a:pPr>
            <a:r>
              <a:rPr lang="en-US" dirty="0">
                <a:latin typeface="Powderfinger Type"/>
                <a:cs typeface="Powderfinger Type"/>
              </a:rPr>
              <a:t>The “inevitability” of technological evolution?</a:t>
            </a:r>
          </a:p>
        </p:txBody>
      </p:sp>
    </p:spTree>
    <p:extLst>
      <p:ext uri="{BB962C8B-B14F-4D97-AF65-F5344CB8AC3E}">
        <p14:creationId xmlns:p14="http://schemas.microsoft.com/office/powerpoint/2010/main" val="111869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143001" y="1113236"/>
            <a:ext cx="3356372" cy="2721769"/>
          </a:xfrm>
        </p:spPr>
        <p:txBody>
          <a:bodyPr/>
          <a:lstStyle/>
          <a:p>
            <a:pPr eaLnBrk="1" hangingPunct="1">
              <a:buFontTx/>
              <a:buNone/>
              <a:defRPr/>
            </a:pPr>
            <a:r>
              <a:rPr lang="en-AU" sz="2100" dirty="0">
                <a:latin typeface="Powderfinger Type" charset="0"/>
              </a:rPr>
              <a:t>  The mainstream telecommunications industry had a rich history</a:t>
            </a:r>
          </a:p>
          <a:p>
            <a:pPr eaLnBrk="1" hangingPunct="1">
              <a:buFontTx/>
              <a:buNone/>
              <a:defRPr/>
            </a:pPr>
            <a:endParaRPr lang="en-AU" sz="2100" dirty="0">
              <a:latin typeface="Powderfinger Type" charset="0"/>
            </a:endParaRPr>
          </a:p>
          <a:p>
            <a:pPr eaLnBrk="1" hangingPunct="1">
              <a:buFontTx/>
              <a:buNone/>
              <a:defRPr/>
            </a:pPr>
            <a:r>
              <a:rPr lang="en-AU" sz="2100" dirty="0">
                <a:latin typeface="Powderfinger Type" charset="0"/>
              </a:rPr>
              <a:t> </a:t>
            </a:r>
          </a:p>
        </p:txBody>
      </p:sp>
      <p:sp>
        <p:nvSpPr>
          <p:cNvPr id="75782" name="Text Box 6"/>
          <p:cNvSpPr txBox="1">
            <a:spLocks noChangeArrowheads="1"/>
          </p:cNvSpPr>
          <p:nvPr/>
        </p:nvSpPr>
        <p:spPr bwMode="auto">
          <a:xfrm>
            <a:off x="1439467" y="2612232"/>
            <a:ext cx="4050506" cy="11033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8573" tIns="34286" rIns="68573" bIns="34286">
            <a:spAutoFit/>
          </a:bodyPr>
          <a:lstStyle/>
          <a:p>
            <a:pPr>
              <a:spcBef>
                <a:spcPct val="20000"/>
              </a:spcBef>
              <a:defRPr/>
            </a:pPr>
            <a:r>
              <a:rPr lang="en-AU" sz="2100" dirty="0">
                <a:latin typeface="Powderfinger Type" charset="0"/>
              </a:rPr>
              <a:t>…of making very poor </a:t>
            </a:r>
          </a:p>
          <a:p>
            <a:pPr>
              <a:spcBef>
                <a:spcPct val="20000"/>
              </a:spcBef>
              <a:defRPr/>
            </a:pPr>
            <a:r>
              <a:rPr lang="en-AU" sz="2100" dirty="0">
                <a:latin typeface="Powderfinger Type" charset="0"/>
              </a:rPr>
              <a:t>technology guesses</a:t>
            </a:r>
          </a:p>
          <a:p>
            <a:pPr>
              <a:defRPr/>
            </a:pPr>
            <a:endParaRPr lang="en-AU" sz="2100" dirty="0">
              <a:latin typeface="Powderfinger Type" charset="0"/>
            </a:endParaRPr>
          </a:p>
        </p:txBody>
      </p:sp>
      <p:pic>
        <p:nvPicPr>
          <p:cNvPr id="6" name="Picture 5"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976" y="1052959"/>
            <a:ext cx="2761344" cy="3352672"/>
          </a:xfrm>
          <a:prstGeom prst="rect">
            <a:avLst/>
          </a:prstGeom>
        </p:spPr>
      </p:pic>
      <p:pic>
        <p:nvPicPr>
          <p:cNvPr id="3" name="Picture 2"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636005" y="1755455"/>
            <a:ext cx="1273691" cy="1016301"/>
          </a:xfrm>
          <a:prstGeom prst="rect">
            <a:avLst/>
          </a:prstGeom>
        </p:spPr>
      </p:pic>
      <p:pic>
        <p:nvPicPr>
          <p:cNvPr id="4" name="Picture 3"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620158" y="1744489"/>
            <a:ext cx="1309579" cy="1044936"/>
          </a:xfrm>
          <a:prstGeom prst="rect">
            <a:avLst/>
          </a:prstGeom>
        </p:spPr>
      </p:pic>
    </p:spTree>
    <p:extLst>
      <p:ext uri="{BB962C8B-B14F-4D97-AF65-F5344CB8AC3E}">
        <p14:creationId xmlns:p14="http://schemas.microsoft.com/office/powerpoint/2010/main" val="2761309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08640">
            <a:off x="2808427" y="2977189"/>
            <a:ext cx="2397101" cy="1478801"/>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7322">
            <a:off x="5008821" y="1941893"/>
            <a:ext cx="2400418" cy="1527110"/>
          </a:xfrm>
          <a:prstGeom prst="rect">
            <a:avLst/>
          </a:prstGeom>
        </p:spPr>
      </p:pic>
      <p:sp>
        <p:nvSpPr>
          <p:cNvPr id="3" name="Content Placeholder 2"/>
          <p:cNvSpPr>
            <a:spLocks noGrp="1"/>
          </p:cNvSpPr>
          <p:nvPr>
            <p:ph idx="1"/>
          </p:nvPr>
        </p:nvSpPr>
        <p:spPr>
          <a:xfrm>
            <a:off x="1485361" y="1203247"/>
            <a:ext cx="3331580" cy="3393716"/>
          </a:xfrm>
        </p:spPr>
        <p:txBody>
          <a:bodyPr/>
          <a:lstStyle/>
          <a:p>
            <a:pPr marL="0" indent="0">
              <a:buNone/>
            </a:pPr>
            <a:r>
              <a:rPr lang="en-US" dirty="0">
                <a:latin typeface="Powderfinger Type"/>
                <a:cs typeface="Powderfinger Type"/>
              </a:rPr>
              <a:t>The “inevitability” of technological evolution?</a:t>
            </a:r>
          </a:p>
        </p:txBody>
      </p:sp>
    </p:spTree>
    <p:extLst>
      <p:ext uri="{BB962C8B-B14F-4D97-AF65-F5344CB8AC3E}">
        <p14:creationId xmlns:p14="http://schemas.microsoft.com/office/powerpoint/2010/main" val="3375915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713" y="2125556"/>
            <a:ext cx="3418647" cy="2109006"/>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869" y="1539932"/>
            <a:ext cx="2869127" cy="1825296"/>
          </a:xfrm>
          <a:prstGeom prst="rect">
            <a:avLst/>
          </a:prstGeom>
        </p:spPr>
      </p:pic>
      <p:pic>
        <p:nvPicPr>
          <p:cNvPr id="5" name="Picture 4" descr="P1000098x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2213" y="3755504"/>
            <a:ext cx="1558656" cy="871004"/>
          </a:xfrm>
          <a:prstGeom prst="rect">
            <a:avLst/>
          </a:prstGeom>
        </p:spPr>
      </p:pic>
      <p:pic>
        <p:nvPicPr>
          <p:cNvPr id="10" name="Picture 9"/>
          <p:cNvPicPr>
            <a:picLocks noChangeAspect="1"/>
          </p:cNvPicPr>
          <p:nvPr/>
        </p:nvPicPr>
        <p:blipFill>
          <a:blip r:embed="rId5"/>
          <a:stretch>
            <a:fillRect/>
          </a:stretch>
        </p:blipFill>
        <p:spPr>
          <a:xfrm rot="17200796">
            <a:off x="4860872" y="3209261"/>
            <a:ext cx="812246" cy="760320"/>
          </a:xfrm>
          <a:prstGeom prst="rect">
            <a:avLst/>
          </a:prstGeom>
        </p:spPr>
      </p:pic>
      <p:sp>
        <p:nvSpPr>
          <p:cNvPr id="2" name="Donut 1"/>
          <p:cNvSpPr/>
          <p:nvPr/>
        </p:nvSpPr>
        <p:spPr bwMode="auto">
          <a:xfrm>
            <a:off x="4865929" y="2666777"/>
            <a:ext cx="538869" cy="538926"/>
          </a:xfrm>
          <a:prstGeom prst="donut">
            <a:avLst>
              <a:gd name="adj" fmla="val 7484"/>
            </a:avLst>
          </a:prstGeom>
          <a:solidFill>
            <a:srgbClr val="FF6600"/>
          </a:solidFill>
          <a:ln w="9525" cap="flat" cmpd="sng" algn="ctr">
            <a:noFill/>
            <a:prstDash val="solid"/>
            <a:round/>
            <a:headEnd type="none" w="med" len="med"/>
            <a:tailEnd type="none" w="med" len="med"/>
          </a:ln>
          <a:effectLst/>
        </p:spPr>
        <p:txBody>
          <a:bodyPr vert="horz" wrap="square" lIns="62209" tIns="31105" rIns="62209" bIns="31105" numCol="1" rtlCol="0" anchor="t" anchorCtr="0" compatLnSpc="1">
            <a:prstTxWarp prst="textNoShape">
              <a:avLst/>
            </a:prstTxWarp>
          </a:bodyPr>
          <a:lstStyle/>
          <a:p>
            <a:pPr defTabSz="305645" hangingPunct="0">
              <a:lnSpc>
                <a:spcPct val="96000"/>
              </a:lnSpc>
              <a:buClr>
                <a:srgbClr val="000000"/>
              </a:buClr>
              <a:buSzPct val="100000"/>
            </a:pPr>
            <a:endParaRPr lang="en-US" sz="1200"/>
          </a:p>
        </p:txBody>
      </p:sp>
      <p:sp>
        <p:nvSpPr>
          <p:cNvPr id="3" name="Content Placeholder 2"/>
          <p:cNvSpPr>
            <a:spLocks noGrp="1"/>
          </p:cNvSpPr>
          <p:nvPr>
            <p:ph idx="1"/>
          </p:nvPr>
        </p:nvSpPr>
        <p:spPr>
          <a:xfrm>
            <a:off x="1534737" y="514033"/>
            <a:ext cx="3919049" cy="3393716"/>
          </a:xfrm>
        </p:spPr>
        <p:txBody>
          <a:bodyPr/>
          <a:lstStyle/>
          <a:p>
            <a:pPr marL="0" indent="0">
              <a:buNone/>
            </a:pPr>
            <a:r>
              <a:rPr lang="en-US" sz="2100" dirty="0">
                <a:latin typeface="Powderfinger Type"/>
                <a:cs typeface="Powderfinger Type"/>
              </a:rPr>
              <a:t>The challenge often lies in managing the transition from one technology to another</a:t>
            </a:r>
          </a:p>
        </p:txBody>
      </p:sp>
    </p:spTree>
    <p:extLst>
      <p:ext uri="{BB962C8B-B14F-4D97-AF65-F5344CB8AC3E}">
        <p14:creationId xmlns:p14="http://schemas.microsoft.com/office/powerpoint/2010/main" val="3612435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713" y="2125556"/>
            <a:ext cx="3418647" cy="2109006"/>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869" y="1539932"/>
            <a:ext cx="2869127" cy="1825296"/>
          </a:xfrm>
          <a:prstGeom prst="rect">
            <a:avLst/>
          </a:prstGeom>
        </p:spPr>
      </p:pic>
      <p:pic>
        <p:nvPicPr>
          <p:cNvPr id="10" name="Picture 9"/>
          <p:cNvPicPr>
            <a:picLocks noChangeAspect="1"/>
          </p:cNvPicPr>
          <p:nvPr/>
        </p:nvPicPr>
        <p:blipFill>
          <a:blip r:embed="rId4"/>
          <a:stretch>
            <a:fillRect/>
          </a:stretch>
        </p:blipFill>
        <p:spPr>
          <a:xfrm rot="17200796">
            <a:off x="4860873" y="3029439"/>
            <a:ext cx="812246" cy="760320"/>
          </a:xfrm>
          <a:prstGeom prst="rect">
            <a:avLst/>
          </a:prstGeom>
        </p:spPr>
      </p:pic>
      <p:sp>
        <p:nvSpPr>
          <p:cNvPr id="3" name="Content Placeholder 2"/>
          <p:cNvSpPr>
            <a:spLocks noGrp="1"/>
          </p:cNvSpPr>
          <p:nvPr>
            <p:ph idx="1"/>
          </p:nvPr>
        </p:nvSpPr>
        <p:spPr>
          <a:xfrm>
            <a:off x="1534737" y="514033"/>
            <a:ext cx="4439343" cy="3393716"/>
          </a:xfrm>
        </p:spPr>
        <p:txBody>
          <a:bodyPr>
            <a:normAutofit/>
          </a:bodyPr>
          <a:lstStyle/>
          <a:p>
            <a:pPr marL="0" indent="0">
              <a:buNone/>
            </a:pPr>
            <a:r>
              <a:rPr lang="en-US" sz="2800" dirty="0">
                <a:latin typeface="Powderfinger Type"/>
                <a:cs typeface="Powderfinger Type"/>
              </a:rPr>
              <a:t>Option 1: Flag Day!</a:t>
            </a:r>
          </a:p>
        </p:txBody>
      </p:sp>
      <p:sp>
        <p:nvSpPr>
          <p:cNvPr id="4" name="TextBox 3"/>
          <p:cNvSpPr txBox="1"/>
          <p:nvPr/>
        </p:nvSpPr>
        <p:spPr>
          <a:xfrm>
            <a:off x="1869554" y="3993474"/>
            <a:ext cx="6135013" cy="830997"/>
          </a:xfrm>
          <a:prstGeom prst="rect">
            <a:avLst/>
          </a:prstGeom>
          <a:noFill/>
        </p:spPr>
        <p:txBody>
          <a:bodyPr wrap="none" rtlCol="0">
            <a:spAutoFit/>
          </a:bodyPr>
          <a:lstStyle/>
          <a:p>
            <a:pPr algn="ctr"/>
            <a:r>
              <a:rPr lang="en-US" sz="2400" b="1" dirty="0">
                <a:latin typeface="Max's Handwritin"/>
                <a:cs typeface="Max's Handwritin"/>
              </a:rPr>
              <a:t>We all agree to turn off IPv4 and turn on IPv6 EVERYWHERE</a:t>
            </a:r>
          </a:p>
          <a:p>
            <a:pPr algn="ctr"/>
            <a:r>
              <a:rPr lang="en-US" sz="2400" b="1" dirty="0">
                <a:latin typeface="Max's Handwritin"/>
                <a:cs typeface="Max's Handwritin"/>
              </a:rPr>
              <a:t>All at the same time! All over the Internet!</a:t>
            </a:r>
          </a:p>
        </p:txBody>
      </p:sp>
    </p:spTree>
    <p:extLst>
      <p:ext uri="{BB962C8B-B14F-4D97-AF65-F5344CB8AC3E}">
        <p14:creationId xmlns:p14="http://schemas.microsoft.com/office/powerpoint/2010/main" val="2932616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713" y="2125556"/>
            <a:ext cx="3418647" cy="2109006"/>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869" y="1539932"/>
            <a:ext cx="2869127" cy="1825296"/>
          </a:xfrm>
          <a:prstGeom prst="rect">
            <a:avLst/>
          </a:prstGeom>
        </p:spPr>
      </p:pic>
      <p:pic>
        <p:nvPicPr>
          <p:cNvPr id="10" name="Picture 9"/>
          <p:cNvPicPr>
            <a:picLocks noChangeAspect="1"/>
          </p:cNvPicPr>
          <p:nvPr/>
        </p:nvPicPr>
        <p:blipFill>
          <a:blip r:embed="rId4"/>
          <a:stretch>
            <a:fillRect/>
          </a:stretch>
        </p:blipFill>
        <p:spPr>
          <a:xfrm rot="17200796">
            <a:off x="4860873" y="3029439"/>
            <a:ext cx="812246" cy="760320"/>
          </a:xfrm>
          <a:prstGeom prst="rect">
            <a:avLst/>
          </a:prstGeom>
        </p:spPr>
      </p:pic>
      <p:sp>
        <p:nvSpPr>
          <p:cNvPr id="3" name="Content Placeholder 2"/>
          <p:cNvSpPr>
            <a:spLocks noGrp="1"/>
          </p:cNvSpPr>
          <p:nvPr>
            <p:ph idx="1"/>
          </p:nvPr>
        </p:nvSpPr>
        <p:spPr>
          <a:xfrm>
            <a:off x="1534737" y="514033"/>
            <a:ext cx="4657057" cy="3393716"/>
          </a:xfrm>
        </p:spPr>
        <p:txBody>
          <a:bodyPr>
            <a:normAutofit/>
          </a:bodyPr>
          <a:lstStyle/>
          <a:p>
            <a:pPr marL="0" indent="0">
              <a:buNone/>
            </a:pPr>
            <a:r>
              <a:rPr lang="en-US" sz="2800" dirty="0">
                <a:latin typeface="Powderfinger Type"/>
                <a:cs typeface="Powderfinger Type"/>
              </a:rPr>
              <a:t>Option 1: Flag Day!</a:t>
            </a:r>
          </a:p>
        </p:txBody>
      </p:sp>
      <p:sp>
        <p:nvSpPr>
          <p:cNvPr id="4" name="TextBox 3"/>
          <p:cNvSpPr txBox="1"/>
          <p:nvPr/>
        </p:nvSpPr>
        <p:spPr>
          <a:xfrm>
            <a:off x="1869554" y="3993474"/>
            <a:ext cx="6135013" cy="830997"/>
          </a:xfrm>
          <a:prstGeom prst="rect">
            <a:avLst/>
          </a:prstGeom>
          <a:noFill/>
        </p:spPr>
        <p:txBody>
          <a:bodyPr wrap="none" rtlCol="0">
            <a:spAutoFit/>
          </a:bodyPr>
          <a:lstStyle/>
          <a:p>
            <a:pPr algn="ctr"/>
            <a:r>
              <a:rPr lang="en-US" sz="2400" b="1" dirty="0">
                <a:latin typeface="Max's Handwritin"/>
                <a:cs typeface="Max's Handwritin"/>
              </a:rPr>
              <a:t>We all agree to turn off IPv4 and turn on IPv6 EVERYWHERE</a:t>
            </a:r>
          </a:p>
          <a:p>
            <a:pPr algn="ctr"/>
            <a:r>
              <a:rPr lang="en-US" sz="2400" b="1" dirty="0">
                <a:latin typeface="Max's Handwritin"/>
                <a:cs typeface="Max's Handwritin"/>
              </a:rPr>
              <a:t>All at the same time! All over the Internet!</a:t>
            </a:r>
          </a:p>
        </p:txBody>
      </p:sp>
      <p:sp>
        <p:nvSpPr>
          <p:cNvPr id="5" name="Freeform 4"/>
          <p:cNvSpPr/>
          <p:nvPr/>
        </p:nvSpPr>
        <p:spPr>
          <a:xfrm>
            <a:off x="1626328" y="1561774"/>
            <a:ext cx="6241322" cy="3166650"/>
          </a:xfrm>
          <a:custGeom>
            <a:avLst/>
            <a:gdLst>
              <a:gd name="connsiteX0" fmla="*/ 155663 w 8321763"/>
              <a:gd name="connsiteY0" fmla="*/ 3962835 h 4222200"/>
              <a:gd name="connsiteX1" fmla="*/ 193763 w 8321763"/>
              <a:gd name="connsiteY1" fmla="*/ 3924735 h 4222200"/>
              <a:gd name="connsiteX2" fmla="*/ 2073363 w 8321763"/>
              <a:gd name="connsiteY2" fmla="*/ 965635 h 4222200"/>
              <a:gd name="connsiteX3" fmla="*/ 1806663 w 8321763"/>
              <a:gd name="connsiteY3" fmla="*/ 4140635 h 4222200"/>
              <a:gd name="connsiteX4" fmla="*/ 4181563 w 8321763"/>
              <a:gd name="connsiteY4" fmla="*/ 1308535 h 4222200"/>
              <a:gd name="connsiteX5" fmla="*/ 4333963 w 8321763"/>
              <a:gd name="connsiteY5" fmla="*/ 2261035 h 4222200"/>
              <a:gd name="connsiteX6" fmla="*/ 5324563 w 8321763"/>
              <a:gd name="connsiteY6" fmla="*/ 432235 h 4222200"/>
              <a:gd name="connsiteX7" fmla="*/ 4778463 w 8321763"/>
              <a:gd name="connsiteY7" fmla="*/ 2743635 h 4222200"/>
              <a:gd name="connsiteX8" fmla="*/ 6569163 w 8321763"/>
              <a:gd name="connsiteY8" fmla="*/ 38535 h 4222200"/>
              <a:gd name="connsiteX9" fmla="*/ 6785063 w 8321763"/>
              <a:gd name="connsiteY9" fmla="*/ 2146735 h 4222200"/>
              <a:gd name="connsiteX10" fmla="*/ 7737563 w 8321763"/>
              <a:gd name="connsiteY10" fmla="*/ 435 h 4222200"/>
              <a:gd name="connsiteX11" fmla="*/ 7851863 w 8321763"/>
              <a:gd name="connsiteY11" fmla="*/ 1943535 h 4222200"/>
              <a:gd name="connsiteX12" fmla="*/ 8321763 w 8321763"/>
              <a:gd name="connsiteY12" fmla="*/ 140135 h 42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1763" h="4222200">
                <a:moveTo>
                  <a:pt x="155663" y="3962835"/>
                </a:moveTo>
                <a:cubicBezTo>
                  <a:pt x="14904" y="4193551"/>
                  <a:pt x="-125854" y="4424268"/>
                  <a:pt x="193763" y="3924735"/>
                </a:cubicBezTo>
                <a:cubicBezTo>
                  <a:pt x="513380" y="3425202"/>
                  <a:pt x="1804546" y="929652"/>
                  <a:pt x="2073363" y="965635"/>
                </a:cubicBezTo>
                <a:cubicBezTo>
                  <a:pt x="2342180" y="1001618"/>
                  <a:pt x="1455296" y="4083485"/>
                  <a:pt x="1806663" y="4140635"/>
                </a:cubicBezTo>
                <a:cubicBezTo>
                  <a:pt x="2158030" y="4197785"/>
                  <a:pt x="3760346" y="1621802"/>
                  <a:pt x="4181563" y="1308535"/>
                </a:cubicBezTo>
                <a:cubicBezTo>
                  <a:pt x="4602780" y="995268"/>
                  <a:pt x="4143463" y="2407085"/>
                  <a:pt x="4333963" y="2261035"/>
                </a:cubicBezTo>
                <a:cubicBezTo>
                  <a:pt x="4524463" y="2114985"/>
                  <a:pt x="5250480" y="351802"/>
                  <a:pt x="5324563" y="432235"/>
                </a:cubicBezTo>
                <a:cubicBezTo>
                  <a:pt x="5398646" y="512668"/>
                  <a:pt x="4571030" y="2809252"/>
                  <a:pt x="4778463" y="2743635"/>
                </a:cubicBezTo>
                <a:cubicBezTo>
                  <a:pt x="4985896" y="2678018"/>
                  <a:pt x="6234730" y="138018"/>
                  <a:pt x="6569163" y="38535"/>
                </a:cubicBezTo>
                <a:cubicBezTo>
                  <a:pt x="6903596" y="-60948"/>
                  <a:pt x="6590330" y="2153085"/>
                  <a:pt x="6785063" y="2146735"/>
                </a:cubicBezTo>
                <a:cubicBezTo>
                  <a:pt x="6979796" y="2140385"/>
                  <a:pt x="7559763" y="34302"/>
                  <a:pt x="7737563" y="435"/>
                </a:cubicBezTo>
                <a:cubicBezTo>
                  <a:pt x="7915363" y="-33432"/>
                  <a:pt x="7754496" y="1920252"/>
                  <a:pt x="7851863" y="1943535"/>
                </a:cubicBezTo>
                <a:cubicBezTo>
                  <a:pt x="7949230" y="1966818"/>
                  <a:pt x="8321763" y="140135"/>
                  <a:pt x="8321763" y="14013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6" name="TextBox 5"/>
          <p:cNvSpPr txBox="1"/>
          <p:nvPr/>
        </p:nvSpPr>
        <p:spPr>
          <a:xfrm rot="20351517">
            <a:off x="1608004" y="1302163"/>
            <a:ext cx="3211135" cy="715581"/>
          </a:xfrm>
          <a:prstGeom prst="rect">
            <a:avLst/>
          </a:prstGeom>
          <a:noFill/>
        </p:spPr>
        <p:txBody>
          <a:bodyPr wrap="none" rtlCol="0">
            <a:spAutoFit/>
          </a:bodyPr>
          <a:lstStyle/>
          <a:p>
            <a:r>
              <a:rPr lang="en-US" sz="4050" b="1" dirty="0">
                <a:solidFill>
                  <a:schemeClr val="accent6">
                    <a:lumMod val="50000"/>
                  </a:schemeClr>
                </a:solidFill>
                <a:latin typeface="Max's Handwritin"/>
                <a:cs typeface="Max's Handwritin"/>
              </a:rPr>
              <a:t>We’re just too big!</a:t>
            </a:r>
          </a:p>
        </p:txBody>
      </p:sp>
    </p:spTree>
    <p:extLst>
      <p:ext uri="{BB962C8B-B14F-4D97-AF65-F5344CB8AC3E}">
        <p14:creationId xmlns:p14="http://schemas.microsoft.com/office/powerpoint/2010/main" val="4212415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4736" y="514033"/>
            <a:ext cx="7173835" cy="3393716"/>
          </a:xfrm>
        </p:spPr>
        <p:txBody>
          <a:bodyPr>
            <a:normAutofit/>
          </a:bodyPr>
          <a:lstStyle/>
          <a:p>
            <a:pPr marL="0" indent="0">
              <a:buNone/>
            </a:pPr>
            <a:r>
              <a:rPr lang="en-US" sz="2800" dirty="0">
                <a:latin typeface="Powderfinger Type"/>
                <a:cs typeface="Powderfinger Type"/>
              </a:rPr>
              <a:t>Option 2: Parallel Transition!</a:t>
            </a:r>
          </a:p>
        </p:txBody>
      </p:sp>
      <p:sp>
        <p:nvSpPr>
          <p:cNvPr id="4" name="TextBox 3"/>
          <p:cNvSpPr txBox="1"/>
          <p:nvPr/>
        </p:nvSpPr>
        <p:spPr>
          <a:xfrm>
            <a:off x="2586640" y="4088965"/>
            <a:ext cx="4631397" cy="830997"/>
          </a:xfrm>
          <a:prstGeom prst="rect">
            <a:avLst/>
          </a:prstGeom>
          <a:noFill/>
        </p:spPr>
        <p:txBody>
          <a:bodyPr wrap="none" rtlCol="0">
            <a:spAutoFit/>
          </a:bodyPr>
          <a:lstStyle/>
          <a:p>
            <a:pPr algn="ctr"/>
            <a:r>
              <a:rPr lang="en-US" sz="2400" b="1" dirty="0">
                <a:latin typeface="Max's Handwritin"/>
                <a:cs typeface="Max's Handwritin"/>
              </a:rPr>
              <a:t>We start to slide in IPv6 in parallel with Ipv4</a:t>
            </a:r>
          </a:p>
          <a:p>
            <a:pPr algn="ctr"/>
            <a:r>
              <a:rPr lang="en-US" sz="2400" b="1" dirty="0">
                <a:latin typeface="Max's Handwritin"/>
                <a:cs typeface="Max's Handwritin"/>
              </a:rPr>
              <a:t>Then we gradually phase </a:t>
            </a:r>
            <a:r>
              <a:rPr lang="en-US" sz="2400" b="1">
                <a:latin typeface="Max's Handwritin"/>
                <a:cs typeface="Max's Handwritin"/>
              </a:rPr>
              <a:t>out IPv4</a:t>
            </a:r>
            <a:endParaRPr lang="en-US" sz="2400" b="1" dirty="0">
              <a:latin typeface="Max's Handwritin"/>
              <a:cs typeface="Max's Handwritin"/>
            </a:endParaRPr>
          </a:p>
        </p:txBody>
      </p:sp>
      <p:pic>
        <p:nvPicPr>
          <p:cNvPr id="2" name="Picture 1" descr="f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075" y="942975"/>
            <a:ext cx="6410325" cy="3248025"/>
          </a:xfrm>
          <a:prstGeom prst="rect">
            <a:avLst/>
          </a:prstGeom>
        </p:spPr>
      </p:pic>
    </p:spTree>
    <p:extLst>
      <p:ext uri="{BB962C8B-B14F-4D97-AF65-F5344CB8AC3E}">
        <p14:creationId xmlns:p14="http://schemas.microsoft.com/office/powerpoint/2010/main" val="1642034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4737" y="4258628"/>
            <a:ext cx="5784860" cy="830997"/>
          </a:xfrm>
          <a:prstGeom prst="rect">
            <a:avLst/>
          </a:prstGeom>
          <a:noFill/>
        </p:spPr>
        <p:txBody>
          <a:bodyPr wrap="square" rtlCol="0">
            <a:spAutoFit/>
          </a:bodyPr>
          <a:lstStyle/>
          <a:p>
            <a:pPr algn="ctr"/>
            <a:r>
              <a:rPr lang="en-US" sz="2400" b="1" dirty="0">
                <a:latin typeface="Max's Handwritin"/>
                <a:cs typeface="Max's Handwritin"/>
              </a:rPr>
              <a:t>For this to work we have to start early and finish BEFORE IPv4 address pool exhaustion</a:t>
            </a:r>
          </a:p>
        </p:txBody>
      </p:sp>
      <p:grpSp>
        <p:nvGrpSpPr>
          <p:cNvPr id="5" name="Group 15"/>
          <p:cNvGrpSpPr>
            <a:grpSpLocks/>
          </p:cNvGrpSpPr>
          <p:nvPr/>
        </p:nvGrpSpPr>
        <p:grpSpPr bwMode="auto">
          <a:xfrm>
            <a:off x="2834878" y="1021557"/>
            <a:ext cx="4824413" cy="3321888"/>
            <a:chOff x="1020763" y="2128838"/>
            <a:chExt cx="6432550" cy="4429183"/>
          </a:xfrm>
        </p:grpSpPr>
        <p:sp>
          <p:nvSpPr>
            <p:cNvPr id="6" name="Rectangle 17"/>
            <p:cNvSpPr>
              <a:spLocks noChangeArrowheads="1"/>
            </p:cNvSpPr>
            <p:nvPr/>
          </p:nvSpPr>
          <p:spPr bwMode="auto">
            <a:xfrm>
              <a:off x="1506538" y="2290763"/>
              <a:ext cx="5014912" cy="3732212"/>
            </a:xfrm>
            <a:prstGeom prst="rect">
              <a:avLst/>
            </a:prstGeom>
            <a:solidFill>
              <a:srgbClr val="F5F5F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350">
                <a:latin typeface="Calibri" charset="0"/>
              </a:endParaRPr>
            </a:p>
          </p:txBody>
        </p:sp>
        <p:sp>
          <p:nvSpPr>
            <p:cNvPr id="7"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350"/>
            </a:p>
          </p:txBody>
        </p:sp>
        <p:sp>
          <p:nvSpPr>
            <p:cNvPr id="8" name="Line 6"/>
            <p:cNvSpPr>
              <a:spLocks noChangeShapeType="1"/>
            </p:cNvSpPr>
            <p:nvPr/>
          </p:nvSpPr>
          <p:spPr bwMode="auto">
            <a:xfrm>
              <a:off x="1020763" y="6022975"/>
              <a:ext cx="620871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350"/>
            </a:p>
          </p:txBody>
        </p:sp>
        <p:sp>
          <p:nvSpPr>
            <p:cNvPr id="9" name="Freeform 7"/>
            <p:cNvSpPr>
              <a:spLocks/>
            </p:cNvSpPr>
            <p:nvPr/>
          </p:nvSpPr>
          <p:spPr bwMode="auto">
            <a:xfrm>
              <a:off x="1227138" y="2851150"/>
              <a:ext cx="6180137" cy="2598738"/>
            </a:xfrm>
            <a:custGeom>
              <a:avLst/>
              <a:gdLst>
                <a:gd name="T0" fmla="*/ 0 w 3893"/>
                <a:gd name="T1" fmla="*/ 0 h 1637"/>
                <a:gd name="T2" fmla="*/ 2147483647 w 3893"/>
                <a:gd name="T3" fmla="*/ 2147483647 h 1637"/>
                <a:gd name="T4" fmla="*/ 2147483647 w 3893"/>
                <a:gd name="T5" fmla="*/ 2147483647 h 1637"/>
                <a:gd name="T6" fmla="*/ 2147483647 w 3893"/>
                <a:gd name="T7" fmla="*/ 2147483647 h 1637"/>
                <a:gd name="T8" fmla="*/ 2147483647 w 3893"/>
                <a:gd name="T9" fmla="*/ 2147483647 h 1637"/>
                <a:gd name="T10" fmla="*/ 2147483647 w 3893"/>
                <a:gd name="T11" fmla="*/ 2147483647 h 1637"/>
                <a:gd name="T12" fmla="*/ 2147483647 w 3893"/>
                <a:gd name="T13" fmla="*/ 2147483647 h 1637"/>
                <a:gd name="T14" fmla="*/ 0 60000 65536"/>
                <a:gd name="T15" fmla="*/ 0 60000 65536"/>
                <a:gd name="T16" fmla="*/ 0 60000 65536"/>
                <a:gd name="T17" fmla="*/ 0 60000 65536"/>
                <a:gd name="T18" fmla="*/ 0 60000 65536"/>
                <a:gd name="T19" fmla="*/ 0 60000 65536"/>
                <a:gd name="T20" fmla="*/ 0 60000 65536"/>
                <a:gd name="T21" fmla="*/ 0 w 3893"/>
                <a:gd name="T22" fmla="*/ 0 h 1637"/>
                <a:gd name="T23" fmla="*/ 3893 w 3893"/>
                <a:gd name="T24" fmla="*/ 1637 h 1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3" h="1637">
                  <a:moveTo>
                    <a:pt x="0" y="0"/>
                  </a:moveTo>
                  <a:cubicBezTo>
                    <a:pt x="195" y="29"/>
                    <a:pt x="391" y="59"/>
                    <a:pt x="650" y="130"/>
                  </a:cubicBezTo>
                  <a:cubicBezTo>
                    <a:pt x="909" y="201"/>
                    <a:pt x="1234" y="292"/>
                    <a:pt x="1552" y="428"/>
                  </a:cubicBezTo>
                  <a:cubicBezTo>
                    <a:pt x="1870" y="564"/>
                    <a:pt x="2278" y="764"/>
                    <a:pt x="2555" y="948"/>
                  </a:cubicBezTo>
                  <a:cubicBezTo>
                    <a:pt x="2832" y="1132"/>
                    <a:pt x="3051" y="1429"/>
                    <a:pt x="3215" y="1533"/>
                  </a:cubicBezTo>
                  <a:cubicBezTo>
                    <a:pt x="3379" y="1637"/>
                    <a:pt x="3427" y="1618"/>
                    <a:pt x="3540" y="1570"/>
                  </a:cubicBezTo>
                  <a:cubicBezTo>
                    <a:pt x="3653" y="1522"/>
                    <a:pt x="3834" y="1299"/>
                    <a:pt x="3893" y="1245"/>
                  </a:cubicBezTo>
                </a:path>
              </a:pathLst>
            </a:custGeom>
            <a:noFill/>
            <a:ln w="57150">
              <a:solidFill>
                <a:srgbClr val="0000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1350"/>
            </a:p>
          </p:txBody>
        </p:sp>
        <p:sp>
          <p:nvSpPr>
            <p:cNvPr id="10"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1350"/>
            </a:p>
          </p:txBody>
        </p:sp>
        <p:sp>
          <p:nvSpPr>
            <p:cNvPr id="11" name="Freeform 11"/>
            <p:cNvSpPr>
              <a:spLocks/>
            </p:cNvSpPr>
            <p:nvPr/>
          </p:nvSpPr>
          <p:spPr bwMode="auto">
            <a:xfrm>
              <a:off x="1530350" y="2335213"/>
              <a:ext cx="5846763" cy="3667125"/>
            </a:xfrm>
            <a:custGeom>
              <a:avLst/>
              <a:gdLst>
                <a:gd name="T0" fmla="*/ 0 w 3683"/>
                <a:gd name="T1" fmla="*/ 2147483647 h 2310"/>
                <a:gd name="T2" fmla="*/ 2147483647 w 3683"/>
                <a:gd name="T3" fmla="*/ 2147483647 h 2310"/>
                <a:gd name="T4" fmla="*/ 2147483647 w 3683"/>
                <a:gd name="T5" fmla="*/ 2147483647 h 2310"/>
                <a:gd name="T6" fmla="*/ 2147483647 w 3683"/>
                <a:gd name="T7" fmla="*/ 2147483647 h 2310"/>
                <a:gd name="T8" fmla="*/ 2147483647 w 3683"/>
                <a:gd name="T9" fmla="*/ 2147483647 h 2310"/>
                <a:gd name="T10" fmla="*/ 2147483647 w 3683"/>
                <a:gd name="T11" fmla="*/ 2147483647 h 2310"/>
                <a:gd name="T12" fmla="*/ 2147483647 w 3683"/>
                <a:gd name="T13" fmla="*/ 0 h 2310"/>
                <a:gd name="T14" fmla="*/ 0 60000 65536"/>
                <a:gd name="T15" fmla="*/ 0 60000 65536"/>
                <a:gd name="T16" fmla="*/ 0 60000 65536"/>
                <a:gd name="T17" fmla="*/ 0 60000 65536"/>
                <a:gd name="T18" fmla="*/ 0 60000 65536"/>
                <a:gd name="T19" fmla="*/ 0 60000 65536"/>
                <a:gd name="T20" fmla="*/ 0 60000 65536"/>
                <a:gd name="T21" fmla="*/ 0 w 3683"/>
                <a:gd name="T22" fmla="*/ 0 h 2310"/>
                <a:gd name="T23" fmla="*/ 3683 w 3683"/>
                <a:gd name="T24" fmla="*/ 2310 h 2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3" h="2310">
                  <a:moveTo>
                    <a:pt x="0" y="2310"/>
                  </a:moveTo>
                  <a:cubicBezTo>
                    <a:pt x="311" y="2279"/>
                    <a:pt x="523" y="2188"/>
                    <a:pt x="793" y="2077"/>
                  </a:cubicBezTo>
                  <a:cubicBezTo>
                    <a:pt x="1063" y="1966"/>
                    <a:pt x="1376" y="1803"/>
                    <a:pt x="1621" y="1644"/>
                  </a:cubicBezTo>
                  <a:cubicBezTo>
                    <a:pt x="1866" y="1485"/>
                    <a:pt x="2101" y="1268"/>
                    <a:pt x="2262" y="1124"/>
                  </a:cubicBezTo>
                  <a:cubicBezTo>
                    <a:pt x="2423" y="980"/>
                    <a:pt x="2469" y="902"/>
                    <a:pt x="2587" y="780"/>
                  </a:cubicBezTo>
                  <a:cubicBezTo>
                    <a:pt x="2705" y="658"/>
                    <a:pt x="2785" y="520"/>
                    <a:pt x="2968" y="390"/>
                  </a:cubicBezTo>
                  <a:cubicBezTo>
                    <a:pt x="3151" y="260"/>
                    <a:pt x="3534" y="81"/>
                    <a:pt x="3683" y="0"/>
                  </a:cubicBezTo>
                </a:path>
              </a:pathLst>
            </a:custGeom>
            <a:noFill/>
            <a:ln w="5715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1350"/>
            </a:p>
          </p:txBody>
        </p:sp>
        <p:sp>
          <p:nvSpPr>
            <p:cNvPr id="12" name="Line 13"/>
            <p:cNvSpPr>
              <a:spLocks noChangeShapeType="1"/>
            </p:cNvSpPr>
            <p:nvPr/>
          </p:nvSpPr>
          <p:spPr bwMode="auto">
            <a:xfrm>
              <a:off x="1492250" y="5005388"/>
              <a:ext cx="5014913" cy="0"/>
            </a:xfrm>
            <a:prstGeom prst="line">
              <a:avLst/>
            </a:prstGeom>
            <a:noFill/>
            <a:ln w="9525">
              <a:solidFill>
                <a:schemeClr val="tx1"/>
              </a:solidFill>
              <a:round/>
              <a:headEnd type="arrow" w="med" len="med"/>
              <a:tailEnd type="arrow" w="med" len="med"/>
            </a:ln>
            <a:extLst>
              <a:ext uri="{909E8E84-426E-40dd-AFC4-6F175D3DCCD1}">
                <a14:hiddenFill xmlns="" xmlns:a14="http://schemas.microsoft.com/office/drawing/2010/main">
                  <a:noFill/>
                </a14:hiddenFill>
              </a:ext>
            </a:extLst>
          </p:spPr>
          <p:txBody>
            <a:bodyPr/>
            <a:lstStyle/>
            <a:p>
              <a:endParaRPr lang="en-US" sz="1350"/>
            </a:p>
          </p:txBody>
        </p:sp>
        <p:sp>
          <p:nvSpPr>
            <p:cNvPr id="13" name="Rectangle 15"/>
            <p:cNvSpPr>
              <a:spLocks noChangeArrowheads="1"/>
            </p:cNvSpPr>
            <p:nvPr/>
          </p:nvSpPr>
          <p:spPr bwMode="auto">
            <a:xfrm>
              <a:off x="6373813" y="4695825"/>
              <a:ext cx="1079500" cy="1060450"/>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350">
                <a:latin typeface="Calibri" charset="0"/>
              </a:endParaRPr>
            </a:p>
          </p:txBody>
        </p:sp>
        <p:sp>
          <p:nvSpPr>
            <p:cNvPr id="14" name="TextBox 23"/>
            <p:cNvSpPr txBox="1">
              <a:spLocks noChangeArrowheads="1"/>
            </p:cNvSpPr>
            <p:nvPr/>
          </p:nvSpPr>
          <p:spPr bwMode="auto">
            <a:xfrm>
              <a:off x="5472113" y="3795713"/>
              <a:ext cx="1451680" cy="400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50" b="1">
                  <a:solidFill>
                    <a:srgbClr val="FF0000"/>
                  </a:solidFill>
                  <a:latin typeface="Vadim's Writing" charset="0"/>
                  <a:cs typeface="Vadim's Writing" charset="0"/>
                </a:rPr>
                <a:t>IPv6 Deployment</a:t>
              </a:r>
            </a:p>
          </p:txBody>
        </p:sp>
        <p:sp>
          <p:nvSpPr>
            <p:cNvPr id="15" name="TextBox 24"/>
            <p:cNvSpPr txBox="1">
              <a:spLocks noChangeArrowheads="1"/>
            </p:cNvSpPr>
            <p:nvPr/>
          </p:nvSpPr>
          <p:spPr bwMode="auto">
            <a:xfrm>
              <a:off x="3198813" y="6157912"/>
              <a:ext cx="573235" cy="400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50" b="1">
                  <a:latin typeface="Vadim's Writing" charset="0"/>
                  <a:cs typeface="Vadim's Writing" charset="0"/>
                </a:rPr>
                <a:t>Time</a:t>
              </a:r>
            </a:p>
          </p:txBody>
        </p:sp>
        <p:sp>
          <p:nvSpPr>
            <p:cNvPr id="16" name="TextBox 25"/>
            <p:cNvSpPr txBox="1">
              <a:spLocks noChangeArrowheads="1"/>
            </p:cNvSpPr>
            <p:nvPr/>
          </p:nvSpPr>
          <p:spPr bwMode="auto">
            <a:xfrm>
              <a:off x="1795463" y="4637088"/>
              <a:ext cx="2402794" cy="400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50" b="1">
                  <a:latin typeface="Vadim's Writing" charset="0"/>
                  <a:cs typeface="Vadim's Writing" charset="0"/>
                </a:rPr>
                <a:t>IPv6 Transition – Dual Stack</a:t>
              </a:r>
            </a:p>
          </p:txBody>
        </p:sp>
        <p:sp>
          <p:nvSpPr>
            <p:cNvPr id="17" name="TextBox 26"/>
            <p:cNvSpPr txBox="1">
              <a:spLocks noChangeArrowheads="1"/>
            </p:cNvSpPr>
            <p:nvPr/>
          </p:nvSpPr>
          <p:spPr bwMode="auto">
            <a:xfrm>
              <a:off x="4752975" y="5081588"/>
              <a:ext cx="1331988" cy="400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50" b="1">
                  <a:solidFill>
                    <a:srgbClr val="0000FF"/>
                  </a:solidFill>
                  <a:latin typeface="Vadim's Writing" charset="0"/>
                  <a:cs typeface="Vadim's Writing" charset="0"/>
                </a:rPr>
                <a:t>IPv4 Pool Size</a:t>
              </a:r>
            </a:p>
          </p:txBody>
        </p:sp>
        <p:sp>
          <p:nvSpPr>
            <p:cNvPr id="18" name="TextBox 27"/>
            <p:cNvSpPr txBox="1">
              <a:spLocks noChangeArrowheads="1"/>
            </p:cNvSpPr>
            <p:nvPr/>
          </p:nvSpPr>
          <p:spPr bwMode="auto">
            <a:xfrm>
              <a:off x="1241426" y="3560763"/>
              <a:ext cx="1738082" cy="400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50" b="1">
                  <a:solidFill>
                    <a:srgbClr val="008000"/>
                  </a:solidFill>
                  <a:latin typeface="Vadim's Writing" charset="0"/>
                  <a:cs typeface="Vadim's Writing" charset="0"/>
                </a:rPr>
                <a:t>Size of the Internet</a:t>
              </a:r>
            </a:p>
          </p:txBody>
        </p:sp>
      </p:grpSp>
      <p:sp>
        <p:nvSpPr>
          <p:cNvPr id="3" name="Content Placeholder 2"/>
          <p:cNvSpPr>
            <a:spLocks noGrp="1"/>
          </p:cNvSpPr>
          <p:nvPr>
            <p:ph idx="1"/>
          </p:nvPr>
        </p:nvSpPr>
        <p:spPr>
          <a:xfrm>
            <a:off x="1534737" y="514033"/>
            <a:ext cx="7069332" cy="3393716"/>
          </a:xfrm>
        </p:spPr>
        <p:txBody>
          <a:bodyPr>
            <a:normAutofit/>
          </a:bodyPr>
          <a:lstStyle/>
          <a:p>
            <a:pPr marL="0" indent="0">
              <a:buNone/>
            </a:pPr>
            <a:r>
              <a:rPr lang="en-US" sz="2800" dirty="0">
                <a:latin typeface="Powderfinger Type"/>
                <a:cs typeface="Powderfinger Type"/>
              </a:rPr>
              <a:t>Option 2: Parallel Transition!</a:t>
            </a:r>
          </a:p>
        </p:txBody>
      </p:sp>
    </p:spTree>
    <p:extLst>
      <p:ext uri="{BB962C8B-B14F-4D97-AF65-F5344CB8AC3E}">
        <p14:creationId xmlns:p14="http://schemas.microsoft.com/office/powerpoint/2010/main" val="342332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4736" y="514033"/>
            <a:ext cx="6990955" cy="3393716"/>
          </a:xfrm>
        </p:spPr>
        <p:txBody>
          <a:bodyPr>
            <a:normAutofit/>
          </a:bodyPr>
          <a:lstStyle/>
          <a:p>
            <a:pPr marL="0" indent="0">
              <a:buNone/>
            </a:pPr>
            <a:r>
              <a:rPr lang="en-US" sz="2800" dirty="0">
                <a:latin typeface="Powderfinger Type"/>
                <a:cs typeface="Powderfinger Type"/>
              </a:rPr>
              <a:t>Option 2: Parallel Transition!</a:t>
            </a:r>
          </a:p>
        </p:txBody>
      </p:sp>
      <p:sp>
        <p:nvSpPr>
          <p:cNvPr id="4" name="TextBox 3"/>
          <p:cNvSpPr txBox="1"/>
          <p:nvPr/>
        </p:nvSpPr>
        <p:spPr>
          <a:xfrm>
            <a:off x="2621364" y="3993474"/>
            <a:ext cx="4631397" cy="830997"/>
          </a:xfrm>
          <a:prstGeom prst="rect">
            <a:avLst/>
          </a:prstGeom>
          <a:noFill/>
        </p:spPr>
        <p:txBody>
          <a:bodyPr wrap="none" rtlCol="0">
            <a:spAutoFit/>
          </a:bodyPr>
          <a:lstStyle/>
          <a:p>
            <a:pPr algn="ctr"/>
            <a:r>
              <a:rPr lang="en-US" sz="2400" b="1" dirty="0">
                <a:latin typeface="Max's Handwritin"/>
                <a:cs typeface="Max's Handwritin"/>
              </a:rPr>
              <a:t>We start to slide in IPv6 in parallel with Ipv4</a:t>
            </a:r>
          </a:p>
          <a:p>
            <a:pPr algn="ctr"/>
            <a:r>
              <a:rPr lang="en-US" sz="2400" b="1" dirty="0">
                <a:latin typeface="Max's Handwritin"/>
                <a:cs typeface="Max's Handwritin"/>
              </a:rPr>
              <a:t>Then we gradually phase out IPv6</a:t>
            </a:r>
          </a:p>
        </p:txBody>
      </p:sp>
      <p:pic>
        <p:nvPicPr>
          <p:cNvPr id="2" name="Picture 1" descr="f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075" y="942975"/>
            <a:ext cx="6410325" cy="3248025"/>
          </a:xfrm>
          <a:prstGeom prst="rect">
            <a:avLst/>
          </a:prstGeom>
        </p:spPr>
      </p:pic>
      <p:sp>
        <p:nvSpPr>
          <p:cNvPr id="9" name="Freeform 8"/>
          <p:cNvSpPr/>
          <p:nvPr/>
        </p:nvSpPr>
        <p:spPr>
          <a:xfrm>
            <a:off x="1238002" y="1173446"/>
            <a:ext cx="6241322" cy="3166650"/>
          </a:xfrm>
          <a:custGeom>
            <a:avLst/>
            <a:gdLst>
              <a:gd name="connsiteX0" fmla="*/ 155663 w 8321763"/>
              <a:gd name="connsiteY0" fmla="*/ 3962835 h 4222200"/>
              <a:gd name="connsiteX1" fmla="*/ 193763 w 8321763"/>
              <a:gd name="connsiteY1" fmla="*/ 3924735 h 4222200"/>
              <a:gd name="connsiteX2" fmla="*/ 2073363 w 8321763"/>
              <a:gd name="connsiteY2" fmla="*/ 965635 h 4222200"/>
              <a:gd name="connsiteX3" fmla="*/ 1806663 w 8321763"/>
              <a:gd name="connsiteY3" fmla="*/ 4140635 h 4222200"/>
              <a:gd name="connsiteX4" fmla="*/ 4181563 w 8321763"/>
              <a:gd name="connsiteY4" fmla="*/ 1308535 h 4222200"/>
              <a:gd name="connsiteX5" fmla="*/ 4333963 w 8321763"/>
              <a:gd name="connsiteY5" fmla="*/ 2261035 h 4222200"/>
              <a:gd name="connsiteX6" fmla="*/ 5324563 w 8321763"/>
              <a:gd name="connsiteY6" fmla="*/ 432235 h 4222200"/>
              <a:gd name="connsiteX7" fmla="*/ 4778463 w 8321763"/>
              <a:gd name="connsiteY7" fmla="*/ 2743635 h 4222200"/>
              <a:gd name="connsiteX8" fmla="*/ 6569163 w 8321763"/>
              <a:gd name="connsiteY8" fmla="*/ 38535 h 4222200"/>
              <a:gd name="connsiteX9" fmla="*/ 6785063 w 8321763"/>
              <a:gd name="connsiteY9" fmla="*/ 2146735 h 4222200"/>
              <a:gd name="connsiteX10" fmla="*/ 7737563 w 8321763"/>
              <a:gd name="connsiteY10" fmla="*/ 435 h 4222200"/>
              <a:gd name="connsiteX11" fmla="*/ 7851863 w 8321763"/>
              <a:gd name="connsiteY11" fmla="*/ 1943535 h 4222200"/>
              <a:gd name="connsiteX12" fmla="*/ 8321763 w 8321763"/>
              <a:gd name="connsiteY12" fmla="*/ 140135 h 42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1763" h="4222200">
                <a:moveTo>
                  <a:pt x="155663" y="3962835"/>
                </a:moveTo>
                <a:cubicBezTo>
                  <a:pt x="14904" y="4193551"/>
                  <a:pt x="-125854" y="4424268"/>
                  <a:pt x="193763" y="3924735"/>
                </a:cubicBezTo>
                <a:cubicBezTo>
                  <a:pt x="513380" y="3425202"/>
                  <a:pt x="1804546" y="929652"/>
                  <a:pt x="2073363" y="965635"/>
                </a:cubicBezTo>
                <a:cubicBezTo>
                  <a:pt x="2342180" y="1001618"/>
                  <a:pt x="1455296" y="4083485"/>
                  <a:pt x="1806663" y="4140635"/>
                </a:cubicBezTo>
                <a:cubicBezTo>
                  <a:pt x="2158030" y="4197785"/>
                  <a:pt x="3760346" y="1621802"/>
                  <a:pt x="4181563" y="1308535"/>
                </a:cubicBezTo>
                <a:cubicBezTo>
                  <a:pt x="4602780" y="995268"/>
                  <a:pt x="4143463" y="2407085"/>
                  <a:pt x="4333963" y="2261035"/>
                </a:cubicBezTo>
                <a:cubicBezTo>
                  <a:pt x="4524463" y="2114985"/>
                  <a:pt x="5250480" y="351802"/>
                  <a:pt x="5324563" y="432235"/>
                </a:cubicBezTo>
                <a:cubicBezTo>
                  <a:pt x="5398646" y="512668"/>
                  <a:pt x="4571030" y="2809252"/>
                  <a:pt x="4778463" y="2743635"/>
                </a:cubicBezTo>
                <a:cubicBezTo>
                  <a:pt x="4985896" y="2678018"/>
                  <a:pt x="6234730" y="138018"/>
                  <a:pt x="6569163" y="38535"/>
                </a:cubicBezTo>
                <a:cubicBezTo>
                  <a:pt x="6903596" y="-60948"/>
                  <a:pt x="6590330" y="2153085"/>
                  <a:pt x="6785063" y="2146735"/>
                </a:cubicBezTo>
                <a:cubicBezTo>
                  <a:pt x="6979796" y="2140385"/>
                  <a:pt x="7559763" y="34302"/>
                  <a:pt x="7737563" y="435"/>
                </a:cubicBezTo>
                <a:cubicBezTo>
                  <a:pt x="7915363" y="-33432"/>
                  <a:pt x="7754496" y="1920252"/>
                  <a:pt x="7851863" y="1943535"/>
                </a:cubicBezTo>
                <a:cubicBezTo>
                  <a:pt x="7949230" y="1966818"/>
                  <a:pt x="8321763" y="140135"/>
                  <a:pt x="8321763" y="14013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 name="TextBox 10"/>
          <p:cNvSpPr txBox="1"/>
          <p:nvPr/>
        </p:nvSpPr>
        <p:spPr>
          <a:xfrm rot="20351517">
            <a:off x="1233239" y="1156552"/>
            <a:ext cx="3324949" cy="715581"/>
          </a:xfrm>
          <a:prstGeom prst="rect">
            <a:avLst/>
          </a:prstGeom>
          <a:noFill/>
        </p:spPr>
        <p:txBody>
          <a:bodyPr wrap="none" rtlCol="0">
            <a:spAutoFit/>
          </a:bodyPr>
          <a:lstStyle/>
          <a:p>
            <a:r>
              <a:rPr lang="en-US" sz="4050" b="1" dirty="0">
                <a:solidFill>
                  <a:schemeClr val="accent6">
                    <a:lumMod val="50000"/>
                  </a:schemeClr>
                </a:solidFill>
                <a:latin typeface="Max's Handwritin"/>
                <a:cs typeface="Max's Handwritin"/>
              </a:rPr>
              <a:t>We’re just too late!</a:t>
            </a:r>
          </a:p>
        </p:txBody>
      </p:sp>
      <p:sp>
        <p:nvSpPr>
          <p:cNvPr id="5" name="TextBox 4"/>
          <p:cNvSpPr txBox="1"/>
          <p:nvPr/>
        </p:nvSpPr>
        <p:spPr>
          <a:xfrm>
            <a:off x="1238001" y="4873426"/>
            <a:ext cx="6534399" cy="257378"/>
          </a:xfrm>
          <a:prstGeom prst="rect">
            <a:avLst/>
          </a:prstGeom>
          <a:noFill/>
        </p:spPr>
        <p:txBody>
          <a:bodyPr wrap="square" rtlCol="0">
            <a:spAutoFit/>
          </a:bodyPr>
          <a:lstStyle/>
          <a:p>
            <a:pPr>
              <a:lnSpc>
                <a:spcPct val="60000"/>
              </a:lnSpc>
            </a:pPr>
            <a:r>
              <a:rPr lang="en-US" sz="825" b="1" dirty="0">
                <a:solidFill>
                  <a:schemeClr val="accent6">
                    <a:lumMod val="50000"/>
                  </a:schemeClr>
                </a:solidFill>
                <a:latin typeface="Max's Handwritin"/>
                <a:cs typeface="Max's Handwritin"/>
              </a:rPr>
              <a:t>The small print: It’s incredibly difficult for markets to plan without clear price signals, and we never managed to price future scarcity into the Internet model. Our chosen address distribution model was one that deliberately avoided any form of price-based market signaling. We sort of hoped that operators would price future risk. We were very wrong!</a:t>
            </a:r>
          </a:p>
        </p:txBody>
      </p:sp>
    </p:spTree>
    <p:extLst>
      <p:ext uri="{BB962C8B-B14F-4D97-AF65-F5344CB8AC3E}">
        <p14:creationId xmlns:p14="http://schemas.microsoft.com/office/powerpoint/2010/main" val="714861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4737" y="514033"/>
            <a:ext cx="3919049" cy="3393716"/>
          </a:xfrm>
        </p:spPr>
        <p:txBody>
          <a:bodyPr>
            <a:normAutofit/>
          </a:bodyPr>
          <a:lstStyle/>
          <a:p>
            <a:pPr marL="0" indent="0">
              <a:buNone/>
            </a:pPr>
            <a:r>
              <a:rPr lang="en-US" sz="2800" dirty="0">
                <a:latin typeface="Powderfinger Type"/>
                <a:cs typeface="Powderfinger Type"/>
              </a:rPr>
              <a:t>Hybrid IPv4</a:t>
            </a:r>
          </a:p>
        </p:txBody>
      </p:sp>
      <p:sp>
        <p:nvSpPr>
          <p:cNvPr id="4" name="TextBox 3"/>
          <p:cNvSpPr txBox="1"/>
          <p:nvPr/>
        </p:nvSpPr>
        <p:spPr>
          <a:xfrm>
            <a:off x="1534737" y="3993474"/>
            <a:ext cx="5777532" cy="830997"/>
          </a:xfrm>
          <a:prstGeom prst="rect">
            <a:avLst/>
          </a:prstGeom>
          <a:noFill/>
        </p:spPr>
        <p:txBody>
          <a:bodyPr wrap="square" rtlCol="0">
            <a:spAutoFit/>
          </a:bodyPr>
          <a:lstStyle/>
          <a:p>
            <a:pPr algn="ctr"/>
            <a:r>
              <a:rPr lang="en-US" sz="2400" b="1" dirty="0">
                <a:latin typeface="Max's Handwritin"/>
                <a:cs typeface="Max's Handwritin"/>
              </a:rPr>
              <a:t>The increasing scarcity of Ipv4 will force carriage providers to add address sharing mechanisms into the IPv4 network</a:t>
            </a:r>
          </a:p>
        </p:txBody>
      </p:sp>
      <p:pic>
        <p:nvPicPr>
          <p:cNvPr id="5" name="Picture 4" descr="Screen Shot 2012-04-30 at 12.05.20 PM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14400"/>
            <a:ext cx="6858000" cy="3308154"/>
          </a:xfrm>
          <a:prstGeom prst="rect">
            <a:avLst/>
          </a:prstGeom>
        </p:spPr>
      </p:pic>
      <p:sp>
        <p:nvSpPr>
          <p:cNvPr id="6" name="TextBox 5"/>
          <p:cNvSpPr txBox="1"/>
          <p:nvPr/>
        </p:nvSpPr>
        <p:spPr>
          <a:xfrm rot="20674677">
            <a:off x="3639289" y="1944552"/>
            <a:ext cx="1362874" cy="461665"/>
          </a:xfrm>
          <a:prstGeom prst="rect">
            <a:avLst/>
          </a:prstGeom>
          <a:noFill/>
        </p:spPr>
        <p:txBody>
          <a:bodyPr wrap="none" rtlCol="0">
            <a:spAutoFit/>
          </a:bodyPr>
          <a:lstStyle/>
          <a:p>
            <a:r>
              <a:rPr lang="en-US" sz="2400" b="1" dirty="0">
                <a:solidFill>
                  <a:srgbClr val="948E55"/>
                </a:solidFill>
                <a:latin typeface="AhnbergHand"/>
                <a:cs typeface="AhnbergHand"/>
              </a:rPr>
              <a:t>+CGNs</a:t>
            </a:r>
          </a:p>
        </p:txBody>
      </p:sp>
      <p:sp>
        <p:nvSpPr>
          <p:cNvPr id="7" name="TextBox 6"/>
          <p:cNvSpPr txBox="1"/>
          <p:nvPr/>
        </p:nvSpPr>
        <p:spPr>
          <a:xfrm rot="21029374">
            <a:off x="5107123" y="1574049"/>
            <a:ext cx="1196161" cy="461665"/>
          </a:xfrm>
          <a:prstGeom prst="rect">
            <a:avLst/>
          </a:prstGeom>
          <a:noFill/>
        </p:spPr>
        <p:txBody>
          <a:bodyPr wrap="none" rtlCol="0">
            <a:spAutoFit/>
          </a:bodyPr>
          <a:lstStyle/>
          <a:p>
            <a:r>
              <a:rPr lang="en-US" sz="2400" b="1" dirty="0">
                <a:solidFill>
                  <a:srgbClr val="B46E28"/>
                </a:solidFill>
                <a:latin typeface="AhnbergHand"/>
                <a:cs typeface="AhnbergHand"/>
              </a:rPr>
              <a:t>+ALGs</a:t>
            </a:r>
          </a:p>
        </p:txBody>
      </p:sp>
      <p:sp>
        <p:nvSpPr>
          <p:cNvPr id="9" name="Rectangle 8"/>
          <p:cNvSpPr/>
          <p:nvPr/>
        </p:nvSpPr>
        <p:spPr>
          <a:xfrm>
            <a:off x="2176097" y="2239399"/>
            <a:ext cx="1384788" cy="735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rot="20246555">
            <a:off x="2327844" y="2530309"/>
            <a:ext cx="983515" cy="461665"/>
          </a:xfrm>
          <a:prstGeom prst="rect">
            <a:avLst/>
          </a:prstGeom>
          <a:solidFill>
            <a:schemeClr val="bg1"/>
          </a:solidFill>
        </p:spPr>
        <p:txBody>
          <a:bodyPr wrap="square" rtlCol="0">
            <a:spAutoFit/>
          </a:bodyPr>
          <a:lstStyle/>
          <a:p>
            <a:r>
              <a:rPr lang="en-US" sz="2400" b="1" dirty="0">
                <a:solidFill>
                  <a:schemeClr val="accent6">
                    <a:lumMod val="50000"/>
                  </a:schemeClr>
                </a:solidFill>
                <a:latin typeface="AhnbergHand"/>
                <a:cs typeface="AhnbergHand"/>
              </a:rPr>
              <a:t>IPv4</a:t>
            </a:r>
          </a:p>
        </p:txBody>
      </p:sp>
    </p:spTree>
    <p:extLst>
      <p:ext uri="{BB962C8B-B14F-4D97-AF65-F5344CB8AC3E}">
        <p14:creationId xmlns:p14="http://schemas.microsoft.com/office/powerpoint/2010/main" val="1677433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760" y="1395912"/>
            <a:ext cx="5097600" cy="3338846"/>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356" y="3257655"/>
            <a:ext cx="1558656" cy="871004"/>
          </a:xfrm>
          <a:prstGeom prst="rect">
            <a:avLst/>
          </a:prstGeom>
        </p:spPr>
      </p:pic>
      <p:sp>
        <p:nvSpPr>
          <p:cNvPr id="3" name="Content Placeholder 2"/>
          <p:cNvSpPr>
            <a:spLocks noGrp="1"/>
          </p:cNvSpPr>
          <p:nvPr>
            <p:ph idx="1"/>
          </p:nvPr>
        </p:nvSpPr>
        <p:spPr>
          <a:xfrm>
            <a:off x="6412538" y="1200916"/>
            <a:ext cx="2547770" cy="3393716"/>
          </a:xfrm>
        </p:spPr>
        <p:txBody>
          <a:bodyPr/>
          <a:lstStyle/>
          <a:p>
            <a:pPr marL="0" indent="0">
              <a:buNone/>
            </a:pPr>
            <a:r>
              <a:rPr lang="en-US" sz="2100" b="1" dirty="0">
                <a:solidFill>
                  <a:srgbClr val="0000FF"/>
                </a:solidFill>
                <a:latin typeface="Max's Handwritin"/>
                <a:cs typeface="Max's Handwritin"/>
              </a:rPr>
              <a:t>To get from “here” to “there” requires an excursion through an environment of CGNs, CDNs, ALGs and similar middleware ‘solutions’ to IPv4 address exhaustion</a:t>
            </a:r>
          </a:p>
        </p:txBody>
      </p:sp>
      <p:sp>
        <p:nvSpPr>
          <p:cNvPr id="6" name="TextBox 5"/>
          <p:cNvSpPr txBox="1"/>
          <p:nvPr/>
        </p:nvSpPr>
        <p:spPr>
          <a:xfrm>
            <a:off x="1762063" y="3257656"/>
            <a:ext cx="588901" cy="443691"/>
          </a:xfrm>
          <a:prstGeom prst="rect">
            <a:avLst/>
          </a:prstGeom>
          <a:noFill/>
        </p:spPr>
        <p:txBody>
          <a:bodyPr wrap="none" lIns="62209" tIns="31105" rIns="62209" bIns="31105" rtlCol="0">
            <a:spAutoFit/>
          </a:bodyPr>
          <a:lstStyle/>
          <a:p>
            <a:r>
              <a:rPr lang="en-US" sz="2475" b="1" dirty="0">
                <a:solidFill>
                  <a:srgbClr val="3366FF"/>
                </a:solidFill>
                <a:latin typeface="Max's Handwritin"/>
                <a:cs typeface="Max's Handwritin"/>
              </a:rPr>
              <a:t>IPv4</a:t>
            </a:r>
          </a:p>
        </p:txBody>
      </p:sp>
      <p:sp>
        <p:nvSpPr>
          <p:cNvPr id="7" name="TextBox 6"/>
          <p:cNvSpPr txBox="1"/>
          <p:nvPr/>
        </p:nvSpPr>
        <p:spPr>
          <a:xfrm>
            <a:off x="4523012" y="1787857"/>
            <a:ext cx="584092" cy="443691"/>
          </a:xfrm>
          <a:prstGeom prst="rect">
            <a:avLst/>
          </a:prstGeom>
          <a:noFill/>
        </p:spPr>
        <p:txBody>
          <a:bodyPr wrap="none" lIns="62209" tIns="31105" rIns="62209" bIns="31105" rtlCol="0">
            <a:spAutoFit/>
          </a:bodyPr>
          <a:lstStyle/>
          <a:p>
            <a:r>
              <a:rPr lang="en-US" sz="2475" b="1" dirty="0">
                <a:solidFill>
                  <a:srgbClr val="FF0000"/>
                </a:solidFill>
                <a:latin typeface="Max's Handwritin"/>
                <a:cs typeface="Max's Handwritin"/>
              </a:rPr>
              <a:t>IPv6</a:t>
            </a:r>
          </a:p>
        </p:txBody>
      </p:sp>
      <p:sp>
        <p:nvSpPr>
          <p:cNvPr id="8" name="TextBox 7"/>
          <p:cNvSpPr txBox="1"/>
          <p:nvPr/>
        </p:nvSpPr>
        <p:spPr>
          <a:xfrm>
            <a:off x="4865929" y="3061682"/>
            <a:ext cx="582489" cy="443691"/>
          </a:xfrm>
          <a:prstGeom prst="rect">
            <a:avLst/>
          </a:prstGeom>
          <a:solidFill>
            <a:srgbClr val="FFFFFE"/>
          </a:solidFill>
        </p:spPr>
        <p:txBody>
          <a:bodyPr wrap="none" lIns="62209" tIns="31105" rIns="62209" bIns="31105" rtlCol="0">
            <a:spAutoFit/>
          </a:bodyPr>
          <a:lstStyle/>
          <a:p>
            <a:r>
              <a:rPr lang="en-US" sz="2475" b="1" dirty="0">
                <a:solidFill>
                  <a:srgbClr val="B06824"/>
                </a:solidFill>
                <a:latin typeface="Max's Handwritin"/>
                <a:cs typeface="Max's Handwritin"/>
              </a:rPr>
              <a:t>CGNs</a:t>
            </a:r>
          </a:p>
        </p:txBody>
      </p:sp>
      <p:sp>
        <p:nvSpPr>
          <p:cNvPr id="9" name="TextBox 8"/>
          <p:cNvSpPr txBox="1"/>
          <p:nvPr/>
        </p:nvSpPr>
        <p:spPr>
          <a:xfrm>
            <a:off x="2661464" y="3894568"/>
            <a:ext cx="566459" cy="443691"/>
          </a:xfrm>
          <a:prstGeom prst="rect">
            <a:avLst/>
          </a:prstGeom>
          <a:solidFill>
            <a:srgbClr val="FFFFFE"/>
          </a:solidFill>
        </p:spPr>
        <p:txBody>
          <a:bodyPr wrap="none" lIns="62209" tIns="31105" rIns="62209" bIns="31105" rtlCol="0">
            <a:spAutoFit/>
          </a:bodyPr>
          <a:lstStyle/>
          <a:p>
            <a:r>
              <a:rPr lang="en-US" sz="2475" b="1" dirty="0">
                <a:solidFill>
                  <a:srgbClr val="35B198"/>
                </a:solidFill>
                <a:latin typeface="Max's Handwritin"/>
                <a:cs typeface="Max's Handwritin"/>
              </a:rPr>
              <a:t>ALGs</a:t>
            </a:r>
          </a:p>
        </p:txBody>
      </p:sp>
      <p:sp>
        <p:nvSpPr>
          <p:cNvPr id="10" name="TextBox 9"/>
          <p:cNvSpPr txBox="1"/>
          <p:nvPr/>
        </p:nvSpPr>
        <p:spPr>
          <a:xfrm>
            <a:off x="4108127" y="3895753"/>
            <a:ext cx="560047" cy="443691"/>
          </a:xfrm>
          <a:prstGeom prst="rect">
            <a:avLst/>
          </a:prstGeom>
          <a:solidFill>
            <a:srgbClr val="FFFFFE"/>
          </a:solidFill>
        </p:spPr>
        <p:txBody>
          <a:bodyPr wrap="none" lIns="62209" tIns="31105" rIns="62209" bIns="31105" rtlCol="0">
            <a:spAutoFit/>
          </a:bodyPr>
          <a:lstStyle/>
          <a:p>
            <a:r>
              <a:rPr lang="en-US" sz="2475" b="1" dirty="0">
                <a:solidFill>
                  <a:srgbClr val="5D33CA"/>
                </a:solidFill>
                <a:latin typeface="Max's Handwritin"/>
                <a:cs typeface="Max's Handwritin"/>
              </a:rPr>
              <a:t>CDNs</a:t>
            </a:r>
          </a:p>
        </p:txBody>
      </p:sp>
      <p:sp>
        <p:nvSpPr>
          <p:cNvPr id="12" name="Content Placeholder 2"/>
          <p:cNvSpPr txBox="1">
            <a:spLocks/>
          </p:cNvSpPr>
          <p:nvPr/>
        </p:nvSpPr>
        <p:spPr bwMode="auto">
          <a:xfrm>
            <a:off x="165517" y="514034"/>
            <a:ext cx="7080014" cy="264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0" tIns="10972"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a:latin typeface="Powderfinger Type"/>
                <a:cs typeface="Powderfinger Type"/>
              </a:rPr>
              <a:t>Option 3:</a:t>
            </a:r>
            <a:r>
              <a:rPr lang="en-US" dirty="0">
                <a:solidFill>
                  <a:schemeClr val="tx1"/>
                </a:solidFill>
                <a:latin typeface="Powderfinger Type"/>
                <a:cs typeface="Powderfinger Type"/>
              </a:rPr>
              <a:t> Hybrid Transition</a:t>
            </a:r>
          </a:p>
        </p:txBody>
      </p:sp>
    </p:spTree>
    <p:extLst>
      <p:ext uri="{BB962C8B-B14F-4D97-AF65-F5344CB8AC3E}">
        <p14:creationId xmlns:p14="http://schemas.microsoft.com/office/powerpoint/2010/main" val="1467663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464" y="166527"/>
            <a:ext cx="5097600" cy="3338846"/>
          </a:xfrm>
          <a:prstGeom prst="rect">
            <a:avLst/>
          </a:prstGeom>
        </p:spPr>
      </p:pic>
      <p:pic>
        <p:nvPicPr>
          <p:cNvPr id="15" name="Picture 14"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060" y="2028270"/>
            <a:ext cx="1558656" cy="871004"/>
          </a:xfrm>
          <a:prstGeom prst="rect">
            <a:avLst/>
          </a:prstGeom>
        </p:spPr>
      </p:pic>
      <p:sp>
        <p:nvSpPr>
          <p:cNvPr id="16" name="TextBox 15"/>
          <p:cNvSpPr txBox="1"/>
          <p:nvPr/>
        </p:nvSpPr>
        <p:spPr>
          <a:xfrm>
            <a:off x="2986767" y="2028271"/>
            <a:ext cx="588901" cy="443691"/>
          </a:xfrm>
          <a:prstGeom prst="rect">
            <a:avLst/>
          </a:prstGeom>
          <a:noFill/>
        </p:spPr>
        <p:txBody>
          <a:bodyPr wrap="none" lIns="62209" tIns="31105" rIns="62209" bIns="31105" rtlCol="0">
            <a:spAutoFit/>
          </a:bodyPr>
          <a:lstStyle/>
          <a:p>
            <a:r>
              <a:rPr lang="en-US" sz="2475" b="1" dirty="0">
                <a:solidFill>
                  <a:srgbClr val="3366FF"/>
                </a:solidFill>
                <a:latin typeface="Max's Handwritin"/>
                <a:cs typeface="Max's Handwritin"/>
              </a:rPr>
              <a:t>IPv4</a:t>
            </a:r>
          </a:p>
        </p:txBody>
      </p:sp>
      <p:sp>
        <p:nvSpPr>
          <p:cNvPr id="17" name="TextBox 16"/>
          <p:cNvSpPr txBox="1"/>
          <p:nvPr/>
        </p:nvSpPr>
        <p:spPr>
          <a:xfrm>
            <a:off x="5747715" y="558472"/>
            <a:ext cx="584092" cy="443691"/>
          </a:xfrm>
          <a:prstGeom prst="rect">
            <a:avLst/>
          </a:prstGeom>
          <a:noFill/>
        </p:spPr>
        <p:txBody>
          <a:bodyPr wrap="none" lIns="62209" tIns="31105" rIns="62209" bIns="31105" rtlCol="0">
            <a:spAutoFit/>
          </a:bodyPr>
          <a:lstStyle/>
          <a:p>
            <a:r>
              <a:rPr lang="en-US" sz="2475" b="1" dirty="0">
                <a:solidFill>
                  <a:srgbClr val="FF0000"/>
                </a:solidFill>
                <a:latin typeface="Max's Handwritin"/>
                <a:cs typeface="Max's Handwritin"/>
              </a:rPr>
              <a:t>IPv6</a:t>
            </a:r>
          </a:p>
        </p:txBody>
      </p:sp>
      <p:sp>
        <p:nvSpPr>
          <p:cNvPr id="18" name="TextBox 17"/>
          <p:cNvSpPr txBox="1"/>
          <p:nvPr/>
        </p:nvSpPr>
        <p:spPr>
          <a:xfrm>
            <a:off x="6090632" y="1832297"/>
            <a:ext cx="582489" cy="443691"/>
          </a:xfrm>
          <a:prstGeom prst="rect">
            <a:avLst/>
          </a:prstGeom>
          <a:solidFill>
            <a:srgbClr val="FFFFFE"/>
          </a:solidFill>
        </p:spPr>
        <p:txBody>
          <a:bodyPr wrap="none" lIns="62209" tIns="31105" rIns="62209" bIns="31105" rtlCol="0">
            <a:spAutoFit/>
          </a:bodyPr>
          <a:lstStyle/>
          <a:p>
            <a:r>
              <a:rPr lang="en-US" sz="2475" b="1" dirty="0">
                <a:solidFill>
                  <a:srgbClr val="B06824"/>
                </a:solidFill>
                <a:latin typeface="Max's Handwritin"/>
                <a:cs typeface="Max's Handwritin"/>
              </a:rPr>
              <a:t>CGNs</a:t>
            </a:r>
          </a:p>
        </p:txBody>
      </p:sp>
      <p:sp>
        <p:nvSpPr>
          <p:cNvPr id="19" name="TextBox 18"/>
          <p:cNvSpPr txBox="1"/>
          <p:nvPr/>
        </p:nvSpPr>
        <p:spPr>
          <a:xfrm>
            <a:off x="3886167" y="2665183"/>
            <a:ext cx="566459" cy="443691"/>
          </a:xfrm>
          <a:prstGeom prst="rect">
            <a:avLst/>
          </a:prstGeom>
          <a:solidFill>
            <a:srgbClr val="FFFFFE"/>
          </a:solidFill>
        </p:spPr>
        <p:txBody>
          <a:bodyPr wrap="none" lIns="62209" tIns="31105" rIns="62209" bIns="31105" rtlCol="0">
            <a:spAutoFit/>
          </a:bodyPr>
          <a:lstStyle/>
          <a:p>
            <a:r>
              <a:rPr lang="en-US" sz="2475" b="1" dirty="0">
                <a:solidFill>
                  <a:srgbClr val="35B198"/>
                </a:solidFill>
                <a:latin typeface="Max's Handwritin"/>
                <a:cs typeface="Max's Handwritin"/>
              </a:rPr>
              <a:t>ALGs</a:t>
            </a:r>
          </a:p>
        </p:txBody>
      </p:sp>
      <p:sp>
        <p:nvSpPr>
          <p:cNvPr id="20" name="TextBox 19"/>
          <p:cNvSpPr txBox="1"/>
          <p:nvPr/>
        </p:nvSpPr>
        <p:spPr>
          <a:xfrm>
            <a:off x="5332830" y="2666368"/>
            <a:ext cx="560047" cy="443691"/>
          </a:xfrm>
          <a:prstGeom prst="rect">
            <a:avLst/>
          </a:prstGeom>
          <a:solidFill>
            <a:srgbClr val="FFFFFE"/>
          </a:solidFill>
        </p:spPr>
        <p:txBody>
          <a:bodyPr wrap="none" lIns="62209" tIns="31105" rIns="62209" bIns="31105" rtlCol="0">
            <a:spAutoFit/>
          </a:bodyPr>
          <a:lstStyle/>
          <a:p>
            <a:r>
              <a:rPr lang="en-US" sz="2475" b="1" dirty="0">
                <a:solidFill>
                  <a:srgbClr val="5D33CA"/>
                </a:solidFill>
                <a:latin typeface="Max's Handwritin"/>
                <a:cs typeface="Max's Handwritin"/>
              </a:rPr>
              <a:t>CDNs</a:t>
            </a:r>
          </a:p>
        </p:txBody>
      </p:sp>
      <p:sp>
        <p:nvSpPr>
          <p:cNvPr id="2" name="TextBox 1"/>
          <p:cNvSpPr txBox="1"/>
          <p:nvPr/>
        </p:nvSpPr>
        <p:spPr>
          <a:xfrm>
            <a:off x="1565525" y="3415434"/>
            <a:ext cx="5796642" cy="686065"/>
          </a:xfrm>
          <a:prstGeom prst="rect">
            <a:avLst/>
          </a:prstGeom>
          <a:noFill/>
        </p:spPr>
        <p:txBody>
          <a:bodyPr wrap="square" lIns="62209" tIns="31105" rIns="62209" bIns="31105" rtlCol="0">
            <a:spAutoFit/>
          </a:bodyPr>
          <a:lstStyle/>
          <a:p>
            <a:r>
              <a:rPr lang="en-US" sz="1350" b="1" dirty="0">
                <a:latin typeface="Courier"/>
                <a:cs typeface="Courier"/>
              </a:rPr>
              <a:t>Transition requires the network owner to undertake capital investment in network service infrastructure to support IPv4 address sharing/rationing. </a:t>
            </a:r>
          </a:p>
        </p:txBody>
      </p:sp>
      <p:sp>
        <p:nvSpPr>
          <p:cNvPr id="13" name="TextBox 12"/>
          <p:cNvSpPr txBox="1"/>
          <p:nvPr/>
        </p:nvSpPr>
        <p:spPr>
          <a:xfrm>
            <a:off x="1414663" y="418234"/>
            <a:ext cx="4010531" cy="986147"/>
          </a:xfrm>
          <a:prstGeom prst="rect">
            <a:avLst/>
          </a:prstGeom>
          <a:noFill/>
        </p:spPr>
        <p:txBody>
          <a:bodyPr wrap="square" lIns="62209" tIns="31105" rIns="62209" bIns="31105" rtlCol="0">
            <a:spAutoFit/>
          </a:bodyPr>
          <a:lstStyle/>
          <a:p>
            <a:r>
              <a:rPr lang="en-US" sz="3000" b="1" dirty="0">
                <a:solidFill>
                  <a:srgbClr val="90512B"/>
                </a:solidFill>
                <a:latin typeface="Max's Handwritin"/>
                <a:cs typeface="Max's Handwritin"/>
              </a:rPr>
              <a:t>But will this be merely a temporary phase of transition?</a:t>
            </a:r>
          </a:p>
        </p:txBody>
      </p:sp>
    </p:spTree>
    <p:extLst>
      <p:ext uri="{BB962C8B-B14F-4D97-AF65-F5344CB8AC3E}">
        <p14:creationId xmlns:p14="http://schemas.microsoft.com/office/powerpoint/2010/main" val="35437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143001" y="1113236"/>
            <a:ext cx="3356372" cy="2721769"/>
          </a:xfrm>
        </p:spPr>
        <p:txBody>
          <a:bodyPr/>
          <a:lstStyle/>
          <a:p>
            <a:pPr eaLnBrk="1" hangingPunct="1">
              <a:buFontTx/>
              <a:buNone/>
              <a:defRPr/>
            </a:pPr>
            <a:r>
              <a:rPr lang="en-AU" sz="2100" dirty="0">
                <a:latin typeface="Powderfinger Type" charset="0"/>
              </a:rPr>
              <a:t>  The mainstream telecommunications industry had a rich history</a:t>
            </a:r>
          </a:p>
          <a:p>
            <a:pPr eaLnBrk="1" hangingPunct="1">
              <a:buFontTx/>
              <a:buNone/>
              <a:defRPr/>
            </a:pPr>
            <a:endParaRPr lang="en-AU" sz="2100" dirty="0">
              <a:latin typeface="Powderfinger Type" charset="0"/>
            </a:endParaRPr>
          </a:p>
          <a:p>
            <a:pPr eaLnBrk="1" hangingPunct="1">
              <a:buFontTx/>
              <a:buNone/>
              <a:defRPr/>
            </a:pPr>
            <a:r>
              <a:rPr lang="en-AU" sz="2100" dirty="0">
                <a:latin typeface="Powderfinger Type" charset="0"/>
              </a:rPr>
              <a:t> </a:t>
            </a:r>
          </a:p>
        </p:txBody>
      </p:sp>
      <p:sp>
        <p:nvSpPr>
          <p:cNvPr id="76806" name="Text Box 6"/>
          <p:cNvSpPr txBox="1">
            <a:spLocks noChangeArrowheads="1"/>
          </p:cNvSpPr>
          <p:nvPr/>
        </p:nvSpPr>
        <p:spPr bwMode="auto">
          <a:xfrm>
            <a:off x="1439467" y="2612232"/>
            <a:ext cx="4050506" cy="11033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8573" tIns="34286" rIns="68573" bIns="34286">
            <a:spAutoFit/>
          </a:bodyPr>
          <a:lstStyle/>
          <a:p>
            <a:pPr>
              <a:spcBef>
                <a:spcPct val="20000"/>
              </a:spcBef>
              <a:defRPr/>
            </a:pPr>
            <a:r>
              <a:rPr lang="en-AU" sz="2100" dirty="0">
                <a:latin typeface="Powderfinger Type" charset="0"/>
              </a:rPr>
              <a:t>…of making very poor </a:t>
            </a:r>
          </a:p>
          <a:p>
            <a:pPr>
              <a:spcBef>
                <a:spcPct val="20000"/>
              </a:spcBef>
              <a:defRPr/>
            </a:pPr>
            <a:r>
              <a:rPr lang="en-AU" sz="2100" dirty="0">
                <a:latin typeface="Powderfinger Type" charset="0"/>
              </a:rPr>
              <a:t>technology guesses</a:t>
            </a:r>
          </a:p>
          <a:p>
            <a:pPr>
              <a:defRPr/>
            </a:pPr>
            <a:endParaRPr lang="en-AU" sz="2100" dirty="0">
              <a:latin typeface="Powderfinger Type" charset="0"/>
            </a:endParaRPr>
          </a:p>
        </p:txBody>
      </p:sp>
      <p:sp>
        <p:nvSpPr>
          <p:cNvPr id="76807" name="Text Box 7"/>
          <p:cNvSpPr txBox="1">
            <a:spLocks noChangeArrowheads="1"/>
          </p:cNvSpPr>
          <p:nvPr/>
        </p:nvSpPr>
        <p:spPr bwMode="auto">
          <a:xfrm>
            <a:off x="1494236" y="3594498"/>
            <a:ext cx="3376551" cy="13619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573" tIns="34286" rIns="68573" bIns="34286">
            <a:spAutoFit/>
          </a:bodyPr>
          <a:lstStyle/>
          <a:p>
            <a:pPr>
              <a:defRPr/>
            </a:pPr>
            <a:r>
              <a:rPr lang="en-AU" sz="2100" dirty="0">
                <a:solidFill>
                  <a:schemeClr val="accent6">
                    <a:lumMod val="50000"/>
                  </a:schemeClr>
                </a:solidFill>
                <a:latin typeface="Powderfinger Type" charset="0"/>
              </a:rPr>
              <a:t>and regularly being </a:t>
            </a:r>
          </a:p>
          <a:p>
            <a:pPr>
              <a:defRPr/>
            </a:pPr>
            <a:r>
              <a:rPr lang="en-AU" sz="2100" dirty="0">
                <a:solidFill>
                  <a:schemeClr val="accent6">
                    <a:lumMod val="50000"/>
                  </a:schemeClr>
                </a:solidFill>
                <a:latin typeface="Powderfinger Type" charset="0"/>
              </a:rPr>
              <a:t>taken by</a:t>
            </a:r>
          </a:p>
          <a:p>
            <a:pPr>
              <a:defRPr/>
            </a:pPr>
            <a:r>
              <a:rPr lang="en-AU" sz="2100" dirty="0">
                <a:solidFill>
                  <a:schemeClr val="accent6">
                    <a:lumMod val="50000"/>
                  </a:schemeClr>
                </a:solidFill>
                <a:latin typeface="Powderfinger Type" charset="0"/>
              </a:rPr>
              <a:t>surprise!</a:t>
            </a:r>
          </a:p>
          <a:p>
            <a:pPr>
              <a:defRPr/>
            </a:pPr>
            <a:endParaRPr lang="en-AU" sz="2100" dirty="0">
              <a:solidFill>
                <a:schemeClr val="accent6">
                  <a:lumMod val="50000"/>
                </a:schemeClr>
              </a:solidFill>
              <a:latin typeface="Powderfinger Type" charset="0"/>
            </a:endParaRP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976" y="1052959"/>
            <a:ext cx="2761344" cy="3352672"/>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636005" y="1755455"/>
            <a:ext cx="1273691" cy="1016301"/>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620158" y="1744489"/>
            <a:ext cx="1309579" cy="1044936"/>
          </a:xfrm>
          <a:prstGeom prst="rect">
            <a:avLst/>
          </a:prstGeom>
        </p:spPr>
      </p:pic>
      <p:grpSp>
        <p:nvGrpSpPr>
          <p:cNvPr id="4" name="Group 3"/>
          <p:cNvGrpSpPr/>
          <p:nvPr/>
        </p:nvGrpSpPr>
        <p:grpSpPr>
          <a:xfrm rot="21342881">
            <a:off x="5733329" y="2768241"/>
            <a:ext cx="1361621" cy="977167"/>
            <a:chOff x="7128544" y="4571925"/>
            <a:chExt cx="2783840" cy="2159000"/>
          </a:xfrm>
        </p:grpSpPr>
        <p:pic>
          <p:nvPicPr>
            <p:cNvPr id="2" name="Picture 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3" name="Picture 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spTree>
    <p:extLst>
      <p:ext uri="{BB962C8B-B14F-4D97-AF65-F5344CB8AC3E}">
        <p14:creationId xmlns:p14="http://schemas.microsoft.com/office/powerpoint/2010/main" val="2002995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464" y="166527"/>
            <a:ext cx="5097600" cy="3338846"/>
          </a:xfrm>
          <a:prstGeom prst="rect">
            <a:avLst/>
          </a:prstGeom>
        </p:spPr>
      </p:pic>
      <p:pic>
        <p:nvPicPr>
          <p:cNvPr id="15" name="Picture 14"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060" y="2028270"/>
            <a:ext cx="1558656" cy="871004"/>
          </a:xfrm>
          <a:prstGeom prst="rect">
            <a:avLst/>
          </a:prstGeom>
        </p:spPr>
      </p:pic>
      <p:sp>
        <p:nvSpPr>
          <p:cNvPr id="16" name="TextBox 15"/>
          <p:cNvSpPr txBox="1"/>
          <p:nvPr/>
        </p:nvSpPr>
        <p:spPr>
          <a:xfrm>
            <a:off x="2986767" y="2028271"/>
            <a:ext cx="588901" cy="443691"/>
          </a:xfrm>
          <a:prstGeom prst="rect">
            <a:avLst/>
          </a:prstGeom>
          <a:noFill/>
        </p:spPr>
        <p:txBody>
          <a:bodyPr wrap="none" lIns="62209" tIns="31105" rIns="62209" bIns="31105" rtlCol="0">
            <a:spAutoFit/>
          </a:bodyPr>
          <a:lstStyle/>
          <a:p>
            <a:r>
              <a:rPr lang="en-US" sz="2475" b="1" dirty="0">
                <a:solidFill>
                  <a:srgbClr val="3366FF"/>
                </a:solidFill>
                <a:latin typeface="Max's Handwritin"/>
                <a:cs typeface="Max's Handwritin"/>
              </a:rPr>
              <a:t>IPv4</a:t>
            </a:r>
          </a:p>
        </p:txBody>
      </p:sp>
      <p:sp>
        <p:nvSpPr>
          <p:cNvPr id="17" name="TextBox 16"/>
          <p:cNvSpPr txBox="1"/>
          <p:nvPr/>
        </p:nvSpPr>
        <p:spPr>
          <a:xfrm>
            <a:off x="5747715" y="558472"/>
            <a:ext cx="584092" cy="443691"/>
          </a:xfrm>
          <a:prstGeom prst="rect">
            <a:avLst/>
          </a:prstGeom>
          <a:noFill/>
        </p:spPr>
        <p:txBody>
          <a:bodyPr wrap="none" lIns="62209" tIns="31105" rIns="62209" bIns="31105" rtlCol="0">
            <a:spAutoFit/>
          </a:bodyPr>
          <a:lstStyle/>
          <a:p>
            <a:r>
              <a:rPr lang="en-US" sz="2475" b="1" dirty="0">
                <a:solidFill>
                  <a:srgbClr val="FF0000"/>
                </a:solidFill>
                <a:latin typeface="Max's Handwritin"/>
                <a:cs typeface="Max's Handwritin"/>
              </a:rPr>
              <a:t>IPv6</a:t>
            </a:r>
          </a:p>
        </p:txBody>
      </p:sp>
      <p:sp>
        <p:nvSpPr>
          <p:cNvPr id="18" name="TextBox 17"/>
          <p:cNvSpPr txBox="1"/>
          <p:nvPr/>
        </p:nvSpPr>
        <p:spPr>
          <a:xfrm>
            <a:off x="6090632" y="1832297"/>
            <a:ext cx="582489" cy="443691"/>
          </a:xfrm>
          <a:prstGeom prst="rect">
            <a:avLst/>
          </a:prstGeom>
          <a:solidFill>
            <a:srgbClr val="FFFFFE"/>
          </a:solidFill>
        </p:spPr>
        <p:txBody>
          <a:bodyPr wrap="none" lIns="62209" tIns="31105" rIns="62209" bIns="31105" rtlCol="0">
            <a:spAutoFit/>
          </a:bodyPr>
          <a:lstStyle/>
          <a:p>
            <a:r>
              <a:rPr lang="en-US" sz="2475" b="1" dirty="0">
                <a:solidFill>
                  <a:srgbClr val="B06824"/>
                </a:solidFill>
                <a:latin typeface="Max's Handwritin"/>
                <a:cs typeface="Max's Handwritin"/>
              </a:rPr>
              <a:t>CGNs</a:t>
            </a:r>
          </a:p>
        </p:txBody>
      </p:sp>
      <p:sp>
        <p:nvSpPr>
          <p:cNvPr id="19" name="TextBox 18"/>
          <p:cNvSpPr txBox="1"/>
          <p:nvPr/>
        </p:nvSpPr>
        <p:spPr>
          <a:xfrm>
            <a:off x="3886167" y="2665183"/>
            <a:ext cx="566459" cy="443691"/>
          </a:xfrm>
          <a:prstGeom prst="rect">
            <a:avLst/>
          </a:prstGeom>
          <a:solidFill>
            <a:srgbClr val="FFFFFE"/>
          </a:solidFill>
        </p:spPr>
        <p:txBody>
          <a:bodyPr wrap="none" lIns="62209" tIns="31105" rIns="62209" bIns="31105" rtlCol="0">
            <a:spAutoFit/>
          </a:bodyPr>
          <a:lstStyle/>
          <a:p>
            <a:r>
              <a:rPr lang="en-US" sz="2475" b="1" dirty="0">
                <a:solidFill>
                  <a:srgbClr val="35B198"/>
                </a:solidFill>
                <a:latin typeface="Max's Handwritin"/>
                <a:cs typeface="Max's Handwritin"/>
              </a:rPr>
              <a:t>ALGs</a:t>
            </a:r>
          </a:p>
        </p:txBody>
      </p:sp>
      <p:sp>
        <p:nvSpPr>
          <p:cNvPr id="20" name="TextBox 19"/>
          <p:cNvSpPr txBox="1"/>
          <p:nvPr/>
        </p:nvSpPr>
        <p:spPr>
          <a:xfrm>
            <a:off x="5332830" y="2666368"/>
            <a:ext cx="560047" cy="443691"/>
          </a:xfrm>
          <a:prstGeom prst="rect">
            <a:avLst/>
          </a:prstGeom>
          <a:solidFill>
            <a:srgbClr val="FFFFFE"/>
          </a:solidFill>
        </p:spPr>
        <p:txBody>
          <a:bodyPr wrap="none" lIns="62209" tIns="31105" rIns="62209" bIns="31105" rtlCol="0">
            <a:spAutoFit/>
          </a:bodyPr>
          <a:lstStyle/>
          <a:p>
            <a:r>
              <a:rPr lang="en-US" sz="2475" b="1" dirty="0">
                <a:solidFill>
                  <a:srgbClr val="5D33CA"/>
                </a:solidFill>
                <a:latin typeface="Max's Handwritin"/>
                <a:cs typeface="Max's Handwritin"/>
              </a:rPr>
              <a:t>CDNs</a:t>
            </a:r>
          </a:p>
        </p:txBody>
      </p:sp>
      <p:sp>
        <p:nvSpPr>
          <p:cNvPr id="2" name="TextBox 1"/>
          <p:cNvSpPr txBox="1"/>
          <p:nvPr/>
        </p:nvSpPr>
        <p:spPr>
          <a:xfrm>
            <a:off x="1565525" y="3415435"/>
            <a:ext cx="5796642" cy="1724811"/>
          </a:xfrm>
          <a:prstGeom prst="rect">
            <a:avLst/>
          </a:prstGeom>
          <a:noFill/>
        </p:spPr>
        <p:txBody>
          <a:bodyPr wrap="square" lIns="62209" tIns="31105" rIns="62209" bIns="31105" rtlCol="0">
            <a:spAutoFit/>
          </a:bodyPr>
          <a:lstStyle/>
          <a:p>
            <a:r>
              <a:rPr lang="en-US" sz="1350" b="1" dirty="0">
                <a:latin typeface="Courier"/>
                <a:cs typeface="Courier"/>
              </a:rPr>
              <a:t>Transition requires the network owner to undertake capital investment in network service infrastructure to support IPv4 address sharing/rationing. </a:t>
            </a:r>
          </a:p>
          <a:p>
            <a:endParaRPr lang="en-US" sz="1350" b="1" dirty="0">
              <a:latin typeface="Courier"/>
              <a:cs typeface="Courier"/>
            </a:endParaRPr>
          </a:p>
          <a:p>
            <a:r>
              <a:rPr lang="en-US" sz="1350" b="1" dirty="0">
                <a:latin typeface="Courier"/>
                <a:cs typeface="Courier"/>
              </a:rPr>
              <a:t>What lengths will the network owner then go to to protect the value of this additional investment by locking itself into this “transitional” service model for an extended/indefinite period? </a:t>
            </a:r>
          </a:p>
        </p:txBody>
      </p:sp>
      <p:sp>
        <p:nvSpPr>
          <p:cNvPr id="13" name="TextBox 12"/>
          <p:cNvSpPr txBox="1"/>
          <p:nvPr/>
        </p:nvSpPr>
        <p:spPr>
          <a:xfrm>
            <a:off x="1414663" y="418234"/>
            <a:ext cx="4010531" cy="986147"/>
          </a:xfrm>
          <a:prstGeom prst="rect">
            <a:avLst/>
          </a:prstGeom>
          <a:noFill/>
        </p:spPr>
        <p:txBody>
          <a:bodyPr wrap="square" lIns="62209" tIns="31105" rIns="62209" bIns="31105" rtlCol="0">
            <a:spAutoFit/>
          </a:bodyPr>
          <a:lstStyle/>
          <a:p>
            <a:r>
              <a:rPr lang="en-US" sz="3000" b="1" dirty="0">
                <a:solidFill>
                  <a:srgbClr val="90512B"/>
                </a:solidFill>
                <a:latin typeface="Max's Handwritin"/>
                <a:cs typeface="Max's Handwritin"/>
              </a:rPr>
              <a:t>But will this be merely a temporary phase of transition?</a:t>
            </a:r>
          </a:p>
        </p:txBody>
      </p:sp>
    </p:spTree>
    <p:extLst>
      <p:ext uri="{BB962C8B-B14F-4D97-AF65-F5344CB8AC3E}">
        <p14:creationId xmlns:p14="http://schemas.microsoft.com/office/powerpoint/2010/main" val="1132394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is...</a:t>
            </a:r>
          </a:p>
        </p:txBody>
      </p:sp>
      <p:sp>
        <p:nvSpPr>
          <p:cNvPr id="3" name="Content Placeholder 2"/>
          <p:cNvSpPr>
            <a:spLocks noGrp="1"/>
          </p:cNvSpPr>
          <p:nvPr>
            <p:ph idx="1"/>
          </p:nvPr>
        </p:nvSpPr>
        <p:spPr>
          <a:xfrm>
            <a:off x="457200" y="1200151"/>
            <a:ext cx="8229600" cy="3394472"/>
          </a:xfrm>
        </p:spPr>
        <p:txBody>
          <a:bodyPr>
            <a:normAutofit/>
          </a:bodyPr>
          <a:lstStyle/>
          <a:p>
            <a:pPr marL="0" indent="0">
              <a:buNone/>
            </a:pPr>
            <a:r>
              <a:rPr lang="en-US" dirty="0">
                <a:latin typeface="Powderfinger Type"/>
                <a:cs typeface="Powderfinger Type"/>
              </a:rPr>
              <a:t>We are now supporting an ever-expanding Internet:</a:t>
            </a:r>
          </a:p>
          <a:p>
            <a:pPr lvl="1"/>
            <a:r>
              <a:rPr lang="en-US" dirty="0">
                <a:latin typeface="Powderfinger Type"/>
                <a:cs typeface="Powderfinger Type"/>
              </a:rPr>
              <a:t>without any feed of more IPv4 addresses</a:t>
            </a:r>
          </a:p>
          <a:p>
            <a:pPr marL="0" indent="0">
              <a:buNone/>
            </a:pPr>
            <a:r>
              <a:rPr lang="en-US" dirty="0">
                <a:latin typeface="Powderfinger Type"/>
                <a:cs typeface="Powderfinger Type"/>
              </a:rPr>
              <a:t>   </a:t>
            </a:r>
            <a:r>
              <a:rPr lang="en-US" sz="2000" dirty="0">
                <a:latin typeface="Powderfinger Type"/>
                <a:cs typeface="Powderfinger Type"/>
              </a:rPr>
              <a:t>and</a:t>
            </a:r>
            <a:endParaRPr lang="en-US" dirty="0">
              <a:latin typeface="Powderfinger Type"/>
              <a:cs typeface="Powderfinger Type"/>
            </a:endParaRPr>
          </a:p>
          <a:p>
            <a:pPr lvl="1"/>
            <a:r>
              <a:rPr lang="en-US" dirty="0">
                <a:latin typeface="Powderfinger Type"/>
                <a:cs typeface="Powderfinger Type"/>
              </a:rPr>
              <a:t>without sufficient IPv6 deployment to cut over</a:t>
            </a:r>
          </a:p>
          <a:p>
            <a:pPr lvl="1"/>
            <a:endParaRPr lang="en-US" dirty="0">
              <a:latin typeface="Powderfinger Type"/>
              <a:cs typeface="Powderfinger Type"/>
            </a:endParaRPr>
          </a:p>
        </p:txBody>
      </p:sp>
    </p:spTree>
    <p:extLst>
      <p:ext uri="{BB962C8B-B14F-4D97-AF65-F5344CB8AC3E}">
        <p14:creationId xmlns:p14="http://schemas.microsoft.com/office/powerpoint/2010/main" val="579338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is...</a:t>
            </a:r>
          </a:p>
        </p:txBody>
      </p:sp>
      <p:sp>
        <p:nvSpPr>
          <p:cNvPr id="3" name="Content Placeholder 2"/>
          <p:cNvSpPr>
            <a:spLocks noGrp="1"/>
          </p:cNvSpPr>
          <p:nvPr>
            <p:ph idx="1"/>
          </p:nvPr>
        </p:nvSpPr>
        <p:spPr>
          <a:xfrm>
            <a:off x="457200" y="1200151"/>
            <a:ext cx="8229600" cy="3394472"/>
          </a:xfrm>
        </p:spPr>
        <p:txBody>
          <a:bodyPr>
            <a:normAutofit/>
          </a:bodyPr>
          <a:lstStyle/>
          <a:p>
            <a:pPr marL="0" indent="0">
              <a:buNone/>
            </a:pPr>
            <a:r>
              <a:rPr lang="en-US" dirty="0">
                <a:latin typeface="Powderfinger Type"/>
                <a:cs typeface="Powderfinger Type"/>
              </a:rPr>
              <a:t>We are now supporting an ever-expanding Internet:</a:t>
            </a:r>
          </a:p>
          <a:p>
            <a:pPr lvl="1"/>
            <a:r>
              <a:rPr lang="en-US" dirty="0">
                <a:latin typeface="Powderfinger Type"/>
                <a:cs typeface="Powderfinger Type"/>
              </a:rPr>
              <a:t>without any feed of more IPv4 addresses</a:t>
            </a:r>
          </a:p>
          <a:p>
            <a:pPr marL="0" indent="0">
              <a:buNone/>
            </a:pPr>
            <a:r>
              <a:rPr lang="en-US" dirty="0">
                <a:latin typeface="Powderfinger Type"/>
                <a:cs typeface="Powderfinger Type"/>
              </a:rPr>
              <a:t>   </a:t>
            </a:r>
            <a:r>
              <a:rPr lang="en-US" sz="2000" dirty="0">
                <a:latin typeface="Powderfinger Type"/>
                <a:cs typeface="Powderfinger Type"/>
              </a:rPr>
              <a:t>and</a:t>
            </a:r>
            <a:endParaRPr lang="en-US" dirty="0">
              <a:latin typeface="Powderfinger Type"/>
              <a:cs typeface="Powderfinger Type"/>
            </a:endParaRPr>
          </a:p>
          <a:p>
            <a:pPr lvl="1"/>
            <a:r>
              <a:rPr lang="en-US" dirty="0">
                <a:latin typeface="Powderfinger Type"/>
                <a:cs typeface="Powderfinger Type"/>
              </a:rPr>
              <a:t>without sufficient IPv6 deployment to cut over</a:t>
            </a:r>
          </a:p>
          <a:p>
            <a:pPr lvl="1"/>
            <a:endParaRPr lang="en-US" dirty="0">
              <a:latin typeface="Powderfinger Type"/>
              <a:cs typeface="Powderfinger Type"/>
            </a:endParaRPr>
          </a:p>
        </p:txBody>
      </p:sp>
      <p:sp>
        <p:nvSpPr>
          <p:cNvPr id="4" name="TextBox 3">
            <a:extLst>
              <a:ext uri="{FF2B5EF4-FFF2-40B4-BE49-F238E27FC236}">
                <a16:creationId xmlns:a16="http://schemas.microsoft.com/office/drawing/2014/main" id="{ECEEE51D-3935-734E-AD68-65FD0E9531A2}"/>
              </a:ext>
            </a:extLst>
          </p:cNvPr>
          <p:cNvSpPr txBox="1"/>
          <p:nvPr/>
        </p:nvSpPr>
        <p:spPr>
          <a:xfrm rot="20724645">
            <a:off x="1371293" y="1944674"/>
            <a:ext cx="5072222" cy="461665"/>
          </a:xfrm>
          <a:prstGeom prst="rect">
            <a:avLst/>
          </a:prstGeom>
          <a:solidFill>
            <a:schemeClr val="bg1"/>
          </a:solidFill>
        </p:spPr>
        <p:txBody>
          <a:bodyPr wrap="none" rtlCol="0">
            <a:spAutoFit/>
          </a:bodyPr>
          <a:lstStyle/>
          <a:p>
            <a:r>
              <a:rPr lang="en-AU" sz="2400" b="1" dirty="0">
                <a:solidFill>
                  <a:srgbClr val="FF0000"/>
                </a:solidFill>
                <a:latin typeface="AhnbergHand" pitchFamily="2" charset="0"/>
              </a:rPr>
              <a:t>And, surprisingly, its working!!!</a:t>
            </a:r>
          </a:p>
        </p:txBody>
      </p:sp>
    </p:spTree>
    <p:extLst>
      <p:ext uri="{BB962C8B-B14F-4D97-AF65-F5344CB8AC3E}">
        <p14:creationId xmlns:p14="http://schemas.microsoft.com/office/powerpoint/2010/main" val="3473549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is...</a:t>
            </a:r>
          </a:p>
        </p:txBody>
      </p:sp>
      <p:sp>
        <p:nvSpPr>
          <p:cNvPr id="3" name="Content Placeholder 2"/>
          <p:cNvSpPr>
            <a:spLocks noGrp="1"/>
          </p:cNvSpPr>
          <p:nvPr>
            <p:ph idx="1"/>
          </p:nvPr>
        </p:nvSpPr>
        <p:spPr>
          <a:xfrm>
            <a:off x="457200" y="1200151"/>
            <a:ext cx="8229600" cy="3394472"/>
          </a:xfrm>
        </p:spPr>
        <p:txBody>
          <a:bodyPr>
            <a:normAutofit/>
          </a:bodyPr>
          <a:lstStyle/>
          <a:p>
            <a:pPr marL="0" indent="0">
              <a:buNone/>
            </a:pPr>
            <a:r>
              <a:rPr lang="en-US" dirty="0">
                <a:latin typeface="Powderfinger Type"/>
                <a:cs typeface="Powderfinger Type"/>
              </a:rPr>
              <a:t>We are now supporting an ever-expanding Internet:</a:t>
            </a:r>
          </a:p>
          <a:p>
            <a:pPr lvl="1"/>
            <a:r>
              <a:rPr lang="en-US" dirty="0">
                <a:latin typeface="Powderfinger Type"/>
                <a:cs typeface="Powderfinger Type"/>
              </a:rPr>
              <a:t>without any feed of more IPv4 addresses</a:t>
            </a:r>
          </a:p>
          <a:p>
            <a:pPr marL="0" indent="0">
              <a:buNone/>
            </a:pPr>
            <a:r>
              <a:rPr lang="en-US" dirty="0">
                <a:latin typeface="Powderfinger Type"/>
                <a:cs typeface="Powderfinger Type"/>
              </a:rPr>
              <a:t>   </a:t>
            </a:r>
            <a:r>
              <a:rPr lang="en-US" sz="2000" dirty="0">
                <a:latin typeface="Powderfinger Type"/>
                <a:cs typeface="Powderfinger Type"/>
              </a:rPr>
              <a:t>and</a:t>
            </a:r>
            <a:endParaRPr lang="en-US" dirty="0">
              <a:latin typeface="Powderfinger Type"/>
              <a:cs typeface="Powderfinger Type"/>
            </a:endParaRPr>
          </a:p>
          <a:p>
            <a:pPr lvl="1"/>
            <a:r>
              <a:rPr lang="en-US" dirty="0">
                <a:latin typeface="Powderfinger Type"/>
                <a:cs typeface="Powderfinger Type"/>
              </a:rPr>
              <a:t>without sufficient IPv6 deployment to cut over</a:t>
            </a:r>
          </a:p>
          <a:p>
            <a:pPr lvl="1"/>
            <a:endParaRPr lang="en-US" dirty="0">
              <a:latin typeface="Powderfinger Type"/>
              <a:cs typeface="Powderfinger Type"/>
            </a:endParaRPr>
          </a:p>
        </p:txBody>
      </p:sp>
      <p:sp>
        <p:nvSpPr>
          <p:cNvPr id="4" name="TextBox 3">
            <a:extLst>
              <a:ext uri="{FF2B5EF4-FFF2-40B4-BE49-F238E27FC236}">
                <a16:creationId xmlns:a16="http://schemas.microsoft.com/office/drawing/2014/main" id="{ECEEE51D-3935-734E-AD68-65FD0E9531A2}"/>
              </a:ext>
            </a:extLst>
          </p:cNvPr>
          <p:cNvSpPr txBox="1"/>
          <p:nvPr/>
        </p:nvSpPr>
        <p:spPr>
          <a:xfrm rot="20724645">
            <a:off x="1371293" y="1944674"/>
            <a:ext cx="5072222" cy="461665"/>
          </a:xfrm>
          <a:prstGeom prst="rect">
            <a:avLst/>
          </a:prstGeom>
          <a:solidFill>
            <a:schemeClr val="bg1"/>
          </a:solidFill>
        </p:spPr>
        <p:txBody>
          <a:bodyPr wrap="none" rtlCol="0">
            <a:spAutoFit/>
          </a:bodyPr>
          <a:lstStyle/>
          <a:p>
            <a:r>
              <a:rPr lang="en-AU" sz="2400" b="1" dirty="0">
                <a:solidFill>
                  <a:srgbClr val="FF0000"/>
                </a:solidFill>
                <a:latin typeface="AhnbergHand" pitchFamily="2" charset="0"/>
              </a:rPr>
              <a:t>And, surprisingly, its working!!!</a:t>
            </a:r>
          </a:p>
        </p:txBody>
      </p:sp>
      <p:sp>
        <p:nvSpPr>
          <p:cNvPr id="5" name="TextBox 4">
            <a:extLst>
              <a:ext uri="{FF2B5EF4-FFF2-40B4-BE49-F238E27FC236}">
                <a16:creationId xmlns:a16="http://schemas.microsoft.com/office/drawing/2014/main" id="{0EEED31A-60D1-6B49-A0D0-6D7933F1B07B}"/>
              </a:ext>
            </a:extLst>
          </p:cNvPr>
          <p:cNvSpPr txBox="1"/>
          <p:nvPr/>
        </p:nvSpPr>
        <p:spPr>
          <a:xfrm>
            <a:off x="3346110" y="2060429"/>
            <a:ext cx="994183" cy="369332"/>
          </a:xfrm>
          <a:prstGeom prst="rect">
            <a:avLst/>
          </a:prstGeom>
          <a:solidFill>
            <a:schemeClr val="bg1"/>
          </a:solidFill>
        </p:spPr>
        <p:txBody>
          <a:bodyPr wrap="none" rtlCol="0">
            <a:spAutoFit/>
          </a:bodyPr>
          <a:lstStyle/>
          <a:p>
            <a:r>
              <a:rPr lang="en-AU" dirty="0">
                <a:solidFill>
                  <a:srgbClr val="7030A0"/>
                </a:solidFill>
                <a:latin typeface="AhnbergHand" pitchFamily="2" charset="0"/>
              </a:rPr>
              <a:t>So far</a:t>
            </a:r>
          </a:p>
        </p:txBody>
      </p:sp>
    </p:spTree>
    <p:extLst>
      <p:ext uri="{BB962C8B-B14F-4D97-AF65-F5344CB8AC3E}">
        <p14:creationId xmlns:p14="http://schemas.microsoft.com/office/powerpoint/2010/main" val="3414693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675" y="661013"/>
            <a:ext cx="5097600" cy="3338846"/>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271" y="2522756"/>
            <a:ext cx="1558656" cy="871004"/>
          </a:xfrm>
          <a:prstGeom prst="rect">
            <a:avLst/>
          </a:prstGeom>
        </p:spPr>
      </p:pic>
      <p:sp>
        <p:nvSpPr>
          <p:cNvPr id="3" name="Content Placeholder 2"/>
          <p:cNvSpPr>
            <a:spLocks noGrp="1"/>
          </p:cNvSpPr>
          <p:nvPr>
            <p:ph idx="1"/>
          </p:nvPr>
        </p:nvSpPr>
        <p:spPr>
          <a:xfrm>
            <a:off x="1436760" y="3747588"/>
            <a:ext cx="5633634" cy="993047"/>
          </a:xfrm>
        </p:spPr>
        <p:txBody>
          <a:bodyPr>
            <a:normAutofit fontScale="92500"/>
          </a:bodyPr>
          <a:lstStyle/>
          <a:p>
            <a:pPr marL="0" indent="0">
              <a:buNone/>
            </a:pPr>
            <a:r>
              <a:rPr lang="en-US" sz="2475" b="1" dirty="0">
                <a:solidFill>
                  <a:srgbClr val="FF0000"/>
                </a:solidFill>
                <a:latin typeface="Max's Handwritin"/>
                <a:cs typeface="Max's Handwritin"/>
              </a:rPr>
              <a:t>The risk in this transition phase is that the Internet carriage provider heads off in a completely different direction!</a:t>
            </a:r>
          </a:p>
        </p:txBody>
      </p:sp>
      <p:sp>
        <p:nvSpPr>
          <p:cNvPr id="6" name="TextBox 5"/>
          <p:cNvSpPr txBox="1"/>
          <p:nvPr/>
        </p:nvSpPr>
        <p:spPr>
          <a:xfrm>
            <a:off x="2787978" y="2522757"/>
            <a:ext cx="588901" cy="443691"/>
          </a:xfrm>
          <a:prstGeom prst="rect">
            <a:avLst/>
          </a:prstGeom>
          <a:noFill/>
        </p:spPr>
        <p:txBody>
          <a:bodyPr wrap="none" lIns="62209" tIns="31105" rIns="62209" bIns="31105" rtlCol="0">
            <a:spAutoFit/>
          </a:bodyPr>
          <a:lstStyle/>
          <a:p>
            <a:r>
              <a:rPr lang="en-US" sz="2475" b="1" dirty="0">
                <a:solidFill>
                  <a:srgbClr val="3366FF"/>
                </a:solidFill>
                <a:latin typeface="Max's Handwritin"/>
                <a:cs typeface="Max's Handwritin"/>
              </a:rPr>
              <a:t>IPv4</a:t>
            </a:r>
          </a:p>
        </p:txBody>
      </p:sp>
      <p:sp>
        <p:nvSpPr>
          <p:cNvPr id="7" name="TextBox 6"/>
          <p:cNvSpPr txBox="1"/>
          <p:nvPr/>
        </p:nvSpPr>
        <p:spPr>
          <a:xfrm>
            <a:off x="5548927" y="1052959"/>
            <a:ext cx="584092" cy="443691"/>
          </a:xfrm>
          <a:prstGeom prst="rect">
            <a:avLst/>
          </a:prstGeom>
          <a:noFill/>
        </p:spPr>
        <p:txBody>
          <a:bodyPr wrap="none" lIns="62209" tIns="31105" rIns="62209" bIns="31105" rtlCol="0">
            <a:spAutoFit/>
          </a:bodyPr>
          <a:lstStyle/>
          <a:p>
            <a:r>
              <a:rPr lang="en-US" sz="2475" b="1" dirty="0">
                <a:solidFill>
                  <a:srgbClr val="FF0000"/>
                </a:solidFill>
                <a:latin typeface="Max's Handwritin"/>
                <a:cs typeface="Max's Handwritin"/>
              </a:rPr>
              <a:t>IPv6</a:t>
            </a:r>
          </a:p>
        </p:txBody>
      </p:sp>
      <p:sp>
        <p:nvSpPr>
          <p:cNvPr id="8" name="TextBox 7"/>
          <p:cNvSpPr txBox="1"/>
          <p:nvPr/>
        </p:nvSpPr>
        <p:spPr>
          <a:xfrm>
            <a:off x="5891844" y="2326783"/>
            <a:ext cx="582489" cy="443691"/>
          </a:xfrm>
          <a:prstGeom prst="rect">
            <a:avLst/>
          </a:prstGeom>
          <a:solidFill>
            <a:srgbClr val="FFFFFE"/>
          </a:solidFill>
        </p:spPr>
        <p:txBody>
          <a:bodyPr wrap="none" lIns="62209" tIns="31105" rIns="62209" bIns="31105" rtlCol="0">
            <a:spAutoFit/>
          </a:bodyPr>
          <a:lstStyle/>
          <a:p>
            <a:r>
              <a:rPr lang="en-US" sz="2475" b="1" dirty="0">
                <a:solidFill>
                  <a:srgbClr val="FF0000"/>
                </a:solidFill>
                <a:latin typeface="Max's Handwritin"/>
                <a:cs typeface="Max's Handwritin"/>
              </a:rPr>
              <a:t>CGNs</a:t>
            </a:r>
          </a:p>
        </p:txBody>
      </p:sp>
      <p:sp>
        <p:nvSpPr>
          <p:cNvPr id="9" name="TextBox 8"/>
          <p:cNvSpPr txBox="1"/>
          <p:nvPr/>
        </p:nvSpPr>
        <p:spPr>
          <a:xfrm>
            <a:off x="3687378" y="3159669"/>
            <a:ext cx="566459" cy="443691"/>
          </a:xfrm>
          <a:prstGeom prst="rect">
            <a:avLst/>
          </a:prstGeom>
          <a:solidFill>
            <a:srgbClr val="FFFFFE"/>
          </a:solidFill>
        </p:spPr>
        <p:txBody>
          <a:bodyPr wrap="none" lIns="62209" tIns="31105" rIns="62209" bIns="31105" rtlCol="0">
            <a:spAutoFit/>
          </a:bodyPr>
          <a:lstStyle/>
          <a:p>
            <a:r>
              <a:rPr lang="en-US" sz="2475" b="1" dirty="0">
                <a:solidFill>
                  <a:srgbClr val="90512B"/>
                </a:solidFill>
                <a:latin typeface="Max's Handwritin"/>
                <a:cs typeface="Max's Handwritin"/>
              </a:rPr>
              <a:t>ALGs</a:t>
            </a:r>
          </a:p>
        </p:txBody>
      </p:sp>
      <p:sp>
        <p:nvSpPr>
          <p:cNvPr id="10" name="TextBox 9"/>
          <p:cNvSpPr txBox="1"/>
          <p:nvPr/>
        </p:nvSpPr>
        <p:spPr>
          <a:xfrm>
            <a:off x="5134042" y="3160853"/>
            <a:ext cx="560047" cy="443691"/>
          </a:xfrm>
          <a:prstGeom prst="rect">
            <a:avLst/>
          </a:prstGeom>
          <a:solidFill>
            <a:srgbClr val="FFFFFE"/>
          </a:solidFill>
        </p:spPr>
        <p:txBody>
          <a:bodyPr wrap="none" lIns="62209" tIns="31105" rIns="62209" bIns="31105" rtlCol="0">
            <a:spAutoFit/>
          </a:bodyPr>
          <a:lstStyle/>
          <a:p>
            <a:r>
              <a:rPr lang="en-US" sz="2475" b="1" dirty="0">
                <a:solidFill>
                  <a:srgbClr val="5D33CA"/>
                </a:solidFill>
                <a:latin typeface="Max's Handwritin"/>
                <a:cs typeface="Max's Handwritin"/>
              </a:rPr>
              <a:t>CDNs</a:t>
            </a:r>
          </a:p>
        </p:txBody>
      </p:sp>
      <p:sp>
        <p:nvSpPr>
          <p:cNvPr id="2" name="Rectangle 1"/>
          <p:cNvSpPr/>
          <p:nvPr/>
        </p:nvSpPr>
        <p:spPr bwMode="auto">
          <a:xfrm rot="3060743">
            <a:off x="3994350" y="1521708"/>
            <a:ext cx="538926" cy="979763"/>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62209" tIns="31105" rIns="62209" bIns="31105" numCol="1" rtlCol="0" anchor="t" anchorCtr="0" compatLnSpc="1">
            <a:prstTxWarp prst="textNoShape">
              <a:avLst/>
            </a:prstTxWarp>
          </a:bodyPr>
          <a:lstStyle/>
          <a:p>
            <a:pPr defTabSz="305645" hangingPunct="0">
              <a:lnSpc>
                <a:spcPct val="96000"/>
              </a:lnSpc>
              <a:buClr>
                <a:srgbClr val="000000"/>
              </a:buClr>
              <a:buSzPct val="100000"/>
            </a:pPr>
            <a:endParaRPr lang="en-US" sz="1200"/>
          </a:p>
        </p:txBody>
      </p:sp>
      <p:sp>
        <p:nvSpPr>
          <p:cNvPr id="13" name="Rectangle 12"/>
          <p:cNvSpPr/>
          <p:nvPr/>
        </p:nvSpPr>
        <p:spPr bwMode="auto">
          <a:xfrm rot="3788406">
            <a:off x="4818676" y="1228173"/>
            <a:ext cx="538926" cy="979763"/>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62209" tIns="31105" rIns="62209" bIns="31105" numCol="1" rtlCol="0" anchor="t" anchorCtr="0" compatLnSpc="1">
            <a:prstTxWarp prst="textNoShape">
              <a:avLst/>
            </a:prstTxWarp>
          </a:bodyPr>
          <a:lstStyle/>
          <a:p>
            <a:pPr defTabSz="305645" hangingPunct="0">
              <a:lnSpc>
                <a:spcPct val="96000"/>
              </a:lnSpc>
              <a:buClr>
                <a:srgbClr val="000000"/>
              </a:buClr>
              <a:buSzPct val="100000"/>
            </a:pPr>
            <a:endParaRPr lang="en-US" sz="1200"/>
          </a:p>
        </p:txBody>
      </p:sp>
      <p:sp>
        <p:nvSpPr>
          <p:cNvPr id="14" name="Rectangle 13"/>
          <p:cNvSpPr/>
          <p:nvPr/>
        </p:nvSpPr>
        <p:spPr bwMode="auto">
          <a:xfrm rot="3788406">
            <a:off x="5700462" y="836227"/>
            <a:ext cx="538926" cy="979763"/>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62209" tIns="31105" rIns="62209" bIns="31105" numCol="1" rtlCol="0" anchor="t" anchorCtr="0" compatLnSpc="1">
            <a:prstTxWarp prst="textNoShape">
              <a:avLst/>
            </a:prstTxWarp>
          </a:bodyPr>
          <a:lstStyle/>
          <a:p>
            <a:pPr defTabSz="305645" hangingPunct="0">
              <a:lnSpc>
                <a:spcPct val="96000"/>
              </a:lnSpc>
              <a:buClr>
                <a:srgbClr val="000000"/>
              </a:buClr>
              <a:buSzPct val="100000"/>
            </a:pPr>
            <a:endParaRPr lang="en-US" sz="1200"/>
          </a:p>
        </p:txBody>
      </p:sp>
      <p:sp>
        <p:nvSpPr>
          <p:cNvPr id="15" name="Rectangle 14"/>
          <p:cNvSpPr/>
          <p:nvPr/>
        </p:nvSpPr>
        <p:spPr bwMode="auto">
          <a:xfrm rot="3788406">
            <a:off x="6622037" y="828853"/>
            <a:ext cx="538926" cy="979763"/>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62209" tIns="31105" rIns="62209" bIns="31105" numCol="1" rtlCol="0" anchor="t" anchorCtr="0" compatLnSpc="1">
            <a:prstTxWarp prst="textNoShape">
              <a:avLst/>
            </a:prstTxWarp>
          </a:bodyPr>
          <a:lstStyle/>
          <a:p>
            <a:pPr defTabSz="305645" hangingPunct="0">
              <a:lnSpc>
                <a:spcPct val="96000"/>
              </a:lnSpc>
              <a:buClr>
                <a:srgbClr val="000000"/>
              </a:buClr>
              <a:buSzPct val="100000"/>
            </a:pPr>
            <a:endParaRPr lang="en-US" sz="1200"/>
          </a:p>
        </p:txBody>
      </p:sp>
      <p:sp>
        <p:nvSpPr>
          <p:cNvPr id="16" name="Rectangle 15"/>
          <p:cNvSpPr/>
          <p:nvPr/>
        </p:nvSpPr>
        <p:spPr bwMode="auto">
          <a:xfrm rot="3286428">
            <a:off x="3695122" y="2673464"/>
            <a:ext cx="405314" cy="468843"/>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62209" tIns="31105" rIns="62209" bIns="31105" numCol="1" rtlCol="0" anchor="t" anchorCtr="0" compatLnSpc="1">
            <a:prstTxWarp prst="textNoShape">
              <a:avLst/>
            </a:prstTxWarp>
          </a:bodyPr>
          <a:lstStyle/>
          <a:p>
            <a:pPr defTabSz="305645" hangingPunct="0">
              <a:lnSpc>
                <a:spcPct val="96000"/>
              </a:lnSpc>
              <a:buClr>
                <a:srgbClr val="000000"/>
              </a:buClr>
              <a:buSzPct val="100000"/>
            </a:pPr>
            <a:endParaRPr lang="en-US" sz="1200"/>
          </a:p>
        </p:txBody>
      </p:sp>
      <p:pic>
        <p:nvPicPr>
          <p:cNvPr id="17" name="Picture 16"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557" y="3306649"/>
            <a:ext cx="908928" cy="784595"/>
          </a:xfrm>
          <a:prstGeom prst="rect">
            <a:avLst/>
          </a:prstGeom>
        </p:spPr>
      </p:pic>
      <p:sp>
        <p:nvSpPr>
          <p:cNvPr id="12" name="Content Placeholder 2"/>
          <p:cNvSpPr txBox="1">
            <a:spLocks/>
          </p:cNvSpPr>
          <p:nvPr/>
        </p:nvSpPr>
        <p:spPr bwMode="auto">
          <a:xfrm>
            <a:off x="1534737" y="514034"/>
            <a:ext cx="3919049" cy="264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0" tIns="10972"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sz="2400" dirty="0">
                <a:solidFill>
                  <a:schemeClr val="bg1">
                    <a:lumMod val="75000"/>
                  </a:schemeClr>
                </a:solidFill>
                <a:latin typeface="Powderfinger Type"/>
                <a:cs typeface="Powderfinger Type"/>
              </a:rPr>
              <a:t>The challenge often lies in managing the transition from one technology to another</a:t>
            </a:r>
          </a:p>
        </p:txBody>
      </p:sp>
    </p:spTree>
    <p:extLst>
      <p:ext uri="{BB962C8B-B14F-4D97-AF65-F5344CB8AC3E}">
        <p14:creationId xmlns:p14="http://schemas.microsoft.com/office/powerpoint/2010/main" val="1421359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Just how are we going?</a:t>
            </a:r>
          </a:p>
        </p:txBody>
      </p:sp>
      <p:pic>
        <p:nvPicPr>
          <p:cNvPr id="5" name="Content Placeholder 4">
            <a:extLst>
              <a:ext uri="{FF2B5EF4-FFF2-40B4-BE49-F238E27FC236}">
                <a16:creationId xmlns:a16="http://schemas.microsoft.com/office/drawing/2014/main" id="{606DF06C-3B6E-E64D-9269-B4EC2EAB71D3}"/>
              </a:ext>
            </a:extLst>
          </p:cNvPr>
          <p:cNvPicPr>
            <a:picLocks noGrp="1" noChangeAspect="1"/>
          </p:cNvPicPr>
          <p:nvPr>
            <p:ph idx="1"/>
          </p:nvPr>
        </p:nvPicPr>
        <p:blipFill>
          <a:blip r:embed="rId2"/>
          <a:stretch>
            <a:fillRect/>
          </a:stretch>
        </p:blipFill>
        <p:spPr>
          <a:xfrm>
            <a:off x="1075509" y="1109847"/>
            <a:ext cx="6651606" cy="3394075"/>
          </a:xfrm>
        </p:spPr>
      </p:pic>
      <p:sp>
        <p:nvSpPr>
          <p:cNvPr id="6" name="TextBox 5">
            <a:extLst>
              <a:ext uri="{FF2B5EF4-FFF2-40B4-BE49-F238E27FC236}">
                <a16:creationId xmlns:a16="http://schemas.microsoft.com/office/drawing/2014/main" id="{F6858524-43E7-954A-B9E7-71DF62871D49}"/>
              </a:ext>
            </a:extLst>
          </p:cNvPr>
          <p:cNvSpPr txBox="1"/>
          <p:nvPr/>
        </p:nvSpPr>
        <p:spPr>
          <a:xfrm>
            <a:off x="1698172" y="4503922"/>
            <a:ext cx="591829" cy="276999"/>
          </a:xfrm>
          <a:prstGeom prst="rect">
            <a:avLst/>
          </a:prstGeom>
          <a:noFill/>
        </p:spPr>
        <p:txBody>
          <a:bodyPr wrap="none" rtlCol="0">
            <a:spAutoFit/>
          </a:bodyPr>
          <a:lstStyle/>
          <a:p>
            <a:r>
              <a:rPr lang="en-AU" sz="1200" dirty="0">
                <a:latin typeface="AhnbergHand" pitchFamily="2" charset="0"/>
              </a:rPr>
              <a:t>2015</a:t>
            </a:r>
          </a:p>
        </p:txBody>
      </p:sp>
      <p:sp>
        <p:nvSpPr>
          <p:cNvPr id="7" name="TextBox 6">
            <a:extLst>
              <a:ext uri="{FF2B5EF4-FFF2-40B4-BE49-F238E27FC236}">
                <a16:creationId xmlns:a16="http://schemas.microsoft.com/office/drawing/2014/main" id="{AE8D0684-B2DE-C142-90C6-A4B62F323F7C}"/>
              </a:ext>
            </a:extLst>
          </p:cNvPr>
          <p:cNvSpPr txBox="1"/>
          <p:nvPr/>
        </p:nvSpPr>
        <p:spPr>
          <a:xfrm>
            <a:off x="3426823" y="4503922"/>
            <a:ext cx="588623" cy="276999"/>
          </a:xfrm>
          <a:prstGeom prst="rect">
            <a:avLst/>
          </a:prstGeom>
          <a:noFill/>
        </p:spPr>
        <p:txBody>
          <a:bodyPr wrap="none" rtlCol="0">
            <a:spAutoFit/>
          </a:bodyPr>
          <a:lstStyle/>
          <a:p>
            <a:r>
              <a:rPr lang="en-AU" sz="1200" dirty="0">
                <a:latin typeface="AhnbergHand" pitchFamily="2" charset="0"/>
              </a:rPr>
              <a:t>2017</a:t>
            </a:r>
          </a:p>
        </p:txBody>
      </p:sp>
      <p:sp>
        <p:nvSpPr>
          <p:cNvPr id="8" name="TextBox 7">
            <a:extLst>
              <a:ext uri="{FF2B5EF4-FFF2-40B4-BE49-F238E27FC236}">
                <a16:creationId xmlns:a16="http://schemas.microsoft.com/office/drawing/2014/main" id="{608B0FB0-6D48-D94A-8068-9AAF4CDE7DD2}"/>
              </a:ext>
            </a:extLst>
          </p:cNvPr>
          <p:cNvSpPr txBox="1"/>
          <p:nvPr/>
        </p:nvSpPr>
        <p:spPr>
          <a:xfrm>
            <a:off x="5025793" y="4503921"/>
            <a:ext cx="583814" cy="276999"/>
          </a:xfrm>
          <a:prstGeom prst="rect">
            <a:avLst/>
          </a:prstGeom>
          <a:noFill/>
        </p:spPr>
        <p:txBody>
          <a:bodyPr wrap="none" rtlCol="0">
            <a:spAutoFit/>
          </a:bodyPr>
          <a:lstStyle/>
          <a:p>
            <a:r>
              <a:rPr lang="en-AU" sz="1200" dirty="0">
                <a:latin typeface="AhnbergHand" pitchFamily="2" charset="0"/>
              </a:rPr>
              <a:t>2019</a:t>
            </a:r>
          </a:p>
        </p:txBody>
      </p:sp>
      <p:sp>
        <p:nvSpPr>
          <p:cNvPr id="9" name="TextBox 8">
            <a:extLst>
              <a:ext uri="{FF2B5EF4-FFF2-40B4-BE49-F238E27FC236}">
                <a16:creationId xmlns:a16="http://schemas.microsoft.com/office/drawing/2014/main" id="{A1C6CEF1-447C-8841-8C68-0CB7FB5F379C}"/>
              </a:ext>
            </a:extLst>
          </p:cNvPr>
          <p:cNvSpPr txBox="1"/>
          <p:nvPr/>
        </p:nvSpPr>
        <p:spPr>
          <a:xfrm>
            <a:off x="6751238" y="4503921"/>
            <a:ext cx="599844" cy="276999"/>
          </a:xfrm>
          <a:prstGeom prst="rect">
            <a:avLst/>
          </a:prstGeom>
          <a:noFill/>
        </p:spPr>
        <p:txBody>
          <a:bodyPr wrap="none" rtlCol="0">
            <a:spAutoFit/>
          </a:bodyPr>
          <a:lstStyle/>
          <a:p>
            <a:r>
              <a:rPr lang="en-AU" sz="1200" dirty="0">
                <a:latin typeface="AhnbergHand" pitchFamily="2" charset="0"/>
              </a:rPr>
              <a:t>2021</a:t>
            </a:r>
          </a:p>
        </p:txBody>
      </p:sp>
    </p:spTree>
    <p:extLst>
      <p:ext uri="{BB962C8B-B14F-4D97-AF65-F5344CB8AC3E}">
        <p14:creationId xmlns:p14="http://schemas.microsoft.com/office/powerpoint/2010/main" val="726976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Just how are we going?</a:t>
            </a:r>
          </a:p>
        </p:txBody>
      </p:sp>
      <p:pic>
        <p:nvPicPr>
          <p:cNvPr id="5" name="Content Placeholder 4">
            <a:extLst>
              <a:ext uri="{FF2B5EF4-FFF2-40B4-BE49-F238E27FC236}">
                <a16:creationId xmlns:a16="http://schemas.microsoft.com/office/drawing/2014/main" id="{606DF06C-3B6E-E64D-9269-B4EC2EAB71D3}"/>
              </a:ext>
            </a:extLst>
          </p:cNvPr>
          <p:cNvPicPr>
            <a:picLocks noGrp="1" noChangeAspect="1"/>
          </p:cNvPicPr>
          <p:nvPr>
            <p:ph idx="1"/>
          </p:nvPr>
        </p:nvPicPr>
        <p:blipFill>
          <a:blip r:embed="rId2"/>
          <a:stretch>
            <a:fillRect/>
          </a:stretch>
        </p:blipFill>
        <p:spPr>
          <a:xfrm>
            <a:off x="1075509" y="1109847"/>
            <a:ext cx="6651606" cy="3394075"/>
          </a:xfrm>
        </p:spPr>
      </p:pic>
      <p:sp>
        <p:nvSpPr>
          <p:cNvPr id="6" name="TextBox 5">
            <a:extLst>
              <a:ext uri="{FF2B5EF4-FFF2-40B4-BE49-F238E27FC236}">
                <a16:creationId xmlns:a16="http://schemas.microsoft.com/office/drawing/2014/main" id="{F6858524-43E7-954A-B9E7-71DF62871D49}"/>
              </a:ext>
            </a:extLst>
          </p:cNvPr>
          <p:cNvSpPr txBox="1"/>
          <p:nvPr/>
        </p:nvSpPr>
        <p:spPr>
          <a:xfrm>
            <a:off x="1698172" y="4503922"/>
            <a:ext cx="591829" cy="276999"/>
          </a:xfrm>
          <a:prstGeom prst="rect">
            <a:avLst/>
          </a:prstGeom>
          <a:noFill/>
        </p:spPr>
        <p:txBody>
          <a:bodyPr wrap="none" rtlCol="0">
            <a:spAutoFit/>
          </a:bodyPr>
          <a:lstStyle/>
          <a:p>
            <a:r>
              <a:rPr lang="en-AU" sz="1200" dirty="0">
                <a:latin typeface="AhnbergHand" pitchFamily="2" charset="0"/>
              </a:rPr>
              <a:t>2015</a:t>
            </a:r>
          </a:p>
        </p:txBody>
      </p:sp>
      <p:sp>
        <p:nvSpPr>
          <p:cNvPr id="7" name="TextBox 6">
            <a:extLst>
              <a:ext uri="{FF2B5EF4-FFF2-40B4-BE49-F238E27FC236}">
                <a16:creationId xmlns:a16="http://schemas.microsoft.com/office/drawing/2014/main" id="{AE8D0684-B2DE-C142-90C6-A4B62F323F7C}"/>
              </a:ext>
            </a:extLst>
          </p:cNvPr>
          <p:cNvSpPr txBox="1"/>
          <p:nvPr/>
        </p:nvSpPr>
        <p:spPr>
          <a:xfrm>
            <a:off x="3426823" y="4503922"/>
            <a:ext cx="588623" cy="276999"/>
          </a:xfrm>
          <a:prstGeom prst="rect">
            <a:avLst/>
          </a:prstGeom>
          <a:noFill/>
        </p:spPr>
        <p:txBody>
          <a:bodyPr wrap="none" rtlCol="0">
            <a:spAutoFit/>
          </a:bodyPr>
          <a:lstStyle/>
          <a:p>
            <a:r>
              <a:rPr lang="en-AU" sz="1200" dirty="0">
                <a:latin typeface="AhnbergHand" pitchFamily="2" charset="0"/>
              </a:rPr>
              <a:t>2017</a:t>
            </a:r>
          </a:p>
        </p:txBody>
      </p:sp>
      <p:sp>
        <p:nvSpPr>
          <p:cNvPr id="8" name="TextBox 7">
            <a:extLst>
              <a:ext uri="{FF2B5EF4-FFF2-40B4-BE49-F238E27FC236}">
                <a16:creationId xmlns:a16="http://schemas.microsoft.com/office/drawing/2014/main" id="{608B0FB0-6D48-D94A-8068-9AAF4CDE7DD2}"/>
              </a:ext>
            </a:extLst>
          </p:cNvPr>
          <p:cNvSpPr txBox="1"/>
          <p:nvPr/>
        </p:nvSpPr>
        <p:spPr>
          <a:xfrm>
            <a:off x="5025793" y="4503921"/>
            <a:ext cx="583814" cy="276999"/>
          </a:xfrm>
          <a:prstGeom prst="rect">
            <a:avLst/>
          </a:prstGeom>
          <a:noFill/>
        </p:spPr>
        <p:txBody>
          <a:bodyPr wrap="none" rtlCol="0">
            <a:spAutoFit/>
          </a:bodyPr>
          <a:lstStyle/>
          <a:p>
            <a:r>
              <a:rPr lang="en-AU" sz="1200" dirty="0">
                <a:latin typeface="AhnbergHand" pitchFamily="2" charset="0"/>
              </a:rPr>
              <a:t>2019</a:t>
            </a:r>
          </a:p>
        </p:txBody>
      </p:sp>
      <p:sp>
        <p:nvSpPr>
          <p:cNvPr id="9" name="TextBox 8">
            <a:extLst>
              <a:ext uri="{FF2B5EF4-FFF2-40B4-BE49-F238E27FC236}">
                <a16:creationId xmlns:a16="http://schemas.microsoft.com/office/drawing/2014/main" id="{A1C6CEF1-447C-8841-8C68-0CB7FB5F379C}"/>
              </a:ext>
            </a:extLst>
          </p:cNvPr>
          <p:cNvSpPr txBox="1"/>
          <p:nvPr/>
        </p:nvSpPr>
        <p:spPr>
          <a:xfrm>
            <a:off x="6751238" y="4503921"/>
            <a:ext cx="599844" cy="276999"/>
          </a:xfrm>
          <a:prstGeom prst="rect">
            <a:avLst/>
          </a:prstGeom>
          <a:noFill/>
        </p:spPr>
        <p:txBody>
          <a:bodyPr wrap="none" rtlCol="0">
            <a:spAutoFit/>
          </a:bodyPr>
          <a:lstStyle/>
          <a:p>
            <a:r>
              <a:rPr lang="en-AU" sz="1200" dirty="0">
                <a:latin typeface="AhnbergHand" pitchFamily="2" charset="0"/>
              </a:rPr>
              <a:t>2021</a:t>
            </a:r>
          </a:p>
        </p:txBody>
      </p:sp>
      <p:sp>
        <p:nvSpPr>
          <p:cNvPr id="10" name="TextBox 9">
            <a:extLst>
              <a:ext uri="{FF2B5EF4-FFF2-40B4-BE49-F238E27FC236}">
                <a16:creationId xmlns:a16="http://schemas.microsoft.com/office/drawing/2014/main" id="{00DDA936-CAE2-5D4D-A8BB-2A2C074548AE}"/>
              </a:ext>
            </a:extLst>
          </p:cNvPr>
          <p:cNvSpPr txBox="1"/>
          <p:nvPr/>
        </p:nvSpPr>
        <p:spPr>
          <a:xfrm>
            <a:off x="6511836" y="2464529"/>
            <a:ext cx="2623456" cy="923330"/>
          </a:xfrm>
          <a:prstGeom prst="rect">
            <a:avLst/>
          </a:prstGeom>
          <a:solidFill>
            <a:schemeClr val="bg1"/>
          </a:solidFill>
        </p:spPr>
        <p:txBody>
          <a:bodyPr wrap="square" rtlCol="0">
            <a:spAutoFit/>
          </a:bodyPr>
          <a:lstStyle/>
          <a:p>
            <a:r>
              <a:rPr lang="en-AU" dirty="0">
                <a:latin typeface="AhnbergHand" pitchFamily="2" charset="0"/>
              </a:rPr>
              <a:t>Clearly there is no sense of urgency in this transition!</a:t>
            </a:r>
          </a:p>
        </p:txBody>
      </p:sp>
      <p:sp>
        <p:nvSpPr>
          <p:cNvPr id="3" name="Freeform 2">
            <a:extLst>
              <a:ext uri="{FF2B5EF4-FFF2-40B4-BE49-F238E27FC236}">
                <a16:creationId xmlns:a16="http://schemas.microsoft.com/office/drawing/2014/main" id="{867E0F30-CD27-3842-9E0A-9589F56851EA}"/>
              </a:ext>
            </a:extLst>
          </p:cNvPr>
          <p:cNvSpPr/>
          <p:nvPr/>
        </p:nvSpPr>
        <p:spPr>
          <a:xfrm>
            <a:off x="1349829" y="1602377"/>
            <a:ext cx="6992982" cy="2603863"/>
          </a:xfrm>
          <a:custGeom>
            <a:avLst/>
            <a:gdLst>
              <a:gd name="connsiteX0" fmla="*/ 0 w 6992982"/>
              <a:gd name="connsiteY0" fmla="*/ 2603863 h 2603863"/>
              <a:gd name="connsiteX1" fmla="*/ 1140822 w 6992982"/>
              <a:gd name="connsiteY1" fmla="*/ 2403566 h 2603863"/>
              <a:gd name="connsiteX2" fmla="*/ 2159725 w 6992982"/>
              <a:gd name="connsiteY2" fmla="*/ 2055223 h 2603863"/>
              <a:gd name="connsiteX3" fmla="*/ 2760617 w 6992982"/>
              <a:gd name="connsiteY3" fmla="*/ 1419497 h 2603863"/>
              <a:gd name="connsiteX4" fmla="*/ 3370217 w 6992982"/>
              <a:gd name="connsiteY4" fmla="*/ 1123406 h 2603863"/>
              <a:gd name="connsiteX5" fmla="*/ 3988525 w 6992982"/>
              <a:gd name="connsiteY5" fmla="*/ 992777 h 2603863"/>
              <a:gd name="connsiteX6" fmla="*/ 4467497 w 6992982"/>
              <a:gd name="connsiteY6" fmla="*/ 618309 h 2603863"/>
              <a:gd name="connsiteX7" fmla="*/ 5277394 w 6992982"/>
              <a:gd name="connsiteY7" fmla="*/ 357052 h 2603863"/>
              <a:gd name="connsiteX8" fmla="*/ 5904411 w 6992982"/>
              <a:gd name="connsiteY8" fmla="*/ 121920 h 2603863"/>
              <a:gd name="connsiteX9" fmla="*/ 6365965 w 6992982"/>
              <a:gd name="connsiteY9" fmla="*/ 43543 h 2603863"/>
              <a:gd name="connsiteX10" fmla="*/ 6992982 w 6992982"/>
              <a:gd name="connsiteY10" fmla="*/ 0 h 260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92982" h="2603863">
                <a:moveTo>
                  <a:pt x="0" y="2603863"/>
                </a:moveTo>
                <a:cubicBezTo>
                  <a:pt x="390434" y="2549434"/>
                  <a:pt x="780868" y="2495006"/>
                  <a:pt x="1140822" y="2403566"/>
                </a:cubicBezTo>
                <a:cubicBezTo>
                  <a:pt x="1500776" y="2312126"/>
                  <a:pt x="1889759" y="2219235"/>
                  <a:pt x="2159725" y="2055223"/>
                </a:cubicBezTo>
                <a:cubicBezTo>
                  <a:pt x="2429691" y="1891211"/>
                  <a:pt x="2558868" y="1574800"/>
                  <a:pt x="2760617" y="1419497"/>
                </a:cubicBezTo>
                <a:cubicBezTo>
                  <a:pt x="2962366" y="1264194"/>
                  <a:pt x="3165566" y="1194526"/>
                  <a:pt x="3370217" y="1123406"/>
                </a:cubicBezTo>
                <a:cubicBezTo>
                  <a:pt x="3574868" y="1052286"/>
                  <a:pt x="3805645" y="1076960"/>
                  <a:pt x="3988525" y="992777"/>
                </a:cubicBezTo>
                <a:cubicBezTo>
                  <a:pt x="4171405" y="908594"/>
                  <a:pt x="4252686" y="724263"/>
                  <a:pt x="4467497" y="618309"/>
                </a:cubicBezTo>
                <a:cubicBezTo>
                  <a:pt x="4682308" y="512355"/>
                  <a:pt x="5037908" y="439783"/>
                  <a:pt x="5277394" y="357052"/>
                </a:cubicBezTo>
                <a:cubicBezTo>
                  <a:pt x="5516880" y="274320"/>
                  <a:pt x="5722983" y="174171"/>
                  <a:pt x="5904411" y="121920"/>
                </a:cubicBezTo>
                <a:cubicBezTo>
                  <a:pt x="6085839" y="69669"/>
                  <a:pt x="6184537" y="63863"/>
                  <a:pt x="6365965" y="43543"/>
                </a:cubicBezTo>
                <a:cubicBezTo>
                  <a:pt x="6547394" y="23223"/>
                  <a:pt x="6770188" y="11611"/>
                  <a:pt x="6992982" y="0"/>
                </a:cubicBezTo>
              </a:path>
            </a:pathLst>
          </a:cu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4" name="TextBox 3">
            <a:extLst>
              <a:ext uri="{FF2B5EF4-FFF2-40B4-BE49-F238E27FC236}">
                <a16:creationId xmlns:a16="http://schemas.microsoft.com/office/drawing/2014/main" id="{DF04A0B9-60D1-4644-A35D-E3A45BB11FB8}"/>
              </a:ext>
            </a:extLst>
          </p:cNvPr>
          <p:cNvSpPr txBox="1"/>
          <p:nvPr/>
        </p:nvSpPr>
        <p:spPr>
          <a:xfrm>
            <a:off x="8355874" y="1394547"/>
            <a:ext cx="583814" cy="369332"/>
          </a:xfrm>
          <a:prstGeom prst="rect">
            <a:avLst/>
          </a:prstGeom>
          <a:noFill/>
        </p:spPr>
        <p:txBody>
          <a:bodyPr wrap="none" rtlCol="0">
            <a:spAutoFit/>
          </a:bodyPr>
          <a:lstStyle/>
          <a:p>
            <a:r>
              <a:rPr lang="en-AU" dirty="0"/>
              <a:t>28%</a:t>
            </a:r>
          </a:p>
        </p:txBody>
      </p:sp>
    </p:spTree>
    <p:extLst>
      <p:ext uri="{BB962C8B-B14F-4D97-AF65-F5344CB8AC3E}">
        <p14:creationId xmlns:p14="http://schemas.microsoft.com/office/powerpoint/2010/main" val="141575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is it?</a:t>
            </a:r>
          </a:p>
        </p:txBody>
      </p:sp>
      <p:pic>
        <p:nvPicPr>
          <p:cNvPr id="7" name="Picture 6">
            <a:extLst>
              <a:ext uri="{FF2B5EF4-FFF2-40B4-BE49-F238E27FC236}">
                <a16:creationId xmlns:a16="http://schemas.microsoft.com/office/drawing/2014/main" id="{45FF54D7-21FD-EC45-84B6-2E3E8A1D1598}"/>
              </a:ext>
            </a:extLst>
          </p:cNvPr>
          <p:cNvPicPr>
            <a:picLocks noChangeAspect="1"/>
          </p:cNvPicPr>
          <p:nvPr/>
        </p:nvPicPr>
        <p:blipFill>
          <a:blip r:embed="rId2"/>
          <a:stretch>
            <a:fillRect/>
          </a:stretch>
        </p:blipFill>
        <p:spPr>
          <a:xfrm>
            <a:off x="840377" y="1268227"/>
            <a:ext cx="7463246" cy="3319857"/>
          </a:xfrm>
          <a:prstGeom prst="rect">
            <a:avLst/>
          </a:prstGeom>
        </p:spPr>
      </p:pic>
      <p:sp>
        <p:nvSpPr>
          <p:cNvPr id="8" name="Freeform 7">
            <a:extLst>
              <a:ext uri="{FF2B5EF4-FFF2-40B4-BE49-F238E27FC236}">
                <a16:creationId xmlns:a16="http://schemas.microsoft.com/office/drawing/2014/main" id="{C4AFE8BD-D74C-EB4F-8287-FE482DAA1BBD}"/>
              </a:ext>
            </a:extLst>
          </p:cNvPr>
          <p:cNvSpPr/>
          <p:nvPr/>
        </p:nvSpPr>
        <p:spPr>
          <a:xfrm>
            <a:off x="5669072" y="2279359"/>
            <a:ext cx="946327" cy="1133519"/>
          </a:xfrm>
          <a:custGeom>
            <a:avLst/>
            <a:gdLst>
              <a:gd name="connsiteX0" fmla="*/ 8917 w 946327"/>
              <a:gd name="connsiteY0" fmla="*/ 977647 h 1133519"/>
              <a:gd name="connsiteX1" fmla="*/ 783979 w 946327"/>
              <a:gd name="connsiteY1" fmla="*/ 1073441 h 1133519"/>
              <a:gd name="connsiteX2" fmla="*/ 905899 w 946327"/>
              <a:gd name="connsiteY2" fmla="*/ 176458 h 1133519"/>
              <a:gd name="connsiteX3" fmla="*/ 261465 w 946327"/>
              <a:gd name="connsiteY3" fmla="*/ 54538 h 1133519"/>
              <a:gd name="connsiteX4" fmla="*/ 208 w 946327"/>
              <a:gd name="connsiteY4" fmla="*/ 829601 h 1133519"/>
              <a:gd name="connsiteX5" fmla="*/ 296299 w 946327"/>
              <a:gd name="connsiteY5" fmla="*/ 1021190 h 1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27" h="1133519">
                <a:moveTo>
                  <a:pt x="8917" y="977647"/>
                </a:moveTo>
                <a:cubicBezTo>
                  <a:pt x="321699" y="1092310"/>
                  <a:pt x="634482" y="1206973"/>
                  <a:pt x="783979" y="1073441"/>
                </a:cubicBezTo>
                <a:cubicBezTo>
                  <a:pt x="933476" y="939909"/>
                  <a:pt x="992985" y="346275"/>
                  <a:pt x="905899" y="176458"/>
                </a:cubicBezTo>
                <a:cubicBezTo>
                  <a:pt x="818813" y="6641"/>
                  <a:pt x="412414" y="-54319"/>
                  <a:pt x="261465" y="54538"/>
                </a:cubicBezTo>
                <a:cubicBezTo>
                  <a:pt x="110517" y="163395"/>
                  <a:pt x="-5598" y="668492"/>
                  <a:pt x="208" y="829601"/>
                </a:cubicBezTo>
                <a:cubicBezTo>
                  <a:pt x="6014" y="990710"/>
                  <a:pt x="151156" y="1005950"/>
                  <a:pt x="296299" y="102119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66322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is it?</a:t>
            </a:r>
          </a:p>
        </p:txBody>
      </p:sp>
      <p:pic>
        <p:nvPicPr>
          <p:cNvPr id="7" name="Picture 6">
            <a:extLst>
              <a:ext uri="{FF2B5EF4-FFF2-40B4-BE49-F238E27FC236}">
                <a16:creationId xmlns:a16="http://schemas.microsoft.com/office/drawing/2014/main" id="{45FF54D7-21FD-EC45-84B6-2E3E8A1D1598}"/>
              </a:ext>
            </a:extLst>
          </p:cNvPr>
          <p:cNvPicPr>
            <a:picLocks noChangeAspect="1"/>
          </p:cNvPicPr>
          <p:nvPr/>
        </p:nvPicPr>
        <p:blipFill>
          <a:blip r:embed="rId2"/>
          <a:stretch>
            <a:fillRect/>
          </a:stretch>
        </p:blipFill>
        <p:spPr>
          <a:xfrm>
            <a:off x="840377" y="1268227"/>
            <a:ext cx="7463246" cy="3319857"/>
          </a:xfrm>
          <a:prstGeom prst="rect">
            <a:avLst/>
          </a:prstGeom>
        </p:spPr>
      </p:pic>
      <p:sp>
        <p:nvSpPr>
          <p:cNvPr id="8" name="Freeform 7">
            <a:extLst>
              <a:ext uri="{FF2B5EF4-FFF2-40B4-BE49-F238E27FC236}">
                <a16:creationId xmlns:a16="http://schemas.microsoft.com/office/drawing/2014/main" id="{C4AFE8BD-D74C-EB4F-8287-FE482DAA1BBD}"/>
              </a:ext>
            </a:extLst>
          </p:cNvPr>
          <p:cNvSpPr/>
          <p:nvPr/>
        </p:nvSpPr>
        <p:spPr>
          <a:xfrm>
            <a:off x="5669072" y="2279359"/>
            <a:ext cx="946327" cy="1133519"/>
          </a:xfrm>
          <a:custGeom>
            <a:avLst/>
            <a:gdLst>
              <a:gd name="connsiteX0" fmla="*/ 8917 w 946327"/>
              <a:gd name="connsiteY0" fmla="*/ 977647 h 1133519"/>
              <a:gd name="connsiteX1" fmla="*/ 783979 w 946327"/>
              <a:gd name="connsiteY1" fmla="*/ 1073441 h 1133519"/>
              <a:gd name="connsiteX2" fmla="*/ 905899 w 946327"/>
              <a:gd name="connsiteY2" fmla="*/ 176458 h 1133519"/>
              <a:gd name="connsiteX3" fmla="*/ 261465 w 946327"/>
              <a:gd name="connsiteY3" fmla="*/ 54538 h 1133519"/>
              <a:gd name="connsiteX4" fmla="*/ 208 w 946327"/>
              <a:gd name="connsiteY4" fmla="*/ 829601 h 1133519"/>
              <a:gd name="connsiteX5" fmla="*/ 296299 w 946327"/>
              <a:gd name="connsiteY5" fmla="*/ 1021190 h 1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27" h="1133519">
                <a:moveTo>
                  <a:pt x="8917" y="977647"/>
                </a:moveTo>
                <a:cubicBezTo>
                  <a:pt x="321699" y="1092310"/>
                  <a:pt x="634482" y="1206973"/>
                  <a:pt x="783979" y="1073441"/>
                </a:cubicBezTo>
                <a:cubicBezTo>
                  <a:pt x="933476" y="939909"/>
                  <a:pt x="992985" y="346275"/>
                  <a:pt x="905899" y="176458"/>
                </a:cubicBezTo>
                <a:cubicBezTo>
                  <a:pt x="818813" y="6641"/>
                  <a:pt x="412414" y="-54319"/>
                  <a:pt x="261465" y="54538"/>
                </a:cubicBezTo>
                <a:cubicBezTo>
                  <a:pt x="110517" y="163395"/>
                  <a:pt x="-5598" y="668492"/>
                  <a:pt x="208" y="829601"/>
                </a:cubicBezTo>
                <a:cubicBezTo>
                  <a:pt x="6014" y="990710"/>
                  <a:pt x="151156" y="1005950"/>
                  <a:pt x="296299" y="102119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42EDFF49-A3A8-6141-BE9B-ED2C08CD299D}"/>
              </a:ext>
            </a:extLst>
          </p:cNvPr>
          <p:cNvPicPr>
            <a:picLocks noChangeAspect="1"/>
          </p:cNvPicPr>
          <p:nvPr/>
        </p:nvPicPr>
        <p:blipFill>
          <a:blip r:embed="rId3"/>
          <a:stretch>
            <a:fillRect/>
          </a:stretch>
        </p:blipFill>
        <p:spPr>
          <a:xfrm>
            <a:off x="5203371" y="344714"/>
            <a:ext cx="3352800" cy="4279900"/>
          </a:xfrm>
          <a:prstGeom prst="rect">
            <a:avLst/>
          </a:prstGeom>
          <a:solidFill>
            <a:srgbClr val="FFFFFF">
              <a:alpha val="84706"/>
            </a:srgbClr>
          </a:solidFill>
        </p:spPr>
      </p:pic>
      <p:sp>
        <p:nvSpPr>
          <p:cNvPr id="6" name="TextBox 5">
            <a:extLst>
              <a:ext uri="{FF2B5EF4-FFF2-40B4-BE49-F238E27FC236}">
                <a16:creationId xmlns:a16="http://schemas.microsoft.com/office/drawing/2014/main" id="{94C490F1-C0EE-7E49-94EC-8B50756A94F1}"/>
              </a:ext>
            </a:extLst>
          </p:cNvPr>
          <p:cNvSpPr txBox="1"/>
          <p:nvPr/>
        </p:nvSpPr>
        <p:spPr>
          <a:xfrm>
            <a:off x="357051" y="1323702"/>
            <a:ext cx="3884023" cy="2308324"/>
          </a:xfrm>
          <a:prstGeom prst="rect">
            <a:avLst/>
          </a:prstGeom>
          <a:solidFill>
            <a:srgbClr val="FFFFFF">
              <a:alpha val="84706"/>
            </a:srgbClr>
          </a:solidFill>
        </p:spPr>
        <p:txBody>
          <a:bodyPr wrap="square" rtlCol="0">
            <a:spAutoFit/>
          </a:bodyPr>
          <a:lstStyle/>
          <a:p>
            <a:r>
              <a:rPr lang="en-AU" dirty="0">
                <a:latin typeface="AhnbergHand" pitchFamily="2" charset="0"/>
              </a:rPr>
              <a:t>Lets take the 20 countries with the largest national user populations.</a:t>
            </a:r>
          </a:p>
          <a:p>
            <a:endParaRPr lang="en-AU" dirty="0">
              <a:latin typeface="AhnbergHand" pitchFamily="2" charset="0"/>
            </a:endParaRPr>
          </a:p>
          <a:p>
            <a:r>
              <a:rPr lang="en-AU" dirty="0">
                <a:latin typeface="AhnbergHand" pitchFamily="2" charset="0"/>
              </a:rPr>
              <a:t>Its pretty clear that many countries see differing pressures to adopt IPv6 at present</a:t>
            </a:r>
          </a:p>
        </p:txBody>
      </p:sp>
    </p:spTree>
    <p:extLst>
      <p:ext uri="{BB962C8B-B14F-4D97-AF65-F5344CB8AC3E}">
        <p14:creationId xmlns:p14="http://schemas.microsoft.com/office/powerpoint/2010/main" val="1257101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Powderfinger Type"/>
                <a:ea typeface="ＭＳ Ｐゴシック" charset="0"/>
                <a:cs typeface="Powderfinger Type"/>
              </a:rPr>
              <a:t>What’s the Problem?</a:t>
            </a:r>
          </a:p>
        </p:txBody>
      </p:sp>
      <p:sp>
        <p:nvSpPr>
          <p:cNvPr id="21506" name="Content Placeholder 2"/>
          <p:cNvSpPr>
            <a:spLocks noGrp="1"/>
          </p:cNvSpPr>
          <p:nvPr>
            <p:ph idx="1"/>
          </p:nvPr>
        </p:nvSpPr>
        <p:spPr/>
        <p:txBody>
          <a:bodyPr>
            <a:normAutofit/>
          </a:bodyPr>
          <a:lstStyle/>
          <a:p>
            <a:pPr marL="0" indent="0">
              <a:buNone/>
            </a:pPr>
            <a:r>
              <a:rPr lang="en-US" dirty="0">
                <a:latin typeface="Powderfinger Type"/>
                <a:ea typeface="ＭＳ Ｐゴシック" charset="0"/>
                <a:cs typeface="Powderfinger Type"/>
              </a:rPr>
              <a:t>Is there IPv6 in Android, iOS, Mac OS, Windows and Linux? Do platforms support IPv6?</a:t>
            </a:r>
          </a:p>
          <a:p>
            <a:pPr marL="0" indent="0">
              <a:buNone/>
            </a:pPr>
            <a:endParaRPr lang="en-US" dirty="0">
              <a:latin typeface="Powderfinger Type"/>
              <a:ea typeface="ＭＳ Ｐゴシック" charset="0"/>
              <a:cs typeface="Powderfinger Type"/>
            </a:endParaRPr>
          </a:p>
          <a:p>
            <a:pPr marL="0" indent="0">
              <a:buNone/>
            </a:pPr>
            <a:r>
              <a:rPr lang="en-US" dirty="0">
                <a:latin typeface="Powderfinger Type"/>
                <a:ea typeface="ＭＳ Ｐゴシック" charset="0"/>
                <a:cs typeface="Powderfinger Type"/>
              </a:rPr>
              <a:t>Does every access ISP support IPv6?</a:t>
            </a:r>
          </a:p>
          <a:p>
            <a:pPr marL="0" indent="0">
              <a:buNone/>
            </a:pPr>
            <a:endParaRPr lang="en-US" dirty="0">
              <a:latin typeface="Powderfinger Type"/>
              <a:ea typeface="ＭＳ Ｐゴシック" charset="0"/>
              <a:cs typeface="Powderfinger Type"/>
            </a:endParaRPr>
          </a:p>
          <a:p>
            <a:pPr marL="0" indent="0">
              <a:buNone/>
            </a:pPr>
            <a:r>
              <a:rPr lang="en-US" dirty="0">
                <a:latin typeface="Powderfinger Type"/>
                <a:ea typeface="ＭＳ Ｐゴシック" charset="0"/>
                <a:cs typeface="Powderfinger Type"/>
              </a:rPr>
              <a:t>Does every service support IPv6?</a:t>
            </a:r>
          </a:p>
          <a:p>
            <a:pPr marL="0" indent="0">
              <a:buNone/>
            </a:pPr>
            <a:endParaRPr lang="en-US" b="1" dirty="0">
              <a:solidFill>
                <a:schemeClr val="accent6">
                  <a:lumMod val="50000"/>
                </a:schemeClr>
              </a:solidFill>
              <a:latin typeface="Max's Handwritin"/>
              <a:ea typeface="ＭＳ Ｐゴシック" charset="0"/>
              <a:cs typeface="Max's Handwritin"/>
            </a:endParaRPr>
          </a:p>
          <a:p>
            <a:pPr marL="0" indent="0">
              <a:buNone/>
            </a:pPr>
            <a:endParaRPr lang="en-US" dirty="0">
              <a:latin typeface="Powderfinger Type"/>
              <a:ea typeface="ＭＳ Ｐゴシック" charset="0"/>
              <a:cs typeface="Powderfinger Type"/>
            </a:endParaRPr>
          </a:p>
        </p:txBody>
      </p:sp>
      <p:sp>
        <p:nvSpPr>
          <p:cNvPr id="2" name="TextBox 1">
            <a:extLst>
              <a:ext uri="{FF2B5EF4-FFF2-40B4-BE49-F238E27FC236}">
                <a16:creationId xmlns:a16="http://schemas.microsoft.com/office/drawing/2014/main" id="{E2A69817-5BA1-674C-9C07-807F6B18959A}"/>
              </a:ext>
            </a:extLst>
          </p:cNvPr>
          <p:cNvSpPr txBox="1"/>
          <p:nvPr/>
        </p:nvSpPr>
        <p:spPr>
          <a:xfrm rot="21413886">
            <a:off x="6882440" y="1893807"/>
            <a:ext cx="1795684" cy="369332"/>
          </a:xfrm>
          <a:prstGeom prst="rect">
            <a:avLst/>
          </a:prstGeom>
          <a:noFill/>
        </p:spPr>
        <p:txBody>
          <a:bodyPr wrap="none" rtlCol="0">
            <a:spAutoFit/>
          </a:bodyPr>
          <a:lstStyle/>
          <a:p>
            <a:r>
              <a:rPr lang="en-AU" dirty="0">
                <a:solidFill>
                  <a:srgbClr val="00B050"/>
                </a:solidFill>
                <a:latin typeface="AhnbergHand" pitchFamily="2" charset="0"/>
              </a:rPr>
              <a:t>Clearly, YES!</a:t>
            </a:r>
          </a:p>
        </p:txBody>
      </p:sp>
      <p:sp>
        <p:nvSpPr>
          <p:cNvPr id="5" name="TextBox 4">
            <a:extLst>
              <a:ext uri="{FF2B5EF4-FFF2-40B4-BE49-F238E27FC236}">
                <a16:creationId xmlns:a16="http://schemas.microsoft.com/office/drawing/2014/main" id="{726F4B5F-2691-0948-ADD6-5AFABECA0B3B}"/>
              </a:ext>
            </a:extLst>
          </p:cNvPr>
          <p:cNvSpPr txBox="1"/>
          <p:nvPr/>
        </p:nvSpPr>
        <p:spPr>
          <a:xfrm rot="21413886">
            <a:off x="7071381" y="2919964"/>
            <a:ext cx="1393330" cy="369332"/>
          </a:xfrm>
          <a:prstGeom prst="rect">
            <a:avLst/>
          </a:prstGeom>
          <a:noFill/>
        </p:spPr>
        <p:txBody>
          <a:bodyPr wrap="none" rtlCol="0">
            <a:spAutoFit/>
          </a:bodyPr>
          <a:lstStyle/>
          <a:p>
            <a:r>
              <a:rPr lang="en-AU" dirty="0">
                <a:solidFill>
                  <a:srgbClr val="FF0000"/>
                </a:solidFill>
                <a:latin typeface="AhnbergHand" pitchFamily="2" charset="0"/>
              </a:rPr>
              <a:t>Well, NO!!</a:t>
            </a:r>
          </a:p>
        </p:txBody>
      </p:sp>
      <p:sp>
        <p:nvSpPr>
          <p:cNvPr id="6" name="TextBox 5">
            <a:extLst>
              <a:ext uri="{FF2B5EF4-FFF2-40B4-BE49-F238E27FC236}">
                <a16:creationId xmlns:a16="http://schemas.microsoft.com/office/drawing/2014/main" id="{CB26E67E-2ACF-914F-B11F-77A4A5847B89}"/>
              </a:ext>
            </a:extLst>
          </p:cNvPr>
          <p:cNvSpPr txBox="1"/>
          <p:nvPr/>
        </p:nvSpPr>
        <p:spPr>
          <a:xfrm rot="21413886">
            <a:off x="6578861" y="3713141"/>
            <a:ext cx="1393330" cy="369332"/>
          </a:xfrm>
          <a:prstGeom prst="rect">
            <a:avLst/>
          </a:prstGeom>
          <a:noFill/>
        </p:spPr>
        <p:txBody>
          <a:bodyPr wrap="none" rtlCol="0">
            <a:spAutoFit/>
          </a:bodyPr>
          <a:lstStyle/>
          <a:p>
            <a:r>
              <a:rPr lang="en-AU" dirty="0">
                <a:solidFill>
                  <a:srgbClr val="FF0000"/>
                </a:solidFill>
                <a:latin typeface="AhnbergHand" pitchFamily="2" charset="0"/>
              </a:rPr>
              <a:t>Well, NO!!</a:t>
            </a:r>
          </a:p>
        </p:txBody>
      </p:sp>
      <p:sp>
        <p:nvSpPr>
          <p:cNvPr id="3" name="Freeform 2">
            <a:extLst>
              <a:ext uri="{FF2B5EF4-FFF2-40B4-BE49-F238E27FC236}">
                <a16:creationId xmlns:a16="http://schemas.microsoft.com/office/drawing/2014/main" id="{BD4942B6-4E7C-2C44-B08C-25FA63CAB08F}"/>
              </a:ext>
            </a:extLst>
          </p:cNvPr>
          <p:cNvSpPr/>
          <p:nvPr/>
        </p:nvSpPr>
        <p:spPr>
          <a:xfrm>
            <a:off x="1421975" y="3228210"/>
            <a:ext cx="1014044" cy="78530"/>
          </a:xfrm>
          <a:custGeom>
            <a:avLst/>
            <a:gdLst>
              <a:gd name="connsiteX0" fmla="*/ 0 w 1014044"/>
              <a:gd name="connsiteY0" fmla="*/ 26126 h 78530"/>
              <a:gd name="connsiteX1" fmla="*/ 548640 w 1014044"/>
              <a:gd name="connsiteY1" fmla="*/ 34834 h 78530"/>
              <a:gd name="connsiteX2" fmla="*/ 1010195 w 1014044"/>
              <a:gd name="connsiteY2" fmla="*/ 34834 h 78530"/>
              <a:gd name="connsiteX3" fmla="*/ 287383 w 1014044"/>
              <a:gd name="connsiteY3" fmla="*/ 78377 h 78530"/>
              <a:gd name="connsiteX4" fmla="*/ 200297 w 1014044"/>
              <a:gd name="connsiteY4" fmla="*/ 17417 h 78530"/>
              <a:gd name="connsiteX5" fmla="*/ 966652 w 1014044"/>
              <a:gd name="connsiteY5" fmla="*/ 0 h 7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044" h="78530">
                <a:moveTo>
                  <a:pt x="0" y="26126"/>
                </a:moveTo>
                <a:lnTo>
                  <a:pt x="548640" y="34834"/>
                </a:lnTo>
                <a:cubicBezTo>
                  <a:pt x="717006" y="36285"/>
                  <a:pt x="1053738" y="27577"/>
                  <a:pt x="1010195" y="34834"/>
                </a:cubicBezTo>
                <a:cubicBezTo>
                  <a:pt x="966652" y="42091"/>
                  <a:pt x="422366" y="81280"/>
                  <a:pt x="287383" y="78377"/>
                </a:cubicBezTo>
                <a:cubicBezTo>
                  <a:pt x="152400" y="75474"/>
                  <a:pt x="87086" y="30480"/>
                  <a:pt x="200297" y="17417"/>
                </a:cubicBezTo>
                <a:cubicBezTo>
                  <a:pt x="313509" y="4354"/>
                  <a:pt x="640080" y="2177"/>
                  <a:pt x="966652"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Freeform 3">
            <a:extLst>
              <a:ext uri="{FF2B5EF4-FFF2-40B4-BE49-F238E27FC236}">
                <a16:creationId xmlns:a16="http://schemas.microsoft.com/office/drawing/2014/main" id="{02F92B36-843F-0F4A-8933-D76DA837D658}"/>
              </a:ext>
            </a:extLst>
          </p:cNvPr>
          <p:cNvSpPr/>
          <p:nvPr/>
        </p:nvSpPr>
        <p:spPr>
          <a:xfrm>
            <a:off x="1421975" y="4119901"/>
            <a:ext cx="844828" cy="34834"/>
          </a:xfrm>
          <a:custGeom>
            <a:avLst/>
            <a:gdLst>
              <a:gd name="connsiteX0" fmla="*/ 0 w 844828"/>
              <a:gd name="connsiteY0" fmla="*/ 0 h 34834"/>
              <a:gd name="connsiteX1" fmla="*/ 844731 w 844828"/>
              <a:gd name="connsiteY1" fmla="*/ 8708 h 34834"/>
              <a:gd name="connsiteX2" fmla="*/ 60960 w 844828"/>
              <a:gd name="connsiteY2" fmla="*/ 34834 h 34834"/>
              <a:gd name="connsiteX3" fmla="*/ 827314 w 844828"/>
              <a:gd name="connsiteY3" fmla="*/ 8708 h 34834"/>
            </a:gdLst>
            <a:ahLst/>
            <a:cxnLst>
              <a:cxn ang="0">
                <a:pos x="connsiteX0" y="connsiteY0"/>
              </a:cxn>
              <a:cxn ang="0">
                <a:pos x="connsiteX1" y="connsiteY1"/>
              </a:cxn>
              <a:cxn ang="0">
                <a:pos x="connsiteX2" y="connsiteY2"/>
              </a:cxn>
              <a:cxn ang="0">
                <a:pos x="connsiteX3" y="connsiteY3"/>
              </a:cxn>
            </a:cxnLst>
            <a:rect l="l" t="t" r="r" b="b"/>
            <a:pathLst>
              <a:path w="844828" h="34834">
                <a:moveTo>
                  <a:pt x="0" y="0"/>
                </a:moveTo>
                <a:lnTo>
                  <a:pt x="844731" y="8708"/>
                </a:lnTo>
                <a:cubicBezTo>
                  <a:pt x="854891" y="14514"/>
                  <a:pt x="63863" y="34834"/>
                  <a:pt x="60960" y="34834"/>
                </a:cubicBezTo>
                <a:cubicBezTo>
                  <a:pt x="58057" y="34834"/>
                  <a:pt x="442685" y="21771"/>
                  <a:pt x="827314" y="870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2436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a:cs typeface="Powderfinger Type"/>
              </a:rPr>
              <a:t>The Internet...</a:t>
            </a:r>
          </a:p>
        </p:txBody>
      </p:sp>
      <p:sp>
        <p:nvSpPr>
          <p:cNvPr id="3" name="Content Placeholder 2"/>
          <p:cNvSpPr>
            <a:spLocks noGrp="1"/>
          </p:cNvSpPr>
          <p:nvPr>
            <p:ph idx="1"/>
          </p:nvPr>
        </p:nvSpPr>
        <p:spPr/>
        <p:txBody>
          <a:bodyPr/>
          <a:lstStyle/>
          <a:p>
            <a:pPr marL="0" indent="0">
              <a:buNone/>
            </a:pPr>
            <a:r>
              <a:rPr lang="en-US" dirty="0">
                <a:latin typeface="Powderfinger Type"/>
                <a:cs typeface="Powderfinger Type"/>
              </a:rPr>
              <a:t>Has been a runaway success that has transformed not just the telecommunications sector, but entire social structures are being altered by the Internet!</a:t>
            </a:r>
          </a:p>
          <a:p>
            <a:pPr marL="0" indent="0">
              <a:buNone/>
            </a:pPr>
            <a:r>
              <a:rPr lang="en-US" dirty="0">
                <a:latin typeface="Powderfinger Type"/>
                <a:cs typeface="Powderfinger Type"/>
              </a:rPr>
              <a:t>And then we used up the Internet’s 32bit address pool</a:t>
            </a:r>
            <a:endParaRPr lang="en-US" dirty="0"/>
          </a:p>
        </p:txBody>
      </p:sp>
    </p:spTree>
    <p:extLst>
      <p:ext uri="{BB962C8B-B14F-4D97-AF65-F5344CB8AC3E}">
        <p14:creationId xmlns:p14="http://schemas.microsoft.com/office/powerpoint/2010/main" val="355428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7129-7BB5-7046-AA60-9005DA375B97}"/>
              </a:ext>
            </a:extLst>
          </p:cNvPr>
          <p:cNvSpPr>
            <a:spLocks noGrp="1"/>
          </p:cNvSpPr>
          <p:nvPr>
            <p:ph type="title"/>
          </p:nvPr>
        </p:nvSpPr>
        <p:spPr/>
        <p:txBody>
          <a:bodyPr/>
          <a:lstStyle/>
          <a:p>
            <a:r>
              <a:rPr lang="en-AU" dirty="0"/>
              <a:t>Why?</a:t>
            </a:r>
          </a:p>
        </p:txBody>
      </p:sp>
      <p:sp>
        <p:nvSpPr>
          <p:cNvPr id="3" name="Content Placeholder 2">
            <a:extLst>
              <a:ext uri="{FF2B5EF4-FFF2-40B4-BE49-F238E27FC236}">
                <a16:creationId xmlns:a16="http://schemas.microsoft.com/office/drawing/2014/main" id="{33EFE2C9-05ED-414F-8A1D-FE88C5AF6296}"/>
              </a:ext>
            </a:extLst>
          </p:cNvPr>
          <p:cNvSpPr>
            <a:spLocks noGrp="1"/>
          </p:cNvSpPr>
          <p:nvPr>
            <p:ph idx="1"/>
          </p:nvPr>
        </p:nvSpPr>
        <p:spPr/>
        <p:txBody>
          <a:bodyPr>
            <a:normAutofit/>
          </a:bodyPr>
          <a:lstStyle/>
          <a:p>
            <a:r>
              <a:rPr lang="en-AU" sz="2000" dirty="0">
                <a:latin typeface="Powderfinger Type" panose="02020709070000000403" pitchFamily="49" charset="77"/>
              </a:rPr>
              <a:t>Dual Stack networks are more complex to operate and support</a:t>
            </a:r>
          </a:p>
          <a:p>
            <a:r>
              <a:rPr lang="en-AU" sz="2000" dirty="0">
                <a:latin typeface="Powderfinger Type" panose="02020709070000000403" pitchFamily="49" charset="77"/>
              </a:rPr>
              <a:t>Some server platforms perceive Dual Stack as slower and less reliable than IPv4 only</a:t>
            </a:r>
          </a:p>
          <a:p>
            <a:r>
              <a:rPr lang="en-AU" sz="2000" dirty="0">
                <a:latin typeface="Powderfinger Type" panose="02020709070000000403" pitchFamily="49" charset="77"/>
              </a:rPr>
              <a:t>We seem to be comfortable with extensive use of NATs</a:t>
            </a:r>
          </a:p>
          <a:p>
            <a:pPr marL="0" indent="0">
              <a:buNone/>
            </a:pPr>
            <a:endParaRPr lang="en-AU" sz="2000" dirty="0">
              <a:solidFill>
                <a:srgbClr val="FF0000"/>
              </a:solidFill>
              <a:latin typeface="Powderfinger Type" panose="02020709070000000403" pitchFamily="49" charset="77"/>
            </a:endParaRPr>
          </a:p>
          <a:p>
            <a:pPr marL="0" indent="0">
              <a:buNone/>
            </a:pPr>
            <a:endParaRPr lang="en-AU" sz="2000" dirty="0">
              <a:solidFill>
                <a:srgbClr val="FF0000"/>
              </a:solidFill>
              <a:latin typeface="Powderfinger Type" panose="02020709070000000403" pitchFamily="49" charset="77"/>
            </a:endParaRPr>
          </a:p>
          <a:p>
            <a:pPr marL="0" indent="0">
              <a:buNone/>
            </a:pPr>
            <a:r>
              <a:rPr lang="en-AU" sz="2000" dirty="0">
                <a:solidFill>
                  <a:srgbClr val="FF0000"/>
                </a:solidFill>
                <a:latin typeface="Powderfinger Type" panose="02020709070000000403" pitchFamily="49" charset="77"/>
              </a:rPr>
              <a:t>Most importantly, we don’t seem to care any more!</a:t>
            </a:r>
          </a:p>
        </p:txBody>
      </p:sp>
    </p:spTree>
    <p:extLst>
      <p:ext uri="{BB962C8B-B14F-4D97-AF65-F5344CB8AC3E}">
        <p14:creationId xmlns:p14="http://schemas.microsoft.com/office/powerpoint/2010/main" val="1241608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conomist.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09" b="-1109"/>
          <a:stretch/>
        </p:blipFill>
        <p:spPr>
          <a:xfrm>
            <a:off x="3747053" y="115957"/>
            <a:ext cx="3748803" cy="4861891"/>
          </a:xfrm>
        </p:spPr>
      </p:pic>
      <p:sp>
        <p:nvSpPr>
          <p:cNvPr id="24577" name="Title 1"/>
          <p:cNvSpPr>
            <a:spLocks noGrp="1"/>
          </p:cNvSpPr>
          <p:nvPr>
            <p:ph type="title"/>
          </p:nvPr>
        </p:nvSpPr>
        <p:spPr>
          <a:xfrm>
            <a:off x="1220857" y="229739"/>
            <a:ext cx="2945296" cy="857250"/>
          </a:xfrm>
        </p:spPr>
        <p:txBody>
          <a:bodyPr/>
          <a:lstStyle/>
          <a:p>
            <a:r>
              <a:rPr lang="en-US" dirty="0">
                <a:latin typeface="Powderfinger Type"/>
                <a:ea typeface="ＭＳ Ｐゴシック" charset="0"/>
                <a:cs typeface="Powderfinger Type"/>
              </a:rPr>
              <a:t>Economics!</a:t>
            </a:r>
          </a:p>
        </p:txBody>
      </p:sp>
    </p:spTree>
    <p:extLst>
      <p:ext uri="{BB962C8B-B14F-4D97-AF65-F5344CB8AC3E}">
        <p14:creationId xmlns:p14="http://schemas.microsoft.com/office/powerpoint/2010/main" val="1948143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conomist.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09" b="-1109"/>
          <a:stretch/>
        </p:blipFill>
        <p:spPr>
          <a:xfrm>
            <a:off x="3747053" y="115957"/>
            <a:ext cx="3748803" cy="4861891"/>
          </a:xfrm>
        </p:spPr>
      </p:pic>
      <p:sp>
        <p:nvSpPr>
          <p:cNvPr id="24577" name="Title 1"/>
          <p:cNvSpPr>
            <a:spLocks noGrp="1"/>
          </p:cNvSpPr>
          <p:nvPr>
            <p:ph type="title"/>
          </p:nvPr>
        </p:nvSpPr>
        <p:spPr>
          <a:xfrm>
            <a:off x="1220857" y="229739"/>
            <a:ext cx="2945296" cy="857250"/>
          </a:xfrm>
        </p:spPr>
        <p:txBody>
          <a:bodyPr/>
          <a:lstStyle/>
          <a:p>
            <a:r>
              <a:rPr lang="en-US" dirty="0">
                <a:latin typeface="Powderfinger Type"/>
                <a:ea typeface="ＭＳ Ｐゴシック" charset="0"/>
                <a:cs typeface="Powderfinger Type"/>
              </a:rPr>
              <a:t>Economics!</a:t>
            </a:r>
          </a:p>
        </p:txBody>
      </p:sp>
      <p:sp>
        <p:nvSpPr>
          <p:cNvPr id="4" name="TextBox 3"/>
          <p:cNvSpPr txBox="1"/>
          <p:nvPr/>
        </p:nvSpPr>
        <p:spPr>
          <a:xfrm>
            <a:off x="1220857" y="1402594"/>
            <a:ext cx="2704718" cy="2862322"/>
          </a:xfrm>
          <a:prstGeom prst="rect">
            <a:avLst/>
          </a:prstGeom>
          <a:noFill/>
        </p:spPr>
        <p:txBody>
          <a:bodyPr wrap="square" rtlCol="0">
            <a:spAutoFit/>
          </a:bodyPr>
          <a:lstStyle/>
          <a:p>
            <a:r>
              <a:rPr lang="en-US" b="1" dirty="0">
                <a:solidFill>
                  <a:srgbClr val="5C2B05"/>
                </a:solidFill>
                <a:latin typeface="Max's Handwritin"/>
                <a:cs typeface="Max's Handwritin"/>
              </a:rPr>
              <a:t>The Internet’s last mile access is mired in commodity utility economics. Relentless competition has resulted in a sector where margins are thin. A move to IPv6 represents expenditure without immediate revenue gain. This is classic case of economic dislocation in an unbundled industry, where expenditure in one sector only yields benefits in another</a:t>
            </a:r>
          </a:p>
        </p:txBody>
      </p:sp>
    </p:spTree>
    <p:extLst>
      <p:ext uri="{BB962C8B-B14F-4D97-AF65-F5344CB8AC3E}">
        <p14:creationId xmlns:p14="http://schemas.microsoft.com/office/powerpoint/2010/main" val="3995178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619100"/>
            <a:ext cx="6172200" cy="857250"/>
          </a:xfrm>
        </p:spPr>
        <p:txBody>
          <a:bodyPr>
            <a:noAutofit/>
          </a:bodyPr>
          <a:lstStyle/>
          <a:p>
            <a:r>
              <a:rPr lang="en-US" sz="2700" dirty="0">
                <a:cs typeface="Powderfinger Type"/>
              </a:rPr>
              <a:t>This situation represents a period of considerable uncertainty for our industry</a:t>
            </a:r>
          </a:p>
        </p:txBody>
      </p:sp>
    </p:spTree>
    <p:extLst>
      <p:ext uri="{BB962C8B-B14F-4D97-AF65-F5344CB8AC3E}">
        <p14:creationId xmlns:p14="http://schemas.microsoft.com/office/powerpoint/2010/main" val="38562175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619100"/>
            <a:ext cx="6172200" cy="857250"/>
          </a:xfrm>
        </p:spPr>
        <p:txBody>
          <a:bodyPr>
            <a:noAutofit/>
          </a:bodyPr>
          <a:lstStyle/>
          <a:p>
            <a:r>
              <a:rPr lang="en-US" sz="2700" dirty="0">
                <a:cs typeface="Powderfinger Type"/>
              </a:rPr>
              <a:t>This situation represents a period of considerable uncertainty for our industry</a:t>
            </a:r>
          </a:p>
        </p:txBody>
      </p:sp>
      <p:sp>
        <p:nvSpPr>
          <p:cNvPr id="3" name="Rectangle 2"/>
          <p:cNvSpPr>
            <a:spLocks/>
          </p:cNvSpPr>
          <p:nvPr/>
        </p:nvSpPr>
        <p:spPr bwMode="auto">
          <a:xfrm rot="20573701">
            <a:off x="930434" y="2754671"/>
            <a:ext cx="2508532" cy="647069"/>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500" dirty="0">
                <a:latin typeface="AhnbergHand"/>
                <a:cs typeface="AhnbergHand"/>
              </a:rPr>
              <a:t>How long will this transition take?</a:t>
            </a:r>
            <a:endParaRPr lang="en-US" sz="1500" b="1" dirty="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4" name="Rectangle 3"/>
          <p:cNvSpPr>
            <a:spLocks/>
          </p:cNvSpPr>
          <p:nvPr/>
        </p:nvSpPr>
        <p:spPr bwMode="auto">
          <a:xfrm rot="330411">
            <a:off x="4721755" y="424949"/>
            <a:ext cx="2936345" cy="989207"/>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500" dirty="0">
                <a:latin typeface="AhnbergHand"/>
                <a:cs typeface="AhnbergHand"/>
              </a:rPr>
              <a:t>If I wait will equipment get cheaper or will the user experience get worse?</a:t>
            </a:r>
            <a:endParaRPr lang="en-US" sz="1500" b="1" dirty="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5" name="Rectangle 4"/>
          <p:cNvSpPr>
            <a:spLocks/>
          </p:cNvSpPr>
          <p:nvPr/>
        </p:nvSpPr>
        <p:spPr bwMode="auto">
          <a:xfrm rot="20997987">
            <a:off x="4482538" y="3670671"/>
            <a:ext cx="2936345" cy="989207"/>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r>
              <a:rPr lang="en-US" sz="1500" dirty="0">
                <a:latin typeface="AhnbergHand"/>
                <a:cs typeface="AhnbergHand"/>
              </a:rPr>
              <a:t>If we deploy CGNs to keep</a:t>
            </a:r>
          </a:p>
          <a:p>
            <a:r>
              <a:rPr lang="en-US" sz="1500" dirty="0">
                <a:latin typeface="AhnbergHand"/>
                <a:cs typeface="AhnbergHand"/>
              </a:rPr>
              <a:t>IPv4 running, then how long should we plan to keep them in service?</a:t>
            </a:r>
          </a:p>
        </p:txBody>
      </p:sp>
      <p:sp>
        <p:nvSpPr>
          <p:cNvPr id="6" name="Rectangle 5"/>
          <p:cNvSpPr>
            <a:spLocks/>
          </p:cNvSpPr>
          <p:nvPr/>
        </p:nvSpPr>
        <p:spPr bwMode="auto">
          <a:xfrm rot="19325535">
            <a:off x="1137366" y="1645283"/>
            <a:ext cx="2508532" cy="647069"/>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500" dirty="0">
                <a:latin typeface="AhnbergHand"/>
                <a:cs typeface="AhnbergHand"/>
              </a:rPr>
              <a:t>How big should these CGNs be? </a:t>
            </a:r>
            <a:endParaRPr lang="en-US" sz="1500" b="1" dirty="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8" name="Rectangle 7"/>
          <p:cNvSpPr>
            <a:spLocks/>
          </p:cNvSpPr>
          <p:nvPr/>
        </p:nvSpPr>
        <p:spPr bwMode="auto">
          <a:xfrm rot="1277707">
            <a:off x="5820416" y="2217788"/>
            <a:ext cx="2508532" cy="953672"/>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500" dirty="0">
                <a:latin typeface="AhnbergHand"/>
                <a:cs typeface="AhnbergHand"/>
              </a:rPr>
              <a:t>Should all users be shunted through a CGN?</a:t>
            </a:r>
            <a:endParaRPr lang="en-US" sz="1500" b="1" dirty="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0" name="Rectangle 9"/>
          <p:cNvSpPr>
            <a:spLocks/>
          </p:cNvSpPr>
          <p:nvPr/>
        </p:nvSpPr>
        <p:spPr bwMode="auto">
          <a:xfrm>
            <a:off x="1870608" y="3616620"/>
            <a:ext cx="2508532" cy="647069"/>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500" dirty="0">
                <a:latin typeface="AhnbergHand"/>
                <a:cs typeface="AhnbergHand"/>
              </a:rPr>
              <a:t>What is going to break?</a:t>
            </a:r>
            <a:endParaRPr lang="en-US" sz="1500" b="1" dirty="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1" name="Rectangle 10"/>
          <p:cNvSpPr>
            <a:spLocks/>
          </p:cNvSpPr>
          <p:nvPr/>
        </p:nvSpPr>
        <p:spPr bwMode="auto">
          <a:xfrm rot="553193">
            <a:off x="1718691" y="794583"/>
            <a:ext cx="2508532" cy="647069"/>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500" dirty="0">
                <a:latin typeface="AhnbergHand"/>
                <a:cs typeface="AhnbergHand"/>
              </a:rPr>
              <a:t>Is Ipv6 really ready for prime time yet?</a:t>
            </a:r>
            <a:endParaRPr lang="en-US" sz="1500" b="1" dirty="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2" name="Rectangle 11"/>
          <p:cNvSpPr>
            <a:spLocks/>
          </p:cNvSpPr>
          <p:nvPr/>
        </p:nvSpPr>
        <p:spPr bwMode="auto">
          <a:xfrm rot="21022560">
            <a:off x="4327045" y="1458576"/>
            <a:ext cx="2059340" cy="941253"/>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r>
              <a:rPr lang="en-US" sz="1500" dirty="0">
                <a:latin typeface="AhnbergHand"/>
                <a:cs typeface="AhnbergHand"/>
              </a:rPr>
              <a:t>Will turning on</a:t>
            </a:r>
          </a:p>
          <a:p>
            <a:r>
              <a:rPr lang="en-US" sz="1500" dirty="0">
                <a:latin typeface="AhnbergHand"/>
                <a:cs typeface="AhnbergHand"/>
              </a:rPr>
              <a:t>IPv6 increase my helpdesk call rate? </a:t>
            </a:r>
            <a:endParaRPr lang="en-US" sz="1500" b="1" dirty="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3" name="Rectangle 12"/>
          <p:cNvSpPr>
            <a:spLocks/>
          </p:cNvSpPr>
          <p:nvPr/>
        </p:nvSpPr>
        <p:spPr bwMode="auto">
          <a:xfrm>
            <a:off x="3362306" y="2565348"/>
            <a:ext cx="2641565" cy="989207"/>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r>
              <a:rPr lang="en-US" sz="1500" dirty="0">
                <a:latin typeface="AhnbergHand"/>
                <a:cs typeface="AhnbergHand"/>
              </a:rPr>
              <a:t>   How much is all this</a:t>
            </a:r>
          </a:p>
          <a:p>
            <a:r>
              <a:rPr lang="en-US" sz="1500" dirty="0">
                <a:latin typeface="AhnbergHand"/>
                <a:cs typeface="AhnbergHand"/>
              </a:rPr>
              <a:t>      going to cost?</a:t>
            </a:r>
          </a:p>
        </p:txBody>
      </p:sp>
      <p:sp>
        <p:nvSpPr>
          <p:cNvPr id="14" name="Rectangle 13"/>
          <p:cNvSpPr>
            <a:spLocks/>
          </p:cNvSpPr>
          <p:nvPr/>
        </p:nvSpPr>
        <p:spPr bwMode="auto">
          <a:xfrm rot="887089">
            <a:off x="734598" y="4023910"/>
            <a:ext cx="2549770" cy="873863"/>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r>
              <a:rPr lang="en-US" sz="1500" dirty="0">
                <a:latin typeface="AhnbergHand"/>
                <a:cs typeface="AhnbergHand"/>
              </a:rPr>
              <a:t>Can I afford it? Will my revenue base sustain this additional cost?</a:t>
            </a:r>
          </a:p>
        </p:txBody>
      </p:sp>
    </p:spTree>
    <p:extLst>
      <p:ext uri="{BB962C8B-B14F-4D97-AF65-F5344CB8AC3E}">
        <p14:creationId xmlns:p14="http://schemas.microsoft.com/office/powerpoint/2010/main" val="345003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0" grpId="0" animBg="1"/>
      <p:bldP spid="11" grpId="0" animBg="1"/>
      <p:bldP spid="12" grpId="0" animBg="1"/>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this heading?</a:t>
            </a:r>
          </a:p>
        </p:txBody>
      </p:sp>
    </p:spTree>
    <p:extLst>
      <p:ext uri="{BB962C8B-B14F-4D97-AF65-F5344CB8AC3E}">
        <p14:creationId xmlns:p14="http://schemas.microsoft.com/office/powerpoint/2010/main" val="3382077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Powderfinger Type"/>
              </a:rPr>
              <a:t>Where is this heading?</a:t>
            </a:r>
            <a:endParaRPr lang="en-US" dirty="0">
              <a:latin typeface="Powderfinger Type"/>
              <a:cs typeface="Powderfinger Type"/>
            </a:endParaRPr>
          </a:p>
        </p:txBody>
      </p:sp>
      <p:sp>
        <p:nvSpPr>
          <p:cNvPr id="4" name="TextBox 3"/>
          <p:cNvSpPr txBox="1"/>
          <p:nvPr/>
        </p:nvSpPr>
        <p:spPr>
          <a:xfrm>
            <a:off x="457201" y="1275637"/>
            <a:ext cx="8229599" cy="1754326"/>
          </a:xfrm>
          <a:prstGeom prst="rect">
            <a:avLst/>
          </a:prstGeom>
          <a:noFill/>
        </p:spPr>
        <p:txBody>
          <a:bodyPr wrap="square" rtlCol="0">
            <a:spAutoFit/>
          </a:bodyPr>
          <a:lstStyle/>
          <a:p>
            <a:r>
              <a:rPr lang="en-US" sz="2700" b="1" dirty="0">
                <a:solidFill>
                  <a:srgbClr val="800000"/>
                </a:solidFill>
                <a:latin typeface="Max's Handwritin"/>
                <a:cs typeface="Max's Handwritin"/>
              </a:rPr>
              <a:t>It’s possible that within the next 10 years or so we will complete this dual stack ”transition” and folk will feel sufficiently confident to deploy IPv6-only services in which case IPv4 will rapidly decay</a:t>
            </a:r>
          </a:p>
          <a:p>
            <a:endParaRPr lang="en-US" sz="2700" b="1" dirty="0">
              <a:solidFill>
                <a:srgbClr val="800000"/>
              </a:solidFill>
              <a:latin typeface="Max's Handwritin"/>
              <a:cs typeface="Max's Handwritin"/>
            </a:endParaRPr>
          </a:p>
        </p:txBody>
      </p:sp>
    </p:spTree>
    <p:extLst>
      <p:ext uri="{BB962C8B-B14F-4D97-AF65-F5344CB8AC3E}">
        <p14:creationId xmlns:p14="http://schemas.microsoft.com/office/powerpoint/2010/main" val="1236616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Powderfinger Type"/>
              </a:rPr>
              <a:t>Where is this heading?</a:t>
            </a:r>
            <a:endParaRPr lang="en-US" dirty="0">
              <a:latin typeface="Powderfinger Type"/>
              <a:cs typeface="Powderfinger Type"/>
            </a:endParaRPr>
          </a:p>
        </p:txBody>
      </p:sp>
      <p:sp>
        <p:nvSpPr>
          <p:cNvPr id="4" name="TextBox 3"/>
          <p:cNvSpPr txBox="1"/>
          <p:nvPr/>
        </p:nvSpPr>
        <p:spPr>
          <a:xfrm>
            <a:off x="457201" y="1275637"/>
            <a:ext cx="8229599" cy="3000821"/>
          </a:xfrm>
          <a:prstGeom prst="rect">
            <a:avLst/>
          </a:prstGeom>
          <a:noFill/>
        </p:spPr>
        <p:txBody>
          <a:bodyPr wrap="square" rtlCol="0">
            <a:spAutoFit/>
          </a:bodyPr>
          <a:lstStyle/>
          <a:p>
            <a:r>
              <a:rPr lang="en-US" sz="2700" b="1" dirty="0">
                <a:solidFill>
                  <a:srgbClr val="800000"/>
                </a:solidFill>
                <a:latin typeface="Max's Handwritin"/>
                <a:cs typeface="Max's Handwritin"/>
              </a:rPr>
              <a:t>Its possible that within the next 10 years or so we will complete this dual stack ”transition” and folk will feel sufficiently confident to deploy IPv6-only services in which case IPv4 will rapidly decay</a:t>
            </a:r>
          </a:p>
          <a:p>
            <a:endParaRPr lang="en-US" sz="2700" b="1" dirty="0">
              <a:solidFill>
                <a:srgbClr val="800000"/>
              </a:solidFill>
              <a:latin typeface="Max's Handwritin"/>
              <a:cs typeface="Max's Handwritin"/>
            </a:endParaRPr>
          </a:p>
          <a:p>
            <a:r>
              <a:rPr lang="en-US" sz="2700" b="1" dirty="0">
                <a:solidFill>
                  <a:srgbClr val="7030A0"/>
                </a:solidFill>
                <a:latin typeface="Max's Handwritin"/>
                <a:cs typeface="Max's Handwritin"/>
              </a:rPr>
              <a:t>It’s equally possible this won’t happen, because we’ve changed the Internet so much that the choice of which IP address space to use simply won’t matter any more!</a:t>
            </a:r>
          </a:p>
        </p:txBody>
      </p:sp>
    </p:spTree>
    <p:extLst>
      <p:ext uri="{BB962C8B-B14F-4D97-AF65-F5344CB8AC3E}">
        <p14:creationId xmlns:p14="http://schemas.microsoft.com/office/powerpoint/2010/main" val="3465709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65103"/>
            <a:ext cx="6172200" cy="857250"/>
          </a:xfrm>
        </p:spPr>
        <p:txBody>
          <a:bodyPr>
            <a:normAutofit fontScale="90000"/>
          </a:bodyPr>
          <a:lstStyle/>
          <a:p>
            <a:r>
              <a:rPr lang="en-US" dirty="0">
                <a:latin typeface="AhnbergHand"/>
                <a:cs typeface="AhnbergHand"/>
              </a:rPr>
              <a:t>And its not yet clear which of these paths the Internet will take!</a:t>
            </a:r>
          </a:p>
        </p:txBody>
      </p:sp>
    </p:spTree>
    <p:extLst>
      <p:ext uri="{BB962C8B-B14F-4D97-AF65-F5344CB8AC3E}">
        <p14:creationId xmlns:p14="http://schemas.microsoft.com/office/powerpoint/2010/main" val="1637514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65103"/>
            <a:ext cx="6172200" cy="857250"/>
          </a:xfrm>
        </p:spPr>
        <p:txBody>
          <a:bodyPr>
            <a:normAutofit fontScale="90000"/>
          </a:bodyPr>
          <a:lstStyle/>
          <a:p>
            <a:r>
              <a:rPr lang="en-US" dirty="0">
                <a:latin typeface="AhnbergHand"/>
                <a:cs typeface="AhnbergHand"/>
              </a:rPr>
              <a:t>And its not yet clear which path the Internet will take!</a:t>
            </a:r>
          </a:p>
        </p:txBody>
      </p:sp>
      <p:sp>
        <p:nvSpPr>
          <p:cNvPr id="3" name="Freeform 2"/>
          <p:cNvSpPr/>
          <p:nvPr/>
        </p:nvSpPr>
        <p:spPr>
          <a:xfrm>
            <a:off x="2841948" y="2582953"/>
            <a:ext cx="2462616" cy="489331"/>
          </a:xfrm>
          <a:custGeom>
            <a:avLst/>
            <a:gdLst>
              <a:gd name="connsiteX0" fmla="*/ 0 w 2230942"/>
              <a:gd name="connsiteY0" fmla="*/ 606502 h 652441"/>
              <a:gd name="connsiteX1" fmla="*/ 709325 w 2230942"/>
              <a:gd name="connsiteY1" fmla="*/ 11522 h 652441"/>
              <a:gd name="connsiteX2" fmla="*/ 457629 w 2230942"/>
              <a:gd name="connsiteY2" fmla="*/ 652270 h 652441"/>
              <a:gd name="connsiteX3" fmla="*/ 1166954 w 2230942"/>
              <a:gd name="connsiteY3" fmla="*/ 80174 h 652441"/>
              <a:gd name="connsiteX4" fmla="*/ 1063988 w 2230942"/>
              <a:gd name="connsiteY4" fmla="*/ 537851 h 652441"/>
              <a:gd name="connsiteX5" fmla="*/ 1510176 w 2230942"/>
              <a:gd name="connsiteY5" fmla="*/ 81 h 652441"/>
              <a:gd name="connsiteX6" fmla="*/ 1350006 w 2230942"/>
              <a:gd name="connsiteY6" fmla="*/ 583618 h 652441"/>
              <a:gd name="connsiteX7" fmla="*/ 1887720 w 2230942"/>
              <a:gd name="connsiteY7" fmla="*/ 81 h 652441"/>
              <a:gd name="connsiteX8" fmla="*/ 1784754 w 2230942"/>
              <a:gd name="connsiteY8" fmla="*/ 572176 h 652441"/>
              <a:gd name="connsiteX9" fmla="*/ 2230942 w 2230942"/>
              <a:gd name="connsiteY9" fmla="*/ 34406 h 65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942" h="652441">
                <a:moveTo>
                  <a:pt x="0" y="606502"/>
                </a:moveTo>
                <a:cubicBezTo>
                  <a:pt x="316527" y="305198"/>
                  <a:pt x="633054" y="3894"/>
                  <a:pt x="709325" y="11522"/>
                </a:cubicBezTo>
                <a:cubicBezTo>
                  <a:pt x="785596" y="19150"/>
                  <a:pt x="381358" y="640828"/>
                  <a:pt x="457629" y="652270"/>
                </a:cubicBezTo>
                <a:cubicBezTo>
                  <a:pt x="533900" y="663712"/>
                  <a:pt x="1065894" y="99244"/>
                  <a:pt x="1166954" y="80174"/>
                </a:cubicBezTo>
                <a:cubicBezTo>
                  <a:pt x="1268014" y="61104"/>
                  <a:pt x="1006784" y="551200"/>
                  <a:pt x="1063988" y="537851"/>
                </a:cubicBezTo>
                <a:cubicBezTo>
                  <a:pt x="1121192" y="524502"/>
                  <a:pt x="1462507" y="-7547"/>
                  <a:pt x="1510176" y="81"/>
                </a:cubicBezTo>
                <a:cubicBezTo>
                  <a:pt x="1557845" y="7709"/>
                  <a:pt x="1287082" y="583618"/>
                  <a:pt x="1350006" y="583618"/>
                </a:cubicBezTo>
                <a:cubicBezTo>
                  <a:pt x="1412930" y="583618"/>
                  <a:pt x="1815262" y="1988"/>
                  <a:pt x="1887720" y="81"/>
                </a:cubicBezTo>
                <a:cubicBezTo>
                  <a:pt x="1960178" y="-1826"/>
                  <a:pt x="1727550" y="566455"/>
                  <a:pt x="1784754" y="572176"/>
                </a:cubicBezTo>
                <a:cubicBezTo>
                  <a:pt x="1841958" y="577897"/>
                  <a:pt x="2230942" y="34406"/>
                  <a:pt x="2230942" y="3440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4" name="TextBox 3"/>
          <p:cNvSpPr txBox="1"/>
          <p:nvPr/>
        </p:nvSpPr>
        <p:spPr>
          <a:xfrm>
            <a:off x="2644596" y="2968754"/>
            <a:ext cx="3005951" cy="553998"/>
          </a:xfrm>
          <a:prstGeom prst="rect">
            <a:avLst/>
          </a:prstGeom>
          <a:noFill/>
        </p:spPr>
        <p:txBody>
          <a:bodyPr wrap="none" rtlCol="0">
            <a:spAutoFit/>
          </a:bodyPr>
          <a:lstStyle/>
          <a:p>
            <a:r>
              <a:rPr lang="en-US" sz="3000" dirty="0">
                <a:solidFill>
                  <a:srgbClr val="FF0000"/>
                </a:solidFill>
                <a:latin typeface="AhnbergHand"/>
                <a:cs typeface="AhnbergHand"/>
              </a:rPr>
              <a:t>market forces</a:t>
            </a:r>
          </a:p>
        </p:txBody>
      </p:sp>
    </p:spTree>
    <p:extLst>
      <p:ext uri="{BB962C8B-B14F-4D97-AF65-F5344CB8AC3E}">
        <p14:creationId xmlns:p14="http://schemas.microsoft.com/office/powerpoint/2010/main" val="119905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a:cs typeface="Powderfinger Type"/>
              </a:rPr>
              <a:t>The Internet...</a:t>
            </a:r>
          </a:p>
        </p:txBody>
      </p:sp>
      <p:sp>
        <p:nvSpPr>
          <p:cNvPr id="3" name="Content Placeholder 2"/>
          <p:cNvSpPr>
            <a:spLocks noGrp="1"/>
          </p:cNvSpPr>
          <p:nvPr>
            <p:ph idx="1"/>
          </p:nvPr>
        </p:nvSpPr>
        <p:spPr/>
        <p:txBody>
          <a:bodyPr/>
          <a:lstStyle/>
          <a:p>
            <a:pPr marL="0" indent="0">
              <a:buNone/>
            </a:pPr>
            <a:r>
              <a:rPr lang="en-US" dirty="0">
                <a:latin typeface="Powderfinger Type"/>
                <a:cs typeface="Powderfinger Type"/>
              </a:rPr>
              <a:t>Has been a runaway success that has transformed not just the telecommunications sector, but entire social structures are being altered by the Internet!</a:t>
            </a:r>
          </a:p>
          <a:p>
            <a:pPr marL="0" indent="0">
              <a:buNone/>
            </a:pPr>
            <a:r>
              <a:rPr lang="en-US" dirty="0">
                <a:latin typeface="Powderfinger Type"/>
                <a:cs typeface="Powderfinger Type"/>
              </a:rPr>
              <a:t>And then we used up the Internet’s 32bit address pool</a:t>
            </a:r>
            <a:endParaRPr lang="en-US" dirty="0"/>
          </a:p>
        </p:txBody>
      </p:sp>
      <p:sp>
        <p:nvSpPr>
          <p:cNvPr id="4" name="TextBox 3"/>
          <p:cNvSpPr txBox="1"/>
          <p:nvPr/>
        </p:nvSpPr>
        <p:spPr>
          <a:xfrm rot="19855204">
            <a:off x="968248" y="2008754"/>
            <a:ext cx="7207505" cy="646331"/>
          </a:xfrm>
          <a:prstGeom prst="rect">
            <a:avLst/>
          </a:prstGeom>
          <a:solidFill>
            <a:schemeClr val="bg1"/>
          </a:solidFill>
        </p:spPr>
        <p:txBody>
          <a:bodyPr wrap="square" rtlCol="0">
            <a:spAutoFit/>
          </a:bodyPr>
          <a:lstStyle/>
          <a:p>
            <a:pPr algn="ctr"/>
            <a:r>
              <a:rPr lang="en-US" dirty="0">
                <a:solidFill>
                  <a:schemeClr val="accent6">
                    <a:lumMod val="50000"/>
                  </a:schemeClr>
                </a:solidFill>
                <a:latin typeface="AhnbergHand"/>
                <a:cs typeface="AhnbergHand"/>
              </a:rPr>
              <a:t>This was not news – we knew that  this </a:t>
            </a:r>
            <a:r>
              <a:rPr lang="en-US" dirty="0" err="1">
                <a:solidFill>
                  <a:schemeClr val="accent6">
                    <a:lumMod val="50000"/>
                  </a:schemeClr>
                </a:solidFill>
                <a:latin typeface="AhnbergHand"/>
                <a:cs typeface="AhnbergHand"/>
              </a:rPr>
              <a:t>IPocalypse</a:t>
            </a:r>
            <a:r>
              <a:rPr lang="en-US" dirty="0">
                <a:solidFill>
                  <a:schemeClr val="accent6">
                    <a:lumMod val="50000"/>
                  </a:schemeClr>
                </a:solidFill>
                <a:latin typeface="AhnbergHand"/>
                <a:cs typeface="AhnbergHand"/>
              </a:rPr>
              <a:t> was coming thirty years ago!</a:t>
            </a:r>
          </a:p>
        </p:txBody>
      </p:sp>
    </p:spTree>
    <p:extLst>
      <p:ext uri="{BB962C8B-B14F-4D97-AF65-F5344CB8AC3E}">
        <p14:creationId xmlns:p14="http://schemas.microsoft.com/office/powerpoint/2010/main" val="35932717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449819"/>
            <a:ext cx="8229600" cy="857250"/>
          </a:xfrm>
        </p:spPr>
        <p:txBody>
          <a:bodyPr>
            <a:normAutofit fontScale="90000"/>
          </a:bodyPr>
          <a:lstStyle/>
          <a:p>
            <a:r>
              <a:rPr lang="en-US" dirty="0"/>
              <a:t>You see, there us an</a:t>
            </a:r>
            <a:br>
              <a:rPr lang="en-US" dirty="0"/>
            </a:br>
            <a:r>
              <a:rPr lang="en-US" dirty="0"/>
              <a:t>Alternate View of where we are today</a:t>
            </a:r>
          </a:p>
        </p:txBody>
      </p:sp>
      <p:sp>
        <p:nvSpPr>
          <p:cNvPr id="3" name="TextBox 2">
            <a:extLst>
              <a:ext uri="{FF2B5EF4-FFF2-40B4-BE49-F238E27FC236}">
                <a16:creationId xmlns:a16="http://schemas.microsoft.com/office/drawing/2014/main" id="{73E2151B-F632-8944-86D5-8EE9C5DA1E0A}"/>
              </a:ext>
            </a:extLst>
          </p:cNvPr>
          <p:cNvSpPr txBox="1"/>
          <p:nvPr/>
        </p:nvSpPr>
        <p:spPr>
          <a:xfrm>
            <a:off x="1915885" y="2159726"/>
            <a:ext cx="5521235" cy="646331"/>
          </a:xfrm>
          <a:prstGeom prst="rect">
            <a:avLst/>
          </a:prstGeom>
          <a:noFill/>
        </p:spPr>
        <p:txBody>
          <a:bodyPr wrap="square" rtlCol="0">
            <a:spAutoFit/>
          </a:bodyPr>
          <a:lstStyle/>
          <a:p>
            <a:r>
              <a:rPr lang="en-AU" dirty="0">
                <a:solidFill>
                  <a:srgbClr val="7030A0"/>
                </a:solidFill>
                <a:latin typeface="Powderfinger Type" panose="02020709070000000403" pitchFamily="49" charset="77"/>
              </a:rPr>
              <a:t>The Internet, as we knew it, is over.</a:t>
            </a:r>
          </a:p>
          <a:p>
            <a:endParaRPr lang="en-AU" dirty="0">
              <a:latin typeface="Powderfinger Type" panose="02020709070000000403" pitchFamily="49" charset="77"/>
            </a:endParaRPr>
          </a:p>
        </p:txBody>
      </p:sp>
    </p:spTree>
    <p:extLst>
      <p:ext uri="{BB962C8B-B14F-4D97-AF65-F5344CB8AC3E}">
        <p14:creationId xmlns:p14="http://schemas.microsoft.com/office/powerpoint/2010/main" val="3741018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Alternate View</a:t>
            </a:r>
          </a:p>
        </p:txBody>
      </p:sp>
      <p:sp>
        <p:nvSpPr>
          <p:cNvPr id="3" name="TextBox 2">
            <a:extLst>
              <a:ext uri="{FF2B5EF4-FFF2-40B4-BE49-F238E27FC236}">
                <a16:creationId xmlns:a16="http://schemas.microsoft.com/office/drawing/2014/main" id="{73E2151B-F632-8944-86D5-8EE9C5DA1E0A}"/>
              </a:ext>
            </a:extLst>
          </p:cNvPr>
          <p:cNvSpPr txBox="1"/>
          <p:nvPr/>
        </p:nvSpPr>
        <p:spPr>
          <a:xfrm>
            <a:off x="1942011" y="1584960"/>
            <a:ext cx="5521235" cy="646331"/>
          </a:xfrm>
          <a:prstGeom prst="rect">
            <a:avLst/>
          </a:prstGeom>
          <a:noFill/>
        </p:spPr>
        <p:txBody>
          <a:bodyPr wrap="square" rtlCol="0">
            <a:spAutoFit/>
          </a:bodyPr>
          <a:lstStyle/>
          <a:p>
            <a:r>
              <a:rPr lang="en-AU" dirty="0">
                <a:latin typeface="Powderfinger Type" panose="02020709070000000403" pitchFamily="49" charset="77"/>
              </a:rPr>
              <a:t>The Internet, as we knew it, is over.</a:t>
            </a:r>
          </a:p>
          <a:p>
            <a:endParaRPr lang="en-AU" dirty="0">
              <a:latin typeface="Powderfinger Type" panose="02020709070000000403" pitchFamily="49" charset="77"/>
            </a:endParaRPr>
          </a:p>
        </p:txBody>
      </p:sp>
      <p:sp>
        <p:nvSpPr>
          <p:cNvPr id="6" name="TextBox 5">
            <a:extLst>
              <a:ext uri="{FF2B5EF4-FFF2-40B4-BE49-F238E27FC236}">
                <a16:creationId xmlns:a16="http://schemas.microsoft.com/office/drawing/2014/main" id="{9C809B8A-E867-734C-831A-10293F759C61}"/>
              </a:ext>
            </a:extLst>
          </p:cNvPr>
          <p:cNvSpPr txBox="1"/>
          <p:nvPr/>
        </p:nvSpPr>
        <p:spPr>
          <a:xfrm rot="21152995">
            <a:off x="772885" y="1524592"/>
            <a:ext cx="7424057" cy="2862322"/>
          </a:xfrm>
          <a:prstGeom prst="rect">
            <a:avLst/>
          </a:prstGeom>
          <a:solidFill>
            <a:srgbClr val="FFFFFF">
              <a:alpha val="64706"/>
            </a:srgbClr>
          </a:solidFill>
        </p:spPr>
        <p:txBody>
          <a:bodyPr wrap="square" rtlCol="0">
            <a:spAutoFit/>
          </a:bodyPr>
          <a:lstStyle/>
          <a:p>
            <a:r>
              <a:rPr lang="en-AU" dirty="0">
                <a:solidFill>
                  <a:schemeClr val="accent6">
                    <a:lumMod val="50000"/>
                  </a:schemeClr>
                </a:solidFill>
                <a:latin typeface="AhnbergHand" pitchFamily="2" charset="0"/>
              </a:rPr>
              <a:t>We don’t use the network to reach far-away content and services any more.</a:t>
            </a:r>
          </a:p>
          <a:p>
            <a:endParaRPr lang="en-AU" dirty="0">
              <a:solidFill>
                <a:schemeClr val="accent6">
                  <a:lumMod val="50000"/>
                </a:schemeClr>
              </a:solidFill>
              <a:latin typeface="AhnbergHand" pitchFamily="2" charset="0"/>
            </a:endParaRPr>
          </a:p>
          <a:p>
            <a:r>
              <a:rPr lang="en-AU" dirty="0">
                <a:solidFill>
                  <a:schemeClr val="accent6">
                    <a:lumMod val="50000"/>
                  </a:schemeClr>
                </a:solidFill>
                <a:latin typeface="AhnbergHand" pitchFamily="2" charset="0"/>
              </a:rPr>
              <a:t>Content and services have some to our front door through the intense levels of investment in Content Data Networks</a:t>
            </a:r>
          </a:p>
          <a:p>
            <a:endParaRPr lang="en-AU" dirty="0">
              <a:solidFill>
                <a:schemeClr val="accent6">
                  <a:lumMod val="50000"/>
                </a:schemeClr>
              </a:solidFill>
              <a:latin typeface="AhnbergHand" pitchFamily="2" charset="0"/>
            </a:endParaRPr>
          </a:p>
          <a:p>
            <a:r>
              <a:rPr lang="en-AU" dirty="0">
                <a:solidFill>
                  <a:schemeClr val="accent6">
                    <a:lumMod val="50000"/>
                  </a:schemeClr>
                </a:solidFill>
                <a:latin typeface="AhnbergHand" pitchFamily="2" charset="0"/>
              </a:rPr>
              <a:t>If you look at the dominant traffic volumes “The Internet” is no more than a collection of discrete access networks that use a common technology</a:t>
            </a:r>
          </a:p>
          <a:p>
            <a:endParaRPr lang="en-AU" dirty="0">
              <a:solidFill>
                <a:schemeClr val="accent6">
                  <a:lumMod val="50000"/>
                </a:schemeClr>
              </a:solidFill>
              <a:latin typeface="AhnbergHand" pitchFamily="2" charset="0"/>
            </a:endParaRPr>
          </a:p>
        </p:txBody>
      </p:sp>
    </p:spTree>
    <p:extLst>
      <p:ext uri="{BB962C8B-B14F-4D97-AF65-F5344CB8AC3E}">
        <p14:creationId xmlns:p14="http://schemas.microsoft.com/office/powerpoint/2010/main" val="2389410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Powderfinger Type"/>
              </a:rPr>
              <a:t>What would that mean?</a:t>
            </a:r>
            <a:endParaRPr lang="en-US" dirty="0">
              <a:latin typeface="Powderfinger Type"/>
              <a:cs typeface="Powderfinger Type"/>
            </a:endParaRPr>
          </a:p>
        </p:txBody>
      </p:sp>
      <p:sp>
        <p:nvSpPr>
          <p:cNvPr id="4" name="TextBox 3"/>
          <p:cNvSpPr txBox="1"/>
          <p:nvPr/>
        </p:nvSpPr>
        <p:spPr>
          <a:xfrm>
            <a:off x="1485901" y="1719774"/>
            <a:ext cx="6418568" cy="2169825"/>
          </a:xfrm>
          <a:prstGeom prst="rect">
            <a:avLst/>
          </a:prstGeom>
          <a:noFill/>
        </p:spPr>
        <p:txBody>
          <a:bodyPr wrap="square" rtlCol="0">
            <a:spAutoFit/>
          </a:bodyPr>
          <a:lstStyle/>
          <a:p>
            <a:r>
              <a:rPr lang="en-US" sz="2700" b="1" dirty="0">
                <a:solidFill>
                  <a:srgbClr val="800000"/>
                </a:solidFill>
                <a:latin typeface="Max's Handwritin"/>
                <a:cs typeface="Max's Handwritin"/>
              </a:rPr>
              <a:t>We need to think about how to build a post-Internet world where content, computation, storage and communications are sustainable, abundant and openly available commodities. </a:t>
            </a:r>
          </a:p>
          <a:p>
            <a:endParaRPr lang="en-US" sz="2700" b="1" dirty="0">
              <a:solidFill>
                <a:srgbClr val="800000"/>
              </a:solidFill>
              <a:latin typeface="Max's Handwritin"/>
              <a:cs typeface="Max's Handwritin"/>
            </a:endParaRPr>
          </a:p>
        </p:txBody>
      </p:sp>
      <p:sp>
        <p:nvSpPr>
          <p:cNvPr id="3" name="Freeform 2">
            <a:extLst>
              <a:ext uri="{FF2B5EF4-FFF2-40B4-BE49-F238E27FC236}">
                <a16:creationId xmlns:a16="http://schemas.microsoft.com/office/drawing/2014/main" id="{CD9F3E6C-9F77-1F49-A824-5A66DD3AAE76}"/>
              </a:ext>
            </a:extLst>
          </p:cNvPr>
          <p:cNvSpPr/>
          <p:nvPr/>
        </p:nvSpPr>
        <p:spPr>
          <a:xfrm>
            <a:off x="3596640" y="2952206"/>
            <a:ext cx="992777" cy="43543"/>
          </a:xfrm>
          <a:custGeom>
            <a:avLst/>
            <a:gdLst>
              <a:gd name="connsiteX0" fmla="*/ 60960 w 992777"/>
              <a:gd name="connsiteY0" fmla="*/ 43543 h 43543"/>
              <a:gd name="connsiteX1" fmla="*/ 182880 w 992777"/>
              <a:gd name="connsiteY1" fmla="*/ 43543 h 43543"/>
              <a:gd name="connsiteX2" fmla="*/ 992777 w 992777"/>
              <a:gd name="connsiteY2" fmla="*/ 34834 h 43543"/>
              <a:gd name="connsiteX3" fmla="*/ 0 w 992777"/>
              <a:gd name="connsiteY3" fmla="*/ 0 h 43543"/>
            </a:gdLst>
            <a:ahLst/>
            <a:cxnLst>
              <a:cxn ang="0">
                <a:pos x="connsiteX0" y="connsiteY0"/>
              </a:cxn>
              <a:cxn ang="0">
                <a:pos x="connsiteX1" y="connsiteY1"/>
              </a:cxn>
              <a:cxn ang="0">
                <a:pos x="connsiteX2" y="connsiteY2"/>
              </a:cxn>
              <a:cxn ang="0">
                <a:pos x="connsiteX3" y="connsiteY3"/>
              </a:cxn>
            </a:cxnLst>
            <a:rect l="l" t="t" r="r" b="b"/>
            <a:pathLst>
              <a:path w="992777" h="43543">
                <a:moveTo>
                  <a:pt x="60960" y="43543"/>
                </a:moveTo>
                <a:lnTo>
                  <a:pt x="182880" y="43543"/>
                </a:lnTo>
                <a:lnTo>
                  <a:pt x="992777" y="34834"/>
                </a:lnTo>
                <a:cubicBezTo>
                  <a:pt x="962297" y="27577"/>
                  <a:pt x="481148" y="13788"/>
                  <a:pt x="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97E0267B-D5AA-5C40-8178-F5A446AB90C4}"/>
              </a:ext>
            </a:extLst>
          </p:cNvPr>
          <p:cNvSpPr/>
          <p:nvPr/>
        </p:nvSpPr>
        <p:spPr>
          <a:xfrm>
            <a:off x="4841829" y="2952206"/>
            <a:ext cx="836160" cy="52251"/>
          </a:xfrm>
          <a:custGeom>
            <a:avLst/>
            <a:gdLst>
              <a:gd name="connsiteX0" fmla="*/ 8845 w 836160"/>
              <a:gd name="connsiteY0" fmla="*/ 0 h 52251"/>
              <a:gd name="connsiteX1" fmla="*/ 69805 w 836160"/>
              <a:gd name="connsiteY1" fmla="*/ 8708 h 52251"/>
              <a:gd name="connsiteX2" fmla="*/ 836160 w 836160"/>
              <a:gd name="connsiteY2" fmla="*/ 26125 h 52251"/>
              <a:gd name="connsiteX3" fmla="*/ 17554 w 836160"/>
              <a:gd name="connsiteY3" fmla="*/ 52251 h 52251"/>
            </a:gdLst>
            <a:ahLst/>
            <a:cxnLst>
              <a:cxn ang="0">
                <a:pos x="connsiteX0" y="connsiteY0"/>
              </a:cxn>
              <a:cxn ang="0">
                <a:pos x="connsiteX1" y="connsiteY1"/>
              </a:cxn>
              <a:cxn ang="0">
                <a:pos x="connsiteX2" y="connsiteY2"/>
              </a:cxn>
              <a:cxn ang="0">
                <a:pos x="connsiteX3" y="connsiteY3"/>
              </a:cxn>
            </a:cxnLst>
            <a:rect l="l" t="t" r="r" b="b"/>
            <a:pathLst>
              <a:path w="836160" h="52251">
                <a:moveTo>
                  <a:pt x="8845" y="0"/>
                </a:moveTo>
                <a:cubicBezTo>
                  <a:pt x="-29618" y="2177"/>
                  <a:pt x="69805" y="8708"/>
                  <a:pt x="69805" y="8708"/>
                </a:cubicBezTo>
                <a:lnTo>
                  <a:pt x="836160" y="26125"/>
                </a:lnTo>
                <a:cubicBezTo>
                  <a:pt x="827452" y="33382"/>
                  <a:pt x="422503" y="42816"/>
                  <a:pt x="17554" y="52251"/>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89690796-8FE2-6940-B146-103E42F7999C}"/>
              </a:ext>
            </a:extLst>
          </p:cNvPr>
          <p:cNvSpPr/>
          <p:nvPr/>
        </p:nvSpPr>
        <p:spPr>
          <a:xfrm>
            <a:off x="6244046" y="2952206"/>
            <a:ext cx="1472892" cy="57278"/>
          </a:xfrm>
          <a:custGeom>
            <a:avLst/>
            <a:gdLst>
              <a:gd name="connsiteX0" fmla="*/ 0 w 1472892"/>
              <a:gd name="connsiteY0" fmla="*/ 26125 h 57278"/>
              <a:gd name="connsiteX1" fmla="*/ 287383 w 1472892"/>
              <a:gd name="connsiteY1" fmla="*/ 52251 h 57278"/>
              <a:gd name="connsiteX2" fmla="*/ 1471748 w 1472892"/>
              <a:gd name="connsiteY2" fmla="*/ 52251 h 57278"/>
              <a:gd name="connsiteX3" fmla="*/ 52251 w 1472892"/>
              <a:gd name="connsiteY3" fmla="*/ 0 h 57278"/>
            </a:gdLst>
            <a:ahLst/>
            <a:cxnLst>
              <a:cxn ang="0">
                <a:pos x="connsiteX0" y="connsiteY0"/>
              </a:cxn>
              <a:cxn ang="0">
                <a:pos x="connsiteX1" y="connsiteY1"/>
              </a:cxn>
              <a:cxn ang="0">
                <a:pos x="connsiteX2" y="connsiteY2"/>
              </a:cxn>
              <a:cxn ang="0">
                <a:pos x="connsiteX3" y="connsiteY3"/>
              </a:cxn>
            </a:cxnLst>
            <a:rect l="l" t="t" r="r" b="b"/>
            <a:pathLst>
              <a:path w="1472892" h="57278">
                <a:moveTo>
                  <a:pt x="0" y="26125"/>
                </a:moveTo>
                <a:cubicBezTo>
                  <a:pt x="21046" y="37011"/>
                  <a:pt x="42092" y="47897"/>
                  <a:pt x="287383" y="52251"/>
                </a:cubicBezTo>
                <a:cubicBezTo>
                  <a:pt x="532674" y="56605"/>
                  <a:pt x="1510937" y="60959"/>
                  <a:pt x="1471748" y="52251"/>
                </a:cubicBezTo>
                <a:cubicBezTo>
                  <a:pt x="1432559" y="43543"/>
                  <a:pt x="742405" y="21771"/>
                  <a:pt x="52251"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692751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Powderfinger Type"/>
              </a:rPr>
              <a:t>What do we need?</a:t>
            </a:r>
            <a:endParaRPr lang="en-US" dirty="0">
              <a:latin typeface="Powderfinger Type"/>
              <a:cs typeface="Powderfinger Type"/>
            </a:endParaRPr>
          </a:p>
        </p:txBody>
      </p:sp>
      <p:sp>
        <p:nvSpPr>
          <p:cNvPr id="4" name="TextBox 3"/>
          <p:cNvSpPr txBox="1"/>
          <p:nvPr/>
        </p:nvSpPr>
        <p:spPr>
          <a:xfrm>
            <a:off x="748936" y="1719774"/>
            <a:ext cx="8229599" cy="1338828"/>
          </a:xfrm>
          <a:prstGeom prst="rect">
            <a:avLst/>
          </a:prstGeom>
          <a:noFill/>
        </p:spPr>
        <p:txBody>
          <a:bodyPr wrap="square" rtlCol="0">
            <a:spAutoFit/>
          </a:bodyPr>
          <a:lstStyle/>
          <a:p>
            <a:r>
              <a:rPr lang="en-US" sz="2700" b="1" dirty="0">
                <a:solidFill>
                  <a:srgbClr val="800000"/>
                </a:solidFill>
                <a:latin typeface="Max's Handwritin"/>
                <a:cs typeface="Max's Handwritin"/>
              </a:rPr>
              <a:t>And its not clear that we need a single massive address space any more!</a:t>
            </a:r>
          </a:p>
          <a:p>
            <a:endParaRPr lang="en-US" sz="2700" b="1" dirty="0">
              <a:solidFill>
                <a:srgbClr val="800000"/>
              </a:solidFill>
              <a:latin typeface="Max's Handwritin"/>
              <a:cs typeface="Max's Handwritin"/>
            </a:endParaRPr>
          </a:p>
          <a:p>
            <a:endParaRPr lang="en-US" sz="2700" b="1" dirty="0">
              <a:solidFill>
                <a:srgbClr val="800000"/>
              </a:solidFill>
              <a:latin typeface="Max's Handwritin"/>
              <a:cs typeface="Max's Handwritin"/>
            </a:endParaRPr>
          </a:p>
        </p:txBody>
      </p:sp>
      <p:sp>
        <p:nvSpPr>
          <p:cNvPr id="3" name="TextBox 2">
            <a:extLst>
              <a:ext uri="{FF2B5EF4-FFF2-40B4-BE49-F238E27FC236}">
                <a16:creationId xmlns:a16="http://schemas.microsoft.com/office/drawing/2014/main" id="{802F4E44-15FD-9349-A5F9-51E8678B3C94}"/>
              </a:ext>
            </a:extLst>
          </p:cNvPr>
          <p:cNvSpPr txBox="1"/>
          <p:nvPr/>
        </p:nvSpPr>
        <p:spPr>
          <a:xfrm>
            <a:off x="1567543" y="2899954"/>
            <a:ext cx="6460423" cy="646331"/>
          </a:xfrm>
          <a:prstGeom prst="rect">
            <a:avLst/>
          </a:prstGeom>
          <a:noFill/>
        </p:spPr>
        <p:txBody>
          <a:bodyPr wrap="none" rtlCol="0">
            <a:spAutoFit/>
          </a:bodyPr>
          <a:lstStyle/>
          <a:p>
            <a:r>
              <a:rPr lang="en-US" b="1" dirty="0">
                <a:latin typeface="Powderfinger Type" panose="02020709070000000403" pitchFamily="49" charset="77"/>
                <a:cs typeface="Max's Handwritin"/>
              </a:rPr>
              <a:t>Maybe all we need now is a common name space</a:t>
            </a:r>
          </a:p>
          <a:p>
            <a:endParaRPr lang="en-AU" dirty="0"/>
          </a:p>
        </p:txBody>
      </p:sp>
    </p:spTree>
    <p:extLst>
      <p:ext uri="{BB962C8B-B14F-4D97-AF65-F5344CB8AC3E}">
        <p14:creationId xmlns:p14="http://schemas.microsoft.com/office/powerpoint/2010/main" val="25400020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Powderfinger Type"/>
              </a:rPr>
              <a:t>What do we need?</a:t>
            </a:r>
            <a:endParaRPr lang="en-US" dirty="0">
              <a:latin typeface="Powderfinger Type"/>
              <a:cs typeface="Powderfinger Type"/>
            </a:endParaRPr>
          </a:p>
        </p:txBody>
      </p:sp>
      <p:sp>
        <p:nvSpPr>
          <p:cNvPr id="4" name="TextBox 3"/>
          <p:cNvSpPr txBox="1"/>
          <p:nvPr/>
        </p:nvSpPr>
        <p:spPr>
          <a:xfrm>
            <a:off x="748936" y="1719774"/>
            <a:ext cx="8229599" cy="1338828"/>
          </a:xfrm>
          <a:prstGeom prst="rect">
            <a:avLst/>
          </a:prstGeom>
          <a:noFill/>
        </p:spPr>
        <p:txBody>
          <a:bodyPr wrap="square" rtlCol="0">
            <a:spAutoFit/>
          </a:bodyPr>
          <a:lstStyle/>
          <a:p>
            <a:r>
              <a:rPr lang="en-US" sz="2700" b="1" dirty="0">
                <a:solidFill>
                  <a:srgbClr val="800000"/>
                </a:solidFill>
                <a:latin typeface="Max's Handwritin"/>
                <a:cs typeface="Max's Handwritin"/>
              </a:rPr>
              <a:t>And its not clear that we need a single massive address space any more!</a:t>
            </a:r>
          </a:p>
          <a:p>
            <a:endParaRPr lang="en-US" sz="2700" b="1" dirty="0">
              <a:solidFill>
                <a:srgbClr val="800000"/>
              </a:solidFill>
              <a:latin typeface="Max's Handwritin"/>
              <a:cs typeface="Max's Handwritin"/>
            </a:endParaRPr>
          </a:p>
          <a:p>
            <a:endParaRPr lang="en-US" sz="2700" b="1" dirty="0">
              <a:solidFill>
                <a:srgbClr val="800000"/>
              </a:solidFill>
              <a:latin typeface="Max's Handwritin"/>
              <a:cs typeface="Max's Handwritin"/>
            </a:endParaRPr>
          </a:p>
        </p:txBody>
      </p:sp>
      <p:sp>
        <p:nvSpPr>
          <p:cNvPr id="3" name="TextBox 2">
            <a:extLst>
              <a:ext uri="{FF2B5EF4-FFF2-40B4-BE49-F238E27FC236}">
                <a16:creationId xmlns:a16="http://schemas.microsoft.com/office/drawing/2014/main" id="{802F4E44-15FD-9349-A5F9-51E8678B3C94}"/>
              </a:ext>
            </a:extLst>
          </p:cNvPr>
          <p:cNvSpPr txBox="1"/>
          <p:nvPr/>
        </p:nvSpPr>
        <p:spPr>
          <a:xfrm>
            <a:off x="1567543" y="2899954"/>
            <a:ext cx="6460423" cy="646331"/>
          </a:xfrm>
          <a:prstGeom prst="rect">
            <a:avLst/>
          </a:prstGeom>
          <a:noFill/>
        </p:spPr>
        <p:txBody>
          <a:bodyPr wrap="none" rtlCol="0">
            <a:spAutoFit/>
          </a:bodyPr>
          <a:lstStyle/>
          <a:p>
            <a:r>
              <a:rPr lang="en-US" b="1" dirty="0">
                <a:latin typeface="Powderfinger Type" panose="02020709070000000403" pitchFamily="49" charset="77"/>
                <a:cs typeface="Max's Handwritin"/>
              </a:rPr>
              <a:t>Maybe all we need now is a common name space</a:t>
            </a:r>
          </a:p>
          <a:p>
            <a:endParaRPr lang="en-AU" dirty="0"/>
          </a:p>
        </p:txBody>
      </p:sp>
      <p:sp>
        <p:nvSpPr>
          <p:cNvPr id="5" name="TextBox 4">
            <a:extLst>
              <a:ext uri="{FF2B5EF4-FFF2-40B4-BE49-F238E27FC236}">
                <a16:creationId xmlns:a16="http://schemas.microsoft.com/office/drawing/2014/main" id="{13904E4E-9EAE-4642-8D23-AB3B8EA742C8}"/>
              </a:ext>
            </a:extLst>
          </p:cNvPr>
          <p:cNvSpPr txBox="1"/>
          <p:nvPr/>
        </p:nvSpPr>
        <p:spPr>
          <a:xfrm>
            <a:off x="344720" y="4105979"/>
            <a:ext cx="8454559" cy="523220"/>
          </a:xfrm>
          <a:prstGeom prst="rect">
            <a:avLst/>
          </a:prstGeom>
          <a:noFill/>
        </p:spPr>
        <p:txBody>
          <a:bodyPr wrap="none" rtlCol="0">
            <a:spAutoFit/>
          </a:bodyPr>
          <a:lstStyle/>
          <a:p>
            <a:r>
              <a:rPr lang="en-AU" sz="2800" b="1" dirty="0">
                <a:solidFill>
                  <a:srgbClr val="FF0000"/>
                </a:solidFill>
                <a:latin typeface="Max's Handwritin" pitchFamily="2" charset="0"/>
              </a:rPr>
              <a:t>Yes, we didn’t realise it at the time, but it IS all about the DNS after all!</a:t>
            </a:r>
          </a:p>
        </p:txBody>
      </p:sp>
      <p:sp>
        <p:nvSpPr>
          <p:cNvPr id="6" name="Freeform 5">
            <a:extLst>
              <a:ext uri="{FF2B5EF4-FFF2-40B4-BE49-F238E27FC236}">
                <a16:creationId xmlns:a16="http://schemas.microsoft.com/office/drawing/2014/main" id="{39ED5737-B856-EA4C-8E7A-08FEA6738504}"/>
              </a:ext>
            </a:extLst>
          </p:cNvPr>
          <p:cNvSpPr/>
          <p:nvPr/>
        </p:nvSpPr>
        <p:spPr>
          <a:xfrm>
            <a:off x="4822842" y="2719332"/>
            <a:ext cx="3543583" cy="938268"/>
          </a:xfrm>
          <a:custGeom>
            <a:avLst/>
            <a:gdLst>
              <a:gd name="connsiteX0" fmla="*/ 332632 w 3543583"/>
              <a:gd name="connsiteY0" fmla="*/ 624759 h 938268"/>
              <a:gd name="connsiteX1" fmla="*/ 532929 w 3543583"/>
              <a:gd name="connsiteY1" fmla="*/ 703137 h 938268"/>
              <a:gd name="connsiteX2" fmla="*/ 3250004 w 3543583"/>
              <a:gd name="connsiteY2" fmla="*/ 677011 h 938268"/>
              <a:gd name="connsiteX3" fmla="*/ 3128084 w 3543583"/>
              <a:gd name="connsiteY3" fmla="*/ 171914 h 938268"/>
              <a:gd name="connsiteX4" fmla="*/ 219421 w 3543583"/>
              <a:gd name="connsiteY4" fmla="*/ 49994 h 938268"/>
              <a:gd name="connsiteX5" fmla="*/ 428427 w 3543583"/>
              <a:gd name="connsiteY5" fmla="*/ 938268 h 93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3583" h="938268">
                <a:moveTo>
                  <a:pt x="332632" y="624759"/>
                </a:moveTo>
                <a:cubicBezTo>
                  <a:pt x="189666" y="659593"/>
                  <a:pt x="532929" y="703137"/>
                  <a:pt x="532929" y="703137"/>
                </a:cubicBezTo>
                <a:cubicBezTo>
                  <a:pt x="1019158" y="711846"/>
                  <a:pt x="2817478" y="765548"/>
                  <a:pt x="3250004" y="677011"/>
                </a:cubicBezTo>
                <a:cubicBezTo>
                  <a:pt x="3682530" y="588474"/>
                  <a:pt x="3633181" y="276417"/>
                  <a:pt x="3128084" y="171914"/>
                </a:cubicBezTo>
                <a:cubicBezTo>
                  <a:pt x="2622987" y="67411"/>
                  <a:pt x="669364" y="-77732"/>
                  <a:pt x="219421" y="49994"/>
                </a:cubicBezTo>
                <a:cubicBezTo>
                  <a:pt x="-230522" y="177720"/>
                  <a:pt x="98952" y="557994"/>
                  <a:pt x="428427" y="93826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F7909729-2118-514F-8CAB-4F2A62C147CA}"/>
              </a:ext>
            </a:extLst>
          </p:cNvPr>
          <p:cNvSpPr/>
          <p:nvPr/>
        </p:nvSpPr>
        <p:spPr>
          <a:xfrm>
            <a:off x="5594257" y="3405051"/>
            <a:ext cx="588829" cy="635736"/>
          </a:xfrm>
          <a:custGeom>
            <a:avLst/>
            <a:gdLst>
              <a:gd name="connsiteX0" fmla="*/ 588829 w 588829"/>
              <a:gd name="connsiteY0" fmla="*/ 0 h 635736"/>
              <a:gd name="connsiteX1" fmla="*/ 118566 w 588829"/>
              <a:gd name="connsiteY1" fmla="*/ 574766 h 635736"/>
              <a:gd name="connsiteX2" fmla="*/ 440783 w 588829"/>
              <a:gd name="connsiteY2" fmla="*/ 470263 h 635736"/>
              <a:gd name="connsiteX3" fmla="*/ 22772 w 588829"/>
              <a:gd name="connsiteY3" fmla="*/ 635726 h 635736"/>
              <a:gd name="connsiteX4" fmla="*/ 92440 w 588829"/>
              <a:gd name="connsiteY4" fmla="*/ 461555 h 635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29" h="635736">
                <a:moveTo>
                  <a:pt x="588829" y="0"/>
                </a:moveTo>
                <a:cubicBezTo>
                  <a:pt x="366034" y="248194"/>
                  <a:pt x="143240" y="496389"/>
                  <a:pt x="118566" y="574766"/>
                </a:cubicBezTo>
                <a:cubicBezTo>
                  <a:pt x="93892" y="653143"/>
                  <a:pt x="456749" y="460103"/>
                  <a:pt x="440783" y="470263"/>
                </a:cubicBezTo>
                <a:cubicBezTo>
                  <a:pt x="424817" y="480423"/>
                  <a:pt x="80829" y="637177"/>
                  <a:pt x="22772" y="635726"/>
                </a:cubicBezTo>
                <a:cubicBezTo>
                  <a:pt x="-35285" y="634275"/>
                  <a:pt x="28577" y="547915"/>
                  <a:pt x="92440" y="46155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22667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Powderfinger Type"/>
              </a:rPr>
              <a:t>What do we want?</a:t>
            </a:r>
            <a:endParaRPr lang="en-US" dirty="0">
              <a:latin typeface="Powderfinger Type"/>
              <a:cs typeface="Powderfinger Type"/>
            </a:endParaRPr>
          </a:p>
        </p:txBody>
      </p:sp>
      <p:sp>
        <p:nvSpPr>
          <p:cNvPr id="8" name="TextBox 7">
            <a:extLst>
              <a:ext uri="{FF2B5EF4-FFF2-40B4-BE49-F238E27FC236}">
                <a16:creationId xmlns:a16="http://schemas.microsoft.com/office/drawing/2014/main" id="{1093B57D-B831-ED4F-B0F3-C608856CEECB}"/>
              </a:ext>
            </a:extLst>
          </p:cNvPr>
          <p:cNvSpPr txBox="1"/>
          <p:nvPr/>
        </p:nvSpPr>
        <p:spPr>
          <a:xfrm>
            <a:off x="910046" y="1306287"/>
            <a:ext cx="7511143" cy="923330"/>
          </a:xfrm>
          <a:prstGeom prst="rect">
            <a:avLst/>
          </a:prstGeom>
          <a:noFill/>
        </p:spPr>
        <p:txBody>
          <a:bodyPr wrap="square" rtlCol="0">
            <a:spAutoFit/>
          </a:bodyPr>
          <a:lstStyle/>
          <a:p>
            <a:endParaRPr lang="en-AU" dirty="0">
              <a:latin typeface="Powderfinger Type" panose="02020709070000000403" pitchFamily="49" charset="77"/>
            </a:endParaRPr>
          </a:p>
          <a:p>
            <a:r>
              <a:rPr lang="en-AU" dirty="0">
                <a:solidFill>
                  <a:srgbClr val="C00000"/>
                </a:solidFill>
                <a:latin typeface="Powderfinger Type" panose="02020709070000000403" pitchFamily="49" charset="77"/>
              </a:rPr>
              <a:t>Why were we so keen about IPv6 anyway?</a:t>
            </a:r>
          </a:p>
          <a:p>
            <a:endParaRPr lang="en-AU" dirty="0">
              <a:latin typeface="Powderfinger Type" panose="02020709070000000403" pitchFamily="49" charset="77"/>
            </a:endParaRPr>
          </a:p>
        </p:txBody>
      </p:sp>
    </p:spTree>
    <p:extLst>
      <p:ext uri="{BB962C8B-B14F-4D97-AF65-F5344CB8AC3E}">
        <p14:creationId xmlns:p14="http://schemas.microsoft.com/office/powerpoint/2010/main" val="34049454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063" y="823990"/>
            <a:ext cx="7942217" cy="3495520"/>
          </a:xfrm>
        </p:spPr>
        <p:txBody>
          <a:bodyPr>
            <a:normAutofit fontScale="77500" lnSpcReduction="20000"/>
          </a:bodyPr>
          <a:lstStyle/>
          <a:p>
            <a:pPr marL="0" lvl="1" indent="0">
              <a:buNone/>
            </a:pPr>
            <a:r>
              <a:rPr lang="en-US" sz="1900" b="1" dirty="0">
                <a:latin typeface="Powderfinger Type"/>
                <a:cs typeface="Powderfinger Type"/>
              </a:rPr>
              <a:t>IPv6 represented an open and accessible platform for further network growth and innovation</a:t>
            </a:r>
          </a:p>
          <a:p>
            <a:pPr marL="0" lvl="1" indent="0">
              <a:buNone/>
            </a:pPr>
            <a:endParaRPr lang="en-US" sz="1900" b="1" dirty="0">
              <a:latin typeface="Powderfinger Type"/>
              <a:cs typeface="Powderfinger Type"/>
            </a:endParaRPr>
          </a:p>
          <a:p>
            <a:pPr marL="0" lvl="1" indent="0">
              <a:buNone/>
            </a:pPr>
            <a:r>
              <a:rPr lang="en-US" sz="1900" b="1" dirty="0">
                <a:latin typeface="Powderfinger Type"/>
                <a:cs typeface="Powderfinger Type"/>
              </a:rPr>
              <a:t>Our common public interest lies in a continuing open and accessible network</a:t>
            </a:r>
          </a:p>
          <a:p>
            <a:pPr marL="0" lvl="1" indent="0">
              <a:buNone/>
            </a:pPr>
            <a:endParaRPr lang="en-US" sz="1900" b="1" dirty="0">
              <a:latin typeface="Powderfinger Type"/>
              <a:cs typeface="Powderfinger Type"/>
            </a:endParaRPr>
          </a:p>
          <a:p>
            <a:pPr marL="0" lvl="1" indent="0">
              <a:buNone/>
            </a:pPr>
            <a:r>
              <a:rPr lang="en-US" sz="1900" b="1" dirty="0">
                <a:latin typeface="Powderfinger Type"/>
                <a:cs typeface="Powderfinger Type"/>
              </a:rPr>
              <a:t>And that needs to be expressed within the dynamics of market pressures.</a:t>
            </a:r>
          </a:p>
          <a:p>
            <a:pPr marL="0" lvl="1" indent="0">
              <a:buNone/>
            </a:pPr>
            <a:endParaRPr lang="en-US" sz="2200" b="1" dirty="0">
              <a:latin typeface="Powderfinger Type"/>
              <a:cs typeface="Powderfinger Type"/>
            </a:endParaRPr>
          </a:p>
          <a:p>
            <a:pPr marL="0" lvl="1" indent="0">
              <a:buNone/>
            </a:pPr>
            <a:endParaRPr lang="en-US" sz="1900" b="1" dirty="0">
              <a:latin typeface="Powderfinger Type"/>
              <a:cs typeface="Powderfinger Type"/>
            </a:endParaRPr>
          </a:p>
          <a:p>
            <a:pPr marL="0" lvl="1" indent="0">
              <a:buNone/>
            </a:pPr>
            <a:endParaRPr lang="en-US" sz="1900" b="1" dirty="0">
              <a:latin typeface="Powderfinger Type"/>
              <a:cs typeface="Powderfinger Type"/>
            </a:endParaRPr>
          </a:p>
          <a:p>
            <a:pPr marL="0" lvl="1" indent="0">
              <a:buNone/>
            </a:pPr>
            <a:r>
              <a:rPr lang="en-US" sz="3000" b="1" dirty="0">
                <a:solidFill>
                  <a:srgbClr val="3366FF"/>
                </a:solidFill>
                <a:latin typeface="Max's Handwritin"/>
                <a:cs typeface="Max's Handwritin"/>
              </a:rPr>
              <a:t>Today’s question is: </a:t>
            </a:r>
          </a:p>
          <a:p>
            <a:pPr marL="0" lvl="1" indent="0">
              <a:buNone/>
            </a:pPr>
            <a:r>
              <a:rPr lang="en-US" sz="3000" b="1" dirty="0">
                <a:solidFill>
                  <a:srgbClr val="3366FF"/>
                </a:solidFill>
                <a:latin typeface="Max's Handwritin"/>
                <a:cs typeface="Max's Handwritin"/>
              </a:rPr>
              <a:t>              </a:t>
            </a:r>
            <a:r>
              <a:rPr lang="en-US" sz="3900" b="1" dirty="0">
                <a:solidFill>
                  <a:srgbClr val="7030A0"/>
                </a:solidFill>
                <a:latin typeface="Max's Handwritin"/>
                <a:cs typeface="Max's Handwritin"/>
              </a:rPr>
              <a:t>How can we do this?</a:t>
            </a:r>
          </a:p>
          <a:p>
            <a:endParaRPr lang="en-US" sz="1600"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66</a:t>
            </a:fld>
            <a:endParaRPr lang="en-US"/>
          </a:p>
        </p:txBody>
      </p:sp>
      <p:sp>
        <p:nvSpPr>
          <p:cNvPr id="2" name="Freeform 1">
            <a:extLst>
              <a:ext uri="{FF2B5EF4-FFF2-40B4-BE49-F238E27FC236}">
                <a16:creationId xmlns:a16="http://schemas.microsoft.com/office/drawing/2014/main" id="{54486466-2098-3841-9E38-5F0F5AC78499}"/>
              </a:ext>
            </a:extLst>
          </p:cNvPr>
          <p:cNvSpPr/>
          <p:nvPr/>
        </p:nvSpPr>
        <p:spPr>
          <a:xfrm>
            <a:off x="5242560" y="1936397"/>
            <a:ext cx="1706880" cy="1867313"/>
          </a:xfrm>
          <a:custGeom>
            <a:avLst/>
            <a:gdLst>
              <a:gd name="connsiteX0" fmla="*/ 0 w 1706880"/>
              <a:gd name="connsiteY0" fmla="*/ 1851832 h 1867313"/>
              <a:gd name="connsiteX1" fmla="*/ 209006 w 1706880"/>
              <a:gd name="connsiteY1" fmla="*/ 1860540 h 1867313"/>
              <a:gd name="connsiteX2" fmla="*/ 1010194 w 1706880"/>
              <a:gd name="connsiteY2" fmla="*/ 1764746 h 1867313"/>
              <a:gd name="connsiteX3" fmla="*/ 1550126 w 1706880"/>
              <a:gd name="connsiteY3" fmla="*/ 928723 h 1867313"/>
              <a:gd name="connsiteX4" fmla="*/ 1558834 w 1706880"/>
              <a:gd name="connsiteY4" fmla="*/ 57866 h 1867313"/>
              <a:gd name="connsiteX5" fmla="*/ 1463040 w 1706880"/>
              <a:gd name="connsiteY5" fmla="*/ 127534 h 1867313"/>
              <a:gd name="connsiteX6" fmla="*/ 1515291 w 1706880"/>
              <a:gd name="connsiteY6" fmla="*/ 5614 h 1867313"/>
              <a:gd name="connsiteX7" fmla="*/ 1706880 w 1706880"/>
              <a:gd name="connsiteY7" fmla="*/ 31740 h 186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880" h="1867313">
                <a:moveTo>
                  <a:pt x="0" y="1851832"/>
                </a:moveTo>
                <a:cubicBezTo>
                  <a:pt x="20320" y="1863443"/>
                  <a:pt x="40640" y="1875054"/>
                  <a:pt x="209006" y="1860540"/>
                </a:cubicBezTo>
                <a:cubicBezTo>
                  <a:pt x="377372" y="1846026"/>
                  <a:pt x="786674" y="1920049"/>
                  <a:pt x="1010194" y="1764746"/>
                </a:cubicBezTo>
                <a:cubicBezTo>
                  <a:pt x="1233714" y="1609443"/>
                  <a:pt x="1458686" y="1213203"/>
                  <a:pt x="1550126" y="928723"/>
                </a:cubicBezTo>
                <a:cubicBezTo>
                  <a:pt x="1641566" y="644243"/>
                  <a:pt x="1573348" y="191397"/>
                  <a:pt x="1558834" y="57866"/>
                </a:cubicBezTo>
                <a:cubicBezTo>
                  <a:pt x="1544320" y="-75665"/>
                  <a:pt x="1470297" y="136243"/>
                  <a:pt x="1463040" y="127534"/>
                </a:cubicBezTo>
                <a:cubicBezTo>
                  <a:pt x="1455783" y="118825"/>
                  <a:pt x="1474651" y="21580"/>
                  <a:pt x="1515291" y="5614"/>
                </a:cubicBezTo>
                <a:cubicBezTo>
                  <a:pt x="1555931" y="-10352"/>
                  <a:pt x="1631405" y="10694"/>
                  <a:pt x="1706880" y="3174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0292E079-6CA9-854A-AEE1-B6456FBFC105}"/>
              </a:ext>
            </a:extLst>
          </p:cNvPr>
          <p:cNvSpPr/>
          <p:nvPr/>
        </p:nvSpPr>
        <p:spPr>
          <a:xfrm>
            <a:off x="6293059" y="1310711"/>
            <a:ext cx="2525807" cy="491963"/>
          </a:xfrm>
          <a:custGeom>
            <a:avLst/>
            <a:gdLst>
              <a:gd name="connsiteX0" fmla="*/ 473501 w 2525807"/>
              <a:gd name="connsiteY0" fmla="*/ 82660 h 491963"/>
              <a:gd name="connsiteX1" fmla="*/ 46781 w 2525807"/>
              <a:gd name="connsiteY1" fmla="*/ 169746 h 491963"/>
              <a:gd name="connsiteX2" fmla="*/ 81615 w 2525807"/>
              <a:gd name="connsiteY2" fmla="*/ 422295 h 491963"/>
              <a:gd name="connsiteX3" fmla="*/ 673798 w 2525807"/>
              <a:gd name="connsiteY3" fmla="*/ 491963 h 491963"/>
              <a:gd name="connsiteX4" fmla="*/ 1936541 w 2525807"/>
              <a:gd name="connsiteY4" fmla="*/ 422295 h 491963"/>
              <a:gd name="connsiteX5" fmla="*/ 2520015 w 2525807"/>
              <a:gd name="connsiteY5" fmla="*/ 300375 h 491963"/>
              <a:gd name="connsiteX6" fmla="*/ 1614324 w 2525807"/>
              <a:gd name="connsiteY6" fmla="*/ 21700 h 491963"/>
              <a:gd name="connsiteX7" fmla="*/ 194827 w 2525807"/>
              <a:gd name="connsiteY7" fmla="*/ 39118 h 49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5807" h="491963">
                <a:moveTo>
                  <a:pt x="473501" y="82660"/>
                </a:moveTo>
                <a:cubicBezTo>
                  <a:pt x="292798" y="97900"/>
                  <a:pt x="112095" y="113140"/>
                  <a:pt x="46781" y="169746"/>
                </a:cubicBezTo>
                <a:cubicBezTo>
                  <a:pt x="-18533" y="226352"/>
                  <a:pt x="-22888" y="368592"/>
                  <a:pt x="81615" y="422295"/>
                </a:cubicBezTo>
                <a:cubicBezTo>
                  <a:pt x="186118" y="475998"/>
                  <a:pt x="364644" y="491963"/>
                  <a:pt x="673798" y="491963"/>
                </a:cubicBezTo>
                <a:cubicBezTo>
                  <a:pt x="982952" y="491963"/>
                  <a:pt x="1628838" y="454226"/>
                  <a:pt x="1936541" y="422295"/>
                </a:cubicBezTo>
                <a:cubicBezTo>
                  <a:pt x="2244244" y="390364"/>
                  <a:pt x="2573718" y="367141"/>
                  <a:pt x="2520015" y="300375"/>
                </a:cubicBezTo>
                <a:cubicBezTo>
                  <a:pt x="2466312" y="233609"/>
                  <a:pt x="2001855" y="65243"/>
                  <a:pt x="1614324" y="21700"/>
                </a:cubicBezTo>
                <a:cubicBezTo>
                  <a:pt x="1226793" y="-21843"/>
                  <a:pt x="710810" y="8637"/>
                  <a:pt x="194827" y="3911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865774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394" y="602246"/>
            <a:ext cx="8159931" cy="881879"/>
          </a:xfrm>
        </p:spPr>
        <p:txBody>
          <a:bodyPr>
            <a:normAutofit lnSpcReduction="10000"/>
          </a:bodyPr>
          <a:lstStyle/>
          <a:p>
            <a:pPr marL="0" indent="0">
              <a:buNone/>
            </a:pPr>
            <a:r>
              <a:rPr lang="en-US" sz="2800" dirty="0">
                <a:solidFill>
                  <a:schemeClr val="accent6">
                    <a:lumMod val="50000"/>
                  </a:schemeClr>
                </a:solidFill>
                <a:latin typeface="Powderfinger Type"/>
                <a:cs typeface="Powderfinger Type"/>
              </a:rPr>
              <a:t>How can we “manage” this period of transition?</a:t>
            </a:r>
          </a:p>
        </p:txBody>
      </p:sp>
      <p:sp>
        <p:nvSpPr>
          <p:cNvPr id="2" name="TextBox 1"/>
          <p:cNvSpPr txBox="1"/>
          <p:nvPr/>
        </p:nvSpPr>
        <p:spPr>
          <a:xfrm>
            <a:off x="1680754" y="2161261"/>
            <a:ext cx="5782492" cy="1355479"/>
          </a:xfrm>
          <a:prstGeom prst="rect">
            <a:avLst/>
          </a:prstGeom>
          <a:noFill/>
        </p:spPr>
        <p:txBody>
          <a:bodyPr wrap="square" lIns="62209" tIns="31105" rIns="62209" bIns="31105" rtlCol="0">
            <a:spAutoFit/>
          </a:bodyPr>
          <a:lstStyle/>
          <a:p>
            <a:r>
              <a:rPr lang="en-US" sz="2800" b="1" dirty="0">
                <a:solidFill>
                  <a:srgbClr val="432004"/>
                </a:solidFill>
                <a:latin typeface="Max's Handwritin"/>
                <a:cs typeface="Max's Handwritin"/>
              </a:rPr>
              <a:t>To ensure that the industry maintains a collective focus on continued innovation and openness as the ultimate objective of this exercise!</a:t>
            </a:r>
          </a:p>
        </p:txBody>
      </p:sp>
    </p:spTree>
    <p:extLst>
      <p:ext uri="{BB962C8B-B14F-4D97-AF65-F5344CB8AC3E}">
        <p14:creationId xmlns:p14="http://schemas.microsoft.com/office/powerpoint/2010/main" val="27818485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394" y="602246"/>
            <a:ext cx="8159931" cy="881879"/>
          </a:xfrm>
        </p:spPr>
        <p:txBody>
          <a:bodyPr>
            <a:normAutofit lnSpcReduction="10000"/>
          </a:bodyPr>
          <a:lstStyle/>
          <a:p>
            <a:pPr marL="0" indent="0">
              <a:buNone/>
            </a:pPr>
            <a:r>
              <a:rPr lang="en-US" sz="2800" dirty="0">
                <a:solidFill>
                  <a:schemeClr val="accent6">
                    <a:lumMod val="50000"/>
                  </a:schemeClr>
                </a:solidFill>
                <a:latin typeface="Powderfinger Type"/>
                <a:cs typeface="Powderfinger Type"/>
              </a:rPr>
              <a:t>How can we “manage” this period of transition?</a:t>
            </a:r>
          </a:p>
        </p:txBody>
      </p:sp>
      <p:sp>
        <p:nvSpPr>
          <p:cNvPr id="2" name="TextBox 1"/>
          <p:cNvSpPr txBox="1"/>
          <p:nvPr/>
        </p:nvSpPr>
        <p:spPr>
          <a:xfrm>
            <a:off x="1680754" y="2161261"/>
            <a:ext cx="5782492" cy="1355479"/>
          </a:xfrm>
          <a:prstGeom prst="rect">
            <a:avLst/>
          </a:prstGeom>
          <a:noFill/>
        </p:spPr>
        <p:txBody>
          <a:bodyPr wrap="square" lIns="62209" tIns="31105" rIns="62209" bIns="31105" rtlCol="0">
            <a:spAutoFit/>
          </a:bodyPr>
          <a:lstStyle/>
          <a:p>
            <a:r>
              <a:rPr lang="en-US" sz="2800" b="1" dirty="0">
                <a:solidFill>
                  <a:srgbClr val="432004"/>
                </a:solidFill>
                <a:latin typeface="Max's Handwritin"/>
                <a:cs typeface="Max's Handwritin"/>
              </a:rPr>
              <a:t>To ensure that the industry maintains a collective focus on continued innovation and openness as the ultimate objective of this exercise!</a:t>
            </a:r>
          </a:p>
        </p:txBody>
      </p:sp>
      <p:sp>
        <p:nvSpPr>
          <p:cNvPr id="4" name="TextBox 3">
            <a:extLst>
              <a:ext uri="{FF2B5EF4-FFF2-40B4-BE49-F238E27FC236}">
                <a16:creationId xmlns:a16="http://schemas.microsoft.com/office/drawing/2014/main" id="{90AAC83C-875C-364E-AA2A-C1B6EE19AA25}"/>
              </a:ext>
            </a:extLst>
          </p:cNvPr>
          <p:cNvSpPr txBox="1"/>
          <p:nvPr/>
        </p:nvSpPr>
        <p:spPr>
          <a:xfrm>
            <a:off x="2937917" y="3659376"/>
            <a:ext cx="5007284" cy="1724811"/>
          </a:xfrm>
          <a:prstGeom prst="rect">
            <a:avLst/>
          </a:prstGeom>
          <a:noFill/>
        </p:spPr>
        <p:txBody>
          <a:bodyPr wrap="square" lIns="62209" tIns="31105" rIns="62209" bIns="31105" rtlCol="0">
            <a:spAutoFit/>
          </a:bodyPr>
          <a:lstStyle/>
          <a:p>
            <a:r>
              <a:rPr lang="en-US" sz="2700" b="1" dirty="0">
                <a:solidFill>
                  <a:srgbClr val="0000FF"/>
                </a:solidFill>
                <a:latin typeface="Max's Handwritin"/>
                <a:cs typeface="Max's Handwritin"/>
              </a:rPr>
              <a:t>And ensure that we do not get trapped in a new round of entrenched monopolies that will resist all forms of further innovation!</a:t>
            </a:r>
          </a:p>
          <a:p>
            <a:endParaRPr lang="en-US" sz="2700" b="1" dirty="0">
              <a:solidFill>
                <a:srgbClr val="0000FF"/>
              </a:solidFill>
              <a:latin typeface="Max's Handwritin"/>
              <a:cs typeface="Max's Handwritin"/>
            </a:endParaRPr>
          </a:p>
        </p:txBody>
      </p:sp>
    </p:spTree>
    <p:extLst>
      <p:ext uri="{BB962C8B-B14F-4D97-AF65-F5344CB8AC3E}">
        <p14:creationId xmlns:p14="http://schemas.microsoft.com/office/powerpoint/2010/main" val="24813901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394" y="602246"/>
            <a:ext cx="8159931" cy="881879"/>
          </a:xfrm>
        </p:spPr>
        <p:txBody>
          <a:bodyPr>
            <a:normAutofit lnSpcReduction="10000"/>
          </a:bodyPr>
          <a:lstStyle/>
          <a:p>
            <a:pPr marL="0" indent="0">
              <a:buNone/>
            </a:pPr>
            <a:r>
              <a:rPr lang="en-US" sz="2800" dirty="0">
                <a:solidFill>
                  <a:schemeClr val="accent6">
                    <a:lumMod val="50000"/>
                  </a:schemeClr>
                </a:solidFill>
                <a:latin typeface="Powderfinger Type"/>
                <a:cs typeface="Powderfinger Type"/>
              </a:rPr>
              <a:t>How can we “manage” this period of transition?</a:t>
            </a:r>
          </a:p>
        </p:txBody>
      </p:sp>
      <p:sp>
        <p:nvSpPr>
          <p:cNvPr id="2" name="TextBox 1"/>
          <p:cNvSpPr txBox="1"/>
          <p:nvPr/>
        </p:nvSpPr>
        <p:spPr>
          <a:xfrm>
            <a:off x="1680754" y="2161261"/>
            <a:ext cx="5782492" cy="1355479"/>
          </a:xfrm>
          <a:prstGeom prst="rect">
            <a:avLst/>
          </a:prstGeom>
          <a:noFill/>
        </p:spPr>
        <p:txBody>
          <a:bodyPr wrap="square" lIns="62209" tIns="31105" rIns="62209" bIns="31105" rtlCol="0">
            <a:spAutoFit/>
          </a:bodyPr>
          <a:lstStyle/>
          <a:p>
            <a:r>
              <a:rPr lang="en-US" sz="2800" b="1" dirty="0">
                <a:solidFill>
                  <a:srgbClr val="432004"/>
                </a:solidFill>
                <a:latin typeface="Max's Handwritin"/>
                <a:cs typeface="Max's Handwritin"/>
              </a:rPr>
              <a:t>To ensure that the industry maintains a collective focus on continued innovation and openness as the ultimate objective of this exercise!</a:t>
            </a:r>
          </a:p>
        </p:txBody>
      </p:sp>
      <p:sp>
        <p:nvSpPr>
          <p:cNvPr id="4" name="TextBox 3">
            <a:extLst>
              <a:ext uri="{FF2B5EF4-FFF2-40B4-BE49-F238E27FC236}">
                <a16:creationId xmlns:a16="http://schemas.microsoft.com/office/drawing/2014/main" id="{90AAC83C-875C-364E-AA2A-C1B6EE19AA25}"/>
              </a:ext>
            </a:extLst>
          </p:cNvPr>
          <p:cNvSpPr txBox="1"/>
          <p:nvPr/>
        </p:nvSpPr>
        <p:spPr>
          <a:xfrm>
            <a:off x="2937917" y="3659376"/>
            <a:ext cx="5007284" cy="1724811"/>
          </a:xfrm>
          <a:prstGeom prst="rect">
            <a:avLst/>
          </a:prstGeom>
          <a:noFill/>
        </p:spPr>
        <p:txBody>
          <a:bodyPr wrap="square" lIns="62209" tIns="31105" rIns="62209" bIns="31105" rtlCol="0">
            <a:spAutoFit/>
          </a:bodyPr>
          <a:lstStyle/>
          <a:p>
            <a:r>
              <a:rPr lang="en-US" sz="2700" b="1" dirty="0">
                <a:solidFill>
                  <a:srgbClr val="0000FF"/>
                </a:solidFill>
                <a:latin typeface="Max's Handwritin"/>
                <a:cs typeface="Max's Handwritin"/>
              </a:rPr>
              <a:t>And ensure that we do not get trapped in a new round of entrenched monopolies that will resist all forms of further innovation!</a:t>
            </a:r>
          </a:p>
          <a:p>
            <a:endParaRPr lang="en-US" sz="2700" b="1" dirty="0">
              <a:solidFill>
                <a:srgbClr val="0000FF"/>
              </a:solidFill>
              <a:latin typeface="Max's Handwritin"/>
              <a:cs typeface="Max's Handwritin"/>
            </a:endParaRPr>
          </a:p>
        </p:txBody>
      </p:sp>
      <p:sp>
        <p:nvSpPr>
          <p:cNvPr id="6" name="TextBox 5">
            <a:extLst>
              <a:ext uri="{FF2B5EF4-FFF2-40B4-BE49-F238E27FC236}">
                <a16:creationId xmlns:a16="http://schemas.microsoft.com/office/drawing/2014/main" id="{96AB9C9D-78C6-FA44-AD3A-DEF037BD9F1D}"/>
              </a:ext>
            </a:extLst>
          </p:cNvPr>
          <p:cNvSpPr txBox="1"/>
          <p:nvPr/>
        </p:nvSpPr>
        <p:spPr>
          <a:xfrm rot="20806376">
            <a:off x="836022" y="2571750"/>
            <a:ext cx="7471955" cy="1200329"/>
          </a:xfrm>
          <a:prstGeom prst="rect">
            <a:avLst/>
          </a:prstGeom>
          <a:solidFill>
            <a:srgbClr val="FFFFFF">
              <a:alpha val="93333"/>
            </a:srgbClr>
          </a:solidFill>
        </p:spPr>
        <p:txBody>
          <a:bodyPr wrap="square">
            <a:spAutoFit/>
          </a:bodyPr>
          <a:lstStyle/>
          <a:p>
            <a:pPr marL="0" indent="0">
              <a:buNone/>
            </a:pPr>
            <a:r>
              <a:rPr lang="en-US" sz="3600" b="1" dirty="0">
                <a:solidFill>
                  <a:srgbClr val="FF0000"/>
                </a:solidFill>
                <a:latin typeface="Max's Handwritin"/>
                <a:cs typeface="Max's Handwritin"/>
              </a:rPr>
              <a:t>Or at least, how can we avoid making it any worse than it is now?</a:t>
            </a:r>
          </a:p>
        </p:txBody>
      </p:sp>
    </p:spTree>
    <p:extLst>
      <p:ext uri="{BB962C8B-B14F-4D97-AF65-F5344CB8AC3E}">
        <p14:creationId xmlns:p14="http://schemas.microsoft.com/office/powerpoint/2010/main" val="9614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owderfinger Type"/>
                <a:cs typeface="Powderfinger Type"/>
              </a:rPr>
              <a:t>IETF Meeting – August 1990</a:t>
            </a:r>
          </a:p>
        </p:txBody>
      </p:sp>
      <p:pic>
        <p:nvPicPr>
          <p:cNvPr id="4" name="Content Placeholder 3" descr="18 65.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246" b="-16"/>
          <a:stretch/>
        </p:blipFill>
        <p:spPr>
          <a:xfrm>
            <a:off x="1666875" y="948928"/>
            <a:ext cx="3003470" cy="3851672"/>
          </a:xfrm>
        </p:spPr>
      </p:pic>
      <p:pic>
        <p:nvPicPr>
          <p:cNvPr id="5" name="Picture 4" descr="18 6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868" y="948929"/>
            <a:ext cx="2729057" cy="3543300"/>
          </a:xfrm>
          <a:prstGeom prst="rect">
            <a:avLst/>
          </a:prstGeom>
        </p:spPr>
      </p:pic>
      <p:sp>
        <p:nvSpPr>
          <p:cNvPr id="3" name="Freeform 2">
            <a:extLst>
              <a:ext uri="{FF2B5EF4-FFF2-40B4-BE49-F238E27FC236}">
                <a16:creationId xmlns:a16="http://schemas.microsoft.com/office/drawing/2014/main" id="{3E46E10A-373B-BA4C-98D8-24C10BE5484F}"/>
              </a:ext>
            </a:extLst>
          </p:cNvPr>
          <p:cNvSpPr/>
          <p:nvPr/>
        </p:nvSpPr>
        <p:spPr>
          <a:xfrm>
            <a:off x="6574004" y="201829"/>
            <a:ext cx="1490741" cy="799657"/>
          </a:xfrm>
          <a:custGeom>
            <a:avLst/>
            <a:gdLst>
              <a:gd name="connsiteX0" fmla="*/ 175139 w 1490741"/>
              <a:gd name="connsiteY0" fmla="*/ 721280 h 799657"/>
              <a:gd name="connsiteX1" fmla="*/ 279642 w 1490741"/>
              <a:gd name="connsiteY1" fmla="*/ 721280 h 799657"/>
              <a:gd name="connsiteX2" fmla="*/ 1359505 w 1490741"/>
              <a:gd name="connsiteY2" fmla="*/ 642902 h 799657"/>
              <a:gd name="connsiteX3" fmla="*/ 1342087 w 1490741"/>
              <a:gd name="connsiteY3" fmla="*/ 233600 h 799657"/>
              <a:gd name="connsiteX4" fmla="*/ 183847 w 1490741"/>
              <a:gd name="connsiteY4" fmla="*/ 24594 h 799657"/>
              <a:gd name="connsiteX5" fmla="*/ 18385 w 1490741"/>
              <a:gd name="connsiteY5" fmla="*/ 799657 h 79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741" h="799657">
                <a:moveTo>
                  <a:pt x="175139" y="721280"/>
                </a:moveTo>
                <a:lnTo>
                  <a:pt x="279642" y="721280"/>
                </a:lnTo>
                <a:cubicBezTo>
                  <a:pt x="477036" y="708217"/>
                  <a:pt x="1182431" y="724182"/>
                  <a:pt x="1359505" y="642902"/>
                </a:cubicBezTo>
                <a:cubicBezTo>
                  <a:pt x="1536579" y="561622"/>
                  <a:pt x="1538030" y="336651"/>
                  <a:pt x="1342087" y="233600"/>
                </a:cubicBezTo>
                <a:cubicBezTo>
                  <a:pt x="1146144" y="130549"/>
                  <a:pt x="404464" y="-69749"/>
                  <a:pt x="183847" y="24594"/>
                </a:cubicBezTo>
                <a:cubicBezTo>
                  <a:pt x="-36770" y="118937"/>
                  <a:pt x="-9193" y="459297"/>
                  <a:pt x="18385" y="799657"/>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78384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394" y="602246"/>
            <a:ext cx="8159931" cy="881879"/>
          </a:xfrm>
        </p:spPr>
        <p:txBody>
          <a:bodyPr>
            <a:normAutofit lnSpcReduction="10000"/>
          </a:bodyPr>
          <a:lstStyle/>
          <a:p>
            <a:pPr marL="0" indent="0">
              <a:buNone/>
            </a:pPr>
            <a:r>
              <a:rPr lang="en-US" sz="2800" dirty="0">
                <a:solidFill>
                  <a:schemeClr val="accent6">
                    <a:lumMod val="50000"/>
                  </a:schemeClr>
                </a:solidFill>
                <a:latin typeface="Powderfinger Type"/>
                <a:cs typeface="Powderfinger Type"/>
              </a:rPr>
              <a:t>How can we “manage” this period of transition?</a:t>
            </a:r>
          </a:p>
        </p:txBody>
      </p:sp>
    </p:spTree>
    <p:extLst>
      <p:ext uri="{BB962C8B-B14F-4D97-AF65-F5344CB8AC3E}">
        <p14:creationId xmlns:p14="http://schemas.microsoft.com/office/powerpoint/2010/main" val="8399502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71</a:t>
            </a:fld>
            <a:endParaRPr lang="en-US"/>
          </a:p>
        </p:txBody>
      </p:sp>
    </p:spTree>
    <p:extLst>
      <p:ext uri="{BB962C8B-B14F-4D97-AF65-F5344CB8AC3E}">
        <p14:creationId xmlns:p14="http://schemas.microsoft.com/office/powerpoint/2010/main" val="32172351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5929" y="1088572"/>
            <a:ext cx="4628738" cy="2297510"/>
          </a:xfrm>
        </p:spPr>
        <p:txBody>
          <a:bodyPr>
            <a:normAutofit fontScale="92500" lnSpcReduction="10000"/>
          </a:bodyPr>
          <a:lstStyle/>
          <a:p>
            <a:pPr marL="0" indent="0" algn="ctr">
              <a:buNone/>
            </a:pPr>
            <a:r>
              <a:rPr lang="en-US" sz="3000" b="1" dirty="0">
                <a:solidFill>
                  <a:srgbClr val="3366FF"/>
                </a:solidFill>
                <a:latin typeface="Max's Handwritin"/>
                <a:cs typeface="Max's Handwritin"/>
              </a:rPr>
              <a:t>Yes, that was intentionally left blank!</a:t>
            </a:r>
          </a:p>
          <a:p>
            <a:pPr marL="0" indent="0" algn="ctr">
              <a:buNone/>
            </a:pPr>
            <a:endParaRPr lang="en-US" sz="3000" b="1" dirty="0">
              <a:solidFill>
                <a:schemeClr val="accent6">
                  <a:lumMod val="50000"/>
                </a:schemeClr>
              </a:solidFill>
              <a:latin typeface="Max's Handwritin"/>
              <a:cs typeface="Max's Handwritin"/>
            </a:endParaRPr>
          </a:p>
          <a:p>
            <a:pPr marL="0" indent="0" algn="ctr">
              <a:buNone/>
            </a:pPr>
            <a:r>
              <a:rPr lang="en-US" sz="3000" b="1" dirty="0">
                <a:solidFill>
                  <a:schemeClr val="accent6">
                    <a:lumMod val="50000"/>
                  </a:schemeClr>
                </a:solidFill>
                <a:latin typeface="Max's Handwritin"/>
                <a:cs typeface="Max's Handwritin"/>
              </a:rPr>
              <a:t>I really don’t know what will work.</a:t>
            </a:r>
          </a:p>
          <a:p>
            <a:pPr marL="0" indent="0" algn="ctr">
              <a:buNone/>
            </a:pPr>
            <a:r>
              <a:rPr lang="en-US" sz="3000" b="1" dirty="0">
                <a:solidFill>
                  <a:schemeClr val="accent6">
                    <a:lumMod val="50000"/>
                  </a:schemeClr>
                </a:solidFill>
                <a:latin typeface="Max's Handwritin"/>
                <a:cs typeface="Max's Handwritin"/>
              </a:rPr>
              <a:t>And as far as I can see, nor does anyone else!</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72</a:t>
            </a:fld>
            <a:endParaRPr lang="en-US"/>
          </a:p>
        </p:txBody>
      </p:sp>
    </p:spTree>
    <p:extLst>
      <p:ext uri="{BB962C8B-B14F-4D97-AF65-F5344CB8AC3E}">
        <p14:creationId xmlns:p14="http://schemas.microsoft.com/office/powerpoint/2010/main" val="42641344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5929" y="1088572"/>
            <a:ext cx="4628738" cy="2297510"/>
          </a:xfrm>
        </p:spPr>
        <p:txBody>
          <a:bodyPr/>
          <a:lstStyle/>
          <a:p>
            <a:pPr marL="0" indent="0" algn="ctr">
              <a:buNone/>
            </a:pPr>
            <a:r>
              <a:rPr lang="en-US" sz="3000" b="1" dirty="0">
                <a:solidFill>
                  <a:schemeClr val="accent1">
                    <a:lumMod val="75000"/>
                  </a:schemeClr>
                </a:solidFill>
                <a:latin typeface="Max's Handwritin"/>
                <a:cs typeface="Max's Handwritin"/>
              </a:rPr>
              <a:t>But even though I don’t have an answer here, I have some thoughts to offer about this issue of pulling the Internet though this transition</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73</a:t>
            </a:fld>
            <a:endParaRPr lang="en-US"/>
          </a:p>
        </p:txBody>
      </p:sp>
    </p:spTree>
    <p:extLst>
      <p:ext uri="{BB962C8B-B14F-4D97-AF65-F5344CB8AC3E}">
        <p14:creationId xmlns:p14="http://schemas.microsoft.com/office/powerpoint/2010/main" val="27037755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361" y="125860"/>
            <a:ext cx="6170040" cy="857610"/>
          </a:xfrm>
        </p:spPr>
        <p:txBody>
          <a:bodyPr/>
          <a:lstStyle/>
          <a:p>
            <a:r>
              <a:rPr lang="en-US" dirty="0">
                <a:latin typeface="Powderfinger Type"/>
                <a:cs typeface="Powderfinger Type"/>
              </a:rPr>
              <a:t>Three thoughts...</a:t>
            </a:r>
          </a:p>
        </p:txBody>
      </p:sp>
      <p:sp>
        <p:nvSpPr>
          <p:cNvPr id="3" name="Content Placeholder 2"/>
          <p:cNvSpPr>
            <a:spLocks noGrp="1"/>
          </p:cNvSpPr>
          <p:nvPr>
            <p:ph idx="1"/>
          </p:nvPr>
        </p:nvSpPr>
        <p:spPr>
          <a:xfrm>
            <a:off x="1485361" y="1297926"/>
            <a:ext cx="6368843" cy="3393716"/>
          </a:xfrm>
        </p:spPr>
        <p:txBody>
          <a:bodyPr/>
          <a:lstStyle/>
          <a:p>
            <a:pPr marL="0" indent="0">
              <a:buNone/>
            </a:pPr>
            <a:r>
              <a:rPr lang="en-US" sz="1650" b="1" dirty="0">
                <a:latin typeface="Powderfinger Type"/>
                <a:cs typeface="Powderfinger Type"/>
              </a:rPr>
              <a:t> </a:t>
            </a:r>
            <a:endParaRPr lang="en-US" sz="1650" b="1" dirty="0">
              <a:latin typeface="Max's Handwritin"/>
              <a:cs typeface="Max's Handwritin"/>
            </a:endParaRPr>
          </a:p>
          <a:p>
            <a:pPr marL="311045" lvl="1" indent="0">
              <a:buNone/>
            </a:pPr>
            <a:endParaRPr lang="en-US" sz="1650" b="1" dirty="0">
              <a:latin typeface="Max's Handwritin"/>
              <a:cs typeface="Max's Handwritin"/>
            </a:endParaRPr>
          </a:p>
        </p:txBody>
      </p:sp>
      <p:sp>
        <p:nvSpPr>
          <p:cNvPr id="4" name="Slide Number Placeholder 3"/>
          <p:cNvSpPr>
            <a:spLocks noGrp="1"/>
          </p:cNvSpPr>
          <p:nvPr>
            <p:ph type="sldNum" idx="4294967295"/>
          </p:nvPr>
        </p:nvSpPr>
        <p:spPr>
          <a:xfrm>
            <a:off x="1216441" y="4971763"/>
            <a:ext cx="292680" cy="140415"/>
          </a:xfrm>
          <a:prstGeom prst="rect">
            <a:avLst/>
          </a:prstGeom>
        </p:spPr>
        <p:txBody>
          <a:bodyPr vert="horz" lIns="62209" tIns="31105" rIns="62209" bIns="31105" rtlCol="0" anchor="ctr"/>
          <a:lstStyle/>
          <a:p>
            <a:pPr>
              <a:defRPr/>
            </a:pPr>
            <a:fld id="{32F0FA16-2837-AE42-AE5D-14083171F84D}" type="slidenum">
              <a:rPr lang="en-GB" smtClean="0"/>
              <a:pPr>
                <a:defRPr/>
              </a:pPr>
              <a:t>74</a:t>
            </a:fld>
            <a:endParaRPr lang="en-GB"/>
          </a:p>
        </p:txBody>
      </p:sp>
      <p:grpSp>
        <p:nvGrpSpPr>
          <p:cNvPr id="8" name="Group 7"/>
          <p:cNvGrpSpPr/>
          <p:nvPr/>
        </p:nvGrpSpPr>
        <p:grpSpPr>
          <a:xfrm rot="586737">
            <a:off x="2661463" y="2155772"/>
            <a:ext cx="3478157" cy="1714764"/>
            <a:chOff x="2232000" y="3131765"/>
            <a:chExt cx="5112568" cy="2520280"/>
          </a:xfrm>
        </p:grpSpPr>
        <p:pic>
          <p:nvPicPr>
            <p:cNvPr id="5" name="Picture 4"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24" y="3131765"/>
              <a:ext cx="4536504" cy="2396041"/>
            </a:xfrm>
            <a:prstGeom prst="rect">
              <a:avLst/>
            </a:prstGeom>
          </p:spPr>
        </p:pic>
        <p:sp>
          <p:nvSpPr>
            <p:cNvPr id="6" name="Rectangle 5"/>
            <p:cNvSpPr/>
            <p:nvPr/>
          </p:nvSpPr>
          <p:spPr bwMode="auto">
            <a:xfrm>
              <a:off x="2232000" y="5003973"/>
              <a:ext cx="2304256" cy="648072"/>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05645" hangingPunct="0">
                <a:lnSpc>
                  <a:spcPct val="96000"/>
                </a:lnSpc>
                <a:buClr>
                  <a:srgbClr val="000000"/>
                </a:buClr>
                <a:buSzPct val="100000"/>
              </a:pPr>
              <a:endParaRPr lang="en-US" sz="1200"/>
            </a:p>
          </p:txBody>
        </p:sp>
        <p:sp>
          <p:nvSpPr>
            <p:cNvPr id="7" name="Rectangle 6"/>
            <p:cNvSpPr/>
            <p:nvPr/>
          </p:nvSpPr>
          <p:spPr bwMode="auto">
            <a:xfrm>
              <a:off x="4752280" y="4643933"/>
              <a:ext cx="2592288" cy="86409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05645" hangingPunct="0">
                <a:lnSpc>
                  <a:spcPct val="96000"/>
                </a:lnSpc>
                <a:buClr>
                  <a:srgbClr val="000000"/>
                </a:buClr>
                <a:buSzPct val="100000"/>
              </a:pPr>
              <a:endParaRPr lang="en-US" sz="1200"/>
            </a:p>
          </p:txBody>
        </p:sp>
      </p:grpSp>
      <p:sp>
        <p:nvSpPr>
          <p:cNvPr id="10" name="Rectangle 9"/>
          <p:cNvSpPr/>
          <p:nvPr/>
        </p:nvSpPr>
        <p:spPr>
          <a:xfrm rot="1112156">
            <a:off x="4375684" y="1459608"/>
            <a:ext cx="189753" cy="628357"/>
          </a:xfrm>
          <a:prstGeom prst="rect">
            <a:avLst/>
          </a:prstGeom>
          <a:noFill/>
        </p:spPr>
        <p:txBody>
          <a:bodyPr wrap="none" lIns="62209" tIns="31105" rIns="62209" bIns="31105">
            <a:spAutoFit/>
          </a:bodyPr>
          <a:lstStyle/>
          <a:p>
            <a:pPr algn="ctr"/>
            <a:r>
              <a:rPr lang="en-US" sz="3675"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3675"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20428941">
            <a:off x="3743380" y="1557423"/>
            <a:ext cx="189753" cy="628357"/>
          </a:xfrm>
          <a:prstGeom prst="rect">
            <a:avLst/>
          </a:prstGeom>
          <a:noFill/>
        </p:spPr>
        <p:txBody>
          <a:bodyPr wrap="none" lIns="62209" tIns="31105" rIns="62209" bIns="31105">
            <a:spAutoFit/>
          </a:bodyPr>
          <a:lstStyle/>
          <a:p>
            <a:pPr algn="ctr"/>
            <a:r>
              <a:rPr lang="en-US" sz="3675"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3675"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rot="21000000">
            <a:off x="4039105" y="1462331"/>
            <a:ext cx="189753" cy="628357"/>
          </a:xfrm>
          <a:prstGeom prst="rect">
            <a:avLst/>
          </a:prstGeom>
          <a:noFill/>
        </p:spPr>
        <p:txBody>
          <a:bodyPr wrap="none" lIns="62209" tIns="31105" rIns="62209" bIns="31105">
            <a:spAutoFit/>
          </a:bodyPr>
          <a:lstStyle/>
          <a:p>
            <a:pPr algn="ctr"/>
            <a:r>
              <a:rPr lang="en-US" sz="3675"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3675"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367165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361" y="30614"/>
            <a:ext cx="6170040" cy="857610"/>
          </a:xfrm>
        </p:spPr>
        <p:txBody>
          <a:bodyPr/>
          <a:lstStyle/>
          <a:p>
            <a:r>
              <a:rPr lang="en-US" dirty="0">
                <a:latin typeface="Powderfinger Type"/>
                <a:cs typeface="Powderfinger Type"/>
              </a:rPr>
              <a:t>Firstly</a:t>
            </a:r>
          </a:p>
        </p:txBody>
      </p:sp>
      <p:sp>
        <p:nvSpPr>
          <p:cNvPr id="3" name="Content Placeholder 2"/>
          <p:cNvSpPr>
            <a:spLocks noGrp="1"/>
          </p:cNvSpPr>
          <p:nvPr>
            <p:ph idx="1"/>
          </p:nvPr>
        </p:nvSpPr>
        <p:spPr>
          <a:xfrm>
            <a:off x="1485361" y="1091619"/>
            <a:ext cx="6368843" cy="3393716"/>
          </a:xfrm>
        </p:spPr>
        <p:txBody>
          <a:bodyPr/>
          <a:lstStyle/>
          <a:p>
            <a:pPr marL="0" indent="0">
              <a:buNone/>
            </a:pPr>
            <a:r>
              <a:rPr lang="en-US" sz="1650" b="1" dirty="0">
                <a:solidFill>
                  <a:srgbClr val="FF0000"/>
                </a:solidFill>
                <a:latin typeface="Powderfinger Type"/>
                <a:cs typeface="Powderfinger Type"/>
              </a:rPr>
              <a:t>If we want one working Internet at the end of all this, then keep an eye on the larger picture</a:t>
            </a:r>
          </a:p>
          <a:p>
            <a:pPr marL="0" indent="0">
              <a:buNone/>
            </a:pPr>
            <a:endParaRPr lang="en-US" sz="1650" b="1" dirty="0">
              <a:latin typeface="Powderfinger Type"/>
              <a:cs typeface="Powderfinger Type"/>
            </a:endParaRPr>
          </a:p>
          <a:p>
            <a:pPr marL="311045" lvl="1" indent="0">
              <a:buNone/>
            </a:pPr>
            <a:r>
              <a:rPr lang="en-US" sz="2700" b="1" dirty="0">
                <a:solidFill>
                  <a:schemeClr val="tx1">
                    <a:lumMod val="75000"/>
                    <a:lumOff val="25000"/>
                  </a:schemeClr>
                </a:solidFill>
                <a:latin typeface="Max's Handwritin"/>
                <a:cs typeface="Max's Handwritin"/>
              </a:rPr>
              <a:t>Think about what is our common interest here</a:t>
            </a:r>
          </a:p>
          <a:p>
            <a:pPr marL="311045" lvl="1" indent="0">
              <a:buNone/>
            </a:pPr>
            <a:r>
              <a:rPr lang="en-US" sz="2700" b="1" dirty="0">
                <a:solidFill>
                  <a:schemeClr val="tx1">
                    <a:lumMod val="75000"/>
                    <a:lumOff val="25000"/>
                  </a:schemeClr>
                </a:solidFill>
                <a:latin typeface="Max's Handwritin"/>
                <a:cs typeface="Max's Handwritin"/>
              </a:rPr>
              <a:t>and try to find ways for local interests to converge with our common interest in a single coherent digital environment that remains open, neutral, and accessible</a:t>
            </a:r>
          </a:p>
          <a:p>
            <a:pPr marL="0" indent="0">
              <a:buNone/>
            </a:pPr>
            <a:endParaRPr lang="en-US" sz="1650" b="1" dirty="0">
              <a:latin typeface="Max's Handwritin"/>
              <a:cs typeface="Max's Handwritin"/>
            </a:endParaRPr>
          </a:p>
          <a:p>
            <a:pPr marL="311045" lvl="1" indent="0">
              <a:buNone/>
            </a:pPr>
            <a:endParaRPr lang="en-US" sz="1650" b="1" dirty="0">
              <a:latin typeface="Max's Handwritin"/>
              <a:cs typeface="Max's Handwritin"/>
            </a:endParaRPr>
          </a:p>
        </p:txBody>
      </p:sp>
      <p:sp>
        <p:nvSpPr>
          <p:cNvPr id="4" name="Slide Number Placeholder 3"/>
          <p:cNvSpPr>
            <a:spLocks noGrp="1"/>
          </p:cNvSpPr>
          <p:nvPr>
            <p:ph type="sldNum" idx="4294967295"/>
          </p:nvPr>
        </p:nvSpPr>
        <p:spPr>
          <a:xfrm>
            <a:off x="1216441" y="4971763"/>
            <a:ext cx="292680" cy="140415"/>
          </a:xfrm>
          <a:prstGeom prst="rect">
            <a:avLst/>
          </a:prstGeom>
        </p:spPr>
        <p:txBody>
          <a:bodyPr vert="horz" lIns="62209" tIns="31105" rIns="62209" bIns="31105" rtlCol="0" anchor="ctr"/>
          <a:lstStyle/>
          <a:p>
            <a:pPr>
              <a:defRPr/>
            </a:pPr>
            <a:fld id="{32F0FA16-2837-AE42-AE5D-14083171F84D}" type="slidenum">
              <a:rPr lang="en-GB" smtClean="0"/>
              <a:pPr>
                <a:defRPr/>
              </a:pPr>
              <a:t>75</a:t>
            </a:fld>
            <a:endParaRPr lang="en-GB"/>
          </a:p>
        </p:txBody>
      </p:sp>
    </p:spTree>
    <p:extLst>
      <p:ext uri="{BB962C8B-B14F-4D97-AF65-F5344CB8AC3E}">
        <p14:creationId xmlns:p14="http://schemas.microsoft.com/office/powerpoint/2010/main" val="273243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361" y="30614"/>
            <a:ext cx="6170040" cy="857610"/>
          </a:xfrm>
        </p:spPr>
        <p:txBody>
          <a:bodyPr/>
          <a:lstStyle/>
          <a:p>
            <a:r>
              <a:rPr lang="en-US" dirty="0">
                <a:latin typeface="Powderfinger Type"/>
                <a:cs typeface="Powderfinger Type"/>
              </a:rPr>
              <a:t>Secondly</a:t>
            </a:r>
          </a:p>
        </p:txBody>
      </p:sp>
      <p:sp>
        <p:nvSpPr>
          <p:cNvPr id="3" name="Content Placeholder 2"/>
          <p:cNvSpPr>
            <a:spLocks noGrp="1"/>
          </p:cNvSpPr>
          <p:nvPr>
            <p:ph idx="1"/>
          </p:nvPr>
        </p:nvSpPr>
        <p:spPr>
          <a:xfrm>
            <a:off x="1286558" y="1126444"/>
            <a:ext cx="6368843" cy="3393716"/>
          </a:xfrm>
        </p:spPr>
        <p:txBody>
          <a:bodyPr>
            <a:normAutofit fontScale="92500" lnSpcReduction="20000"/>
          </a:bodyPr>
          <a:lstStyle/>
          <a:p>
            <a:pPr marL="0" indent="0">
              <a:buNone/>
            </a:pPr>
            <a:r>
              <a:rPr lang="en-US" sz="1900" b="1" dirty="0">
                <a:solidFill>
                  <a:srgbClr val="FF0000"/>
                </a:solidFill>
                <a:latin typeface="Powderfinger Type"/>
                <a:cs typeface="Powderfinger Type"/>
              </a:rPr>
              <a:t>Stop trying to make yesterday perfect!</a:t>
            </a:r>
          </a:p>
          <a:p>
            <a:pPr marL="311045" lvl="1" indent="0">
              <a:spcBef>
                <a:spcPts val="0"/>
              </a:spcBef>
              <a:buNone/>
            </a:pPr>
            <a:endParaRPr lang="en-US" sz="3000" b="1" dirty="0">
              <a:solidFill>
                <a:srgbClr val="660066"/>
              </a:solidFill>
              <a:latin typeface="Max's Handwritin"/>
              <a:cs typeface="Max's Handwritin"/>
            </a:endParaRPr>
          </a:p>
          <a:p>
            <a:pPr marL="311045" lvl="1" indent="0">
              <a:spcBef>
                <a:spcPts val="0"/>
              </a:spcBef>
              <a:buNone/>
            </a:pPr>
            <a:r>
              <a:rPr lang="en-US" sz="2600" b="1" dirty="0">
                <a:solidFill>
                  <a:srgbClr val="660066"/>
                </a:solidFill>
                <a:latin typeface="Max's Handwritin"/>
                <a:cs typeface="Max's Handwritin"/>
              </a:rPr>
              <a:t>We are moving on in trying to make the Internet bigger, faster, cheaper and better</a:t>
            </a:r>
          </a:p>
          <a:p>
            <a:pPr marL="311045" lvl="1" indent="0">
              <a:spcBef>
                <a:spcPts val="0"/>
              </a:spcBef>
              <a:buNone/>
            </a:pPr>
            <a:endParaRPr lang="en-US" sz="2600" b="1" dirty="0">
              <a:solidFill>
                <a:srgbClr val="660066"/>
              </a:solidFill>
              <a:latin typeface="Max's Handwritin"/>
              <a:cs typeface="Max's Handwritin"/>
            </a:endParaRPr>
          </a:p>
          <a:p>
            <a:pPr marL="311045" lvl="1" indent="0">
              <a:spcBef>
                <a:spcPts val="0"/>
              </a:spcBef>
              <a:buNone/>
            </a:pPr>
            <a:r>
              <a:rPr lang="en-US" sz="2600" b="1" dirty="0">
                <a:solidFill>
                  <a:srgbClr val="660066"/>
                </a:solidFill>
                <a:latin typeface="Max's Handwritin"/>
                <a:cs typeface="Max's Handwritin"/>
              </a:rPr>
              <a:t>And the effort has changed focus to concentrate on applications and services</a:t>
            </a:r>
          </a:p>
          <a:p>
            <a:pPr marL="311045" lvl="1" indent="0">
              <a:spcBef>
                <a:spcPts val="0"/>
              </a:spcBef>
              <a:buNone/>
            </a:pPr>
            <a:endParaRPr lang="en-US" sz="2600" b="1" dirty="0">
              <a:solidFill>
                <a:srgbClr val="660066"/>
              </a:solidFill>
              <a:latin typeface="Max's Handwritin"/>
              <a:cs typeface="Max's Handwritin"/>
            </a:endParaRPr>
          </a:p>
          <a:p>
            <a:pPr marL="311045" lvl="1" indent="0">
              <a:spcBef>
                <a:spcPts val="0"/>
              </a:spcBef>
              <a:buNone/>
            </a:pPr>
            <a:r>
              <a:rPr lang="en-US" sz="2600" b="1" dirty="0">
                <a:solidFill>
                  <a:srgbClr val="660066"/>
                </a:solidFill>
                <a:latin typeface="Max's Handwritin"/>
                <a:cs typeface="Max's Handwritin"/>
              </a:rPr>
              <a:t>If application-centric networking and CDNs make bigger, faster, cheaper and better services then that’s what we should be doing!</a:t>
            </a:r>
          </a:p>
          <a:p>
            <a:pPr marL="311045" lvl="1" indent="0">
              <a:buNone/>
            </a:pPr>
            <a:endParaRPr lang="en-US" sz="2400" b="1" dirty="0">
              <a:solidFill>
                <a:srgbClr val="660066"/>
              </a:solidFill>
              <a:latin typeface="Max's Handwritin"/>
              <a:cs typeface="Max's Handwritin"/>
            </a:endParaRPr>
          </a:p>
        </p:txBody>
      </p:sp>
      <p:sp>
        <p:nvSpPr>
          <p:cNvPr id="4" name="Slide Number Placeholder 3"/>
          <p:cNvSpPr>
            <a:spLocks noGrp="1"/>
          </p:cNvSpPr>
          <p:nvPr>
            <p:ph type="sldNum" idx="4294967295"/>
          </p:nvPr>
        </p:nvSpPr>
        <p:spPr>
          <a:xfrm>
            <a:off x="1216441" y="4971763"/>
            <a:ext cx="292680" cy="140415"/>
          </a:xfrm>
          <a:prstGeom prst="rect">
            <a:avLst/>
          </a:prstGeom>
        </p:spPr>
        <p:txBody>
          <a:bodyPr vert="horz" lIns="62209" tIns="31105" rIns="62209" bIns="31105" rtlCol="0" anchor="ctr"/>
          <a:lstStyle/>
          <a:p>
            <a:pPr>
              <a:defRPr/>
            </a:pPr>
            <a:fld id="{32F0FA16-2837-AE42-AE5D-14083171F84D}" type="slidenum">
              <a:rPr lang="en-GB" smtClean="0"/>
              <a:pPr>
                <a:defRPr/>
              </a:pPr>
              <a:t>76</a:t>
            </a:fld>
            <a:endParaRPr lang="en-GB"/>
          </a:p>
        </p:txBody>
      </p:sp>
    </p:spTree>
    <p:extLst>
      <p:ext uri="{BB962C8B-B14F-4D97-AF65-F5344CB8AC3E}">
        <p14:creationId xmlns:p14="http://schemas.microsoft.com/office/powerpoint/2010/main" val="14187460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361" y="30614"/>
            <a:ext cx="6170040" cy="857610"/>
          </a:xfrm>
        </p:spPr>
        <p:txBody>
          <a:bodyPr/>
          <a:lstStyle/>
          <a:p>
            <a:r>
              <a:rPr lang="en-US" dirty="0">
                <a:latin typeface="Powderfinger Type"/>
                <a:cs typeface="Powderfinger Type"/>
              </a:rPr>
              <a:t>Finally...</a:t>
            </a:r>
          </a:p>
        </p:txBody>
      </p:sp>
      <p:sp>
        <p:nvSpPr>
          <p:cNvPr id="3" name="Content Placeholder 2"/>
          <p:cNvSpPr>
            <a:spLocks noGrp="1"/>
          </p:cNvSpPr>
          <p:nvPr>
            <p:ph idx="1"/>
          </p:nvPr>
        </p:nvSpPr>
        <p:spPr>
          <a:xfrm>
            <a:off x="1485361" y="934861"/>
            <a:ext cx="6368843" cy="3879991"/>
          </a:xfrm>
        </p:spPr>
        <p:txBody>
          <a:bodyPr>
            <a:normAutofit/>
          </a:bodyPr>
          <a:lstStyle/>
          <a:p>
            <a:pPr marL="0" indent="0">
              <a:buNone/>
            </a:pPr>
            <a:r>
              <a:rPr lang="en-US" sz="1650" b="1" dirty="0">
                <a:solidFill>
                  <a:srgbClr val="FF0000"/>
                </a:solidFill>
                <a:latin typeface="Powderfinger Type"/>
                <a:cs typeface="Powderfinger Type"/>
              </a:rPr>
              <a:t>Bring it on! </a:t>
            </a:r>
          </a:p>
          <a:p>
            <a:pPr marL="0" indent="0">
              <a:buNone/>
            </a:pPr>
            <a:endParaRPr lang="en-US" sz="1650" b="1" dirty="0">
              <a:latin typeface="Powderfinger Type"/>
              <a:cs typeface="Powderfinger Type"/>
            </a:endParaRPr>
          </a:p>
          <a:p>
            <a:pPr marL="311045" lvl="1" indent="0">
              <a:buNone/>
            </a:pPr>
            <a:r>
              <a:rPr lang="en-US" sz="2400" b="1" dirty="0">
                <a:solidFill>
                  <a:srgbClr val="0000FF"/>
                </a:solidFill>
                <a:latin typeface="Max's Handwritin"/>
                <a:cs typeface="Max's Handwritin"/>
              </a:rPr>
              <a:t>Resisting further innovation will simply entrench today’s incumbents and will recreate the old stifling vertically bundled carriage monopolies of the telephone era!</a:t>
            </a:r>
          </a:p>
          <a:p>
            <a:pPr marL="311045" lvl="1" indent="0">
              <a:buNone/>
            </a:pPr>
            <a:endParaRPr lang="en-US" sz="2400" b="1" dirty="0">
              <a:solidFill>
                <a:srgbClr val="0000FF"/>
              </a:solidFill>
              <a:latin typeface="Max's Handwritin"/>
              <a:cs typeface="Max's Handwritin"/>
            </a:endParaRPr>
          </a:p>
          <a:p>
            <a:pPr marL="311045" lvl="1" indent="0">
              <a:buNone/>
            </a:pPr>
            <a:r>
              <a:rPr lang="en-US" sz="2400" b="1" dirty="0">
                <a:solidFill>
                  <a:srgbClr val="0000FF"/>
                </a:solidFill>
                <a:latin typeface="Max's Handwritin"/>
                <a:cs typeface="Max's Handwritin"/>
              </a:rPr>
              <a:t>And at that point we’ve lost everything!  </a:t>
            </a:r>
          </a:p>
        </p:txBody>
      </p:sp>
      <p:sp>
        <p:nvSpPr>
          <p:cNvPr id="4" name="Slide Number Placeholder 3"/>
          <p:cNvSpPr>
            <a:spLocks noGrp="1"/>
          </p:cNvSpPr>
          <p:nvPr>
            <p:ph type="sldNum" idx="4294967295"/>
          </p:nvPr>
        </p:nvSpPr>
        <p:spPr>
          <a:xfrm>
            <a:off x="1216441" y="4971763"/>
            <a:ext cx="292680" cy="140415"/>
          </a:xfrm>
          <a:prstGeom prst="rect">
            <a:avLst/>
          </a:prstGeom>
        </p:spPr>
        <p:txBody>
          <a:bodyPr vert="horz" lIns="62209" tIns="31105" rIns="62209" bIns="31105" rtlCol="0" anchor="ctr"/>
          <a:lstStyle/>
          <a:p>
            <a:pPr>
              <a:defRPr/>
            </a:pPr>
            <a:fld id="{32F0FA16-2837-AE42-AE5D-14083171F84D}" type="slidenum">
              <a:rPr lang="en-GB" smtClean="0"/>
              <a:pPr>
                <a:defRPr/>
              </a:pPr>
              <a:t>77</a:t>
            </a:fld>
            <a:endParaRPr lang="en-GB"/>
          </a:p>
        </p:txBody>
      </p:sp>
    </p:spTree>
    <p:extLst>
      <p:ext uri="{BB962C8B-B14F-4D97-AF65-F5344CB8AC3E}">
        <p14:creationId xmlns:p14="http://schemas.microsoft.com/office/powerpoint/2010/main" val="30547460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7C6C637-606F-2E4D-91C1-C35A79750736}"/>
              </a:ext>
            </a:extLst>
          </p:cNvPr>
          <p:cNvPicPr>
            <a:picLocks noGrp="1" noChangeAspect="1"/>
          </p:cNvPicPr>
          <p:nvPr>
            <p:ph idx="1"/>
          </p:nvPr>
        </p:nvPicPr>
        <p:blipFill>
          <a:blip r:embed="rId2"/>
          <a:stretch>
            <a:fillRect/>
          </a:stretch>
        </p:blipFill>
        <p:spPr>
          <a:xfrm>
            <a:off x="1388853" y="361599"/>
            <a:ext cx="6262267" cy="4781901"/>
          </a:xfrm>
        </p:spPr>
      </p:pic>
      <p:sp>
        <p:nvSpPr>
          <p:cNvPr id="4" name="Title 1">
            <a:extLst>
              <a:ext uri="{FF2B5EF4-FFF2-40B4-BE49-F238E27FC236}">
                <a16:creationId xmlns:a16="http://schemas.microsoft.com/office/drawing/2014/main" id="{90F122D8-246B-9146-9D41-052E8C2FE19D}"/>
              </a:ext>
            </a:extLst>
          </p:cNvPr>
          <p:cNvSpPr txBox="1">
            <a:spLocks/>
          </p:cNvSpPr>
          <p:nvPr/>
        </p:nvSpPr>
        <p:spPr>
          <a:xfrm rot="21202459">
            <a:off x="-274024" y="394164"/>
            <a:ext cx="3325755" cy="1102519"/>
          </a:xfrm>
          <a:prstGeom prst="rect">
            <a:avLst/>
          </a:prstGeom>
          <a:noFill/>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Powderfinger Type"/>
                <a:ea typeface="+mj-ea"/>
                <a:cs typeface="+mj-cs"/>
              </a:defRPr>
            </a:lvl1pPr>
          </a:lstStyle>
          <a:p>
            <a:r>
              <a:rPr lang="en-US" sz="6525" dirty="0">
                <a:latin typeface="Max's Handwritin"/>
                <a:cs typeface="Max's Handwritin"/>
              </a:rPr>
              <a:t>Thanks!</a:t>
            </a:r>
          </a:p>
        </p:txBody>
      </p:sp>
    </p:spTree>
    <p:extLst>
      <p:ext uri="{BB962C8B-B14F-4D97-AF65-F5344CB8AC3E}">
        <p14:creationId xmlns:p14="http://schemas.microsoft.com/office/powerpoint/2010/main" val="241421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latin typeface="Powderfinger Type"/>
                <a:cs typeface="Powderfinger Type"/>
              </a:rPr>
              <a:t>IETF Meeting – August 1990</a:t>
            </a:r>
          </a:p>
        </p:txBody>
      </p:sp>
      <p:pic>
        <p:nvPicPr>
          <p:cNvPr id="7" name="Content Placeholder 6" descr="18 67.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326" r="41050" b="47288"/>
          <a:stretch/>
        </p:blipFill>
        <p:spPr>
          <a:xfrm>
            <a:off x="2438449" y="1049384"/>
            <a:ext cx="3638550" cy="4037805"/>
          </a:xfrm>
        </p:spPr>
      </p:pic>
      <p:sp>
        <p:nvSpPr>
          <p:cNvPr id="2" name="Freeform 1">
            <a:extLst>
              <a:ext uri="{FF2B5EF4-FFF2-40B4-BE49-F238E27FC236}">
                <a16:creationId xmlns:a16="http://schemas.microsoft.com/office/drawing/2014/main" id="{F199AD6D-9AB2-5147-89E4-D409CE19AD6C}"/>
              </a:ext>
            </a:extLst>
          </p:cNvPr>
          <p:cNvSpPr/>
          <p:nvPr/>
        </p:nvSpPr>
        <p:spPr>
          <a:xfrm>
            <a:off x="4510928" y="2030497"/>
            <a:ext cx="1713092" cy="531407"/>
          </a:xfrm>
          <a:custGeom>
            <a:avLst/>
            <a:gdLst>
              <a:gd name="connsiteX0" fmla="*/ 255049 w 2284122"/>
              <a:gd name="connsiteY0" fmla="*/ 626180 h 708542"/>
              <a:gd name="connsiteX1" fmla="*/ 1539839 w 2284122"/>
              <a:gd name="connsiteY1" fmla="*/ 660904 h 708542"/>
              <a:gd name="connsiteX2" fmla="*/ 2257470 w 2284122"/>
              <a:gd name="connsiteY2" fmla="*/ 59020 h 708542"/>
              <a:gd name="connsiteX3" fmla="*/ 625439 w 2284122"/>
              <a:gd name="connsiteY3" fmla="*/ 47446 h 708542"/>
              <a:gd name="connsiteX4" fmla="*/ 406 w 2284122"/>
              <a:gd name="connsiteY4" fmla="*/ 278939 h 708542"/>
              <a:gd name="connsiteX5" fmla="*/ 544416 w 2284122"/>
              <a:gd name="connsiteY5" fmla="*/ 464134 h 708542"/>
              <a:gd name="connsiteX6" fmla="*/ 1389368 w 2284122"/>
              <a:gd name="connsiteY6" fmla="*/ 510433 h 70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4122" h="708542">
                <a:moveTo>
                  <a:pt x="255049" y="626180"/>
                </a:moveTo>
                <a:cubicBezTo>
                  <a:pt x="730575" y="690805"/>
                  <a:pt x="1206102" y="755431"/>
                  <a:pt x="1539839" y="660904"/>
                </a:cubicBezTo>
                <a:cubicBezTo>
                  <a:pt x="1873576" y="566377"/>
                  <a:pt x="2409870" y="161263"/>
                  <a:pt x="2257470" y="59020"/>
                </a:cubicBezTo>
                <a:cubicBezTo>
                  <a:pt x="2105070" y="-43223"/>
                  <a:pt x="1001616" y="10793"/>
                  <a:pt x="625439" y="47446"/>
                </a:cubicBezTo>
                <a:cubicBezTo>
                  <a:pt x="249262" y="84099"/>
                  <a:pt x="13910" y="209491"/>
                  <a:pt x="406" y="278939"/>
                </a:cubicBezTo>
                <a:cubicBezTo>
                  <a:pt x="-13098" y="348387"/>
                  <a:pt x="312922" y="425552"/>
                  <a:pt x="544416" y="464134"/>
                </a:cubicBezTo>
                <a:cubicBezTo>
                  <a:pt x="775910" y="502716"/>
                  <a:pt x="1082639" y="506574"/>
                  <a:pt x="1389368" y="510433"/>
                </a:cubicBezTo>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3" name="TextBox 2">
            <a:extLst>
              <a:ext uri="{FF2B5EF4-FFF2-40B4-BE49-F238E27FC236}">
                <a16:creationId xmlns:a16="http://schemas.microsoft.com/office/drawing/2014/main" id="{8934FD11-9F8A-F342-A239-5A6DFA902BF6}"/>
              </a:ext>
            </a:extLst>
          </p:cNvPr>
          <p:cNvSpPr txBox="1"/>
          <p:nvPr/>
        </p:nvSpPr>
        <p:spPr>
          <a:xfrm>
            <a:off x="6322688" y="1891997"/>
            <a:ext cx="590226" cy="300082"/>
          </a:xfrm>
          <a:prstGeom prst="rect">
            <a:avLst/>
          </a:prstGeom>
          <a:noFill/>
        </p:spPr>
        <p:txBody>
          <a:bodyPr wrap="none" rtlCol="0">
            <a:spAutoFit/>
          </a:bodyPr>
          <a:lstStyle/>
          <a:p>
            <a:r>
              <a:rPr lang="en-AU" sz="1350" i="1" dirty="0">
                <a:solidFill>
                  <a:srgbClr val="FF0000"/>
                </a:solidFill>
                <a:latin typeface="AhnbergHand" pitchFamily="2" charset="0"/>
              </a:rPr>
              <a:t>oops!</a:t>
            </a:r>
          </a:p>
        </p:txBody>
      </p:sp>
    </p:spTree>
    <p:extLst>
      <p:ext uri="{BB962C8B-B14F-4D97-AF65-F5344CB8AC3E}">
        <p14:creationId xmlns:p14="http://schemas.microsoft.com/office/powerpoint/2010/main" val="86111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owderfinger Type"/>
                <a:cs typeface="Powderfinger Type"/>
              </a:rPr>
              <a:t>What did we do back in 1992?</a:t>
            </a:r>
          </a:p>
        </p:txBody>
      </p:sp>
      <p:sp>
        <p:nvSpPr>
          <p:cNvPr id="3" name="Content Placeholder 2"/>
          <p:cNvSpPr>
            <a:spLocks noGrp="1"/>
          </p:cNvSpPr>
          <p:nvPr>
            <p:ph idx="1"/>
          </p:nvPr>
        </p:nvSpPr>
        <p:spPr/>
        <p:txBody>
          <a:bodyPr/>
          <a:lstStyle/>
          <a:p>
            <a:pPr marL="0" indent="0">
              <a:buNone/>
            </a:pPr>
            <a:r>
              <a:rPr lang="en-US" dirty="0">
                <a:latin typeface="Powderfinger Type"/>
                <a:cs typeface="Powderfinger Type"/>
              </a:rPr>
              <a:t>We bought some time by removing the CLASS A, B, C address structure from IP addresses</a:t>
            </a:r>
            <a:endParaRPr lang="en-US" dirty="0"/>
          </a:p>
        </p:txBody>
      </p:sp>
    </p:spTree>
    <p:extLst>
      <p:ext uri="{BB962C8B-B14F-4D97-AF65-F5344CB8AC3E}">
        <p14:creationId xmlns:p14="http://schemas.microsoft.com/office/powerpoint/2010/main" val="2069620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175"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2720</TotalTime>
  <Words>2273</Words>
  <Application>Microsoft Macintosh PowerPoint</Application>
  <PresentationFormat>On-screen Show (16:9)</PresentationFormat>
  <Paragraphs>303</Paragraphs>
  <Slides>78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AhnbergHand</vt:lpstr>
      <vt:lpstr>Arial</vt:lpstr>
      <vt:lpstr>Calibri</vt:lpstr>
      <vt:lpstr>Courier</vt:lpstr>
      <vt:lpstr>Max's Handwritin</vt:lpstr>
      <vt:lpstr>Powderfinger Type</vt:lpstr>
      <vt:lpstr>Vadim's Writing</vt:lpstr>
      <vt:lpstr>Office Theme</vt:lpstr>
      <vt:lpstr>The Post-IPocalypse Internet</vt:lpstr>
      <vt:lpstr>PowerPoint Presentation</vt:lpstr>
      <vt:lpstr>PowerPoint Presentation</vt:lpstr>
      <vt:lpstr>PowerPoint Presentation</vt:lpstr>
      <vt:lpstr>The Internet...</vt:lpstr>
      <vt:lpstr>The Internet...</vt:lpstr>
      <vt:lpstr>IETF Meeting – August 1990</vt:lpstr>
      <vt:lpstr>IETF Meeting – August 1990</vt:lpstr>
      <vt:lpstr>What did we do back in 1992?</vt:lpstr>
      <vt:lpstr>The CIDR Fix</vt:lpstr>
      <vt:lpstr>What else did we do back in 1992?</vt:lpstr>
      <vt:lpstr>zzzzzz</vt:lpstr>
      <vt:lpstr>CIDR worked!</vt:lpstr>
      <vt:lpstr>Meanwhile, we continued to build (IPv4) networks</vt:lpstr>
      <vt:lpstr>The rude awakening</vt:lpstr>
      <vt:lpstr>IPv4 Address Allocations</vt:lpstr>
      <vt:lpstr>PowerPoint Presentation</vt:lpstr>
      <vt:lpstr>The rude awakening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problem is...</vt:lpstr>
      <vt:lpstr>The problem is...</vt:lpstr>
      <vt:lpstr>The problem is...</vt:lpstr>
      <vt:lpstr>PowerPoint Presentation</vt:lpstr>
      <vt:lpstr>Just how are we going?</vt:lpstr>
      <vt:lpstr>Just how are we going?</vt:lpstr>
      <vt:lpstr>Where is it?</vt:lpstr>
      <vt:lpstr>Where is it?</vt:lpstr>
      <vt:lpstr>What’s the Problem?</vt:lpstr>
      <vt:lpstr>Why?</vt:lpstr>
      <vt:lpstr>Economics!</vt:lpstr>
      <vt:lpstr>Economics!</vt:lpstr>
      <vt:lpstr>This situation represents a period of considerable uncertainty for our industry</vt:lpstr>
      <vt:lpstr>This situation represents a period of considerable uncertainty for our industry</vt:lpstr>
      <vt:lpstr>Where is this heading?</vt:lpstr>
      <vt:lpstr>Where is this heading?</vt:lpstr>
      <vt:lpstr>Where is this heading?</vt:lpstr>
      <vt:lpstr>And its not yet clear which of these paths the Internet will take!</vt:lpstr>
      <vt:lpstr>And its not yet clear which path the Internet will take!</vt:lpstr>
      <vt:lpstr>You see, there us an Alternate View of where we are today</vt:lpstr>
      <vt:lpstr>An Alternate View</vt:lpstr>
      <vt:lpstr>What would that mean?</vt:lpstr>
      <vt:lpstr>What do we need?</vt:lpstr>
      <vt:lpstr>What do we need?</vt:lpstr>
      <vt:lpstr>What do we want?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thoughts...</vt:lpstr>
      <vt:lpstr>Firstly</vt:lpstr>
      <vt:lpstr>Secondly</vt:lpstr>
      <vt:lpstr>Finally...</vt:lpstr>
      <vt:lpstr>PowerPoint Presentation</vt:lpstr>
    </vt:vector>
  </TitlesOfParts>
  <Company>APNIC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Huston</dc:creator>
  <cp:lastModifiedBy>Geoff Huston</cp:lastModifiedBy>
  <cp:revision>53</cp:revision>
  <dcterms:created xsi:type="dcterms:W3CDTF">2012-06-03T06:20:16Z</dcterms:created>
  <dcterms:modified xsi:type="dcterms:W3CDTF">2021-10-30T19:22:20Z</dcterms:modified>
</cp:coreProperties>
</file>