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94" r:id="rId2"/>
    <p:sldId id="415" r:id="rId3"/>
    <p:sldId id="296" r:id="rId4"/>
    <p:sldId id="416" r:id="rId5"/>
    <p:sldId id="431" r:id="rId6"/>
    <p:sldId id="417" r:id="rId7"/>
    <p:sldId id="418" r:id="rId8"/>
    <p:sldId id="419" r:id="rId9"/>
    <p:sldId id="450" r:id="rId10"/>
    <p:sldId id="449" r:id="rId11"/>
    <p:sldId id="420" r:id="rId12"/>
    <p:sldId id="465" r:id="rId13"/>
    <p:sldId id="421" r:id="rId14"/>
    <p:sldId id="422" r:id="rId15"/>
    <p:sldId id="451" r:id="rId16"/>
    <p:sldId id="423" r:id="rId17"/>
    <p:sldId id="425" r:id="rId18"/>
    <p:sldId id="432" r:id="rId19"/>
    <p:sldId id="439" r:id="rId20"/>
    <p:sldId id="433" r:id="rId21"/>
    <p:sldId id="427" r:id="rId22"/>
    <p:sldId id="440" r:id="rId23"/>
    <p:sldId id="441" r:id="rId24"/>
    <p:sldId id="444" r:id="rId25"/>
    <p:sldId id="445" r:id="rId26"/>
    <p:sldId id="446" r:id="rId27"/>
    <p:sldId id="434" r:id="rId28"/>
    <p:sldId id="435" r:id="rId29"/>
    <p:sldId id="436" r:id="rId30"/>
    <p:sldId id="437" r:id="rId31"/>
    <p:sldId id="438" r:id="rId32"/>
    <p:sldId id="442" r:id="rId33"/>
    <p:sldId id="452" r:id="rId34"/>
    <p:sldId id="443" r:id="rId35"/>
    <p:sldId id="447" r:id="rId36"/>
    <p:sldId id="453" r:id="rId37"/>
    <p:sldId id="466" r:id="rId38"/>
    <p:sldId id="429" r:id="rId39"/>
    <p:sldId id="460" r:id="rId40"/>
    <p:sldId id="448" r:id="rId41"/>
    <p:sldId id="461" r:id="rId42"/>
    <p:sldId id="458" r:id="rId43"/>
    <p:sldId id="459" r:id="rId44"/>
    <p:sldId id="462" r:id="rId45"/>
    <p:sldId id="463" r:id="rId46"/>
    <p:sldId id="454" r:id="rId47"/>
    <p:sldId id="467" r:id="rId48"/>
    <p:sldId id="469" r:id="rId49"/>
    <p:sldId id="468" r:id="rId50"/>
    <p:sldId id="31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o Damas" initials="JD" lastIdx="4" clrIdx="0">
    <p:extLst>
      <p:ext uri="{19B8F6BF-5375-455C-9EA6-DF929625EA0E}">
        <p15:presenceInfo xmlns:p15="http://schemas.microsoft.com/office/powerpoint/2012/main" userId="S::joao@apnic.net::ff437f1a-2e10-44d4-93ee-1b7ba3e35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E63CC"/>
    <a:srgbClr val="DA2D03"/>
    <a:srgbClr val="FF9800"/>
    <a:srgbClr val="7F3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p:restoredTop sz="94694"/>
  </p:normalViewPr>
  <p:slideViewPr>
    <p:cSldViewPr snapToGrid="0" snapToObjects="1">
      <p:cViewPr varScale="1">
        <p:scale>
          <a:sx n="121" d="100"/>
          <a:sy n="121" d="100"/>
        </p:scale>
        <p:origin x="124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1DC4D-EE44-934C-876F-AAB80317F076}" type="datetimeFigureOut">
              <a:rPr lang="en-AU" smtClean="0"/>
              <a:t>10/9/21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67193-5237-D742-B6EC-D476477BC1C9}" type="slidenum">
              <a:rPr lang="en-AU" smtClean="0"/>
              <a:t>‹#›</a:t>
            </a:fld>
            <a:endParaRPr lang="en-AU"/>
          </a:p>
        </p:txBody>
      </p:sp>
    </p:spTree>
    <p:extLst>
      <p:ext uri="{BB962C8B-B14F-4D97-AF65-F5344CB8AC3E}">
        <p14:creationId xmlns:p14="http://schemas.microsoft.com/office/powerpoint/2010/main" val="8805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767193-5237-D742-B6EC-D476477BC1C9}" type="slidenum">
              <a:rPr lang="en-AU" smtClean="0"/>
              <a:t>38</a:t>
            </a:fld>
            <a:endParaRPr lang="en-AU"/>
          </a:p>
        </p:txBody>
      </p:sp>
    </p:spTree>
    <p:extLst>
      <p:ext uri="{BB962C8B-B14F-4D97-AF65-F5344CB8AC3E}">
        <p14:creationId xmlns:p14="http://schemas.microsoft.com/office/powerpoint/2010/main" val="247134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E062-FBCD-CF45-9210-8CA3D27B5F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12546BEC-F9AC-F040-93ED-BF2F4BB91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DB141840-7EB5-1B47-85F4-68B63B662507}"/>
              </a:ext>
            </a:extLst>
          </p:cNvPr>
          <p:cNvSpPr>
            <a:spLocks noGrp="1"/>
          </p:cNvSpPr>
          <p:nvPr>
            <p:ph type="dt" sz="half" idx="10"/>
          </p:nvPr>
        </p:nvSpPr>
        <p:spPr/>
        <p:txBody>
          <a:bodyPr/>
          <a:lstStyle/>
          <a:p>
            <a:fld id="{FFB8583A-DDCB-394D-8DC8-58AC635D702A}" type="datetime1">
              <a:rPr lang="en-AU" smtClean="0"/>
              <a:t>10/9/21</a:t>
            </a:fld>
            <a:endParaRPr lang="en-AU"/>
          </a:p>
        </p:txBody>
      </p:sp>
      <p:sp>
        <p:nvSpPr>
          <p:cNvPr id="5" name="Footer Placeholder 4">
            <a:extLst>
              <a:ext uri="{FF2B5EF4-FFF2-40B4-BE49-F238E27FC236}">
                <a16:creationId xmlns:a16="http://schemas.microsoft.com/office/drawing/2014/main" id="{987EEB69-58D6-004D-A549-BBF0C9CCA8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1ED525-8EE4-A242-B53F-AECF1B207DAA}"/>
              </a:ext>
            </a:extLst>
          </p:cNvPr>
          <p:cNvSpPr>
            <a:spLocks noGrp="1"/>
          </p:cNvSpPr>
          <p:nvPr>
            <p:ph type="sldNum" sz="quarter" idx="12"/>
          </p:nvPr>
        </p:nvSpPr>
        <p:spPr/>
        <p:txBody>
          <a:bodyPr/>
          <a:lstStyle/>
          <a:p>
            <a:fld id="{652E326F-2974-0E46-BE41-4A2DFAACED48}" type="slidenum">
              <a:rPr lang="en-AU" smtClean="0"/>
              <a:t>‹#›</a:t>
            </a:fld>
            <a:endParaRPr lang="en-AU" dirty="0"/>
          </a:p>
        </p:txBody>
      </p:sp>
    </p:spTree>
    <p:extLst>
      <p:ext uri="{BB962C8B-B14F-4D97-AF65-F5344CB8AC3E}">
        <p14:creationId xmlns:p14="http://schemas.microsoft.com/office/powerpoint/2010/main" val="24457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75CB-5DC8-9F48-9A35-597D1E179002}"/>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BFD187EF-86DF-3B40-A8E8-17F177A713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0B5CC07-05A6-9A45-8B62-87CB00CD7266}"/>
              </a:ext>
            </a:extLst>
          </p:cNvPr>
          <p:cNvSpPr>
            <a:spLocks noGrp="1"/>
          </p:cNvSpPr>
          <p:nvPr>
            <p:ph type="dt" sz="half" idx="10"/>
          </p:nvPr>
        </p:nvSpPr>
        <p:spPr/>
        <p:txBody>
          <a:bodyPr/>
          <a:lstStyle/>
          <a:p>
            <a:fld id="{296E54B1-33C2-EB4A-8067-34A8CC5FD45E}" type="datetime1">
              <a:rPr lang="en-AU" smtClean="0"/>
              <a:t>10/9/21</a:t>
            </a:fld>
            <a:endParaRPr lang="en-AU"/>
          </a:p>
        </p:txBody>
      </p:sp>
      <p:sp>
        <p:nvSpPr>
          <p:cNvPr id="5" name="Footer Placeholder 4">
            <a:extLst>
              <a:ext uri="{FF2B5EF4-FFF2-40B4-BE49-F238E27FC236}">
                <a16:creationId xmlns:a16="http://schemas.microsoft.com/office/drawing/2014/main" id="{D8462655-2300-1D4F-96CA-A36DB2695C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040386-FDE8-3447-BBF0-15359EFD8C26}"/>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5053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10C2E-5B52-614F-8821-AC8920014D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F87302C-A092-AD43-B1AE-76607EA382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F4B61AB-A506-7A4E-8B85-6016AA235CF6}"/>
              </a:ext>
            </a:extLst>
          </p:cNvPr>
          <p:cNvSpPr>
            <a:spLocks noGrp="1"/>
          </p:cNvSpPr>
          <p:nvPr>
            <p:ph type="dt" sz="half" idx="10"/>
          </p:nvPr>
        </p:nvSpPr>
        <p:spPr/>
        <p:txBody>
          <a:bodyPr/>
          <a:lstStyle/>
          <a:p>
            <a:fld id="{B9EA5931-6118-8845-B3E6-19D338490EB6}" type="datetime1">
              <a:rPr lang="en-AU" smtClean="0"/>
              <a:t>10/9/21</a:t>
            </a:fld>
            <a:endParaRPr lang="en-AU"/>
          </a:p>
        </p:txBody>
      </p:sp>
      <p:sp>
        <p:nvSpPr>
          <p:cNvPr id="5" name="Footer Placeholder 4">
            <a:extLst>
              <a:ext uri="{FF2B5EF4-FFF2-40B4-BE49-F238E27FC236}">
                <a16:creationId xmlns:a16="http://schemas.microsoft.com/office/drawing/2014/main" id="{ECB55E81-79B8-6E49-A004-0220E21520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8B67F4-D592-B347-AC3F-37B6B219A23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09867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8D87-46A1-3B42-816B-85003A96352F}"/>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EFF9FAEA-5CA0-AF4B-91EC-62DFFEC3D0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CEEF80D-6D90-D844-B095-39D71A3C6C8E}"/>
              </a:ext>
            </a:extLst>
          </p:cNvPr>
          <p:cNvSpPr>
            <a:spLocks noGrp="1"/>
          </p:cNvSpPr>
          <p:nvPr>
            <p:ph type="dt" sz="half" idx="10"/>
          </p:nvPr>
        </p:nvSpPr>
        <p:spPr/>
        <p:txBody>
          <a:bodyPr/>
          <a:lstStyle/>
          <a:p>
            <a:fld id="{92C4CF23-3AF8-194E-80CE-7C5D7BCF857A}" type="datetime1">
              <a:rPr lang="en-AU" smtClean="0"/>
              <a:t>10/9/21</a:t>
            </a:fld>
            <a:endParaRPr lang="en-AU"/>
          </a:p>
        </p:txBody>
      </p:sp>
      <p:sp>
        <p:nvSpPr>
          <p:cNvPr id="5" name="Footer Placeholder 4">
            <a:extLst>
              <a:ext uri="{FF2B5EF4-FFF2-40B4-BE49-F238E27FC236}">
                <a16:creationId xmlns:a16="http://schemas.microsoft.com/office/drawing/2014/main" id="{4587A117-56A8-A740-B5DC-881BF6F174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C083C3-1613-0C42-BE6E-1D5AAE63E8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8936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0820-34C6-9248-AF8A-0C733DE45A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F8CE1159-116C-C447-972E-E19D51BCF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ED4801-083B-2B4A-BF42-DA27F8A5A7D7}"/>
              </a:ext>
            </a:extLst>
          </p:cNvPr>
          <p:cNvSpPr>
            <a:spLocks noGrp="1"/>
          </p:cNvSpPr>
          <p:nvPr>
            <p:ph type="dt" sz="half" idx="10"/>
          </p:nvPr>
        </p:nvSpPr>
        <p:spPr/>
        <p:txBody>
          <a:bodyPr/>
          <a:lstStyle/>
          <a:p>
            <a:fld id="{645E24A0-3D36-4241-85D1-F7209717FC07}" type="datetime1">
              <a:rPr lang="en-AU" smtClean="0"/>
              <a:t>10/9/21</a:t>
            </a:fld>
            <a:endParaRPr lang="en-AU"/>
          </a:p>
        </p:txBody>
      </p:sp>
      <p:sp>
        <p:nvSpPr>
          <p:cNvPr id="5" name="Footer Placeholder 4">
            <a:extLst>
              <a:ext uri="{FF2B5EF4-FFF2-40B4-BE49-F238E27FC236}">
                <a16:creationId xmlns:a16="http://schemas.microsoft.com/office/drawing/2014/main" id="{39C060E7-031A-9143-82D9-3A548D2A7E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406B2B-8315-014C-A623-DFF043F70E80}"/>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6762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B373-E990-774F-A8D7-C7A962CF428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6CE920B-181E-0340-8F3C-865E7A5190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441430DC-51FA-5544-B6BA-13E354CDC5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68B5D31F-61AE-0443-9DA5-112A6A9E9DB3}"/>
              </a:ext>
            </a:extLst>
          </p:cNvPr>
          <p:cNvSpPr>
            <a:spLocks noGrp="1"/>
          </p:cNvSpPr>
          <p:nvPr>
            <p:ph type="dt" sz="half" idx="10"/>
          </p:nvPr>
        </p:nvSpPr>
        <p:spPr/>
        <p:txBody>
          <a:bodyPr/>
          <a:lstStyle/>
          <a:p>
            <a:fld id="{841B8F35-0AA0-3442-AEA2-26E05C092996}" type="datetime1">
              <a:rPr lang="en-AU" smtClean="0"/>
              <a:t>10/9/21</a:t>
            </a:fld>
            <a:endParaRPr lang="en-AU"/>
          </a:p>
        </p:txBody>
      </p:sp>
      <p:sp>
        <p:nvSpPr>
          <p:cNvPr id="6" name="Footer Placeholder 5">
            <a:extLst>
              <a:ext uri="{FF2B5EF4-FFF2-40B4-BE49-F238E27FC236}">
                <a16:creationId xmlns:a16="http://schemas.microsoft.com/office/drawing/2014/main" id="{2821146B-5D99-C848-92EA-96E7943C00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E962EB-70DF-F445-93D3-C52F2E5B7015}"/>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313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DDFD-2E69-7448-A5B3-2268F04C3ED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CABDD01-C0E7-C242-A782-1EDB60FCA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9D7078-7567-924E-A526-C30BA7538B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0195F9CC-ADFE-7B4E-A742-2ECFD10E0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E33790-1FB6-9A49-B5B1-F9FFF46DA0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8CFC484E-EDF2-8D4B-BAB4-1067857530B4}"/>
              </a:ext>
            </a:extLst>
          </p:cNvPr>
          <p:cNvSpPr>
            <a:spLocks noGrp="1"/>
          </p:cNvSpPr>
          <p:nvPr>
            <p:ph type="dt" sz="half" idx="10"/>
          </p:nvPr>
        </p:nvSpPr>
        <p:spPr/>
        <p:txBody>
          <a:bodyPr/>
          <a:lstStyle/>
          <a:p>
            <a:fld id="{02BC8B5C-7371-6B46-B3E4-E761ECF581B8}" type="datetime1">
              <a:rPr lang="en-AU" smtClean="0"/>
              <a:t>10/9/21</a:t>
            </a:fld>
            <a:endParaRPr lang="en-AU"/>
          </a:p>
        </p:txBody>
      </p:sp>
      <p:sp>
        <p:nvSpPr>
          <p:cNvPr id="8" name="Footer Placeholder 7">
            <a:extLst>
              <a:ext uri="{FF2B5EF4-FFF2-40B4-BE49-F238E27FC236}">
                <a16:creationId xmlns:a16="http://schemas.microsoft.com/office/drawing/2014/main" id="{10FCD24A-9FF5-714B-9B3D-BBB6BAE1AED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B13514B-ACC3-3144-90A8-B40709A95374}"/>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23061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36BE-634E-0949-BDA3-AB8673E688DE}"/>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3FDC11B-1470-E941-9BE5-11FF85B7ED48}"/>
              </a:ext>
            </a:extLst>
          </p:cNvPr>
          <p:cNvSpPr>
            <a:spLocks noGrp="1"/>
          </p:cNvSpPr>
          <p:nvPr>
            <p:ph type="dt" sz="half" idx="10"/>
          </p:nvPr>
        </p:nvSpPr>
        <p:spPr/>
        <p:txBody>
          <a:bodyPr/>
          <a:lstStyle/>
          <a:p>
            <a:fld id="{0BC37B43-57B2-B44D-9065-2324536E2DCC}" type="datetime1">
              <a:rPr lang="en-AU" smtClean="0"/>
              <a:t>10/9/21</a:t>
            </a:fld>
            <a:endParaRPr lang="en-AU"/>
          </a:p>
        </p:txBody>
      </p:sp>
      <p:sp>
        <p:nvSpPr>
          <p:cNvPr id="4" name="Footer Placeholder 3">
            <a:extLst>
              <a:ext uri="{FF2B5EF4-FFF2-40B4-BE49-F238E27FC236}">
                <a16:creationId xmlns:a16="http://schemas.microsoft.com/office/drawing/2014/main" id="{64FA3664-761B-2D4D-AE58-931F4BE3431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1A54FB8-96A7-334C-8181-A4F0C1EC5463}"/>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23540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64870-AFDE-7040-94F4-B024A843A094}"/>
              </a:ext>
            </a:extLst>
          </p:cNvPr>
          <p:cNvSpPr>
            <a:spLocks noGrp="1"/>
          </p:cNvSpPr>
          <p:nvPr>
            <p:ph type="dt" sz="half" idx="10"/>
          </p:nvPr>
        </p:nvSpPr>
        <p:spPr/>
        <p:txBody>
          <a:bodyPr/>
          <a:lstStyle/>
          <a:p>
            <a:fld id="{17BAA92A-3172-0647-8A9B-7E63BC2EE2E4}" type="datetime1">
              <a:rPr lang="en-AU" smtClean="0"/>
              <a:t>10/9/21</a:t>
            </a:fld>
            <a:endParaRPr lang="en-AU"/>
          </a:p>
        </p:txBody>
      </p:sp>
      <p:sp>
        <p:nvSpPr>
          <p:cNvPr id="3" name="Footer Placeholder 2">
            <a:extLst>
              <a:ext uri="{FF2B5EF4-FFF2-40B4-BE49-F238E27FC236}">
                <a16:creationId xmlns:a16="http://schemas.microsoft.com/office/drawing/2014/main" id="{A399829B-CF06-264D-BCB9-2CCF63604D8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FAC6723-C10A-4947-BE81-CDFED2B92E3E}"/>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2635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2BAE-9A7B-6E47-869C-232F99FFDA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4F2C2A00-D9DB-F94C-80C7-9370E6B7E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C4222BEE-B459-024A-A826-015D891AD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807B53-31C1-D24E-8609-FDFC3DB98DBC}"/>
              </a:ext>
            </a:extLst>
          </p:cNvPr>
          <p:cNvSpPr>
            <a:spLocks noGrp="1"/>
          </p:cNvSpPr>
          <p:nvPr>
            <p:ph type="dt" sz="half" idx="10"/>
          </p:nvPr>
        </p:nvSpPr>
        <p:spPr/>
        <p:txBody>
          <a:bodyPr/>
          <a:lstStyle/>
          <a:p>
            <a:fld id="{4AE5C739-2156-1845-9553-D7CBBCA5ECBD}" type="datetime1">
              <a:rPr lang="en-AU" smtClean="0"/>
              <a:t>10/9/21</a:t>
            </a:fld>
            <a:endParaRPr lang="en-AU"/>
          </a:p>
        </p:txBody>
      </p:sp>
      <p:sp>
        <p:nvSpPr>
          <p:cNvPr id="6" name="Footer Placeholder 5">
            <a:extLst>
              <a:ext uri="{FF2B5EF4-FFF2-40B4-BE49-F238E27FC236}">
                <a16:creationId xmlns:a16="http://schemas.microsoft.com/office/drawing/2014/main" id="{8F189C65-CCA7-4343-A34D-5224BBC99D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318CA9-1612-C14A-8266-52DF9C5DD02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419721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32AA-FCF9-D246-A838-07709F4C0E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20971788-8A31-164F-A095-0A881BE9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0A17F44-3995-8545-809B-15266CBD0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D3B1D3-1387-5D44-B95B-2DC02B373D78}"/>
              </a:ext>
            </a:extLst>
          </p:cNvPr>
          <p:cNvSpPr>
            <a:spLocks noGrp="1"/>
          </p:cNvSpPr>
          <p:nvPr>
            <p:ph type="dt" sz="half" idx="10"/>
          </p:nvPr>
        </p:nvSpPr>
        <p:spPr/>
        <p:txBody>
          <a:bodyPr/>
          <a:lstStyle/>
          <a:p>
            <a:fld id="{1A25FE41-03C6-A34B-B13D-8E5C31CA0331}" type="datetime1">
              <a:rPr lang="en-AU" smtClean="0"/>
              <a:t>10/9/21</a:t>
            </a:fld>
            <a:endParaRPr lang="en-AU"/>
          </a:p>
        </p:txBody>
      </p:sp>
      <p:sp>
        <p:nvSpPr>
          <p:cNvPr id="6" name="Footer Placeholder 5">
            <a:extLst>
              <a:ext uri="{FF2B5EF4-FFF2-40B4-BE49-F238E27FC236}">
                <a16:creationId xmlns:a16="http://schemas.microsoft.com/office/drawing/2014/main" id="{8A049E5C-8B37-1644-AB99-B8FC31FFD9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482A52-D0D5-6142-94C4-B0DF58A3AD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4955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8EF84-8CA1-5A4A-B32F-75A884FC1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5CFFCB30-B7C9-6041-8A2C-7879D8C6E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B1F3F9F-E105-B843-BFEA-26F0BC8CD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317E4-64B0-1A46-A92E-756872CA24D9}" type="datetime1">
              <a:rPr lang="en-AU" smtClean="0"/>
              <a:t>10/9/21</a:t>
            </a:fld>
            <a:endParaRPr lang="en-AU"/>
          </a:p>
        </p:txBody>
      </p:sp>
      <p:sp>
        <p:nvSpPr>
          <p:cNvPr id="5" name="Footer Placeholder 4">
            <a:extLst>
              <a:ext uri="{FF2B5EF4-FFF2-40B4-BE49-F238E27FC236}">
                <a16:creationId xmlns:a16="http://schemas.microsoft.com/office/drawing/2014/main" id="{CF1CEAEC-6386-E14D-B1C2-DDF181BCF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9F6B69C-91E7-AB47-8533-C9418F39E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E326F-2974-0E46-BE41-4A2DFAACED48}" type="slidenum">
              <a:rPr lang="en-AU" smtClean="0"/>
              <a:t>‹#›</a:t>
            </a:fld>
            <a:endParaRPr lang="en-AU"/>
          </a:p>
        </p:txBody>
      </p:sp>
    </p:spTree>
    <p:extLst>
      <p:ext uri="{BB962C8B-B14F-4D97-AF65-F5344CB8AC3E}">
        <p14:creationId xmlns:p14="http://schemas.microsoft.com/office/powerpoint/2010/main" val="3997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p:txBody>
          <a:bodyPr>
            <a:normAutofit/>
          </a:bodyPr>
          <a:lstStyle/>
          <a:p>
            <a:r>
              <a:rPr lang="en-AU" dirty="0">
                <a:solidFill>
                  <a:schemeClr val="accent4">
                    <a:lumMod val="50000"/>
                  </a:schemeClr>
                </a:solidFill>
                <a:latin typeface="Powderfinger Type" panose="02020709070000000403" pitchFamily="49" charset="77"/>
              </a:rPr>
              <a:t>DNS Centrality</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1524000" y="4114800"/>
            <a:ext cx="9144000" cy="1143000"/>
          </a:xfrm>
        </p:spPr>
        <p:txBody>
          <a:bodyPr>
            <a:normAutofit/>
          </a:bodyPr>
          <a:lstStyle/>
          <a:p>
            <a:pPr algn="r"/>
            <a:r>
              <a:rPr lang="en-AU" dirty="0">
                <a:solidFill>
                  <a:schemeClr val="bg1">
                    <a:lumMod val="75000"/>
                  </a:schemeClr>
                </a:solidFill>
                <a:latin typeface="AhnbergHand" pitchFamily="2" charset="0"/>
              </a:rPr>
              <a:t>Geoff Huston AM</a:t>
            </a:r>
          </a:p>
          <a:p>
            <a:pPr algn="r"/>
            <a:r>
              <a:rPr lang="en-AU" dirty="0">
                <a:solidFill>
                  <a:schemeClr val="bg1">
                    <a:lumMod val="75000"/>
                  </a:schemeClr>
                </a:solidFill>
                <a:latin typeface="AhnbergHand" pitchFamily="2" charset="0"/>
              </a:rPr>
              <a:t>APNIC</a:t>
            </a:r>
          </a:p>
          <a:p>
            <a:pPr algn="r"/>
            <a:endParaRPr lang="en-AU"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220079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656D-0C85-B342-A1F2-8CE9B04C861B}"/>
              </a:ext>
            </a:extLst>
          </p:cNvPr>
          <p:cNvSpPr>
            <a:spLocks noGrp="1"/>
          </p:cNvSpPr>
          <p:nvPr>
            <p:ph type="title"/>
          </p:nvPr>
        </p:nvSpPr>
        <p:spPr/>
        <p:txBody>
          <a:bodyPr/>
          <a:lstStyle/>
          <a:p>
            <a:r>
              <a:rPr lang="en-AU" dirty="0"/>
              <a:t>DNS Recursive Resolvers</a:t>
            </a:r>
          </a:p>
        </p:txBody>
      </p:sp>
      <p:sp>
        <p:nvSpPr>
          <p:cNvPr id="3" name="Content Placeholder 2">
            <a:extLst>
              <a:ext uri="{FF2B5EF4-FFF2-40B4-BE49-F238E27FC236}">
                <a16:creationId xmlns:a16="http://schemas.microsoft.com/office/drawing/2014/main" id="{9DA919C5-10EE-774C-866D-659C90F0FFBE}"/>
              </a:ext>
            </a:extLst>
          </p:cNvPr>
          <p:cNvSpPr>
            <a:spLocks noGrp="1"/>
          </p:cNvSpPr>
          <p:nvPr>
            <p:ph idx="1"/>
          </p:nvPr>
        </p:nvSpPr>
        <p:spPr/>
        <p:txBody>
          <a:bodyPr/>
          <a:lstStyle/>
          <a:p>
            <a:r>
              <a:rPr lang="en-AU" dirty="0"/>
              <a:t>This function is generally bundled with an ISP’s access service for public network services</a:t>
            </a:r>
          </a:p>
          <a:p>
            <a:pPr lvl="1"/>
            <a:r>
              <a:rPr lang="en-AU" dirty="0"/>
              <a:t>So we would expect to see a level of concentration in recursive resolvers in line with the concentration in the ISP access market</a:t>
            </a:r>
          </a:p>
          <a:p>
            <a:r>
              <a:rPr lang="en-AU" dirty="0"/>
              <a:t>The question is: Is there consolidation in the DNS recursive resolution function </a:t>
            </a:r>
            <a:r>
              <a:rPr lang="en-AU" b="1" dirty="0"/>
              <a:t>over and above</a:t>
            </a:r>
            <a:r>
              <a:rPr lang="en-AU" dirty="0"/>
              <a:t> the existing access market consolidation?</a:t>
            </a:r>
          </a:p>
          <a:p>
            <a:r>
              <a:rPr lang="en-AU" dirty="0"/>
              <a:t>Where might we see such consolidation?</a:t>
            </a:r>
          </a:p>
        </p:txBody>
      </p:sp>
      <p:sp>
        <p:nvSpPr>
          <p:cNvPr id="4" name="Slide Number Placeholder 3">
            <a:extLst>
              <a:ext uri="{FF2B5EF4-FFF2-40B4-BE49-F238E27FC236}">
                <a16:creationId xmlns:a16="http://schemas.microsoft.com/office/drawing/2014/main" id="{6F745918-E212-014E-A348-093F760DE022}"/>
              </a:ext>
            </a:extLst>
          </p:cNvPr>
          <p:cNvSpPr>
            <a:spLocks noGrp="1"/>
          </p:cNvSpPr>
          <p:nvPr>
            <p:ph type="sldNum" sz="quarter" idx="12"/>
          </p:nvPr>
        </p:nvSpPr>
        <p:spPr/>
        <p:txBody>
          <a:bodyPr/>
          <a:lstStyle/>
          <a:p>
            <a:fld id="{652E326F-2974-0E46-BE41-4A2DFAACED48}" type="slidenum">
              <a:rPr lang="en-AU" smtClean="0"/>
              <a:t>10</a:t>
            </a:fld>
            <a:endParaRPr lang="en-AU"/>
          </a:p>
        </p:txBody>
      </p:sp>
    </p:spTree>
    <p:extLst>
      <p:ext uri="{BB962C8B-B14F-4D97-AF65-F5344CB8AC3E}">
        <p14:creationId xmlns:p14="http://schemas.microsoft.com/office/powerpoint/2010/main" val="82801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577B-BA30-E44E-AFE3-17119AE1C32A}"/>
              </a:ext>
            </a:extLst>
          </p:cNvPr>
          <p:cNvSpPr>
            <a:spLocks noGrp="1"/>
          </p:cNvSpPr>
          <p:nvPr>
            <p:ph type="title"/>
          </p:nvPr>
        </p:nvSpPr>
        <p:spPr/>
        <p:txBody>
          <a:bodyPr/>
          <a:lstStyle/>
          <a:p>
            <a:r>
              <a:rPr lang="en-AU" dirty="0"/>
              <a:t>Open DNS Resolvers</a:t>
            </a:r>
          </a:p>
        </p:txBody>
      </p:sp>
      <p:sp>
        <p:nvSpPr>
          <p:cNvPr id="3" name="Content Placeholder 2">
            <a:extLst>
              <a:ext uri="{FF2B5EF4-FFF2-40B4-BE49-F238E27FC236}">
                <a16:creationId xmlns:a16="http://schemas.microsoft.com/office/drawing/2014/main" id="{2451A8B3-72EB-4B47-AC42-1EE149DCF476}"/>
              </a:ext>
            </a:extLst>
          </p:cNvPr>
          <p:cNvSpPr>
            <a:spLocks noGrp="1"/>
          </p:cNvSpPr>
          <p:nvPr>
            <p:ph idx="1"/>
          </p:nvPr>
        </p:nvSpPr>
        <p:spPr/>
        <p:txBody>
          <a:bodyPr>
            <a:normAutofit/>
          </a:bodyPr>
          <a:lstStyle/>
          <a:p>
            <a:r>
              <a:rPr lang="en-AU" dirty="0"/>
              <a:t>There are some 6M open DNS resolvers in operation today* </a:t>
            </a:r>
          </a:p>
          <a:p>
            <a:r>
              <a:rPr lang="en-AU" dirty="0"/>
              <a:t>Most of these appear to be inadvertently open due to errant CPE equipment</a:t>
            </a:r>
          </a:p>
          <a:p>
            <a:pPr lvl="1"/>
            <a:r>
              <a:rPr lang="en-AU" dirty="0"/>
              <a:t>Where the resolver implementation does not correctly distinguish between “inside” and “outside” and provides a resolution service on all interfaces</a:t>
            </a:r>
          </a:p>
          <a:p>
            <a:r>
              <a:rPr lang="en-AU" dirty="0"/>
              <a:t>That may sound like a large number, but it has got a whole lot better over time!</a:t>
            </a:r>
          </a:p>
          <a:p>
            <a:pPr lvl="1"/>
            <a:r>
              <a:rPr lang="en-AU" dirty="0"/>
              <a:t>33M open resolvers were seen in 2013 **</a:t>
            </a:r>
          </a:p>
        </p:txBody>
      </p:sp>
      <p:sp>
        <p:nvSpPr>
          <p:cNvPr id="4" name="Slide Number Placeholder 3">
            <a:extLst>
              <a:ext uri="{FF2B5EF4-FFF2-40B4-BE49-F238E27FC236}">
                <a16:creationId xmlns:a16="http://schemas.microsoft.com/office/drawing/2014/main" id="{A1E34C46-FB06-CF43-83C6-F664F9928DE7}"/>
              </a:ext>
            </a:extLst>
          </p:cNvPr>
          <p:cNvSpPr>
            <a:spLocks noGrp="1"/>
          </p:cNvSpPr>
          <p:nvPr>
            <p:ph type="sldNum" sz="quarter" idx="12"/>
          </p:nvPr>
        </p:nvSpPr>
        <p:spPr/>
        <p:txBody>
          <a:bodyPr/>
          <a:lstStyle/>
          <a:p>
            <a:fld id="{652E326F-2974-0E46-BE41-4A2DFAACED48}" type="slidenum">
              <a:rPr lang="en-AU" smtClean="0"/>
              <a:t>11</a:t>
            </a:fld>
            <a:endParaRPr lang="en-AU"/>
          </a:p>
        </p:txBody>
      </p:sp>
      <p:sp>
        <p:nvSpPr>
          <p:cNvPr id="5" name="TextBox 4">
            <a:extLst>
              <a:ext uri="{FF2B5EF4-FFF2-40B4-BE49-F238E27FC236}">
                <a16:creationId xmlns:a16="http://schemas.microsoft.com/office/drawing/2014/main" id="{21CF76FE-9493-574F-A24A-C51255B39D6D}"/>
              </a:ext>
            </a:extLst>
          </p:cNvPr>
          <p:cNvSpPr txBox="1"/>
          <p:nvPr/>
        </p:nvSpPr>
        <p:spPr>
          <a:xfrm>
            <a:off x="3663462" y="6293808"/>
            <a:ext cx="2358338" cy="261610"/>
          </a:xfrm>
          <a:prstGeom prst="rect">
            <a:avLst/>
          </a:prstGeom>
          <a:noFill/>
        </p:spPr>
        <p:txBody>
          <a:bodyPr wrap="none" rtlCol="0">
            <a:spAutoFit/>
          </a:bodyPr>
          <a:lstStyle/>
          <a:p>
            <a:r>
              <a:rPr lang="en-AU" sz="1100" dirty="0"/>
              <a:t>* https://scan.shadowserver.org/dns/</a:t>
            </a:r>
          </a:p>
        </p:txBody>
      </p:sp>
      <p:sp>
        <p:nvSpPr>
          <p:cNvPr id="6" name="TextBox 5">
            <a:extLst>
              <a:ext uri="{FF2B5EF4-FFF2-40B4-BE49-F238E27FC236}">
                <a16:creationId xmlns:a16="http://schemas.microsoft.com/office/drawing/2014/main" id="{5461B1D9-EFFA-1B46-BF13-2C10D83066F4}"/>
              </a:ext>
            </a:extLst>
          </p:cNvPr>
          <p:cNvSpPr txBox="1"/>
          <p:nvPr/>
        </p:nvSpPr>
        <p:spPr>
          <a:xfrm>
            <a:off x="3581401" y="6492875"/>
            <a:ext cx="7032694" cy="430887"/>
          </a:xfrm>
          <a:prstGeom prst="rect">
            <a:avLst/>
          </a:prstGeom>
          <a:noFill/>
        </p:spPr>
        <p:txBody>
          <a:bodyPr wrap="none" rtlCol="0">
            <a:spAutoFit/>
          </a:bodyPr>
          <a:lstStyle/>
          <a:p>
            <a:r>
              <a:rPr lang="en-AU" sz="1100" dirty="0"/>
              <a:t>** https://</a:t>
            </a:r>
            <a:r>
              <a:rPr lang="en-AU" sz="1100" dirty="0" err="1"/>
              <a:t>indico.dns-oarc.net</a:t>
            </a:r>
            <a:r>
              <a:rPr lang="en-AU" sz="1100" dirty="0"/>
              <a:t>/event/0/contributions/1/attachments/19/125/201305-dnsoarc-mauch-openresolver.pdf</a:t>
            </a:r>
          </a:p>
          <a:p>
            <a:endParaRPr lang="en-AU" sz="1100" dirty="0"/>
          </a:p>
        </p:txBody>
      </p:sp>
    </p:spTree>
    <p:extLst>
      <p:ext uri="{BB962C8B-B14F-4D97-AF65-F5344CB8AC3E}">
        <p14:creationId xmlns:p14="http://schemas.microsoft.com/office/powerpoint/2010/main" val="251471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577B-BA30-E44E-AFE3-17119AE1C32A}"/>
              </a:ext>
            </a:extLst>
          </p:cNvPr>
          <p:cNvSpPr>
            <a:spLocks noGrp="1"/>
          </p:cNvSpPr>
          <p:nvPr>
            <p:ph type="title"/>
          </p:nvPr>
        </p:nvSpPr>
        <p:spPr>
          <a:xfrm>
            <a:off x="838200" y="365125"/>
            <a:ext cx="11299092" cy="1325563"/>
          </a:xfrm>
        </p:spPr>
        <p:txBody>
          <a:bodyPr/>
          <a:lstStyle/>
          <a:p>
            <a:r>
              <a:rPr lang="en-AU" dirty="0"/>
              <a:t>Open DNS Resolvers as a Service</a:t>
            </a:r>
          </a:p>
        </p:txBody>
      </p:sp>
      <p:sp>
        <p:nvSpPr>
          <p:cNvPr id="3" name="Content Placeholder 2">
            <a:extLst>
              <a:ext uri="{FF2B5EF4-FFF2-40B4-BE49-F238E27FC236}">
                <a16:creationId xmlns:a16="http://schemas.microsoft.com/office/drawing/2014/main" id="{2451A8B3-72EB-4B47-AC42-1EE149DCF476}"/>
              </a:ext>
            </a:extLst>
          </p:cNvPr>
          <p:cNvSpPr>
            <a:spLocks noGrp="1"/>
          </p:cNvSpPr>
          <p:nvPr>
            <p:ph idx="1"/>
          </p:nvPr>
        </p:nvSpPr>
        <p:spPr/>
        <p:txBody>
          <a:bodyPr>
            <a:normAutofit fontScale="92500" lnSpcReduction="10000"/>
          </a:bodyPr>
          <a:lstStyle/>
          <a:p>
            <a:r>
              <a:rPr lang="en-AU" dirty="0"/>
              <a:t>Others are explicitly configured to offer DNS resolution services as a open service</a:t>
            </a:r>
          </a:p>
          <a:p>
            <a:pPr lvl="1"/>
            <a:r>
              <a:rPr lang="en-AU" dirty="0"/>
              <a:t>Hard to say where all this started, but an early example was the the 4.2.2.2 open resolver project offered by BBN Planet in the mid-90’s, though there were many others even then</a:t>
            </a:r>
          </a:p>
          <a:p>
            <a:pPr lvl="2"/>
            <a:r>
              <a:rPr lang="en-AU" dirty="0"/>
              <a:t>At that time many ISPs used recursive resolvers as a service and some operated these platforms as a open service as a least cost / lowest admin overhead option</a:t>
            </a:r>
          </a:p>
          <a:p>
            <a:pPr lvl="1"/>
            <a:r>
              <a:rPr lang="en-AU" dirty="0"/>
              <a:t>The use of anycast in the DNS made it possible to operate a single service with a distributed footprint </a:t>
            </a:r>
          </a:p>
          <a:p>
            <a:pPr lvl="1"/>
            <a:r>
              <a:rPr lang="en-AU" dirty="0"/>
              <a:t>OpenDNS was one of the early offerings of a dedicated recursive resolution service with a scaled up infrastructure</a:t>
            </a:r>
          </a:p>
          <a:p>
            <a:pPr lvl="1"/>
            <a:r>
              <a:rPr lang="en-AU" dirty="0"/>
              <a:t>Google Public DNS entered the picture with a service that took scaling to the next level</a:t>
            </a:r>
          </a:p>
        </p:txBody>
      </p:sp>
      <p:sp>
        <p:nvSpPr>
          <p:cNvPr id="4" name="Slide Number Placeholder 3">
            <a:extLst>
              <a:ext uri="{FF2B5EF4-FFF2-40B4-BE49-F238E27FC236}">
                <a16:creationId xmlns:a16="http://schemas.microsoft.com/office/drawing/2014/main" id="{A1E34C46-FB06-CF43-83C6-F664F9928DE7}"/>
              </a:ext>
            </a:extLst>
          </p:cNvPr>
          <p:cNvSpPr>
            <a:spLocks noGrp="1"/>
          </p:cNvSpPr>
          <p:nvPr>
            <p:ph type="sldNum" sz="quarter" idx="12"/>
          </p:nvPr>
        </p:nvSpPr>
        <p:spPr/>
        <p:txBody>
          <a:bodyPr/>
          <a:lstStyle/>
          <a:p>
            <a:fld id="{652E326F-2974-0E46-BE41-4A2DFAACED48}" type="slidenum">
              <a:rPr lang="en-AU" smtClean="0"/>
              <a:t>12</a:t>
            </a:fld>
            <a:endParaRPr lang="en-AU"/>
          </a:p>
        </p:txBody>
      </p:sp>
      <p:sp>
        <p:nvSpPr>
          <p:cNvPr id="5" name="TextBox 4">
            <a:extLst>
              <a:ext uri="{FF2B5EF4-FFF2-40B4-BE49-F238E27FC236}">
                <a16:creationId xmlns:a16="http://schemas.microsoft.com/office/drawing/2014/main" id="{21CF76FE-9493-574F-A24A-C51255B39D6D}"/>
              </a:ext>
            </a:extLst>
          </p:cNvPr>
          <p:cNvSpPr txBox="1"/>
          <p:nvPr/>
        </p:nvSpPr>
        <p:spPr>
          <a:xfrm>
            <a:off x="8610600" y="6436436"/>
            <a:ext cx="2358338" cy="261610"/>
          </a:xfrm>
          <a:prstGeom prst="rect">
            <a:avLst/>
          </a:prstGeom>
          <a:noFill/>
        </p:spPr>
        <p:txBody>
          <a:bodyPr wrap="none" rtlCol="0">
            <a:spAutoFit/>
          </a:bodyPr>
          <a:lstStyle/>
          <a:p>
            <a:r>
              <a:rPr lang="en-AU" sz="1100" dirty="0"/>
              <a:t>* https://</a:t>
            </a:r>
            <a:r>
              <a:rPr lang="en-AU" sz="1100" dirty="0" err="1"/>
              <a:t>scan.shadowserver.org</a:t>
            </a:r>
            <a:r>
              <a:rPr lang="en-AU" sz="1100" dirty="0"/>
              <a:t>/</a:t>
            </a:r>
            <a:r>
              <a:rPr lang="en-AU" sz="1100" dirty="0" err="1"/>
              <a:t>dns</a:t>
            </a:r>
            <a:r>
              <a:rPr lang="en-AU" sz="1100" dirty="0"/>
              <a:t>/</a:t>
            </a:r>
          </a:p>
        </p:txBody>
      </p:sp>
    </p:spTree>
    <p:extLst>
      <p:ext uri="{BB962C8B-B14F-4D97-AF65-F5344CB8AC3E}">
        <p14:creationId xmlns:p14="http://schemas.microsoft.com/office/powerpoint/2010/main" val="363432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1DC3-062D-DF41-B3A5-C05548E648E5}"/>
              </a:ext>
            </a:extLst>
          </p:cNvPr>
          <p:cNvSpPr>
            <a:spLocks noGrp="1"/>
          </p:cNvSpPr>
          <p:nvPr>
            <p:ph type="title"/>
          </p:nvPr>
        </p:nvSpPr>
        <p:spPr/>
        <p:txBody>
          <a:bodyPr/>
          <a:lstStyle/>
          <a:p>
            <a:r>
              <a:rPr lang="en-AU" dirty="0"/>
              <a:t>What’s the Centrality Question here?</a:t>
            </a:r>
          </a:p>
        </p:txBody>
      </p:sp>
      <p:sp>
        <p:nvSpPr>
          <p:cNvPr id="3" name="Content Placeholder 2">
            <a:extLst>
              <a:ext uri="{FF2B5EF4-FFF2-40B4-BE49-F238E27FC236}">
                <a16:creationId xmlns:a16="http://schemas.microsoft.com/office/drawing/2014/main" id="{8EC58CF4-CDFE-EB4A-9462-B8E792F86ACA}"/>
              </a:ext>
            </a:extLst>
          </p:cNvPr>
          <p:cNvSpPr>
            <a:spLocks noGrp="1"/>
          </p:cNvSpPr>
          <p:nvPr>
            <p:ph idx="1"/>
          </p:nvPr>
        </p:nvSpPr>
        <p:spPr/>
        <p:txBody>
          <a:bodyPr/>
          <a:lstStyle/>
          <a:p>
            <a:r>
              <a:rPr lang="en-AU" dirty="0"/>
              <a:t>One way to measure centrality is by “market share”</a:t>
            </a:r>
          </a:p>
          <a:p>
            <a:r>
              <a:rPr lang="en-AU" dirty="0"/>
              <a:t>So the market share question here would be: What proportion of users of the Internet use &lt;X&gt; as their DNS resolver?</a:t>
            </a:r>
          </a:p>
          <a:p>
            <a:pPr lvl="1"/>
            <a:r>
              <a:rPr lang="en-AU" dirty="0"/>
              <a:t>We won’t distinguish between end users explicitly adding their own DNS configuration into their platform and ISPs using forwarding structures to pass all DNS queries to an open resolver. Through the lens of “centrality” both paths to using open DNS resolvers look the same!</a:t>
            </a:r>
          </a:p>
        </p:txBody>
      </p:sp>
      <p:sp>
        <p:nvSpPr>
          <p:cNvPr id="4" name="Slide Number Placeholder 3">
            <a:extLst>
              <a:ext uri="{FF2B5EF4-FFF2-40B4-BE49-F238E27FC236}">
                <a16:creationId xmlns:a16="http://schemas.microsoft.com/office/drawing/2014/main" id="{992B055B-8911-4642-BFFB-9948AB9D7BAD}"/>
              </a:ext>
            </a:extLst>
          </p:cNvPr>
          <p:cNvSpPr>
            <a:spLocks noGrp="1"/>
          </p:cNvSpPr>
          <p:nvPr>
            <p:ph type="sldNum" sz="quarter" idx="12"/>
          </p:nvPr>
        </p:nvSpPr>
        <p:spPr/>
        <p:txBody>
          <a:bodyPr/>
          <a:lstStyle/>
          <a:p>
            <a:fld id="{652E326F-2974-0E46-BE41-4A2DFAACED48}" type="slidenum">
              <a:rPr lang="en-AU" smtClean="0"/>
              <a:t>13</a:t>
            </a:fld>
            <a:endParaRPr lang="en-AU"/>
          </a:p>
        </p:txBody>
      </p:sp>
    </p:spTree>
    <p:extLst>
      <p:ext uri="{BB962C8B-B14F-4D97-AF65-F5344CB8AC3E}">
        <p14:creationId xmlns:p14="http://schemas.microsoft.com/office/powerpoint/2010/main" val="238508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A270-68B1-184E-859A-C0C30926FB84}"/>
              </a:ext>
            </a:extLst>
          </p:cNvPr>
          <p:cNvSpPr>
            <a:spLocks noGrp="1"/>
          </p:cNvSpPr>
          <p:nvPr>
            <p:ph type="title"/>
          </p:nvPr>
        </p:nvSpPr>
        <p:spPr/>
        <p:txBody>
          <a:bodyPr/>
          <a:lstStyle/>
          <a:p>
            <a:r>
              <a:rPr lang="en-AU" dirty="0"/>
              <a:t>How we</a:t>
            </a:r>
            <a:r>
              <a:rPr lang="en-AU" sz="4000" dirty="0"/>
              <a:t>*</a:t>
            </a:r>
            <a:r>
              <a:rPr lang="en-AU" dirty="0"/>
              <a:t> Measure DNS Centrality</a:t>
            </a:r>
          </a:p>
        </p:txBody>
      </p:sp>
      <p:sp>
        <p:nvSpPr>
          <p:cNvPr id="3" name="Content Placeholder 2">
            <a:extLst>
              <a:ext uri="{FF2B5EF4-FFF2-40B4-BE49-F238E27FC236}">
                <a16:creationId xmlns:a16="http://schemas.microsoft.com/office/drawing/2014/main" id="{067C3D78-D5DB-9842-93E5-E72E78836D30}"/>
              </a:ext>
            </a:extLst>
          </p:cNvPr>
          <p:cNvSpPr>
            <a:spLocks noGrp="1"/>
          </p:cNvSpPr>
          <p:nvPr>
            <p:ph idx="1"/>
          </p:nvPr>
        </p:nvSpPr>
        <p:spPr/>
        <p:txBody>
          <a:bodyPr/>
          <a:lstStyle/>
          <a:p>
            <a:r>
              <a:rPr lang="en-AU" dirty="0"/>
              <a:t>We use Google Ads as the main element of this measurement</a:t>
            </a:r>
          </a:p>
          <a:p>
            <a:pPr lvl="1"/>
            <a:r>
              <a:rPr lang="en-AU" dirty="0"/>
              <a:t>The measurement script is an embedded block of HTML5 code in an Ad</a:t>
            </a:r>
          </a:p>
          <a:p>
            <a:pPr lvl="1"/>
            <a:r>
              <a:rPr lang="en-AU" dirty="0"/>
              <a:t>The Ad runs in campaigns that generate some 10M impressions per day</a:t>
            </a:r>
          </a:p>
          <a:p>
            <a:pPr lvl="1"/>
            <a:r>
              <a:rPr lang="en-AU" dirty="0"/>
              <a:t>We get to “see” the DNS in operation from the inside of most mid-to-large ISPs and service providers across the entire Internet</a:t>
            </a:r>
          </a:p>
          <a:p>
            <a:r>
              <a:rPr lang="en-AU" dirty="0"/>
              <a:t>Ads provide very little functionality in the embedded scripts – it’s basically limited to fetching URLs</a:t>
            </a:r>
          </a:p>
          <a:p>
            <a:pPr lvl="1"/>
            <a:r>
              <a:rPr lang="en-AU" dirty="0"/>
              <a:t>But that’s enough here, as a URL fetch involves the resolution of a domain name</a:t>
            </a:r>
          </a:p>
          <a:p>
            <a:pPr lvl="1"/>
            <a:r>
              <a:rPr lang="en-AU" dirty="0"/>
              <a:t>So we use unique DNS names in every ad, so the DNS queries will be passed though to our authoritative servers</a:t>
            </a:r>
          </a:p>
        </p:txBody>
      </p:sp>
      <p:sp>
        <p:nvSpPr>
          <p:cNvPr id="4" name="Slide Number Placeholder 3">
            <a:extLst>
              <a:ext uri="{FF2B5EF4-FFF2-40B4-BE49-F238E27FC236}">
                <a16:creationId xmlns:a16="http://schemas.microsoft.com/office/drawing/2014/main" id="{44636C80-8DC4-B448-9939-99D56EC5CFF7}"/>
              </a:ext>
            </a:extLst>
          </p:cNvPr>
          <p:cNvSpPr>
            <a:spLocks noGrp="1"/>
          </p:cNvSpPr>
          <p:nvPr>
            <p:ph type="sldNum" sz="quarter" idx="12"/>
          </p:nvPr>
        </p:nvSpPr>
        <p:spPr/>
        <p:txBody>
          <a:bodyPr/>
          <a:lstStyle/>
          <a:p>
            <a:fld id="{652E326F-2974-0E46-BE41-4A2DFAACED48}" type="slidenum">
              <a:rPr lang="en-AU" smtClean="0"/>
              <a:t>14</a:t>
            </a:fld>
            <a:endParaRPr lang="en-AU"/>
          </a:p>
        </p:txBody>
      </p:sp>
      <p:sp>
        <p:nvSpPr>
          <p:cNvPr id="6" name="TextBox 5">
            <a:extLst>
              <a:ext uri="{FF2B5EF4-FFF2-40B4-BE49-F238E27FC236}">
                <a16:creationId xmlns:a16="http://schemas.microsoft.com/office/drawing/2014/main" id="{24FD38D5-69C9-7143-B8E6-7DD0BCEC5244}"/>
              </a:ext>
            </a:extLst>
          </p:cNvPr>
          <p:cNvSpPr txBox="1"/>
          <p:nvPr/>
        </p:nvSpPr>
        <p:spPr>
          <a:xfrm>
            <a:off x="8698523" y="6559793"/>
            <a:ext cx="2081339" cy="276999"/>
          </a:xfrm>
          <a:prstGeom prst="rect">
            <a:avLst/>
          </a:prstGeom>
          <a:noFill/>
        </p:spPr>
        <p:txBody>
          <a:bodyPr wrap="none" rtlCol="0">
            <a:spAutoFit/>
          </a:bodyPr>
          <a:lstStyle/>
          <a:p>
            <a:r>
              <a:rPr lang="en-AU" sz="1200" dirty="0"/>
              <a:t>* by “we” I mean  APNIC Labs!</a:t>
            </a:r>
          </a:p>
        </p:txBody>
      </p:sp>
    </p:spTree>
    <p:extLst>
      <p:ext uri="{BB962C8B-B14F-4D97-AF65-F5344CB8AC3E}">
        <p14:creationId xmlns:p14="http://schemas.microsoft.com/office/powerpoint/2010/main" val="198583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A270-68B1-184E-859A-C0C30926FB84}"/>
              </a:ext>
            </a:extLst>
          </p:cNvPr>
          <p:cNvSpPr>
            <a:spLocks noGrp="1"/>
          </p:cNvSpPr>
          <p:nvPr>
            <p:ph type="title"/>
          </p:nvPr>
        </p:nvSpPr>
        <p:spPr/>
        <p:txBody>
          <a:bodyPr/>
          <a:lstStyle/>
          <a:p>
            <a:r>
              <a:rPr lang="en-AU" dirty="0"/>
              <a:t>How we Measure DNS Centrality</a:t>
            </a:r>
          </a:p>
        </p:txBody>
      </p:sp>
      <p:sp>
        <p:nvSpPr>
          <p:cNvPr id="4" name="Slide Number Placeholder 3">
            <a:extLst>
              <a:ext uri="{FF2B5EF4-FFF2-40B4-BE49-F238E27FC236}">
                <a16:creationId xmlns:a16="http://schemas.microsoft.com/office/drawing/2014/main" id="{44636C80-8DC4-B448-9939-99D56EC5CFF7}"/>
              </a:ext>
            </a:extLst>
          </p:cNvPr>
          <p:cNvSpPr>
            <a:spLocks noGrp="1"/>
          </p:cNvSpPr>
          <p:nvPr>
            <p:ph type="sldNum" sz="quarter" idx="12"/>
          </p:nvPr>
        </p:nvSpPr>
        <p:spPr/>
        <p:txBody>
          <a:bodyPr/>
          <a:lstStyle/>
          <a:p>
            <a:fld id="{652E326F-2974-0E46-BE41-4A2DFAACED48}" type="slidenum">
              <a:rPr lang="en-AU" smtClean="0"/>
              <a:t>15</a:t>
            </a:fld>
            <a:endParaRPr lang="en-AU"/>
          </a:p>
        </p:txBody>
      </p:sp>
      <p:sp>
        <p:nvSpPr>
          <p:cNvPr id="9" name="Freeform 8">
            <a:extLst>
              <a:ext uri="{FF2B5EF4-FFF2-40B4-BE49-F238E27FC236}">
                <a16:creationId xmlns:a16="http://schemas.microsoft.com/office/drawing/2014/main" id="{9FD0C282-88CA-4B4A-B24C-C3787019A03B}"/>
              </a:ext>
            </a:extLst>
          </p:cNvPr>
          <p:cNvSpPr/>
          <p:nvPr/>
        </p:nvSpPr>
        <p:spPr>
          <a:xfrm>
            <a:off x="3313553" y="3477840"/>
            <a:ext cx="3157776" cy="2219570"/>
          </a:xfrm>
          <a:custGeom>
            <a:avLst/>
            <a:gdLst>
              <a:gd name="connsiteX0" fmla="*/ 571134 w 2306510"/>
              <a:gd name="connsiteY0" fmla="*/ 533688 h 1635658"/>
              <a:gd name="connsiteX1" fmla="*/ 274149 w 2306510"/>
              <a:gd name="connsiteY1" fmla="*/ 369565 h 1635658"/>
              <a:gd name="connsiteX2" fmla="*/ 102211 w 2306510"/>
              <a:gd name="connsiteY2" fmla="*/ 689996 h 1635658"/>
              <a:gd name="connsiteX3" fmla="*/ 328857 w 2306510"/>
              <a:gd name="connsiteY3" fmla="*/ 854119 h 1635658"/>
              <a:gd name="connsiteX4" fmla="*/ 141288 w 2306510"/>
              <a:gd name="connsiteY4" fmla="*/ 775965 h 1635658"/>
              <a:gd name="connsiteX5" fmla="*/ 611 w 2306510"/>
              <a:gd name="connsiteY5" fmla="*/ 940088 h 1635658"/>
              <a:gd name="connsiteX6" fmla="*/ 110026 w 2306510"/>
              <a:gd name="connsiteY6" fmla="*/ 1143288 h 1635658"/>
              <a:gd name="connsiteX7" fmla="*/ 524242 w 2306510"/>
              <a:gd name="connsiteY7" fmla="*/ 1166734 h 1635658"/>
              <a:gd name="connsiteX8" fmla="*/ 321042 w 2306510"/>
              <a:gd name="connsiteY8" fmla="*/ 1166734 h 1635658"/>
              <a:gd name="connsiteX9" fmla="*/ 297596 w 2306510"/>
              <a:gd name="connsiteY9" fmla="*/ 1385565 h 1635658"/>
              <a:gd name="connsiteX10" fmla="*/ 844673 w 2306510"/>
              <a:gd name="connsiteY10" fmla="*/ 1596581 h 1635658"/>
              <a:gd name="connsiteX11" fmla="*/ 1172919 w 2306510"/>
              <a:gd name="connsiteY11" fmla="*/ 1354304 h 1635658"/>
              <a:gd name="connsiteX12" fmla="*/ 1071319 w 2306510"/>
              <a:gd name="connsiteY12" fmla="*/ 1487165 h 1635658"/>
              <a:gd name="connsiteX13" fmla="*/ 1485534 w 2306510"/>
              <a:gd name="connsiteY13" fmla="*/ 1635658 h 1635658"/>
              <a:gd name="connsiteX14" fmla="*/ 2016980 w 2306510"/>
              <a:gd name="connsiteY14" fmla="*/ 1487165 h 1635658"/>
              <a:gd name="connsiteX15" fmla="*/ 1766888 w 2306510"/>
              <a:gd name="connsiteY15" fmla="*/ 1166734 h 1635658"/>
              <a:gd name="connsiteX16" fmla="*/ 2009165 w 2306510"/>
              <a:gd name="connsiteY16" fmla="*/ 1072950 h 1635658"/>
              <a:gd name="connsiteX17" fmla="*/ 2306149 w 2306510"/>
              <a:gd name="connsiteY17" fmla="*/ 549319 h 1635658"/>
              <a:gd name="connsiteX18" fmla="*/ 1946642 w 2306510"/>
              <a:gd name="connsiteY18" fmla="*/ 221073 h 1635658"/>
              <a:gd name="connsiteX19" fmla="*/ 1610580 w 2306510"/>
              <a:gd name="connsiteY19" fmla="*/ 346119 h 1635658"/>
              <a:gd name="connsiteX20" fmla="*/ 1579319 w 2306510"/>
              <a:gd name="connsiteY20" fmla="*/ 393011 h 1635658"/>
              <a:gd name="connsiteX21" fmla="*/ 1634026 w 2306510"/>
              <a:gd name="connsiteY21" fmla="*/ 236704 h 1635658"/>
              <a:gd name="connsiteX22" fmla="*/ 1399565 w 2306510"/>
              <a:gd name="connsiteY22" fmla="*/ 64765 h 1635658"/>
              <a:gd name="connsiteX23" fmla="*/ 1047873 w 2306510"/>
              <a:gd name="connsiteY23" fmla="*/ 10058 h 1635658"/>
              <a:gd name="connsiteX24" fmla="*/ 977534 w 2306510"/>
              <a:gd name="connsiteY24" fmla="*/ 252334 h 1635658"/>
              <a:gd name="connsiteX25" fmla="*/ 758703 w 2306510"/>
              <a:gd name="connsiteY25" fmla="*/ 166365 h 1635658"/>
              <a:gd name="connsiteX26" fmla="*/ 524242 w 2306510"/>
              <a:gd name="connsiteY26" fmla="*/ 346119 h 1635658"/>
              <a:gd name="connsiteX27" fmla="*/ 571134 w 2306510"/>
              <a:gd name="connsiteY27" fmla="*/ 533688 h 163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06510" h="1635658">
                <a:moveTo>
                  <a:pt x="571134" y="533688"/>
                </a:moveTo>
                <a:cubicBezTo>
                  <a:pt x="529452" y="537596"/>
                  <a:pt x="352303" y="343514"/>
                  <a:pt x="274149" y="369565"/>
                </a:cubicBezTo>
                <a:cubicBezTo>
                  <a:pt x="195995" y="395616"/>
                  <a:pt x="93093" y="609237"/>
                  <a:pt x="102211" y="689996"/>
                </a:cubicBezTo>
                <a:cubicBezTo>
                  <a:pt x="111329" y="770755"/>
                  <a:pt x="322344" y="839791"/>
                  <a:pt x="328857" y="854119"/>
                </a:cubicBezTo>
                <a:cubicBezTo>
                  <a:pt x="335370" y="868447"/>
                  <a:pt x="195996" y="761637"/>
                  <a:pt x="141288" y="775965"/>
                </a:cubicBezTo>
                <a:cubicBezTo>
                  <a:pt x="86580" y="790293"/>
                  <a:pt x="5821" y="878868"/>
                  <a:pt x="611" y="940088"/>
                </a:cubicBezTo>
                <a:cubicBezTo>
                  <a:pt x="-4599" y="1001308"/>
                  <a:pt x="22754" y="1105514"/>
                  <a:pt x="110026" y="1143288"/>
                </a:cubicBezTo>
                <a:cubicBezTo>
                  <a:pt x="197298" y="1181062"/>
                  <a:pt x="489073" y="1162826"/>
                  <a:pt x="524242" y="1166734"/>
                </a:cubicBezTo>
                <a:cubicBezTo>
                  <a:pt x="559411" y="1170642"/>
                  <a:pt x="358816" y="1130262"/>
                  <a:pt x="321042" y="1166734"/>
                </a:cubicBezTo>
                <a:cubicBezTo>
                  <a:pt x="283268" y="1203206"/>
                  <a:pt x="210324" y="1313924"/>
                  <a:pt x="297596" y="1385565"/>
                </a:cubicBezTo>
                <a:cubicBezTo>
                  <a:pt x="384868" y="1457206"/>
                  <a:pt x="698786" y="1601791"/>
                  <a:pt x="844673" y="1596581"/>
                </a:cubicBezTo>
                <a:cubicBezTo>
                  <a:pt x="990560" y="1591371"/>
                  <a:pt x="1135145" y="1372540"/>
                  <a:pt x="1172919" y="1354304"/>
                </a:cubicBezTo>
                <a:cubicBezTo>
                  <a:pt x="1210693" y="1336068"/>
                  <a:pt x="1019217" y="1440273"/>
                  <a:pt x="1071319" y="1487165"/>
                </a:cubicBezTo>
                <a:cubicBezTo>
                  <a:pt x="1123422" y="1534057"/>
                  <a:pt x="1327924" y="1635658"/>
                  <a:pt x="1485534" y="1635658"/>
                </a:cubicBezTo>
                <a:cubicBezTo>
                  <a:pt x="1643144" y="1635658"/>
                  <a:pt x="1970088" y="1565319"/>
                  <a:pt x="2016980" y="1487165"/>
                </a:cubicBezTo>
                <a:cubicBezTo>
                  <a:pt x="2063872" y="1409011"/>
                  <a:pt x="1768190" y="1235770"/>
                  <a:pt x="1766888" y="1166734"/>
                </a:cubicBezTo>
                <a:cubicBezTo>
                  <a:pt x="1765586" y="1097698"/>
                  <a:pt x="1919288" y="1175853"/>
                  <a:pt x="2009165" y="1072950"/>
                </a:cubicBezTo>
                <a:cubicBezTo>
                  <a:pt x="2099042" y="970047"/>
                  <a:pt x="2316570" y="691299"/>
                  <a:pt x="2306149" y="549319"/>
                </a:cubicBezTo>
                <a:cubicBezTo>
                  <a:pt x="2295728" y="407339"/>
                  <a:pt x="2062570" y="254940"/>
                  <a:pt x="1946642" y="221073"/>
                </a:cubicBezTo>
                <a:cubicBezTo>
                  <a:pt x="1830714" y="187206"/>
                  <a:pt x="1671800" y="317463"/>
                  <a:pt x="1610580" y="346119"/>
                </a:cubicBezTo>
                <a:cubicBezTo>
                  <a:pt x="1549360" y="374775"/>
                  <a:pt x="1575411" y="411247"/>
                  <a:pt x="1579319" y="393011"/>
                </a:cubicBezTo>
                <a:cubicBezTo>
                  <a:pt x="1583227" y="374775"/>
                  <a:pt x="1663985" y="291412"/>
                  <a:pt x="1634026" y="236704"/>
                </a:cubicBezTo>
                <a:cubicBezTo>
                  <a:pt x="1604067" y="181996"/>
                  <a:pt x="1497257" y="102539"/>
                  <a:pt x="1399565" y="64765"/>
                </a:cubicBezTo>
                <a:cubicBezTo>
                  <a:pt x="1301873" y="26991"/>
                  <a:pt x="1118212" y="-21204"/>
                  <a:pt x="1047873" y="10058"/>
                </a:cubicBezTo>
                <a:cubicBezTo>
                  <a:pt x="977535" y="41319"/>
                  <a:pt x="1025729" y="226283"/>
                  <a:pt x="977534" y="252334"/>
                </a:cubicBezTo>
                <a:cubicBezTo>
                  <a:pt x="929339" y="278385"/>
                  <a:pt x="834252" y="150734"/>
                  <a:pt x="758703" y="166365"/>
                </a:cubicBezTo>
                <a:cubicBezTo>
                  <a:pt x="683154" y="181996"/>
                  <a:pt x="559411" y="284898"/>
                  <a:pt x="524242" y="346119"/>
                </a:cubicBezTo>
                <a:cubicBezTo>
                  <a:pt x="489073" y="407339"/>
                  <a:pt x="612816" y="529780"/>
                  <a:pt x="571134" y="53368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hnbergHand" pitchFamily="2" charset="0"/>
              </a:rPr>
              <a:t>DNS Stuff!</a:t>
            </a:r>
          </a:p>
        </p:txBody>
      </p:sp>
      <p:sp>
        <p:nvSpPr>
          <p:cNvPr id="10" name="Freeform 9">
            <a:extLst>
              <a:ext uri="{FF2B5EF4-FFF2-40B4-BE49-F238E27FC236}">
                <a16:creationId xmlns:a16="http://schemas.microsoft.com/office/drawing/2014/main" id="{E8393FC6-8E65-1E4C-A5DA-33C02EC34008}"/>
              </a:ext>
            </a:extLst>
          </p:cNvPr>
          <p:cNvSpPr/>
          <p:nvPr/>
        </p:nvSpPr>
        <p:spPr>
          <a:xfrm>
            <a:off x="702531" y="4309329"/>
            <a:ext cx="270278" cy="221527"/>
          </a:xfrm>
          <a:custGeom>
            <a:avLst/>
            <a:gdLst>
              <a:gd name="connsiteX0" fmla="*/ 149356 w 270278"/>
              <a:gd name="connsiteY0" fmla="*/ 215771 h 221527"/>
              <a:gd name="connsiteX1" fmla="*/ 266587 w 270278"/>
              <a:gd name="connsiteY1" fmla="*/ 200140 h 221527"/>
              <a:gd name="connsiteX2" fmla="*/ 227510 w 270278"/>
              <a:gd name="connsiteY2" fmla="*/ 51648 h 221527"/>
              <a:gd name="connsiteX3" fmla="*/ 94648 w 270278"/>
              <a:gd name="connsiteY3" fmla="*/ 4755 h 221527"/>
              <a:gd name="connsiteX4" fmla="*/ 864 w 270278"/>
              <a:gd name="connsiteY4" fmla="*/ 153248 h 221527"/>
              <a:gd name="connsiteX5" fmla="*/ 149356 w 270278"/>
              <a:gd name="connsiteY5" fmla="*/ 215771 h 22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78" h="221527">
                <a:moveTo>
                  <a:pt x="149356" y="215771"/>
                </a:moveTo>
                <a:cubicBezTo>
                  <a:pt x="193643" y="223586"/>
                  <a:pt x="253561" y="227494"/>
                  <a:pt x="266587" y="200140"/>
                </a:cubicBezTo>
                <a:cubicBezTo>
                  <a:pt x="279613" y="172786"/>
                  <a:pt x="256166" y="84212"/>
                  <a:pt x="227510" y="51648"/>
                </a:cubicBezTo>
                <a:cubicBezTo>
                  <a:pt x="198854" y="19084"/>
                  <a:pt x="132422" y="-12178"/>
                  <a:pt x="94648" y="4755"/>
                </a:cubicBezTo>
                <a:cubicBezTo>
                  <a:pt x="56874" y="21688"/>
                  <a:pt x="-8254" y="114171"/>
                  <a:pt x="864" y="153248"/>
                </a:cubicBezTo>
                <a:cubicBezTo>
                  <a:pt x="9982" y="192325"/>
                  <a:pt x="105069" y="207956"/>
                  <a:pt x="149356" y="21577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963B2644-11A8-3B4F-A197-098965516A04}"/>
              </a:ext>
            </a:extLst>
          </p:cNvPr>
          <p:cNvSpPr/>
          <p:nvPr/>
        </p:nvSpPr>
        <p:spPr>
          <a:xfrm>
            <a:off x="547087" y="4532917"/>
            <a:ext cx="492449" cy="640861"/>
          </a:xfrm>
          <a:custGeom>
            <a:avLst/>
            <a:gdLst>
              <a:gd name="connsiteX0" fmla="*/ 296985 w 492449"/>
              <a:gd name="connsiteY0" fmla="*/ 0 h 640861"/>
              <a:gd name="connsiteX1" fmla="*/ 320431 w 492449"/>
              <a:gd name="connsiteY1" fmla="*/ 281354 h 640861"/>
              <a:gd name="connsiteX2" fmla="*/ 328246 w 492449"/>
              <a:gd name="connsiteY2" fmla="*/ 390769 h 640861"/>
              <a:gd name="connsiteX3" fmla="*/ 492369 w 492449"/>
              <a:gd name="connsiteY3" fmla="*/ 633046 h 640861"/>
              <a:gd name="connsiteX4" fmla="*/ 304800 w 492449"/>
              <a:gd name="connsiteY4" fmla="*/ 375138 h 640861"/>
              <a:gd name="connsiteX5" fmla="*/ 0 w 492449"/>
              <a:gd name="connsiteY5" fmla="*/ 640861 h 64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449" h="640861">
                <a:moveTo>
                  <a:pt x="296985" y="0"/>
                </a:moveTo>
                <a:cubicBezTo>
                  <a:pt x="306103" y="108113"/>
                  <a:pt x="315221" y="216226"/>
                  <a:pt x="320431" y="281354"/>
                </a:cubicBezTo>
                <a:cubicBezTo>
                  <a:pt x="325641" y="346482"/>
                  <a:pt x="299590" y="332154"/>
                  <a:pt x="328246" y="390769"/>
                </a:cubicBezTo>
                <a:cubicBezTo>
                  <a:pt x="356902" y="449384"/>
                  <a:pt x="496277" y="635651"/>
                  <a:pt x="492369" y="633046"/>
                </a:cubicBezTo>
                <a:cubicBezTo>
                  <a:pt x="488461" y="630441"/>
                  <a:pt x="386861" y="373836"/>
                  <a:pt x="304800" y="375138"/>
                </a:cubicBezTo>
                <a:cubicBezTo>
                  <a:pt x="222739" y="376440"/>
                  <a:pt x="111369" y="508650"/>
                  <a:pt x="0" y="6408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851E0619-CC5A-CC49-B681-8394434967DE}"/>
              </a:ext>
            </a:extLst>
          </p:cNvPr>
          <p:cNvSpPr/>
          <p:nvPr/>
        </p:nvSpPr>
        <p:spPr>
          <a:xfrm>
            <a:off x="586164" y="4548238"/>
            <a:ext cx="523631" cy="148802"/>
          </a:xfrm>
          <a:custGeom>
            <a:avLst/>
            <a:gdLst>
              <a:gd name="connsiteX0" fmla="*/ 0 w 523631"/>
              <a:gd name="connsiteY0" fmla="*/ 148802 h 148802"/>
              <a:gd name="connsiteX1" fmla="*/ 242277 w 523631"/>
              <a:gd name="connsiteY1" fmla="*/ 310 h 148802"/>
              <a:gd name="connsiteX2" fmla="*/ 523631 w 523631"/>
              <a:gd name="connsiteY2" fmla="*/ 117540 h 148802"/>
            </a:gdLst>
            <a:ahLst/>
            <a:cxnLst>
              <a:cxn ang="0">
                <a:pos x="connsiteX0" y="connsiteY0"/>
              </a:cxn>
              <a:cxn ang="0">
                <a:pos x="connsiteX1" y="connsiteY1"/>
              </a:cxn>
              <a:cxn ang="0">
                <a:pos x="connsiteX2" y="connsiteY2"/>
              </a:cxn>
            </a:cxnLst>
            <a:rect l="l" t="t" r="r" b="b"/>
            <a:pathLst>
              <a:path w="523631" h="148802">
                <a:moveTo>
                  <a:pt x="0" y="148802"/>
                </a:moveTo>
                <a:cubicBezTo>
                  <a:pt x="77502" y="77161"/>
                  <a:pt x="155005" y="5520"/>
                  <a:pt x="242277" y="310"/>
                </a:cubicBezTo>
                <a:cubicBezTo>
                  <a:pt x="329549" y="-4900"/>
                  <a:pt x="426590" y="56320"/>
                  <a:pt x="523631" y="117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4028DF5D-DBC8-074D-B666-6AD406F6DB85}"/>
              </a:ext>
            </a:extLst>
          </p:cNvPr>
          <p:cNvSpPr/>
          <p:nvPr/>
        </p:nvSpPr>
        <p:spPr>
          <a:xfrm>
            <a:off x="1281733" y="4595440"/>
            <a:ext cx="236520" cy="426550"/>
          </a:xfrm>
          <a:custGeom>
            <a:avLst/>
            <a:gdLst>
              <a:gd name="connsiteX0" fmla="*/ 0 w 236520"/>
              <a:gd name="connsiteY0" fmla="*/ 0 h 426550"/>
              <a:gd name="connsiteX1" fmla="*/ 15631 w 236520"/>
              <a:gd name="connsiteY1" fmla="*/ 359508 h 426550"/>
              <a:gd name="connsiteX2" fmla="*/ 78154 w 236520"/>
              <a:gd name="connsiteY2" fmla="*/ 406400 h 426550"/>
              <a:gd name="connsiteX3" fmla="*/ 218831 w 236520"/>
              <a:gd name="connsiteY3" fmla="*/ 422031 h 426550"/>
              <a:gd name="connsiteX4" fmla="*/ 234462 w 236520"/>
              <a:gd name="connsiteY4" fmla="*/ 328246 h 426550"/>
              <a:gd name="connsiteX5" fmla="*/ 218831 w 236520"/>
              <a:gd name="connsiteY5" fmla="*/ 62523 h 426550"/>
              <a:gd name="connsiteX6" fmla="*/ 218831 w 236520"/>
              <a:gd name="connsiteY6" fmla="*/ 15631 h 426550"/>
              <a:gd name="connsiteX7" fmla="*/ 54708 w 236520"/>
              <a:gd name="connsiteY7" fmla="*/ 15631 h 4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520" h="426550">
                <a:moveTo>
                  <a:pt x="0" y="0"/>
                </a:moveTo>
                <a:cubicBezTo>
                  <a:pt x="1302" y="145887"/>
                  <a:pt x="2605" y="291775"/>
                  <a:pt x="15631" y="359508"/>
                </a:cubicBezTo>
                <a:cubicBezTo>
                  <a:pt x="28657" y="427241"/>
                  <a:pt x="44287" y="395980"/>
                  <a:pt x="78154" y="406400"/>
                </a:cubicBezTo>
                <a:cubicBezTo>
                  <a:pt x="112021" y="416820"/>
                  <a:pt x="192780" y="435057"/>
                  <a:pt x="218831" y="422031"/>
                </a:cubicBezTo>
                <a:cubicBezTo>
                  <a:pt x="244882" y="409005"/>
                  <a:pt x="234462" y="388164"/>
                  <a:pt x="234462" y="328246"/>
                </a:cubicBezTo>
                <a:cubicBezTo>
                  <a:pt x="234462" y="268328"/>
                  <a:pt x="218831" y="62523"/>
                  <a:pt x="218831" y="62523"/>
                </a:cubicBezTo>
                <a:cubicBezTo>
                  <a:pt x="216226" y="10421"/>
                  <a:pt x="246185" y="23446"/>
                  <a:pt x="218831" y="15631"/>
                </a:cubicBezTo>
                <a:cubicBezTo>
                  <a:pt x="191477" y="7816"/>
                  <a:pt x="123092" y="11723"/>
                  <a:pt x="54708" y="156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69817EA4-F4AA-0048-B2B8-105F7EA9CDDA}"/>
              </a:ext>
            </a:extLst>
          </p:cNvPr>
          <p:cNvSpPr/>
          <p:nvPr/>
        </p:nvSpPr>
        <p:spPr>
          <a:xfrm>
            <a:off x="1727210" y="4587625"/>
            <a:ext cx="1107626" cy="468923"/>
          </a:xfrm>
          <a:custGeom>
            <a:avLst/>
            <a:gdLst>
              <a:gd name="connsiteX0" fmla="*/ 0 w 709028"/>
              <a:gd name="connsiteY0" fmla="*/ 234461 h 468923"/>
              <a:gd name="connsiteX1" fmla="*/ 695569 w 709028"/>
              <a:gd name="connsiteY1" fmla="*/ 226646 h 468923"/>
              <a:gd name="connsiteX2" fmla="*/ 476739 w 709028"/>
              <a:gd name="connsiteY2" fmla="*/ 0 h 468923"/>
              <a:gd name="connsiteX3" fmla="*/ 695569 w 709028"/>
              <a:gd name="connsiteY3" fmla="*/ 226646 h 468923"/>
              <a:gd name="connsiteX4" fmla="*/ 554893 w 709028"/>
              <a:gd name="connsiteY4" fmla="*/ 468923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028" h="468923">
                <a:moveTo>
                  <a:pt x="0" y="234461"/>
                </a:moveTo>
                <a:cubicBezTo>
                  <a:pt x="308056" y="250092"/>
                  <a:pt x="616113" y="265723"/>
                  <a:pt x="695569" y="226646"/>
                </a:cubicBezTo>
                <a:cubicBezTo>
                  <a:pt x="775026" y="187569"/>
                  <a:pt x="476739" y="0"/>
                  <a:pt x="476739" y="0"/>
                </a:cubicBezTo>
                <a:cubicBezTo>
                  <a:pt x="476739" y="0"/>
                  <a:pt x="682543" y="148492"/>
                  <a:pt x="695569" y="226646"/>
                </a:cubicBezTo>
                <a:cubicBezTo>
                  <a:pt x="708595" y="304800"/>
                  <a:pt x="631744" y="386861"/>
                  <a:pt x="554893" y="468923"/>
                </a:cubicBez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5730860-041D-B541-8F9A-7342469CF0FE}"/>
              </a:ext>
            </a:extLst>
          </p:cNvPr>
          <p:cNvSpPr txBox="1"/>
          <p:nvPr/>
        </p:nvSpPr>
        <p:spPr>
          <a:xfrm>
            <a:off x="1518253" y="5173778"/>
            <a:ext cx="1835759" cy="523220"/>
          </a:xfrm>
          <a:prstGeom prst="rect">
            <a:avLst/>
          </a:prstGeom>
          <a:noFill/>
        </p:spPr>
        <p:txBody>
          <a:bodyPr wrap="none" rtlCol="0">
            <a:spAutoFit/>
          </a:bodyPr>
          <a:lstStyle/>
          <a:p>
            <a:pPr algn="ctr"/>
            <a:r>
              <a:rPr lang="en-AU" sz="1400" dirty="0">
                <a:latin typeface="AhnbergHand" pitchFamily="2" charset="0"/>
              </a:rPr>
              <a:t>Stub-to-recursive</a:t>
            </a:r>
          </a:p>
          <a:p>
            <a:pPr algn="ctr"/>
            <a:r>
              <a:rPr lang="en-AU" sz="1400" dirty="0">
                <a:latin typeface="AhnbergHand" pitchFamily="2" charset="0"/>
              </a:rPr>
              <a:t>DNS Query</a:t>
            </a:r>
          </a:p>
        </p:txBody>
      </p:sp>
      <p:sp>
        <p:nvSpPr>
          <p:cNvPr id="17" name="Freeform 16">
            <a:extLst>
              <a:ext uri="{FF2B5EF4-FFF2-40B4-BE49-F238E27FC236}">
                <a16:creationId xmlns:a16="http://schemas.microsoft.com/office/drawing/2014/main" id="{75CA9FB3-FF2F-6A4F-B03D-9673820EBEC5}"/>
              </a:ext>
            </a:extLst>
          </p:cNvPr>
          <p:cNvSpPr/>
          <p:nvPr/>
        </p:nvSpPr>
        <p:spPr>
          <a:xfrm>
            <a:off x="6009910" y="4425055"/>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12393B31-8839-A346-A907-FA148384B61A}"/>
              </a:ext>
            </a:extLst>
          </p:cNvPr>
          <p:cNvSpPr txBox="1"/>
          <p:nvPr/>
        </p:nvSpPr>
        <p:spPr>
          <a:xfrm>
            <a:off x="6076382" y="4585561"/>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9" name="Freeform 18">
            <a:extLst>
              <a:ext uri="{FF2B5EF4-FFF2-40B4-BE49-F238E27FC236}">
                <a16:creationId xmlns:a16="http://schemas.microsoft.com/office/drawing/2014/main" id="{07F379BB-2D60-FC49-9828-EA16C084254E}"/>
              </a:ext>
            </a:extLst>
          </p:cNvPr>
          <p:cNvSpPr/>
          <p:nvPr/>
        </p:nvSpPr>
        <p:spPr>
          <a:xfrm>
            <a:off x="8060060" y="4428934"/>
            <a:ext cx="1107626" cy="468923"/>
          </a:xfrm>
          <a:custGeom>
            <a:avLst/>
            <a:gdLst>
              <a:gd name="connsiteX0" fmla="*/ 0 w 709028"/>
              <a:gd name="connsiteY0" fmla="*/ 234461 h 468923"/>
              <a:gd name="connsiteX1" fmla="*/ 695569 w 709028"/>
              <a:gd name="connsiteY1" fmla="*/ 226646 h 468923"/>
              <a:gd name="connsiteX2" fmla="*/ 476739 w 709028"/>
              <a:gd name="connsiteY2" fmla="*/ 0 h 468923"/>
              <a:gd name="connsiteX3" fmla="*/ 695569 w 709028"/>
              <a:gd name="connsiteY3" fmla="*/ 226646 h 468923"/>
              <a:gd name="connsiteX4" fmla="*/ 554893 w 709028"/>
              <a:gd name="connsiteY4" fmla="*/ 468923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028" h="468923">
                <a:moveTo>
                  <a:pt x="0" y="234461"/>
                </a:moveTo>
                <a:cubicBezTo>
                  <a:pt x="308056" y="250092"/>
                  <a:pt x="616113" y="265723"/>
                  <a:pt x="695569" y="226646"/>
                </a:cubicBezTo>
                <a:cubicBezTo>
                  <a:pt x="775026" y="187569"/>
                  <a:pt x="476739" y="0"/>
                  <a:pt x="476739" y="0"/>
                </a:cubicBezTo>
                <a:cubicBezTo>
                  <a:pt x="476739" y="0"/>
                  <a:pt x="682543" y="148492"/>
                  <a:pt x="695569" y="226646"/>
                </a:cubicBezTo>
                <a:cubicBezTo>
                  <a:pt x="708595" y="304800"/>
                  <a:pt x="631744" y="386861"/>
                  <a:pt x="554893" y="468923"/>
                </a:cubicBez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Group 21">
            <a:extLst>
              <a:ext uri="{FF2B5EF4-FFF2-40B4-BE49-F238E27FC236}">
                <a16:creationId xmlns:a16="http://schemas.microsoft.com/office/drawing/2014/main" id="{27A74573-DA78-D74F-9861-E06C296E93E0}"/>
              </a:ext>
            </a:extLst>
          </p:cNvPr>
          <p:cNvGrpSpPr/>
          <p:nvPr/>
        </p:nvGrpSpPr>
        <p:grpSpPr>
          <a:xfrm>
            <a:off x="9280649" y="4324171"/>
            <a:ext cx="2254893" cy="596935"/>
            <a:chOff x="7334608" y="5198970"/>
            <a:chExt cx="2254893" cy="596935"/>
          </a:xfrm>
        </p:grpSpPr>
        <p:sp>
          <p:nvSpPr>
            <p:cNvPr id="21" name="Freeform 20">
              <a:extLst>
                <a:ext uri="{FF2B5EF4-FFF2-40B4-BE49-F238E27FC236}">
                  <a16:creationId xmlns:a16="http://schemas.microsoft.com/office/drawing/2014/main" id="{A39C01A1-7E2C-8F4E-811B-A112FD0E23F3}"/>
                </a:ext>
              </a:extLst>
            </p:cNvPr>
            <p:cNvSpPr/>
            <p:nvPr/>
          </p:nvSpPr>
          <p:spPr>
            <a:xfrm>
              <a:off x="7334608" y="5198970"/>
              <a:ext cx="2254893"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99F6E5DA-4300-BB4F-BF2C-89E7E6E8F93E}"/>
                </a:ext>
              </a:extLst>
            </p:cNvPr>
            <p:cNvSpPr txBox="1"/>
            <p:nvPr/>
          </p:nvSpPr>
          <p:spPr>
            <a:xfrm>
              <a:off x="7490850" y="5343550"/>
              <a:ext cx="2098651" cy="307777"/>
            </a:xfrm>
            <a:prstGeom prst="rect">
              <a:avLst/>
            </a:prstGeom>
            <a:noFill/>
          </p:spPr>
          <p:txBody>
            <a:bodyPr wrap="none" rtlCol="0">
              <a:spAutoFit/>
            </a:bodyPr>
            <a:lstStyle/>
            <a:p>
              <a:r>
                <a:rPr lang="en-AU" sz="1400" dirty="0">
                  <a:latin typeface="AhnbergHand" pitchFamily="2" charset="0"/>
                </a:rPr>
                <a:t>Authoritative Server</a:t>
              </a:r>
            </a:p>
          </p:txBody>
        </p:sp>
      </p:grpSp>
      <p:sp>
        <p:nvSpPr>
          <p:cNvPr id="23" name="TextBox 22">
            <a:extLst>
              <a:ext uri="{FF2B5EF4-FFF2-40B4-BE49-F238E27FC236}">
                <a16:creationId xmlns:a16="http://schemas.microsoft.com/office/drawing/2014/main" id="{8CB52D04-A24A-0D47-93AE-763AAE5CC5F5}"/>
              </a:ext>
            </a:extLst>
          </p:cNvPr>
          <p:cNvSpPr txBox="1"/>
          <p:nvPr/>
        </p:nvSpPr>
        <p:spPr>
          <a:xfrm>
            <a:off x="1039536" y="3290277"/>
            <a:ext cx="1492716"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Ad delivery</a:t>
            </a:r>
          </a:p>
        </p:txBody>
      </p:sp>
      <p:sp>
        <p:nvSpPr>
          <p:cNvPr id="24" name="Freeform 23">
            <a:extLst>
              <a:ext uri="{FF2B5EF4-FFF2-40B4-BE49-F238E27FC236}">
                <a16:creationId xmlns:a16="http://schemas.microsoft.com/office/drawing/2014/main" id="{FBDCC06B-027E-8D49-98D9-47C7D4F21C5A}"/>
              </a:ext>
            </a:extLst>
          </p:cNvPr>
          <p:cNvSpPr/>
          <p:nvPr/>
        </p:nvSpPr>
        <p:spPr>
          <a:xfrm>
            <a:off x="1359877" y="3712308"/>
            <a:ext cx="375138" cy="839423"/>
          </a:xfrm>
          <a:custGeom>
            <a:avLst/>
            <a:gdLst>
              <a:gd name="connsiteX0" fmla="*/ 375138 w 375138"/>
              <a:gd name="connsiteY0" fmla="*/ 0 h 839423"/>
              <a:gd name="connsiteX1" fmla="*/ 265723 w 375138"/>
              <a:gd name="connsiteY1" fmla="*/ 336061 h 839423"/>
              <a:gd name="connsiteX2" fmla="*/ 117231 w 375138"/>
              <a:gd name="connsiteY2" fmla="*/ 820615 h 839423"/>
              <a:gd name="connsiteX3" fmla="*/ 250092 w 375138"/>
              <a:gd name="connsiteY3" fmla="*/ 687754 h 839423"/>
              <a:gd name="connsiteX4" fmla="*/ 132861 w 375138"/>
              <a:gd name="connsiteY4" fmla="*/ 836246 h 839423"/>
              <a:gd name="connsiteX5" fmla="*/ 0 w 375138"/>
              <a:gd name="connsiteY5" fmla="*/ 515815 h 83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138" h="839423">
                <a:moveTo>
                  <a:pt x="375138" y="0"/>
                </a:moveTo>
                <a:cubicBezTo>
                  <a:pt x="341922" y="99646"/>
                  <a:pt x="308707" y="199292"/>
                  <a:pt x="265723" y="336061"/>
                </a:cubicBezTo>
                <a:cubicBezTo>
                  <a:pt x="222738" y="472830"/>
                  <a:pt x="119836" y="762000"/>
                  <a:pt x="117231" y="820615"/>
                </a:cubicBezTo>
                <a:cubicBezTo>
                  <a:pt x="114626" y="879230"/>
                  <a:pt x="247487" y="685149"/>
                  <a:pt x="250092" y="687754"/>
                </a:cubicBezTo>
                <a:cubicBezTo>
                  <a:pt x="252697" y="690359"/>
                  <a:pt x="174543" y="864903"/>
                  <a:pt x="132861" y="836246"/>
                </a:cubicBezTo>
                <a:cubicBezTo>
                  <a:pt x="91179" y="807590"/>
                  <a:pt x="45589" y="661702"/>
                  <a:pt x="0" y="5158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1D4571BF-8D01-8B4A-805C-CF9BF2B5D8C4}"/>
              </a:ext>
            </a:extLst>
          </p:cNvPr>
          <p:cNvSpPr txBox="1"/>
          <p:nvPr/>
        </p:nvSpPr>
        <p:spPr>
          <a:xfrm>
            <a:off x="6369815" y="2493108"/>
            <a:ext cx="3331361" cy="646331"/>
          </a:xfrm>
          <a:prstGeom prst="rect">
            <a:avLst/>
          </a:prstGeom>
          <a:noFill/>
        </p:spPr>
        <p:txBody>
          <a:bodyPr wrap="none" rtlCol="0">
            <a:spAutoFit/>
          </a:bodyPr>
          <a:lstStyle/>
          <a:p>
            <a:pPr algn="ctr"/>
            <a:r>
              <a:rPr lang="en-AU" dirty="0">
                <a:solidFill>
                  <a:schemeClr val="accent4">
                    <a:lumMod val="50000"/>
                  </a:schemeClr>
                </a:solidFill>
                <a:latin typeface="AhnbergHand" pitchFamily="2" charset="0"/>
              </a:rPr>
              <a:t>User–to–recursive resolver</a:t>
            </a:r>
          </a:p>
          <a:p>
            <a:pPr algn="ctr"/>
            <a:r>
              <a:rPr lang="en-AU" dirty="0">
                <a:solidFill>
                  <a:schemeClr val="accent4">
                    <a:lumMod val="50000"/>
                  </a:schemeClr>
                </a:solidFill>
                <a:latin typeface="AhnbergHand" pitchFamily="2" charset="0"/>
              </a:rPr>
              <a:t>mapping</a:t>
            </a:r>
          </a:p>
        </p:txBody>
      </p:sp>
      <p:sp>
        <p:nvSpPr>
          <p:cNvPr id="27" name="Freeform 26">
            <a:extLst>
              <a:ext uri="{FF2B5EF4-FFF2-40B4-BE49-F238E27FC236}">
                <a16:creationId xmlns:a16="http://schemas.microsoft.com/office/drawing/2014/main" id="{E94475C4-9A5B-3749-A33C-09C997C9591A}"/>
              </a:ext>
            </a:extLst>
          </p:cNvPr>
          <p:cNvSpPr/>
          <p:nvPr/>
        </p:nvSpPr>
        <p:spPr>
          <a:xfrm>
            <a:off x="8553502" y="3181853"/>
            <a:ext cx="1004713" cy="1124424"/>
          </a:xfrm>
          <a:custGeom>
            <a:avLst/>
            <a:gdLst>
              <a:gd name="connsiteX0" fmla="*/ 1004713 w 1004713"/>
              <a:gd name="connsiteY0" fmla="*/ 1124424 h 1124424"/>
              <a:gd name="connsiteX1" fmla="*/ 145021 w 1004713"/>
              <a:gd name="connsiteY1" fmla="*/ 217839 h 1124424"/>
              <a:gd name="connsiteX2" fmla="*/ 27790 w 1004713"/>
              <a:gd name="connsiteY2" fmla="*/ 30270 h 1124424"/>
              <a:gd name="connsiteX3" fmla="*/ 19975 w 1004713"/>
              <a:gd name="connsiteY3" fmla="*/ 233470 h 1124424"/>
              <a:gd name="connsiteX4" fmla="*/ 19975 w 1004713"/>
              <a:gd name="connsiteY4" fmla="*/ 14639 h 1124424"/>
              <a:gd name="connsiteX5" fmla="*/ 285698 w 1004713"/>
              <a:gd name="connsiteY5" fmla="*/ 38085 h 112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713" h="1124424">
                <a:moveTo>
                  <a:pt x="1004713" y="1124424"/>
                </a:moveTo>
                <a:cubicBezTo>
                  <a:pt x="656277" y="762311"/>
                  <a:pt x="307841" y="400198"/>
                  <a:pt x="145021" y="217839"/>
                </a:cubicBezTo>
                <a:cubicBezTo>
                  <a:pt x="-17799" y="35480"/>
                  <a:pt x="48631" y="27665"/>
                  <a:pt x="27790" y="30270"/>
                </a:cubicBezTo>
                <a:cubicBezTo>
                  <a:pt x="6949" y="32875"/>
                  <a:pt x="21277" y="236075"/>
                  <a:pt x="19975" y="233470"/>
                </a:cubicBezTo>
                <a:cubicBezTo>
                  <a:pt x="18673" y="230865"/>
                  <a:pt x="-24312" y="47203"/>
                  <a:pt x="19975" y="14639"/>
                </a:cubicBezTo>
                <a:cubicBezTo>
                  <a:pt x="64262" y="-17925"/>
                  <a:pt x="174980" y="10080"/>
                  <a:pt x="285698" y="380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E844F3B4-ED3F-1A45-B20D-1F89213C9200}"/>
              </a:ext>
            </a:extLst>
          </p:cNvPr>
          <p:cNvSpPr txBox="1"/>
          <p:nvPr/>
        </p:nvSpPr>
        <p:spPr>
          <a:xfrm>
            <a:off x="7418700" y="5241550"/>
            <a:ext cx="2653291" cy="523220"/>
          </a:xfrm>
          <a:prstGeom prst="rect">
            <a:avLst/>
          </a:prstGeom>
          <a:noFill/>
        </p:spPr>
        <p:txBody>
          <a:bodyPr wrap="none" rtlCol="0">
            <a:spAutoFit/>
          </a:bodyPr>
          <a:lstStyle/>
          <a:p>
            <a:pPr algn="ctr"/>
            <a:r>
              <a:rPr lang="en-AU" sz="1400" dirty="0">
                <a:latin typeface="AhnbergHand" pitchFamily="2" charset="0"/>
              </a:rPr>
              <a:t>Recursive-to-Authoritative</a:t>
            </a:r>
          </a:p>
          <a:p>
            <a:pPr algn="ctr"/>
            <a:r>
              <a:rPr lang="en-AU" sz="1400" dirty="0">
                <a:latin typeface="AhnbergHand" pitchFamily="2" charset="0"/>
              </a:rPr>
              <a:t>DNS Query</a:t>
            </a:r>
          </a:p>
        </p:txBody>
      </p:sp>
    </p:spTree>
    <p:extLst>
      <p:ext uri="{BB962C8B-B14F-4D97-AF65-F5344CB8AC3E}">
        <p14:creationId xmlns:p14="http://schemas.microsoft.com/office/powerpoint/2010/main" val="135860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D0C8-99BD-DF44-9E64-9BB51E13AE27}"/>
              </a:ext>
            </a:extLst>
          </p:cNvPr>
          <p:cNvSpPr>
            <a:spLocks noGrp="1"/>
          </p:cNvSpPr>
          <p:nvPr>
            <p:ph type="title"/>
          </p:nvPr>
        </p:nvSpPr>
        <p:spPr/>
        <p:txBody>
          <a:bodyPr/>
          <a:lstStyle/>
          <a:p>
            <a:r>
              <a:rPr lang="en-AU" dirty="0"/>
              <a:t>Recursive Resolver Behaviours</a:t>
            </a:r>
          </a:p>
        </p:txBody>
      </p:sp>
      <p:sp>
        <p:nvSpPr>
          <p:cNvPr id="3" name="Content Placeholder 2">
            <a:extLst>
              <a:ext uri="{FF2B5EF4-FFF2-40B4-BE49-F238E27FC236}">
                <a16:creationId xmlns:a16="http://schemas.microsoft.com/office/drawing/2014/main" id="{56138D5A-A2E8-504C-A90D-98D6A122A761}"/>
              </a:ext>
            </a:extLst>
          </p:cNvPr>
          <p:cNvSpPr>
            <a:spLocks noGrp="1"/>
          </p:cNvSpPr>
          <p:nvPr>
            <p:ph idx="1"/>
          </p:nvPr>
        </p:nvSpPr>
        <p:spPr/>
        <p:txBody>
          <a:bodyPr/>
          <a:lstStyle/>
          <a:p>
            <a:r>
              <a:rPr lang="en-AU" dirty="0"/>
              <a:t>The task is to match the source of a query of a domain name to both a resolver and an end user</a:t>
            </a:r>
          </a:p>
          <a:p>
            <a:r>
              <a:rPr lang="en-AU" dirty="0"/>
              <a:t>We need to </a:t>
            </a:r>
          </a:p>
          <a:p>
            <a:pPr lvl="1"/>
            <a:r>
              <a:rPr lang="en-AU" dirty="0"/>
              <a:t>map query IP source addresses to resolvers</a:t>
            </a:r>
          </a:p>
          <a:p>
            <a:pPr lvl="1"/>
            <a:r>
              <a:rPr lang="en-AU" dirty="0"/>
              <a:t>understand how the DNS “manages” queries</a:t>
            </a:r>
          </a:p>
          <a:p>
            <a:pPr lvl="1"/>
            <a:r>
              <a:rPr lang="en-AU" dirty="0"/>
              <a:t>how the resolver lists in /etc/</a:t>
            </a:r>
            <a:r>
              <a:rPr lang="en-AU" dirty="0" err="1"/>
              <a:t>resolv.conf</a:t>
            </a:r>
            <a:r>
              <a:rPr lang="en-AU" dirty="0"/>
              <a:t> are used</a:t>
            </a:r>
          </a:p>
          <a:p>
            <a:pPr marL="0" indent="0">
              <a:buNone/>
            </a:pPr>
            <a:endParaRPr lang="en-AU" dirty="0"/>
          </a:p>
        </p:txBody>
      </p:sp>
      <p:sp>
        <p:nvSpPr>
          <p:cNvPr id="4" name="Slide Number Placeholder 3">
            <a:extLst>
              <a:ext uri="{FF2B5EF4-FFF2-40B4-BE49-F238E27FC236}">
                <a16:creationId xmlns:a16="http://schemas.microsoft.com/office/drawing/2014/main" id="{C86CFBCF-B4D1-514F-84FA-741A92542E25}"/>
              </a:ext>
            </a:extLst>
          </p:cNvPr>
          <p:cNvSpPr>
            <a:spLocks noGrp="1"/>
          </p:cNvSpPr>
          <p:nvPr>
            <p:ph type="sldNum" sz="quarter" idx="12"/>
          </p:nvPr>
        </p:nvSpPr>
        <p:spPr/>
        <p:txBody>
          <a:bodyPr/>
          <a:lstStyle/>
          <a:p>
            <a:fld id="{652E326F-2974-0E46-BE41-4A2DFAACED48}" type="slidenum">
              <a:rPr lang="en-AU" smtClean="0"/>
              <a:t>16</a:t>
            </a:fld>
            <a:endParaRPr lang="en-AU"/>
          </a:p>
        </p:txBody>
      </p:sp>
    </p:spTree>
    <p:extLst>
      <p:ext uri="{BB962C8B-B14F-4D97-AF65-F5344CB8AC3E}">
        <p14:creationId xmlns:p14="http://schemas.microsoft.com/office/powerpoint/2010/main" val="204992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81E7-4645-884E-AD30-9B85ED1838D5}"/>
              </a:ext>
            </a:extLst>
          </p:cNvPr>
          <p:cNvSpPr>
            <a:spLocks noGrp="1"/>
          </p:cNvSpPr>
          <p:nvPr>
            <p:ph type="title"/>
          </p:nvPr>
        </p:nvSpPr>
        <p:spPr/>
        <p:txBody>
          <a:bodyPr/>
          <a:lstStyle/>
          <a:p>
            <a:r>
              <a:rPr lang="en-AU" dirty="0"/>
              <a:t>Mapping Resolver Addresses</a:t>
            </a:r>
          </a:p>
        </p:txBody>
      </p:sp>
      <p:sp>
        <p:nvSpPr>
          <p:cNvPr id="3" name="Content Placeholder 2">
            <a:extLst>
              <a:ext uri="{FF2B5EF4-FFF2-40B4-BE49-F238E27FC236}">
                <a16:creationId xmlns:a16="http://schemas.microsoft.com/office/drawing/2014/main" id="{9DA3FAD2-1E51-6E46-B410-B1204BCABAA2}"/>
              </a:ext>
            </a:extLst>
          </p:cNvPr>
          <p:cNvSpPr>
            <a:spLocks noGrp="1"/>
          </p:cNvSpPr>
          <p:nvPr>
            <p:ph idx="1"/>
          </p:nvPr>
        </p:nvSpPr>
        <p:spPr/>
        <p:txBody>
          <a:bodyPr/>
          <a:lstStyle/>
          <a:p>
            <a:r>
              <a:rPr lang="en-AU" dirty="0"/>
              <a:t>We use periodic sweeps with RIPE Atlas to reveal the engine addresses used by popular Open DNS resolvers, and load this into an identification database</a:t>
            </a:r>
          </a:p>
        </p:txBody>
      </p:sp>
      <p:sp>
        <p:nvSpPr>
          <p:cNvPr id="4" name="Slide Number Placeholder 3">
            <a:extLst>
              <a:ext uri="{FF2B5EF4-FFF2-40B4-BE49-F238E27FC236}">
                <a16:creationId xmlns:a16="http://schemas.microsoft.com/office/drawing/2014/main" id="{D21C5550-67FD-6A46-8BD8-3AE50706DEB0}"/>
              </a:ext>
            </a:extLst>
          </p:cNvPr>
          <p:cNvSpPr>
            <a:spLocks noGrp="1"/>
          </p:cNvSpPr>
          <p:nvPr>
            <p:ph type="sldNum" sz="quarter" idx="12"/>
          </p:nvPr>
        </p:nvSpPr>
        <p:spPr/>
        <p:txBody>
          <a:bodyPr/>
          <a:lstStyle/>
          <a:p>
            <a:fld id="{652E326F-2974-0E46-BE41-4A2DFAACED48}" type="slidenum">
              <a:rPr lang="en-AU" smtClean="0"/>
              <a:t>17</a:t>
            </a:fld>
            <a:endParaRPr lang="en-AU"/>
          </a:p>
        </p:txBody>
      </p:sp>
    </p:spTree>
    <p:extLst>
      <p:ext uri="{BB962C8B-B14F-4D97-AF65-F5344CB8AC3E}">
        <p14:creationId xmlns:p14="http://schemas.microsoft.com/office/powerpoint/2010/main" val="1278143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B731-903C-ED49-BBE5-A59284222DEF}"/>
              </a:ext>
            </a:extLst>
          </p:cNvPr>
          <p:cNvSpPr>
            <a:spLocks noGrp="1"/>
          </p:cNvSpPr>
          <p:nvPr>
            <p:ph type="title"/>
          </p:nvPr>
        </p:nvSpPr>
        <p:spPr/>
        <p:txBody>
          <a:bodyPr/>
          <a:lstStyle/>
          <a:p>
            <a:r>
              <a:rPr lang="en-AU" dirty="0"/>
              <a:t>Understanding Resolver Behaviour</a:t>
            </a:r>
          </a:p>
        </p:txBody>
      </p:sp>
      <p:sp>
        <p:nvSpPr>
          <p:cNvPr id="4" name="Slide Number Placeholder 3">
            <a:extLst>
              <a:ext uri="{FF2B5EF4-FFF2-40B4-BE49-F238E27FC236}">
                <a16:creationId xmlns:a16="http://schemas.microsoft.com/office/drawing/2014/main" id="{F42CD35B-283C-9646-B728-7C42C9241934}"/>
              </a:ext>
            </a:extLst>
          </p:cNvPr>
          <p:cNvSpPr>
            <a:spLocks noGrp="1"/>
          </p:cNvSpPr>
          <p:nvPr>
            <p:ph type="sldNum" sz="quarter" idx="12"/>
          </p:nvPr>
        </p:nvSpPr>
        <p:spPr/>
        <p:txBody>
          <a:bodyPr/>
          <a:lstStyle/>
          <a:p>
            <a:fld id="{652E326F-2974-0E46-BE41-4A2DFAACED48}" type="slidenum">
              <a:rPr lang="en-AU" smtClean="0"/>
              <a:t>18</a:t>
            </a:fld>
            <a:endParaRPr lang="en-AU"/>
          </a:p>
        </p:txBody>
      </p:sp>
      <p:sp>
        <p:nvSpPr>
          <p:cNvPr id="5" name="Freeform 4">
            <a:extLst>
              <a:ext uri="{FF2B5EF4-FFF2-40B4-BE49-F238E27FC236}">
                <a16:creationId xmlns:a16="http://schemas.microsoft.com/office/drawing/2014/main" id="{A3C72D1A-E4E4-ED43-B24A-6DD92F4D815B}"/>
              </a:ext>
            </a:extLst>
          </p:cNvPr>
          <p:cNvSpPr/>
          <p:nvPr/>
        </p:nvSpPr>
        <p:spPr>
          <a:xfrm>
            <a:off x="1135117" y="3688750"/>
            <a:ext cx="2205242" cy="378753"/>
          </a:xfrm>
          <a:custGeom>
            <a:avLst/>
            <a:gdLst>
              <a:gd name="connsiteX0" fmla="*/ 0 w 2205242"/>
              <a:gd name="connsiteY0" fmla="*/ 231609 h 378753"/>
              <a:gd name="connsiteX1" fmla="*/ 1271752 w 2205242"/>
              <a:gd name="connsiteY1" fmla="*/ 242119 h 378753"/>
              <a:gd name="connsiteX2" fmla="*/ 2196662 w 2205242"/>
              <a:gd name="connsiteY2" fmla="*/ 189567 h 378753"/>
              <a:gd name="connsiteX3" fmla="*/ 1755228 w 2205242"/>
              <a:gd name="connsiteY3" fmla="*/ 381 h 378753"/>
              <a:gd name="connsiteX4" fmla="*/ 2144111 w 2205242"/>
              <a:gd name="connsiteY4" fmla="*/ 147526 h 378753"/>
              <a:gd name="connsiteX5" fmla="*/ 1870842 w 2205242"/>
              <a:gd name="connsiteY5" fmla="*/ 378753 h 37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5242" h="378753">
                <a:moveTo>
                  <a:pt x="0" y="231609"/>
                </a:moveTo>
                <a:cubicBezTo>
                  <a:pt x="452821" y="240367"/>
                  <a:pt x="905642" y="249126"/>
                  <a:pt x="1271752" y="242119"/>
                </a:cubicBezTo>
                <a:cubicBezTo>
                  <a:pt x="1637862" y="235112"/>
                  <a:pt x="2116083" y="229857"/>
                  <a:pt x="2196662" y="189567"/>
                </a:cubicBezTo>
                <a:cubicBezTo>
                  <a:pt x="2277241" y="149277"/>
                  <a:pt x="1763987" y="7388"/>
                  <a:pt x="1755228" y="381"/>
                </a:cubicBezTo>
                <a:cubicBezTo>
                  <a:pt x="1746469" y="-6626"/>
                  <a:pt x="2124842" y="84464"/>
                  <a:pt x="2144111" y="147526"/>
                </a:cubicBezTo>
                <a:cubicBezTo>
                  <a:pt x="2163380" y="210588"/>
                  <a:pt x="2017111" y="294670"/>
                  <a:pt x="1870842" y="3787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FBFF9EE7-B04B-4D4C-B137-ED5662B09E32}"/>
              </a:ext>
            </a:extLst>
          </p:cNvPr>
          <p:cNvSpPr/>
          <p:nvPr/>
        </p:nvSpPr>
        <p:spPr>
          <a:xfrm>
            <a:off x="3295895" y="3144414"/>
            <a:ext cx="1262622" cy="1160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85EAD3E-41AC-9745-977C-A24F185CE64E}"/>
              </a:ext>
            </a:extLst>
          </p:cNvPr>
          <p:cNvSpPr txBox="1"/>
          <p:nvPr/>
        </p:nvSpPr>
        <p:spPr>
          <a:xfrm>
            <a:off x="3192694" y="3506083"/>
            <a:ext cx="1513488" cy="523220"/>
          </a:xfrm>
          <a:prstGeom prst="rect">
            <a:avLst/>
          </a:prstGeom>
          <a:noFill/>
        </p:spPr>
        <p:txBody>
          <a:bodyPr wrap="square" rtlCol="0">
            <a:spAutoFit/>
          </a:bodyPr>
          <a:lstStyle/>
          <a:p>
            <a:pPr algn="ctr"/>
            <a:r>
              <a:rPr lang="en-AU" sz="1400" dirty="0">
                <a:latin typeface="AhnbergHand" pitchFamily="2" charset="0"/>
              </a:rPr>
              <a:t>Query Distributor</a:t>
            </a:r>
          </a:p>
        </p:txBody>
      </p:sp>
      <p:sp>
        <p:nvSpPr>
          <p:cNvPr id="8" name="Freeform 7">
            <a:extLst>
              <a:ext uri="{FF2B5EF4-FFF2-40B4-BE49-F238E27FC236}">
                <a16:creationId xmlns:a16="http://schemas.microsoft.com/office/drawing/2014/main" id="{CA58FF15-7DAD-F14E-955F-8E7791BDECA8}"/>
              </a:ext>
            </a:extLst>
          </p:cNvPr>
          <p:cNvSpPr/>
          <p:nvPr/>
        </p:nvSpPr>
        <p:spPr>
          <a:xfrm>
            <a:off x="4611787" y="2528632"/>
            <a:ext cx="959058" cy="829747"/>
          </a:xfrm>
          <a:custGeom>
            <a:avLst/>
            <a:gdLst>
              <a:gd name="connsiteX0" fmla="*/ 23781 w 959058"/>
              <a:gd name="connsiteY0" fmla="*/ 799598 h 829747"/>
              <a:gd name="connsiteX1" fmla="*/ 107863 w 959058"/>
              <a:gd name="connsiteY1" fmla="*/ 747047 h 829747"/>
              <a:gd name="connsiteX2" fmla="*/ 875119 w 959058"/>
              <a:gd name="connsiteY2" fmla="*/ 95405 h 829747"/>
              <a:gd name="connsiteX3" fmla="*/ 717463 w 959058"/>
              <a:gd name="connsiteY3" fmla="*/ 32343 h 829747"/>
              <a:gd name="connsiteX4" fmla="*/ 938181 w 959058"/>
              <a:gd name="connsiteY4" fmla="*/ 11323 h 829747"/>
              <a:gd name="connsiteX5" fmla="*/ 948691 w 959058"/>
              <a:gd name="connsiteY5" fmla="*/ 211019 h 829747"/>
              <a:gd name="connsiteX6" fmla="*/ 927670 w 959058"/>
              <a:gd name="connsiteY6" fmla="*/ 42854 h 82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9058" h="829747">
                <a:moveTo>
                  <a:pt x="23781" y="799598"/>
                </a:moveTo>
                <a:cubicBezTo>
                  <a:pt x="-5123" y="832005"/>
                  <a:pt x="-34027" y="864413"/>
                  <a:pt x="107863" y="747047"/>
                </a:cubicBezTo>
                <a:cubicBezTo>
                  <a:pt x="249753" y="629681"/>
                  <a:pt x="773519" y="214522"/>
                  <a:pt x="875119" y="95405"/>
                </a:cubicBezTo>
                <a:cubicBezTo>
                  <a:pt x="976719" y="-23712"/>
                  <a:pt x="706953" y="46357"/>
                  <a:pt x="717463" y="32343"/>
                </a:cubicBezTo>
                <a:cubicBezTo>
                  <a:pt x="727973" y="18329"/>
                  <a:pt x="899643" y="-18456"/>
                  <a:pt x="938181" y="11323"/>
                </a:cubicBezTo>
                <a:cubicBezTo>
                  <a:pt x="976719" y="41102"/>
                  <a:pt x="950443" y="205764"/>
                  <a:pt x="948691" y="211019"/>
                </a:cubicBezTo>
                <a:cubicBezTo>
                  <a:pt x="946939" y="216274"/>
                  <a:pt x="937304" y="129564"/>
                  <a:pt x="927670" y="428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201B86E1-9CF2-2C4C-BC07-C75ECFD02614}"/>
              </a:ext>
            </a:extLst>
          </p:cNvPr>
          <p:cNvSpPr/>
          <p:nvPr/>
        </p:nvSpPr>
        <p:spPr>
          <a:xfrm>
            <a:off x="4661718" y="3205115"/>
            <a:ext cx="927164" cy="410501"/>
          </a:xfrm>
          <a:custGeom>
            <a:avLst/>
            <a:gdLst>
              <a:gd name="connsiteX0" fmla="*/ 0 w 927164"/>
              <a:gd name="connsiteY0" fmla="*/ 410501 h 410501"/>
              <a:gd name="connsiteX1" fmla="*/ 147145 w 927164"/>
              <a:gd name="connsiteY1" fmla="*/ 357949 h 410501"/>
              <a:gd name="connsiteX2" fmla="*/ 893379 w 927164"/>
              <a:gd name="connsiteY2" fmla="*/ 105701 h 410501"/>
              <a:gd name="connsiteX3" fmla="*/ 662151 w 927164"/>
              <a:gd name="connsiteY3" fmla="*/ 597 h 410501"/>
              <a:gd name="connsiteX4" fmla="*/ 924910 w 927164"/>
              <a:gd name="connsiteY4" fmla="*/ 74170 h 410501"/>
              <a:gd name="connsiteX5" fmla="*/ 767255 w 927164"/>
              <a:gd name="connsiteY5" fmla="*/ 294887 h 41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64" h="410501">
                <a:moveTo>
                  <a:pt x="0" y="410501"/>
                </a:moveTo>
                <a:lnTo>
                  <a:pt x="147145" y="357949"/>
                </a:lnTo>
                <a:cubicBezTo>
                  <a:pt x="296041" y="307149"/>
                  <a:pt x="807545" y="165260"/>
                  <a:pt x="893379" y="105701"/>
                </a:cubicBezTo>
                <a:cubicBezTo>
                  <a:pt x="979213" y="46142"/>
                  <a:pt x="656896" y="5852"/>
                  <a:pt x="662151" y="597"/>
                </a:cubicBezTo>
                <a:cubicBezTo>
                  <a:pt x="667406" y="-4658"/>
                  <a:pt x="907393" y="25122"/>
                  <a:pt x="924910" y="74170"/>
                </a:cubicBezTo>
                <a:cubicBezTo>
                  <a:pt x="942427" y="123218"/>
                  <a:pt x="854841" y="209052"/>
                  <a:pt x="767255" y="2948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456A360A-B816-6D41-AF24-C0477276A62A}"/>
              </a:ext>
            </a:extLst>
          </p:cNvPr>
          <p:cNvSpPr/>
          <p:nvPr/>
        </p:nvSpPr>
        <p:spPr>
          <a:xfrm>
            <a:off x="4656603" y="3774711"/>
            <a:ext cx="851899" cy="514248"/>
          </a:xfrm>
          <a:custGeom>
            <a:avLst/>
            <a:gdLst>
              <a:gd name="connsiteX0" fmla="*/ 0 w 851899"/>
              <a:gd name="connsiteY0" fmla="*/ 0 h 514248"/>
              <a:gd name="connsiteX1" fmla="*/ 756745 w 851899"/>
              <a:gd name="connsiteY1" fmla="*/ 409903 h 514248"/>
              <a:gd name="connsiteX2" fmla="*/ 840827 w 851899"/>
              <a:gd name="connsiteY2" fmla="*/ 451944 h 514248"/>
              <a:gd name="connsiteX3" fmla="*/ 756745 w 851899"/>
              <a:gd name="connsiteY3" fmla="*/ 220717 h 514248"/>
              <a:gd name="connsiteX4" fmla="*/ 819807 w 851899"/>
              <a:gd name="connsiteY4" fmla="*/ 493986 h 514248"/>
              <a:gd name="connsiteX5" fmla="*/ 536027 w 851899"/>
              <a:gd name="connsiteY5" fmla="*/ 472965 h 51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899" h="514248">
                <a:moveTo>
                  <a:pt x="0" y="0"/>
                </a:moveTo>
                <a:lnTo>
                  <a:pt x="756745" y="409903"/>
                </a:lnTo>
                <a:cubicBezTo>
                  <a:pt x="896883" y="485227"/>
                  <a:pt x="840827" y="483475"/>
                  <a:pt x="840827" y="451944"/>
                </a:cubicBezTo>
                <a:cubicBezTo>
                  <a:pt x="840827" y="420413"/>
                  <a:pt x="760248" y="213710"/>
                  <a:pt x="756745" y="220717"/>
                </a:cubicBezTo>
                <a:cubicBezTo>
                  <a:pt x="753242" y="227724"/>
                  <a:pt x="856593" y="451945"/>
                  <a:pt x="819807" y="493986"/>
                </a:cubicBezTo>
                <a:cubicBezTo>
                  <a:pt x="783021" y="536027"/>
                  <a:pt x="659524" y="504496"/>
                  <a:pt x="536027" y="4729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3F4AFDE0-D16F-B845-A3B5-4683B2C8B5CB}"/>
              </a:ext>
            </a:extLst>
          </p:cNvPr>
          <p:cNvSpPr/>
          <p:nvPr/>
        </p:nvSpPr>
        <p:spPr>
          <a:xfrm>
            <a:off x="4651938" y="4029303"/>
            <a:ext cx="878757" cy="1088328"/>
          </a:xfrm>
          <a:custGeom>
            <a:avLst/>
            <a:gdLst>
              <a:gd name="connsiteX0" fmla="*/ 44013 w 878757"/>
              <a:gd name="connsiteY0" fmla="*/ 48358 h 1088328"/>
              <a:gd name="connsiteX1" fmla="*/ 86054 w 878757"/>
              <a:gd name="connsiteY1" fmla="*/ 111420 h 1088328"/>
              <a:gd name="connsiteX2" fmla="*/ 821778 w 878757"/>
              <a:gd name="connsiteY2" fmla="*/ 1025820 h 1088328"/>
              <a:gd name="connsiteX3" fmla="*/ 779737 w 878757"/>
              <a:gd name="connsiteY3" fmla="*/ 773571 h 1088328"/>
              <a:gd name="connsiteX4" fmla="*/ 874330 w 878757"/>
              <a:gd name="connsiteY4" fmla="*/ 1057351 h 1088328"/>
              <a:gd name="connsiteX5" fmla="*/ 611571 w 878757"/>
              <a:gd name="connsiteY5" fmla="*/ 1067861 h 108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757" h="1088328">
                <a:moveTo>
                  <a:pt x="44013" y="48358"/>
                </a:moveTo>
                <a:cubicBezTo>
                  <a:pt x="220" y="-1566"/>
                  <a:pt x="-43573" y="-51490"/>
                  <a:pt x="86054" y="111420"/>
                </a:cubicBezTo>
                <a:cubicBezTo>
                  <a:pt x="215681" y="274330"/>
                  <a:pt x="706164" y="915462"/>
                  <a:pt x="821778" y="1025820"/>
                </a:cubicBezTo>
                <a:cubicBezTo>
                  <a:pt x="937392" y="1136179"/>
                  <a:pt x="770978" y="768316"/>
                  <a:pt x="779737" y="773571"/>
                </a:cubicBezTo>
                <a:cubicBezTo>
                  <a:pt x="788496" y="778826"/>
                  <a:pt x="902358" y="1008303"/>
                  <a:pt x="874330" y="1057351"/>
                </a:cubicBezTo>
                <a:cubicBezTo>
                  <a:pt x="846302" y="1106399"/>
                  <a:pt x="728936" y="1087130"/>
                  <a:pt x="611571" y="10678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2BE25104-A48F-2442-A768-7BFCD52A3BF4}"/>
              </a:ext>
            </a:extLst>
          </p:cNvPr>
          <p:cNvSpPr/>
          <p:nvPr/>
        </p:nvSpPr>
        <p:spPr>
          <a:xfrm>
            <a:off x="5624115" y="2230164"/>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1F37A830-14D3-0A44-B8AB-BBCEF11D02CC}"/>
              </a:ext>
            </a:extLst>
          </p:cNvPr>
          <p:cNvSpPr txBox="1"/>
          <p:nvPr/>
        </p:nvSpPr>
        <p:spPr>
          <a:xfrm>
            <a:off x="5717628" y="2381941"/>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4" name="Freeform 13">
            <a:extLst>
              <a:ext uri="{FF2B5EF4-FFF2-40B4-BE49-F238E27FC236}">
                <a16:creationId xmlns:a16="http://schemas.microsoft.com/office/drawing/2014/main" id="{A84D9510-D2CE-CC45-AD4B-A0A3F2FF9A11}"/>
              </a:ext>
            </a:extLst>
          </p:cNvPr>
          <p:cNvSpPr/>
          <p:nvPr/>
        </p:nvSpPr>
        <p:spPr>
          <a:xfrm>
            <a:off x="5588882" y="2978876"/>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3F792515-5254-1840-873C-397642254140}"/>
              </a:ext>
            </a:extLst>
          </p:cNvPr>
          <p:cNvSpPr txBox="1"/>
          <p:nvPr/>
        </p:nvSpPr>
        <p:spPr>
          <a:xfrm>
            <a:off x="5682395" y="3130653"/>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6" name="Freeform 15">
            <a:extLst>
              <a:ext uri="{FF2B5EF4-FFF2-40B4-BE49-F238E27FC236}">
                <a16:creationId xmlns:a16="http://schemas.microsoft.com/office/drawing/2014/main" id="{42A31C64-F491-B84D-92B4-6BFA14CF2711}"/>
              </a:ext>
            </a:extLst>
          </p:cNvPr>
          <p:cNvSpPr/>
          <p:nvPr/>
        </p:nvSpPr>
        <p:spPr>
          <a:xfrm>
            <a:off x="5538464" y="3856814"/>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E1E98277-DBFD-3F4C-A741-C4D3FC95DF13}"/>
              </a:ext>
            </a:extLst>
          </p:cNvPr>
          <p:cNvSpPr txBox="1"/>
          <p:nvPr/>
        </p:nvSpPr>
        <p:spPr>
          <a:xfrm>
            <a:off x="5631977" y="4008591"/>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8" name="Freeform 17">
            <a:extLst>
              <a:ext uri="{FF2B5EF4-FFF2-40B4-BE49-F238E27FC236}">
                <a16:creationId xmlns:a16="http://schemas.microsoft.com/office/drawing/2014/main" id="{850E80E3-3EAA-F44E-8B7D-38BDFB761B81}"/>
              </a:ext>
            </a:extLst>
          </p:cNvPr>
          <p:cNvSpPr/>
          <p:nvPr/>
        </p:nvSpPr>
        <p:spPr>
          <a:xfrm>
            <a:off x="5489737" y="4819163"/>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C03B3B2-28C2-2743-B201-4796D60FE550}"/>
              </a:ext>
            </a:extLst>
          </p:cNvPr>
          <p:cNvSpPr txBox="1"/>
          <p:nvPr/>
        </p:nvSpPr>
        <p:spPr>
          <a:xfrm>
            <a:off x="5583250" y="4970940"/>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20" name="TextBox 19">
            <a:extLst>
              <a:ext uri="{FF2B5EF4-FFF2-40B4-BE49-F238E27FC236}">
                <a16:creationId xmlns:a16="http://schemas.microsoft.com/office/drawing/2014/main" id="{71BA0F35-86A6-044B-99FE-9212F897E552}"/>
              </a:ext>
            </a:extLst>
          </p:cNvPr>
          <p:cNvSpPr txBox="1"/>
          <p:nvPr/>
        </p:nvSpPr>
        <p:spPr>
          <a:xfrm>
            <a:off x="575442" y="4065504"/>
            <a:ext cx="1681871" cy="369332"/>
          </a:xfrm>
          <a:prstGeom prst="rect">
            <a:avLst/>
          </a:prstGeom>
          <a:noFill/>
        </p:spPr>
        <p:txBody>
          <a:bodyPr wrap="none" rtlCol="0">
            <a:spAutoFit/>
          </a:bodyPr>
          <a:lstStyle/>
          <a:p>
            <a:r>
              <a:rPr lang="en-AU" dirty="0">
                <a:latin typeface="AhnbergHand" pitchFamily="2" charset="0"/>
              </a:rPr>
              <a:t>From Client</a:t>
            </a:r>
          </a:p>
        </p:txBody>
      </p:sp>
      <p:sp>
        <p:nvSpPr>
          <p:cNvPr id="21" name="Freeform 20">
            <a:extLst>
              <a:ext uri="{FF2B5EF4-FFF2-40B4-BE49-F238E27FC236}">
                <a16:creationId xmlns:a16="http://schemas.microsoft.com/office/drawing/2014/main" id="{96CF6A37-6728-9942-A7A8-770664FC9173}"/>
              </a:ext>
            </a:extLst>
          </p:cNvPr>
          <p:cNvSpPr/>
          <p:nvPr/>
        </p:nvSpPr>
        <p:spPr>
          <a:xfrm>
            <a:off x="7381836" y="4887214"/>
            <a:ext cx="2573183" cy="378469"/>
          </a:xfrm>
          <a:custGeom>
            <a:avLst/>
            <a:gdLst>
              <a:gd name="connsiteX0" fmla="*/ 38467 w 2573183"/>
              <a:gd name="connsiteY0" fmla="*/ 210303 h 378469"/>
              <a:gd name="connsiteX1" fmla="*/ 196123 w 2573183"/>
              <a:gd name="connsiteY1" fmla="*/ 220814 h 378469"/>
              <a:gd name="connsiteX2" fmla="*/ 1562467 w 2573183"/>
              <a:gd name="connsiteY2" fmla="*/ 157752 h 378469"/>
              <a:gd name="connsiteX3" fmla="*/ 2497888 w 2573183"/>
              <a:gd name="connsiteY3" fmla="*/ 115710 h 378469"/>
              <a:gd name="connsiteX4" fmla="*/ 2245640 w 2573183"/>
              <a:gd name="connsiteY4" fmla="*/ 96 h 378469"/>
              <a:gd name="connsiteX5" fmla="*/ 2571461 w 2573183"/>
              <a:gd name="connsiteY5" fmla="*/ 136731 h 378469"/>
              <a:gd name="connsiteX6" fmla="*/ 2350743 w 2573183"/>
              <a:gd name="connsiteY6" fmla="*/ 378469 h 37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183" h="378469">
                <a:moveTo>
                  <a:pt x="38467" y="210303"/>
                </a:moveTo>
                <a:cubicBezTo>
                  <a:pt x="-9705" y="219937"/>
                  <a:pt x="-57877" y="229572"/>
                  <a:pt x="196123" y="220814"/>
                </a:cubicBezTo>
                <a:cubicBezTo>
                  <a:pt x="450123" y="212056"/>
                  <a:pt x="1562467" y="157752"/>
                  <a:pt x="1562467" y="157752"/>
                </a:cubicBezTo>
                <a:cubicBezTo>
                  <a:pt x="1946094" y="140235"/>
                  <a:pt x="2384026" y="141986"/>
                  <a:pt x="2497888" y="115710"/>
                </a:cubicBezTo>
                <a:cubicBezTo>
                  <a:pt x="2611750" y="89434"/>
                  <a:pt x="2233378" y="-3407"/>
                  <a:pt x="2245640" y="96"/>
                </a:cubicBezTo>
                <a:cubicBezTo>
                  <a:pt x="2257902" y="3599"/>
                  <a:pt x="2553944" y="73669"/>
                  <a:pt x="2571461" y="136731"/>
                </a:cubicBezTo>
                <a:cubicBezTo>
                  <a:pt x="2588978" y="199793"/>
                  <a:pt x="2469860" y="289131"/>
                  <a:pt x="2350743" y="3784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431F559A-8C28-394D-BA30-6546C38BC6B1}"/>
              </a:ext>
            </a:extLst>
          </p:cNvPr>
          <p:cNvSpPr txBox="1"/>
          <p:nvPr/>
        </p:nvSpPr>
        <p:spPr>
          <a:xfrm>
            <a:off x="8668427" y="5329816"/>
            <a:ext cx="1451038" cy="369332"/>
          </a:xfrm>
          <a:prstGeom prst="rect">
            <a:avLst/>
          </a:prstGeom>
          <a:noFill/>
        </p:spPr>
        <p:txBody>
          <a:bodyPr wrap="none" rtlCol="0">
            <a:spAutoFit/>
          </a:bodyPr>
          <a:lstStyle/>
          <a:p>
            <a:r>
              <a:rPr lang="en-AU" dirty="0">
                <a:latin typeface="AhnbergHand" pitchFamily="2" charset="0"/>
              </a:rPr>
              <a:t>To Server</a:t>
            </a:r>
          </a:p>
        </p:txBody>
      </p:sp>
      <p:sp>
        <p:nvSpPr>
          <p:cNvPr id="23" name="TextBox 22">
            <a:extLst>
              <a:ext uri="{FF2B5EF4-FFF2-40B4-BE49-F238E27FC236}">
                <a16:creationId xmlns:a16="http://schemas.microsoft.com/office/drawing/2014/main" id="{62EF08D6-8F24-6245-8B4A-3295DE407219}"/>
              </a:ext>
            </a:extLst>
          </p:cNvPr>
          <p:cNvSpPr txBox="1"/>
          <p:nvPr/>
        </p:nvSpPr>
        <p:spPr>
          <a:xfrm>
            <a:off x="2162624" y="3013976"/>
            <a:ext cx="1132977" cy="646331"/>
          </a:xfrm>
          <a:prstGeom prst="rect">
            <a:avLst/>
          </a:prstGeom>
          <a:noFill/>
        </p:spPr>
        <p:txBody>
          <a:bodyPr wrap="square" rtlCol="0">
            <a:spAutoFit/>
          </a:bodyPr>
          <a:lstStyle/>
          <a:p>
            <a:r>
              <a:rPr lang="en-AU" dirty="0"/>
              <a:t>Service Address</a:t>
            </a:r>
          </a:p>
        </p:txBody>
      </p:sp>
      <p:sp>
        <p:nvSpPr>
          <p:cNvPr id="24" name="TextBox 23">
            <a:extLst>
              <a:ext uri="{FF2B5EF4-FFF2-40B4-BE49-F238E27FC236}">
                <a16:creationId xmlns:a16="http://schemas.microsoft.com/office/drawing/2014/main" id="{792E1B0D-3CF8-5849-8BAA-F224498EBB6B}"/>
              </a:ext>
            </a:extLst>
          </p:cNvPr>
          <p:cNvSpPr txBox="1"/>
          <p:nvPr/>
        </p:nvSpPr>
        <p:spPr>
          <a:xfrm>
            <a:off x="7544151" y="5278717"/>
            <a:ext cx="1132977" cy="646331"/>
          </a:xfrm>
          <a:prstGeom prst="rect">
            <a:avLst/>
          </a:prstGeom>
          <a:noFill/>
        </p:spPr>
        <p:txBody>
          <a:bodyPr wrap="square" rtlCol="0">
            <a:spAutoFit/>
          </a:bodyPr>
          <a:lstStyle/>
          <a:p>
            <a:r>
              <a:rPr lang="en-AU" dirty="0"/>
              <a:t>Engine Address</a:t>
            </a:r>
          </a:p>
        </p:txBody>
      </p:sp>
    </p:spTree>
    <p:extLst>
      <p:ext uri="{BB962C8B-B14F-4D97-AF65-F5344CB8AC3E}">
        <p14:creationId xmlns:p14="http://schemas.microsoft.com/office/powerpoint/2010/main" val="152626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a:xfrm>
            <a:off x="838200" y="365359"/>
            <a:ext cx="10515600" cy="1325563"/>
          </a:xfrm>
        </p:spPr>
        <p:txBody>
          <a:bodyPr/>
          <a:lstStyle/>
          <a:p>
            <a:r>
              <a:rPr lang="en-AU" dirty="0"/>
              <a:t>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query count per unique name: 3.4</a:t>
            </a:r>
          </a:p>
          <a:p>
            <a:pPr marL="457200" lvl="1" indent="0">
              <a:buNone/>
            </a:pPr>
            <a:r>
              <a:rPr lang="en-AU" dirty="0"/>
              <a:t>						(Dual stack hosts may be a factor here)</a:t>
            </a:r>
          </a:p>
          <a:p>
            <a:pPr lvl="1"/>
            <a:r>
              <a:rPr lang="en-AU" dirty="0"/>
              <a:t>Max observed query count in 30 seconds is 1,761 queries!</a:t>
            </a:r>
          </a:p>
          <a:p>
            <a:endParaRPr lang="en-AU" dirty="0"/>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19</a:t>
            </a:fld>
            <a:endParaRPr lang="en-AU"/>
          </a:p>
        </p:txBody>
      </p:sp>
      <p:pic>
        <p:nvPicPr>
          <p:cNvPr id="7" name="Picture 6">
            <a:extLst>
              <a:ext uri="{FF2B5EF4-FFF2-40B4-BE49-F238E27FC236}">
                <a16:creationId xmlns:a16="http://schemas.microsoft.com/office/drawing/2014/main" id="{83BDBD6D-77CC-9448-AADB-38406FBEB763}"/>
              </a:ext>
            </a:extLst>
          </p:cNvPr>
          <p:cNvPicPr>
            <a:picLocks noChangeAspect="1"/>
          </p:cNvPicPr>
          <p:nvPr/>
        </p:nvPicPr>
        <p:blipFill>
          <a:blip r:embed="rId2"/>
          <a:stretch>
            <a:fillRect/>
          </a:stretch>
        </p:blipFill>
        <p:spPr>
          <a:xfrm>
            <a:off x="2363449" y="3173412"/>
            <a:ext cx="5276850" cy="3365500"/>
          </a:xfrm>
          <a:prstGeom prst="rect">
            <a:avLst/>
          </a:prstGeom>
        </p:spPr>
      </p:pic>
      <p:sp>
        <p:nvSpPr>
          <p:cNvPr id="5" name="TextBox 4">
            <a:extLst>
              <a:ext uri="{FF2B5EF4-FFF2-40B4-BE49-F238E27FC236}">
                <a16:creationId xmlns:a16="http://schemas.microsoft.com/office/drawing/2014/main" id="{77E72436-D292-7A4C-B7AC-63B079F3A6D0}"/>
              </a:ext>
            </a:extLst>
          </p:cNvPr>
          <p:cNvSpPr txBox="1"/>
          <p:nvPr/>
        </p:nvSpPr>
        <p:spPr>
          <a:xfrm>
            <a:off x="1891317" y="3751382"/>
            <a:ext cx="495649" cy="307777"/>
          </a:xfrm>
          <a:prstGeom prst="rect">
            <a:avLst/>
          </a:prstGeom>
          <a:noFill/>
        </p:spPr>
        <p:txBody>
          <a:bodyPr wrap="none" rtlCol="0">
            <a:spAutoFit/>
          </a:bodyPr>
          <a:lstStyle/>
          <a:p>
            <a:r>
              <a:rPr lang="en-AU" sz="1400" dirty="0"/>
              <a:t>30%</a:t>
            </a:r>
          </a:p>
        </p:txBody>
      </p:sp>
      <p:sp>
        <p:nvSpPr>
          <p:cNvPr id="8" name="TextBox 7">
            <a:extLst>
              <a:ext uri="{FF2B5EF4-FFF2-40B4-BE49-F238E27FC236}">
                <a16:creationId xmlns:a16="http://schemas.microsoft.com/office/drawing/2014/main" id="{B5261A17-27A0-3740-86C3-B2E269185469}"/>
              </a:ext>
            </a:extLst>
          </p:cNvPr>
          <p:cNvSpPr txBox="1"/>
          <p:nvPr/>
        </p:nvSpPr>
        <p:spPr>
          <a:xfrm>
            <a:off x="1891317" y="4541535"/>
            <a:ext cx="495649" cy="307777"/>
          </a:xfrm>
          <a:prstGeom prst="rect">
            <a:avLst/>
          </a:prstGeom>
          <a:noFill/>
        </p:spPr>
        <p:txBody>
          <a:bodyPr wrap="none" rtlCol="0">
            <a:spAutoFit/>
          </a:bodyPr>
          <a:lstStyle/>
          <a:p>
            <a:r>
              <a:rPr lang="en-AU" sz="1400" dirty="0"/>
              <a:t>20%</a:t>
            </a:r>
          </a:p>
        </p:txBody>
      </p:sp>
      <p:sp>
        <p:nvSpPr>
          <p:cNvPr id="9" name="TextBox 8">
            <a:extLst>
              <a:ext uri="{FF2B5EF4-FFF2-40B4-BE49-F238E27FC236}">
                <a16:creationId xmlns:a16="http://schemas.microsoft.com/office/drawing/2014/main" id="{802D8031-9346-134C-ABC9-6E3D93425F15}"/>
              </a:ext>
            </a:extLst>
          </p:cNvPr>
          <p:cNvSpPr txBox="1"/>
          <p:nvPr/>
        </p:nvSpPr>
        <p:spPr>
          <a:xfrm>
            <a:off x="1912423" y="5386601"/>
            <a:ext cx="495649" cy="307777"/>
          </a:xfrm>
          <a:prstGeom prst="rect">
            <a:avLst/>
          </a:prstGeom>
          <a:noFill/>
        </p:spPr>
        <p:txBody>
          <a:bodyPr wrap="none" rtlCol="0">
            <a:spAutoFit/>
          </a:bodyPr>
          <a:lstStyle/>
          <a:p>
            <a:r>
              <a:rPr lang="en-AU" sz="1400" dirty="0"/>
              <a:t>10%</a:t>
            </a:r>
          </a:p>
        </p:txBody>
      </p:sp>
    </p:spTree>
    <p:extLst>
      <p:ext uri="{BB962C8B-B14F-4D97-AF65-F5344CB8AC3E}">
        <p14:creationId xmlns:p14="http://schemas.microsoft.com/office/powerpoint/2010/main" val="72046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5F6E-D9A1-C64E-A0FC-C67A391A83A7}"/>
              </a:ext>
            </a:extLst>
          </p:cNvPr>
          <p:cNvSpPr>
            <a:spLocks noGrp="1"/>
          </p:cNvSpPr>
          <p:nvPr>
            <p:ph type="title"/>
          </p:nvPr>
        </p:nvSpPr>
        <p:spPr/>
        <p:txBody>
          <a:bodyPr/>
          <a:lstStyle/>
          <a:p>
            <a:r>
              <a:rPr lang="en-AU" dirty="0"/>
              <a:t>This Presentation</a:t>
            </a:r>
          </a:p>
        </p:txBody>
      </p:sp>
      <p:sp>
        <p:nvSpPr>
          <p:cNvPr id="3" name="Content Placeholder 2">
            <a:extLst>
              <a:ext uri="{FF2B5EF4-FFF2-40B4-BE49-F238E27FC236}">
                <a16:creationId xmlns:a16="http://schemas.microsoft.com/office/drawing/2014/main" id="{717F952D-8D20-B349-AE75-C4B0DB067760}"/>
              </a:ext>
            </a:extLst>
          </p:cNvPr>
          <p:cNvSpPr>
            <a:spLocks noGrp="1"/>
          </p:cNvSpPr>
          <p:nvPr>
            <p:ph idx="1"/>
          </p:nvPr>
        </p:nvSpPr>
        <p:spPr/>
        <p:txBody>
          <a:bodyPr>
            <a:normAutofit lnSpcReduction="10000"/>
          </a:bodyPr>
          <a:lstStyle/>
          <a:p>
            <a:r>
              <a:rPr lang="en-AU" sz="4000" dirty="0"/>
              <a:t>What’s the problem with centrality anyway?</a:t>
            </a:r>
          </a:p>
          <a:p>
            <a:r>
              <a:rPr lang="en-AU" sz="4000" dirty="0"/>
              <a:t>What does centrality in the DNS mean?</a:t>
            </a:r>
          </a:p>
          <a:p>
            <a:r>
              <a:rPr lang="en-AU" sz="4000" dirty="0"/>
              <a:t>How to measure DNS centrality</a:t>
            </a:r>
          </a:p>
          <a:p>
            <a:r>
              <a:rPr lang="en-AU" sz="4000" dirty="0"/>
              <a:t>What we measured</a:t>
            </a:r>
          </a:p>
          <a:p>
            <a:r>
              <a:rPr lang="en-AU" sz="4000" dirty="0"/>
              <a:t>What I think it means</a:t>
            </a:r>
          </a:p>
          <a:p>
            <a:endParaRPr lang="en-AU" sz="4000" dirty="0"/>
          </a:p>
          <a:p>
            <a:pPr marL="0" indent="0">
              <a:buNone/>
            </a:pPr>
            <a:r>
              <a:rPr lang="en-AU" dirty="0">
                <a:solidFill>
                  <a:schemeClr val="bg1">
                    <a:lumMod val="65000"/>
                  </a:schemeClr>
                </a:solidFill>
                <a:latin typeface="AhnbergHand" pitchFamily="2" charset="0"/>
              </a:rPr>
              <a:t>All in 20 minutes!</a:t>
            </a:r>
          </a:p>
        </p:txBody>
      </p:sp>
      <p:sp>
        <p:nvSpPr>
          <p:cNvPr id="4" name="Slide Number Placeholder 3">
            <a:extLst>
              <a:ext uri="{FF2B5EF4-FFF2-40B4-BE49-F238E27FC236}">
                <a16:creationId xmlns:a16="http://schemas.microsoft.com/office/drawing/2014/main" id="{37623CA1-8C50-814A-B805-7E8A0C3E1921}"/>
              </a:ext>
            </a:extLst>
          </p:cNvPr>
          <p:cNvSpPr>
            <a:spLocks noGrp="1"/>
          </p:cNvSpPr>
          <p:nvPr>
            <p:ph type="sldNum" sz="quarter" idx="12"/>
          </p:nvPr>
        </p:nvSpPr>
        <p:spPr/>
        <p:txBody>
          <a:bodyPr/>
          <a:lstStyle/>
          <a:p>
            <a:fld id="{652E326F-2974-0E46-BE41-4A2DFAACED48}" type="slidenum">
              <a:rPr lang="en-AU" smtClean="0"/>
              <a:t>2</a:t>
            </a:fld>
            <a:endParaRPr lang="en-AU"/>
          </a:p>
        </p:txBody>
      </p:sp>
    </p:spTree>
    <p:extLst>
      <p:ext uri="{BB962C8B-B14F-4D97-AF65-F5344CB8AC3E}">
        <p14:creationId xmlns:p14="http://schemas.microsoft.com/office/powerpoint/2010/main" val="3496551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p:txBody>
          <a:bodyPr/>
          <a:lstStyle/>
          <a:p>
            <a:r>
              <a:rPr lang="en-AU" dirty="0"/>
              <a:t>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number of resolvers (IP addresses) per unique name: 2.1</a:t>
            </a:r>
          </a:p>
          <a:p>
            <a:r>
              <a:rPr lang="en-AU" dirty="0"/>
              <a:t>30 second maximum resolvers seen: 94</a:t>
            </a:r>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20</a:t>
            </a:fld>
            <a:endParaRPr lang="en-AU"/>
          </a:p>
        </p:txBody>
      </p:sp>
      <p:pic>
        <p:nvPicPr>
          <p:cNvPr id="8" name="Picture 7">
            <a:extLst>
              <a:ext uri="{FF2B5EF4-FFF2-40B4-BE49-F238E27FC236}">
                <a16:creationId xmlns:a16="http://schemas.microsoft.com/office/drawing/2014/main" id="{8F5A2A87-0FFF-A34B-A176-A1BFCEF1C2B6}"/>
              </a:ext>
            </a:extLst>
          </p:cNvPr>
          <p:cNvPicPr>
            <a:picLocks noChangeAspect="1"/>
          </p:cNvPicPr>
          <p:nvPr/>
        </p:nvPicPr>
        <p:blipFill>
          <a:blip r:embed="rId2"/>
          <a:stretch>
            <a:fillRect/>
          </a:stretch>
        </p:blipFill>
        <p:spPr>
          <a:xfrm>
            <a:off x="2233534" y="2908125"/>
            <a:ext cx="5811499" cy="3706492"/>
          </a:xfrm>
          <a:prstGeom prst="rect">
            <a:avLst/>
          </a:prstGeom>
        </p:spPr>
      </p:pic>
      <p:sp>
        <p:nvSpPr>
          <p:cNvPr id="6" name="TextBox 5">
            <a:extLst>
              <a:ext uri="{FF2B5EF4-FFF2-40B4-BE49-F238E27FC236}">
                <a16:creationId xmlns:a16="http://schemas.microsoft.com/office/drawing/2014/main" id="{F46FBF98-016C-ED4C-BF5E-57E626CC675A}"/>
              </a:ext>
            </a:extLst>
          </p:cNvPr>
          <p:cNvSpPr txBox="1"/>
          <p:nvPr/>
        </p:nvSpPr>
        <p:spPr>
          <a:xfrm>
            <a:off x="1782318" y="5815446"/>
            <a:ext cx="495649" cy="307777"/>
          </a:xfrm>
          <a:prstGeom prst="rect">
            <a:avLst/>
          </a:prstGeom>
          <a:noFill/>
        </p:spPr>
        <p:txBody>
          <a:bodyPr wrap="none" rtlCol="0">
            <a:spAutoFit/>
          </a:bodyPr>
          <a:lstStyle/>
          <a:p>
            <a:r>
              <a:rPr lang="en-AU" sz="1400" dirty="0"/>
              <a:t>10%</a:t>
            </a:r>
          </a:p>
        </p:txBody>
      </p:sp>
      <p:sp>
        <p:nvSpPr>
          <p:cNvPr id="7" name="TextBox 6">
            <a:extLst>
              <a:ext uri="{FF2B5EF4-FFF2-40B4-BE49-F238E27FC236}">
                <a16:creationId xmlns:a16="http://schemas.microsoft.com/office/drawing/2014/main" id="{5D290F89-81E1-394F-92B6-BB3B56997AF5}"/>
              </a:ext>
            </a:extLst>
          </p:cNvPr>
          <p:cNvSpPr txBox="1"/>
          <p:nvPr/>
        </p:nvSpPr>
        <p:spPr>
          <a:xfrm>
            <a:off x="1782318" y="5263796"/>
            <a:ext cx="495649" cy="307777"/>
          </a:xfrm>
          <a:prstGeom prst="rect">
            <a:avLst/>
          </a:prstGeom>
          <a:noFill/>
        </p:spPr>
        <p:txBody>
          <a:bodyPr wrap="none" rtlCol="0">
            <a:spAutoFit/>
          </a:bodyPr>
          <a:lstStyle/>
          <a:p>
            <a:r>
              <a:rPr lang="en-AU" sz="1400" dirty="0"/>
              <a:t>20%</a:t>
            </a:r>
          </a:p>
        </p:txBody>
      </p:sp>
      <p:sp>
        <p:nvSpPr>
          <p:cNvPr id="9" name="TextBox 8">
            <a:extLst>
              <a:ext uri="{FF2B5EF4-FFF2-40B4-BE49-F238E27FC236}">
                <a16:creationId xmlns:a16="http://schemas.microsoft.com/office/drawing/2014/main" id="{9A9E38C5-9D46-394D-B728-0A667B148BD3}"/>
              </a:ext>
            </a:extLst>
          </p:cNvPr>
          <p:cNvSpPr txBox="1"/>
          <p:nvPr/>
        </p:nvSpPr>
        <p:spPr>
          <a:xfrm>
            <a:off x="1782318" y="4712146"/>
            <a:ext cx="495649" cy="307777"/>
          </a:xfrm>
          <a:prstGeom prst="rect">
            <a:avLst/>
          </a:prstGeom>
          <a:noFill/>
        </p:spPr>
        <p:txBody>
          <a:bodyPr wrap="none" rtlCol="0">
            <a:spAutoFit/>
          </a:bodyPr>
          <a:lstStyle/>
          <a:p>
            <a:r>
              <a:rPr lang="en-AU" sz="1400" dirty="0"/>
              <a:t>30%</a:t>
            </a:r>
          </a:p>
        </p:txBody>
      </p:sp>
      <p:sp>
        <p:nvSpPr>
          <p:cNvPr id="10" name="TextBox 9">
            <a:extLst>
              <a:ext uri="{FF2B5EF4-FFF2-40B4-BE49-F238E27FC236}">
                <a16:creationId xmlns:a16="http://schemas.microsoft.com/office/drawing/2014/main" id="{3313EC0A-E355-CA4E-A075-AAC36563CDF9}"/>
              </a:ext>
            </a:extLst>
          </p:cNvPr>
          <p:cNvSpPr txBox="1"/>
          <p:nvPr/>
        </p:nvSpPr>
        <p:spPr>
          <a:xfrm>
            <a:off x="1782318" y="4156962"/>
            <a:ext cx="495649" cy="307777"/>
          </a:xfrm>
          <a:prstGeom prst="rect">
            <a:avLst/>
          </a:prstGeom>
          <a:noFill/>
        </p:spPr>
        <p:txBody>
          <a:bodyPr wrap="none" rtlCol="0">
            <a:spAutoFit/>
          </a:bodyPr>
          <a:lstStyle/>
          <a:p>
            <a:r>
              <a:rPr lang="en-AU" sz="1400" dirty="0"/>
              <a:t>40%</a:t>
            </a:r>
          </a:p>
        </p:txBody>
      </p:sp>
      <p:sp>
        <p:nvSpPr>
          <p:cNvPr id="11" name="TextBox 10">
            <a:extLst>
              <a:ext uri="{FF2B5EF4-FFF2-40B4-BE49-F238E27FC236}">
                <a16:creationId xmlns:a16="http://schemas.microsoft.com/office/drawing/2014/main" id="{39228911-7B78-B642-987F-D35130AE535F}"/>
              </a:ext>
            </a:extLst>
          </p:cNvPr>
          <p:cNvSpPr txBox="1"/>
          <p:nvPr/>
        </p:nvSpPr>
        <p:spPr>
          <a:xfrm>
            <a:off x="1782318" y="3601778"/>
            <a:ext cx="495649" cy="307777"/>
          </a:xfrm>
          <a:prstGeom prst="rect">
            <a:avLst/>
          </a:prstGeom>
          <a:noFill/>
        </p:spPr>
        <p:txBody>
          <a:bodyPr wrap="none" rtlCol="0">
            <a:spAutoFit/>
          </a:bodyPr>
          <a:lstStyle/>
          <a:p>
            <a:r>
              <a:rPr lang="en-AU" sz="1400" dirty="0"/>
              <a:t>50%</a:t>
            </a:r>
          </a:p>
        </p:txBody>
      </p:sp>
    </p:spTree>
    <p:extLst>
      <p:ext uri="{BB962C8B-B14F-4D97-AF65-F5344CB8AC3E}">
        <p14:creationId xmlns:p14="http://schemas.microsoft.com/office/powerpoint/2010/main" val="321872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A22B-3687-464C-ABB2-05DD7109A6DB}"/>
              </a:ext>
            </a:extLst>
          </p:cNvPr>
          <p:cNvSpPr>
            <a:spLocks noGrp="1"/>
          </p:cNvSpPr>
          <p:nvPr>
            <p:ph type="title"/>
          </p:nvPr>
        </p:nvSpPr>
        <p:spPr/>
        <p:txBody>
          <a:bodyPr/>
          <a:lstStyle/>
          <a:p>
            <a:r>
              <a:rPr lang="en-AU" dirty="0"/>
              <a:t>First Resolver vs Full Resolver Set</a:t>
            </a:r>
          </a:p>
        </p:txBody>
      </p:sp>
      <p:sp>
        <p:nvSpPr>
          <p:cNvPr id="3" name="Content Placeholder 2">
            <a:extLst>
              <a:ext uri="{FF2B5EF4-FFF2-40B4-BE49-F238E27FC236}">
                <a16:creationId xmlns:a16="http://schemas.microsoft.com/office/drawing/2014/main" id="{D668A66F-9FC7-A141-B3CB-37346A3C7A0D}"/>
              </a:ext>
            </a:extLst>
          </p:cNvPr>
          <p:cNvSpPr>
            <a:spLocks noGrp="1"/>
          </p:cNvSpPr>
          <p:nvPr>
            <p:ph idx="1"/>
          </p:nvPr>
        </p:nvSpPr>
        <p:spPr/>
        <p:txBody>
          <a:bodyPr/>
          <a:lstStyle/>
          <a:p>
            <a:r>
              <a:rPr lang="en-AU" dirty="0"/>
              <a:t>What happens if the authoritative server always reports SERVFAIL to all queries?</a:t>
            </a:r>
          </a:p>
          <a:p>
            <a:r>
              <a:rPr lang="en-AU" dirty="0"/>
              <a:t>We use a server that always returns a SERVFAIL error code to prompt the client to run through its full set of recursive resolvers</a:t>
            </a:r>
          </a:p>
        </p:txBody>
      </p:sp>
      <p:sp>
        <p:nvSpPr>
          <p:cNvPr id="4" name="Slide Number Placeholder 3">
            <a:extLst>
              <a:ext uri="{FF2B5EF4-FFF2-40B4-BE49-F238E27FC236}">
                <a16:creationId xmlns:a16="http://schemas.microsoft.com/office/drawing/2014/main" id="{AC4D08E8-82C9-C544-8250-9C1025B43DD0}"/>
              </a:ext>
            </a:extLst>
          </p:cNvPr>
          <p:cNvSpPr>
            <a:spLocks noGrp="1"/>
          </p:cNvSpPr>
          <p:nvPr>
            <p:ph type="sldNum" sz="quarter" idx="12"/>
          </p:nvPr>
        </p:nvSpPr>
        <p:spPr/>
        <p:txBody>
          <a:bodyPr/>
          <a:lstStyle/>
          <a:p>
            <a:fld id="{652E326F-2974-0E46-BE41-4A2DFAACED48}" type="slidenum">
              <a:rPr lang="en-AU" smtClean="0"/>
              <a:t>21</a:t>
            </a:fld>
            <a:endParaRPr lang="en-AU"/>
          </a:p>
        </p:txBody>
      </p:sp>
    </p:spTree>
    <p:extLst>
      <p:ext uri="{BB962C8B-B14F-4D97-AF65-F5344CB8AC3E}">
        <p14:creationId xmlns:p14="http://schemas.microsoft.com/office/powerpoint/2010/main" val="310294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a:xfrm>
            <a:off x="838200" y="365359"/>
            <a:ext cx="10515600" cy="1325563"/>
          </a:xfrm>
        </p:spPr>
        <p:txBody>
          <a:bodyPr/>
          <a:lstStyle/>
          <a:p>
            <a:r>
              <a:rPr lang="en-AU" dirty="0"/>
              <a:t>SERVFAIL 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query count per unique name: 36.5</a:t>
            </a:r>
          </a:p>
          <a:p>
            <a:pPr lvl="1"/>
            <a:r>
              <a:rPr lang="en-AU" dirty="0"/>
              <a:t>Max observed query count in 30 seconds is 292,942 queries!</a:t>
            </a:r>
          </a:p>
          <a:p>
            <a:endParaRPr lang="en-AU" dirty="0"/>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22</a:t>
            </a:fld>
            <a:endParaRPr lang="en-AU"/>
          </a:p>
        </p:txBody>
      </p:sp>
      <p:pic>
        <p:nvPicPr>
          <p:cNvPr id="5" name="Picture 4">
            <a:extLst>
              <a:ext uri="{FF2B5EF4-FFF2-40B4-BE49-F238E27FC236}">
                <a16:creationId xmlns:a16="http://schemas.microsoft.com/office/drawing/2014/main" id="{2DCAE78C-755E-FA4D-984D-A009F857284C}"/>
              </a:ext>
            </a:extLst>
          </p:cNvPr>
          <p:cNvPicPr>
            <a:picLocks noChangeAspect="1"/>
          </p:cNvPicPr>
          <p:nvPr/>
        </p:nvPicPr>
        <p:blipFill>
          <a:blip r:embed="rId2"/>
          <a:stretch>
            <a:fillRect/>
          </a:stretch>
        </p:blipFill>
        <p:spPr>
          <a:xfrm>
            <a:off x="2344994" y="2787592"/>
            <a:ext cx="6382091" cy="4070407"/>
          </a:xfrm>
          <a:prstGeom prst="rect">
            <a:avLst/>
          </a:prstGeom>
        </p:spPr>
      </p:pic>
      <p:sp>
        <p:nvSpPr>
          <p:cNvPr id="6" name="TextBox 5">
            <a:extLst>
              <a:ext uri="{FF2B5EF4-FFF2-40B4-BE49-F238E27FC236}">
                <a16:creationId xmlns:a16="http://schemas.microsoft.com/office/drawing/2014/main" id="{FDBBB8F6-EFBB-0745-976F-FFC102EB90B6}"/>
              </a:ext>
            </a:extLst>
          </p:cNvPr>
          <p:cNvSpPr txBox="1"/>
          <p:nvPr/>
        </p:nvSpPr>
        <p:spPr>
          <a:xfrm>
            <a:off x="1938413" y="5846706"/>
            <a:ext cx="404278" cy="307777"/>
          </a:xfrm>
          <a:prstGeom prst="rect">
            <a:avLst/>
          </a:prstGeom>
          <a:noFill/>
        </p:spPr>
        <p:txBody>
          <a:bodyPr wrap="none" rtlCol="0">
            <a:spAutoFit/>
          </a:bodyPr>
          <a:lstStyle/>
          <a:p>
            <a:r>
              <a:rPr lang="en-AU" sz="1400" dirty="0"/>
              <a:t>1%</a:t>
            </a:r>
          </a:p>
        </p:txBody>
      </p:sp>
      <p:sp>
        <p:nvSpPr>
          <p:cNvPr id="7" name="TextBox 6">
            <a:extLst>
              <a:ext uri="{FF2B5EF4-FFF2-40B4-BE49-F238E27FC236}">
                <a16:creationId xmlns:a16="http://schemas.microsoft.com/office/drawing/2014/main" id="{8EAA1D17-B276-CF4E-A323-74A21A133190}"/>
              </a:ext>
            </a:extLst>
          </p:cNvPr>
          <p:cNvSpPr txBox="1"/>
          <p:nvPr/>
        </p:nvSpPr>
        <p:spPr>
          <a:xfrm>
            <a:off x="1938413" y="5128816"/>
            <a:ext cx="404278" cy="307777"/>
          </a:xfrm>
          <a:prstGeom prst="rect">
            <a:avLst/>
          </a:prstGeom>
          <a:noFill/>
        </p:spPr>
        <p:txBody>
          <a:bodyPr wrap="none" rtlCol="0">
            <a:spAutoFit/>
          </a:bodyPr>
          <a:lstStyle/>
          <a:p>
            <a:r>
              <a:rPr lang="en-AU" sz="1400" dirty="0"/>
              <a:t>2%</a:t>
            </a:r>
          </a:p>
        </p:txBody>
      </p:sp>
      <p:sp>
        <p:nvSpPr>
          <p:cNvPr id="8" name="TextBox 7">
            <a:extLst>
              <a:ext uri="{FF2B5EF4-FFF2-40B4-BE49-F238E27FC236}">
                <a16:creationId xmlns:a16="http://schemas.microsoft.com/office/drawing/2014/main" id="{AAF1C41A-EEC1-1946-AF7F-F55C71CE5F2D}"/>
              </a:ext>
            </a:extLst>
          </p:cNvPr>
          <p:cNvSpPr txBox="1"/>
          <p:nvPr/>
        </p:nvSpPr>
        <p:spPr>
          <a:xfrm>
            <a:off x="1938413" y="4410927"/>
            <a:ext cx="404278" cy="307777"/>
          </a:xfrm>
          <a:prstGeom prst="rect">
            <a:avLst/>
          </a:prstGeom>
          <a:noFill/>
        </p:spPr>
        <p:txBody>
          <a:bodyPr wrap="none" rtlCol="0">
            <a:spAutoFit/>
          </a:bodyPr>
          <a:lstStyle/>
          <a:p>
            <a:r>
              <a:rPr lang="en-AU" sz="1400" dirty="0"/>
              <a:t>3%</a:t>
            </a:r>
          </a:p>
        </p:txBody>
      </p:sp>
      <p:sp>
        <p:nvSpPr>
          <p:cNvPr id="9" name="TextBox 8">
            <a:extLst>
              <a:ext uri="{FF2B5EF4-FFF2-40B4-BE49-F238E27FC236}">
                <a16:creationId xmlns:a16="http://schemas.microsoft.com/office/drawing/2014/main" id="{DA2A890C-5F22-984C-A240-ED89E2856618}"/>
              </a:ext>
            </a:extLst>
          </p:cNvPr>
          <p:cNvSpPr txBox="1"/>
          <p:nvPr/>
        </p:nvSpPr>
        <p:spPr>
          <a:xfrm>
            <a:off x="1938413" y="3693038"/>
            <a:ext cx="404278" cy="307777"/>
          </a:xfrm>
          <a:prstGeom prst="rect">
            <a:avLst/>
          </a:prstGeom>
          <a:noFill/>
        </p:spPr>
        <p:txBody>
          <a:bodyPr wrap="none" rtlCol="0">
            <a:spAutoFit/>
          </a:bodyPr>
          <a:lstStyle/>
          <a:p>
            <a:r>
              <a:rPr lang="en-AU" sz="1400" dirty="0"/>
              <a:t>4%</a:t>
            </a:r>
          </a:p>
        </p:txBody>
      </p:sp>
      <p:sp>
        <p:nvSpPr>
          <p:cNvPr id="10" name="TextBox 9">
            <a:extLst>
              <a:ext uri="{FF2B5EF4-FFF2-40B4-BE49-F238E27FC236}">
                <a16:creationId xmlns:a16="http://schemas.microsoft.com/office/drawing/2014/main" id="{D9702F8A-B0A6-AB45-BDC6-C3249AB3066E}"/>
              </a:ext>
            </a:extLst>
          </p:cNvPr>
          <p:cNvSpPr txBox="1"/>
          <p:nvPr/>
        </p:nvSpPr>
        <p:spPr>
          <a:xfrm>
            <a:off x="9214613" y="2360244"/>
            <a:ext cx="889987" cy="261610"/>
          </a:xfrm>
          <a:prstGeom prst="rect">
            <a:avLst/>
          </a:prstGeom>
          <a:noFill/>
        </p:spPr>
        <p:txBody>
          <a:bodyPr wrap="none" rtlCol="0">
            <a:spAutoFit/>
          </a:bodyPr>
          <a:lstStyle/>
          <a:p>
            <a:r>
              <a:rPr lang="en-AU" sz="1100" dirty="0"/>
              <a:t>(yes, really!)</a:t>
            </a:r>
          </a:p>
        </p:txBody>
      </p:sp>
    </p:spTree>
    <p:extLst>
      <p:ext uri="{BB962C8B-B14F-4D97-AF65-F5344CB8AC3E}">
        <p14:creationId xmlns:p14="http://schemas.microsoft.com/office/powerpoint/2010/main" val="1177560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p:txBody>
          <a:bodyPr/>
          <a:lstStyle/>
          <a:p>
            <a:r>
              <a:rPr lang="en-AU" dirty="0"/>
              <a:t>SERVFAIL 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number of resolvers (IP addresses) per unique name: 8.9</a:t>
            </a:r>
          </a:p>
          <a:p>
            <a:r>
              <a:rPr lang="en-AU" dirty="0"/>
              <a:t>30 second maximum resolvers seen: 1,368</a:t>
            </a:r>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23</a:t>
            </a:fld>
            <a:endParaRPr lang="en-AU"/>
          </a:p>
        </p:txBody>
      </p:sp>
      <p:pic>
        <p:nvPicPr>
          <p:cNvPr id="5" name="Picture 4">
            <a:extLst>
              <a:ext uri="{FF2B5EF4-FFF2-40B4-BE49-F238E27FC236}">
                <a16:creationId xmlns:a16="http://schemas.microsoft.com/office/drawing/2014/main" id="{5A4FC2FE-3232-4543-853C-A7D768E2389E}"/>
              </a:ext>
            </a:extLst>
          </p:cNvPr>
          <p:cNvPicPr>
            <a:picLocks noChangeAspect="1"/>
          </p:cNvPicPr>
          <p:nvPr/>
        </p:nvPicPr>
        <p:blipFill>
          <a:blip r:embed="rId2"/>
          <a:stretch>
            <a:fillRect/>
          </a:stretch>
        </p:blipFill>
        <p:spPr>
          <a:xfrm>
            <a:off x="2518346" y="3112911"/>
            <a:ext cx="5549171" cy="3539182"/>
          </a:xfrm>
          <a:prstGeom prst="rect">
            <a:avLst/>
          </a:prstGeom>
        </p:spPr>
      </p:pic>
      <p:sp>
        <p:nvSpPr>
          <p:cNvPr id="6" name="TextBox 5">
            <a:extLst>
              <a:ext uri="{FF2B5EF4-FFF2-40B4-BE49-F238E27FC236}">
                <a16:creationId xmlns:a16="http://schemas.microsoft.com/office/drawing/2014/main" id="{CDA83A13-110E-084A-90EB-753992F09EC5}"/>
              </a:ext>
            </a:extLst>
          </p:cNvPr>
          <p:cNvSpPr txBox="1"/>
          <p:nvPr/>
        </p:nvSpPr>
        <p:spPr>
          <a:xfrm>
            <a:off x="2147012" y="5760741"/>
            <a:ext cx="404278" cy="307777"/>
          </a:xfrm>
          <a:prstGeom prst="rect">
            <a:avLst/>
          </a:prstGeom>
          <a:noFill/>
        </p:spPr>
        <p:txBody>
          <a:bodyPr wrap="none" rtlCol="0">
            <a:spAutoFit/>
          </a:bodyPr>
          <a:lstStyle/>
          <a:p>
            <a:r>
              <a:rPr lang="en-AU" sz="1400" dirty="0"/>
              <a:t>4%</a:t>
            </a:r>
          </a:p>
        </p:txBody>
      </p:sp>
      <p:sp>
        <p:nvSpPr>
          <p:cNvPr id="7" name="TextBox 6">
            <a:extLst>
              <a:ext uri="{FF2B5EF4-FFF2-40B4-BE49-F238E27FC236}">
                <a16:creationId xmlns:a16="http://schemas.microsoft.com/office/drawing/2014/main" id="{72206281-F315-1846-BAA1-8CBCB013DAB7}"/>
              </a:ext>
            </a:extLst>
          </p:cNvPr>
          <p:cNvSpPr txBox="1"/>
          <p:nvPr/>
        </p:nvSpPr>
        <p:spPr>
          <a:xfrm>
            <a:off x="2147012" y="5136634"/>
            <a:ext cx="404278" cy="307777"/>
          </a:xfrm>
          <a:prstGeom prst="rect">
            <a:avLst/>
          </a:prstGeom>
          <a:noFill/>
        </p:spPr>
        <p:txBody>
          <a:bodyPr wrap="none" rtlCol="0">
            <a:spAutoFit/>
          </a:bodyPr>
          <a:lstStyle/>
          <a:p>
            <a:r>
              <a:rPr lang="en-AU" sz="1400" dirty="0"/>
              <a:t>8%</a:t>
            </a:r>
          </a:p>
        </p:txBody>
      </p:sp>
      <p:sp>
        <p:nvSpPr>
          <p:cNvPr id="8" name="TextBox 7">
            <a:extLst>
              <a:ext uri="{FF2B5EF4-FFF2-40B4-BE49-F238E27FC236}">
                <a16:creationId xmlns:a16="http://schemas.microsoft.com/office/drawing/2014/main" id="{E7665AD8-9414-8847-9819-F3292FEC97BC}"/>
              </a:ext>
            </a:extLst>
          </p:cNvPr>
          <p:cNvSpPr txBox="1"/>
          <p:nvPr/>
        </p:nvSpPr>
        <p:spPr>
          <a:xfrm>
            <a:off x="2055641" y="4512526"/>
            <a:ext cx="495649" cy="307777"/>
          </a:xfrm>
          <a:prstGeom prst="rect">
            <a:avLst/>
          </a:prstGeom>
          <a:noFill/>
        </p:spPr>
        <p:txBody>
          <a:bodyPr wrap="none" rtlCol="0">
            <a:spAutoFit/>
          </a:bodyPr>
          <a:lstStyle/>
          <a:p>
            <a:r>
              <a:rPr lang="en-AU" sz="1400" dirty="0"/>
              <a:t>12%</a:t>
            </a:r>
          </a:p>
        </p:txBody>
      </p:sp>
      <p:sp>
        <p:nvSpPr>
          <p:cNvPr id="9" name="TextBox 8">
            <a:extLst>
              <a:ext uri="{FF2B5EF4-FFF2-40B4-BE49-F238E27FC236}">
                <a16:creationId xmlns:a16="http://schemas.microsoft.com/office/drawing/2014/main" id="{8DBFAE04-0EC4-6341-BD2B-B4544ADA7E3A}"/>
              </a:ext>
            </a:extLst>
          </p:cNvPr>
          <p:cNvSpPr txBox="1"/>
          <p:nvPr/>
        </p:nvSpPr>
        <p:spPr>
          <a:xfrm>
            <a:off x="2055641" y="3888418"/>
            <a:ext cx="495649" cy="307777"/>
          </a:xfrm>
          <a:prstGeom prst="rect">
            <a:avLst/>
          </a:prstGeom>
          <a:noFill/>
        </p:spPr>
        <p:txBody>
          <a:bodyPr wrap="none" rtlCol="0">
            <a:spAutoFit/>
          </a:bodyPr>
          <a:lstStyle/>
          <a:p>
            <a:r>
              <a:rPr lang="en-AU" sz="1400" dirty="0"/>
              <a:t>16%</a:t>
            </a:r>
          </a:p>
        </p:txBody>
      </p:sp>
    </p:spTree>
    <p:extLst>
      <p:ext uri="{BB962C8B-B14F-4D97-AF65-F5344CB8AC3E}">
        <p14:creationId xmlns:p14="http://schemas.microsoft.com/office/powerpoint/2010/main" val="3364247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2C28-906B-D141-A6E8-C2DFED1D5107}"/>
              </a:ext>
            </a:extLst>
          </p:cNvPr>
          <p:cNvSpPr>
            <a:spLocks noGrp="1"/>
          </p:cNvSpPr>
          <p:nvPr>
            <p:ph type="title"/>
          </p:nvPr>
        </p:nvSpPr>
        <p:spPr/>
        <p:txBody>
          <a:bodyPr/>
          <a:lstStyle/>
          <a:p>
            <a:r>
              <a:rPr lang="en-AU" dirty="0"/>
              <a:t>Recursive Resolver Stats</a:t>
            </a:r>
          </a:p>
        </p:txBody>
      </p:sp>
      <p:pic>
        <p:nvPicPr>
          <p:cNvPr id="6" name="Content Placeholder 5">
            <a:extLst>
              <a:ext uri="{FF2B5EF4-FFF2-40B4-BE49-F238E27FC236}">
                <a16:creationId xmlns:a16="http://schemas.microsoft.com/office/drawing/2014/main" id="{D4BFB830-75EA-D24D-AF7F-ADA3918094E5}"/>
              </a:ext>
            </a:extLst>
          </p:cNvPr>
          <p:cNvPicPr>
            <a:picLocks noGrp="1" noChangeAspect="1"/>
          </p:cNvPicPr>
          <p:nvPr>
            <p:ph idx="1"/>
          </p:nvPr>
        </p:nvPicPr>
        <p:blipFill>
          <a:blip r:embed="rId2"/>
          <a:stretch>
            <a:fillRect/>
          </a:stretch>
        </p:blipFill>
        <p:spPr>
          <a:xfrm>
            <a:off x="136133" y="1611773"/>
            <a:ext cx="6197360" cy="4351338"/>
          </a:xfrm>
        </p:spPr>
      </p:pic>
      <p:sp>
        <p:nvSpPr>
          <p:cNvPr id="4" name="Slide Number Placeholder 3">
            <a:extLst>
              <a:ext uri="{FF2B5EF4-FFF2-40B4-BE49-F238E27FC236}">
                <a16:creationId xmlns:a16="http://schemas.microsoft.com/office/drawing/2014/main" id="{31693FD2-0501-B542-A1A9-6548196EED32}"/>
              </a:ext>
            </a:extLst>
          </p:cNvPr>
          <p:cNvSpPr>
            <a:spLocks noGrp="1"/>
          </p:cNvSpPr>
          <p:nvPr>
            <p:ph type="sldNum" sz="quarter" idx="12"/>
          </p:nvPr>
        </p:nvSpPr>
        <p:spPr/>
        <p:txBody>
          <a:bodyPr/>
          <a:lstStyle/>
          <a:p>
            <a:fld id="{652E326F-2974-0E46-BE41-4A2DFAACED48}" type="slidenum">
              <a:rPr lang="en-AU" smtClean="0"/>
              <a:t>24</a:t>
            </a:fld>
            <a:endParaRPr lang="en-AU"/>
          </a:p>
        </p:txBody>
      </p:sp>
      <p:sp>
        <p:nvSpPr>
          <p:cNvPr id="7" name="TextBox 6">
            <a:extLst>
              <a:ext uri="{FF2B5EF4-FFF2-40B4-BE49-F238E27FC236}">
                <a16:creationId xmlns:a16="http://schemas.microsoft.com/office/drawing/2014/main" id="{67407FD6-5FD5-FF45-B61B-EAF3A83C61C1}"/>
              </a:ext>
            </a:extLst>
          </p:cNvPr>
          <p:cNvSpPr txBox="1"/>
          <p:nvPr/>
        </p:nvSpPr>
        <p:spPr>
          <a:xfrm>
            <a:off x="6636774" y="2005781"/>
            <a:ext cx="5419093" cy="3139321"/>
          </a:xfrm>
          <a:prstGeom prst="rect">
            <a:avLst/>
          </a:prstGeom>
          <a:noFill/>
        </p:spPr>
        <p:txBody>
          <a:bodyPr wrap="square" rtlCol="0">
            <a:spAutoFit/>
          </a:bodyPr>
          <a:lstStyle/>
          <a:p>
            <a:r>
              <a:rPr lang="en-AU" dirty="0"/>
              <a:t>Of the 140,000 visible recursive resolvers, just 150 resolvers account for 20% of all users and 1,500 resolvers account for 50% of all users.</a:t>
            </a:r>
          </a:p>
          <a:p>
            <a:endParaRPr lang="en-AU" dirty="0"/>
          </a:p>
          <a:p>
            <a:r>
              <a:rPr lang="en-AU" dirty="0"/>
              <a:t>10,000 resolvers account for 90% of all users</a:t>
            </a:r>
          </a:p>
          <a:p>
            <a:endParaRPr lang="en-AU" dirty="0"/>
          </a:p>
          <a:p>
            <a:r>
              <a:rPr lang="en-AU" dirty="0"/>
              <a:t>However we are looking here at resolver IP addresses, and that’s probably misleading. </a:t>
            </a:r>
          </a:p>
          <a:p>
            <a:endParaRPr lang="en-AU" dirty="0"/>
          </a:p>
          <a:p>
            <a:r>
              <a:rPr lang="en-AU" dirty="0"/>
              <a:t>Lets try and group resolver IP addresses into resolver </a:t>
            </a:r>
            <a:r>
              <a:rPr lang="en-AU" b="1" dirty="0"/>
              <a:t>services*</a:t>
            </a:r>
          </a:p>
        </p:txBody>
      </p:sp>
      <p:sp>
        <p:nvSpPr>
          <p:cNvPr id="3" name="TextBox 2">
            <a:extLst>
              <a:ext uri="{FF2B5EF4-FFF2-40B4-BE49-F238E27FC236}">
                <a16:creationId xmlns:a16="http://schemas.microsoft.com/office/drawing/2014/main" id="{0DB506F3-BF97-A645-95C8-74F7A03BCC1E}"/>
              </a:ext>
            </a:extLst>
          </p:cNvPr>
          <p:cNvSpPr txBox="1"/>
          <p:nvPr/>
        </p:nvSpPr>
        <p:spPr>
          <a:xfrm>
            <a:off x="6978870" y="5570483"/>
            <a:ext cx="4761186" cy="830997"/>
          </a:xfrm>
          <a:prstGeom prst="rect">
            <a:avLst/>
          </a:prstGeom>
          <a:noFill/>
        </p:spPr>
        <p:txBody>
          <a:bodyPr wrap="square" rtlCol="0">
            <a:spAutoFit/>
          </a:bodyPr>
          <a:lstStyle/>
          <a:p>
            <a:r>
              <a:rPr lang="en-AU" sz="1600" dirty="0"/>
              <a:t>* Use techniques of common origin AS, direct probing with RIPE Atlas and (occasionally) operator provided lists</a:t>
            </a:r>
          </a:p>
        </p:txBody>
      </p:sp>
    </p:spTree>
    <p:extLst>
      <p:ext uri="{BB962C8B-B14F-4D97-AF65-F5344CB8AC3E}">
        <p14:creationId xmlns:p14="http://schemas.microsoft.com/office/powerpoint/2010/main" val="399537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2C28-906B-D141-A6E8-C2DFED1D5107}"/>
              </a:ext>
            </a:extLst>
          </p:cNvPr>
          <p:cNvSpPr>
            <a:spLocks noGrp="1"/>
          </p:cNvSpPr>
          <p:nvPr>
            <p:ph type="title"/>
          </p:nvPr>
        </p:nvSpPr>
        <p:spPr/>
        <p:txBody>
          <a:bodyPr/>
          <a:lstStyle/>
          <a:p>
            <a:r>
              <a:rPr lang="en-AU" dirty="0"/>
              <a:t>Recursive Resolver Stats</a:t>
            </a:r>
          </a:p>
        </p:txBody>
      </p:sp>
      <p:sp>
        <p:nvSpPr>
          <p:cNvPr id="4" name="Slide Number Placeholder 3">
            <a:extLst>
              <a:ext uri="{FF2B5EF4-FFF2-40B4-BE49-F238E27FC236}">
                <a16:creationId xmlns:a16="http://schemas.microsoft.com/office/drawing/2014/main" id="{31693FD2-0501-B542-A1A9-6548196EED32}"/>
              </a:ext>
            </a:extLst>
          </p:cNvPr>
          <p:cNvSpPr>
            <a:spLocks noGrp="1"/>
          </p:cNvSpPr>
          <p:nvPr>
            <p:ph type="sldNum" sz="quarter" idx="12"/>
          </p:nvPr>
        </p:nvSpPr>
        <p:spPr/>
        <p:txBody>
          <a:bodyPr/>
          <a:lstStyle/>
          <a:p>
            <a:fld id="{652E326F-2974-0E46-BE41-4A2DFAACED48}" type="slidenum">
              <a:rPr lang="en-AU" smtClean="0"/>
              <a:t>25</a:t>
            </a:fld>
            <a:endParaRPr lang="en-AU"/>
          </a:p>
        </p:txBody>
      </p:sp>
      <p:sp>
        <p:nvSpPr>
          <p:cNvPr id="7" name="TextBox 6">
            <a:extLst>
              <a:ext uri="{FF2B5EF4-FFF2-40B4-BE49-F238E27FC236}">
                <a16:creationId xmlns:a16="http://schemas.microsoft.com/office/drawing/2014/main" id="{67407FD6-5FD5-FF45-B61B-EAF3A83C61C1}"/>
              </a:ext>
            </a:extLst>
          </p:cNvPr>
          <p:cNvSpPr txBox="1"/>
          <p:nvPr/>
        </p:nvSpPr>
        <p:spPr>
          <a:xfrm>
            <a:off x="6636774" y="2005781"/>
            <a:ext cx="5419093" cy="1754326"/>
          </a:xfrm>
          <a:prstGeom prst="rect">
            <a:avLst/>
          </a:prstGeom>
          <a:noFill/>
        </p:spPr>
        <p:txBody>
          <a:bodyPr wrap="square" rtlCol="0">
            <a:spAutoFit/>
          </a:bodyPr>
          <a:lstStyle/>
          <a:p>
            <a:r>
              <a:rPr lang="en-AU" dirty="0"/>
              <a:t>Of the 14,600 visible recursive resolvers </a:t>
            </a:r>
            <a:r>
              <a:rPr lang="en-AU" b="1" dirty="0"/>
              <a:t>services</a:t>
            </a:r>
            <a:r>
              <a:rPr lang="en-AU" dirty="0"/>
              <a:t>, just 15 resolver </a:t>
            </a:r>
            <a:r>
              <a:rPr lang="en-AU" b="1" dirty="0"/>
              <a:t>services</a:t>
            </a:r>
            <a:r>
              <a:rPr lang="en-AU" dirty="0"/>
              <a:t> serve 50% of users</a:t>
            </a:r>
          </a:p>
          <a:p>
            <a:endParaRPr lang="en-AU" dirty="0"/>
          </a:p>
          <a:p>
            <a:r>
              <a:rPr lang="en-AU" dirty="0"/>
              <a:t>250 resolver </a:t>
            </a:r>
            <a:r>
              <a:rPr lang="en-AU" b="1" dirty="0"/>
              <a:t>services</a:t>
            </a:r>
            <a:r>
              <a:rPr lang="en-AU" dirty="0"/>
              <a:t> serve 90% of users</a:t>
            </a:r>
          </a:p>
          <a:p>
            <a:endParaRPr lang="en-AU" dirty="0"/>
          </a:p>
          <a:p>
            <a:r>
              <a:rPr lang="en-AU" dirty="0"/>
              <a:t>Is this what we mean by “centralisation”?</a:t>
            </a:r>
          </a:p>
        </p:txBody>
      </p:sp>
      <p:pic>
        <p:nvPicPr>
          <p:cNvPr id="9" name="Content Placeholder 8">
            <a:extLst>
              <a:ext uri="{FF2B5EF4-FFF2-40B4-BE49-F238E27FC236}">
                <a16:creationId xmlns:a16="http://schemas.microsoft.com/office/drawing/2014/main" id="{F99201AC-A8C7-0C47-A5E2-A029B20C81A6}"/>
              </a:ext>
            </a:extLst>
          </p:cNvPr>
          <p:cNvPicPr>
            <a:picLocks noGrp="1" noChangeAspect="1"/>
          </p:cNvPicPr>
          <p:nvPr>
            <p:ph idx="1"/>
          </p:nvPr>
        </p:nvPicPr>
        <p:blipFill>
          <a:blip r:embed="rId2"/>
          <a:stretch>
            <a:fillRect/>
          </a:stretch>
        </p:blipFill>
        <p:spPr>
          <a:xfrm>
            <a:off x="239372" y="1501160"/>
            <a:ext cx="6197360" cy="4351338"/>
          </a:xfrm>
        </p:spPr>
      </p:pic>
      <p:sp>
        <p:nvSpPr>
          <p:cNvPr id="3" name="Freeform 2">
            <a:extLst>
              <a:ext uri="{FF2B5EF4-FFF2-40B4-BE49-F238E27FC236}">
                <a16:creationId xmlns:a16="http://schemas.microsoft.com/office/drawing/2014/main" id="{2BF0FDA2-081A-C14F-AD11-C833C42534C6}"/>
              </a:ext>
            </a:extLst>
          </p:cNvPr>
          <p:cNvSpPr/>
          <p:nvPr/>
        </p:nvSpPr>
        <p:spPr>
          <a:xfrm>
            <a:off x="2238662" y="3655240"/>
            <a:ext cx="189228" cy="1694526"/>
          </a:xfrm>
          <a:custGeom>
            <a:avLst/>
            <a:gdLst>
              <a:gd name="connsiteX0" fmla="*/ 63104 w 189228"/>
              <a:gd name="connsiteY0" fmla="*/ 1694526 h 1694526"/>
              <a:gd name="connsiteX1" fmla="*/ 94635 w 189228"/>
              <a:gd name="connsiteY1" fmla="*/ 548898 h 1694526"/>
              <a:gd name="connsiteX2" fmla="*/ 94635 w 189228"/>
              <a:gd name="connsiteY2" fmla="*/ 23381 h 1694526"/>
              <a:gd name="connsiteX3" fmla="*/ 41 w 189228"/>
              <a:gd name="connsiteY3" fmla="*/ 138994 h 1694526"/>
              <a:gd name="connsiteX4" fmla="*/ 84124 w 189228"/>
              <a:gd name="connsiteY4" fmla="*/ 2360 h 1694526"/>
              <a:gd name="connsiteX5" fmla="*/ 189228 w 189228"/>
              <a:gd name="connsiteY5" fmla="*/ 65422 h 169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28" h="1694526">
                <a:moveTo>
                  <a:pt x="63104" y="1694526"/>
                </a:moveTo>
                <a:cubicBezTo>
                  <a:pt x="76242" y="1260974"/>
                  <a:pt x="89380" y="827422"/>
                  <a:pt x="94635" y="548898"/>
                </a:cubicBezTo>
                <a:cubicBezTo>
                  <a:pt x="99890" y="270374"/>
                  <a:pt x="110401" y="91698"/>
                  <a:pt x="94635" y="23381"/>
                </a:cubicBezTo>
                <a:cubicBezTo>
                  <a:pt x="78869" y="-44936"/>
                  <a:pt x="1793" y="142498"/>
                  <a:pt x="41" y="138994"/>
                </a:cubicBezTo>
                <a:cubicBezTo>
                  <a:pt x="-1711" y="135490"/>
                  <a:pt x="52593" y="14622"/>
                  <a:pt x="84124" y="2360"/>
                </a:cubicBezTo>
                <a:cubicBezTo>
                  <a:pt x="115655" y="-9902"/>
                  <a:pt x="152441" y="27760"/>
                  <a:pt x="189228" y="654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8D9E4114-68D1-AD4C-83DF-5ABA79583E7B}"/>
              </a:ext>
            </a:extLst>
          </p:cNvPr>
          <p:cNvSpPr/>
          <p:nvPr/>
        </p:nvSpPr>
        <p:spPr>
          <a:xfrm>
            <a:off x="881505" y="3562901"/>
            <a:ext cx="1199543" cy="189292"/>
          </a:xfrm>
          <a:custGeom>
            <a:avLst/>
            <a:gdLst>
              <a:gd name="connsiteX0" fmla="*/ 1199543 w 1199543"/>
              <a:gd name="connsiteY0" fmla="*/ 84189 h 189292"/>
              <a:gd name="connsiteX1" fmla="*/ 453309 w 1199543"/>
              <a:gd name="connsiteY1" fmla="*/ 94699 h 189292"/>
              <a:gd name="connsiteX2" fmla="*/ 137998 w 1199543"/>
              <a:gd name="connsiteY2" fmla="*/ 84189 h 189292"/>
              <a:gd name="connsiteX3" fmla="*/ 22385 w 1199543"/>
              <a:gd name="connsiteY3" fmla="*/ 94699 h 189292"/>
              <a:gd name="connsiteX4" fmla="*/ 264123 w 1199543"/>
              <a:gd name="connsiteY4" fmla="*/ 106 h 189292"/>
              <a:gd name="connsiteX5" fmla="*/ 1364 w 1199543"/>
              <a:gd name="connsiteY5" fmla="*/ 115720 h 189292"/>
              <a:gd name="connsiteX6" fmla="*/ 180040 w 1199543"/>
              <a:gd name="connsiteY6" fmla="*/ 189292 h 18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543" h="189292">
                <a:moveTo>
                  <a:pt x="1199543" y="84189"/>
                </a:moveTo>
                <a:lnTo>
                  <a:pt x="453309" y="94699"/>
                </a:lnTo>
                <a:cubicBezTo>
                  <a:pt x="276385" y="94699"/>
                  <a:pt x="209819" y="84189"/>
                  <a:pt x="137998" y="84189"/>
                </a:cubicBezTo>
                <a:cubicBezTo>
                  <a:pt x="66177" y="84189"/>
                  <a:pt x="1364" y="108713"/>
                  <a:pt x="22385" y="94699"/>
                </a:cubicBezTo>
                <a:cubicBezTo>
                  <a:pt x="43406" y="80685"/>
                  <a:pt x="267626" y="-3397"/>
                  <a:pt x="264123" y="106"/>
                </a:cubicBezTo>
                <a:cubicBezTo>
                  <a:pt x="260620" y="3609"/>
                  <a:pt x="15378" y="84189"/>
                  <a:pt x="1364" y="115720"/>
                </a:cubicBezTo>
                <a:cubicBezTo>
                  <a:pt x="-12650" y="147251"/>
                  <a:pt x="83695" y="168271"/>
                  <a:pt x="180040" y="1892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7284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F7E7-5611-3549-94ED-FD06CD92097E}"/>
              </a:ext>
            </a:extLst>
          </p:cNvPr>
          <p:cNvSpPr>
            <a:spLocks noGrp="1"/>
          </p:cNvSpPr>
          <p:nvPr>
            <p:ph type="title"/>
          </p:nvPr>
        </p:nvSpPr>
        <p:spPr/>
        <p:txBody>
          <a:bodyPr/>
          <a:lstStyle/>
          <a:p>
            <a:r>
              <a:rPr lang="en-AU" dirty="0"/>
              <a:t>Details</a:t>
            </a:r>
          </a:p>
        </p:txBody>
      </p:sp>
      <p:sp>
        <p:nvSpPr>
          <p:cNvPr id="3" name="Content Placeholder 2">
            <a:extLst>
              <a:ext uri="{FF2B5EF4-FFF2-40B4-BE49-F238E27FC236}">
                <a16:creationId xmlns:a16="http://schemas.microsoft.com/office/drawing/2014/main" id="{E457CB46-B3CE-A74D-BAF7-8213380707A5}"/>
              </a:ext>
            </a:extLst>
          </p:cNvPr>
          <p:cNvSpPr>
            <a:spLocks noGrp="1"/>
          </p:cNvSpPr>
          <p:nvPr>
            <p:ph idx="1"/>
          </p:nvPr>
        </p:nvSpPr>
        <p:spPr/>
        <p:txBody>
          <a:bodyPr/>
          <a:lstStyle/>
          <a:p>
            <a:pPr marL="0" indent="0">
              <a:buNone/>
            </a:pPr>
            <a:r>
              <a:rPr lang="en-AU" dirty="0"/>
              <a:t>Lets break this data down into:</a:t>
            </a:r>
          </a:p>
          <a:p>
            <a:pPr lvl="1"/>
            <a:r>
              <a:rPr lang="en-AU" dirty="0"/>
              <a:t>Using a “known” open DNS resolver</a:t>
            </a:r>
          </a:p>
          <a:p>
            <a:pPr lvl="1"/>
            <a:r>
              <a:rPr lang="en-AU" dirty="0"/>
              <a:t>Using a resolver in the same AS as the user</a:t>
            </a:r>
          </a:p>
          <a:p>
            <a:pPr lvl="1"/>
            <a:r>
              <a:rPr lang="en-AU" dirty="0"/>
              <a:t>Using a resolver in the same country as the user</a:t>
            </a:r>
          </a:p>
          <a:p>
            <a:pPr lvl="1"/>
            <a:r>
              <a:rPr lang="en-AU" dirty="0"/>
              <a:t>Others</a:t>
            </a:r>
          </a:p>
        </p:txBody>
      </p:sp>
      <p:sp>
        <p:nvSpPr>
          <p:cNvPr id="4" name="Slide Number Placeholder 3">
            <a:extLst>
              <a:ext uri="{FF2B5EF4-FFF2-40B4-BE49-F238E27FC236}">
                <a16:creationId xmlns:a16="http://schemas.microsoft.com/office/drawing/2014/main" id="{10CED94C-C4ED-1B46-A636-1E6887E517BA}"/>
              </a:ext>
            </a:extLst>
          </p:cNvPr>
          <p:cNvSpPr>
            <a:spLocks noGrp="1"/>
          </p:cNvSpPr>
          <p:nvPr>
            <p:ph type="sldNum" sz="quarter" idx="12"/>
          </p:nvPr>
        </p:nvSpPr>
        <p:spPr/>
        <p:txBody>
          <a:bodyPr/>
          <a:lstStyle/>
          <a:p>
            <a:fld id="{652E326F-2974-0E46-BE41-4A2DFAACED48}" type="slidenum">
              <a:rPr lang="en-AU" smtClean="0"/>
              <a:t>26</a:t>
            </a:fld>
            <a:endParaRPr lang="en-AU"/>
          </a:p>
        </p:txBody>
      </p:sp>
    </p:spTree>
    <p:extLst>
      <p:ext uri="{BB962C8B-B14F-4D97-AF65-F5344CB8AC3E}">
        <p14:creationId xmlns:p14="http://schemas.microsoft.com/office/powerpoint/2010/main" val="3021532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5BDA-4F67-2444-8979-6FB30F6F6327}"/>
              </a:ext>
            </a:extLst>
          </p:cNvPr>
          <p:cNvSpPr>
            <a:spLocks noGrp="1"/>
          </p:cNvSpPr>
          <p:nvPr>
            <p:ph type="title"/>
          </p:nvPr>
        </p:nvSpPr>
        <p:spPr/>
        <p:txBody>
          <a:bodyPr/>
          <a:lstStyle/>
          <a:p>
            <a:r>
              <a:rPr lang="en-AU" dirty="0"/>
              <a:t>”First” Resolver Use</a:t>
            </a:r>
          </a:p>
        </p:txBody>
      </p:sp>
      <p:sp>
        <p:nvSpPr>
          <p:cNvPr id="4" name="Slide Number Placeholder 3">
            <a:extLst>
              <a:ext uri="{FF2B5EF4-FFF2-40B4-BE49-F238E27FC236}">
                <a16:creationId xmlns:a16="http://schemas.microsoft.com/office/drawing/2014/main" id="{FC0DD5CE-AEAC-1D4F-A062-88C09AEE274F}"/>
              </a:ext>
            </a:extLst>
          </p:cNvPr>
          <p:cNvSpPr>
            <a:spLocks noGrp="1"/>
          </p:cNvSpPr>
          <p:nvPr>
            <p:ph type="sldNum" sz="quarter" idx="12"/>
          </p:nvPr>
        </p:nvSpPr>
        <p:spPr/>
        <p:txBody>
          <a:bodyPr/>
          <a:lstStyle/>
          <a:p>
            <a:fld id="{652E326F-2974-0E46-BE41-4A2DFAACED48}" type="slidenum">
              <a:rPr lang="en-AU" smtClean="0"/>
              <a:t>27</a:t>
            </a:fld>
            <a:endParaRPr lang="en-AU"/>
          </a:p>
        </p:txBody>
      </p:sp>
      <p:sp>
        <p:nvSpPr>
          <p:cNvPr id="7" name="TextBox 6">
            <a:extLst>
              <a:ext uri="{FF2B5EF4-FFF2-40B4-BE49-F238E27FC236}">
                <a16:creationId xmlns:a16="http://schemas.microsoft.com/office/drawing/2014/main" id="{DB97BE38-F91D-0248-8D92-BADB6FEB0577}"/>
              </a:ext>
            </a:extLst>
          </p:cNvPr>
          <p:cNvSpPr txBox="1"/>
          <p:nvPr/>
        </p:nvSpPr>
        <p:spPr>
          <a:xfrm>
            <a:off x="9228082" y="1608083"/>
            <a:ext cx="2848303" cy="646331"/>
          </a:xfrm>
          <a:prstGeom prst="rect">
            <a:avLst/>
          </a:prstGeom>
          <a:noFill/>
        </p:spPr>
        <p:txBody>
          <a:bodyPr wrap="square" rtlCol="0">
            <a:spAutoFit/>
          </a:bodyPr>
          <a:lstStyle/>
          <a:p>
            <a:r>
              <a:rPr lang="en-AU" sz="1200" dirty="0">
                <a:solidFill>
                  <a:srgbClr val="2E63CC"/>
                </a:solidFill>
                <a:latin typeface="AhnbergHand" pitchFamily="2" charset="0"/>
              </a:rPr>
              <a:t>65% of users use a resolver located in the same AS as the user (ISP resolver)</a:t>
            </a:r>
          </a:p>
        </p:txBody>
      </p:sp>
      <p:sp>
        <p:nvSpPr>
          <p:cNvPr id="9" name="TextBox 8">
            <a:extLst>
              <a:ext uri="{FF2B5EF4-FFF2-40B4-BE49-F238E27FC236}">
                <a16:creationId xmlns:a16="http://schemas.microsoft.com/office/drawing/2014/main" id="{7D6D96F8-5A61-DB45-B6F2-202D6D4848CF}"/>
              </a:ext>
            </a:extLst>
          </p:cNvPr>
          <p:cNvSpPr txBox="1"/>
          <p:nvPr/>
        </p:nvSpPr>
        <p:spPr>
          <a:xfrm>
            <a:off x="9228082" y="4771745"/>
            <a:ext cx="2848303" cy="646331"/>
          </a:xfrm>
          <a:prstGeom prst="rect">
            <a:avLst/>
          </a:prstGeom>
          <a:noFill/>
        </p:spPr>
        <p:txBody>
          <a:bodyPr wrap="square" rtlCol="0">
            <a:spAutoFit/>
          </a:bodyPr>
          <a:lstStyle/>
          <a:p>
            <a:r>
              <a:rPr lang="en-AU" sz="1200" dirty="0">
                <a:solidFill>
                  <a:srgbClr val="DA2D03"/>
                </a:solidFill>
                <a:latin typeface="AhnbergHand" pitchFamily="2" charset="0"/>
              </a:rPr>
              <a:t>17% of users use a resolver located in the same CC as the user (ISP resolver?)</a:t>
            </a:r>
          </a:p>
        </p:txBody>
      </p:sp>
      <p:sp>
        <p:nvSpPr>
          <p:cNvPr id="10" name="TextBox 9">
            <a:extLst>
              <a:ext uri="{FF2B5EF4-FFF2-40B4-BE49-F238E27FC236}">
                <a16:creationId xmlns:a16="http://schemas.microsoft.com/office/drawing/2014/main" id="{E8233B1B-99D6-F544-8965-F10803900CDC}"/>
              </a:ext>
            </a:extLst>
          </p:cNvPr>
          <p:cNvSpPr txBox="1"/>
          <p:nvPr/>
        </p:nvSpPr>
        <p:spPr>
          <a:xfrm>
            <a:off x="9228082" y="5412821"/>
            <a:ext cx="2848303" cy="461665"/>
          </a:xfrm>
          <a:prstGeom prst="rect">
            <a:avLst/>
          </a:prstGeom>
          <a:noFill/>
        </p:spPr>
        <p:txBody>
          <a:bodyPr wrap="square" rtlCol="0">
            <a:spAutoFit/>
          </a:bodyPr>
          <a:lstStyle/>
          <a:p>
            <a:r>
              <a:rPr lang="en-AU" sz="1200" dirty="0">
                <a:solidFill>
                  <a:srgbClr val="FF9800"/>
                </a:solidFill>
                <a:latin typeface="AhnbergHand" pitchFamily="2" charset="0"/>
              </a:rPr>
              <a:t>17% of users use the Google open resolver (8.8.8.8)</a:t>
            </a:r>
          </a:p>
        </p:txBody>
      </p:sp>
      <p:pic>
        <p:nvPicPr>
          <p:cNvPr id="5" name="Picture 4">
            <a:extLst>
              <a:ext uri="{FF2B5EF4-FFF2-40B4-BE49-F238E27FC236}">
                <a16:creationId xmlns:a16="http://schemas.microsoft.com/office/drawing/2014/main" id="{5924FB95-1489-C04E-AE96-E3851DB32CD2}"/>
              </a:ext>
            </a:extLst>
          </p:cNvPr>
          <p:cNvPicPr>
            <a:picLocks noChangeAspect="1"/>
          </p:cNvPicPr>
          <p:nvPr/>
        </p:nvPicPr>
        <p:blipFill>
          <a:blip r:embed="rId2"/>
          <a:stretch>
            <a:fillRect/>
          </a:stretch>
        </p:blipFill>
        <p:spPr>
          <a:xfrm>
            <a:off x="478166" y="1411804"/>
            <a:ext cx="8827281" cy="4944545"/>
          </a:xfrm>
          <a:prstGeom prst="rect">
            <a:avLst/>
          </a:prstGeom>
        </p:spPr>
      </p:pic>
    </p:spTree>
    <p:extLst>
      <p:ext uri="{BB962C8B-B14F-4D97-AF65-F5344CB8AC3E}">
        <p14:creationId xmlns:p14="http://schemas.microsoft.com/office/powerpoint/2010/main" val="1947757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5BDA-4F67-2444-8979-6FB30F6F6327}"/>
              </a:ext>
            </a:extLst>
          </p:cNvPr>
          <p:cNvSpPr>
            <a:spLocks noGrp="1"/>
          </p:cNvSpPr>
          <p:nvPr>
            <p:ph type="title"/>
          </p:nvPr>
        </p:nvSpPr>
        <p:spPr/>
        <p:txBody>
          <a:bodyPr/>
          <a:lstStyle/>
          <a:p>
            <a:r>
              <a:rPr lang="en-AU" dirty="0"/>
              <a:t>All Resolver Use (SERVFAIL)</a:t>
            </a:r>
          </a:p>
        </p:txBody>
      </p:sp>
      <p:sp>
        <p:nvSpPr>
          <p:cNvPr id="4" name="Slide Number Placeholder 3">
            <a:extLst>
              <a:ext uri="{FF2B5EF4-FFF2-40B4-BE49-F238E27FC236}">
                <a16:creationId xmlns:a16="http://schemas.microsoft.com/office/drawing/2014/main" id="{FC0DD5CE-AEAC-1D4F-A062-88C09AEE274F}"/>
              </a:ext>
            </a:extLst>
          </p:cNvPr>
          <p:cNvSpPr>
            <a:spLocks noGrp="1"/>
          </p:cNvSpPr>
          <p:nvPr>
            <p:ph type="sldNum" sz="quarter" idx="12"/>
          </p:nvPr>
        </p:nvSpPr>
        <p:spPr/>
        <p:txBody>
          <a:bodyPr/>
          <a:lstStyle/>
          <a:p>
            <a:fld id="{652E326F-2974-0E46-BE41-4A2DFAACED48}" type="slidenum">
              <a:rPr lang="en-AU" smtClean="0"/>
              <a:t>28</a:t>
            </a:fld>
            <a:endParaRPr lang="en-AU"/>
          </a:p>
        </p:txBody>
      </p:sp>
      <p:sp>
        <p:nvSpPr>
          <p:cNvPr id="7" name="TextBox 6">
            <a:extLst>
              <a:ext uri="{FF2B5EF4-FFF2-40B4-BE49-F238E27FC236}">
                <a16:creationId xmlns:a16="http://schemas.microsoft.com/office/drawing/2014/main" id="{DB97BE38-F91D-0248-8D92-BADB6FEB0577}"/>
              </a:ext>
            </a:extLst>
          </p:cNvPr>
          <p:cNvSpPr txBox="1"/>
          <p:nvPr/>
        </p:nvSpPr>
        <p:spPr>
          <a:xfrm>
            <a:off x="9115656" y="1893289"/>
            <a:ext cx="2848303" cy="276999"/>
          </a:xfrm>
          <a:prstGeom prst="rect">
            <a:avLst/>
          </a:prstGeom>
          <a:noFill/>
        </p:spPr>
        <p:txBody>
          <a:bodyPr wrap="square" rtlCol="0">
            <a:spAutoFit/>
          </a:bodyPr>
          <a:lstStyle/>
          <a:p>
            <a:r>
              <a:rPr lang="en-AU" sz="1200" dirty="0">
                <a:solidFill>
                  <a:srgbClr val="2E63CC"/>
                </a:solidFill>
                <a:latin typeface="AhnbergHand" pitchFamily="2" charset="0"/>
              </a:rPr>
              <a:t>65% -&gt; 69% for same ISP</a:t>
            </a:r>
          </a:p>
        </p:txBody>
      </p:sp>
      <p:sp>
        <p:nvSpPr>
          <p:cNvPr id="9" name="TextBox 8">
            <a:extLst>
              <a:ext uri="{FF2B5EF4-FFF2-40B4-BE49-F238E27FC236}">
                <a16:creationId xmlns:a16="http://schemas.microsoft.com/office/drawing/2014/main" id="{7D6D96F8-5A61-DB45-B6F2-202D6D4848CF}"/>
              </a:ext>
            </a:extLst>
          </p:cNvPr>
          <p:cNvSpPr txBox="1"/>
          <p:nvPr/>
        </p:nvSpPr>
        <p:spPr>
          <a:xfrm>
            <a:off x="9228081" y="4381486"/>
            <a:ext cx="2848303" cy="1015663"/>
          </a:xfrm>
          <a:prstGeom prst="rect">
            <a:avLst/>
          </a:prstGeom>
          <a:noFill/>
        </p:spPr>
        <p:txBody>
          <a:bodyPr wrap="square" rtlCol="0">
            <a:spAutoFit/>
          </a:bodyPr>
          <a:lstStyle/>
          <a:p>
            <a:r>
              <a:rPr lang="en-AU" sz="1200" dirty="0">
                <a:solidFill>
                  <a:srgbClr val="DA2D03"/>
                </a:solidFill>
                <a:latin typeface="AhnbergHand" pitchFamily="2" charset="0"/>
              </a:rPr>
              <a:t>15%  -&gt; 29% for Google use</a:t>
            </a:r>
          </a:p>
          <a:p>
            <a:endParaRPr lang="en-AU" sz="1200" dirty="0">
              <a:solidFill>
                <a:srgbClr val="DA2D03"/>
              </a:solidFill>
              <a:latin typeface="AhnbergHand" pitchFamily="2" charset="0"/>
            </a:endParaRPr>
          </a:p>
          <a:p>
            <a:r>
              <a:rPr lang="en-AU" sz="1200" dirty="0">
                <a:solidFill>
                  <a:srgbClr val="DA2D03"/>
                </a:solidFill>
                <a:latin typeface="AhnbergHand" pitchFamily="2" charset="0"/>
              </a:rPr>
              <a:t>(yes, the plotting software performed a colour change – sorry!)</a:t>
            </a:r>
          </a:p>
        </p:txBody>
      </p:sp>
      <p:pic>
        <p:nvPicPr>
          <p:cNvPr id="6" name="Picture 5">
            <a:extLst>
              <a:ext uri="{FF2B5EF4-FFF2-40B4-BE49-F238E27FC236}">
                <a16:creationId xmlns:a16="http://schemas.microsoft.com/office/drawing/2014/main" id="{E8E7CD3B-D9B7-CA40-9C1D-EB1C26A242BE}"/>
              </a:ext>
            </a:extLst>
          </p:cNvPr>
          <p:cNvPicPr>
            <a:picLocks noChangeAspect="1"/>
          </p:cNvPicPr>
          <p:nvPr/>
        </p:nvPicPr>
        <p:blipFill>
          <a:blip r:embed="rId2"/>
          <a:stretch>
            <a:fillRect/>
          </a:stretch>
        </p:blipFill>
        <p:spPr>
          <a:xfrm>
            <a:off x="228041" y="1577082"/>
            <a:ext cx="8779325" cy="4915794"/>
          </a:xfrm>
          <a:prstGeom prst="rect">
            <a:avLst/>
          </a:prstGeom>
        </p:spPr>
      </p:pic>
      <p:sp>
        <p:nvSpPr>
          <p:cNvPr id="8" name="Rectangle 7">
            <a:extLst>
              <a:ext uri="{FF2B5EF4-FFF2-40B4-BE49-F238E27FC236}">
                <a16:creationId xmlns:a16="http://schemas.microsoft.com/office/drawing/2014/main" id="{B1509BA4-335E-FE4C-A8EB-06D1499181EA}"/>
              </a:ext>
            </a:extLst>
          </p:cNvPr>
          <p:cNvSpPr/>
          <p:nvPr/>
        </p:nvSpPr>
        <p:spPr>
          <a:xfrm>
            <a:off x="6994635" y="2554014"/>
            <a:ext cx="893378" cy="3689131"/>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2217D8FC-E389-E349-A546-F027BB63FF0F}"/>
              </a:ext>
            </a:extLst>
          </p:cNvPr>
          <p:cNvSpPr txBox="1"/>
          <p:nvPr/>
        </p:nvSpPr>
        <p:spPr>
          <a:xfrm>
            <a:off x="6966641" y="3967692"/>
            <a:ext cx="893379" cy="430887"/>
          </a:xfrm>
          <a:prstGeom prst="rect">
            <a:avLst/>
          </a:prstGeom>
          <a:noFill/>
        </p:spPr>
        <p:txBody>
          <a:bodyPr wrap="square" rtlCol="0">
            <a:spAutoFit/>
          </a:bodyPr>
          <a:lstStyle/>
          <a:p>
            <a:pPr algn="ctr"/>
            <a:r>
              <a:rPr lang="en-AU" sz="1100" dirty="0"/>
              <a:t>Experiment Failure</a:t>
            </a:r>
          </a:p>
        </p:txBody>
      </p:sp>
      <p:sp>
        <p:nvSpPr>
          <p:cNvPr id="12" name="Freeform 11">
            <a:extLst>
              <a:ext uri="{FF2B5EF4-FFF2-40B4-BE49-F238E27FC236}">
                <a16:creationId xmlns:a16="http://schemas.microsoft.com/office/drawing/2014/main" id="{275E5E75-2E92-2845-B51D-6AAF3C842175}"/>
              </a:ext>
            </a:extLst>
          </p:cNvPr>
          <p:cNvSpPr/>
          <p:nvPr/>
        </p:nvSpPr>
        <p:spPr>
          <a:xfrm>
            <a:off x="6994634" y="4268439"/>
            <a:ext cx="865386" cy="220718"/>
          </a:xfrm>
          <a:custGeom>
            <a:avLst/>
            <a:gdLst>
              <a:gd name="connsiteX0" fmla="*/ 182053 w 865386"/>
              <a:gd name="connsiteY0" fmla="*/ 0 h 220718"/>
              <a:gd name="connsiteX1" fmla="*/ 45419 w 865386"/>
              <a:gd name="connsiteY1" fmla="*/ 73573 h 220718"/>
              <a:gd name="connsiteX2" fmla="*/ 129501 w 865386"/>
              <a:gd name="connsiteY2" fmla="*/ 157656 h 220718"/>
              <a:gd name="connsiteX3" fmla="*/ 34908 w 865386"/>
              <a:gd name="connsiteY3" fmla="*/ 94594 h 220718"/>
              <a:gd name="connsiteX4" fmla="*/ 823184 w 865386"/>
              <a:gd name="connsiteY4" fmla="*/ 84083 h 220718"/>
              <a:gd name="connsiteX5" fmla="*/ 739101 w 865386"/>
              <a:gd name="connsiteY5" fmla="*/ 21021 h 220718"/>
              <a:gd name="connsiteX6" fmla="*/ 865226 w 865386"/>
              <a:gd name="connsiteY6" fmla="*/ 105104 h 220718"/>
              <a:gd name="connsiteX7" fmla="*/ 760122 w 865386"/>
              <a:gd name="connsiteY7" fmla="*/ 220718 h 22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386" h="220718">
                <a:moveTo>
                  <a:pt x="182053" y="0"/>
                </a:moveTo>
                <a:cubicBezTo>
                  <a:pt x="118115" y="23648"/>
                  <a:pt x="54178" y="47297"/>
                  <a:pt x="45419" y="73573"/>
                </a:cubicBezTo>
                <a:cubicBezTo>
                  <a:pt x="36660" y="99849"/>
                  <a:pt x="131253" y="154152"/>
                  <a:pt x="129501" y="157656"/>
                </a:cubicBezTo>
                <a:cubicBezTo>
                  <a:pt x="127749" y="161160"/>
                  <a:pt x="-80706" y="106856"/>
                  <a:pt x="34908" y="94594"/>
                </a:cubicBezTo>
                <a:cubicBezTo>
                  <a:pt x="150522" y="82332"/>
                  <a:pt x="705819" y="96345"/>
                  <a:pt x="823184" y="84083"/>
                </a:cubicBezTo>
                <a:cubicBezTo>
                  <a:pt x="940549" y="71821"/>
                  <a:pt x="732094" y="17518"/>
                  <a:pt x="739101" y="21021"/>
                </a:cubicBezTo>
                <a:cubicBezTo>
                  <a:pt x="746108" y="24524"/>
                  <a:pt x="861722" y="71821"/>
                  <a:pt x="865226" y="105104"/>
                </a:cubicBezTo>
                <a:cubicBezTo>
                  <a:pt x="868730" y="138387"/>
                  <a:pt x="814426" y="179552"/>
                  <a:pt x="760122" y="2207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8236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D183629-7E7C-9E4A-9D0E-0E55B5AC7DA0}"/>
              </a:ext>
            </a:extLst>
          </p:cNvPr>
          <p:cNvPicPr>
            <a:picLocks noGrp="1" noChangeAspect="1"/>
          </p:cNvPicPr>
          <p:nvPr>
            <p:ph idx="1"/>
          </p:nvPr>
        </p:nvPicPr>
        <p:blipFill>
          <a:blip r:embed="rId2"/>
          <a:stretch>
            <a:fillRect/>
          </a:stretch>
        </p:blipFill>
        <p:spPr>
          <a:xfrm>
            <a:off x="1440574" y="2218909"/>
            <a:ext cx="7766488" cy="3723659"/>
          </a:xfrm>
        </p:spPr>
      </p:pic>
      <p:sp>
        <p:nvSpPr>
          <p:cNvPr id="2" name="Title 1">
            <a:extLst>
              <a:ext uri="{FF2B5EF4-FFF2-40B4-BE49-F238E27FC236}">
                <a16:creationId xmlns:a16="http://schemas.microsoft.com/office/drawing/2014/main" id="{7DA7C019-6FD6-CD41-864D-9185AB5F54B8}"/>
              </a:ext>
            </a:extLst>
          </p:cNvPr>
          <p:cNvSpPr>
            <a:spLocks noGrp="1"/>
          </p:cNvSpPr>
          <p:nvPr>
            <p:ph type="title"/>
          </p:nvPr>
        </p:nvSpPr>
        <p:spPr/>
        <p:txBody>
          <a:bodyPr/>
          <a:lstStyle/>
          <a:p>
            <a:r>
              <a:rPr lang="en-AU" dirty="0"/>
              <a:t>Google DNS</a:t>
            </a:r>
          </a:p>
        </p:txBody>
      </p:sp>
      <p:sp>
        <p:nvSpPr>
          <p:cNvPr id="4" name="Slide Number Placeholder 3">
            <a:extLst>
              <a:ext uri="{FF2B5EF4-FFF2-40B4-BE49-F238E27FC236}">
                <a16:creationId xmlns:a16="http://schemas.microsoft.com/office/drawing/2014/main" id="{88213A55-76B0-AF41-98E9-A3189A90262C}"/>
              </a:ext>
            </a:extLst>
          </p:cNvPr>
          <p:cNvSpPr>
            <a:spLocks noGrp="1"/>
          </p:cNvSpPr>
          <p:nvPr>
            <p:ph type="sldNum" sz="quarter" idx="12"/>
          </p:nvPr>
        </p:nvSpPr>
        <p:spPr/>
        <p:txBody>
          <a:bodyPr/>
          <a:lstStyle/>
          <a:p>
            <a:fld id="{652E326F-2974-0E46-BE41-4A2DFAACED48}" type="slidenum">
              <a:rPr lang="en-AU" smtClean="0"/>
              <a:t>29</a:t>
            </a:fld>
            <a:endParaRPr lang="en-AU"/>
          </a:p>
        </p:txBody>
      </p:sp>
      <p:sp>
        <p:nvSpPr>
          <p:cNvPr id="7" name="TextBox 6">
            <a:extLst>
              <a:ext uri="{FF2B5EF4-FFF2-40B4-BE49-F238E27FC236}">
                <a16:creationId xmlns:a16="http://schemas.microsoft.com/office/drawing/2014/main" id="{53993ECD-E752-2143-A421-8FE2B7C3E3D8}"/>
              </a:ext>
            </a:extLst>
          </p:cNvPr>
          <p:cNvSpPr txBox="1"/>
          <p:nvPr/>
        </p:nvSpPr>
        <p:spPr>
          <a:xfrm>
            <a:off x="4646468" y="1690688"/>
            <a:ext cx="2899063" cy="369332"/>
          </a:xfrm>
          <a:prstGeom prst="rect">
            <a:avLst/>
          </a:prstGeom>
          <a:noFill/>
        </p:spPr>
        <p:txBody>
          <a:bodyPr wrap="none" rtlCol="0">
            <a:spAutoFit/>
          </a:bodyPr>
          <a:lstStyle/>
          <a:p>
            <a:r>
              <a:rPr lang="en-AU" dirty="0"/>
              <a:t>Use of Google Service per CC</a:t>
            </a:r>
          </a:p>
        </p:txBody>
      </p:sp>
      <p:sp>
        <p:nvSpPr>
          <p:cNvPr id="3" name="TextBox 2">
            <a:extLst>
              <a:ext uri="{FF2B5EF4-FFF2-40B4-BE49-F238E27FC236}">
                <a16:creationId xmlns:a16="http://schemas.microsoft.com/office/drawing/2014/main" id="{0E7AD98D-F633-9149-8EF1-7B0B5DA34670}"/>
              </a:ext>
            </a:extLst>
          </p:cNvPr>
          <p:cNvSpPr txBox="1"/>
          <p:nvPr/>
        </p:nvSpPr>
        <p:spPr>
          <a:xfrm>
            <a:off x="487628" y="5892581"/>
            <a:ext cx="4429611" cy="646331"/>
          </a:xfrm>
          <a:prstGeom prst="rect">
            <a:avLst/>
          </a:prstGeom>
          <a:noFill/>
        </p:spPr>
        <p:txBody>
          <a:bodyPr wrap="none" rtlCol="0">
            <a:spAutoFit/>
          </a:bodyPr>
          <a:lstStyle/>
          <a:p>
            <a:r>
              <a:rPr lang="en-AU" dirty="0"/>
              <a:t>Within each country how many users (%)</a:t>
            </a:r>
          </a:p>
          <a:p>
            <a:r>
              <a:rPr lang="en-AU" dirty="0"/>
              <a:t>in that country use Google’s resolver service?</a:t>
            </a:r>
          </a:p>
        </p:txBody>
      </p:sp>
    </p:spTree>
    <p:extLst>
      <p:ext uri="{BB962C8B-B14F-4D97-AF65-F5344CB8AC3E}">
        <p14:creationId xmlns:p14="http://schemas.microsoft.com/office/powerpoint/2010/main" val="415504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a:xfrm>
            <a:off x="513581" y="365125"/>
            <a:ext cx="10515600" cy="1325563"/>
          </a:xfrm>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527382" y="1600201"/>
            <a:ext cx="9607881" cy="4565105"/>
          </a:xfrm>
        </p:spPr>
        <p:txBody>
          <a:bodyPr>
            <a:normAutofit/>
          </a:bodyPr>
          <a:lstStyle/>
          <a:p>
            <a:pPr marL="0" indent="0">
              <a:lnSpc>
                <a:spcPct val="120000"/>
              </a:lnSpc>
              <a:spcBef>
                <a:spcPts val="0"/>
              </a:spcBef>
              <a:buNone/>
            </a:pPr>
            <a:r>
              <a:rPr lang="en-AU" dirty="0"/>
              <a:t>The DNS is </a:t>
            </a:r>
            <a:r>
              <a:rPr lang="en-AU" b="1" dirty="0"/>
              <a:t>used by everyone and everything</a:t>
            </a:r>
          </a:p>
          <a:p>
            <a:pPr lvl="1">
              <a:lnSpc>
                <a:spcPct val="100000"/>
              </a:lnSpc>
              <a:spcBef>
                <a:spcPts val="0"/>
              </a:spcBef>
            </a:pPr>
            <a:r>
              <a:rPr lang="en-AU" dirty="0"/>
              <a:t>Because pretty much everything you do on the net starts with a call to the DNS</a:t>
            </a:r>
          </a:p>
          <a:p>
            <a:pPr lvl="1">
              <a:lnSpc>
                <a:spcPct val="100000"/>
              </a:lnSpc>
              <a:spcBef>
                <a:spcPts val="0"/>
              </a:spcBef>
            </a:pPr>
            <a:r>
              <a:rPr lang="en-AU" dirty="0"/>
              <a:t>If a single entity “controlled” the entire DNS then to all practical purposes that entity would control not just the DNS, but the entire Internet!</a:t>
            </a:r>
          </a:p>
          <a:p>
            <a:endParaRPr lang="en-AU" b="1" dirty="0"/>
          </a:p>
          <a:p>
            <a:pPr lvl="1"/>
            <a:endParaRPr lang="en-AU" dirty="0"/>
          </a:p>
          <a:p>
            <a:pPr lvl="1"/>
            <a:endParaRPr lang="en-AU" dirty="0"/>
          </a:p>
        </p:txBody>
      </p:sp>
    </p:spTree>
    <p:extLst>
      <p:ext uri="{BB962C8B-B14F-4D97-AF65-F5344CB8AC3E}">
        <p14:creationId xmlns:p14="http://schemas.microsoft.com/office/powerpoint/2010/main" val="12458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F1586E-8EBB-9A4E-B669-3D533F9E91FC}"/>
              </a:ext>
            </a:extLst>
          </p:cNvPr>
          <p:cNvPicPr>
            <a:picLocks noChangeAspect="1"/>
          </p:cNvPicPr>
          <p:nvPr/>
        </p:nvPicPr>
        <p:blipFill>
          <a:blip r:embed="rId2"/>
          <a:stretch>
            <a:fillRect/>
          </a:stretch>
        </p:blipFill>
        <p:spPr>
          <a:xfrm>
            <a:off x="2374491" y="2168267"/>
            <a:ext cx="8305800" cy="4051300"/>
          </a:xfrm>
          <a:prstGeom prst="rect">
            <a:avLst/>
          </a:prstGeom>
        </p:spPr>
      </p:pic>
      <p:sp>
        <p:nvSpPr>
          <p:cNvPr id="2" name="Title 1">
            <a:extLst>
              <a:ext uri="{FF2B5EF4-FFF2-40B4-BE49-F238E27FC236}">
                <a16:creationId xmlns:a16="http://schemas.microsoft.com/office/drawing/2014/main" id="{7DA7C019-6FD6-CD41-864D-9185AB5F54B8}"/>
              </a:ext>
            </a:extLst>
          </p:cNvPr>
          <p:cNvSpPr>
            <a:spLocks noGrp="1"/>
          </p:cNvSpPr>
          <p:nvPr>
            <p:ph type="title"/>
          </p:nvPr>
        </p:nvSpPr>
        <p:spPr/>
        <p:txBody>
          <a:bodyPr/>
          <a:lstStyle/>
          <a:p>
            <a:r>
              <a:rPr lang="en-AU" dirty="0"/>
              <a:t>Google DNS</a:t>
            </a:r>
          </a:p>
        </p:txBody>
      </p:sp>
      <p:sp>
        <p:nvSpPr>
          <p:cNvPr id="4" name="Slide Number Placeholder 3">
            <a:extLst>
              <a:ext uri="{FF2B5EF4-FFF2-40B4-BE49-F238E27FC236}">
                <a16:creationId xmlns:a16="http://schemas.microsoft.com/office/drawing/2014/main" id="{88213A55-76B0-AF41-98E9-A3189A90262C}"/>
              </a:ext>
            </a:extLst>
          </p:cNvPr>
          <p:cNvSpPr>
            <a:spLocks noGrp="1"/>
          </p:cNvSpPr>
          <p:nvPr>
            <p:ph type="sldNum" sz="quarter" idx="12"/>
          </p:nvPr>
        </p:nvSpPr>
        <p:spPr/>
        <p:txBody>
          <a:bodyPr/>
          <a:lstStyle/>
          <a:p>
            <a:fld id="{652E326F-2974-0E46-BE41-4A2DFAACED48}" type="slidenum">
              <a:rPr lang="en-AU" smtClean="0"/>
              <a:t>30</a:t>
            </a:fld>
            <a:endParaRPr lang="en-AU"/>
          </a:p>
        </p:txBody>
      </p:sp>
      <p:sp>
        <p:nvSpPr>
          <p:cNvPr id="7" name="TextBox 6">
            <a:extLst>
              <a:ext uri="{FF2B5EF4-FFF2-40B4-BE49-F238E27FC236}">
                <a16:creationId xmlns:a16="http://schemas.microsoft.com/office/drawing/2014/main" id="{53993ECD-E752-2143-A421-8FE2B7C3E3D8}"/>
              </a:ext>
            </a:extLst>
          </p:cNvPr>
          <p:cNvSpPr txBox="1"/>
          <p:nvPr/>
        </p:nvSpPr>
        <p:spPr>
          <a:xfrm>
            <a:off x="4646468" y="1690688"/>
            <a:ext cx="3609130" cy="369332"/>
          </a:xfrm>
          <a:prstGeom prst="rect">
            <a:avLst/>
          </a:prstGeom>
          <a:noFill/>
        </p:spPr>
        <p:txBody>
          <a:bodyPr wrap="none" rtlCol="0">
            <a:spAutoFit/>
          </a:bodyPr>
          <a:lstStyle/>
          <a:p>
            <a:r>
              <a:rPr lang="en-AU" dirty="0"/>
              <a:t>Use of Google Service by User Count</a:t>
            </a:r>
          </a:p>
        </p:txBody>
      </p:sp>
      <p:sp>
        <p:nvSpPr>
          <p:cNvPr id="6" name="TextBox 5">
            <a:extLst>
              <a:ext uri="{FF2B5EF4-FFF2-40B4-BE49-F238E27FC236}">
                <a16:creationId xmlns:a16="http://schemas.microsoft.com/office/drawing/2014/main" id="{C85C634E-C27D-F84B-8890-6551B7B7D211}"/>
              </a:ext>
            </a:extLst>
          </p:cNvPr>
          <p:cNvSpPr txBox="1"/>
          <p:nvPr/>
        </p:nvSpPr>
        <p:spPr>
          <a:xfrm>
            <a:off x="435078" y="5296237"/>
            <a:ext cx="3878826" cy="923330"/>
          </a:xfrm>
          <a:prstGeom prst="rect">
            <a:avLst/>
          </a:prstGeom>
          <a:noFill/>
        </p:spPr>
        <p:txBody>
          <a:bodyPr wrap="square" rtlCol="0">
            <a:spAutoFit/>
          </a:bodyPr>
          <a:lstStyle/>
          <a:p>
            <a:r>
              <a:rPr lang="en-AU" dirty="0"/>
              <a:t>Looking at the total population of users using Google’s service, where are they located?</a:t>
            </a:r>
          </a:p>
        </p:txBody>
      </p:sp>
    </p:spTree>
    <p:extLst>
      <p:ext uri="{BB962C8B-B14F-4D97-AF65-F5344CB8AC3E}">
        <p14:creationId xmlns:p14="http://schemas.microsoft.com/office/powerpoint/2010/main" val="1433148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9C5B-467E-634F-BD4D-70ED5C5C8075}"/>
              </a:ext>
            </a:extLst>
          </p:cNvPr>
          <p:cNvSpPr>
            <a:spLocks noGrp="1"/>
          </p:cNvSpPr>
          <p:nvPr>
            <p:ph type="title"/>
          </p:nvPr>
        </p:nvSpPr>
        <p:spPr/>
        <p:txBody>
          <a:bodyPr/>
          <a:lstStyle/>
          <a:p>
            <a:r>
              <a:rPr lang="en-AU" dirty="0"/>
              <a:t>Google DNS</a:t>
            </a:r>
          </a:p>
        </p:txBody>
      </p:sp>
      <p:sp>
        <p:nvSpPr>
          <p:cNvPr id="3" name="Content Placeholder 2">
            <a:extLst>
              <a:ext uri="{FF2B5EF4-FFF2-40B4-BE49-F238E27FC236}">
                <a16:creationId xmlns:a16="http://schemas.microsoft.com/office/drawing/2014/main" id="{21CB80B0-F41B-8244-A5CD-E2A2C801D754}"/>
              </a:ext>
            </a:extLst>
          </p:cNvPr>
          <p:cNvSpPr>
            <a:spLocks noGrp="1"/>
          </p:cNvSpPr>
          <p:nvPr>
            <p:ph idx="1"/>
          </p:nvPr>
        </p:nvSpPr>
        <p:spPr/>
        <p:txBody>
          <a:bodyPr/>
          <a:lstStyle/>
          <a:p>
            <a:r>
              <a:rPr lang="en-AU" dirty="0"/>
              <a:t>Google DNS use appears to be equally split between first use (15% of users) and backup resolvers (a further 14% of users) </a:t>
            </a:r>
          </a:p>
          <a:p>
            <a:r>
              <a:rPr lang="en-AU" dirty="0"/>
              <a:t>Within each economy Google DNS is heavily used in some African economies, and central and southern Asian economies</a:t>
            </a:r>
          </a:p>
          <a:p>
            <a:r>
              <a:rPr lang="en-AU" dirty="0"/>
              <a:t>The largest pool of Google DNS users are located in India (19% of Google DNS users)</a:t>
            </a:r>
          </a:p>
          <a:p>
            <a:r>
              <a:rPr lang="en-AU" dirty="0"/>
              <a:t>Significant pools Google users are also seen in the US, China, Nigeria, Brazil and Iran (each CC has some 4% - 6% of Google’s DNS users)</a:t>
            </a:r>
          </a:p>
        </p:txBody>
      </p:sp>
      <p:sp>
        <p:nvSpPr>
          <p:cNvPr id="4" name="Slide Number Placeholder 3">
            <a:extLst>
              <a:ext uri="{FF2B5EF4-FFF2-40B4-BE49-F238E27FC236}">
                <a16:creationId xmlns:a16="http://schemas.microsoft.com/office/drawing/2014/main" id="{87284A3F-2669-2948-AE2E-169AF9A1268C}"/>
              </a:ext>
            </a:extLst>
          </p:cNvPr>
          <p:cNvSpPr>
            <a:spLocks noGrp="1"/>
          </p:cNvSpPr>
          <p:nvPr>
            <p:ph type="sldNum" sz="quarter" idx="12"/>
          </p:nvPr>
        </p:nvSpPr>
        <p:spPr/>
        <p:txBody>
          <a:bodyPr/>
          <a:lstStyle/>
          <a:p>
            <a:fld id="{652E326F-2974-0E46-BE41-4A2DFAACED48}" type="slidenum">
              <a:rPr lang="en-AU" smtClean="0"/>
              <a:t>31</a:t>
            </a:fld>
            <a:endParaRPr lang="en-AU"/>
          </a:p>
        </p:txBody>
      </p:sp>
    </p:spTree>
    <p:extLst>
      <p:ext uri="{BB962C8B-B14F-4D97-AF65-F5344CB8AC3E}">
        <p14:creationId xmlns:p14="http://schemas.microsoft.com/office/powerpoint/2010/main" val="1966978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6310-FCD7-2944-A37D-7596D1833926}"/>
              </a:ext>
            </a:extLst>
          </p:cNvPr>
          <p:cNvSpPr>
            <a:spLocks noGrp="1"/>
          </p:cNvSpPr>
          <p:nvPr>
            <p:ph type="title"/>
          </p:nvPr>
        </p:nvSpPr>
        <p:spPr>
          <a:xfrm>
            <a:off x="152475" y="349495"/>
            <a:ext cx="6625492" cy="1325563"/>
          </a:xfrm>
        </p:spPr>
        <p:txBody>
          <a:bodyPr/>
          <a:lstStyle/>
          <a:p>
            <a:r>
              <a:rPr lang="en-AU" dirty="0"/>
              <a:t>Cloudflare’s 1.1.1.1 service</a:t>
            </a:r>
          </a:p>
        </p:txBody>
      </p:sp>
      <p:sp>
        <p:nvSpPr>
          <p:cNvPr id="4" name="Slide Number Placeholder 3">
            <a:extLst>
              <a:ext uri="{FF2B5EF4-FFF2-40B4-BE49-F238E27FC236}">
                <a16:creationId xmlns:a16="http://schemas.microsoft.com/office/drawing/2014/main" id="{1A31A0E8-73F3-974A-A3CF-8D81003875A0}"/>
              </a:ext>
            </a:extLst>
          </p:cNvPr>
          <p:cNvSpPr>
            <a:spLocks noGrp="1"/>
          </p:cNvSpPr>
          <p:nvPr>
            <p:ph type="sldNum" sz="quarter" idx="12"/>
          </p:nvPr>
        </p:nvSpPr>
        <p:spPr/>
        <p:txBody>
          <a:bodyPr/>
          <a:lstStyle/>
          <a:p>
            <a:fld id="{652E326F-2974-0E46-BE41-4A2DFAACED48}" type="slidenum">
              <a:rPr lang="en-AU" smtClean="0"/>
              <a:t>32</a:t>
            </a:fld>
            <a:endParaRPr lang="en-AU"/>
          </a:p>
        </p:txBody>
      </p:sp>
      <p:pic>
        <p:nvPicPr>
          <p:cNvPr id="8" name="Picture 7">
            <a:extLst>
              <a:ext uri="{FF2B5EF4-FFF2-40B4-BE49-F238E27FC236}">
                <a16:creationId xmlns:a16="http://schemas.microsoft.com/office/drawing/2014/main" id="{07EADC1D-0910-9447-AFC2-2E3BA5A4E577}"/>
              </a:ext>
            </a:extLst>
          </p:cNvPr>
          <p:cNvPicPr>
            <a:picLocks noChangeAspect="1"/>
          </p:cNvPicPr>
          <p:nvPr/>
        </p:nvPicPr>
        <p:blipFill>
          <a:blip r:embed="rId2"/>
          <a:stretch>
            <a:fillRect/>
          </a:stretch>
        </p:blipFill>
        <p:spPr>
          <a:xfrm>
            <a:off x="6533698" y="1541775"/>
            <a:ext cx="4063479" cy="1910056"/>
          </a:xfrm>
          <a:prstGeom prst="rect">
            <a:avLst/>
          </a:prstGeom>
        </p:spPr>
      </p:pic>
      <p:sp>
        <p:nvSpPr>
          <p:cNvPr id="9" name="TextBox 8">
            <a:extLst>
              <a:ext uri="{FF2B5EF4-FFF2-40B4-BE49-F238E27FC236}">
                <a16:creationId xmlns:a16="http://schemas.microsoft.com/office/drawing/2014/main" id="{C78377D8-3EF7-2740-A84C-D7E892BEFDC4}"/>
              </a:ext>
            </a:extLst>
          </p:cNvPr>
          <p:cNvSpPr txBox="1"/>
          <p:nvPr/>
        </p:nvSpPr>
        <p:spPr>
          <a:xfrm>
            <a:off x="6938588" y="1241685"/>
            <a:ext cx="2645661" cy="369332"/>
          </a:xfrm>
          <a:prstGeom prst="rect">
            <a:avLst/>
          </a:prstGeom>
          <a:noFill/>
        </p:spPr>
        <p:txBody>
          <a:bodyPr wrap="none" rtlCol="0">
            <a:spAutoFit/>
          </a:bodyPr>
          <a:lstStyle/>
          <a:p>
            <a:r>
              <a:rPr lang="en-AU" dirty="0"/>
              <a:t>Where is Cloudflare used?</a:t>
            </a:r>
          </a:p>
        </p:txBody>
      </p:sp>
      <p:sp>
        <p:nvSpPr>
          <p:cNvPr id="11" name="TextBox 10">
            <a:extLst>
              <a:ext uri="{FF2B5EF4-FFF2-40B4-BE49-F238E27FC236}">
                <a16:creationId xmlns:a16="http://schemas.microsoft.com/office/drawing/2014/main" id="{5B4EDD6B-C3EB-7B45-A0A5-DF3F960A5DC6}"/>
              </a:ext>
            </a:extLst>
          </p:cNvPr>
          <p:cNvSpPr txBox="1"/>
          <p:nvPr/>
        </p:nvSpPr>
        <p:spPr>
          <a:xfrm>
            <a:off x="6205415" y="3460756"/>
            <a:ext cx="6075885" cy="523220"/>
          </a:xfrm>
          <a:prstGeom prst="rect">
            <a:avLst/>
          </a:prstGeom>
          <a:noFill/>
        </p:spPr>
        <p:txBody>
          <a:bodyPr wrap="square" rtlCol="0">
            <a:spAutoFit/>
          </a:bodyPr>
          <a:lstStyle/>
          <a:p>
            <a:r>
              <a:rPr lang="en-AU" sz="1400" dirty="0"/>
              <a:t>Cloudflare is extensively used in Turkmenistan (80%), Iran (57%), Niger (54%) Cameroon (54%) and the Congo (49%)</a:t>
            </a:r>
          </a:p>
        </p:txBody>
      </p:sp>
      <p:sp>
        <p:nvSpPr>
          <p:cNvPr id="3" name="TextBox 2">
            <a:extLst>
              <a:ext uri="{FF2B5EF4-FFF2-40B4-BE49-F238E27FC236}">
                <a16:creationId xmlns:a16="http://schemas.microsoft.com/office/drawing/2014/main" id="{448E3531-9D1D-0242-B9EE-60E7048F3844}"/>
              </a:ext>
            </a:extLst>
          </p:cNvPr>
          <p:cNvSpPr txBox="1"/>
          <p:nvPr/>
        </p:nvSpPr>
        <p:spPr>
          <a:xfrm>
            <a:off x="980768" y="2223731"/>
            <a:ext cx="2436629" cy="369332"/>
          </a:xfrm>
          <a:prstGeom prst="rect">
            <a:avLst/>
          </a:prstGeom>
          <a:noFill/>
        </p:spPr>
        <p:txBody>
          <a:bodyPr wrap="none" rtlCol="0">
            <a:spAutoFit/>
          </a:bodyPr>
          <a:lstStyle/>
          <a:p>
            <a:r>
              <a:rPr lang="en-AU" dirty="0"/>
              <a:t>Cloudflare market share</a:t>
            </a:r>
          </a:p>
        </p:txBody>
      </p:sp>
      <p:sp>
        <p:nvSpPr>
          <p:cNvPr id="10" name="TextBox 9">
            <a:extLst>
              <a:ext uri="{FF2B5EF4-FFF2-40B4-BE49-F238E27FC236}">
                <a16:creationId xmlns:a16="http://schemas.microsoft.com/office/drawing/2014/main" id="{5E1DD1DE-AFA2-1142-9F51-139E697BAE75}"/>
              </a:ext>
            </a:extLst>
          </p:cNvPr>
          <p:cNvSpPr txBox="1"/>
          <p:nvPr/>
        </p:nvSpPr>
        <p:spPr>
          <a:xfrm>
            <a:off x="7462218" y="3992901"/>
            <a:ext cx="2259786" cy="307777"/>
          </a:xfrm>
          <a:prstGeom prst="rect">
            <a:avLst/>
          </a:prstGeom>
          <a:noFill/>
        </p:spPr>
        <p:txBody>
          <a:bodyPr wrap="none" rtlCol="0">
            <a:spAutoFit/>
          </a:bodyPr>
          <a:lstStyle/>
          <a:p>
            <a:r>
              <a:rPr lang="en-AU" sz="1400" dirty="0"/>
              <a:t>Cloudflare User breakdown?</a:t>
            </a:r>
          </a:p>
        </p:txBody>
      </p:sp>
      <p:pic>
        <p:nvPicPr>
          <p:cNvPr id="7" name="Picture 6">
            <a:extLst>
              <a:ext uri="{FF2B5EF4-FFF2-40B4-BE49-F238E27FC236}">
                <a16:creationId xmlns:a16="http://schemas.microsoft.com/office/drawing/2014/main" id="{B3FEF807-F304-9E4B-9278-CB7E8A1771CE}"/>
              </a:ext>
            </a:extLst>
          </p:cNvPr>
          <p:cNvPicPr>
            <a:picLocks noChangeAspect="1"/>
          </p:cNvPicPr>
          <p:nvPr/>
        </p:nvPicPr>
        <p:blipFill>
          <a:blip r:embed="rId3"/>
          <a:stretch>
            <a:fillRect/>
          </a:stretch>
        </p:blipFill>
        <p:spPr>
          <a:xfrm>
            <a:off x="6578860" y="4435432"/>
            <a:ext cx="4063480" cy="1920918"/>
          </a:xfrm>
          <a:prstGeom prst="rect">
            <a:avLst/>
          </a:prstGeom>
        </p:spPr>
      </p:pic>
      <p:pic>
        <p:nvPicPr>
          <p:cNvPr id="14" name="Content Placeholder 13">
            <a:extLst>
              <a:ext uri="{FF2B5EF4-FFF2-40B4-BE49-F238E27FC236}">
                <a16:creationId xmlns:a16="http://schemas.microsoft.com/office/drawing/2014/main" id="{4BC01958-4F32-9D47-8EE3-3A3AD6AE223F}"/>
              </a:ext>
            </a:extLst>
          </p:cNvPr>
          <p:cNvPicPr>
            <a:picLocks noGrp="1" noChangeAspect="1"/>
          </p:cNvPicPr>
          <p:nvPr>
            <p:ph idx="1"/>
          </p:nvPr>
        </p:nvPicPr>
        <p:blipFill>
          <a:blip r:embed="rId4"/>
          <a:stretch>
            <a:fillRect/>
          </a:stretch>
        </p:blipFill>
        <p:spPr>
          <a:xfrm>
            <a:off x="331628" y="2656952"/>
            <a:ext cx="5873787" cy="3287451"/>
          </a:xfrm>
        </p:spPr>
      </p:pic>
    </p:spTree>
    <p:extLst>
      <p:ext uri="{BB962C8B-B14F-4D97-AF65-F5344CB8AC3E}">
        <p14:creationId xmlns:p14="http://schemas.microsoft.com/office/powerpoint/2010/main" val="293045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6310-FCD7-2944-A37D-7596D1833926}"/>
              </a:ext>
            </a:extLst>
          </p:cNvPr>
          <p:cNvSpPr>
            <a:spLocks noGrp="1"/>
          </p:cNvSpPr>
          <p:nvPr>
            <p:ph type="title"/>
          </p:nvPr>
        </p:nvSpPr>
        <p:spPr/>
        <p:txBody>
          <a:bodyPr/>
          <a:lstStyle/>
          <a:p>
            <a:r>
              <a:rPr lang="en-AU" dirty="0"/>
              <a:t>Quad9 service</a:t>
            </a:r>
          </a:p>
        </p:txBody>
      </p:sp>
      <p:sp>
        <p:nvSpPr>
          <p:cNvPr id="4" name="Slide Number Placeholder 3">
            <a:extLst>
              <a:ext uri="{FF2B5EF4-FFF2-40B4-BE49-F238E27FC236}">
                <a16:creationId xmlns:a16="http://schemas.microsoft.com/office/drawing/2014/main" id="{1A31A0E8-73F3-974A-A3CF-8D81003875A0}"/>
              </a:ext>
            </a:extLst>
          </p:cNvPr>
          <p:cNvSpPr>
            <a:spLocks noGrp="1"/>
          </p:cNvSpPr>
          <p:nvPr>
            <p:ph type="sldNum" sz="quarter" idx="12"/>
          </p:nvPr>
        </p:nvSpPr>
        <p:spPr/>
        <p:txBody>
          <a:bodyPr/>
          <a:lstStyle/>
          <a:p>
            <a:fld id="{652E326F-2974-0E46-BE41-4A2DFAACED48}" type="slidenum">
              <a:rPr lang="en-AU" smtClean="0"/>
              <a:t>33</a:t>
            </a:fld>
            <a:endParaRPr lang="en-AU"/>
          </a:p>
        </p:txBody>
      </p:sp>
      <p:sp>
        <p:nvSpPr>
          <p:cNvPr id="9" name="TextBox 8">
            <a:extLst>
              <a:ext uri="{FF2B5EF4-FFF2-40B4-BE49-F238E27FC236}">
                <a16:creationId xmlns:a16="http://schemas.microsoft.com/office/drawing/2014/main" id="{C78377D8-3EF7-2740-A84C-D7E892BEFDC4}"/>
              </a:ext>
            </a:extLst>
          </p:cNvPr>
          <p:cNvSpPr txBox="1"/>
          <p:nvPr/>
        </p:nvSpPr>
        <p:spPr>
          <a:xfrm>
            <a:off x="6680680" y="929070"/>
            <a:ext cx="2304029" cy="369332"/>
          </a:xfrm>
          <a:prstGeom prst="rect">
            <a:avLst/>
          </a:prstGeom>
          <a:noFill/>
        </p:spPr>
        <p:txBody>
          <a:bodyPr wrap="none" rtlCol="0">
            <a:spAutoFit/>
          </a:bodyPr>
          <a:lstStyle/>
          <a:p>
            <a:r>
              <a:rPr lang="en-AU" dirty="0"/>
              <a:t>Where is Quad9 used?</a:t>
            </a:r>
          </a:p>
        </p:txBody>
      </p:sp>
      <p:sp>
        <p:nvSpPr>
          <p:cNvPr id="3" name="TextBox 2">
            <a:extLst>
              <a:ext uri="{FF2B5EF4-FFF2-40B4-BE49-F238E27FC236}">
                <a16:creationId xmlns:a16="http://schemas.microsoft.com/office/drawing/2014/main" id="{448E3531-9D1D-0242-B9EE-60E7048F3844}"/>
              </a:ext>
            </a:extLst>
          </p:cNvPr>
          <p:cNvSpPr txBox="1"/>
          <p:nvPr/>
        </p:nvSpPr>
        <p:spPr>
          <a:xfrm>
            <a:off x="980768" y="2223731"/>
            <a:ext cx="2094997" cy="369332"/>
          </a:xfrm>
          <a:prstGeom prst="rect">
            <a:avLst/>
          </a:prstGeom>
          <a:noFill/>
        </p:spPr>
        <p:txBody>
          <a:bodyPr wrap="none" rtlCol="0">
            <a:spAutoFit/>
          </a:bodyPr>
          <a:lstStyle/>
          <a:p>
            <a:r>
              <a:rPr lang="en-AU" dirty="0"/>
              <a:t>Quad9 market share</a:t>
            </a:r>
          </a:p>
        </p:txBody>
      </p:sp>
      <p:pic>
        <p:nvPicPr>
          <p:cNvPr id="14" name="Picture 13">
            <a:extLst>
              <a:ext uri="{FF2B5EF4-FFF2-40B4-BE49-F238E27FC236}">
                <a16:creationId xmlns:a16="http://schemas.microsoft.com/office/drawing/2014/main" id="{1EA202C4-CB14-3445-9340-8320F9418F78}"/>
              </a:ext>
            </a:extLst>
          </p:cNvPr>
          <p:cNvPicPr>
            <a:picLocks noChangeAspect="1"/>
          </p:cNvPicPr>
          <p:nvPr/>
        </p:nvPicPr>
        <p:blipFill>
          <a:blip r:embed="rId2"/>
          <a:stretch>
            <a:fillRect/>
          </a:stretch>
        </p:blipFill>
        <p:spPr>
          <a:xfrm>
            <a:off x="6009756" y="1298402"/>
            <a:ext cx="3520830" cy="1694728"/>
          </a:xfrm>
          <a:prstGeom prst="rect">
            <a:avLst/>
          </a:prstGeom>
        </p:spPr>
      </p:pic>
      <p:sp>
        <p:nvSpPr>
          <p:cNvPr id="15" name="TextBox 14">
            <a:extLst>
              <a:ext uri="{FF2B5EF4-FFF2-40B4-BE49-F238E27FC236}">
                <a16:creationId xmlns:a16="http://schemas.microsoft.com/office/drawing/2014/main" id="{E10D2DE1-C485-864F-BCBE-3C399B451C6B}"/>
              </a:ext>
            </a:extLst>
          </p:cNvPr>
          <p:cNvSpPr txBox="1"/>
          <p:nvPr/>
        </p:nvSpPr>
        <p:spPr>
          <a:xfrm>
            <a:off x="6680680" y="3207000"/>
            <a:ext cx="2510046" cy="369332"/>
          </a:xfrm>
          <a:prstGeom prst="rect">
            <a:avLst/>
          </a:prstGeom>
          <a:noFill/>
        </p:spPr>
        <p:txBody>
          <a:bodyPr wrap="none" rtlCol="0">
            <a:spAutoFit/>
          </a:bodyPr>
          <a:lstStyle/>
          <a:p>
            <a:r>
              <a:rPr lang="en-AU" dirty="0"/>
              <a:t>Quad9 User breakdown?</a:t>
            </a:r>
          </a:p>
        </p:txBody>
      </p:sp>
      <p:pic>
        <p:nvPicPr>
          <p:cNvPr id="17" name="Picture 16">
            <a:extLst>
              <a:ext uri="{FF2B5EF4-FFF2-40B4-BE49-F238E27FC236}">
                <a16:creationId xmlns:a16="http://schemas.microsoft.com/office/drawing/2014/main" id="{F41BA9A3-8E35-2741-AE6A-9925997F587A}"/>
              </a:ext>
            </a:extLst>
          </p:cNvPr>
          <p:cNvPicPr>
            <a:picLocks noChangeAspect="1"/>
          </p:cNvPicPr>
          <p:nvPr/>
        </p:nvPicPr>
        <p:blipFill>
          <a:blip r:embed="rId3"/>
          <a:stretch>
            <a:fillRect/>
          </a:stretch>
        </p:blipFill>
        <p:spPr>
          <a:xfrm>
            <a:off x="6009756" y="3618176"/>
            <a:ext cx="3666280" cy="1717537"/>
          </a:xfrm>
          <a:prstGeom prst="rect">
            <a:avLst/>
          </a:prstGeom>
        </p:spPr>
      </p:pic>
      <p:pic>
        <p:nvPicPr>
          <p:cNvPr id="6" name="Picture 5">
            <a:extLst>
              <a:ext uri="{FF2B5EF4-FFF2-40B4-BE49-F238E27FC236}">
                <a16:creationId xmlns:a16="http://schemas.microsoft.com/office/drawing/2014/main" id="{77A2F453-6552-4F45-B7C8-8312FA1AE92D}"/>
              </a:ext>
            </a:extLst>
          </p:cNvPr>
          <p:cNvPicPr>
            <a:picLocks noChangeAspect="1"/>
          </p:cNvPicPr>
          <p:nvPr/>
        </p:nvPicPr>
        <p:blipFill>
          <a:blip r:embed="rId4"/>
          <a:stretch>
            <a:fillRect/>
          </a:stretch>
        </p:blipFill>
        <p:spPr>
          <a:xfrm>
            <a:off x="339250" y="2738380"/>
            <a:ext cx="5473029" cy="3053115"/>
          </a:xfrm>
          <a:prstGeom prst="rect">
            <a:avLst/>
          </a:prstGeom>
        </p:spPr>
      </p:pic>
    </p:spTree>
    <p:extLst>
      <p:ext uri="{BB962C8B-B14F-4D97-AF65-F5344CB8AC3E}">
        <p14:creationId xmlns:p14="http://schemas.microsoft.com/office/powerpoint/2010/main" val="3238971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AA3F-7C70-8240-B7A9-1F84EF4F300F}"/>
              </a:ext>
            </a:extLst>
          </p:cNvPr>
          <p:cNvSpPr>
            <a:spLocks noGrp="1"/>
          </p:cNvSpPr>
          <p:nvPr>
            <p:ph type="title"/>
          </p:nvPr>
        </p:nvSpPr>
        <p:spPr/>
        <p:txBody>
          <a:bodyPr/>
          <a:lstStyle/>
          <a:p>
            <a:r>
              <a:rPr lang="en-AU" dirty="0"/>
              <a:t>Iran</a:t>
            </a:r>
          </a:p>
        </p:txBody>
      </p:sp>
      <p:pic>
        <p:nvPicPr>
          <p:cNvPr id="6" name="Content Placeholder 5">
            <a:extLst>
              <a:ext uri="{FF2B5EF4-FFF2-40B4-BE49-F238E27FC236}">
                <a16:creationId xmlns:a16="http://schemas.microsoft.com/office/drawing/2014/main" id="{7B2D1DD3-5749-D94B-B246-C3053D2DFEEA}"/>
              </a:ext>
            </a:extLst>
          </p:cNvPr>
          <p:cNvPicPr>
            <a:picLocks noGrp="1" noChangeAspect="1"/>
          </p:cNvPicPr>
          <p:nvPr>
            <p:ph idx="1"/>
          </p:nvPr>
        </p:nvPicPr>
        <p:blipFill>
          <a:blip r:embed="rId2"/>
          <a:stretch>
            <a:fillRect/>
          </a:stretch>
        </p:blipFill>
        <p:spPr>
          <a:xfrm>
            <a:off x="663391" y="1754488"/>
            <a:ext cx="6411968" cy="3657975"/>
          </a:xfrm>
        </p:spPr>
      </p:pic>
      <p:sp>
        <p:nvSpPr>
          <p:cNvPr id="4" name="Slide Number Placeholder 3">
            <a:extLst>
              <a:ext uri="{FF2B5EF4-FFF2-40B4-BE49-F238E27FC236}">
                <a16:creationId xmlns:a16="http://schemas.microsoft.com/office/drawing/2014/main" id="{A7A3CBEF-843B-0A4D-A79A-24BD81C2CC14}"/>
              </a:ext>
            </a:extLst>
          </p:cNvPr>
          <p:cNvSpPr>
            <a:spLocks noGrp="1"/>
          </p:cNvSpPr>
          <p:nvPr>
            <p:ph type="sldNum" sz="quarter" idx="12"/>
          </p:nvPr>
        </p:nvSpPr>
        <p:spPr/>
        <p:txBody>
          <a:bodyPr/>
          <a:lstStyle/>
          <a:p>
            <a:fld id="{652E326F-2974-0E46-BE41-4A2DFAACED48}" type="slidenum">
              <a:rPr lang="en-AU" smtClean="0"/>
              <a:t>34</a:t>
            </a:fld>
            <a:endParaRPr lang="en-AU"/>
          </a:p>
        </p:txBody>
      </p:sp>
      <p:sp>
        <p:nvSpPr>
          <p:cNvPr id="7" name="TextBox 6">
            <a:extLst>
              <a:ext uri="{FF2B5EF4-FFF2-40B4-BE49-F238E27FC236}">
                <a16:creationId xmlns:a16="http://schemas.microsoft.com/office/drawing/2014/main" id="{B1A7532D-4FA2-5C4E-9120-B11FF0540FC8}"/>
              </a:ext>
            </a:extLst>
          </p:cNvPr>
          <p:cNvSpPr txBox="1"/>
          <p:nvPr/>
        </p:nvSpPr>
        <p:spPr>
          <a:xfrm>
            <a:off x="7615003" y="1888761"/>
            <a:ext cx="4062335" cy="1200329"/>
          </a:xfrm>
          <a:prstGeom prst="rect">
            <a:avLst/>
          </a:prstGeom>
          <a:noFill/>
        </p:spPr>
        <p:txBody>
          <a:bodyPr wrap="square" rtlCol="0">
            <a:spAutoFit/>
          </a:bodyPr>
          <a:lstStyle/>
          <a:p>
            <a:r>
              <a:rPr lang="en-AU" dirty="0"/>
              <a:t>A major ISP in IRAN, MCCI, distributes its queries across Google, Cloudflare, Yandex, Neustar, OpenDNS, Quad9 and others – all at once!</a:t>
            </a:r>
          </a:p>
        </p:txBody>
      </p:sp>
    </p:spTree>
    <p:extLst>
      <p:ext uri="{BB962C8B-B14F-4D97-AF65-F5344CB8AC3E}">
        <p14:creationId xmlns:p14="http://schemas.microsoft.com/office/powerpoint/2010/main" val="187731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D86-2CAB-294B-BB6A-5FCD7A0B81A7}"/>
              </a:ext>
            </a:extLst>
          </p:cNvPr>
          <p:cNvSpPr>
            <a:spLocks noGrp="1"/>
          </p:cNvSpPr>
          <p:nvPr>
            <p:ph type="title"/>
          </p:nvPr>
        </p:nvSpPr>
        <p:spPr/>
        <p:txBody>
          <a:bodyPr/>
          <a:lstStyle/>
          <a:p>
            <a:r>
              <a:rPr lang="en-AU" dirty="0"/>
              <a:t>Who makes the choice?</a:t>
            </a:r>
          </a:p>
        </p:txBody>
      </p:sp>
      <p:sp>
        <p:nvSpPr>
          <p:cNvPr id="3" name="Content Placeholder 2">
            <a:extLst>
              <a:ext uri="{FF2B5EF4-FFF2-40B4-BE49-F238E27FC236}">
                <a16:creationId xmlns:a16="http://schemas.microsoft.com/office/drawing/2014/main" id="{B3C23130-46F3-804C-B03F-53BDCE44A75B}"/>
              </a:ext>
            </a:extLst>
          </p:cNvPr>
          <p:cNvSpPr>
            <a:spLocks noGrp="1"/>
          </p:cNvSpPr>
          <p:nvPr>
            <p:ph idx="1"/>
          </p:nvPr>
        </p:nvSpPr>
        <p:spPr/>
        <p:txBody>
          <a:bodyPr/>
          <a:lstStyle/>
          <a:p>
            <a:r>
              <a:rPr lang="en-AU" dirty="0"/>
              <a:t>Is this the ISP‘s resolver performing forwarding of the query to an open resolver, or the users themselves opting out of the ISP service?</a:t>
            </a:r>
          </a:p>
          <a:p>
            <a:pPr lvl="1"/>
            <a:r>
              <a:rPr lang="en-AU" dirty="0"/>
              <a:t>The numbers vary, but it is quite common to see 60% - 80% of users in an AS having their queries sent to an open resolver when open resolvers are used</a:t>
            </a:r>
          </a:p>
        </p:txBody>
      </p:sp>
      <p:sp>
        <p:nvSpPr>
          <p:cNvPr id="4" name="Slide Number Placeholder 3">
            <a:extLst>
              <a:ext uri="{FF2B5EF4-FFF2-40B4-BE49-F238E27FC236}">
                <a16:creationId xmlns:a16="http://schemas.microsoft.com/office/drawing/2014/main" id="{254D7743-628E-0440-906E-53490C047D0D}"/>
              </a:ext>
            </a:extLst>
          </p:cNvPr>
          <p:cNvSpPr>
            <a:spLocks noGrp="1"/>
          </p:cNvSpPr>
          <p:nvPr>
            <p:ph type="sldNum" sz="quarter" idx="12"/>
          </p:nvPr>
        </p:nvSpPr>
        <p:spPr/>
        <p:txBody>
          <a:bodyPr/>
          <a:lstStyle/>
          <a:p>
            <a:fld id="{652E326F-2974-0E46-BE41-4A2DFAACED48}" type="slidenum">
              <a:rPr lang="en-AU" smtClean="0"/>
              <a:t>35</a:t>
            </a:fld>
            <a:endParaRPr lang="en-AU"/>
          </a:p>
        </p:txBody>
      </p:sp>
    </p:spTree>
    <p:extLst>
      <p:ext uri="{BB962C8B-B14F-4D97-AF65-F5344CB8AC3E}">
        <p14:creationId xmlns:p14="http://schemas.microsoft.com/office/powerpoint/2010/main" val="2029202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D86-2CAB-294B-BB6A-5FCD7A0B81A7}"/>
              </a:ext>
            </a:extLst>
          </p:cNvPr>
          <p:cNvSpPr>
            <a:spLocks noGrp="1"/>
          </p:cNvSpPr>
          <p:nvPr>
            <p:ph type="title"/>
          </p:nvPr>
        </p:nvSpPr>
        <p:spPr/>
        <p:txBody>
          <a:bodyPr/>
          <a:lstStyle/>
          <a:p>
            <a:r>
              <a:rPr lang="en-AU" dirty="0"/>
              <a:t>Who makes the choice?</a:t>
            </a:r>
          </a:p>
        </p:txBody>
      </p:sp>
      <p:sp>
        <p:nvSpPr>
          <p:cNvPr id="3" name="Content Placeholder 2">
            <a:extLst>
              <a:ext uri="{FF2B5EF4-FFF2-40B4-BE49-F238E27FC236}">
                <a16:creationId xmlns:a16="http://schemas.microsoft.com/office/drawing/2014/main" id="{B3C23130-46F3-804C-B03F-53BDCE44A75B}"/>
              </a:ext>
            </a:extLst>
          </p:cNvPr>
          <p:cNvSpPr>
            <a:spLocks noGrp="1"/>
          </p:cNvSpPr>
          <p:nvPr>
            <p:ph idx="1"/>
          </p:nvPr>
        </p:nvSpPr>
        <p:spPr/>
        <p:txBody>
          <a:bodyPr/>
          <a:lstStyle/>
          <a:p>
            <a:r>
              <a:rPr lang="en-AU" dirty="0"/>
              <a:t>Is this the ISP‘s resolver performing forwarding of the query to an open resolver, or the users themselves opting out of the ISP service?</a:t>
            </a:r>
          </a:p>
          <a:p>
            <a:pPr lvl="1"/>
            <a:r>
              <a:rPr lang="en-AU" dirty="0"/>
              <a:t>The numbers vary, but it is quite common to see 60% - 80% of users in an AS having their queries sent to an open resolver when open resolvers are used</a:t>
            </a:r>
          </a:p>
        </p:txBody>
      </p:sp>
      <p:sp>
        <p:nvSpPr>
          <p:cNvPr id="4" name="Slide Number Placeholder 3">
            <a:extLst>
              <a:ext uri="{FF2B5EF4-FFF2-40B4-BE49-F238E27FC236}">
                <a16:creationId xmlns:a16="http://schemas.microsoft.com/office/drawing/2014/main" id="{254D7743-628E-0440-906E-53490C047D0D}"/>
              </a:ext>
            </a:extLst>
          </p:cNvPr>
          <p:cNvSpPr>
            <a:spLocks noGrp="1"/>
          </p:cNvSpPr>
          <p:nvPr>
            <p:ph type="sldNum" sz="quarter" idx="12"/>
          </p:nvPr>
        </p:nvSpPr>
        <p:spPr/>
        <p:txBody>
          <a:bodyPr/>
          <a:lstStyle/>
          <a:p>
            <a:fld id="{652E326F-2974-0E46-BE41-4A2DFAACED48}" type="slidenum">
              <a:rPr lang="en-AU" smtClean="0"/>
              <a:t>36</a:t>
            </a:fld>
            <a:endParaRPr lang="en-AU"/>
          </a:p>
        </p:txBody>
      </p:sp>
      <p:sp>
        <p:nvSpPr>
          <p:cNvPr id="7" name="TextBox 6">
            <a:extLst>
              <a:ext uri="{FF2B5EF4-FFF2-40B4-BE49-F238E27FC236}">
                <a16:creationId xmlns:a16="http://schemas.microsoft.com/office/drawing/2014/main" id="{0B97A75F-A081-7A4C-8340-2303269EAD47}"/>
              </a:ext>
            </a:extLst>
          </p:cNvPr>
          <p:cNvSpPr txBox="1"/>
          <p:nvPr/>
        </p:nvSpPr>
        <p:spPr>
          <a:xfrm>
            <a:off x="7506930" y="4277032"/>
            <a:ext cx="1992340" cy="369332"/>
          </a:xfrm>
          <a:prstGeom prst="rect">
            <a:avLst/>
          </a:prstGeom>
          <a:noFill/>
        </p:spPr>
        <p:txBody>
          <a:bodyPr wrap="none" rtlCol="0">
            <a:spAutoFit/>
          </a:bodyPr>
          <a:lstStyle/>
          <a:p>
            <a:r>
              <a:rPr lang="en-AU" dirty="0"/>
              <a:t>Google DNS at 90%</a:t>
            </a:r>
          </a:p>
        </p:txBody>
      </p:sp>
      <p:sp>
        <p:nvSpPr>
          <p:cNvPr id="8" name="TextBox 7">
            <a:extLst>
              <a:ext uri="{FF2B5EF4-FFF2-40B4-BE49-F238E27FC236}">
                <a16:creationId xmlns:a16="http://schemas.microsoft.com/office/drawing/2014/main" id="{F235176D-4D62-7644-926F-5F6EEFDDEB4C}"/>
              </a:ext>
            </a:extLst>
          </p:cNvPr>
          <p:cNvSpPr txBox="1"/>
          <p:nvPr/>
        </p:nvSpPr>
        <p:spPr>
          <a:xfrm>
            <a:off x="7424575" y="5897325"/>
            <a:ext cx="1783950" cy="369332"/>
          </a:xfrm>
          <a:prstGeom prst="rect">
            <a:avLst/>
          </a:prstGeom>
          <a:noFill/>
        </p:spPr>
        <p:txBody>
          <a:bodyPr wrap="none" rtlCol="0">
            <a:spAutoFit/>
          </a:bodyPr>
          <a:lstStyle/>
          <a:p>
            <a:r>
              <a:rPr lang="en-AU" dirty="0"/>
              <a:t>OpenDNS at 20%</a:t>
            </a:r>
          </a:p>
        </p:txBody>
      </p:sp>
      <p:pic>
        <p:nvPicPr>
          <p:cNvPr id="9" name="Picture 8">
            <a:extLst>
              <a:ext uri="{FF2B5EF4-FFF2-40B4-BE49-F238E27FC236}">
                <a16:creationId xmlns:a16="http://schemas.microsoft.com/office/drawing/2014/main" id="{6DFC5880-6371-124E-96E4-CE51D2070849}"/>
              </a:ext>
            </a:extLst>
          </p:cNvPr>
          <p:cNvPicPr>
            <a:picLocks noChangeAspect="1"/>
          </p:cNvPicPr>
          <p:nvPr/>
        </p:nvPicPr>
        <p:blipFill>
          <a:blip r:embed="rId2"/>
          <a:stretch>
            <a:fillRect/>
          </a:stretch>
        </p:blipFill>
        <p:spPr>
          <a:xfrm>
            <a:off x="2187136" y="3832648"/>
            <a:ext cx="5160579" cy="2888827"/>
          </a:xfrm>
          <a:prstGeom prst="rect">
            <a:avLst/>
          </a:prstGeom>
        </p:spPr>
      </p:pic>
      <p:sp>
        <p:nvSpPr>
          <p:cNvPr id="10" name="TextBox 9">
            <a:extLst>
              <a:ext uri="{FF2B5EF4-FFF2-40B4-BE49-F238E27FC236}">
                <a16:creationId xmlns:a16="http://schemas.microsoft.com/office/drawing/2014/main" id="{A2177AF9-445F-8747-9367-5BE67679E651}"/>
              </a:ext>
            </a:extLst>
          </p:cNvPr>
          <p:cNvSpPr txBox="1"/>
          <p:nvPr/>
        </p:nvSpPr>
        <p:spPr>
          <a:xfrm>
            <a:off x="2626609" y="3513045"/>
            <a:ext cx="4482766" cy="369332"/>
          </a:xfrm>
          <a:prstGeom prst="rect">
            <a:avLst/>
          </a:prstGeom>
          <a:noFill/>
        </p:spPr>
        <p:txBody>
          <a:bodyPr wrap="none" rtlCol="0">
            <a:spAutoFit/>
          </a:bodyPr>
          <a:lstStyle/>
          <a:p>
            <a:r>
              <a:rPr lang="en-AU" dirty="0"/>
              <a:t>Resolver Use – AS131429, </a:t>
            </a:r>
            <a:r>
              <a:rPr lang="en-AU" dirty="0" err="1"/>
              <a:t>Mobifone</a:t>
            </a:r>
            <a:r>
              <a:rPr lang="en-AU" dirty="0"/>
              <a:t>, Vietnam</a:t>
            </a:r>
          </a:p>
        </p:txBody>
      </p:sp>
    </p:spTree>
    <p:extLst>
      <p:ext uri="{BB962C8B-B14F-4D97-AF65-F5344CB8AC3E}">
        <p14:creationId xmlns:p14="http://schemas.microsoft.com/office/powerpoint/2010/main" val="2381496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0E89-D2DA-8D40-9515-1B4DF0D1F3B9}"/>
              </a:ext>
            </a:extLst>
          </p:cNvPr>
          <p:cNvSpPr>
            <a:spLocks noGrp="1"/>
          </p:cNvSpPr>
          <p:nvPr>
            <p:ph type="title"/>
          </p:nvPr>
        </p:nvSpPr>
        <p:spPr/>
        <p:txBody>
          <a:bodyPr/>
          <a:lstStyle/>
          <a:p>
            <a:r>
              <a:rPr lang="en-AU" dirty="0"/>
              <a:t>DNS Use in Hong Kong</a:t>
            </a:r>
          </a:p>
        </p:txBody>
      </p:sp>
      <p:sp>
        <p:nvSpPr>
          <p:cNvPr id="4" name="Slide Number Placeholder 3">
            <a:extLst>
              <a:ext uri="{FF2B5EF4-FFF2-40B4-BE49-F238E27FC236}">
                <a16:creationId xmlns:a16="http://schemas.microsoft.com/office/drawing/2014/main" id="{9A58048E-0E1B-234C-B7E9-883D2B58B0A3}"/>
              </a:ext>
            </a:extLst>
          </p:cNvPr>
          <p:cNvSpPr>
            <a:spLocks noGrp="1"/>
          </p:cNvSpPr>
          <p:nvPr>
            <p:ph type="sldNum" sz="quarter" idx="12"/>
          </p:nvPr>
        </p:nvSpPr>
        <p:spPr/>
        <p:txBody>
          <a:bodyPr/>
          <a:lstStyle/>
          <a:p>
            <a:fld id="{652E326F-2974-0E46-BE41-4A2DFAACED48}" type="slidenum">
              <a:rPr lang="en-AU" smtClean="0"/>
              <a:t>37</a:t>
            </a:fld>
            <a:endParaRPr lang="en-AU" dirty="0"/>
          </a:p>
        </p:txBody>
      </p:sp>
      <p:sp>
        <p:nvSpPr>
          <p:cNvPr id="7" name="TextBox 6">
            <a:extLst>
              <a:ext uri="{FF2B5EF4-FFF2-40B4-BE49-F238E27FC236}">
                <a16:creationId xmlns:a16="http://schemas.microsoft.com/office/drawing/2014/main" id="{7DAB8903-2222-ED4E-8EE1-4B56F1002B6F}"/>
              </a:ext>
            </a:extLst>
          </p:cNvPr>
          <p:cNvSpPr txBox="1"/>
          <p:nvPr/>
        </p:nvSpPr>
        <p:spPr>
          <a:xfrm>
            <a:off x="8722810" y="3429000"/>
            <a:ext cx="1839311" cy="369332"/>
          </a:xfrm>
          <a:prstGeom prst="rect">
            <a:avLst/>
          </a:prstGeom>
          <a:noFill/>
        </p:spPr>
        <p:txBody>
          <a:bodyPr wrap="square" rtlCol="0">
            <a:spAutoFit/>
          </a:bodyPr>
          <a:lstStyle/>
          <a:p>
            <a:r>
              <a:rPr lang="en-AU" dirty="0">
                <a:solidFill>
                  <a:srgbClr val="0070C0"/>
                </a:solidFill>
              </a:rPr>
              <a:t>ISP Resolver</a:t>
            </a:r>
          </a:p>
        </p:txBody>
      </p:sp>
      <p:sp>
        <p:nvSpPr>
          <p:cNvPr id="8" name="TextBox 7">
            <a:extLst>
              <a:ext uri="{FF2B5EF4-FFF2-40B4-BE49-F238E27FC236}">
                <a16:creationId xmlns:a16="http://schemas.microsoft.com/office/drawing/2014/main" id="{8A3D1467-B585-824B-BB2C-439A7214F315}"/>
              </a:ext>
            </a:extLst>
          </p:cNvPr>
          <p:cNvSpPr txBox="1"/>
          <p:nvPr/>
        </p:nvSpPr>
        <p:spPr>
          <a:xfrm>
            <a:off x="8722809" y="4476859"/>
            <a:ext cx="1839311" cy="369332"/>
          </a:xfrm>
          <a:prstGeom prst="rect">
            <a:avLst/>
          </a:prstGeom>
          <a:noFill/>
        </p:spPr>
        <p:txBody>
          <a:bodyPr wrap="square" rtlCol="0">
            <a:spAutoFit/>
          </a:bodyPr>
          <a:lstStyle/>
          <a:p>
            <a:r>
              <a:rPr lang="en-AU" dirty="0">
                <a:solidFill>
                  <a:srgbClr val="FF0000"/>
                </a:solidFill>
              </a:rPr>
              <a:t>Google</a:t>
            </a:r>
          </a:p>
        </p:txBody>
      </p:sp>
      <p:sp>
        <p:nvSpPr>
          <p:cNvPr id="9" name="TextBox 8">
            <a:extLst>
              <a:ext uri="{FF2B5EF4-FFF2-40B4-BE49-F238E27FC236}">
                <a16:creationId xmlns:a16="http://schemas.microsoft.com/office/drawing/2014/main" id="{CDC4489B-6B75-FE44-8E45-2246DA4A5D0E}"/>
              </a:ext>
            </a:extLst>
          </p:cNvPr>
          <p:cNvSpPr txBox="1"/>
          <p:nvPr/>
        </p:nvSpPr>
        <p:spPr>
          <a:xfrm>
            <a:off x="8722810" y="5314513"/>
            <a:ext cx="1839311" cy="369332"/>
          </a:xfrm>
          <a:prstGeom prst="rect">
            <a:avLst/>
          </a:prstGeom>
          <a:noFill/>
        </p:spPr>
        <p:txBody>
          <a:bodyPr wrap="square" rtlCol="0">
            <a:spAutoFit/>
          </a:bodyPr>
          <a:lstStyle/>
          <a:p>
            <a:r>
              <a:rPr lang="en-AU" dirty="0">
                <a:solidFill>
                  <a:srgbClr val="FFC000"/>
                </a:solidFill>
              </a:rPr>
              <a:t>Other HK</a:t>
            </a:r>
          </a:p>
        </p:txBody>
      </p:sp>
      <p:sp>
        <p:nvSpPr>
          <p:cNvPr id="10" name="TextBox 9">
            <a:extLst>
              <a:ext uri="{FF2B5EF4-FFF2-40B4-BE49-F238E27FC236}">
                <a16:creationId xmlns:a16="http://schemas.microsoft.com/office/drawing/2014/main" id="{79AED6D8-2658-3245-A425-8A378ADCEAF0}"/>
              </a:ext>
            </a:extLst>
          </p:cNvPr>
          <p:cNvSpPr txBox="1"/>
          <p:nvPr/>
        </p:nvSpPr>
        <p:spPr>
          <a:xfrm>
            <a:off x="8722810" y="5545663"/>
            <a:ext cx="1839311" cy="369332"/>
          </a:xfrm>
          <a:prstGeom prst="rect">
            <a:avLst/>
          </a:prstGeom>
          <a:noFill/>
        </p:spPr>
        <p:txBody>
          <a:bodyPr wrap="square" rtlCol="0">
            <a:spAutoFit/>
          </a:bodyPr>
          <a:lstStyle/>
          <a:p>
            <a:r>
              <a:rPr lang="en-AU" dirty="0">
                <a:solidFill>
                  <a:srgbClr val="00B050"/>
                </a:solidFill>
              </a:rPr>
              <a:t>Other Country</a:t>
            </a:r>
          </a:p>
        </p:txBody>
      </p:sp>
      <p:sp>
        <p:nvSpPr>
          <p:cNvPr id="11" name="TextBox 10">
            <a:extLst>
              <a:ext uri="{FF2B5EF4-FFF2-40B4-BE49-F238E27FC236}">
                <a16:creationId xmlns:a16="http://schemas.microsoft.com/office/drawing/2014/main" id="{ED99948B-38FB-DB44-905C-4BD6DD8E3D28}"/>
              </a:ext>
            </a:extLst>
          </p:cNvPr>
          <p:cNvSpPr txBox="1"/>
          <p:nvPr/>
        </p:nvSpPr>
        <p:spPr>
          <a:xfrm>
            <a:off x="8722810" y="5782143"/>
            <a:ext cx="1839311" cy="369332"/>
          </a:xfrm>
          <a:prstGeom prst="rect">
            <a:avLst/>
          </a:prstGeom>
          <a:noFill/>
        </p:spPr>
        <p:txBody>
          <a:bodyPr wrap="square" rtlCol="0">
            <a:spAutoFit/>
          </a:bodyPr>
          <a:lstStyle/>
          <a:p>
            <a:r>
              <a:rPr lang="en-AU" dirty="0">
                <a:solidFill>
                  <a:srgbClr val="7030A0"/>
                </a:solidFill>
              </a:rPr>
              <a:t>Cloudflare</a:t>
            </a:r>
          </a:p>
        </p:txBody>
      </p:sp>
      <p:pic>
        <p:nvPicPr>
          <p:cNvPr id="5" name="Picture 4">
            <a:extLst>
              <a:ext uri="{FF2B5EF4-FFF2-40B4-BE49-F238E27FC236}">
                <a16:creationId xmlns:a16="http://schemas.microsoft.com/office/drawing/2014/main" id="{58EC0051-3FEB-814F-8F2B-721FBE529B90}"/>
              </a:ext>
            </a:extLst>
          </p:cNvPr>
          <p:cNvPicPr>
            <a:picLocks noChangeAspect="1"/>
          </p:cNvPicPr>
          <p:nvPr/>
        </p:nvPicPr>
        <p:blipFill>
          <a:blip r:embed="rId2"/>
          <a:stretch>
            <a:fillRect/>
          </a:stretch>
        </p:blipFill>
        <p:spPr>
          <a:xfrm>
            <a:off x="380744" y="1807779"/>
            <a:ext cx="8442357" cy="4696910"/>
          </a:xfrm>
          <a:prstGeom prst="rect">
            <a:avLst/>
          </a:prstGeom>
        </p:spPr>
      </p:pic>
    </p:spTree>
    <p:extLst>
      <p:ext uri="{BB962C8B-B14F-4D97-AF65-F5344CB8AC3E}">
        <p14:creationId xmlns:p14="http://schemas.microsoft.com/office/powerpoint/2010/main" val="2330703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FB87-2397-BC4B-9FC8-FF0ED23B51B3}"/>
              </a:ext>
            </a:extLst>
          </p:cNvPr>
          <p:cNvSpPr>
            <a:spLocks noGrp="1"/>
          </p:cNvSpPr>
          <p:nvPr>
            <p:ph type="title"/>
          </p:nvPr>
        </p:nvSpPr>
        <p:spPr/>
        <p:txBody>
          <a:bodyPr/>
          <a:lstStyle/>
          <a:p>
            <a:r>
              <a:rPr lang="en-AU" dirty="0"/>
              <a:t>Resolver Centrality?</a:t>
            </a:r>
          </a:p>
        </p:txBody>
      </p:sp>
      <p:sp>
        <p:nvSpPr>
          <p:cNvPr id="3" name="Content Placeholder 2">
            <a:extLst>
              <a:ext uri="{FF2B5EF4-FFF2-40B4-BE49-F238E27FC236}">
                <a16:creationId xmlns:a16="http://schemas.microsoft.com/office/drawing/2014/main" id="{1B22F088-0075-EB47-9D8B-4C66F71A779B}"/>
              </a:ext>
            </a:extLst>
          </p:cNvPr>
          <p:cNvSpPr>
            <a:spLocks noGrp="1"/>
          </p:cNvSpPr>
          <p:nvPr>
            <p:ph idx="1"/>
          </p:nvPr>
        </p:nvSpPr>
        <p:spPr/>
        <p:txBody>
          <a:bodyPr/>
          <a:lstStyle/>
          <a:p>
            <a:r>
              <a:rPr lang="en-AU" dirty="0"/>
              <a:t>Its not a “small number” of open resolvers</a:t>
            </a:r>
          </a:p>
          <a:p>
            <a:pPr lvl="1"/>
            <a:r>
              <a:rPr lang="en-AU" dirty="0"/>
              <a:t>It’s actually just 1 – Google’s Public DNS</a:t>
            </a:r>
          </a:p>
          <a:p>
            <a:endParaRPr lang="en-AU" dirty="0"/>
          </a:p>
          <a:p>
            <a:r>
              <a:rPr lang="en-AU" dirty="0"/>
              <a:t>Its not end users reconfiguring their devices</a:t>
            </a:r>
          </a:p>
          <a:p>
            <a:pPr lvl="1"/>
            <a:r>
              <a:rPr lang="en-AU" dirty="0"/>
              <a:t>It’s the ISP</a:t>
            </a:r>
          </a:p>
          <a:p>
            <a:pPr lvl="1"/>
            <a:r>
              <a:rPr lang="en-AU" dirty="0"/>
              <a:t>And where its not the ISP it’s mainly enterprise customers of ISPs</a:t>
            </a:r>
          </a:p>
          <a:p>
            <a:endParaRPr lang="en-AU" dirty="0"/>
          </a:p>
          <a:p>
            <a:r>
              <a:rPr lang="en-AU" dirty="0"/>
              <a:t>Is this changing?</a:t>
            </a:r>
          </a:p>
          <a:p>
            <a:pPr lvl="1"/>
            <a:r>
              <a:rPr lang="en-AU" dirty="0"/>
              <a:t>Yes, but quite slowly</a:t>
            </a:r>
          </a:p>
        </p:txBody>
      </p:sp>
      <p:sp>
        <p:nvSpPr>
          <p:cNvPr id="4" name="Slide Number Placeholder 3">
            <a:extLst>
              <a:ext uri="{FF2B5EF4-FFF2-40B4-BE49-F238E27FC236}">
                <a16:creationId xmlns:a16="http://schemas.microsoft.com/office/drawing/2014/main" id="{DEC80D02-62E6-C14D-A5AA-3A50A144AFF2}"/>
              </a:ext>
            </a:extLst>
          </p:cNvPr>
          <p:cNvSpPr>
            <a:spLocks noGrp="1"/>
          </p:cNvSpPr>
          <p:nvPr>
            <p:ph type="sldNum" sz="quarter" idx="12"/>
          </p:nvPr>
        </p:nvSpPr>
        <p:spPr/>
        <p:txBody>
          <a:bodyPr/>
          <a:lstStyle/>
          <a:p>
            <a:fld id="{652E326F-2974-0E46-BE41-4A2DFAACED48}" type="slidenum">
              <a:rPr lang="en-AU" smtClean="0"/>
              <a:t>38</a:t>
            </a:fld>
            <a:endParaRPr lang="en-AU"/>
          </a:p>
        </p:txBody>
      </p:sp>
    </p:spTree>
    <p:extLst>
      <p:ext uri="{BB962C8B-B14F-4D97-AF65-F5344CB8AC3E}">
        <p14:creationId xmlns:p14="http://schemas.microsoft.com/office/powerpoint/2010/main" val="3685160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21FE-2640-B545-875A-EBBED9FD9F53}"/>
              </a:ext>
            </a:extLst>
          </p:cNvPr>
          <p:cNvSpPr>
            <a:spLocks noGrp="1"/>
          </p:cNvSpPr>
          <p:nvPr>
            <p:ph type="title"/>
          </p:nvPr>
        </p:nvSpPr>
        <p:spPr/>
        <p:txBody>
          <a:bodyPr/>
          <a:lstStyle/>
          <a:p>
            <a:r>
              <a:rPr lang="en-AU" dirty="0"/>
              <a:t>Commentary and Opinions</a:t>
            </a:r>
          </a:p>
        </p:txBody>
      </p:sp>
      <p:sp>
        <p:nvSpPr>
          <p:cNvPr id="3" name="Content Placeholder 2">
            <a:extLst>
              <a:ext uri="{FF2B5EF4-FFF2-40B4-BE49-F238E27FC236}">
                <a16:creationId xmlns:a16="http://schemas.microsoft.com/office/drawing/2014/main" id="{6B0723CA-5549-7F43-B1D9-3DA31DA71C22}"/>
              </a:ext>
            </a:extLst>
          </p:cNvPr>
          <p:cNvSpPr>
            <a:spLocks noGrp="1"/>
          </p:cNvSpPr>
          <p:nvPr>
            <p:ph idx="1"/>
          </p:nvPr>
        </p:nvSpPr>
        <p:spPr/>
        <p:txBody>
          <a:bodyPr/>
          <a:lstStyle/>
          <a:p>
            <a:pPr marL="0" indent="0">
              <a:buNone/>
            </a:pPr>
            <a:r>
              <a:rPr lang="en-AU" dirty="0"/>
              <a:t>What follows are my opinions!</a:t>
            </a:r>
          </a:p>
        </p:txBody>
      </p:sp>
      <p:sp>
        <p:nvSpPr>
          <p:cNvPr id="4" name="Slide Number Placeholder 3">
            <a:extLst>
              <a:ext uri="{FF2B5EF4-FFF2-40B4-BE49-F238E27FC236}">
                <a16:creationId xmlns:a16="http://schemas.microsoft.com/office/drawing/2014/main" id="{B4B2C639-A85C-734D-8FE0-03DAB77994BF}"/>
              </a:ext>
            </a:extLst>
          </p:cNvPr>
          <p:cNvSpPr>
            <a:spLocks noGrp="1"/>
          </p:cNvSpPr>
          <p:nvPr>
            <p:ph type="sldNum" sz="quarter" idx="12"/>
          </p:nvPr>
        </p:nvSpPr>
        <p:spPr/>
        <p:txBody>
          <a:bodyPr/>
          <a:lstStyle/>
          <a:p>
            <a:fld id="{652E326F-2974-0E46-BE41-4A2DFAACED48}" type="slidenum">
              <a:rPr lang="en-AU" smtClean="0"/>
              <a:t>39</a:t>
            </a:fld>
            <a:endParaRPr lang="en-AU"/>
          </a:p>
        </p:txBody>
      </p:sp>
    </p:spTree>
    <p:extLst>
      <p:ext uri="{BB962C8B-B14F-4D97-AF65-F5344CB8AC3E}">
        <p14:creationId xmlns:p14="http://schemas.microsoft.com/office/powerpoint/2010/main" val="68394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04F4-B20E-124A-BA80-5DFFA0A05142}"/>
              </a:ext>
            </a:extLst>
          </p:cNvPr>
          <p:cNvSpPr>
            <a:spLocks noGrp="1"/>
          </p:cNvSpPr>
          <p:nvPr>
            <p:ph type="title"/>
          </p:nvPr>
        </p:nvSpPr>
        <p:spPr/>
        <p:txBody>
          <a:bodyPr/>
          <a:lstStyle/>
          <a:p>
            <a:r>
              <a:rPr lang="en-AU" dirty="0"/>
              <a:t>Centrality is today’s Internet</a:t>
            </a:r>
          </a:p>
        </p:txBody>
      </p:sp>
      <p:sp>
        <p:nvSpPr>
          <p:cNvPr id="3" name="Content Placeholder 2">
            <a:extLst>
              <a:ext uri="{FF2B5EF4-FFF2-40B4-BE49-F238E27FC236}">
                <a16:creationId xmlns:a16="http://schemas.microsoft.com/office/drawing/2014/main" id="{83854E98-CC87-5C4E-BE2D-ABF4379F3BAB}"/>
              </a:ext>
            </a:extLst>
          </p:cNvPr>
          <p:cNvSpPr>
            <a:spLocks noGrp="1"/>
          </p:cNvSpPr>
          <p:nvPr>
            <p:ph idx="1"/>
          </p:nvPr>
        </p:nvSpPr>
        <p:spPr>
          <a:xfrm>
            <a:off x="838200" y="1846645"/>
            <a:ext cx="10515600" cy="4351338"/>
          </a:xfrm>
        </p:spPr>
        <p:txBody>
          <a:bodyPr>
            <a:normAutofit/>
          </a:bodyPr>
          <a:lstStyle/>
          <a:p>
            <a:r>
              <a:rPr lang="en-AU" sz="3200" dirty="0"/>
              <a:t>Many aspects of the Internet’s infrastructure are operated by fewer and fewer entities over time</a:t>
            </a:r>
          </a:p>
          <a:p>
            <a:pPr lvl="1"/>
            <a:r>
              <a:rPr lang="en-AU" sz="2800" dirty="0"/>
              <a:t>Shift from entrepreneurial ventures to established business practices have largely driven these broad changes that have resulted in amalgamation and market concentration in many aspects of the Internet’s service provision</a:t>
            </a:r>
          </a:p>
          <a:p>
            <a:r>
              <a:rPr lang="en-AU" sz="3200" dirty="0"/>
              <a:t>Competition has been replaced by Oligarchies</a:t>
            </a:r>
          </a:p>
          <a:p>
            <a:endParaRPr lang="en-AU" sz="3200" dirty="0"/>
          </a:p>
        </p:txBody>
      </p:sp>
      <p:sp>
        <p:nvSpPr>
          <p:cNvPr id="4" name="Slide Number Placeholder 3">
            <a:extLst>
              <a:ext uri="{FF2B5EF4-FFF2-40B4-BE49-F238E27FC236}">
                <a16:creationId xmlns:a16="http://schemas.microsoft.com/office/drawing/2014/main" id="{79947A88-A08E-DB4C-B85C-05EC061E1B57}"/>
              </a:ext>
            </a:extLst>
          </p:cNvPr>
          <p:cNvSpPr>
            <a:spLocks noGrp="1"/>
          </p:cNvSpPr>
          <p:nvPr>
            <p:ph type="sldNum" sz="quarter" idx="12"/>
          </p:nvPr>
        </p:nvSpPr>
        <p:spPr>
          <a:xfrm>
            <a:off x="13021945" y="6568990"/>
            <a:ext cx="328820" cy="152485"/>
          </a:xfrm>
        </p:spPr>
        <p:txBody>
          <a:bodyPr/>
          <a:lstStyle/>
          <a:p>
            <a:fld id="{652E326F-2974-0E46-BE41-4A2DFAACED48}" type="slidenum">
              <a:rPr lang="en-AU" smtClean="0"/>
              <a:t>4</a:t>
            </a:fld>
            <a:endParaRPr lang="en-AU"/>
          </a:p>
        </p:txBody>
      </p:sp>
      <p:pic>
        <p:nvPicPr>
          <p:cNvPr id="1026" name="Picture 2" descr="Monopoly Clipart">
            <a:extLst>
              <a:ext uri="{FF2B5EF4-FFF2-40B4-BE49-F238E27FC236}">
                <a16:creationId xmlns:a16="http://schemas.microsoft.com/office/drawing/2014/main" id="{B8AD596A-8BA4-8D42-B5E1-CD4F7E912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8980" y="3993931"/>
            <a:ext cx="2571032" cy="286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115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30EE-B372-834B-A838-96AA4C208381}"/>
              </a:ext>
            </a:extLst>
          </p:cNvPr>
          <p:cNvSpPr>
            <a:spLocks noGrp="1"/>
          </p:cNvSpPr>
          <p:nvPr>
            <p:ph type="title"/>
          </p:nvPr>
        </p:nvSpPr>
        <p:spPr>
          <a:xfrm>
            <a:off x="838200" y="365125"/>
            <a:ext cx="10892692" cy="1325563"/>
          </a:xfrm>
        </p:spPr>
        <p:txBody>
          <a:bodyPr/>
          <a:lstStyle/>
          <a:p>
            <a:r>
              <a:rPr lang="en-AU" dirty="0"/>
              <a:t>Is this a centrality “problem”?</a:t>
            </a:r>
          </a:p>
        </p:txBody>
      </p:sp>
      <p:sp>
        <p:nvSpPr>
          <p:cNvPr id="3" name="Content Placeholder 2">
            <a:extLst>
              <a:ext uri="{FF2B5EF4-FFF2-40B4-BE49-F238E27FC236}">
                <a16:creationId xmlns:a16="http://schemas.microsoft.com/office/drawing/2014/main" id="{AA4A0E2D-4C86-9C40-A8C1-CD1E566F8B34}"/>
              </a:ext>
            </a:extLst>
          </p:cNvPr>
          <p:cNvSpPr>
            <a:spLocks noGrp="1"/>
          </p:cNvSpPr>
          <p:nvPr>
            <p:ph idx="1"/>
          </p:nvPr>
        </p:nvSpPr>
        <p:spPr/>
        <p:txBody>
          <a:bodyPr/>
          <a:lstStyle/>
          <a:p>
            <a:r>
              <a:rPr lang="en-AU" dirty="0"/>
              <a:t>Is this an emerging distortion of the market that puts excessive market control in the hands of a small set of providers?</a:t>
            </a:r>
          </a:p>
          <a:p>
            <a:pPr lvl="1"/>
            <a:r>
              <a:rPr lang="en-AU" dirty="0"/>
              <a:t>A lot of users have the DNS queries passed on to authoritative servers via Google’s open resolver service</a:t>
            </a:r>
          </a:p>
          <a:p>
            <a:pPr lvl="1"/>
            <a:r>
              <a:rPr lang="en-AU" dirty="0"/>
              <a:t>But does this present us with issues?</a:t>
            </a:r>
          </a:p>
          <a:p>
            <a:pPr lvl="2"/>
            <a:r>
              <a:rPr lang="en-AU" dirty="0"/>
              <a:t>8.8.8.8 is fast, supports DNSSEC validation and does not filter or alter DNS responses (as far as I am aware)</a:t>
            </a:r>
          </a:p>
          <a:p>
            <a:pPr lvl="2"/>
            <a:r>
              <a:rPr lang="en-AU" dirty="0"/>
              <a:t>Its cheap, its fast, its well managed, and it works reliably</a:t>
            </a:r>
          </a:p>
          <a:p>
            <a:pPr lvl="2"/>
            <a:r>
              <a:rPr lang="en-AU" dirty="0"/>
              <a:t>So what’s the issue here?</a:t>
            </a:r>
          </a:p>
          <a:p>
            <a:pPr lvl="2"/>
            <a:endParaRPr lang="en-AU" dirty="0"/>
          </a:p>
          <a:p>
            <a:pPr lvl="1"/>
            <a:endParaRPr lang="en-AU" dirty="0"/>
          </a:p>
          <a:p>
            <a:endParaRPr lang="en-AU" dirty="0"/>
          </a:p>
        </p:txBody>
      </p:sp>
      <p:sp>
        <p:nvSpPr>
          <p:cNvPr id="4" name="Slide Number Placeholder 3">
            <a:extLst>
              <a:ext uri="{FF2B5EF4-FFF2-40B4-BE49-F238E27FC236}">
                <a16:creationId xmlns:a16="http://schemas.microsoft.com/office/drawing/2014/main" id="{64F2A5F7-ED6E-5848-87ED-C07F211818CF}"/>
              </a:ext>
            </a:extLst>
          </p:cNvPr>
          <p:cNvSpPr>
            <a:spLocks noGrp="1"/>
          </p:cNvSpPr>
          <p:nvPr>
            <p:ph type="sldNum" sz="quarter" idx="12"/>
          </p:nvPr>
        </p:nvSpPr>
        <p:spPr/>
        <p:txBody>
          <a:bodyPr/>
          <a:lstStyle/>
          <a:p>
            <a:fld id="{652E326F-2974-0E46-BE41-4A2DFAACED48}" type="slidenum">
              <a:rPr lang="en-AU" smtClean="0"/>
              <a:t>40</a:t>
            </a:fld>
            <a:endParaRPr lang="en-AU"/>
          </a:p>
        </p:txBody>
      </p:sp>
    </p:spTree>
    <p:extLst>
      <p:ext uri="{BB962C8B-B14F-4D97-AF65-F5344CB8AC3E}">
        <p14:creationId xmlns:p14="http://schemas.microsoft.com/office/powerpoint/2010/main" val="2873557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7F9F5-B598-FD4B-9939-BF53E643DB5A}"/>
              </a:ext>
            </a:extLst>
          </p:cNvPr>
          <p:cNvSpPr>
            <a:spLocks noGrp="1"/>
          </p:cNvSpPr>
          <p:nvPr>
            <p:ph type="sldNum" sz="quarter" idx="12"/>
          </p:nvPr>
        </p:nvSpPr>
        <p:spPr/>
        <p:txBody>
          <a:bodyPr/>
          <a:lstStyle/>
          <a:p>
            <a:fld id="{652E326F-2974-0E46-BE41-4A2DFAACED48}" type="slidenum">
              <a:rPr lang="en-AU" smtClean="0"/>
              <a:t>41</a:t>
            </a:fld>
            <a:endParaRPr lang="en-AU"/>
          </a:p>
        </p:txBody>
      </p:sp>
      <p:pic>
        <p:nvPicPr>
          <p:cNvPr id="5" name="Picture 4">
            <a:extLst>
              <a:ext uri="{FF2B5EF4-FFF2-40B4-BE49-F238E27FC236}">
                <a16:creationId xmlns:a16="http://schemas.microsoft.com/office/drawing/2014/main" id="{611EF3D3-768F-D942-BF26-349E5476167D}"/>
              </a:ext>
            </a:extLst>
          </p:cNvPr>
          <p:cNvPicPr>
            <a:picLocks noChangeAspect="1"/>
          </p:cNvPicPr>
          <p:nvPr/>
        </p:nvPicPr>
        <p:blipFill>
          <a:blip r:embed="rId2"/>
          <a:stretch>
            <a:fillRect/>
          </a:stretch>
        </p:blipFill>
        <p:spPr>
          <a:xfrm>
            <a:off x="3742689" y="-37057"/>
            <a:ext cx="4774131" cy="6572605"/>
          </a:xfrm>
          <a:prstGeom prst="rect">
            <a:avLst/>
          </a:prstGeom>
        </p:spPr>
      </p:pic>
      <p:sp>
        <p:nvSpPr>
          <p:cNvPr id="6" name="Rectangle 5">
            <a:extLst>
              <a:ext uri="{FF2B5EF4-FFF2-40B4-BE49-F238E27FC236}">
                <a16:creationId xmlns:a16="http://schemas.microsoft.com/office/drawing/2014/main" id="{647C0CB6-5971-9244-A115-051E8A698A3A}"/>
              </a:ext>
            </a:extLst>
          </p:cNvPr>
          <p:cNvSpPr/>
          <p:nvPr/>
        </p:nvSpPr>
        <p:spPr>
          <a:xfrm>
            <a:off x="4913427" y="6356350"/>
            <a:ext cx="2432654" cy="369332"/>
          </a:xfrm>
          <a:prstGeom prst="rect">
            <a:avLst/>
          </a:prstGeom>
        </p:spPr>
        <p:txBody>
          <a:bodyPr wrap="none">
            <a:spAutoFit/>
          </a:bodyPr>
          <a:lstStyle/>
          <a:p>
            <a:r>
              <a:rPr lang="en-AU" dirty="0"/>
              <a:t>https://</a:t>
            </a:r>
            <a:r>
              <a:rPr lang="en-AU" dirty="0" err="1"/>
              <a:t>xkcd.com</a:t>
            </a:r>
            <a:r>
              <a:rPr lang="en-AU" dirty="0"/>
              <a:t>/1361/</a:t>
            </a:r>
          </a:p>
        </p:txBody>
      </p:sp>
      <p:pic>
        <p:nvPicPr>
          <p:cNvPr id="7" name="Picture 2">
            <a:extLst>
              <a:ext uri="{FF2B5EF4-FFF2-40B4-BE49-F238E27FC236}">
                <a16:creationId xmlns:a16="http://schemas.microsoft.com/office/drawing/2014/main" id="{3D06C307-B1A8-B942-B4F5-EAF04D327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112" y="1661746"/>
            <a:ext cx="20447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8C8C1AC-D68A-8647-A25F-59892719A4F8}"/>
              </a:ext>
            </a:extLst>
          </p:cNvPr>
          <p:cNvPicPr>
            <a:picLocks noChangeAspect="1"/>
          </p:cNvPicPr>
          <p:nvPr/>
        </p:nvPicPr>
        <p:blipFill>
          <a:blip r:embed="rId4"/>
          <a:stretch>
            <a:fillRect/>
          </a:stretch>
        </p:blipFill>
        <p:spPr>
          <a:xfrm>
            <a:off x="8324850" y="750277"/>
            <a:ext cx="3867150" cy="5143500"/>
          </a:xfrm>
          <a:prstGeom prst="rect">
            <a:avLst/>
          </a:prstGeom>
        </p:spPr>
      </p:pic>
    </p:spTree>
    <p:extLst>
      <p:ext uri="{BB962C8B-B14F-4D97-AF65-F5344CB8AC3E}">
        <p14:creationId xmlns:p14="http://schemas.microsoft.com/office/powerpoint/2010/main" val="3954462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5B4-70CF-B24E-970C-AA089113781B}"/>
              </a:ext>
            </a:extLst>
          </p:cNvPr>
          <p:cNvSpPr>
            <a:spLocks noGrp="1"/>
          </p:cNvSpPr>
          <p:nvPr>
            <p:ph type="title"/>
          </p:nvPr>
        </p:nvSpPr>
        <p:spPr/>
        <p:txBody>
          <a:bodyPr/>
          <a:lstStyle/>
          <a:p>
            <a:r>
              <a:rPr lang="en-AU" dirty="0"/>
              <a:t>What’s the problem here?</a:t>
            </a:r>
          </a:p>
        </p:txBody>
      </p:sp>
      <p:sp>
        <p:nvSpPr>
          <p:cNvPr id="3" name="Content Placeholder 2">
            <a:extLst>
              <a:ext uri="{FF2B5EF4-FFF2-40B4-BE49-F238E27FC236}">
                <a16:creationId xmlns:a16="http://schemas.microsoft.com/office/drawing/2014/main" id="{D93C82D4-56C0-CF45-8604-6D9BF1BC6539}"/>
              </a:ext>
            </a:extLst>
          </p:cNvPr>
          <p:cNvSpPr>
            <a:spLocks noGrp="1"/>
          </p:cNvSpPr>
          <p:nvPr>
            <p:ph idx="1"/>
          </p:nvPr>
        </p:nvSpPr>
        <p:spPr/>
        <p:txBody>
          <a:bodyPr>
            <a:normAutofit fontScale="92500"/>
          </a:bodyPr>
          <a:lstStyle/>
          <a:p>
            <a:r>
              <a:rPr lang="en-AU" dirty="0"/>
              <a:t>It’s a sensitive issue these days</a:t>
            </a:r>
          </a:p>
          <a:p>
            <a:r>
              <a:rPr lang="en-AU" dirty="0"/>
              <a:t>There are many privacy undertakings in our space, but the undeniable fact is that many “free” services are indirectly funded through advertising revenue, and advertising is based on individual tracking and profiling</a:t>
            </a:r>
          </a:p>
          <a:p>
            <a:r>
              <a:rPr lang="en-AU" dirty="0"/>
              <a:t>Open DNS providers typically provide undertakings that they do not use their query traffic for profiling - and I have </a:t>
            </a:r>
            <a:r>
              <a:rPr lang="en-AU" b="1" dirty="0"/>
              <a:t>no</a:t>
            </a:r>
            <a:r>
              <a:rPr lang="en-AU" dirty="0"/>
              <a:t> evidence that these undertakings are not being adhered to</a:t>
            </a:r>
          </a:p>
          <a:p>
            <a:pPr marL="457200" lvl="1" indent="0">
              <a:buNone/>
            </a:pPr>
            <a:r>
              <a:rPr lang="en-AU" dirty="0"/>
              <a:t>But I still have some questions as a consumer of their services:</a:t>
            </a:r>
          </a:p>
          <a:p>
            <a:pPr lvl="1"/>
            <a:r>
              <a:rPr lang="en-AU" dirty="0"/>
              <a:t>How are these undertakings audited and/or enforced? By whom?</a:t>
            </a:r>
          </a:p>
          <a:p>
            <a:pPr lvl="1"/>
            <a:r>
              <a:rPr lang="en-AU" dirty="0"/>
              <a:t>Are there penalties for breaches of these undertakings?</a:t>
            </a:r>
          </a:p>
          <a:p>
            <a:pPr lvl="1"/>
            <a:r>
              <a:rPr lang="en-AU" dirty="0"/>
              <a:t>Considering the size of these actors are any of these penalties even meaningful?</a:t>
            </a:r>
          </a:p>
          <a:p>
            <a:pPr marL="0" indent="0">
              <a:buNone/>
            </a:pPr>
            <a:endParaRPr lang="en-AU" dirty="0"/>
          </a:p>
        </p:txBody>
      </p:sp>
      <p:sp>
        <p:nvSpPr>
          <p:cNvPr id="4" name="Slide Number Placeholder 3">
            <a:extLst>
              <a:ext uri="{FF2B5EF4-FFF2-40B4-BE49-F238E27FC236}">
                <a16:creationId xmlns:a16="http://schemas.microsoft.com/office/drawing/2014/main" id="{CC1481A7-4623-C64D-BF67-CDD8342320C0}"/>
              </a:ext>
            </a:extLst>
          </p:cNvPr>
          <p:cNvSpPr>
            <a:spLocks noGrp="1"/>
          </p:cNvSpPr>
          <p:nvPr>
            <p:ph type="sldNum" sz="quarter" idx="12"/>
          </p:nvPr>
        </p:nvSpPr>
        <p:spPr/>
        <p:txBody>
          <a:bodyPr/>
          <a:lstStyle/>
          <a:p>
            <a:fld id="{652E326F-2974-0E46-BE41-4A2DFAACED48}" type="slidenum">
              <a:rPr lang="en-AU" smtClean="0"/>
              <a:t>42</a:t>
            </a:fld>
            <a:endParaRPr lang="en-AU"/>
          </a:p>
        </p:txBody>
      </p:sp>
      <p:sp>
        <p:nvSpPr>
          <p:cNvPr id="5" name="Freeform 4">
            <a:extLst>
              <a:ext uri="{FF2B5EF4-FFF2-40B4-BE49-F238E27FC236}">
                <a16:creationId xmlns:a16="http://schemas.microsoft.com/office/drawing/2014/main" id="{94190787-1161-4A4F-BECD-5A93E96B05BB}"/>
              </a:ext>
            </a:extLst>
          </p:cNvPr>
          <p:cNvSpPr/>
          <p:nvPr/>
        </p:nvSpPr>
        <p:spPr>
          <a:xfrm>
            <a:off x="5927834" y="4214648"/>
            <a:ext cx="3909849" cy="63062"/>
          </a:xfrm>
          <a:custGeom>
            <a:avLst/>
            <a:gdLst>
              <a:gd name="connsiteX0" fmla="*/ 84083 w 3909849"/>
              <a:gd name="connsiteY0" fmla="*/ 0 h 63062"/>
              <a:gd name="connsiteX1" fmla="*/ 1135118 w 3909849"/>
              <a:gd name="connsiteY1" fmla="*/ 0 h 63062"/>
              <a:gd name="connsiteX2" fmla="*/ 3142594 w 3909849"/>
              <a:gd name="connsiteY2" fmla="*/ 31531 h 63062"/>
              <a:gd name="connsiteX3" fmla="*/ 3909849 w 3909849"/>
              <a:gd name="connsiteY3" fmla="*/ 42042 h 63062"/>
              <a:gd name="connsiteX4" fmla="*/ 2585545 w 3909849"/>
              <a:gd name="connsiteY4" fmla="*/ 63062 h 63062"/>
              <a:gd name="connsiteX5" fmla="*/ 0 w 3909849"/>
              <a:gd name="connsiteY5" fmla="*/ 31531 h 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9849" h="63062">
                <a:moveTo>
                  <a:pt x="84083" y="0"/>
                </a:moveTo>
                <a:lnTo>
                  <a:pt x="1135118" y="0"/>
                </a:lnTo>
                <a:lnTo>
                  <a:pt x="3142594" y="31531"/>
                </a:lnTo>
                <a:lnTo>
                  <a:pt x="3909849" y="42042"/>
                </a:lnTo>
                <a:cubicBezTo>
                  <a:pt x="3817008" y="47297"/>
                  <a:pt x="2585545" y="63062"/>
                  <a:pt x="2585545" y="63062"/>
                </a:cubicBezTo>
                <a:lnTo>
                  <a:pt x="0" y="315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33AE0B44-DD65-2E4C-AB36-B296DDC8FEA3}"/>
              </a:ext>
            </a:extLst>
          </p:cNvPr>
          <p:cNvSpPr/>
          <p:nvPr/>
        </p:nvSpPr>
        <p:spPr>
          <a:xfrm>
            <a:off x="1072055" y="4549686"/>
            <a:ext cx="5297214" cy="88778"/>
          </a:xfrm>
          <a:custGeom>
            <a:avLst/>
            <a:gdLst>
              <a:gd name="connsiteX0" fmla="*/ 0 w 5297214"/>
              <a:gd name="connsiteY0" fmla="*/ 64355 h 88778"/>
              <a:gd name="connsiteX1" fmla="*/ 1292773 w 5297214"/>
              <a:gd name="connsiteY1" fmla="*/ 64355 h 88778"/>
              <a:gd name="connsiteX2" fmla="*/ 4025462 w 5297214"/>
              <a:gd name="connsiteY2" fmla="*/ 11804 h 88778"/>
              <a:gd name="connsiteX3" fmla="*/ 5297214 w 5297214"/>
              <a:gd name="connsiteY3" fmla="*/ 32824 h 88778"/>
              <a:gd name="connsiteX4" fmla="*/ 3531476 w 5297214"/>
              <a:gd name="connsiteY4" fmla="*/ 1293 h 88778"/>
              <a:gd name="connsiteX5" fmla="*/ 956442 w 5297214"/>
              <a:gd name="connsiteY5" fmla="*/ 85376 h 88778"/>
              <a:gd name="connsiteX6" fmla="*/ 63062 w 5297214"/>
              <a:gd name="connsiteY6" fmla="*/ 64355 h 8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214" h="88778">
                <a:moveTo>
                  <a:pt x="0" y="64355"/>
                </a:moveTo>
                <a:lnTo>
                  <a:pt x="1292773" y="64355"/>
                </a:lnTo>
                <a:lnTo>
                  <a:pt x="4025462" y="11804"/>
                </a:lnTo>
                <a:lnTo>
                  <a:pt x="5297214" y="32824"/>
                </a:lnTo>
                <a:cubicBezTo>
                  <a:pt x="5214883" y="31072"/>
                  <a:pt x="4254938" y="-7466"/>
                  <a:pt x="3531476" y="1293"/>
                </a:cubicBezTo>
                <a:cubicBezTo>
                  <a:pt x="2808014" y="10052"/>
                  <a:pt x="1534511" y="74866"/>
                  <a:pt x="956442" y="85376"/>
                </a:cubicBezTo>
                <a:cubicBezTo>
                  <a:pt x="378373" y="95886"/>
                  <a:pt x="220717" y="80120"/>
                  <a:pt x="63062" y="643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77584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3FB8-BB12-CC49-AF41-22D3D05A7EB4}"/>
              </a:ext>
            </a:extLst>
          </p:cNvPr>
          <p:cNvSpPr>
            <a:spLocks noGrp="1"/>
          </p:cNvSpPr>
          <p:nvPr>
            <p:ph type="title"/>
          </p:nvPr>
        </p:nvSpPr>
        <p:spPr/>
        <p:txBody>
          <a:bodyPr/>
          <a:lstStyle/>
          <a:p>
            <a:r>
              <a:rPr lang="en-AU" dirty="0"/>
              <a:t>Barriers to Entry</a:t>
            </a:r>
          </a:p>
        </p:txBody>
      </p:sp>
      <p:sp>
        <p:nvSpPr>
          <p:cNvPr id="3" name="Content Placeholder 2">
            <a:extLst>
              <a:ext uri="{FF2B5EF4-FFF2-40B4-BE49-F238E27FC236}">
                <a16:creationId xmlns:a16="http://schemas.microsoft.com/office/drawing/2014/main" id="{915E8A32-08F8-234A-8A7F-3622A7FF27D8}"/>
              </a:ext>
            </a:extLst>
          </p:cNvPr>
          <p:cNvSpPr>
            <a:spLocks noGrp="1"/>
          </p:cNvSpPr>
          <p:nvPr>
            <p:ph idx="1"/>
          </p:nvPr>
        </p:nvSpPr>
        <p:spPr/>
        <p:txBody>
          <a:bodyPr>
            <a:normAutofit/>
          </a:bodyPr>
          <a:lstStyle/>
          <a:p>
            <a:r>
              <a:rPr lang="en-AU" dirty="0"/>
              <a:t>Why is there only 1 very large open DNS provider in today’s Internet?</a:t>
            </a:r>
          </a:p>
          <a:p>
            <a:r>
              <a:rPr lang="en-AU" dirty="0"/>
              <a:t>Is it because the incumbent is raising the barriers of entry to all potential competitors?</a:t>
            </a:r>
          </a:p>
          <a:p>
            <a:pPr lvl="1"/>
            <a:r>
              <a:rPr lang="en-AU" dirty="0"/>
              <a:t>Unlikely, as there is no evidence that this is the case</a:t>
            </a:r>
          </a:p>
          <a:p>
            <a:r>
              <a:rPr lang="en-AU" dirty="0"/>
              <a:t>Or are there “natural” barriers to entry?</a:t>
            </a:r>
          </a:p>
          <a:p>
            <a:pPr lvl="1"/>
            <a:r>
              <a:rPr lang="en-AU" dirty="0"/>
              <a:t>Possibly – lets look</a:t>
            </a:r>
          </a:p>
        </p:txBody>
      </p:sp>
      <p:sp>
        <p:nvSpPr>
          <p:cNvPr id="4" name="Slide Number Placeholder 3">
            <a:extLst>
              <a:ext uri="{FF2B5EF4-FFF2-40B4-BE49-F238E27FC236}">
                <a16:creationId xmlns:a16="http://schemas.microsoft.com/office/drawing/2014/main" id="{7C863317-7B68-4244-9C0A-37F984F93B4B}"/>
              </a:ext>
            </a:extLst>
          </p:cNvPr>
          <p:cNvSpPr>
            <a:spLocks noGrp="1"/>
          </p:cNvSpPr>
          <p:nvPr>
            <p:ph type="sldNum" sz="quarter" idx="12"/>
          </p:nvPr>
        </p:nvSpPr>
        <p:spPr/>
        <p:txBody>
          <a:bodyPr/>
          <a:lstStyle/>
          <a:p>
            <a:fld id="{652E326F-2974-0E46-BE41-4A2DFAACED48}" type="slidenum">
              <a:rPr lang="en-AU" smtClean="0"/>
              <a:t>43</a:t>
            </a:fld>
            <a:endParaRPr lang="en-AU"/>
          </a:p>
        </p:txBody>
      </p:sp>
    </p:spTree>
    <p:extLst>
      <p:ext uri="{BB962C8B-B14F-4D97-AF65-F5344CB8AC3E}">
        <p14:creationId xmlns:p14="http://schemas.microsoft.com/office/powerpoint/2010/main" val="1537266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3FB8-BB12-CC49-AF41-22D3D05A7EB4}"/>
              </a:ext>
            </a:extLst>
          </p:cNvPr>
          <p:cNvSpPr>
            <a:spLocks noGrp="1"/>
          </p:cNvSpPr>
          <p:nvPr>
            <p:ph type="title"/>
          </p:nvPr>
        </p:nvSpPr>
        <p:spPr>
          <a:xfrm>
            <a:off x="838200" y="365125"/>
            <a:ext cx="11038490" cy="1325563"/>
          </a:xfrm>
        </p:spPr>
        <p:txBody>
          <a:bodyPr/>
          <a:lstStyle/>
          <a:p>
            <a:r>
              <a:rPr lang="en-AU" dirty="0"/>
              <a:t>“Natural” Barriers to DNS Entry</a:t>
            </a:r>
          </a:p>
        </p:txBody>
      </p:sp>
      <p:sp>
        <p:nvSpPr>
          <p:cNvPr id="3" name="Content Placeholder 2">
            <a:extLst>
              <a:ext uri="{FF2B5EF4-FFF2-40B4-BE49-F238E27FC236}">
                <a16:creationId xmlns:a16="http://schemas.microsoft.com/office/drawing/2014/main" id="{915E8A32-08F8-234A-8A7F-3622A7FF27D8}"/>
              </a:ext>
            </a:extLst>
          </p:cNvPr>
          <p:cNvSpPr>
            <a:spLocks noGrp="1"/>
          </p:cNvSpPr>
          <p:nvPr>
            <p:ph idx="1"/>
          </p:nvPr>
        </p:nvSpPr>
        <p:spPr/>
        <p:txBody>
          <a:bodyPr>
            <a:normAutofit/>
          </a:bodyPr>
          <a:lstStyle/>
          <a:p>
            <a:r>
              <a:rPr lang="en-AU" dirty="0"/>
              <a:t>The DNS economy is such a financial wasteland that very few have a natural incentive to enter this market</a:t>
            </a:r>
          </a:p>
          <a:p>
            <a:pPr lvl="1"/>
            <a:r>
              <a:rPr lang="en-AU" b="1" dirty="0"/>
              <a:t>No one pays for queries!</a:t>
            </a:r>
          </a:p>
          <a:p>
            <a:pPr lvl="1"/>
            <a:r>
              <a:rPr lang="en-AU" dirty="0"/>
              <a:t>Selling query logs can very damaging in terms of reputation and liability – particularly when you cannot get the users’ informed consent to do so</a:t>
            </a:r>
          </a:p>
          <a:p>
            <a:pPr lvl="1"/>
            <a:r>
              <a:rPr lang="en-AU" dirty="0"/>
              <a:t>Selling NXDOMAIN substitution is also very damaging in terms of reputation</a:t>
            </a:r>
          </a:p>
          <a:p>
            <a:r>
              <a:rPr lang="en-AU" dirty="0"/>
              <a:t>It can be argued* that only someone with a massive presence is search has a commercial case for deploying a DNS resolver that is “honest” about the DNS (including NXDOMAIN)</a:t>
            </a:r>
          </a:p>
        </p:txBody>
      </p:sp>
      <p:sp>
        <p:nvSpPr>
          <p:cNvPr id="4" name="Slide Number Placeholder 3">
            <a:extLst>
              <a:ext uri="{FF2B5EF4-FFF2-40B4-BE49-F238E27FC236}">
                <a16:creationId xmlns:a16="http://schemas.microsoft.com/office/drawing/2014/main" id="{7C863317-7B68-4244-9C0A-37F984F93B4B}"/>
              </a:ext>
            </a:extLst>
          </p:cNvPr>
          <p:cNvSpPr>
            <a:spLocks noGrp="1"/>
          </p:cNvSpPr>
          <p:nvPr>
            <p:ph type="sldNum" sz="quarter" idx="12"/>
          </p:nvPr>
        </p:nvSpPr>
        <p:spPr/>
        <p:txBody>
          <a:bodyPr/>
          <a:lstStyle/>
          <a:p>
            <a:fld id="{652E326F-2974-0E46-BE41-4A2DFAACED48}" type="slidenum">
              <a:rPr lang="en-AU" smtClean="0"/>
              <a:t>44</a:t>
            </a:fld>
            <a:endParaRPr lang="en-AU"/>
          </a:p>
        </p:txBody>
      </p:sp>
      <p:sp>
        <p:nvSpPr>
          <p:cNvPr id="5" name="TextBox 4">
            <a:extLst>
              <a:ext uri="{FF2B5EF4-FFF2-40B4-BE49-F238E27FC236}">
                <a16:creationId xmlns:a16="http://schemas.microsoft.com/office/drawing/2014/main" id="{6EAA6AD2-4384-3E4A-98BA-09AC415D64B0}"/>
              </a:ext>
            </a:extLst>
          </p:cNvPr>
          <p:cNvSpPr txBox="1"/>
          <p:nvPr/>
        </p:nvSpPr>
        <p:spPr>
          <a:xfrm>
            <a:off x="8104553" y="6385023"/>
            <a:ext cx="2769028" cy="307777"/>
          </a:xfrm>
          <a:prstGeom prst="rect">
            <a:avLst/>
          </a:prstGeom>
          <a:noFill/>
        </p:spPr>
        <p:txBody>
          <a:bodyPr wrap="none" rtlCol="0">
            <a:spAutoFit/>
          </a:bodyPr>
          <a:lstStyle/>
          <a:p>
            <a:r>
              <a:rPr lang="en-AU" sz="1400" dirty="0"/>
              <a:t>* And some have from time to time</a:t>
            </a:r>
          </a:p>
        </p:txBody>
      </p:sp>
    </p:spTree>
    <p:extLst>
      <p:ext uri="{BB962C8B-B14F-4D97-AF65-F5344CB8AC3E}">
        <p14:creationId xmlns:p14="http://schemas.microsoft.com/office/powerpoint/2010/main" val="1151893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0056-BE7D-2E4F-B8BB-9469476C29A6}"/>
              </a:ext>
            </a:extLst>
          </p:cNvPr>
          <p:cNvSpPr>
            <a:spLocks noGrp="1"/>
          </p:cNvSpPr>
          <p:nvPr>
            <p:ph type="title"/>
          </p:nvPr>
        </p:nvSpPr>
        <p:spPr/>
        <p:txBody>
          <a:bodyPr/>
          <a:lstStyle/>
          <a:p>
            <a:r>
              <a:rPr lang="en-AU" dirty="0"/>
              <a:t>But…</a:t>
            </a:r>
          </a:p>
        </p:txBody>
      </p:sp>
      <p:sp>
        <p:nvSpPr>
          <p:cNvPr id="3" name="Content Placeholder 2">
            <a:extLst>
              <a:ext uri="{FF2B5EF4-FFF2-40B4-BE49-F238E27FC236}">
                <a16:creationId xmlns:a16="http://schemas.microsoft.com/office/drawing/2014/main" id="{357B13C5-CAE7-CC40-9CD1-D56C4B2FCEDC}"/>
              </a:ext>
            </a:extLst>
          </p:cNvPr>
          <p:cNvSpPr>
            <a:spLocks noGrp="1"/>
          </p:cNvSpPr>
          <p:nvPr>
            <p:ph idx="1"/>
          </p:nvPr>
        </p:nvSpPr>
        <p:spPr/>
        <p:txBody>
          <a:bodyPr/>
          <a:lstStyle/>
          <a:p>
            <a:endParaRPr lang="en-AU"/>
          </a:p>
        </p:txBody>
      </p:sp>
      <p:sp>
        <p:nvSpPr>
          <p:cNvPr id="4" name="Slide Number Placeholder 3">
            <a:extLst>
              <a:ext uri="{FF2B5EF4-FFF2-40B4-BE49-F238E27FC236}">
                <a16:creationId xmlns:a16="http://schemas.microsoft.com/office/drawing/2014/main" id="{536C61E0-A564-0B41-AD84-9AEC5B20A65A}"/>
              </a:ext>
            </a:extLst>
          </p:cNvPr>
          <p:cNvSpPr>
            <a:spLocks noGrp="1"/>
          </p:cNvSpPr>
          <p:nvPr>
            <p:ph type="sldNum" sz="quarter" idx="12"/>
          </p:nvPr>
        </p:nvSpPr>
        <p:spPr/>
        <p:txBody>
          <a:bodyPr/>
          <a:lstStyle/>
          <a:p>
            <a:fld id="{652E326F-2974-0E46-BE41-4A2DFAACED48}" type="slidenum">
              <a:rPr lang="en-AU" smtClean="0"/>
              <a:t>45</a:t>
            </a:fld>
            <a:endParaRPr lang="en-AU"/>
          </a:p>
        </p:txBody>
      </p:sp>
    </p:spTree>
    <p:extLst>
      <p:ext uri="{BB962C8B-B14F-4D97-AF65-F5344CB8AC3E}">
        <p14:creationId xmlns:p14="http://schemas.microsoft.com/office/powerpoint/2010/main" val="105264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30EE-B372-834B-A838-96AA4C208381}"/>
              </a:ext>
            </a:extLst>
          </p:cNvPr>
          <p:cNvSpPr>
            <a:spLocks noGrp="1"/>
          </p:cNvSpPr>
          <p:nvPr>
            <p:ph type="title"/>
          </p:nvPr>
        </p:nvSpPr>
        <p:spPr>
          <a:xfrm>
            <a:off x="838200" y="365125"/>
            <a:ext cx="10892692" cy="1325563"/>
          </a:xfrm>
        </p:spPr>
        <p:txBody>
          <a:bodyPr/>
          <a:lstStyle/>
          <a:p>
            <a:r>
              <a:rPr lang="en-AU" dirty="0"/>
              <a:t>Is all this a distraction?</a:t>
            </a:r>
          </a:p>
        </p:txBody>
      </p:sp>
      <p:sp>
        <p:nvSpPr>
          <p:cNvPr id="3" name="Content Placeholder 2">
            <a:extLst>
              <a:ext uri="{FF2B5EF4-FFF2-40B4-BE49-F238E27FC236}">
                <a16:creationId xmlns:a16="http://schemas.microsoft.com/office/drawing/2014/main" id="{AA4A0E2D-4C86-9C40-A8C1-CD1E566F8B34}"/>
              </a:ext>
            </a:extLst>
          </p:cNvPr>
          <p:cNvSpPr>
            <a:spLocks noGrp="1"/>
          </p:cNvSpPr>
          <p:nvPr>
            <p:ph idx="1"/>
          </p:nvPr>
        </p:nvSpPr>
        <p:spPr>
          <a:xfrm>
            <a:off x="838200" y="1825625"/>
            <a:ext cx="10892692" cy="4351338"/>
          </a:xfrm>
        </p:spPr>
        <p:txBody>
          <a:bodyPr/>
          <a:lstStyle/>
          <a:p>
            <a:r>
              <a:rPr lang="en-AU" dirty="0"/>
              <a:t>It’s more likely that the shift of DNS functions into application realms using </a:t>
            </a:r>
            <a:r>
              <a:rPr lang="en-AU" dirty="0" err="1"/>
              <a:t>DoH</a:t>
            </a:r>
            <a:r>
              <a:rPr lang="en-AU" dirty="0"/>
              <a:t> services as an application function is a far greater threat to the current model of the DNS as a common single infrastructure</a:t>
            </a:r>
          </a:p>
          <a:p>
            <a:r>
              <a:rPr lang="en-AU" dirty="0"/>
              <a:t>Maybe the convergence of:</a:t>
            </a:r>
          </a:p>
          <a:p>
            <a:pPr lvl="2"/>
            <a:r>
              <a:rPr lang="en-AU" sz="2800" dirty="0"/>
              <a:t>increased autonomy of applications in today’s Internet</a:t>
            </a:r>
          </a:p>
          <a:p>
            <a:pPr lvl="2"/>
            <a:r>
              <a:rPr lang="en-AU" sz="2800" dirty="0"/>
              <a:t>the dominant position of Android</a:t>
            </a:r>
          </a:p>
          <a:p>
            <a:pPr lvl="2"/>
            <a:r>
              <a:rPr lang="en-AU" sz="2800" dirty="0"/>
              <a:t>the dominant position of Chrome</a:t>
            </a:r>
          </a:p>
          <a:p>
            <a:pPr marL="457200" lvl="1" indent="0">
              <a:buNone/>
            </a:pPr>
            <a:r>
              <a:rPr lang="en-AU" sz="2800" dirty="0"/>
              <a:t>poses a greater </a:t>
            </a:r>
            <a:r>
              <a:rPr lang="en-AU" sz="2800" i="1" dirty="0"/>
              <a:t>potential</a:t>
            </a:r>
            <a:r>
              <a:rPr lang="en-AU" sz="2800" dirty="0"/>
              <a:t> threat to the integrity of the name infrastructure of the Internet than the issue of recursive resolver use</a:t>
            </a:r>
          </a:p>
          <a:p>
            <a:pPr lvl="1"/>
            <a:endParaRPr lang="en-AU" sz="2000" dirty="0"/>
          </a:p>
          <a:p>
            <a:endParaRPr lang="en-AU" dirty="0"/>
          </a:p>
        </p:txBody>
      </p:sp>
      <p:sp>
        <p:nvSpPr>
          <p:cNvPr id="4" name="Slide Number Placeholder 3">
            <a:extLst>
              <a:ext uri="{FF2B5EF4-FFF2-40B4-BE49-F238E27FC236}">
                <a16:creationId xmlns:a16="http://schemas.microsoft.com/office/drawing/2014/main" id="{64F2A5F7-ED6E-5848-87ED-C07F211818CF}"/>
              </a:ext>
            </a:extLst>
          </p:cNvPr>
          <p:cNvSpPr>
            <a:spLocks noGrp="1"/>
          </p:cNvSpPr>
          <p:nvPr>
            <p:ph type="sldNum" sz="quarter" idx="12"/>
          </p:nvPr>
        </p:nvSpPr>
        <p:spPr/>
        <p:txBody>
          <a:bodyPr/>
          <a:lstStyle/>
          <a:p>
            <a:fld id="{652E326F-2974-0E46-BE41-4A2DFAACED48}" type="slidenum">
              <a:rPr lang="en-AU" smtClean="0"/>
              <a:t>46</a:t>
            </a:fld>
            <a:endParaRPr lang="en-AU"/>
          </a:p>
        </p:txBody>
      </p:sp>
    </p:spTree>
    <p:extLst>
      <p:ext uri="{BB962C8B-B14F-4D97-AF65-F5344CB8AC3E}">
        <p14:creationId xmlns:p14="http://schemas.microsoft.com/office/powerpoint/2010/main" val="3008678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02C3-82B3-7347-9FA4-A57E2FD70BDC}"/>
              </a:ext>
            </a:extLst>
          </p:cNvPr>
          <p:cNvSpPr>
            <a:spLocks noGrp="1"/>
          </p:cNvSpPr>
          <p:nvPr>
            <p:ph type="title"/>
          </p:nvPr>
        </p:nvSpPr>
        <p:spPr/>
        <p:txBody>
          <a:bodyPr/>
          <a:lstStyle/>
          <a:p>
            <a:r>
              <a:rPr lang="en-AU" dirty="0"/>
              <a:t>Is this a problem?</a:t>
            </a:r>
          </a:p>
        </p:txBody>
      </p:sp>
      <p:sp>
        <p:nvSpPr>
          <p:cNvPr id="3" name="Content Placeholder 2">
            <a:extLst>
              <a:ext uri="{FF2B5EF4-FFF2-40B4-BE49-F238E27FC236}">
                <a16:creationId xmlns:a16="http://schemas.microsoft.com/office/drawing/2014/main" id="{CB554091-654C-E647-B4AA-4394C5AA3A8E}"/>
              </a:ext>
            </a:extLst>
          </p:cNvPr>
          <p:cNvSpPr>
            <a:spLocks noGrp="1"/>
          </p:cNvSpPr>
          <p:nvPr>
            <p:ph idx="1"/>
          </p:nvPr>
        </p:nvSpPr>
        <p:spPr/>
        <p:txBody>
          <a:bodyPr/>
          <a:lstStyle/>
          <a:p>
            <a:r>
              <a:rPr lang="en-AU" dirty="0"/>
              <a:t>If applications develop their own application-centric name universes then what is the issue here?</a:t>
            </a:r>
          </a:p>
          <a:p>
            <a:r>
              <a:rPr lang="en-AU" dirty="0"/>
              <a:t>While we’ve used a single name space for the past 40 years or so, that does not mean that we have to keep on doing so</a:t>
            </a:r>
          </a:p>
          <a:p>
            <a:r>
              <a:rPr lang="en-AU" dirty="0"/>
              <a:t>And just because many others use a single name space as a means of surveillance and imposed control does not mean that we have to keep on using this single name space</a:t>
            </a:r>
          </a:p>
          <a:p>
            <a:pPr lvl="1"/>
            <a:r>
              <a:rPr lang="en-AU" dirty="0"/>
              <a:t>Particularly when applications can be far more effective in cloaking the user’s interactions in the application space than we’ve been able to do in a single DNS so far</a:t>
            </a:r>
          </a:p>
        </p:txBody>
      </p:sp>
      <p:sp>
        <p:nvSpPr>
          <p:cNvPr id="4" name="Slide Number Placeholder 3">
            <a:extLst>
              <a:ext uri="{FF2B5EF4-FFF2-40B4-BE49-F238E27FC236}">
                <a16:creationId xmlns:a16="http://schemas.microsoft.com/office/drawing/2014/main" id="{00AE15CF-231C-8945-A308-56510176D762}"/>
              </a:ext>
            </a:extLst>
          </p:cNvPr>
          <p:cNvSpPr>
            <a:spLocks noGrp="1"/>
          </p:cNvSpPr>
          <p:nvPr>
            <p:ph type="sldNum" sz="quarter" idx="12"/>
          </p:nvPr>
        </p:nvSpPr>
        <p:spPr/>
        <p:txBody>
          <a:bodyPr/>
          <a:lstStyle/>
          <a:p>
            <a:fld id="{652E326F-2974-0E46-BE41-4A2DFAACED48}" type="slidenum">
              <a:rPr lang="en-AU" smtClean="0"/>
              <a:t>47</a:t>
            </a:fld>
            <a:endParaRPr lang="en-AU"/>
          </a:p>
        </p:txBody>
      </p:sp>
    </p:spTree>
    <p:extLst>
      <p:ext uri="{BB962C8B-B14F-4D97-AF65-F5344CB8AC3E}">
        <p14:creationId xmlns:p14="http://schemas.microsoft.com/office/powerpoint/2010/main" val="713430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FFDF-DD43-C146-9FD3-87D1236D33EE}"/>
              </a:ext>
            </a:extLst>
          </p:cNvPr>
          <p:cNvSpPr>
            <a:spLocks noGrp="1"/>
          </p:cNvSpPr>
          <p:nvPr>
            <p:ph type="title"/>
          </p:nvPr>
        </p:nvSpPr>
        <p:spPr/>
        <p:txBody>
          <a:bodyPr/>
          <a:lstStyle/>
          <a:p>
            <a:r>
              <a:rPr lang="en-AU" dirty="0"/>
              <a:t>Maybe this is a Good Thing</a:t>
            </a:r>
          </a:p>
        </p:txBody>
      </p:sp>
      <p:sp>
        <p:nvSpPr>
          <p:cNvPr id="3" name="Content Placeholder 2">
            <a:extLst>
              <a:ext uri="{FF2B5EF4-FFF2-40B4-BE49-F238E27FC236}">
                <a16:creationId xmlns:a16="http://schemas.microsoft.com/office/drawing/2014/main" id="{7186DA01-0689-F543-8AB6-10E25BCFE712}"/>
              </a:ext>
            </a:extLst>
          </p:cNvPr>
          <p:cNvSpPr>
            <a:spLocks noGrp="1"/>
          </p:cNvSpPr>
          <p:nvPr>
            <p:ph idx="1"/>
          </p:nvPr>
        </p:nvSpPr>
        <p:spPr/>
        <p:txBody>
          <a:bodyPr/>
          <a:lstStyle/>
          <a:p>
            <a:r>
              <a:rPr lang="en-AU" dirty="0"/>
              <a:t>Again, it could be argued that this deliberate fragmentation of a single cohesive name space for the Internet into a set of application-specific spaces is a shift that lies in protecting the interests of privacy and service integrity for users</a:t>
            </a:r>
          </a:p>
          <a:p>
            <a:r>
              <a:rPr lang="en-AU" dirty="0"/>
              <a:t>Its early days, and right now we just don’t know!</a:t>
            </a:r>
          </a:p>
        </p:txBody>
      </p:sp>
      <p:sp>
        <p:nvSpPr>
          <p:cNvPr id="4" name="Slide Number Placeholder 3">
            <a:extLst>
              <a:ext uri="{FF2B5EF4-FFF2-40B4-BE49-F238E27FC236}">
                <a16:creationId xmlns:a16="http://schemas.microsoft.com/office/drawing/2014/main" id="{23046647-FDDC-6C49-A8D5-383DCC048F78}"/>
              </a:ext>
            </a:extLst>
          </p:cNvPr>
          <p:cNvSpPr>
            <a:spLocks noGrp="1"/>
          </p:cNvSpPr>
          <p:nvPr>
            <p:ph type="sldNum" sz="quarter" idx="12"/>
          </p:nvPr>
        </p:nvSpPr>
        <p:spPr/>
        <p:txBody>
          <a:bodyPr/>
          <a:lstStyle/>
          <a:p>
            <a:fld id="{652E326F-2974-0E46-BE41-4A2DFAACED48}" type="slidenum">
              <a:rPr lang="en-AU" smtClean="0"/>
              <a:t>48</a:t>
            </a:fld>
            <a:endParaRPr lang="en-AU"/>
          </a:p>
        </p:txBody>
      </p:sp>
    </p:spTree>
    <p:extLst>
      <p:ext uri="{BB962C8B-B14F-4D97-AF65-F5344CB8AC3E}">
        <p14:creationId xmlns:p14="http://schemas.microsoft.com/office/powerpoint/2010/main" val="1263262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1D99-B028-6C48-A262-2F82B4962653}"/>
              </a:ext>
            </a:extLst>
          </p:cNvPr>
          <p:cNvSpPr>
            <a:spLocks noGrp="1"/>
          </p:cNvSpPr>
          <p:nvPr>
            <p:ph type="title"/>
          </p:nvPr>
        </p:nvSpPr>
        <p:spPr/>
        <p:txBody>
          <a:bodyPr/>
          <a:lstStyle/>
          <a:p>
            <a:r>
              <a:rPr lang="en-AU" dirty="0"/>
              <a:t>Watch This Space</a:t>
            </a:r>
          </a:p>
        </p:txBody>
      </p:sp>
      <p:sp>
        <p:nvSpPr>
          <p:cNvPr id="4" name="Slide Number Placeholder 3">
            <a:extLst>
              <a:ext uri="{FF2B5EF4-FFF2-40B4-BE49-F238E27FC236}">
                <a16:creationId xmlns:a16="http://schemas.microsoft.com/office/drawing/2014/main" id="{465B9FA9-A164-3E4A-8182-471E68F8ACDF}"/>
              </a:ext>
            </a:extLst>
          </p:cNvPr>
          <p:cNvSpPr>
            <a:spLocks noGrp="1"/>
          </p:cNvSpPr>
          <p:nvPr>
            <p:ph type="sldNum" sz="quarter" idx="12"/>
          </p:nvPr>
        </p:nvSpPr>
        <p:spPr/>
        <p:txBody>
          <a:bodyPr/>
          <a:lstStyle/>
          <a:p>
            <a:fld id="{652E326F-2974-0E46-BE41-4A2DFAACED48}" type="slidenum">
              <a:rPr lang="en-AU" smtClean="0"/>
              <a:t>49</a:t>
            </a:fld>
            <a:endParaRPr lang="en-AU"/>
          </a:p>
        </p:txBody>
      </p:sp>
      <p:pic>
        <p:nvPicPr>
          <p:cNvPr id="2050" name="Picture 2">
            <a:extLst>
              <a:ext uri="{FF2B5EF4-FFF2-40B4-BE49-F238E27FC236}">
                <a16:creationId xmlns:a16="http://schemas.microsoft.com/office/drawing/2014/main" id="{0A2AD805-48F9-624E-B403-6FEC971BB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868" y="1755009"/>
            <a:ext cx="3355932" cy="3915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9C4D1C-8528-6F4D-A7BF-74118B0C616C}"/>
              </a:ext>
            </a:extLst>
          </p:cNvPr>
          <p:cNvSpPr txBox="1"/>
          <p:nvPr/>
        </p:nvSpPr>
        <p:spPr>
          <a:xfrm>
            <a:off x="838200" y="2091340"/>
            <a:ext cx="6957850" cy="3139321"/>
          </a:xfrm>
          <a:prstGeom prst="rect">
            <a:avLst/>
          </a:prstGeom>
          <a:noFill/>
        </p:spPr>
        <p:txBody>
          <a:bodyPr wrap="square" rtlCol="0">
            <a:spAutoFit/>
          </a:bodyPr>
          <a:lstStyle/>
          <a:p>
            <a:r>
              <a:rPr lang="en-AU" dirty="0"/>
              <a:t>The Internet remains one where the stasis of incumbent services has to compete against the  pressure of continued innovation</a:t>
            </a:r>
          </a:p>
          <a:p>
            <a:endParaRPr lang="en-AU" dirty="0"/>
          </a:p>
          <a:p>
            <a:r>
              <a:rPr lang="en-AU" dirty="0"/>
              <a:t>While the pressures of aggregation and centralisation are evident in the space of common infrastructure services such as bandwidth, the DNS and CDN services, innovation in the Internet is moving up into the application space</a:t>
            </a:r>
          </a:p>
          <a:p>
            <a:endParaRPr lang="en-AU" dirty="0"/>
          </a:p>
          <a:p>
            <a:r>
              <a:rPr lang="en-AU" dirty="0"/>
              <a:t>We are inexorably moving to application-centric networking where both the network and the platforms are stripped back and the functionality and value is loaded into application-environments</a:t>
            </a:r>
          </a:p>
        </p:txBody>
      </p:sp>
    </p:spTree>
    <p:extLst>
      <p:ext uri="{BB962C8B-B14F-4D97-AF65-F5344CB8AC3E}">
        <p14:creationId xmlns:p14="http://schemas.microsoft.com/office/powerpoint/2010/main" val="229101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CD94-0DA9-4046-8361-37130A8AF445}"/>
              </a:ext>
            </a:extLst>
          </p:cNvPr>
          <p:cNvSpPr>
            <a:spLocks noGrp="1"/>
          </p:cNvSpPr>
          <p:nvPr>
            <p:ph type="title"/>
          </p:nvPr>
        </p:nvSpPr>
        <p:spPr/>
        <p:txBody>
          <a:bodyPr/>
          <a:lstStyle/>
          <a:p>
            <a:r>
              <a:rPr lang="en-AU" dirty="0"/>
              <a:t>What’s the problem?</a:t>
            </a:r>
          </a:p>
        </p:txBody>
      </p:sp>
      <p:sp>
        <p:nvSpPr>
          <p:cNvPr id="3" name="Content Placeholder 2">
            <a:extLst>
              <a:ext uri="{FF2B5EF4-FFF2-40B4-BE49-F238E27FC236}">
                <a16:creationId xmlns:a16="http://schemas.microsoft.com/office/drawing/2014/main" id="{D364F4E5-E069-8444-8A63-04A84C352DAF}"/>
              </a:ext>
            </a:extLst>
          </p:cNvPr>
          <p:cNvSpPr>
            <a:spLocks noGrp="1"/>
          </p:cNvSpPr>
          <p:nvPr>
            <p:ph idx="1"/>
          </p:nvPr>
        </p:nvSpPr>
        <p:spPr/>
        <p:txBody>
          <a:bodyPr/>
          <a:lstStyle/>
          <a:p>
            <a:r>
              <a:rPr lang="en-AU" dirty="0"/>
              <a:t>Economics A01 (or Adam Smith’s Invisible Hand)</a:t>
            </a:r>
          </a:p>
          <a:p>
            <a:pPr lvl="1"/>
            <a:r>
              <a:rPr lang="en-AU" dirty="0"/>
              <a:t>Competition rewards efficient producers</a:t>
            </a:r>
          </a:p>
          <a:p>
            <a:pPr lvl="1"/>
            <a:r>
              <a:rPr lang="en-AU" dirty="0"/>
              <a:t>Innovation that increases production efficiency is rewarded</a:t>
            </a:r>
          </a:p>
          <a:p>
            <a:pPr lvl="1"/>
            <a:r>
              <a:rPr lang="en-AU" dirty="0"/>
              <a:t>Consumers benefit from increased production efficiency and innovation</a:t>
            </a:r>
          </a:p>
          <a:p>
            <a:r>
              <a:rPr lang="en-AU" dirty="0"/>
              <a:t>Consolidation in the market</a:t>
            </a:r>
          </a:p>
          <a:p>
            <a:pPr lvl="1"/>
            <a:r>
              <a:rPr lang="en-AU" dirty="0"/>
              <a:t>Distorts the functions of an open competitive market</a:t>
            </a:r>
          </a:p>
          <a:p>
            <a:pPr lvl="1"/>
            <a:r>
              <a:rPr lang="en-AU" dirty="0"/>
              <a:t>Decreases competition pressure</a:t>
            </a:r>
          </a:p>
          <a:p>
            <a:pPr lvl="1"/>
            <a:r>
              <a:rPr lang="en-AU" dirty="0"/>
              <a:t>Creates barriers to entry in the market</a:t>
            </a:r>
          </a:p>
          <a:p>
            <a:pPr lvl="1"/>
            <a:r>
              <a:rPr lang="en-AU" dirty="0"/>
              <a:t>Reduces pressure for increased production efficiency and innovation</a:t>
            </a:r>
          </a:p>
          <a:p>
            <a:pPr lvl="1"/>
            <a:r>
              <a:rPr lang="en-AU" dirty="0"/>
              <a:t>Consumers end up paying a premium</a:t>
            </a:r>
          </a:p>
          <a:p>
            <a:pPr lvl="1"/>
            <a:endParaRPr lang="en-AU" dirty="0"/>
          </a:p>
        </p:txBody>
      </p:sp>
      <p:sp>
        <p:nvSpPr>
          <p:cNvPr id="4" name="Slide Number Placeholder 3">
            <a:extLst>
              <a:ext uri="{FF2B5EF4-FFF2-40B4-BE49-F238E27FC236}">
                <a16:creationId xmlns:a16="http://schemas.microsoft.com/office/drawing/2014/main" id="{F3E31F15-830A-164F-AF1B-109C7B4FC496}"/>
              </a:ext>
            </a:extLst>
          </p:cNvPr>
          <p:cNvSpPr>
            <a:spLocks noGrp="1"/>
          </p:cNvSpPr>
          <p:nvPr>
            <p:ph type="sldNum" sz="quarter" idx="12"/>
          </p:nvPr>
        </p:nvSpPr>
        <p:spPr/>
        <p:txBody>
          <a:bodyPr/>
          <a:lstStyle/>
          <a:p>
            <a:fld id="{652E326F-2974-0E46-BE41-4A2DFAACED48}" type="slidenum">
              <a:rPr lang="en-AU" smtClean="0"/>
              <a:t>5</a:t>
            </a:fld>
            <a:endParaRPr lang="en-AU"/>
          </a:p>
        </p:txBody>
      </p:sp>
      <p:pic>
        <p:nvPicPr>
          <p:cNvPr id="1026" name="Picture 2" descr="Adam Smith and The Invisible Hand Theory | by Aidan Hunt | Medium">
            <a:extLst>
              <a:ext uri="{FF2B5EF4-FFF2-40B4-BE49-F238E27FC236}">
                <a16:creationId xmlns:a16="http://schemas.microsoft.com/office/drawing/2014/main" id="{A6FE5A1E-4318-E844-916A-39AA1430F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717306"/>
            <a:ext cx="1769714" cy="230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59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0EA5C-11B2-FD48-A1BE-9B7A6CCD8603}"/>
              </a:ext>
            </a:extLst>
          </p:cNvPr>
          <p:cNvSpPr txBox="1"/>
          <p:nvPr/>
        </p:nvSpPr>
        <p:spPr>
          <a:xfrm>
            <a:off x="4073642" y="3013501"/>
            <a:ext cx="2654894" cy="830997"/>
          </a:xfrm>
          <a:prstGeom prst="rect">
            <a:avLst/>
          </a:prstGeom>
          <a:noFill/>
        </p:spPr>
        <p:txBody>
          <a:bodyPr wrap="none" rtlCol="0">
            <a:spAutoFit/>
          </a:bodyPr>
          <a:lstStyle/>
          <a:p>
            <a:r>
              <a:rPr lang="en-AU" sz="4800" dirty="0">
                <a:solidFill>
                  <a:schemeClr val="bg1">
                    <a:lumMod val="75000"/>
                  </a:schemeClr>
                </a:solidFill>
                <a:latin typeface="AhnbergHand" pitchFamily="2" charset="0"/>
              </a:rPr>
              <a:t>Thanks!</a:t>
            </a:r>
            <a:endParaRPr lang="en-AU" dirty="0">
              <a:solidFill>
                <a:schemeClr val="bg1">
                  <a:lumMod val="75000"/>
                </a:schemeClr>
              </a:solidFill>
              <a:latin typeface="AhnbergHand" pitchFamily="2" charset="0"/>
            </a:endParaRPr>
          </a:p>
        </p:txBody>
      </p:sp>
      <p:sp>
        <p:nvSpPr>
          <p:cNvPr id="2" name="TextBox 1">
            <a:extLst>
              <a:ext uri="{FF2B5EF4-FFF2-40B4-BE49-F238E27FC236}">
                <a16:creationId xmlns:a16="http://schemas.microsoft.com/office/drawing/2014/main" id="{A38D0581-D9B9-4447-9126-6A4D0594E55D}"/>
              </a:ext>
            </a:extLst>
          </p:cNvPr>
          <p:cNvSpPr txBox="1"/>
          <p:nvPr/>
        </p:nvSpPr>
        <p:spPr>
          <a:xfrm>
            <a:off x="6616563" y="6275439"/>
            <a:ext cx="5575437" cy="369332"/>
          </a:xfrm>
          <a:prstGeom prst="rect">
            <a:avLst/>
          </a:prstGeom>
          <a:noFill/>
        </p:spPr>
        <p:txBody>
          <a:bodyPr wrap="none" rtlCol="0">
            <a:spAutoFit/>
          </a:bodyPr>
          <a:lstStyle/>
          <a:p>
            <a:r>
              <a:rPr lang="en-AU" dirty="0"/>
              <a:t>Report on Resolver Use: https://</a:t>
            </a:r>
            <a:r>
              <a:rPr lang="en-AU" dirty="0" err="1"/>
              <a:t>stats.labs.apnic.net</a:t>
            </a:r>
            <a:r>
              <a:rPr lang="en-AU" dirty="0"/>
              <a:t>/</a:t>
            </a:r>
            <a:r>
              <a:rPr lang="en-AU" dirty="0" err="1"/>
              <a:t>rvrs</a:t>
            </a:r>
            <a:endParaRPr lang="en-AU" dirty="0"/>
          </a:p>
        </p:txBody>
      </p:sp>
      <p:pic>
        <p:nvPicPr>
          <p:cNvPr id="5" name="Picture 4">
            <a:extLst>
              <a:ext uri="{FF2B5EF4-FFF2-40B4-BE49-F238E27FC236}">
                <a16:creationId xmlns:a16="http://schemas.microsoft.com/office/drawing/2014/main" id="{67A8181E-B52E-6546-9788-82D165689032}"/>
              </a:ext>
            </a:extLst>
          </p:cNvPr>
          <p:cNvPicPr>
            <a:picLocks noChangeAspect="1"/>
          </p:cNvPicPr>
          <p:nvPr/>
        </p:nvPicPr>
        <p:blipFill>
          <a:blip r:embed="rId2"/>
          <a:stretch>
            <a:fillRect/>
          </a:stretch>
        </p:blipFill>
        <p:spPr>
          <a:xfrm>
            <a:off x="11009670" y="5378245"/>
            <a:ext cx="808703" cy="808703"/>
          </a:xfrm>
          <a:prstGeom prst="rect">
            <a:avLst/>
          </a:prstGeom>
        </p:spPr>
      </p:pic>
    </p:spTree>
    <p:extLst>
      <p:ext uri="{BB962C8B-B14F-4D97-AF65-F5344CB8AC3E}">
        <p14:creationId xmlns:p14="http://schemas.microsoft.com/office/powerpoint/2010/main" val="99087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00D2-5033-4442-A547-73F48175DF99}"/>
              </a:ext>
            </a:extLst>
          </p:cNvPr>
          <p:cNvSpPr>
            <a:spLocks noGrp="1"/>
          </p:cNvSpPr>
          <p:nvPr>
            <p:ph type="title"/>
          </p:nvPr>
        </p:nvSpPr>
        <p:spPr/>
        <p:txBody>
          <a:bodyPr/>
          <a:lstStyle/>
          <a:p>
            <a:r>
              <a:rPr lang="en-AU" dirty="0"/>
              <a:t>Consolidation in the DNS</a:t>
            </a:r>
          </a:p>
        </p:txBody>
      </p:sp>
      <p:sp>
        <p:nvSpPr>
          <p:cNvPr id="3" name="Content Placeholder 2">
            <a:extLst>
              <a:ext uri="{FF2B5EF4-FFF2-40B4-BE49-F238E27FC236}">
                <a16:creationId xmlns:a16="http://schemas.microsoft.com/office/drawing/2014/main" id="{11B75BA7-8E45-0F49-ABF3-259BE0349C21}"/>
              </a:ext>
            </a:extLst>
          </p:cNvPr>
          <p:cNvSpPr>
            <a:spLocks noGrp="1"/>
          </p:cNvSpPr>
          <p:nvPr>
            <p:ph idx="1"/>
          </p:nvPr>
        </p:nvSpPr>
        <p:spPr/>
        <p:txBody>
          <a:bodyPr/>
          <a:lstStyle/>
          <a:p>
            <a:pPr marL="0" indent="0">
              <a:buNone/>
            </a:pPr>
            <a:r>
              <a:rPr lang="en-AU" dirty="0"/>
              <a:t>It’s not a new topic:</a:t>
            </a:r>
          </a:p>
          <a:p>
            <a:pPr lvl="1"/>
            <a:r>
              <a:rPr lang="en-AU" dirty="0"/>
              <a:t>For many years BIND was a </a:t>
            </a:r>
            <a:r>
              <a:rPr lang="en-AU" dirty="0" err="1"/>
              <a:t>defacto</a:t>
            </a:r>
            <a:r>
              <a:rPr lang="en-AU" dirty="0"/>
              <a:t> monopoly provider for DNS software. At the time almost every DNS recursive resolver and authoritative server ran BIND software</a:t>
            </a:r>
          </a:p>
          <a:p>
            <a:pPr lvl="1"/>
            <a:r>
              <a:rPr lang="en-AU" dirty="0"/>
              <a:t>Due to a deliberate effort to broaden the DNS resolver space from a monoculture to a richer space, this picture has broadened out to a number of DNS software platforms and is less of a concern these days</a:t>
            </a:r>
          </a:p>
          <a:p>
            <a:r>
              <a:rPr lang="en-AU" dirty="0"/>
              <a:t>But there are many other places where the DNS is aggregating</a:t>
            </a:r>
          </a:p>
          <a:p>
            <a:pPr lvl="1"/>
            <a:r>
              <a:rPr lang="en-AU" dirty="0"/>
              <a:t>Name Registration services</a:t>
            </a:r>
          </a:p>
          <a:p>
            <a:pPr lvl="1"/>
            <a:r>
              <a:rPr lang="en-AU" dirty="0"/>
              <a:t>Name Hosting service providers</a:t>
            </a:r>
          </a:p>
          <a:p>
            <a:pPr lvl="1"/>
            <a:r>
              <a:rPr lang="en-AU" dirty="0"/>
              <a:t>Name Resolution providers</a:t>
            </a:r>
          </a:p>
          <a:p>
            <a:pPr lvl="1"/>
            <a:endParaRPr lang="en-AU" dirty="0"/>
          </a:p>
          <a:p>
            <a:endParaRPr lang="en-AU" dirty="0"/>
          </a:p>
        </p:txBody>
      </p:sp>
      <p:sp>
        <p:nvSpPr>
          <p:cNvPr id="4" name="Slide Number Placeholder 3">
            <a:extLst>
              <a:ext uri="{FF2B5EF4-FFF2-40B4-BE49-F238E27FC236}">
                <a16:creationId xmlns:a16="http://schemas.microsoft.com/office/drawing/2014/main" id="{D9EC040E-3316-1C46-BFD9-C49421E095AD}"/>
              </a:ext>
            </a:extLst>
          </p:cNvPr>
          <p:cNvSpPr>
            <a:spLocks noGrp="1"/>
          </p:cNvSpPr>
          <p:nvPr>
            <p:ph type="sldNum" sz="quarter" idx="12"/>
          </p:nvPr>
        </p:nvSpPr>
        <p:spPr/>
        <p:txBody>
          <a:bodyPr/>
          <a:lstStyle/>
          <a:p>
            <a:fld id="{652E326F-2974-0E46-BE41-4A2DFAACED48}" type="slidenum">
              <a:rPr lang="en-AU" smtClean="0"/>
              <a:t>6</a:t>
            </a:fld>
            <a:endParaRPr lang="en-AU"/>
          </a:p>
        </p:txBody>
      </p:sp>
    </p:spTree>
    <p:extLst>
      <p:ext uri="{BB962C8B-B14F-4D97-AF65-F5344CB8AC3E}">
        <p14:creationId xmlns:p14="http://schemas.microsoft.com/office/powerpoint/2010/main" val="316593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AAD0-5F9A-3443-B901-210398145F18}"/>
              </a:ext>
            </a:extLst>
          </p:cNvPr>
          <p:cNvSpPr>
            <a:spLocks noGrp="1"/>
          </p:cNvSpPr>
          <p:nvPr>
            <p:ph type="title"/>
          </p:nvPr>
        </p:nvSpPr>
        <p:spPr/>
        <p:txBody>
          <a:bodyPr/>
          <a:lstStyle/>
          <a:p>
            <a:r>
              <a:rPr lang="en-AU" dirty="0"/>
              <a:t>Let’s Focus!</a:t>
            </a:r>
          </a:p>
        </p:txBody>
      </p:sp>
      <p:sp>
        <p:nvSpPr>
          <p:cNvPr id="3" name="Content Placeholder 2">
            <a:extLst>
              <a:ext uri="{FF2B5EF4-FFF2-40B4-BE49-F238E27FC236}">
                <a16:creationId xmlns:a16="http://schemas.microsoft.com/office/drawing/2014/main" id="{6BD72BC1-FACF-4145-8ED9-B6FF87A60BB1}"/>
              </a:ext>
            </a:extLst>
          </p:cNvPr>
          <p:cNvSpPr>
            <a:spLocks noGrp="1"/>
          </p:cNvSpPr>
          <p:nvPr>
            <p:ph idx="1"/>
          </p:nvPr>
        </p:nvSpPr>
        <p:spPr>
          <a:xfrm>
            <a:off x="846015" y="1825625"/>
            <a:ext cx="10515600" cy="4351338"/>
          </a:xfrm>
        </p:spPr>
        <p:txBody>
          <a:bodyPr/>
          <a:lstStyle/>
          <a:p>
            <a:r>
              <a:rPr lang="en-AU" dirty="0"/>
              <a:t>Here we are going to concentrate on just one of these areas</a:t>
            </a:r>
          </a:p>
          <a:p>
            <a:r>
              <a:rPr lang="en-AU" dirty="0"/>
              <a:t>We will look at the recursive resolver market and try to understand the extent to which we are seeing consolidation of the recursive name resolution function</a:t>
            </a:r>
          </a:p>
          <a:p>
            <a:r>
              <a:rPr lang="en-AU" dirty="0"/>
              <a:t>And then assess to what extent this represents a source of concern in the DNS</a:t>
            </a:r>
          </a:p>
        </p:txBody>
      </p:sp>
      <p:sp>
        <p:nvSpPr>
          <p:cNvPr id="4" name="Slide Number Placeholder 3">
            <a:extLst>
              <a:ext uri="{FF2B5EF4-FFF2-40B4-BE49-F238E27FC236}">
                <a16:creationId xmlns:a16="http://schemas.microsoft.com/office/drawing/2014/main" id="{D0CFF6A2-4021-9A49-A35C-4CB720F74E95}"/>
              </a:ext>
            </a:extLst>
          </p:cNvPr>
          <p:cNvSpPr>
            <a:spLocks noGrp="1"/>
          </p:cNvSpPr>
          <p:nvPr>
            <p:ph type="sldNum" sz="quarter" idx="12"/>
          </p:nvPr>
        </p:nvSpPr>
        <p:spPr/>
        <p:txBody>
          <a:bodyPr/>
          <a:lstStyle/>
          <a:p>
            <a:fld id="{652E326F-2974-0E46-BE41-4A2DFAACED48}" type="slidenum">
              <a:rPr lang="en-AU" smtClean="0"/>
              <a:t>7</a:t>
            </a:fld>
            <a:endParaRPr lang="en-AU"/>
          </a:p>
        </p:txBody>
      </p:sp>
    </p:spTree>
    <p:extLst>
      <p:ext uri="{BB962C8B-B14F-4D97-AF65-F5344CB8AC3E}">
        <p14:creationId xmlns:p14="http://schemas.microsoft.com/office/powerpoint/2010/main" val="571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656D-0C85-B342-A1F2-8CE9B04C861B}"/>
              </a:ext>
            </a:extLst>
          </p:cNvPr>
          <p:cNvSpPr>
            <a:spLocks noGrp="1"/>
          </p:cNvSpPr>
          <p:nvPr>
            <p:ph type="title"/>
          </p:nvPr>
        </p:nvSpPr>
        <p:spPr/>
        <p:txBody>
          <a:bodyPr/>
          <a:lstStyle/>
          <a:p>
            <a:r>
              <a:rPr lang="en-AU" dirty="0"/>
              <a:t>Recursive Resolvers</a:t>
            </a:r>
          </a:p>
        </p:txBody>
      </p:sp>
      <p:sp>
        <p:nvSpPr>
          <p:cNvPr id="3" name="Content Placeholder 2">
            <a:extLst>
              <a:ext uri="{FF2B5EF4-FFF2-40B4-BE49-F238E27FC236}">
                <a16:creationId xmlns:a16="http://schemas.microsoft.com/office/drawing/2014/main" id="{9DA919C5-10EE-774C-866D-659C90F0FFBE}"/>
              </a:ext>
            </a:extLst>
          </p:cNvPr>
          <p:cNvSpPr>
            <a:spLocks noGrp="1"/>
          </p:cNvSpPr>
          <p:nvPr>
            <p:ph idx="1"/>
          </p:nvPr>
        </p:nvSpPr>
        <p:spPr>
          <a:xfrm>
            <a:off x="838200" y="1653695"/>
            <a:ext cx="10515600" cy="4351338"/>
          </a:xfrm>
        </p:spPr>
        <p:txBody>
          <a:bodyPr/>
          <a:lstStyle/>
          <a:p>
            <a:r>
              <a:rPr lang="en-AU" dirty="0"/>
              <a:t>This function is generally bundled with an ISP’s access service for public network services</a:t>
            </a:r>
          </a:p>
          <a:p>
            <a:pPr lvl="1"/>
            <a:r>
              <a:rPr lang="en-AU" dirty="0"/>
              <a:t>Which means that there is already some level of consolidation in this space as the concentration of these DNS services follows the concentration of ISPs in the retail market</a:t>
            </a:r>
          </a:p>
        </p:txBody>
      </p:sp>
      <p:sp>
        <p:nvSpPr>
          <p:cNvPr id="4" name="Slide Number Placeholder 3">
            <a:extLst>
              <a:ext uri="{FF2B5EF4-FFF2-40B4-BE49-F238E27FC236}">
                <a16:creationId xmlns:a16="http://schemas.microsoft.com/office/drawing/2014/main" id="{6F745918-E212-014E-A348-093F760DE022}"/>
              </a:ext>
            </a:extLst>
          </p:cNvPr>
          <p:cNvSpPr>
            <a:spLocks noGrp="1"/>
          </p:cNvSpPr>
          <p:nvPr>
            <p:ph type="sldNum" sz="quarter" idx="12"/>
          </p:nvPr>
        </p:nvSpPr>
        <p:spPr/>
        <p:txBody>
          <a:bodyPr/>
          <a:lstStyle/>
          <a:p>
            <a:fld id="{652E326F-2974-0E46-BE41-4A2DFAACED48}" type="slidenum">
              <a:rPr lang="en-AU" smtClean="0"/>
              <a:t>8</a:t>
            </a:fld>
            <a:endParaRPr lang="en-AU"/>
          </a:p>
        </p:txBody>
      </p:sp>
      <p:pic>
        <p:nvPicPr>
          <p:cNvPr id="6" name="Picture 5">
            <a:extLst>
              <a:ext uri="{FF2B5EF4-FFF2-40B4-BE49-F238E27FC236}">
                <a16:creationId xmlns:a16="http://schemas.microsoft.com/office/drawing/2014/main" id="{1AFDD721-FCBE-2D42-9831-DF03AC10EE51}"/>
              </a:ext>
            </a:extLst>
          </p:cNvPr>
          <p:cNvPicPr>
            <a:picLocks noChangeAspect="1"/>
          </p:cNvPicPr>
          <p:nvPr/>
        </p:nvPicPr>
        <p:blipFill>
          <a:blip r:embed="rId2"/>
          <a:stretch>
            <a:fillRect/>
          </a:stretch>
        </p:blipFill>
        <p:spPr>
          <a:xfrm>
            <a:off x="4142154" y="3429000"/>
            <a:ext cx="6729046" cy="2863000"/>
          </a:xfrm>
          <a:prstGeom prst="rect">
            <a:avLst/>
          </a:prstGeom>
        </p:spPr>
      </p:pic>
      <p:sp>
        <p:nvSpPr>
          <p:cNvPr id="7" name="Rectangle 6">
            <a:extLst>
              <a:ext uri="{FF2B5EF4-FFF2-40B4-BE49-F238E27FC236}">
                <a16:creationId xmlns:a16="http://schemas.microsoft.com/office/drawing/2014/main" id="{E197B124-2E59-4740-9275-8DF317D28730}"/>
              </a:ext>
            </a:extLst>
          </p:cNvPr>
          <p:cNvSpPr/>
          <p:nvPr/>
        </p:nvSpPr>
        <p:spPr>
          <a:xfrm>
            <a:off x="7235106" y="6508826"/>
            <a:ext cx="2295180" cy="276999"/>
          </a:xfrm>
          <a:prstGeom prst="rect">
            <a:avLst/>
          </a:prstGeom>
        </p:spPr>
        <p:txBody>
          <a:bodyPr wrap="none">
            <a:spAutoFit/>
          </a:bodyPr>
          <a:lstStyle/>
          <a:p>
            <a:r>
              <a:rPr lang="en-AU" sz="1200" dirty="0"/>
              <a:t>https://</a:t>
            </a:r>
            <a:r>
              <a:rPr lang="en-AU" sz="1200" dirty="0" err="1"/>
              <a:t>stats.labs.apnic.net</a:t>
            </a:r>
            <a:r>
              <a:rPr lang="en-AU" sz="1200" dirty="0"/>
              <a:t>/</a:t>
            </a:r>
            <a:r>
              <a:rPr lang="en-AU" sz="1200" dirty="0" err="1"/>
              <a:t>aspop</a:t>
            </a:r>
            <a:endParaRPr lang="en-AU" sz="1200" dirty="0"/>
          </a:p>
        </p:txBody>
      </p:sp>
    </p:spTree>
    <p:extLst>
      <p:ext uri="{BB962C8B-B14F-4D97-AF65-F5344CB8AC3E}">
        <p14:creationId xmlns:p14="http://schemas.microsoft.com/office/powerpoint/2010/main" val="95166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656D-0C85-B342-A1F2-8CE9B04C861B}"/>
              </a:ext>
            </a:extLst>
          </p:cNvPr>
          <p:cNvSpPr>
            <a:spLocks noGrp="1"/>
          </p:cNvSpPr>
          <p:nvPr>
            <p:ph type="title"/>
          </p:nvPr>
        </p:nvSpPr>
        <p:spPr/>
        <p:txBody>
          <a:bodyPr/>
          <a:lstStyle/>
          <a:p>
            <a:r>
              <a:rPr lang="en-AU" dirty="0"/>
              <a:t>Aside: Concentration in the retail ISP market</a:t>
            </a:r>
          </a:p>
        </p:txBody>
      </p:sp>
      <p:sp>
        <p:nvSpPr>
          <p:cNvPr id="3" name="Content Placeholder 2">
            <a:extLst>
              <a:ext uri="{FF2B5EF4-FFF2-40B4-BE49-F238E27FC236}">
                <a16:creationId xmlns:a16="http://schemas.microsoft.com/office/drawing/2014/main" id="{9DA919C5-10EE-774C-866D-659C90F0FFBE}"/>
              </a:ext>
            </a:extLst>
          </p:cNvPr>
          <p:cNvSpPr>
            <a:spLocks noGrp="1"/>
          </p:cNvSpPr>
          <p:nvPr>
            <p:ph idx="1"/>
          </p:nvPr>
        </p:nvSpPr>
        <p:spPr>
          <a:xfrm>
            <a:off x="508001" y="1903775"/>
            <a:ext cx="5236308" cy="4351338"/>
          </a:xfrm>
        </p:spPr>
        <p:txBody>
          <a:bodyPr>
            <a:normAutofit/>
          </a:bodyPr>
          <a:lstStyle/>
          <a:p>
            <a:pPr marL="0" indent="0">
              <a:buNone/>
            </a:pPr>
            <a:r>
              <a:rPr lang="en-AU" sz="2400" dirty="0"/>
              <a:t>The ISP retail access market is already  heavily concentrated/centralised:</a:t>
            </a:r>
          </a:p>
          <a:p>
            <a:r>
              <a:rPr lang="en-AU" sz="2400" dirty="0"/>
              <a:t>10 ISPs serve some 30% of the Internet’s user base</a:t>
            </a:r>
          </a:p>
          <a:p>
            <a:r>
              <a:rPr lang="en-AU" sz="2400" dirty="0"/>
              <a:t>90% of users are served by 1,000 ISPs </a:t>
            </a:r>
          </a:p>
        </p:txBody>
      </p:sp>
      <p:sp>
        <p:nvSpPr>
          <p:cNvPr id="4" name="Slide Number Placeholder 3">
            <a:extLst>
              <a:ext uri="{FF2B5EF4-FFF2-40B4-BE49-F238E27FC236}">
                <a16:creationId xmlns:a16="http://schemas.microsoft.com/office/drawing/2014/main" id="{6F745918-E212-014E-A348-093F760DE022}"/>
              </a:ext>
            </a:extLst>
          </p:cNvPr>
          <p:cNvSpPr>
            <a:spLocks noGrp="1"/>
          </p:cNvSpPr>
          <p:nvPr>
            <p:ph type="sldNum" sz="quarter" idx="12"/>
          </p:nvPr>
        </p:nvSpPr>
        <p:spPr/>
        <p:txBody>
          <a:bodyPr/>
          <a:lstStyle/>
          <a:p>
            <a:fld id="{652E326F-2974-0E46-BE41-4A2DFAACED48}" type="slidenum">
              <a:rPr lang="en-AU" smtClean="0"/>
              <a:t>9</a:t>
            </a:fld>
            <a:endParaRPr lang="en-AU"/>
          </a:p>
        </p:txBody>
      </p:sp>
      <p:pic>
        <p:nvPicPr>
          <p:cNvPr id="8" name="Picture 7">
            <a:extLst>
              <a:ext uri="{FF2B5EF4-FFF2-40B4-BE49-F238E27FC236}">
                <a16:creationId xmlns:a16="http://schemas.microsoft.com/office/drawing/2014/main" id="{0741E4AC-427D-5D4C-8CD2-0B18F745E7EB}"/>
              </a:ext>
            </a:extLst>
          </p:cNvPr>
          <p:cNvPicPr>
            <a:picLocks noChangeAspect="1"/>
          </p:cNvPicPr>
          <p:nvPr/>
        </p:nvPicPr>
        <p:blipFill>
          <a:blip r:embed="rId2"/>
          <a:stretch>
            <a:fillRect/>
          </a:stretch>
        </p:blipFill>
        <p:spPr>
          <a:xfrm>
            <a:off x="5803990" y="1792284"/>
            <a:ext cx="6027438" cy="4232031"/>
          </a:xfrm>
          <a:prstGeom prst="rect">
            <a:avLst/>
          </a:prstGeom>
        </p:spPr>
      </p:pic>
      <p:sp>
        <p:nvSpPr>
          <p:cNvPr id="5" name="Freeform 4">
            <a:extLst>
              <a:ext uri="{FF2B5EF4-FFF2-40B4-BE49-F238E27FC236}">
                <a16:creationId xmlns:a16="http://schemas.microsoft.com/office/drawing/2014/main" id="{CA749AB2-8427-FE48-83D3-5E8D78B58110}"/>
              </a:ext>
            </a:extLst>
          </p:cNvPr>
          <p:cNvSpPr/>
          <p:nvPr/>
        </p:nvSpPr>
        <p:spPr>
          <a:xfrm>
            <a:off x="7518279" y="4624902"/>
            <a:ext cx="140797" cy="861498"/>
          </a:xfrm>
          <a:custGeom>
            <a:avLst/>
            <a:gdLst>
              <a:gd name="connsiteX0" fmla="*/ 54828 w 140797"/>
              <a:gd name="connsiteY0" fmla="*/ 861498 h 861498"/>
              <a:gd name="connsiteX1" fmla="*/ 47013 w 140797"/>
              <a:gd name="connsiteY1" fmla="*/ 40883 h 861498"/>
              <a:gd name="connsiteX2" fmla="*/ 120 w 140797"/>
              <a:gd name="connsiteY2" fmla="*/ 126852 h 861498"/>
              <a:gd name="connsiteX3" fmla="*/ 62643 w 140797"/>
              <a:gd name="connsiteY3" fmla="*/ 1806 h 861498"/>
              <a:gd name="connsiteX4" fmla="*/ 140797 w 140797"/>
              <a:gd name="connsiteY4" fmla="*/ 64329 h 86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97" h="861498">
                <a:moveTo>
                  <a:pt x="54828" y="861498"/>
                </a:moveTo>
                <a:cubicBezTo>
                  <a:pt x="55479" y="512411"/>
                  <a:pt x="56131" y="163324"/>
                  <a:pt x="47013" y="40883"/>
                </a:cubicBezTo>
                <a:cubicBezTo>
                  <a:pt x="37895" y="-81558"/>
                  <a:pt x="-2485" y="133365"/>
                  <a:pt x="120" y="126852"/>
                </a:cubicBezTo>
                <a:cubicBezTo>
                  <a:pt x="2725" y="120339"/>
                  <a:pt x="39197" y="12226"/>
                  <a:pt x="62643" y="1806"/>
                </a:cubicBezTo>
                <a:cubicBezTo>
                  <a:pt x="86089" y="-8614"/>
                  <a:pt x="113443" y="27857"/>
                  <a:pt x="140797" y="643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9793A7D9-966D-4F44-AC6B-AD88055FA742}"/>
              </a:ext>
            </a:extLst>
          </p:cNvPr>
          <p:cNvSpPr/>
          <p:nvPr/>
        </p:nvSpPr>
        <p:spPr>
          <a:xfrm>
            <a:off x="6395613" y="4542576"/>
            <a:ext cx="1031724" cy="164651"/>
          </a:xfrm>
          <a:custGeom>
            <a:avLst/>
            <a:gdLst>
              <a:gd name="connsiteX0" fmla="*/ 1031724 w 1031724"/>
              <a:gd name="connsiteY0" fmla="*/ 16159 h 164651"/>
              <a:gd name="connsiteX1" fmla="*/ 93878 w 1031724"/>
              <a:gd name="connsiteY1" fmla="*/ 47421 h 164651"/>
              <a:gd name="connsiteX2" fmla="*/ 117324 w 1031724"/>
              <a:gd name="connsiteY2" fmla="*/ 528 h 164651"/>
              <a:gd name="connsiteX3" fmla="*/ 93 w 1031724"/>
              <a:gd name="connsiteY3" fmla="*/ 31790 h 164651"/>
              <a:gd name="connsiteX4" fmla="*/ 101693 w 1031724"/>
              <a:gd name="connsiteY4" fmla="*/ 164651 h 16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724" h="164651">
                <a:moveTo>
                  <a:pt x="1031724" y="16159"/>
                </a:moveTo>
                <a:lnTo>
                  <a:pt x="93878" y="47421"/>
                </a:lnTo>
                <a:cubicBezTo>
                  <a:pt x="-58522" y="44816"/>
                  <a:pt x="132955" y="3133"/>
                  <a:pt x="117324" y="528"/>
                </a:cubicBezTo>
                <a:cubicBezTo>
                  <a:pt x="101693" y="-2077"/>
                  <a:pt x="2698" y="4436"/>
                  <a:pt x="93" y="31790"/>
                </a:cubicBezTo>
                <a:cubicBezTo>
                  <a:pt x="-2512" y="59144"/>
                  <a:pt x="49590" y="111897"/>
                  <a:pt x="101693" y="1646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541F4A9C-2933-8249-A33C-4312B708E5C8}"/>
              </a:ext>
            </a:extLst>
          </p:cNvPr>
          <p:cNvSpPr/>
          <p:nvPr/>
        </p:nvSpPr>
        <p:spPr>
          <a:xfrm>
            <a:off x="6452321" y="2516412"/>
            <a:ext cx="3298598" cy="133003"/>
          </a:xfrm>
          <a:custGeom>
            <a:avLst/>
            <a:gdLst>
              <a:gd name="connsiteX0" fmla="*/ 11002 w 3298598"/>
              <a:gd name="connsiteY0" fmla="*/ 39219 h 133003"/>
              <a:gd name="connsiteX1" fmla="*/ 104787 w 3298598"/>
              <a:gd name="connsiteY1" fmla="*/ 31403 h 133003"/>
              <a:gd name="connsiteX2" fmla="*/ 769094 w 3298598"/>
              <a:gd name="connsiteY2" fmla="*/ 54850 h 133003"/>
              <a:gd name="connsiteX3" fmla="*/ 1824171 w 3298598"/>
              <a:gd name="connsiteY3" fmla="*/ 39219 h 133003"/>
              <a:gd name="connsiteX4" fmla="*/ 3121525 w 3298598"/>
              <a:gd name="connsiteY4" fmla="*/ 47034 h 133003"/>
              <a:gd name="connsiteX5" fmla="*/ 3285648 w 3298598"/>
              <a:gd name="connsiteY5" fmla="*/ 39219 h 133003"/>
              <a:gd name="connsiteX6" fmla="*/ 3113710 w 3298598"/>
              <a:gd name="connsiteY6" fmla="*/ 142 h 133003"/>
              <a:gd name="connsiteX7" fmla="*/ 3293464 w 3298598"/>
              <a:gd name="connsiteY7" fmla="*/ 54850 h 133003"/>
              <a:gd name="connsiteX8" fmla="*/ 3121525 w 3298598"/>
              <a:gd name="connsiteY8" fmla="*/ 133003 h 1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8598" h="133003">
                <a:moveTo>
                  <a:pt x="11002" y="39219"/>
                </a:moveTo>
                <a:cubicBezTo>
                  <a:pt x="-5280" y="34008"/>
                  <a:pt x="-21562" y="28798"/>
                  <a:pt x="104787" y="31403"/>
                </a:cubicBezTo>
                <a:cubicBezTo>
                  <a:pt x="231136" y="34008"/>
                  <a:pt x="482530" y="53547"/>
                  <a:pt x="769094" y="54850"/>
                </a:cubicBezTo>
                <a:cubicBezTo>
                  <a:pt x="1055658" y="56153"/>
                  <a:pt x="1824171" y="39219"/>
                  <a:pt x="1824171" y="39219"/>
                </a:cubicBezTo>
                <a:lnTo>
                  <a:pt x="3121525" y="47034"/>
                </a:lnTo>
                <a:cubicBezTo>
                  <a:pt x="3365104" y="47034"/>
                  <a:pt x="3286950" y="47034"/>
                  <a:pt x="3285648" y="39219"/>
                </a:cubicBezTo>
                <a:cubicBezTo>
                  <a:pt x="3284346" y="31404"/>
                  <a:pt x="3112407" y="-2463"/>
                  <a:pt x="3113710" y="142"/>
                </a:cubicBezTo>
                <a:cubicBezTo>
                  <a:pt x="3115013" y="2747"/>
                  <a:pt x="3292162" y="32707"/>
                  <a:pt x="3293464" y="54850"/>
                </a:cubicBezTo>
                <a:cubicBezTo>
                  <a:pt x="3294766" y="76993"/>
                  <a:pt x="3208145" y="104998"/>
                  <a:pt x="3121525" y="1330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0BC1A4D9-BA7F-BA44-8416-826BF237A741}"/>
              </a:ext>
            </a:extLst>
          </p:cNvPr>
          <p:cNvSpPr/>
          <p:nvPr/>
        </p:nvSpPr>
        <p:spPr>
          <a:xfrm>
            <a:off x="9855200" y="2602523"/>
            <a:ext cx="195411" cy="2908656"/>
          </a:xfrm>
          <a:custGeom>
            <a:avLst/>
            <a:gdLst>
              <a:gd name="connsiteX0" fmla="*/ 117231 w 195411"/>
              <a:gd name="connsiteY0" fmla="*/ 0 h 2908656"/>
              <a:gd name="connsiteX1" fmla="*/ 109415 w 195411"/>
              <a:gd name="connsiteY1" fmla="*/ 711200 h 2908656"/>
              <a:gd name="connsiteX2" fmla="*/ 109415 w 195411"/>
              <a:gd name="connsiteY2" fmla="*/ 2766646 h 2908656"/>
              <a:gd name="connsiteX3" fmla="*/ 195385 w 195411"/>
              <a:gd name="connsiteY3" fmla="*/ 2672862 h 2908656"/>
              <a:gd name="connsiteX4" fmla="*/ 117231 w 195411"/>
              <a:gd name="connsiteY4" fmla="*/ 2907323 h 2908656"/>
              <a:gd name="connsiteX5" fmla="*/ 0 w 195411"/>
              <a:gd name="connsiteY5" fmla="*/ 2751015 h 29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411" h="2908656">
                <a:moveTo>
                  <a:pt x="117231" y="0"/>
                </a:moveTo>
                <a:cubicBezTo>
                  <a:pt x="113974" y="125046"/>
                  <a:pt x="110718" y="250092"/>
                  <a:pt x="109415" y="711200"/>
                </a:cubicBezTo>
                <a:cubicBezTo>
                  <a:pt x="108112" y="1172308"/>
                  <a:pt x="95087" y="2439702"/>
                  <a:pt x="109415" y="2766646"/>
                </a:cubicBezTo>
                <a:cubicBezTo>
                  <a:pt x="123743" y="3093590"/>
                  <a:pt x="194082" y="2649416"/>
                  <a:pt x="195385" y="2672862"/>
                </a:cubicBezTo>
                <a:cubicBezTo>
                  <a:pt x="196688" y="2696308"/>
                  <a:pt x="149795" y="2894298"/>
                  <a:pt x="117231" y="2907323"/>
                </a:cubicBezTo>
                <a:cubicBezTo>
                  <a:pt x="84667" y="2920349"/>
                  <a:pt x="42333" y="2835682"/>
                  <a:pt x="0" y="27510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27158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11566</TotalTime>
  <Words>2859</Words>
  <Application>Microsoft Macintosh PowerPoint</Application>
  <PresentationFormat>Widescreen</PresentationFormat>
  <Paragraphs>330</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AhnbergHand</vt:lpstr>
      <vt:lpstr>Arial</vt:lpstr>
      <vt:lpstr>Calibri</vt:lpstr>
      <vt:lpstr>Calibri Light</vt:lpstr>
      <vt:lpstr>Powderfinger Type</vt:lpstr>
      <vt:lpstr>Office Theme</vt:lpstr>
      <vt:lpstr>DNS Centrality </vt:lpstr>
      <vt:lpstr>This Presentation</vt:lpstr>
      <vt:lpstr>Why pick on the DNS?</vt:lpstr>
      <vt:lpstr>Centrality is today’s Internet</vt:lpstr>
      <vt:lpstr>What’s the problem?</vt:lpstr>
      <vt:lpstr>Consolidation in the DNS</vt:lpstr>
      <vt:lpstr>Let’s Focus!</vt:lpstr>
      <vt:lpstr>Recursive Resolvers</vt:lpstr>
      <vt:lpstr>Aside: Concentration in the retail ISP market</vt:lpstr>
      <vt:lpstr>DNS Recursive Resolvers</vt:lpstr>
      <vt:lpstr>Open DNS Resolvers</vt:lpstr>
      <vt:lpstr>Open DNS Resolvers as a Service</vt:lpstr>
      <vt:lpstr>What’s the Centrality Question here?</vt:lpstr>
      <vt:lpstr>How we* Measure DNS Centrality</vt:lpstr>
      <vt:lpstr>How we Measure DNS Centrality</vt:lpstr>
      <vt:lpstr>Recursive Resolver Behaviours</vt:lpstr>
      <vt:lpstr>Mapping Resolver Addresses</vt:lpstr>
      <vt:lpstr>Understanding Resolver Behaviour</vt:lpstr>
      <vt:lpstr>Resolution Metrics</vt:lpstr>
      <vt:lpstr>Resolution Metrics</vt:lpstr>
      <vt:lpstr>First Resolver vs Full Resolver Set</vt:lpstr>
      <vt:lpstr>SERVFAIL Resolution Metrics</vt:lpstr>
      <vt:lpstr>SERVFAIL Resolution Metrics</vt:lpstr>
      <vt:lpstr>Recursive Resolver Stats</vt:lpstr>
      <vt:lpstr>Recursive Resolver Stats</vt:lpstr>
      <vt:lpstr>Details</vt:lpstr>
      <vt:lpstr>”First” Resolver Use</vt:lpstr>
      <vt:lpstr>All Resolver Use (SERVFAIL)</vt:lpstr>
      <vt:lpstr>Google DNS</vt:lpstr>
      <vt:lpstr>Google DNS</vt:lpstr>
      <vt:lpstr>Google DNS</vt:lpstr>
      <vt:lpstr>Cloudflare’s 1.1.1.1 service</vt:lpstr>
      <vt:lpstr>Quad9 service</vt:lpstr>
      <vt:lpstr>Iran</vt:lpstr>
      <vt:lpstr>Who makes the choice?</vt:lpstr>
      <vt:lpstr>Who makes the choice?</vt:lpstr>
      <vt:lpstr>DNS Use in Hong Kong</vt:lpstr>
      <vt:lpstr>Resolver Centrality?</vt:lpstr>
      <vt:lpstr>Commentary and Opinions</vt:lpstr>
      <vt:lpstr>Is this a centrality “problem”?</vt:lpstr>
      <vt:lpstr>PowerPoint Presentation</vt:lpstr>
      <vt:lpstr>What’s the problem here?</vt:lpstr>
      <vt:lpstr>Barriers to Entry</vt:lpstr>
      <vt:lpstr>“Natural” Barriers to DNS Entry</vt:lpstr>
      <vt:lpstr>But…</vt:lpstr>
      <vt:lpstr>Is all this a distraction?</vt:lpstr>
      <vt:lpstr>Is this a problem?</vt:lpstr>
      <vt:lpstr>Maybe this is a Good Thing</vt:lpstr>
      <vt:lpstr>Watch This Space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NRENs in today’s Internet</dc:title>
  <dc:creator>Geoff Huston</dc:creator>
  <cp:lastModifiedBy>Geoff Huston</cp:lastModifiedBy>
  <cp:revision>159</cp:revision>
  <dcterms:created xsi:type="dcterms:W3CDTF">2020-07-20T01:31:22Z</dcterms:created>
  <dcterms:modified xsi:type="dcterms:W3CDTF">2021-09-09T23:47:10Z</dcterms:modified>
</cp:coreProperties>
</file>