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26" r:id="rId3"/>
    <p:sldId id="327" r:id="rId4"/>
    <p:sldId id="317" r:id="rId5"/>
    <p:sldId id="318" r:id="rId6"/>
    <p:sldId id="328" r:id="rId7"/>
    <p:sldId id="363" r:id="rId8"/>
    <p:sldId id="329" r:id="rId9"/>
    <p:sldId id="330" r:id="rId10"/>
    <p:sldId id="331" r:id="rId11"/>
    <p:sldId id="291" r:id="rId12"/>
    <p:sldId id="346" r:id="rId13"/>
    <p:sldId id="362" r:id="rId14"/>
    <p:sldId id="364" r:id="rId15"/>
    <p:sldId id="300" r:id="rId16"/>
    <p:sldId id="347" r:id="rId17"/>
    <p:sldId id="348" r:id="rId18"/>
    <p:sldId id="357" r:id="rId19"/>
    <p:sldId id="350" r:id="rId20"/>
    <p:sldId id="353" r:id="rId21"/>
    <p:sldId id="354" r:id="rId22"/>
    <p:sldId id="361" r:id="rId23"/>
    <p:sldId id="355"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E2F0-B3D8-BE4F-8A78-F0B6B5D7DE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1C4118F-AA7E-EA4F-9217-00285990C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9791CFA-5A21-0F43-B7F7-82684AF7439D}"/>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5" name="Footer Placeholder 4">
            <a:extLst>
              <a:ext uri="{FF2B5EF4-FFF2-40B4-BE49-F238E27FC236}">
                <a16:creationId xmlns:a16="http://schemas.microsoft.com/office/drawing/2014/main" id="{D9FC015A-C910-B648-AD8E-2017DF8155C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3D27CC-865F-3F4A-BC51-F94C4A3FC7F6}"/>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0343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2011-3A8D-414E-94C2-3EBC368A71E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F2778C6-96AB-4C43-B340-00997A70C2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ED1AF8F-4802-4C4A-8D22-FDFD7E1527C6}"/>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5" name="Footer Placeholder 4">
            <a:extLst>
              <a:ext uri="{FF2B5EF4-FFF2-40B4-BE49-F238E27FC236}">
                <a16:creationId xmlns:a16="http://schemas.microsoft.com/office/drawing/2014/main" id="{829D733E-B95B-384B-81A1-C4AB59EBD1A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3B041B9-9D6D-0047-9AF4-5432E76638D9}"/>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2721769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B7B9D8-3383-3945-8291-381BED0059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E9DE8DA-A74B-AC4A-9E3A-423F7F52F3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5E8423D-EE46-0B44-84A8-B8BC662DDF46}"/>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5" name="Footer Placeholder 4">
            <a:extLst>
              <a:ext uri="{FF2B5EF4-FFF2-40B4-BE49-F238E27FC236}">
                <a16:creationId xmlns:a16="http://schemas.microsoft.com/office/drawing/2014/main" id="{25F2814A-9778-9C4E-8B8E-DBC0CFB156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348DA75-A45A-0449-8C14-EA74D2A77EC3}"/>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56267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FE504-56A7-3546-A6A8-1B10CDEAD278}"/>
              </a:ext>
            </a:extLst>
          </p:cNvPr>
          <p:cNvSpPr>
            <a:spLocks noGrp="1"/>
          </p:cNvSpPr>
          <p:nvPr>
            <p:ph type="title"/>
          </p:nvPr>
        </p:nvSpPr>
        <p:spPr/>
        <p:txBody>
          <a:bodyPr/>
          <a:lstStyle>
            <a:lvl1pPr>
              <a:defRPr baseline="0">
                <a:solidFill>
                  <a:schemeClr val="accent4">
                    <a:lumMod val="50000"/>
                  </a:schemeClr>
                </a:solidFill>
                <a:latin typeface="Powderfinger Type" panose="02020709070000000403" pitchFamily="49" charset="77"/>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81670AB-8C98-A240-A408-CA67589E02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F8991DC-E986-4545-88C9-87C7E12192E6}"/>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5" name="Footer Placeholder 4">
            <a:extLst>
              <a:ext uri="{FF2B5EF4-FFF2-40B4-BE49-F238E27FC236}">
                <a16:creationId xmlns:a16="http://schemas.microsoft.com/office/drawing/2014/main" id="{E2B5F87F-EB3E-C84B-86EC-EC9258BAC84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E846595-53E1-6845-A48A-FAF53A158F29}"/>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077070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C863-962B-F44E-9FC5-D39C62AC73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D79FB54-A07D-F14A-AE1E-1D2123F95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28EEC4-6CC5-DC4A-BCF5-E5DE266E912D}"/>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5" name="Footer Placeholder 4">
            <a:extLst>
              <a:ext uri="{FF2B5EF4-FFF2-40B4-BE49-F238E27FC236}">
                <a16:creationId xmlns:a16="http://schemas.microsoft.com/office/drawing/2014/main" id="{FD5AF6A4-D882-914C-9608-F07D5837029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81EA7A-D9F3-8743-8555-98DC0C75FABD}"/>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213159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BDA2-9451-A246-B3B4-8836889B8D0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0C6664A-41C7-0446-9C36-EF4476748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44D4648-9806-FD40-8F8C-5B055B0FC4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1A4EE44-98F0-F04B-850A-65900F86B5EC}"/>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6" name="Footer Placeholder 5">
            <a:extLst>
              <a:ext uri="{FF2B5EF4-FFF2-40B4-BE49-F238E27FC236}">
                <a16:creationId xmlns:a16="http://schemas.microsoft.com/office/drawing/2014/main" id="{AF3DE127-8173-7D4F-AB11-79CB4D4ED7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F7FC0A0-A1B4-4848-934E-629B005E97B2}"/>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34480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1DB8-4383-794E-89B7-AE14422A153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404B3EA-4CDA-5749-81B1-038EFDBC2F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2BB73-A474-D144-B8A5-8D181714AD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B6DDD1D-6469-4C4C-A88A-251B02635D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DB38A-845E-9A41-BB3F-4730550E4B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A733BA7-A9C2-5249-A727-E697BABB3117}"/>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8" name="Footer Placeholder 7">
            <a:extLst>
              <a:ext uri="{FF2B5EF4-FFF2-40B4-BE49-F238E27FC236}">
                <a16:creationId xmlns:a16="http://schemas.microsoft.com/office/drawing/2014/main" id="{ECADCAD6-D53F-564C-B497-3466C8D5B72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EF8B78D-4E53-2A4C-9BF8-2E95E52D35D4}"/>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918309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6A04-FBB4-BD43-A161-1A9C02A7E4C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5CC4E2D-0083-A94F-8270-E360E92E0858}"/>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4" name="Footer Placeholder 3">
            <a:extLst>
              <a:ext uri="{FF2B5EF4-FFF2-40B4-BE49-F238E27FC236}">
                <a16:creationId xmlns:a16="http://schemas.microsoft.com/office/drawing/2014/main" id="{34367E8C-EAE7-F64D-AE07-9632A6F3812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A696CBD-5EAB-7646-988A-9979404D8D6A}"/>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48039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625D7-9FE5-9F4C-BBCA-05CA7255E417}"/>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3" name="Footer Placeholder 2">
            <a:extLst>
              <a:ext uri="{FF2B5EF4-FFF2-40B4-BE49-F238E27FC236}">
                <a16:creationId xmlns:a16="http://schemas.microsoft.com/office/drawing/2014/main" id="{FF961B82-1CBB-5A4D-8731-5B4A9492353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4840EB-69CC-864F-A147-69CF038DA7FC}"/>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77892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59BC-6543-7E47-B75B-814D211E9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E631AF1-6E11-CF40-9DD5-3FA36F257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EDF4C1D-0C49-AB4A-A6F3-A5FB32E96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873FBF-3596-E144-A894-0E20595CDC6D}"/>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6" name="Footer Placeholder 5">
            <a:extLst>
              <a:ext uri="{FF2B5EF4-FFF2-40B4-BE49-F238E27FC236}">
                <a16:creationId xmlns:a16="http://schemas.microsoft.com/office/drawing/2014/main" id="{7217C975-CC45-814D-98F3-225859B6D25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F35E59B-7F76-1344-9F5A-F178BACFFBF9}"/>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652769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9B8-AF93-744A-82B5-78E5C8D2D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63B1F8C-B783-DD4F-8C56-E9CA62405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1040175-3918-6947-B6D5-903F93026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F1E5D-86C4-9841-87AD-6F8F8A838440}"/>
              </a:ext>
            </a:extLst>
          </p:cNvPr>
          <p:cNvSpPr>
            <a:spLocks noGrp="1"/>
          </p:cNvSpPr>
          <p:nvPr>
            <p:ph type="dt" sz="half" idx="10"/>
          </p:nvPr>
        </p:nvSpPr>
        <p:spPr/>
        <p:txBody>
          <a:bodyPr/>
          <a:lstStyle/>
          <a:p>
            <a:fld id="{B4D2E224-9367-7C4B-9E2E-319035076F2C}" type="datetimeFigureOut">
              <a:rPr lang="en-AU" smtClean="0"/>
              <a:t>3/6/21</a:t>
            </a:fld>
            <a:endParaRPr lang="en-AU"/>
          </a:p>
        </p:txBody>
      </p:sp>
      <p:sp>
        <p:nvSpPr>
          <p:cNvPr id="6" name="Footer Placeholder 5">
            <a:extLst>
              <a:ext uri="{FF2B5EF4-FFF2-40B4-BE49-F238E27FC236}">
                <a16:creationId xmlns:a16="http://schemas.microsoft.com/office/drawing/2014/main" id="{69408F13-6745-BF46-A0F2-57E732E26A9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4D63C71-82DE-2F42-B993-73CD82D11148}"/>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99495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89D8D-A946-7F4B-9E73-26139CCC2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BBA15EE-0453-164D-A3F4-CEC38465B9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BF6D34-5066-AF42-9267-9EC8766EC4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2E224-9367-7C4B-9E2E-319035076F2C}" type="datetimeFigureOut">
              <a:rPr lang="en-AU" smtClean="0"/>
              <a:t>3/6/21</a:t>
            </a:fld>
            <a:endParaRPr lang="en-AU"/>
          </a:p>
        </p:txBody>
      </p:sp>
      <p:sp>
        <p:nvSpPr>
          <p:cNvPr id="5" name="Footer Placeholder 4">
            <a:extLst>
              <a:ext uri="{FF2B5EF4-FFF2-40B4-BE49-F238E27FC236}">
                <a16:creationId xmlns:a16="http://schemas.microsoft.com/office/drawing/2014/main" id="{089DC058-B0FC-BE47-BCC3-EBF909B3AF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8821BBF-B40F-1446-AFA2-0CFF590F1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85F6C-B5F8-3A48-83F2-5265DEF5E8DA}" type="slidenum">
              <a:rPr lang="en-AU" smtClean="0"/>
              <a:t>‹#›</a:t>
            </a:fld>
            <a:endParaRPr lang="en-AU"/>
          </a:p>
        </p:txBody>
      </p:sp>
    </p:spTree>
    <p:extLst>
      <p:ext uri="{BB962C8B-B14F-4D97-AF65-F5344CB8AC3E}">
        <p14:creationId xmlns:p14="http://schemas.microsoft.com/office/powerpoint/2010/main" val="1915796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19E81-BFEE-F44F-B9F8-D45F20F43FCB}"/>
              </a:ext>
            </a:extLst>
          </p:cNvPr>
          <p:cNvSpPr>
            <a:spLocks noGrp="1"/>
          </p:cNvSpPr>
          <p:nvPr>
            <p:ph type="ctrTitle"/>
          </p:nvPr>
        </p:nvSpPr>
        <p:spPr/>
        <p:txBody>
          <a:bodyPr/>
          <a:lstStyle/>
          <a:p>
            <a:r>
              <a:rPr lang="en-AU" dirty="0">
                <a:latin typeface="Powderfinger Type" panose="02020709070000000403" pitchFamily="49" charset="77"/>
              </a:rPr>
              <a:t>Is “Big” Necessarily “Bad”?</a:t>
            </a:r>
          </a:p>
        </p:txBody>
      </p:sp>
      <p:sp>
        <p:nvSpPr>
          <p:cNvPr id="3" name="Subtitle 2">
            <a:extLst>
              <a:ext uri="{FF2B5EF4-FFF2-40B4-BE49-F238E27FC236}">
                <a16:creationId xmlns:a16="http://schemas.microsoft.com/office/drawing/2014/main" id="{467D26EB-24D5-584C-8CE6-D3FDF916A568}"/>
              </a:ext>
            </a:extLst>
          </p:cNvPr>
          <p:cNvSpPr>
            <a:spLocks noGrp="1"/>
          </p:cNvSpPr>
          <p:nvPr>
            <p:ph type="subTitle" idx="1"/>
          </p:nvPr>
        </p:nvSpPr>
        <p:spPr>
          <a:xfrm>
            <a:off x="1597572" y="3875307"/>
            <a:ext cx="9144000" cy="1655762"/>
          </a:xfrm>
        </p:spPr>
        <p:txBody>
          <a:bodyPr>
            <a:normAutofit fontScale="92500" lnSpcReduction="10000"/>
          </a:bodyPr>
          <a:lstStyle/>
          <a:p>
            <a:pPr algn="r"/>
            <a:r>
              <a:rPr lang="en-AU" dirty="0">
                <a:solidFill>
                  <a:schemeClr val="bg1">
                    <a:lumMod val="75000"/>
                  </a:schemeClr>
                </a:solidFill>
                <a:latin typeface="AhnbergHand" pitchFamily="2" charset="0"/>
              </a:rPr>
              <a:t>Geoff Huston</a:t>
            </a:r>
          </a:p>
          <a:p>
            <a:pPr algn="r"/>
            <a:r>
              <a:rPr lang="en-AU" dirty="0">
                <a:solidFill>
                  <a:schemeClr val="bg1">
                    <a:lumMod val="75000"/>
                  </a:schemeClr>
                </a:solidFill>
                <a:latin typeface="AhnbergHand" pitchFamily="2" charset="0"/>
              </a:rPr>
              <a:t>APNIC</a:t>
            </a:r>
          </a:p>
          <a:p>
            <a:pPr algn="r"/>
            <a:endParaRPr lang="en-AU" dirty="0">
              <a:solidFill>
                <a:schemeClr val="bg1">
                  <a:lumMod val="75000"/>
                </a:schemeClr>
              </a:solidFill>
              <a:latin typeface="AhnbergHand" pitchFamily="2" charset="0"/>
            </a:endParaRPr>
          </a:p>
          <a:p>
            <a:pPr algn="r"/>
            <a:r>
              <a:rPr lang="en-AU" dirty="0">
                <a:solidFill>
                  <a:schemeClr val="bg1">
                    <a:lumMod val="75000"/>
                  </a:schemeClr>
                </a:solidFill>
                <a:latin typeface="AhnbergHand" pitchFamily="2" charset="0"/>
              </a:rPr>
              <a:t>June 2021</a:t>
            </a:r>
          </a:p>
        </p:txBody>
      </p:sp>
    </p:spTree>
    <p:extLst>
      <p:ext uri="{BB962C8B-B14F-4D97-AF65-F5344CB8AC3E}">
        <p14:creationId xmlns:p14="http://schemas.microsoft.com/office/powerpoint/2010/main" val="373430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E0A5-2B10-C649-8D2A-17F2EDA01814}"/>
              </a:ext>
            </a:extLst>
          </p:cNvPr>
          <p:cNvSpPr>
            <a:spLocks noGrp="1"/>
          </p:cNvSpPr>
          <p:nvPr>
            <p:ph type="title"/>
          </p:nvPr>
        </p:nvSpPr>
        <p:spPr/>
        <p:txBody>
          <a:bodyPr/>
          <a:lstStyle/>
          <a:p>
            <a:r>
              <a:rPr lang="en-AU" dirty="0"/>
              <a:t>Regulation?</a:t>
            </a:r>
          </a:p>
        </p:txBody>
      </p:sp>
      <p:sp>
        <p:nvSpPr>
          <p:cNvPr id="3" name="Content Placeholder 2">
            <a:extLst>
              <a:ext uri="{FF2B5EF4-FFF2-40B4-BE49-F238E27FC236}">
                <a16:creationId xmlns:a16="http://schemas.microsoft.com/office/drawing/2014/main" id="{C7E18FA7-9FC9-4B45-B2F0-4F644C79018C}"/>
              </a:ext>
            </a:extLst>
          </p:cNvPr>
          <p:cNvSpPr>
            <a:spLocks noGrp="1"/>
          </p:cNvSpPr>
          <p:nvPr>
            <p:ph idx="1"/>
          </p:nvPr>
        </p:nvSpPr>
        <p:spPr/>
        <p:txBody>
          <a:bodyPr>
            <a:normAutofit fontScale="92500" lnSpcReduction="10000"/>
          </a:bodyPr>
          <a:lstStyle/>
          <a:p>
            <a:r>
              <a:rPr lang="en-AU" dirty="0"/>
              <a:t>Brandeis: no methods of regulation ever have been or can be devised to remove the menace inherent in private monopoly and overwhelming commercial power</a:t>
            </a:r>
          </a:p>
          <a:p>
            <a:r>
              <a:rPr lang="en-AU" dirty="0"/>
              <a:t>John Ralston Saul: you should never expect the private sector to safeguard the public interest</a:t>
            </a:r>
          </a:p>
          <a:p>
            <a:endParaRPr lang="en-AU" dirty="0"/>
          </a:p>
          <a:p>
            <a:r>
              <a:rPr lang="en-AU" dirty="0"/>
              <a:t>If we regulate, then are we attempting to forestall the condition, or applying regulatory sanctions on the consequent behaviour?</a:t>
            </a:r>
          </a:p>
          <a:p>
            <a:r>
              <a:rPr lang="en-AU" dirty="0"/>
              <a:t>What happens during periods of rapid change in the enterprise landscape? How does regulation remain relevant? How can we prevent regulation from embedding enterprises in the past?</a:t>
            </a:r>
          </a:p>
          <a:p>
            <a:endParaRPr lang="en-AU" dirty="0"/>
          </a:p>
          <a:p>
            <a:pPr lvl="1"/>
            <a:endParaRPr lang="en-AU" dirty="0"/>
          </a:p>
          <a:p>
            <a:endParaRPr lang="en-AU" dirty="0"/>
          </a:p>
        </p:txBody>
      </p:sp>
    </p:spTree>
    <p:extLst>
      <p:ext uri="{BB962C8B-B14F-4D97-AF65-F5344CB8AC3E}">
        <p14:creationId xmlns:p14="http://schemas.microsoft.com/office/powerpoint/2010/main" val="432379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11</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12</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8" name="Picture 7">
            <a:extLst>
              <a:ext uri="{FF2B5EF4-FFF2-40B4-BE49-F238E27FC236}">
                <a16:creationId xmlns:a16="http://schemas.microsoft.com/office/drawing/2014/main" id="{BC76E76E-4C70-B046-A559-7FF96074C92A}"/>
              </a:ext>
            </a:extLst>
          </p:cNvPr>
          <p:cNvPicPr>
            <a:picLocks noChangeAspect="1"/>
          </p:cNvPicPr>
          <p:nvPr/>
        </p:nvPicPr>
        <p:blipFill>
          <a:blip r:embed="rId3"/>
          <a:stretch>
            <a:fillRect/>
          </a:stretch>
        </p:blipFill>
        <p:spPr>
          <a:xfrm>
            <a:off x="1855583" y="2022329"/>
            <a:ext cx="8420100" cy="4000500"/>
          </a:xfrm>
          <a:prstGeom prst="rect">
            <a:avLst/>
          </a:prstGeom>
        </p:spPr>
      </p:pic>
      <p:sp>
        <p:nvSpPr>
          <p:cNvPr id="9" name="TextBox 8">
            <a:extLst>
              <a:ext uri="{FF2B5EF4-FFF2-40B4-BE49-F238E27FC236}">
                <a16:creationId xmlns:a16="http://schemas.microsoft.com/office/drawing/2014/main" id="{AB989224-1455-7D40-A450-450E438F75BF}"/>
              </a:ext>
            </a:extLst>
          </p:cNvPr>
          <p:cNvSpPr txBox="1"/>
          <p:nvPr/>
        </p:nvSpPr>
        <p:spPr>
          <a:xfrm>
            <a:off x="8467068" y="6308209"/>
            <a:ext cx="2180790" cy="369332"/>
          </a:xfrm>
          <a:prstGeom prst="rect">
            <a:avLst/>
          </a:prstGeom>
          <a:noFill/>
        </p:spPr>
        <p:txBody>
          <a:bodyPr wrap="none" rtlCol="0">
            <a:spAutoFit/>
          </a:bodyPr>
          <a:lstStyle/>
          <a:p>
            <a:r>
              <a:rPr lang="en-AU" dirty="0"/>
              <a:t>Source: Open Secrets</a:t>
            </a:r>
          </a:p>
        </p:txBody>
      </p:sp>
    </p:spTree>
    <p:extLst>
      <p:ext uri="{BB962C8B-B14F-4D97-AF65-F5344CB8AC3E}">
        <p14:creationId xmlns:p14="http://schemas.microsoft.com/office/powerpoint/2010/main" val="738212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13</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7" name="Picture 6">
            <a:extLst>
              <a:ext uri="{FF2B5EF4-FFF2-40B4-BE49-F238E27FC236}">
                <a16:creationId xmlns:a16="http://schemas.microsoft.com/office/drawing/2014/main" id="{3B755EEE-3135-9947-B2F3-535E6DB5C70B}"/>
              </a:ext>
            </a:extLst>
          </p:cNvPr>
          <p:cNvPicPr>
            <a:picLocks noChangeAspect="1"/>
          </p:cNvPicPr>
          <p:nvPr/>
        </p:nvPicPr>
        <p:blipFill>
          <a:blip r:embed="rId3"/>
          <a:stretch>
            <a:fillRect/>
          </a:stretch>
        </p:blipFill>
        <p:spPr>
          <a:xfrm>
            <a:off x="1640609" y="1791266"/>
            <a:ext cx="6997495" cy="5027228"/>
          </a:xfrm>
          <a:prstGeom prst="rect">
            <a:avLst/>
          </a:prstGeom>
        </p:spPr>
      </p:pic>
      <p:sp>
        <p:nvSpPr>
          <p:cNvPr id="9" name="TextBox 8">
            <a:extLst>
              <a:ext uri="{FF2B5EF4-FFF2-40B4-BE49-F238E27FC236}">
                <a16:creationId xmlns:a16="http://schemas.microsoft.com/office/drawing/2014/main" id="{13CF134C-8417-8A41-B677-622E2A20D609}"/>
              </a:ext>
            </a:extLst>
          </p:cNvPr>
          <p:cNvSpPr txBox="1"/>
          <p:nvPr/>
        </p:nvSpPr>
        <p:spPr>
          <a:xfrm>
            <a:off x="8467068" y="6308209"/>
            <a:ext cx="2180790" cy="369332"/>
          </a:xfrm>
          <a:prstGeom prst="rect">
            <a:avLst/>
          </a:prstGeom>
          <a:noFill/>
        </p:spPr>
        <p:txBody>
          <a:bodyPr wrap="none" rtlCol="0">
            <a:spAutoFit/>
          </a:bodyPr>
          <a:lstStyle/>
          <a:p>
            <a:r>
              <a:rPr lang="en-AU" dirty="0"/>
              <a:t>Source: Open Secrets</a:t>
            </a:r>
          </a:p>
        </p:txBody>
      </p:sp>
      <p:sp>
        <p:nvSpPr>
          <p:cNvPr id="10" name="TextBox 9">
            <a:extLst>
              <a:ext uri="{FF2B5EF4-FFF2-40B4-BE49-F238E27FC236}">
                <a16:creationId xmlns:a16="http://schemas.microsoft.com/office/drawing/2014/main" id="{C159C39F-E417-954B-A367-5CAA916A2021}"/>
              </a:ext>
            </a:extLst>
          </p:cNvPr>
          <p:cNvSpPr txBox="1"/>
          <p:nvPr/>
        </p:nvSpPr>
        <p:spPr>
          <a:xfrm>
            <a:off x="3450177" y="1270841"/>
            <a:ext cx="2767361" cy="369332"/>
          </a:xfrm>
          <a:prstGeom prst="rect">
            <a:avLst/>
          </a:prstGeom>
          <a:noFill/>
        </p:spPr>
        <p:txBody>
          <a:bodyPr wrap="none" rtlCol="0">
            <a:spAutoFit/>
          </a:bodyPr>
          <a:lstStyle/>
          <a:p>
            <a:r>
              <a:rPr lang="en-AU" dirty="0"/>
              <a:t>2020 Lobbying Sources - US</a:t>
            </a:r>
          </a:p>
        </p:txBody>
      </p:sp>
    </p:spTree>
    <p:extLst>
      <p:ext uri="{BB962C8B-B14F-4D97-AF65-F5344CB8AC3E}">
        <p14:creationId xmlns:p14="http://schemas.microsoft.com/office/powerpoint/2010/main" val="338121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386FC-8A0A-6B48-9A76-43DC342508EC}"/>
              </a:ext>
            </a:extLst>
          </p:cNvPr>
          <p:cNvSpPr>
            <a:spLocks noGrp="1"/>
          </p:cNvSpPr>
          <p:nvPr>
            <p:ph type="title"/>
          </p:nvPr>
        </p:nvSpPr>
        <p:spPr/>
        <p:txBody>
          <a:bodyPr/>
          <a:lstStyle/>
          <a:p>
            <a:r>
              <a:rPr lang="en-AU" dirty="0"/>
              <a:t>Market Sentiment</a:t>
            </a:r>
          </a:p>
        </p:txBody>
      </p:sp>
      <p:pic>
        <p:nvPicPr>
          <p:cNvPr id="5" name="Content Placeholder 4">
            <a:extLst>
              <a:ext uri="{FF2B5EF4-FFF2-40B4-BE49-F238E27FC236}">
                <a16:creationId xmlns:a16="http://schemas.microsoft.com/office/drawing/2014/main" id="{739DB788-0481-694D-A7DA-E245A263BD7D}"/>
              </a:ext>
            </a:extLst>
          </p:cNvPr>
          <p:cNvPicPr>
            <a:picLocks noGrp="1" noChangeAspect="1"/>
          </p:cNvPicPr>
          <p:nvPr>
            <p:ph idx="1"/>
          </p:nvPr>
        </p:nvPicPr>
        <p:blipFill>
          <a:blip r:embed="rId2"/>
          <a:stretch>
            <a:fillRect/>
          </a:stretch>
        </p:blipFill>
        <p:spPr>
          <a:xfrm>
            <a:off x="6945087" y="1410425"/>
            <a:ext cx="1947977" cy="5082450"/>
          </a:xfrm>
        </p:spPr>
      </p:pic>
      <p:sp>
        <p:nvSpPr>
          <p:cNvPr id="6" name="TextBox 5">
            <a:extLst>
              <a:ext uri="{FF2B5EF4-FFF2-40B4-BE49-F238E27FC236}">
                <a16:creationId xmlns:a16="http://schemas.microsoft.com/office/drawing/2014/main" id="{32982B7A-F8F1-5444-B4EC-64419023DCD6}"/>
              </a:ext>
            </a:extLst>
          </p:cNvPr>
          <p:cNvSpPr txBox="1"/>
          <p:nvPr/>
        </p:nvSpPr>
        <p:spPr>
          <a:xfrm>
            <a:off x="956441" y="1690688"/>
            <a:ext cx="5475889" cy="3416320"/>
          </a:xfrm>
          <a:prstGeom prst="rect">
            <a:avLst/>
          </a:prstGeom>
          <a:noFill/>
        </p:spPr>
        <p:txBody>
          <a:bodyPr wrap="square" rtlCol="0">
            <a:spAutoFit/>
          </a:bodyPr>
          <a:lstStyle/>
          <a:p>
            <a:r>
              <a:rPr lang="en-AU" dirty="0"/>
              <a:t>9 of the 10 largest publicly traded companies are now technology companies</a:t>
            </a:r>
          </a:p>
          <a:p>
            <a:r>
              <a:rPr lang="en-AU" dirty="0"/>
              <a:t>	And one fossil fuel company!</a:t>
            </a:r>
          </a:p>
          <a:p>
            <a:endParaRPr lang="en-AU" dirty="0"/>
          </a:p>
          <a:p>
            <a:r>
              <a:rPr lang="en-AU" dirty="0"/>
              <a:t>In this top 10 list there are no</a:t>
            </a:r>
          </a:p>
          <a:p>
            <a:r>
              <a:rPr lang="en-AU" dirty="0"/>
              <a:t>   - financial services</a:t>
            </a:r>
          </a:p>
          <a:p>
            <a:r>
              <a:rPr lang="en-AU" dirty="0"/>
              <a:t>   - chemicals</a:t>
            </a:r>
          </a:p>
          <a:p>
            <a:r>
              <a:rPr lang="en-AU" dirty="0"/>
              <a:t>   - industrials</a:t>
            </a:r>
          </a:p>
          <a:p>
            <a:r>
              <a:rPr lang="en-AU" dirty="0"/>
              <a:t>   - retails</a:t>
            </a:r>
          </a:p>
          <a:p>
            <a:endParaRPr lang="en-AU" dirty="0"/>
          </a:p>
          <a:p>
            <a:r>
              <a:rPr lang="en-AU" dirty="0"/>
              <a:t>Based on national GDP Apple’s market cap is now more valuable than all but 8 of the world’s economies!</a:t>
            </a:r>
          </a:p>
        </p:txBody>
      </p:sp>
      <p:sp>
        <p:nvSpPr>
          <p:cNvPr id="7" name="TextBox 6">
            <a:extLst>
              <a:ext uri="{FF2B5EF4-FFF2-40B4-BE49-F238E27FC236}">
                <a16:creationId xmlns:a16="http://schemas.microsoft.com/office/drawing/2014/main" id="{B303A34E-B605-3E44-B1E5-E7954602506A}"/>
              </a:ext>
            </a:extLst>
          </p:cNvPr>
          <p:cNvSpPr txBox="1"/>
          <p:nvPr/>
        </p:nvSpPr>
        <p:spPr>
          <a:xfrm>
            <a:off x="5644351" y="6492875"/>
            <a:ext cx="5455724" cy="276999"/>
          </a:xfrm>
          <a:prstGeom prst="rect">
            <a:avLst/>
          </a:prstGeom>
          <a:noFill/>
        </p:spPr>
        <p:txBody>
          <a:bodyPr wrap="none" rtlCol="0">
            <a:spAutoFit/>
          </a:bodyPr>
          <a:lstStyle/>
          <a:p>
            <a:r>
              <a:rPr lang="en-AU" sz="1200" dirty="0"/>
              <a:t>https://</a:t>
            </a:r>
            <a:r>
              <a:rPr lang="en-AU" sz="1200" dirty="0" err="1"/>
              <a:t>en.wikipedia.org</a:t>
            </a:r>
            <a:r>
              <a:rPr lang="en-AU" sz="1200" dirty="0"/>
              <a:t>/wiki/</a:t>
            </a:r>
            <a:r>
              <a:rPr lang="en-AU" sz="1200" dirty="0" err="1"/>
              <a:t>List_of_public_corporations_by_market_capitalization</a:t>
            </a:r>
            <a:endParaRPr lang="en-AU" sz="1200" dirty="0"/>
          </a:p>
        </p:txBody>
      </p:sp>
      <p:sp>
        <p:nvSpPr>
          <p:cNvPr id="3" name="Freeform 2">
            <a:extLst>
              <a:ext uri="{FF2B5EF4-FFF2-40B4-BE49-F238E27FC236}">
                <a16:creationId xmlns:a16="http://schemas.microsoft.com/office/drawing/2014/main" id="{530524C6-7C49-5B41-8D41-11C1E6F5594C}"/>
              </a:ext>
            </a:extLst>
          </p:cNvPr>
          <p:cNvSpPr/>
          <p:nvPr/>
        </p:nvSpPr>
        <p:spPr>
          <a:xfrm>
            <a:off x="4738075" y="2448910"/>
            <a:ext cx="2119859" cy="105104"/>
          </a:xfrm>
          <a:custGeom>
            <a:avLst/>
            <a:gdLst>
              <a:gd name="connsiteX0" fmla="*/ 0 w 3042680"/>
              <a:gd name="connsiteY0" fmla="*/ 0 h 178676"/>
              <a:gd name="connsiteX1" fmla="*/ 2039007 w 3042680"/>
              <a:gd name="connsiteY1" fmla="*/ 42041 h 178676"/>
              <a:gd name="connsiteX2" fmla="*/ 3005959 w 3042680"/>
              <a:gd name="connsiteY2" fmla="*/ 73572 h 178676"/>
              <a:gd name="connsiteX3" fmla="*/ 2858814 w 3042680"/>
              <a:gd name="connsiteY3" fmla="*/ 0 h 178676"/>
              <a:gd name="connsiteX4" fmla="*/ 3037490 w 3042680"/>
              <a:gd name="connsiteY4" fmla="*/ 73572 h 178676"/>
              <a:gd name="connsiteX5" fmla="*/ 2795752 w 3042680"/>
              <a:gd name="connsiteY5" fmla="*/ 178676 h 1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2680" h="178676">
                <a:moveTo>
                  <a:pt x="0" y="0"/>
                </a:moveTo>
                <a:lnTo>
                  <a:pt x="2039007" y="42041"/>
                </a:lnTo>
                <a:cubicBezTo>
                  <a:pt x="2540000" y="54303"/>
                  <a:pt x="2869325" y="80579"/>
                  <a:pt x="3005959" y="73572"/>
                </a:cubicBezTo>
                <a:cubicBezTo>
                  <a:pt x="3142593" y="66565"/>
                  <a:pt x="2853559" y="0"/>
                  <a:pt x="2858814" y="0"/>
                </a:cubicBezTo>
                <a:cubicBezTo>
                  <a:pt x="2864069" y="0"/>
                  <a:pt x="3048000" y="43793"/>
                  <a:pt x="3037490" y="73572"/>
                </a:cubicBezTo>
                <a:cubicBezTo>
                  <a:pt x="3026980" y="103351"/>
                  <a:pt x="2911366" y="141013"/>
                  <a:pt x="2795752" y="1786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23876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6" y="1604799"/>
            <a:ext cx="8832981"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Governments</a:t>
            </a:r>
          </a:p>
          <a:p>
            <a:pPr marL="0" indent="0">
              <a:buNone/>
            </a:pPr>
            <a:r>
              <a:rPr lang="en-US" sz="2667" dirty="0"/>
              <a:t>By taking a leading position with these emergent technologies, these players can amass vast fortunes, with little in the way of accountability to a broader common public good</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15</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9192-9498-864E-9859-F0013579C205}"/>
              </a:ext>
            </a:extLst>
          </p:cNvPr>
          <p:cNvSpPr>
            <a:spLocks noGrp="1"/>
          </p:cNvSpPr>
          <p:nvPr>
            <p:ph type="title"/>
          </p:nvPr>
        </p:nvSpPr>
        <p:spPr/>
        <p:txBody>
          <a:bodyPr/>
          <a:lstStyle/>
          <a:p>
            <a:r>
              <a:rPr lang="en-AU" dirty="0"/>
              <a:t>What’s the problem?</a:t>
            </a:r>
          </a:p>
        </p:txBody>
      </p:sp>
      <p:sp>
        <p:nvSpPr>
          <p:cNvPr id="3" name="Content Placeholder 2">
            <a:extLst>
              <a:ext uri="{FF2B5EF4-FFF2-40B4-BE49-F238E27FC236}">
                <a16:creationId xmlns:a16="http://schemas.microsoft.com/office/drawing/2014/main" id="{8C0C3864-B41B-AC47-81BA-672465DE509B}"/>
              </a:ext>
            </a:extLst>
          </p:cNvPr>
          <p:cNvSpPr>
            <a:spLocks noGrp="1"/>
          </p:cNvSpPr>
          <p:nvPr>
            <p:ph idx="1"/>
          </p:nvPr>
        </p:nvSpPr>
        <p:spPr/>
        <p:txBody>
          <a:bodyPr/>
          <a:lstStyle/>
          <a:p>
            <a:pPr marL="0" indent="0">
              <a:buNone/>
            </a:pPr>
            <a:r>
              <a:rPr lang="en-AU" dirty="0"/>
              <a:t>Is it that these enterprises are:</a:t>
            </a:r>
          </a:p>
          <a:p>
            <a:pPr lvl="1"/>
            <a:r>
              <a:rPr lang="en-AU" dirty="0"/>
              <a:t>so big?</a:t>
            </a:r>
          </a:p>
          <a:p>
            <a:pPr lvl="1"/>
            <a:r>
              <a:rPr lang="en-AU" dirty="0"/>
              <a:t>exploitative of their workers?</a:t>
            </a:r>
          </a:p>
          <a:p>
            <a:pPr lvl="1"/>
            <a:r>
              <a:rPr lang="en-AU" dirty="0"/>
              <a:t>distorting markets?</a:t>
            </a:r>
          </a:p>
          <a:p>
            <a:pPr lvl="1"/>
            <a:r>
              <a:rPr lang="en-AU" dirty="0"/>
              <a:t>extracting monopoly rentals from consumers?</a:t>
            </a:r>
          </a:p>
          <a:p>
            <a:pPr lvl="1"/>
            <a:r>
              <a:rPr lang="en-AU" dirty="0"/>
              <a:t>not providing consumers what they want?</a:t>
            </a:r>
          </a:p>
          <a:p>
            <a:pPr lvl="1"/>
            <a:endParaRPr lang="en-AU" dirty="0"/>
          </a:p>
          <a:p>
            <a:endParaRPr lang="en-AU" dirty="0"/>
          </a:p>
          <a:p>
            <a:pPr lvl="1"/>
            <a:endParaRPr lang="en-AU" dirty="0"/>
          </a:p>
        </p:txBody>
      </p:sp>
      <p:sp>
        <p:nvSpPr>
          <p:cNvPr id="4" name="Slide Number Placeholder 3">
            <a:extLst>
              <a:ext uri="{FF2B5EF4-FFF2-40B4-BE49-F238E27FC236}">
                <a16:creationId xmlns:a16="http://schemas.microsoft.com/office/drawing/2014/main" id="{34BF5EAC-3DB4-BF49-A370-5E4909194012}"/>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16</a:t>
            </a:fld>
            <a:endParaRPr lang="en-AU" kern="0" dirty="0"/>
          </a:p>
        </p:txBody>
      </p:sp>
    </p:spTree>
    <p:extLst>
      <p:ext uri="{BB962C8B-B14F-4D97-AF65-F5344CB8AC3E}">
        <p14:creationId xmlns:p14="http://schemas.microsoft.com/office/powerpoint/2010/main" val="859653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1FBC-DE67-994E-8DFD-5714C5281E26}"/>
              </a:ext>
            </a:extLst>
          </p:cNvPr>
          <p:cNvSpPr>
            <a:spLocks noGrp="1"/>
          </p:cNvSpPr>
          <p:nvPr>
            <p:ph type="title"/>
          </p:nvPr>
        </p:nvSpPr>
        <p:spPr/>
        <p:txBody>
          <a:bodyPr/>
          <a:lstStyle/>
          <a:p>
            <a:r>
              <a:rPr lang="en-AU" dirty="0"/>
              <a:t>What we want?</a:t>
            </a:r>
          </a:p>
        </p:txBody>
      </p:sp>
      <p:sp>
        <p:nvSpPr>
          <p:cNvPr id="3" name="Content Placeholder 2">
            <a:extLst>
              <a:ext uri="{FF2B5EF4-FFF2-40B4-BE49-F238E27FC236}">
                <a16:creationId xmlns:a16="http://schemas.microsoft.com/office/drawing/2014/main" id="{42592A6E-235A-6B4D-9DC1-B1BC4BC03822}"/>
              </a:ext>
            </a:extLst>
          </p:cNvPr>
          <p:cNvSpPr>
            <a:spLocks noGrp="1"/>
          </p:cNvSpPr>
          <p:nvPr>
            <p:ph idx="1"/>
          </p:nvPr>
        </p:nvSpPr>
        <p:spPr>
          <a:xfrm>
            <a:off x="956441" y="1508787"/>
            <a:ext cx="10708178" cy="4565103"/>
          </a:xfrm>
        </p:spPr>
        <p:txBody>
          <a:bodyPr>
            <a:normAutofit/>
          </a:bodyPr>
          <a:lstStyle/>
          <a:p>
            <a:r>
              <a:rPr lang="en-AU" sz="2667" dirty="0"/>
              <a:t>It seems that these enterprises have focussed very sharply on giving users precisely what they want</a:t>
            </a:r>
          </a:p>
          <a:p>
            <a:r>
              <a:rPr lang="en-AU" sz="2667" dirty="0"/>
              <a:t>The ability to customise a solution to a market of 1 and still bring economies of scale to that market underlies their success</a:t>
            </a:r>
          </a:p>
          <a:p>
            <a:r>
              <a:rPr lang="en-AU" sz="2667" dirty="0"/>
              <a:t>Their ability lies in achieving a critical mass in size that allows them sufficient bulk to capitalise an asset that individually is worthless</a:t>
            </a:r>
          </a:p>
          <a:p>
            <a:r>
              <a:rPr lang="en-AU" sz="2667" dirty="0"/>
              <a:t>So we all use these services – because they are obtained through the capitalisation of something that individually we are incapable of capitalising</a:t>
            </a:r>
          </a:p>
        </p:txBody>
      </p:sp>
      <p:sp>
        <p:nvSpPr>
          <p:cNvPr id="4" name="Slide Number Placeholder 3">
            <a:extLst>
              <a:ext uri="{FF2B5EF4-FFF2-40B4-BE49-F238E27FC236}">
                <a16:creationId xmlns:a16="http://schemas.microsoft.com/office/drawing/2014/main" id="{3108D2B3-4F28-3C43-86D3-47CD05EED9DA}"/>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17</a:t>
            </a:fld>
            <a:endParaRPr lang="en-AU" kern="0" dirty="0"/>
          </a:p>
        </p:txBody>
      </p:sp>
    </p:spTree>
    <p:extLst>
      <p:ext uri="{BB962C8B-B14F-4D97-AF65-F5344CB8AC3E}">
        <p14:creationId xmlns:p14="http://schemas.microsoft.com/office/powerpoint/2010/main" val="3090376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6ECA-ED86-5E4F-9265-3285BE71273D}"/>
              </a:ext>
            </a:extLst>
          </p:cNvPr>
          <p:cNvSpPr>
            <a:spLocks noGrp="1"/>
          </p:cNvSpPr>
          <p:nvPr>
            <p:ph type="title"/>
          </p:nvPr>
        </p:nvSpPr>
        <p:spPr/>
        <p:txBody>
          <a:bodyPr/>
          <a:lstStyle/>
          <a:p>
            <a:r>
              <a:rPr lang="en-AU" dirty="0"/>
              <a:t>There are side-effects</a:t>
            </a:r>
          </a:p>
        </p:txBody>
      </p:sp>
      <p:sp>
        <p:nvSpPr>
          <p:cNvPr id="3" name="Content Placeholder 2">
            <a:extLst>
              <a:ext uri="{FF2B5EF4-FFF2-40B4-BE49-F238E27FC236}">
                <a16:creationId xmlns:a16="http://schemas.microsoft.com/office/drawing/2014/main" id="{ECB96D54-4536-D44F-B2E3-1BA8AD384188}"/>
              </a:ext>
            </a:extLst>
          </p:cNvPr>
          <p:cNvSpPr>
            <a:spLocks noGrp="1"/>
          </p:cNvSpPr>
          <p:nvPr>
            <p:ph idx="1"/>
          </p:nvPr>
        </p:nvSpPr>
        <p:spPr/>
        <p:txBody>
          <a:bodyPr/>
          <a:lstStyle/>
          <a:p>
            <a:r>
              <a:rPr lang="en-AU" dirty="0"/>
              <a:t>In order to understand what each consumer wants, the service provider needs to understand the consumer</a:t>
            </a:r>
          </a:p>
          <a:p>
            <a:r>
              <a:rPr lang="en-AU" dirty="0"/>
              <a:t>Which brings us to…</a:t>
            </a:r>
          </a:p>
        </p:txBody>
      </p:sp>
      <p:sp>
        <p:nvSpPr>
          <p:cNvPr id="4" name="Slide Number Placeholder 3">
            <a:extLst>
              <a:ext uri="{FF2B5EF4-FFF2-40B4-BE49-F238E27FC236}">
                <a16:creationId xmlns:a16="http://schemas.microsoft.com/office/drawing/2014/main" id="{65EC525A-CB0C-F145-AF9C-278934078C4E}"/>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18</a:t>
            </a:fld>
            <a:endParaRPr lang="en-AU" kern="0" dirty="0"/>
          </a:p>
        </p:txBody>
      </p:sp>
    </p:spTree>
    <p:extLst>
      <p:ext uri="{BB962C8B-B14F-4D97-AF65-F5344CB8AC3E}">
        <p14:creationId xmlns:p14="http://schemas.microsoft.com/office/powerpoint/2010/main" val="2159708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FC3E-9821-C343-A2BA-BC1C12D948FF}"/>
              </a:ext>
            </a:extLst>
          </p:cNvPr>
          <p:cNvSpPr>
            <a:spLocks noGrp="1"/>
          </p:cNvSpPr>
          <p:nvPr>
            <p:ph type="title"/>
          </p:nvPr>
        </p:nvSpPr>
        <p:spPr/>
        <p:txBody>
          <a:bodyPr/>
          <a:lstStyle/>
          <a:p>
            <a:r>
              <a:rPr lang="en-AU" dirty="0"/>
              <a:t>Surveillance Capitalism</a:t>
            </a:r>
          </a:p>
        </p:txBody>
      </p:sp>
      <p:sp>
        <p:nvSpPr>
          <p:cNvPr id="3" name="Content Placeholder 2">
            <a:extLst>
              <a:ext uri="{FF2B5EF4-FFF2-40B4-BE49-F238E27FC236}">
                <a16:creationId xmlns:a16="http://schemas.microsoft.com/office/drawing/2014/main" id="{8EA51B79-99DE-8747-ADCE-B876FC94FD11}"/>
              </a:ext>
            </a:extLst>
          </p:cNvPr>
          <p:cNvSpPr>
            <a:spLocks noGrp="1"/>
          </p:cNvSpPr>
          <p:nvPr>
            <p:ph idx="1"/>
          </p:nvPr>
        </p:nvSpPr>
        <p:spPr>
          <a:xfrm>
            <a:off x="838200" y="1825625"/>
            <a:ext cx="7380890" cy="4351338"/>
          </a:xfrm>
        </p:spPr>
        <p:txBody>
          <a:bodyPr>
            <a:normAutofit/>
          </a:bodyPr>
          <a:lstStyle/>
          <a:p>
            <a:r>
              <a:rPr lang="en-AU" dirty="0"/>
              <a:t>Much of the wealth and impact of these activities is built upon a foundation of aggregation of individual user behaviour and construction of personal profiles</a:t>
            </a:r>
          </a:p>
          <a:p>
            <a:r>
              <a:rPr lang="en-AU" dirty="0"/>
              <a:t>It also has benefitted from a cavalier attitude towards data security and privacy concerns and the absence of regulatory imposts that attempt to safeguard some basic common aspects of personal privacy</a:t>
            </a:r>
          </a:p>
          <a:p>
            <a:endParaRPr lang="en-AU" dirty="0"/>
          </a:p>
        </p:txBody>
      </p:sp>
      <p:sp>
        <p:nvSpPr>
          <p:cNvPr id="4" name="Slide Number Placeholder 3">
            <a:extLst>
              <a:ext uri="{FF2B5EF4-FFF2-40B4-BE49-F238E27FC236}">
                <a16:creationId xmlns:a16="http://schemas.microsoft.com/office/drawing/2014/main" id="{622BB02F-F684-0346-B1FC-BC18173E60E8}"/>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19</a:t>
            </a:fld>
            <a:endParaRPr lang="en-AU" kern="0" dirty="0"/>
          </a:p>
        </p:txBody>
      </p:sp>
      <p:pic>
        <p:nvPicPr>
          <p:cNvPr id="5" name="Picture 2">
            <a:extLst>
              <a:ext uri="{FF2B5EF4-FFF2-40B4-BE49-F238E27FC236}">
                <a16:creationId xmlns:a16="http://schemas.microsoft.com/office/drawing/2014/main" id="{D203E7CB-9B8D-2049-80DA-0C1917029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472" y="2029608"/>
            <a:ext cx="20447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83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63412"/>
            <a:ext cx="9144000" cy="4564977"/>
          </a:xfrm>
          <a:prstGeom prst="rect">
            <a:avLst/>
          </a:prstGeom>
        </p:spPr>
      </p:pic>
      <p:sp>
        <p:nvSpPr>
          <p:cNvPr id="7" name="TextBox 6"/>
          <p:cNvSpPr txBox="1"/>
          <p:nvPr/>
        </p:nvSpPr>
        <p:spPr>
          <a:xfrm>
            <a:off x="8542766" y="6145188"/>
            <a:ext cx="1971245" cy="276999"/>
          </a:xfrm>
          <a:prstGeom prst="rect">
            <a:avLst/>
          </a:prstGeom>
          <a:noFill/>
        </p:spPr>
        <p:txBody>
          <a:bodyPr wrap="none" rtlCol="0">
            <a:spAutoFit/>
          </a:bodyPr>
          <a:lstStyle/>
          <a:p>
            <a:r>
              <a:rPr lang="en-US" sz="1200" dirty="0"/>
              <a:t>High Museum of Art, Atlanta</a:t>
            </a:r>
          </a:p>
        </p:txBody>
      </p:sp>
      <p:sp>
        <p:nvSpPr>
          <p:cNvPr id="6" name="Title 1"/>
          <p:cNvSpPr>
            <a:spLocks noGrp="1"/>
          </p:cNvSpPr>
          <p:nvPr>
            <p:ph type="title"/>
          </p:nvPr>
        </p:nvSpPr>
        <p:spPr>
          <a:xfrm>
            <a:off x="1919536" y="274639"/>
            <a:ext cx="8856984" cy="1143000"/>
          </a:xfrm>
        </p:spPr>
        <p:txBody>
          <a:bodyPr>
            <a:normAutofit fontScale="90000"/>
          </a:bodyPr>
          <a:lstStyle/>
          <a:p>
            <a:r>
              <a:rPr lang="en-US" dirty="0">
                <a:solidFill>
                  <a:schemeClr val="accent4">
                    <a:lumMod val="50000"/>
                  </a:schemeClr>
                </a:solidFill>
                <a:latin typeface="Powderfinger Type" charset="0"/>
                <a:ea typeface="Powderfinger Type" charset="0"/>
                <a:cs typeface="Powderfinger Type" charset="0"/>
              </a:rPr>
              <a:t>This is not a new question</a:t>
            </a:r>
            <a:r>
              <a:rPr lang="mr-IN" dirty="0">
                <a:solidFill>
                  <a:schemeClr val="accent4">
                    <a:lumMod val="50000"/>
                  </a:schemeClr>
                </a:solidFill>
                <a:latin typeface="Powderfinger Type" charset="0"/>
                <a:ea typeface="Powderfinger Type" charset="0"/>
                <a:cs typeface="Powderfinger Type" charset="0"/>
              </a:rPr>
              <a:t>…</a:t>
            </a:r>
            <a:endParaRPr lang="en-US" dirty="0">
              <a:solidFill>
                <a:schemeClr val="accent4">
                  <a:lumMod val="50000"/>
                </a:schemeClr>
              </a:solidFill>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A4A-1739-4241-87B0-CFE8E3D510E9}"/>
              </a:ext>
            </a:extLst>
          </p:cNvPr>
          <p:cNvSpPr>
            <a:spLocks noGrp="1"/>
          </p:cNvSpPr>
          <p:nvPr>
            <p:ph type="title"/>
          </p:nvPr>
        </p:nvSpPr>
        <p:spPr/>
        <p:txBody>
          <a:bodyPr/>
          <a:lstStyle/>
          <a:p>
            <a:r>
              <a:rPr lang="en-AU" dirty="0"/>
              <a:t>What we might want </a:t>
            </a:r>
          </a:p>
        </p:txBody>
      </p:sp>
      <p:sp>
        <p:nvSpPr>
          <p:cNvPr id="3" name="Content Placeholder 2">
            <a:extLst>
              <a:ext uri="{FF2B5EF4-FFF2-40B4-BE49-F238E27FC236}">
                <a16:creationId xmlns:a16="http://schemas.microsoft.com/office/drawing/2014/main" id="{5746DF57-B14B-4045-9479-DC8CEF732DC9}"/>
              </a:ext>
            </a:extLst>
          </p:cNvPr>
          <p:cNvSpPr>
            <a:spLocks noGrp="1"/>
          </p:cNvSpPr>
          <p:nvPr>
            <p:ph idx="1"/>
          </p:nvPr>
        </p:nvSpPr>
        <p:spPr/>
        <p:txBody>
          <a:bodyPr/>
          <a:lstStyle/>
          <a:p>
            <a:pPr marL="0" indent="0">
              <a:buNone/>
            </a:pPr>
            <a:r>
              <a:rPr lang="en-AU" dirty="0"/>
              <a:t>If this situation calls for some public sector response then perhaps the thrust of any such response should focus on the user rather than the dynamics of the market</a:t>
            </a:r>
          </a:p>
          <a:p>
            <a:pPr marL="0" indent="0">
              <a:buNone/>
            </a:pPr>
            <a:r>
              <a:rPr lang="en-AU" dirty="0"/>
              <a:t>But the public sector efforts to do so remain largely ineffectual despite the magnitude of the public concern over private sector seizure of the space of public discourse </a:t>
            </a:r>
          </a:p>
          <a:p>
            <a:endParaRPr lang="en-AU" dirty="0"/>
          </a:p>
        </p:txBody>
      </p:sp>
      <p:sp>
        <p:nvSpPr>
          <p:cNvPr id="4" name="Slide Number Placeholder 3">
            <a:extLst>
              <a:ext uri="{FF2B5EF4-FFF2-40B4-BE49-F238E27FC236}">
                <a16:creationId xmlns:a16="http://schemas.microsoft.com/office/drawing/2014/main" id="{8F39344A-9058-2148-BD77-1A33FD803CB6}"/>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20</a:t>
            </a:fld>
            <a:endParaRPr lang="en-AU" kern="0" dirty="0"/>
          </a:p>
        </p:txBody>
      </p:sp>
    </p:spTree>
    <p:extLst>
      <p:ext uri="{BB962C8B-B14F-4D97-AF65-F5344CB8AC3E}">
        <p14:creationId xmlns:p14="http://schemas.microsoft.com/office/powerpoint/2010/main" val="2314052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are we?</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a:t>
            </a:r>
            <a:r>
              <a:rPr lang="en-AU" dirty="0" err="1"/>
              <a:t>comms</a:t>
            </a:r>
            <a:endParaRPr lang="en-AU" dirty="0"/>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21</a:t>
            </a:fld>
            <a:endParaRPr lang="en-AU" kern="0" dirty="0"/>
          </a:p>
        </p:txBody>
      </p:sp>
    </p:spTree>
    <p:extLst>
      <p:ext uri="{BB962C8B-B14F-4D97-AF65-F5344CB8AC3E}">
        <p14:creationId xmlns:p14="http://schemas.microsoft.com/office/powerpoint/2010/main" val="3012877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FAD5-9231-F946-BB9A-0D2844DBCB1F}"/>
              </a:ext>
            </a:extLst>
          </p:cNvPr>
          <p:cNvSpPr>
            <a:spLocks noGrp="1"/>
          </p:cNvSpPr>
          <p:nvPr>
            <p:ph type="title"/>
          </p:nvPr>
        </p:nvSpPr>
        <p:spPr/>
        <p:txBody>
          <a:bodyPr/>
          <a:lstStyle/>
          <a:p>
            <a:r>
              <a:rPr lang="en-AU" dirty="0"/>
              <a:t>Maybe its more than this</a:t>
            </a:r>
          </a:p>
        </p:txBody>
      </p:sp>
      <p:sp>
        <p:nvSpPr>
          <p:cNvPr id="3" name="Content Placeholder 2">
            <a:extLst>
              <a:ext uri="{FF2B5EF4-FFF2-40B4-BE49-F238E27FC236}">
                <a16:creationId xmlns:a16="http://schemas.microsoft.com/office/drawing/2014/main" id="{12DB76A1-4DE7-834F-B330-A20E62B672E7}"/>
              </a:ext>
            </a:extLst>
          </p:cNvPr>
          <p:cNvSpPr>
            <a:spLocks noGrp="1"/>
          </p:cNvSpPr>
          <p:nvPr>
            <p:ph idx="1"/>
          </p:nvPr>
        </p:nvSpPr>
        <p:spPr/>
        <p:txBody>
          <a:bodyPr/>
          <a:lstStyle/>
          <a:p>
            <a:r>
              <a:rPr lang="en-AU" dirty="0"/>
              <a:t>In a world of abundant content what do we choose to view?</a:t>
            </a:r>
          </a:p>
          <a:p>
            <a:r>
              <a:rPr lang="en-AU" dirty="0"/>
              <a:t>What do we choose to believe?</a:t>
            </a:r>
          </a:p>
          <a:p>
            <a:r>
              <a:rPr lang="en-AU" dirty="0"/>
              <a:t>Search becomes the arbiter of content selection and assumes a level of ultimate importance in this world</a:t>
            </a:r>
          </a:p>
          <a:p>
            <a:r>
              <a:rPr lang="en-AU" dirty="0"/>
              <a:t>What’s the outcome of search being dominated by a single entity?</a:t>
            </a:r>
          </a:p>
          <a:p>
            <a:endParaRPr lang="en-AU" dirty="0"/>
          </a:p>
        </p:txBody>
      </p:sp>
      <p:sp>
        <p:nvSpPr>
          <p:cNvPr id="4" name="Slide Number Placeholder 3">
            <a:extLst>
              <a:ext uri="{FF2B5EF4-FFF2-40B4-BE49-F238E27FC236}">
                <a16:creationId xmlns:a16="http://schemas.microsoft.com/office/drawing/2014/main" id="{9D622156-238F-A944-94A9-B1535BED1245}"/>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22</a:t>
            </a:fld>
            <a:endParaRPr lang="en-AU" kern="0" dirty="0"/>
          </a:p>
        </p:txBody>
      </p:sp>
    </p:spTree>
    <p:extLst>
      <p:ext uri="{BB962C8B-B14F-4D97-AF65-F5344CB8AC3E}">
        <p14:creationId xmlns:p14="http://schemas.microsoft.com/office/powerpoint/2010/main" val="4173613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5A2-CE38-6145-ACBA-0643324FE110}"/>
              </a:ext>
            </a:extLst>
          </p:cNvPr>
          <p:cNvSpPr>
            <a:spLocks noGrp="1"/>
          </p:cNvSpPr>
          <p:nvPr>
            <p:ph type="title"/>
          </p:nvPr>
        </p:nvSpPr>
        <p:spPr/>
        <p:txBody>
          <a:bodyPr>
            <a:normAutofit/>
          </a:bodyPr>
          <a:lstStyle/>
          <a:p>
            <a:r>
              <a:rPr lang="en-AU" dirty="0"/>
              <a:t>Is it about what we </a:t>
            </a:r>
            <a:r>
              <a:rPr lang="en-AU" b="1" i="1" dirty="0"/>
              <a:t>buy</a:t>
            </a:r>
            <a:r>
              <a:rPr lang="en-AU" dirty="0"/>
              <a:t> or is this more about what we </a:t>
            </a:r>
            <a:r>
              <a:rPr lang="en-AU" b="1" i="1" dirty="0"/>
              <a:t>think</a:t>
            </a:r>
            <a:r>
              <a:rPr lang="en-AU" dirty="0"/>
              <a:t>?</a:t>
            </a:r>
          </a:p>
        </p:txBody>
      </p:sp>
      <p:sp>
        <p:nvSpPr>
          <p:cNvPr id="4" name="Slide Number Placeholder 3">
            <a:extLst>
              <a:ext uri="{FF2B5EF4-FFF2-40B4-BE49-F238E27FC236}">
                <a16:creationId xmlns:a16="http://schemas.microsoft.com/office/drawing/2014/main" id="{B3257F88-700E-5C40-AFE8-448FEF0DACA2}"/>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23</a:t>
            </a:fld>
            <a:endParaRPr lang="en-AU" kern="0" dirty="0"/>
          </a:p>
        </p:txBody>
      </p:sp>
      <p:sp>
        <p:nvSpPr>
          <p:cNvPr id="6" name="TextBox 5">
            <a:extLst>
              <a:ext uri="{FF2B5EF4-FFF2-40B4-BE49-F238E27FC236}">
                <a16:creationId xmlns:a16="http://schemas.microsoft.com/office/drawing/2014/main" id="{9ACA8F3D-BDFC-F240-96D8-3848AFA6A54C}"/>
              </a:ext>
            </a:extLst>
          </p:cNvPr>
          <p:cNvSpPr txBox="1"/>
          <p:nvPr/>
        </p:nvSpPr>
        <p:spPr>
          <a:xfrm>
            <a:off x="4308169" y="6333825"/>
            <a:ext cx="2900602" cy="318100"/>
          </a:xfrm>
          <a:prstGeom prst="rect">
            <a:avLst/>
          </a:prstGeom>
          <a:noFill/>
        </p:spPr>
        <p:txBody>
          <a:bodyPr wrap="none" rtlCol="0">
            <a:spAutoFit/>
          </a:bodyPr>
          <a:lstStyle/>
          <a:p>
            <a:r>
              <a:rPr lang="en-AU" sz="1467" dirty="0"/>
              <a:t>Share of search in US market - 2021</a:t>
            </a:r>
          </a:p>
        </p:txBody>
      </p:sp>
      <p:pic>
        <p:nvPicPr>
          <p:cNvPr id="3" name="Picture 2">
            <a:extLst>
              <a:ext uri="{FF2B5EF4-FFF2-40B4-BE49-F238E27FC236}">
                <a16:creationId xmlns:a16="http://schemas.microsoft.com/office/drawing/2014/main" id="{8F75690D-00B6-FB4D-A498-C67D3632AAD9}"/>
              </a:ext>
            </a:extLst>
          </p:cNvPr>
          <p:cNvPicPr>
            <a:picLocks noChangeAspect="1"/>
          </p:cNvPicPr>
          <p:nvPr/>
        </p:nvPicPr>
        <p:blipFill>
          <a:blip r:embed="rId2"/>
          <a:stretch>
            <a:fillRect/>
          </a:stretch>
        </p:blipFill>
        <p:spPr>
          <a:xfrm>
            <a:off x="2566618" y="2141684"/>
            <a:ext cx="5691219" cy="3799490"/>
          </a:xfrm>
          <a:prstGeom prst="rect">
            <a:avLst/>
          </a:prstGeom>
        </p:spPr>
      </p:pic>
      <p:sp>
        <p:nvSpPr>
          <p:cNvPr id="7" name="TextBox 6">
            <a:extLst>
              <a:ext uri="{FF2B5EF4-FFF2-40B4-BE49-F238E27FC236}">
                <a16:creationId xmlns:a16="http://schemas.microsoft.com/office/drawing/2014/main" id="{26F31249-E775-164B-A0BB-4EAD4031DF9A}"/>
              </a:ext>
            </a:extLst>
          </p:cNvPr>
          <p:cNvSpPr txBox="1"/>
          <p:nvPr/>
        </p:nvSpPr>
        <p:spPr>
          <a:xfrm>
            <a:off x="6747642" y="6592477"/>
            <a:ext cx="5052986" cy="261610"/>
          </a:xfrm>
          <a:prstGeom prst="rect">
            <a:avLst/>
          </a:prstGeom>
          <a:noFill/>
        </p:spPr>
        <p:txBody>
          <a:bodyPr wrap="none" rtlCol="0">
            <a:spAutoFit/>
          </a:bodyPr>
          <a:lstStyle/>
          <a:p>
            <a:r>
              <a:rPr lang="en-AU" sz="1100" dirty="0"/>
              <a:t>https://</a:t>
            </a:r>
            <a:r>
              <a:rPr lang="en-AU" sz="1100" dirty="0" err="1"/>
              <a:t>gs.statcounter.com</a:t>
            </a:r>
            <a:r>
              <a:rPr lang="en-AU" sz="1100" dirty="0"/>
              <a:t>/search-engine-market-share/all/united-states-of-</a:t>
            </a:r>
            <a:r>
              <a:rPr lang="en-AU" sz="1100" dirty="0" err="1"/>
              <a:t>america</a:t>
            </a:r>
            <a:endParaRPr lang="en-AU" sz="1100" dirty="0"/>
          </a:p>
        </p:txBody>
      </p:sp>
      <p:sp>
        <p:nvSpPr>
          <p:cNvPr id="8" name="TextBox 7">
            <a:extLst>
              <a:ext uri="{FF2B5EF4-FFF2-40B4-BE49-F238E27FC236}">
                <a16:creationId xmlns:a16="http://schemas.microsoft.com/office/drawing/2014/main" id="{4F428C86-4C06-5944-8EBD-487E72E4508E}"/>
              </a:ext>
            </a:extLst>
          </p:cNvPr>
          <p:cNvSpPr txBox="1"/>
          <p:nvPr/>
        </p:nvSpPr>
        <p:spPr>
          <a:xfrm>
            <a:off x="7208771" y="4014494"/>
            <a:ext cx="1471878" cy="369332"/>
          </a:xfrm>
          <a:prstGeom prst="rect">
            <a:avLst/>
          </a:prstGeom>
          <a:noFill/>
        </p:spPr>
        <p:txBody>
          <a:bodyPr wrap="none" rtlCol="0">
            <a:spAutoFit/>
          </a:bodyPr>
          <a:lstStyle/>
          <a:p>
            <a:r>
              <a:rPr lang="en-AU" dirty="0"/>
              <a:t>Google – 89%</a:t>
            </a:r>
          </a:p>
        </p:txBody>
      </p:sp>
      <p:sp>
        <p:nvSpPr>
          <p:cNvPr id="9" name="TextBox 8">
            <a:extLst>
              <a:ext uri="{FF2B5EF4-FFF2-40B4-BE49-F238E27FC236}">
                <a16:creationId xmlns:a16="http://schemas.microsoft.com/office/drawing/2014/main" id="{6E866009-610F-D54A-B51A-E9823469279C}"/>
              </a:ext>
            </a:extLst>
          </p:cNvPr>
          <p:cNvSpPr txBox="1"/>
          <p:nvPr/>
        </p:nvSpPr>
        <p:spPr>
          <a:xfrm>
            <a:off x="3333874" y="2230504"/>
            <a:ext cx="1096775" cy="369332"/>
          </a:xfrm>
          <a:prstGeom prst="rect">
            <a:avLst/>
          </a:prstGeom>
          <a:noFill/>
        </p:spPr>
        <p:txBody>
          <a:bodyPr wrap="none" rtlCol="0">
            <a:spAutoFit/>
          </a:bodyPr>
          <a:lstStyle/>
          <a:p>
            <a:r>
              <a:rPr lang="en-AU" dirty="0"/>
              <a:t>Bing – 5%</a:t>
            </a:r>
          </a:p>
        </p:txBody>
      </p:sp>
    </p:spTree>
    <p:extLst>
      <p:ext uri="{BB962C8B-B14F-4D97-AF65-F5344CB8AC3E}">
        <p14:creationId xmlns:p14="http://schemas.microsoft.com/office/powerpoint/2010/main" val="2246232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does all this head?</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1103446" y="1600203"/>
            <a:ext cx="10561173" cy="4565103"/>
          </a:xfrm>
        </p:spPr>
        <p:txBody>
          <a:bodyPr>
            <a:normAutofit/>
          </a:bodyPr>
          <a:lstStyle/>
          <a:p>
            <a:pPr marL="0" indent="0">
              <a:buNone/>
            </a:pPr>
            <a:r>
              <a:rPr lang="en-AU" b="1" i="1" dirty="0"/>
              <a:t>For our society this market-driven digitisation of our world has the potential to be incredibly empowering or incredibly threatening</a:t>
            </a:r>
          </a:p>
          <a:p>
            <a:pPr marL="0" indent="0">
              <a:buNone/>
            </a:pPr>
            <a:r>
              <a:rPr lang="en-AU" b="1" i="1" dirty="0"/>
              <a:t>Or both at the same time!</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24</a:t>
            </a:fld>
            <a:endParaRPr lang="en-AU" kern="0" dirty="0"/>
          </a:p>
        </p:txBody>
      </p:sp>
    </p:spTree>
    <p:extLst>
      <p:ext uri="{BB962C8B-B14F-4D97-AF65-F5344CB8AC3E}">
        <p14:creationId xmlns:p14="http://schemas.microsoft.com/office/powerpoint/2010/main" val="175343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1902-44A6-D241-AB7D-482D96A04E30}"/>
              </a:ext>
            </a:extLst>
          </p:cNvPr>
          <p:cNvSpPr>
            <a:spLocks noGrp="1"/>
          </p:cNvSpPr>
          <p:nvPr>
            <p:ph type="title"/>
          </p:nvPr>
        </p:nvSpPr>
        <p:spPr>
          <a:xfrm>
            <a:off x="567559" y="365125"/>
            <a:ext cx="11382703" cy="1325563"/>
          </a:xfrm>
        </p:spPr>
        <p:txBody>
          <a:bodyPr/>
          <a:lstStyle/>
          <a:p>
            <a:r>
              <a:rPr lang="en-AU" dirty="0">
                <a:solidFill>
                  <a:schemeClr val="accent2">
                    <a:lumMod val="50000"/>
                  </a:schemeClr>
                </a:solidFill>
                <a:latin typeface="Powderfinger Type" panose="02020709070000000403" pitchFamily="49" charset="77"/>
              </a:rPr>
              <a:t>Foundations: the US in the 1870’s</a:t>
            </a:r>
          </a:p>
        </p:txBody>
      </p:sp>
      <p:sp>
        <p:nvSpPr>
          <p:cNvPr id="3" name="Content Placeholder 2">
            <a:extLst>
              <a:ext uri="{FF2B5EF4-FFF2-40B4-BE49-F238E27FC236}">
                <a16:creationId xmlns:a16="http://schemas.microsoft.com/office/drawing/2014/main" id="{BDB9EF14-30D3-4E46-8B0A-973D7ED45763}"/>
              </a:ext>
            </a:extLst>
          </p:cNvPr>
          <p:cNvSpPr>
            <a:spLocks noGrp="1"/>
          </p:cNvSpPr>
          <p:nvPr>
            <p:ph idx="1"/>
          </p:nvPr>
        </p:nvSpPr>
        <p:spPr/>
        <p:txBody>
          <a:bodyPr>
            <a:normAutofit fontScale="92500" lnSpcReduction="20000"/>
          </a:bodyPr>
          <a:lstStyle/>
          <a:p>
            <a:r>
              <a:rPr lang="en-AU" dirty="0"/>
              <a:t>The dislocation of a previously agrarian workforce by the civil war created the opportunity for expansion of the industrial workforce through urbanisation and immigration</a:t>
            </a:r>
          </a:p>
          <a:p>
            <a:r>
              <a:rPr lang="en-AU" dirty="0"/>
              <a:t>The massive expansion of the national railway system allowed efficient distribution of goods throughout the year</a:t>
            </a:r>
          </a:p>
          <a:p>
            <a:r>
              <a:rPr lang="en-AU" dirty="0"/>
              <a:t>Liberalised capital markets with offshore investment encouraged entrepreneurial ventures</a:t>
            </a:r>
          </a:p>
          <a:p>
            <a:r>
              <a:rPr lang="en-AU" dirty="0"/>
              <a:t>The telegraph (and subsequently the telephone) network allowed the projection of power and influence, allowing corporate entities to expand their effective scope beyond a single locale</a:t>
            </a:r>
          </a:p>
          <a:p>
            <a:r>
              <a:rPr lang="en-AU" dirty="0"/>
              <a:t>Industrialisation transformed small scale cottage industries into large scale industrial production</a:t>
            </a:r>
          </a:p>
        </p:txBody>
      </p:sp>
    </p:spTree>
    <p:extLst>
      <p:ext uri="{BB962C8B-B14F-4D97-AF65-F5344CB8AC3E}">
        <p14:creationId xmlns:p14="http://schemas.microsoft.com/office/powerpoint/2010/main" val="289264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50000"/>
                  </a:schemeClr>
                </a:solidFill>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1007435" y="1600203"/>
            <a:ext cx="10657184" cy="4565103"/>
          </a:xfrm>
        </p:spPr>
        <p:txBody>
          <a:bodyPr>
            <a:normAutofit/>
          </a:bodyPr>
          <a:lstStyle/>
          <a:p>
            <a:pPr marL="0" indent="0">
              <a:buNone/>
            </a:pPr>
            <a:r>
              <a:rPr lang="en-US" sz="2400" dirty="0"/>
              <a:t>A term applied to America in the 1870 </a:t>
            </a:r>
            <a:r>
              <a:rPr lang="mr-IN" sz="2400" dirty="0"/>
              <a:t>–</a:t>
            </a:r>
            <a:r>
              <a:rPr lang="en-US" sz="2400" dirty="0"/>
              <a:t> 1890’s about the building of new industrial and commercial corporate giants on platforms that were a mix of industrial innovation and enterprise with elements of greed, corruption and labor exploitation</a:t>
            </a:r>
          </a:p>
          <a:p>
            <a:pPr marL="0" indent="0">
              <a:buNone/>
            </a:pPr>
            <a:endParaRPr lang="en-US" sz="2400" dirty="0"/>
          </a:p>
          <a:p>
            <a:pPr marL="0" indent="0">
              <a:buNone/>
            </a:pPr>
            <a:endParaRPr lang="en-US" sz="2400" dirty="0"/>
          </a:p>
          <a:p>
            <a:pPr lvl="1"/>
            <a:endParaRPr lang="en-US" sz="2000"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a:t>
            </a:fld>
            <a:endParaRPr lang="en-AU" kern="0" dirty="0"/>
          </a:p>
        </p:txBody>
      </p:sp>
      <p:pic>
        <p:nvPicPr>
          <p:cNvPr id="6" name="Picture 5"/>
          <p:cNvPicPr>
            <a:picLocks noChangeAspect="1"/>
          </p:cNvPicPr>
          <p:nvPr/>
        </p:nvPicPr>
        <p:blipFill>
          <a:blip r:embed="rId2"/>
          <a:stretch>
            <a:fillRect/>
          </a:stretch>
        </p:blipFill>
        <p:spPr>
          <a:xfrm>
            <a:off x="6262560" y="3360752"/>
            <a:ext cx="2110403" cy="1559955"/>
          </a:xfrm>
          <a:prstGeom prst="rect">
            <a:avLst/>
          </a:prstGeom>
        </p:spPr>
      </p:pic>
      <p:pic>
        <p:nvPicPr>
          <p:cNvPr id="7" name="Picture 6"/>
          <p:cNvPicPr>
            <a:picLocks noChangeAspect="1"/>
          </p:cNvPicPr>
          <p:nvPr/>
        </p:nvPicPr>
        <p:blipFill>
          <a:blip r:embed="rId3"/>
          <a:stretch>
            <a:fillRect/>
          </a:stretch>
        </p:blipFill>
        <p:spPr>
          <a:xfrm>
            <a:off x="6672064" y="5016688"/>
            <a:ext cx="2232248" cy="1770917"/>
          </a:xfrm>
          <a:prstGeom prst="rect">
            <a:avLst/>
          </a:prstGeom>
        </p:spPr>
      </p:pic>
      <p:sp>
        <p:nvSpPr>
          <p:cNvPr id="8" name="TextBox 7"/>
          <p:cNvSpPr txBox="1"/>
          <p:nvPr/>
        </p:nvSpPr>
        <p:spPr>
          <a:xfrm>
            <a:off x="1007435" y="3118318"/>
            <a:ext cx="4749373" cy="2677656"/>
          </a:xfrm>
          <a:prstGeom prst="rect">
            <a:avLst/>
          </a:prstGeom>
          <a:noFill/>
        </p:spPr>
        <p:txBody>
          <a:bodyPr wrap="square" rtlCol="0">
            <a:spAutoFit/>
          </a:bodyPr>
          <a:lstStyle/>
          <a:p>
            <a:r>
              <a:rPr lang="en-US" sz="2400" dirty="0"/>
              <a:t>Andrew Carnegie - US Steel </a:t>
            </a:r>
          </a:p>
          <a:p>
            <a:r>
              <a:rPr lang="en-US" sz="2400" dirty="0"/>
              <a:t>John </a:t>
            </a:r>
            <a:r>
              <a:rPr lang="en-US" sz="2400" dirty="0" err="1"/>
              <a:t>Rockfeller</a:t>
            </a:r>
            <a:r>
              <a:rPr lang="en-US" sz="2400" dirty="0"/>
              <a:t> - Standard Oil</a:t>
            </a:r>
          </a:p>
          <a:p>
            <a:r>
              <a:rPr lang="en-US" sz="2400" dirty="0"/>
              <a:t>Theodore Vail - AT&amp;T</a:t>
            </a:r>
          </a:p>
          <a:p>
            <a:r>
              <a:rPr lang="en-US" sz="2400" dirty="0"/>
              <a:t>George Westinghouse </a:t>
            </a:r>
            <a:r>
              <a:rPr lang="mr-IN" sz="2400" dirty="0"/>
              <a:t>–</a:t>
            </a:r>
            <a:r>
              <a:rPr lang="en-US" sz="2400" dirty="0"/>
              <a:t> Rail Brakes</a:t>
            </a:r>
          </a:p>
          <a:p>
            <a:r>
              <a:rPr lang="en-US" sz="2400" dirty="0"/>
              <a:t>Thomas Edison </a:t>
            </a:r>
            <a:r>
              <a:rPr lang="mr-IN" sz="2400" dirty="0"/>
              <a:t>–</a:t>
            </a:r>
            <a:r>
              <a:rPr lang="en-US" sz="2400" dirty="0"/>
              <a:t> General Electric</a:t>
            </a:r>
          </a:p>
          <a:p>
            <a:r>
              <a:rPr lang="en-US" sz="2400" dirty="0"/>
              <a:t>J P Morgan - Banking</a:t>
            </a:r>
          </a:p>
          <a:p>
            <a:endParaRPr lang="en-US" sz="2400" dirty="0"/>
          </a:p>
        </p:txBody>
      </p:sp>
      <p:pic>
        <p:nvPicPr>
          <p:cNvPr id="5" name="Picture 4"/>
          <p:cNvPicPr>
            <a:picLocks noChangeAspect="1"/>
          </p:cNvPicPr>
          <p:nvPr/>
        </p:nvPicPr>
        <p:blipFill>
          <a:blip r:embed="rId4"/>
          <a:stretch>
            <a:fillRect/>
          </a:stretch>
        </p:blipFill>
        <p:spPr>
          <a:xfrm>
            <a:off x="7608168" y="3717033"/>
            <a:ext cx="2205091" cy="1655727"/>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a:t>
            </a:fld>
            <a:endParaRPr lang="en-AU" kern="0" dirty="0"/>
          </a:p>
        </p:txBody>
      </p:sp>
      <p:sp>
        <p:nvSpPr>
          <p:cNvPr id="9" name="Content Placeholder 2"/>
          <p:cNvSpPr>
            <a:spLocks noGrp="1"/>
          </p:cNvSpPr>
          <p:nvPr>
            <p:ph idx="1"/>
          </p:nvPr>
        </p:nvSpPr>
        <p:spPr>
          <a:xfrm>
            <a:off x="1391478" y="2022329"/>
            <a:ext cx="4309420" cy="4565103"/>
          </a:xfrm>
        </p:spPr>
        <p:txBody>
          <a:bodyPr>
            <a:normAutofit/>
          </a:bodyPr>
          <a:lstStyle/>
          <a:p>
            <a:pPr marL="0" indent="0">
              <a:buNone/>
            </a:pPr>
            <a:r>
              <a:rPr lang="en-US" sz="2000" dirty="0"/>
              <a:t>During this period in the United States the dominant position within industry and commerce was occupied by a very small number of players who were moving far faster than the regulatory measures  of the day.</a:t>
            </a:r>
          </a:p>
          <a:p>
            <a:pPr marL="0" indent="0">
              <a:buNone/>
            </a:pPr>
            <a:r>
              <a:rPr lang="en-US" sz="20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3A0E-7D42-C649-97A7-D6ADA4ED9A4B}"/>
              </a:ext>
            </a:extLst>
          </p:cNvPr>
          <p:cNvSpPr>
            <a:spLocks noGrp="1"/>
          </p:cNvSpPr>
          <p:nvPr>
            <p:ph type="title"/>
          </p:nvPr>
        </p:nvSpPr>
        <p:spPr/>
        <p:txBody>
          <a:bodyPr/>
          <a:lstStyle/>
          <a:p>
            <a:r>
              <a:rPr lang="en-AU" dirty="0">
                <a:latin typeface="Powderfinger Type" panose="02020709070000000403" pitchFamily="49" charset="77"/>
              </a:rPr>
              <a:t>The Sherman Act</a:t>
            </a:r>
          </a:p>
        </p:txBody>
      </p:sp>
      <p:sp>
        <p:nvSpPr>
          <p:cNvPr id="3" name="Content Placeholder 2">
            <a:extLst>
              <a:ext uri="{FF2B5EF4-FFF2-40B4-BE49-F238E27FC236}">
                <a16:creationId xmlns:a16="http://schemas.microsoft.com/office/drawing/2014/main" id="{70C202A4-0B4E-4B47-992B-C69C31CB72CA}"/>
              </a:ext>
            </a:extLst>
          </p:cNvPr>
          <p:cNvSpPr>
            <a:spLocks noGrp="1"/>
          </p:cNvSpPr>
          <p:nvPr>
            <p:ph idx="1"/>
          </p:nvPr>
        </p:nvSpPr>
        <p:spPr/>
        <p:txBody>
          <a:bodyPr>
            <a:normAutofit lnSpcReduction="10000"/>
          </a:bodyPr>
          <a:lstStyle/>
          <a:p>
            <a:r>
              <a:rPr lang="en-AU" dirty="0"/>
              <a:t>An attempt to curtail the excessive aggregation of power that interferes with trade and competition</a:t>
            </a:r>
          </a:p>
          <a:p>
            <a:r>
              <a:rPr lang="en-AU" dirty="0"/>
              <a:t>The act was intended to protect the public from the perils of failure of a market to sustain competition within the market</a:t>
            </a:r>
          </a:p>
          <a:p>
            <a:r>
              <a:rPr lang="en-AU" dirty="0"/>
              <a:t>It prohibits anti-competitive arrangements and conduct that creates market monopolisation that results in the restraint of trade and competition within a market</a:t>
            </a:r>
          </a:p>
          <a:p>
            <a:r>
              <a:rPr lang="en-AU" dirty="0"/>
              <a:t>Applied in 1911 to Standard Oil, American Tobacco and General Electric</a:t>
            </a:r>
          </a:p>
          <a:p>
            <a:r>
              <a:rPr lang="en-AU" dirty="0"/>
              <a:t>Applied in 1982 to AT&amp;T</a:t>
            </a:r>
          </a:p>
          <a:p>
            <a:pPr lvl="1"/>
            <a:endParaRPr lang="en-AU" dirty="0"/>
          </a:p>
        </p:txBody>
      </p:sp>
    </p:spTree>
    <p:extLst>
      <p:ext uri="{BB962C8B-B14F-4D97-AF65-F5344CB8AC3E}">
        <p14:creationId xmlns:p14="http://schemas.microsoft.com/office/powerpoint/2010/main" val="2849585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C04E-CB41-DA4A-9FE5-AD1EC012F69C}"/>
              </a:ext>
            </a:extLst>
          </p:cNvPr>
          <p:cNvSpPr>
            <a:spLocks noGrp="1"/>
          </p:cNvSpPr>
          <p:nvPr>
            <p:ph type="title"/>
          </p:nvPr>
        </p:nvSpPr>
        <p:spPr>
          <a:xfrm>
            <a:off x="838199" y="365125"/>
            <a:ext cx="11553497" cy="1325563"/>
          </a:xfrm>
        </p:spPr>
        <p:txBody>
          <a:bodyPr>
            <a:normAutofit fontScale="90000"/>
          </a:bodyPr>
          <a:lstStyle/>
          <a:p>
            <a:r>
              <a:rPr lang="en-AU" dirty="0"/>
              <a:t>What happened between 1911 and 1982?</a:t>
            </a:r>
            <a:br>
              <a:rPr lang="en-AU" dirty="0"/>
            </a:br>
            <a:r>
              <a:rPr lang="en-AU" dirty="0"/>
              <a:t>What happened after 1982?</a:t>
            </a:r>
          </a:p>
        </p:txBody>
      </p:sp>
      <p:sp>
        <p:nvSpPr>
          <p:cNvPr id="3" name="Content Placeholder 2">
            <a:extLst>
              <a:ext uri="{FF2B5EF4-FFF2-40B4-BE49-F238E27FC236}">
                <a16:creationId xmlns:a16="http://schemas.microsoft.com/office/drawing/2014/main" id="{B1309A2C-7096-EC48-B833-A4136105699D}"/>
              </a:ext>
            </a:extLst>
          </p:cNvPr>
          <p:cNvSpPr>
            <a:spLocks noGrp="1"/>
          </p:cNvSpPr>
          <p:nvPr>
            <p:ph idx="1"/>
          </p:nvPr>
        </p:nvSpPr>
        <p:spPr>
          <a:xfrm>
            <a:off x="838200" y="2067360"/>
            <a:ext cx="10515600" cy="4351338"/>
          </a:xfrm>
        </p:spPr>
        <p:txBody>
          <a:bodyPr>
            <a:normAutofit lnSpcReduction="10000"/>
          </a:bodyPr>
          <a:lstStyle/>
          <a:p>
            <a:pPr marL="0" indent="0">
              <a:buNone/>
            </a:pPr>
            <a:r>
              <a:rPr lang="en-AU" dirty="0"/>
              <a:t>Why wasn’t the Sherman Act bought to bear on other industrial enterprises through most of the 20</a:t>
            </a:r>
            <a:r>
              <a:rPr lang="en-AU" baseline="30000" dirty="0"/>
              <a:t>th</a:t>
            </a:r>
            <a:r>
              <a:rPr lang="en-AU" dirty="0"/>
              <a:t> century?</a:t>
            </a:r>
          </a:p>
          <a:p>
            <a:pPr lvl="1"/>
            <a:r>
              <a:rPr lang="en-AU" dirty="0"/>
              <a:t>Unintended side-effects of application the Sherman Act may be a factor -  the break up of Standard Oil and American Tobacco caused the economic panic of 1910-1911</a:t>
            </a:r>
          </a:p>
          <a:p>
            <a:pPr lvl="1"/>
            <a:r>
              <a:rPr lang="en-AU" dirty="0"/>
              <a:t>Dominant enterprises turned to political lobbying to forestall political action in the form of anti-trust actions</a:t>
            </a:r>
          </a:p>
          <a:p>
            <a:pPr lvl="1"/>
            <a:r>
              <a:rPr lang="en-AU" dirty="0"/>
              <a:t>The US assumed a dominant position in international markets</a:t>
            </a:r>
          </a:p>
          <a:p>
            <a:pPr lvl="2"/>
            <a:r>
              <a:rPr lang="en-AU" dirty="0"/>
              <a:t>In 1913 the US auto industry was already manufacturing 485,000 units out of a world total of 606,000, and by 1929 Ford, GM and Chrysler had 80% of global market  share</a:t>
            </a:r>
          </a:p>
          <a:p>
            <a:pPr lvl="1"/>
            <a:r>
              <a:rPr lang="en-AU" dirty="0"/>
              <a:t>The US domestic economy was a major beneficiary of large scale US enterprises dominating the global market, making them politically untouchable in the domestic marketplace</a:t>
            </a:r>
          </a:p>
        </p:txBody>
      </p:sp>
    </p:spTree>
    <p:extLst>
      <p:ext uri="{BB962C8B-B14F-4D97-AF65-F5344CB8AC3E}">
        <p14:creationId xmlns:p14="http://schemas.microsoft.com/office/powerpoint/2010/main" val="1836338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E581E-872B-824F-BC6B-0E3A8524C0FB}"/>
              </a:ext>
            </a:extLst>
          </p:cNvPr>
          <p:cNvSpPr>
            <a:spLocks noGrp="1"/>
          </p:cNvSpPr>
          <p:nvPr>
            <p:ph type="title"/>
          </p:nvPr>
        </p:nvSpPr>
        <p:spPr/>
        <p:txBody>
          <a:bodyPr/>
          <a:lstStyle/>
          <a:p>
            <a:r>
              <a:rPr lang="en-AU" dirty="0"/>
              <a:t>Louis Brandeis – “Big is Bad” by definition</a:t>
            </a:r>
          </a:p>
        </p:txBody>
      </p:sp>
      <p:sp>
        <p:nvSpPr>
          <p:cNvPr id="3" name="Content Placeholder 2">
            <a:extLst>
              <a:ext uri="{FF2B5EF4-FFF2-40B4-BE49-F238E27FC236}">
                <a16:creationId xmlns:a16="http://schemas.microsoft.com/office/drawing/2014/main" id="{D4D441D4-CACF-4B4A-972E-F996914085F8}"/>
              </a:ext>
            </a:extLst>
          </p:cNvPr>
          <p:cNvSpPr>
            <a:spLocks noGrp="1"/>
          </p:cNvSpPr>
          <p:nvPr>
            <p:ph idx="1"/>
          </p:nvPr>
        </p:nvSpPr>
        <p:spPr/>
        <p:txBody>
          <a:bodyPr>
            <a:normAutofit fontScale="92500" lnSpcReduction="20000"/>
          </a:bodyPr>
          <a:lstStyle/>
          <a:p>
            <a:pPr marL="0" indent="0">
              <a:buNone/>
            </a:pPr>
            <a:r>
              <a:rPr lang="en-AU" dirty="0"/>
              <a:t>US Supreme Court – 1916 – 1939</a:t>
            </a:r>
          </a:p>
          <a:p>
            <a:r>
              <a:rPr lang="en-AU" dirty="0"/>
              <a:t>He argued that big business was too big to be managed effectively in all cases.</a:t>
            </a:r>
          </a:p>
          <a:p>
            <a:r>
              <a:rPr lang="en-AU" dirty="0"/>
              <a:t>The growth of these very large enterprises that were at the extreme end of the excesses of monopolies, and their behaviours harmed competition, harmed customers and harmed further innovation</a:t>
            </a:r>
          </a:p>
          <a:p>
            <a:r>
              <a:rPr lang="en-AU" dirty="0"/>
              <a:t>The quality of their products tended to decline, and the prices of their products tended to rise once they had achieved market dominance </a:t>
            </a:r>
          </a:p>
          <a:p>
            <a:r>
              <a:rPr lang="en-AU" dirty="0"/>
              <a:t>When large companies can shape their regulatory environment, take advantage of lax regulatory oversight to take on more risk than they can manage, and transfer downside losses onto the taxpayer, then we should be very concerned</a:t>
            </a:r>
          </a:p>
        </p:txBody>
      </p:sp>
    </p:spTree>
    <p:extLst>
      <p:ext uri="{BB962C8B-B14F-4D97-AF65-F5344CB8AC3E}">
        <p14:creationId xmlns:p14="http://schemas.microsoft.com/office/powerpoint/2010/main" val="1285387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EAAF-44C1-4D42-96C4-7788CD43790B}"/>
              </a:ext>
            </a:extLst>
          </p:cNvPr>
          <p:cNvSpPr>
            <a:spLocks noGrp="1"/>
          </p:cNvSpPr>
          <p:nvPr>
            <p:ph type="title"/>
          </p:nvPr>
        </p:nvSpPr>
        <p:spPr/>
        <p:txBody>
          <a:bodyPr/>
          <a:lstStyle/>
          <a:p>
            <a:r>
              <a:rPr lang="en-AU" dirty="0"/>
              <a:t>Theodore Roosevelt</a:t>
            </a:r>
          </a:p>
        </p:txBody>
      </p:sp>
      <p:sp>
        <p:nvSpPr>
          <p:cNvPr id="3" name="Content Placeholder 2">
            <a:extLst>
              <a:ext uri="{FF2B5EF4-FFF2-40B4-BE49-F238E27FC236}">
                <a16:creationId xmlns:a16="http://schemas.microsoft.com/office/drawing/2014/main" id="{24933FEC-1386-BA46-A474-D53A1C09EA82}"/>
              </a:ext>
            </a:extLst>
          </p:cNvPr>
          <p:cNvSpPr>
            <a:spLocks noGrp="1"/>
          </p:cNvSpPr>
          <p:nvPr>
            <p:ph idx="1"/>
          </p:nvPr>
        </p:nvSpPr>
        <p:spPr/>
        <p:txBody>
          <a:bodyPr>
            <a:normAutofit lnSpcReduction="10000"/>
          </a:bodyPr>
          <a:lstStyle/>
          <a:p>
            <a:pPr marL="0" indent="0">
              <a:buNone/>
            </a:pPr>
            <a:r>
              <a:rPr lang="en-AU" dirty="0"/>
              <a:t>US President 1901 – 1909</a:t>
            </a:r>
          </a:p>
          <a:p>
            <a:r>
              <a:rPr lang="en-AU" dirty="0"/>
              <a:t>There are legitimate economies of scale where large enterprises could achieve higher efficiencies and lower prices to consumers in the production of goods and services by virtue of the volume of production</a:t>
            </a:r>
          </a:p>
          <a:p>
            <a:r>
              <a:rPr lang="en-AU" dirty="0"/>
              <a:t>Large enterprises gain access to volumes of capital and resources that are otherwise inaccessible</a:t>
            </a:r>
          </a:p>
          <a:p>
            <a:r>
              <a:rPr lang="en-AU" dirty="0"/>
              <a:t>The auto industry and the electricity industry are examples of a prohibitively expensive luxury good that turned into a generally accessible product through the application of massive scale in production of the good</a:t>
            </a:r>
          </a:p>
        </p:txBody>
      </p:sp>
    </p:spTree>
    <p:extLst>
      <p:ext uri="{BB962C8B-B14F-4D97-AF65-F5344CB8AC3E}">
        <p14:creationId xmlns:p14="http://schemas.microsoft.com/office/powerpoint/2010/main" val="1225501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1600</Words>
  <Application>Microsoft Macintosh PowerPoint</Application>
  <PresentationFormat>Widescreen</PresentationFormat>
  <Paragraphs>139</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AhnbergHand</vt:lpstr>
      <vt:lpstr>Arial</vt:lpstr>
      <vt:lpstr>Calibri</vt:lpstr>
      <vt:lpstr>Calibri Light</vt:lpstr>
      <vt:lpstr>Powderfinger Type</vt:lpstr>
      <vt:lpstr>Office Theme</vt:lpstr>
      <vt:lpstr>Is “Big” Necessarily “Bad”?</vt:lpstr>
      <vt:lpstr>This is not a new question…</vt:lpstr>
      <vt:lpstr>Foundations: the US in the 1870’s</vt:lpstr>
      <vt:lpstr>The Gilded Age</vt:lpstr>
      <vt:lpstr>The Gilded Age</vt:lpstr>
      <vt:lpstr>The Sherman Act</vt:lpstr>
      <vt:lpstr>What happened between 1911 and 1982? What happened after 1982?</vt:lpstr>
      <vt:lpstr>Louis Brandeis – “Big is Bad” by definition</vt:lpstr>
      <vt:lpstr>Theodore Roosevelt</vt:lpstr>
      <vt:lpstr>Regulation?</vt:lpstr>
      <vt:lpstr>The Internet’s Gilded Age</vt:lpstr>
      <vt:lpstr>The Internet’s Gilded Age</vt:lpstr>
      <vt:lpstr>The Internet’s Gilded Age</vt:lpstr>
      <vt:lpstr>Market Sentiment</vt:lpstr>
      <vt:lpstr>The Internet’s Gilded Age</vt:lpstr>
      <vt:lpstr>What’s the problem?</vt:lpstr>
      <vt:lpstr>What we want?</vt:lpstr>
      <vt:lpstr>There are side-effects</vt:lpstr>
      <vt:lpstr>Surveillance Capitalism</vt:lpstr>
      <vt:lpstr>What we might want </vt:lpstr>
      <vt:lpstr>Where are we?</vt:lpstr>
      <vt:lpstr>Maybe its more than this</vt:lpstr>
      <vt:lpstr>Is it about what we buy or is this more about what we think?</vt:lpstr>
      <vt:lpstr>Where does all this head?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“Big” necessarily “Bad”?</dc:title>
  <dc:creator>Geoff Huston</dc:creator>
  <cp:lastModifiedBy>Geoff Huston</cp:lastModifiedBy>
  <cp:revision>16</cp:revision>
  <dcterms:created xsi:type="dcterms:W3CDTF">2021-05-27T23:52:27Z</dcterms:created>
  <dcterms:modified xsi:type="dcterms:W3CDTF">2021-06-02T20:47:17Z</dcterms:modified>
</cp:coreProperties>
</file>