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54"/>
  </p:notesMasterIdLst>
  <p:sldIdLst>
    <p:sldId id="269" r:id="rId5"/>
    <p:sldId id="270" r:id="rId6"/>
    <p:sldId id="294" r:id="rId7"/>
    <p:sldId id="369" r:id="rId8"/>
    <p:sldId id="370" r:id="rId9"/>
    <p:sldId id="314" r:id="rId10"/>
    <p:sldId id="350" r:id="rId11"/>
    <p:sldId id="371" r:id="rId12"/>
    <p:sldId id="372" r:id="rId13"/>
    <p:sldId id="291" r:id="rId14"/>
    <p:sldId id="292" r:id="rId15"/>
    <p:sldId id="293" r:id="rId16"/>
    <p:sldId id="306" r:id="rId17"/>
    <p:sldId id="295" r:id="rId18"/>
    <p:sldId id="316" r:id="rId19"/>
    <p:sldId id="274" r:id="rId20"/>
    <p:sldId id="351" r:id="rId21"/>
    <p:sldId id="318" r:id="rId22"/>
    <p:sldId id="352" r:id="rId23"/>
    <p:sldId id="284" r:id="rId24"/>
    <p:sldId id="353" r:id="rId25"/>
    <p:sldId id="298" r:id="rId26"/>
    <p:sldId id="301" r:id="rId27"/>
    <p:sldId id="304" r:id="rId28"/>
    <p:sldId id="305" r:id="rId29"/>
    <p:sldId id="354" r:id="rId30"/>
    <p:sldId id="355" r:id="rId31"/>
    <p:sldId id="283" r:id="rId32"/>
    <p:sldId id="356" r:id="rId33"/>
    <p:sldId id="373" r:id="rId34"/>
    <p:sldId id="309" r:id="rId35"/>
    <p:sldId id="357" r:id="rId36"/>
    <p:sldId id="358" r:id="rId37"/>
    <p:sldId id="359" r:id="rId38"/>
    <p:sldId id="360" r:id="rId39"/>
    <p:sldId id="361" r:id="rId40"/>
    <p:sldId id="362" r:id="rId41"/>
    <p:sldId id="374" r:id="rId42"/>
    <p:sldId id="375" r:id="rId43"/>
    <p:sldId id="325" r:id="rId44"/>
    <p:sldId id="363" r:id="rId45"/>
    <p:sldId id="364" r:id="rId46"/>
    <p:sldId id="365" r:id="rId47"/>
    <p:sldId id="366" r:id="rId48"/>
    <p:sldId id="367" r:id="rId49"/>
    <p:sldId id="376" r:id="rId50"/>
    <p:sldId id="307" r:id="rId51"/>
    <p:sldId id="311" r:id="rId52"/>
    <p:sldId id="268" r:id="rId53"/>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FE6"/>
          </a:solidFill>
        </a:fill>
      </a:tcStyle>
    </a:wholeTbl>
    <a:band2H>
      <a:tcTxStyle/>
      <a:tcStyle>
        <a:tcBdr/>
        <a:fill>
          <a:solidFill>
            <a:srgbClr val="E6E8F3"/>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CACE"/>
          </a:solidFill>
        </a:fill>
      </a:tcStyle>
    </a:wholeTbl>
    <a:band2H>
      <a:tcTxStyle/>
      <a:tcStyle>
        <a:tcBdr/>
        <a:fill>
          <a:solidFill>
            <a:srgbClr val="E9E6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DCA"/>
          </a:solidFill>
        </a:fill>
      </a:tcStyle>
    </a:wholeTbl>
    <a:band2H>
      <a:tcTxStyle/>
      <a:tcStyle>
        <a:tcBdr/>
        <a:fill>
          <a:solidFill>
            <a:srgbClr val="FFF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92"/>
    <p:restoredTop sz="94678"/>
  </p:normalViewPr>
  <p:slideViewPr>
    <p:cSldViewPr snapToGrid="0" snapToObjects="1">
      <p:cViewPr varScale="1">
        <p:scale>
          <a:sx n="218" d="100"/>
          <a:sy n="218" d="100"/>
        </p:scale>
        <p:origin x="656" y="184"/>
      </p:cViewPr>
      <p:guideLst>
        <p:guide orient="horz" pos="1620"/>
        <p:guide pos="2880"/>
      </p:guideLst>
    </p:cSldViewPr>
  </p:slideViewPr>
  <p:notesTextViewPr>
    <p:cViewPr>
      <p:scale>
        <a:sx n="100" d="100"/>
        <a:sy n="100" d="100"/>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7" name="Shape 147"/>
          <p:cNvSpPr>
            <a:spLocks noGrp="1" noRot="1" noChangeAspect="1"/>
          </p:cNvSpPr>
          <p:nvPr>
            <p:ph type="sldImg"/>
          </p:nvPr>
        </p:nvSpPr>
        <p:spPr>
          <a:xfrm>
            <a:off x="1143000" y="685800"/>
            <a:ext cx="4572000" cy="3429000"/>
          </a:xfrm>
          <a:prstGeom prst="rect">
            <a:avLst/>
          </a:prstGeom>
        </p:spPr>
        <p:txBody>
          <a:bodyPr/>
          <a:lstStyle/>
          <a:p>
            <a:endParaRPr/>
          </a:p>
        </p:txBody>
      </p:sp>
      <p:sp>
        <p:nvSpPr>
          <p:cNvPr id="148" name="Shape 14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462432759"/>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2" name="Title Text"/>
          <p:cNvSpPr txBox="1">
            <a:spLocks noGrp="1"/>
          </p:cNvSpPr>
          <p:nvPr>
            <p:ph type="title"/>
          </p:nvPr>
        </p:nvSpPr>
        <p:spPr>
          <a:xfrm>
            <a:off x="539551" y="497514"/>
            <a:ext cx="8208914" cy="1620180"/>
          </a:xfrm>
          <a:prstGeom prst="rect">
            <a:avLst/>
          </a:prstGeom>
        </p:spPr>
        <p:txBody>
          <a:bodyPr/>
          <a:lstStyle>
            <a:lvl1pPr>
              <a:defRPr sz="5400"/>
            </a:lvl1pPr>
          </a:lstStyle>
          <a:p>
            <a:r>
              <a:t>Title Text</a:t>
            </a:r>
          </a:p>
        </p:txBody>
      </p:sp>
      <p:sp>
        <p:nvSpPr>
          <p:cNvPr id="13" name="Body Level One…"/>
          <p:cNvSpPr txBox="1">
            <a:spLocks noGrp="1"/>
          </p:cNvSpPr>
          <p:nvPr>
            <p:ph type="body" sz="half" idx="1"/>
          </p:nvPr>
        </p:nvSpPr>
        <p:spPr>
          <a:xfrm>
            <a:off x="539551" y="2171700"/>
            <a:ext cx="8208914" cy="1314450"/>
          </a:xfrm>
          <a:prstGeom prst="rect">
            <a:avLst/>
          </a:prstGeom>
        </p:spPr>
        <p:txBody>
          <a:bodyPr/>
          <a:lstStyle>
            <a:lvl1pPr marL="0" indent="0">
              <a:buSzTx/>
              <a:buFontTx/>
              <a:buNone/>
            </a:lvl1pPr>
            <a:lvl2pPr marL="0" indent="457200">
              <a:buSzTx/>
              <a:buFontTx/>
              <a:buNone/>
            </a:lvl2pPr>
            <a:lvl3pPr marL="0" indent="914400">
              <a:buSzTx/>
              <a:buFontTx/>
              <a:buNone/>
            </a:lvl3pPr>
            <a:lvl4pPr marL="0" indent="1371600">
              <a:buSzTx/>
              <a:buFontTx/>
              <a:buNone/>
            </a:lvl4pPr>
            <a:lvl5pPr marL="0" indent="1828800">
              <a:buSzTx/>
              <a:buFontTx/>
              <a:buNone/>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xfrm>
            <a:off x="4419600" y="44878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pic>
        <p:nvPicPr>
          <p:cNvPr id="7" name="APRICOT 2020_Powerpoint graphic 16-9 01 copy_APRICOT-2015_Powerpoint-graphic-03.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721"/>
            <a:ext cx="9143999" cy="5141596"/>
          </a:xfrm>
          <a:prstGeom prst="rect">
            <a:avLst/>
          </a:prstGeom>
          <a:ln w="12700">
            <a:miter lim="400000"/>
          </a:ln>
        </p:spPr>
      </p:pic>
      <p:sp>
        <p:nvSpPr>
          <p:cNvPr id="113" name="Title Text"/>
          <p:cNvSpPr txBox="1">
            <a:spLocks noGrp="1"/>
          </p:cNvSpPr>
          <p:nvPr>
            <p:ph type="title"/>
          </p:nvPr>
        </p:nvSpPr>
        <p:spPr>
          <a:prstGeom prst="rect">
            <a:avLst/>
          </a:prstGeom>
        </p:spPr>
        <p:txBody>
          <a:bodyPr/>
          <a:lstStyle/>
          <a:p>
            <a:r>
              <a:t>Title Text</a:t>
            </a:r>
          </a:p>
        </p:txBody>
      </p:sp>
      <p:sp>
        <p:nvSpPr>
          <p:cNvPr id="114" name="Body Level One…"/>
          <p:cNvSpPr txBox="1">
            <a:spLocks noGrp="1"/>
          </p:cNvSpPr>
          <p:nvPr>
            <p:ph type="body" sz="half" idx="1"/>
          </p:nvPr>
        </p:nvSpPr>
        <p:spPr>
          <a:xfrm>
            <a:off x="395536" y="1200150"/>
            <a:ext cx="4104457" cy="3423829"/>
          </a:xfrm>
          <a:prstGeom prst="rect">
            <a:avLst/>
          </a:prstGeom>
        </p:spPr>
        <p:txBody>
          <a:bodyPr/>
          <a:lstStyle>
            <a:lvl1pPr>
              <a:defRPr sz="2000"/>
            </a:lvl1pPr>
            <a:lvl2pPr marL="563033" indent="-296333">
              <a:defRPr sz="2000"/>
            </a:lvl2pPr>
            <a:lvl3pPr marL="882650" indent="-349250">
              <a:defRPr sz="2000"/>
            </a:lvl3pPr>
            <a:lvl4pPr marL="1625600" indent="-254000">
              <a:defRPr sz="2000"/>
            </a:lvl4pPr>
            <a:lvl5pPr marL="2082800" indent="-254000">
              <a:defRPr sz="2000"/>
            </a:lvl5pPr>
          </a:lstStyle>
          <a:p>
            <a:r>
              <a:t>Body Level One</a:t>
            </a:r>
          </a:p>
          <a:p>
            <a:pPr lvl="1"/>
            <a:r>
              <a:t>Body Level Two</a:t>
            </a:r>
          </a:p>
          <a:p>
            <a:pPr lvl="2"/>
            <a:r>
              <a:t>Body Level Three</a:t>
            </a:r>
          </a:p>
          <a:p>
            <a:pPr lvl="3"/>
            <a:r>
              <a:t>Body Level Four</a:t>
            </a:r>
          </a:p>
          <a:p>
            <a:pPr lvl="4"/>
            <a:r>
              <a:t>Body Level Five</a:t>
            </a:r>
          </a:p>
        </p:txBody>
      </p:sp>
      <p:sp>
        <p:nvSpPr>
          <p:cNvPr id="115"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pic>
        <p:nvPicPr>
          <p:cNvPr id="6" name="APRICOT 2020_Powerpoint graphic 16-9 01 copy_APRICOT-2015_Powerpoint-graphic-03.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721"/>
            <a:ext cx="9143999" cy="5141596"/>
          </a:xfrm>
          <a:prstGeom prst="rect">
            <a:avLst/>
          </a:prstGeom>
          <a:ln w="12700">
            <a:miter lim="400000"/>
          </a:ln>
        </p:spPr>
      </p:pic>
      <p:sp>
        <p:nvSpPr>
          <p:cNvPr id="123" name="Title Text"/>
          <p:cNvSpPr txBox="1">
            <a:spLocks noGrp="1"/>
          </p:cNvSpPr>
          <p:nvPr>
            <p:ph type="title"/>
          </p:nvPr>
        </p:nvSpPr>
        <p:spPr>
          <a:prstGeom prst="rect">
            <a:avLst/>
          </a:prstGeom>
        </p:spPr>
        <p:txBody>
          <a:bodyPr/>
          <a:lstStyle/>
          <a:p>
            <a:r>
              <a:t>Title Text</a:t>
            </a:r>
          </a:p>
        </p:txBody>
      </p:sp>
      <p:sp>
        <p:nvSpPr>
          <p:cNvPr id="1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pic>
        <p:nvPicPr>
          <p:cNvPr id="5" name="APRICOT 2020_Powerpoint graphic 16-9 01 copy_APRICOT-2015_Powerpoint-graphic-03.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721"/>
            <a:ext cx="9143999" cy="5141596"/>
          </a:xfrm>
          <a:prstGeom prst="rect">
            <a:avLst/>
          </a:prstGeom>
          <a:ln w="12700">
            <a:miter lim="400000"/>
          </a:ln>
        </p:spPr>
      </p:pic>
      <p:sp>
        <p:nvSpPr>
          <p:cNvPr id="1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6" name="Slide Number"/>
          <p:cNvSpPr txBox="1">
            <a:spLocks/>
          </p:cNvSpPr>
          <p:nvPr userDrawn="1"/>
        </p:nvSpPr>
        <p:spPr>
          <a:xfrm>
            <a:off x="8979954" y="4980006"/>
            <a:ext cx="127001" cy="127001"/>
          </a:xfrm>
          <a:prstGeom prst="rect">
            <a:avLst/>
          </a:prstGeom>
          <a:ln w="12700">
            <a:miter lim="400000"/>
          </a:ln>
        </p:spPr>
        <p:txBody>
          <a:bodyPr wrap="none" lIns="0" tIns="0" rIns="0" bIns="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800" b="0" i="0" u="none" strike="noStrike" cap="none" spc="0" normalizeH="0" baseline="0">
                <a:ln>
                  <a:noFill/>
                </a:ln>
                <a:solidFill>
                  <a:srgbClr val="BFBFBF"/>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uk-UA" smtClean="0"/>
              <a:pPr/>
              <a:t>‹#›</a:t>
            </a:fld>
            <a:endParaRPr lang="uk-UA"/>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140" name="APRICOT 2020_Powerpoint graphic 16-9 01 copy_APRICOT-2015_Powerpoint-graphic-0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80439" cy="5162086"/>
          </a:xfrm>
          <a:prstGeom prst="rect">
            <a:avLst/>
          </a:prstGeom>
          <a:ln w="12700">
            <a:miter lim="400000"/>
          </a:ln>
        </p:spPr>
      </p:pic>
      <p:sp>
        <p:nvSpPr>
          <p:cNvPr id="4" name="Slide Number"/>
          <p:cNvSpPr txBox="1">
            <a:spLocks/>
          </p:cNvSpPr>
          <p:nvPr userDrawn="1"/>
        </p:nvSpPr>
        <p:spPr>
          <a:xfrm>
            <a:off x="8981503" y="4983031"/>
            <a:ext cx="127001" cy="127001"/>
          </a:xfrm>
          <a:prstGeom prst="rect">
            <a:avLst/>
          </a:prstGeom>
          <a:ln w="12700">
            <a:miter lim="400000"/>
          </a:ln>
        </p:spPr>
        <p:txBody>
          <a:bodyPr wrap="none" lIns="0" tIns="0" rIns="0" bIns="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800" b="0" i="0" u="none" strike="noStrike" cap="none" spc="0" normalizeH="0" baseline="0">
                <a:ln>
                  <a:noFill/>
                </a:ln>
                <a:solidFill>
                  <a:srgbClr val="BFBFBF"/>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uk-UA" smtClean="0"/>
              <a:pPr/>
              <a:t>‹#›</a:t>
            </a:fld>
            <a:endParaRPr lang="uk-UA"/>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1" name="Title Text"/>
          <p:cNvSpPr txBox="1">
            <a:spLocks noGrp="1"/>
          </p:cNvSpPr>
          <p:nvPr>
            <p:ph type="title"/>
          </p:nvPr>
        </p:nvSpPr>
        <p:spPr>
          <a:prstGeom prst="rect">
            <a:avLst/>
          </a:prstGeom>
        </p:spPr>
        <p:txBody>
          <a:bodyPr/>
          <a:lstStyle>
            <a:lvl1pPr>
              <a:defRPr baseline="0">
                <a:solidFill>
                  <a:schemeClr val="accent6">
                    <a:lumMod val="50000"/>
                  </a:schemeClr>
                </a:solidFill>
                <a:latin typeface="Powderfinger Type" panose="02020709070000000403" pitchFamily="49" charset="77"/>
              </a:defRPr>
            </a:lvl1pPr>
          </a:lstStyle>
          <a:p>
            <a:r>
              <a:rPr dirty="0"/>
              <a:t>Title Text</a:t>
            </a:r>
          </a:p>
        </p:txBody>
      </p:sp>
      <p:sp>
        <p:nvSpPr>
          <p:cNvPr id="22" name="Body Level One…"/>
          <p:cNvSpPr txBox="1">
            <a:spLocks noGrp="1"/>
          </p:cNvSpPr>
          <p:nvPr>
            <p:ph type="body" idx="1"/>
          </p:nvPr>
        </p:nvSpPr>
        <p:spPr>
          <a:prstGeom prst="rect">
            <a:avLst/>
          </a:prstGeom>
        </p:spPr>
        <p:txBody>
          <a:bodyPr/>
          <a:lstStyle>
            <a:lvl1pPr>
              <a:spcBef>
                <a:spcPts val="0"/>
              </a:spcBef>
              <a:defRPr baseline="0">
                <a:latin typeface="Calibri" panose="020F0502020204030204" pitchFamily="34" charset="0"/>
              </a:defRPr>
            </a:lvl1pPr>
            <a:lvl2pPr>
              <a:spcBef>
                <a:spcPts val="0"/>
              </a:spcBef>
              <a:defRPr baseline="0">
                <a:latin typeface="Calibri" panose="020F0502020204030204" pitchFamily="34" charset="0"/>
              </a:defRPr>
            </a:lvl2pPr>
            <a:lvl3pPr>
              <a:spcBef>
                <a:spcPts val="0"/>
              </a:spcBef>
              <a:defRPr baseline="0">
                <a:latin typeface="Calibri" panose="020F0502020204030204" pitchFamily="34" charset="0"/>
              </a:defRPr>
            </a:lvl3pPr>
            <a:lvl4pPr>
              <a:spcBef>
                <a:spcPts val="0"/>
              </a:spcBef>
              <a:defRPr baseline="0">
                <a:latin typeface="Calibri" panose="020F0502020204030204" pitchFamily="34" charset="0"/>
              </a:defRPr>
            </a:lvl4pPr>
            <a:lvl5pPr>
              <a:spcBef>
                <a:spcPts val="0"/>
              </a:spcBef>
              <a:defRPr baseline="0">
                <a:latin typeface="Calibri" panose="020F0502020204030204" pitchFamily="34" charset="0"/>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Content 2">
    <p:spTree>
      <p:nvGrpSpPr>
        <p:cNvPr id="1" name=""/>
        <p:cNvGrpSpPr/>
        <p:nvPr/>
      </p:nvGrpSpPr>
      <p:grpSpPr>
        <a:xfrm>
          <a:off x="0" y="0"/>
          <a:ext cx="0" cy="0"/>
          <a:chOff x="0" y="0"/>
          <a:chExt cx="0" cy="0"/>
        </a:xfrm>
      </p:grpSpPr>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1" name="Title Text"/>
          <p:cNvSpPr txBox="1">
            <a:spLocks noGrp="1"/>
          </p:cNvSpPr>
          <p:nvPr>
            <p:ph type="title"/>
          </p:nvPr>
        </p:nvSpPr>
        <p:spPr>
          <a:prstGeom prst="rect">
            <a:avLst/>
          </a:prstGeom>
        </p:spPr>
        <p:txBody>
          <a:bodyPr/>
          <a:lstStyle/>
          <a:p>
            <a:r>
              <a:t>Title Text</a:t>
            </a:r>
          </a:p>
        </p:txBody>
      </p:sp>
      <p:sp>
        <p:nvSpPr>
          <p:cNvPr id="4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8" name="Title Text"/>
          <p:cNvSpPr txBox="1">
            <a:spLocks noGrp="1"/>
          </p:cNvSpPr>
          <p:nvPr>
            <p:ph type="title"/>
          </p:nvPr>
        </p:nvSpPr>
        <p:spPr>
          <a:prstGeom prst="rect">
            <a:avLst/>
          </a:prstGeom>
        </p:spPr>
        <p:txBody>
          <a:bodyPr/>
          <a:lstStyle/>
          <a:p>
            <a:r>
              <a:t>Title Text</a:t>
            </a:r>
          </a:p>
        </p:txBody>
      </p:sp>
      <p:sp>
        <p:nvSpPr>
          <p:cNvPr id="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73" name="APRICOT 2020_Powerpoint graphic 16-9 01 copy_APRICOT-2015_Powerpoint-graphic-03.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721"/>
            <a:ext cx="9143999" cy="5141596"/>
          </a:xfrm>
          <a:prstGeom prst="rect">
            <a:avLst/>
          </a:prstGeom>
          <a:ln w="12700">
            <a:miter lim="400000"/>
          </a:ln>
        </p:spPr>
      </p:pic>
      <p:sp>
        <p:nvSpPr>
          <p:cNvPr id="74" name="Title Text"/>
          <p:cNvSpPr txBox="1">
            <a:spLocks noGrp="1"/>
          </p:cNvSpPr>
          <p:nvPr>
            <p:ph type="title"/>
          </p:nvPr>
        </p:nvSpPr>
        <p:spPr>
          <a:xfrm>
            <a:off x="539551" y="497514"/>
            <a:ext cx="8208914" cy="1620180"/>
          </a:xfrm>
          <a:prstGeom prst="rect">
            <a:avLst/>
          </a:prstGeom>
        </p:spPr>
        <p:txBody>
          <a:bodyPr/>
          <a:lstStyle>
            <a:lvl1pPr>
              <a:defRPr sz="5400"/>
            </a:lvl1pPr>
          </a:lstStyle>
          <a:p>
            <a:r>
              <a:t>Title Text</a:t>
            </a:r>
          </a:p>
        </p:txBody>
      </p:sp>
      <p:sp>
        <p:nvSpPr>
          <p:cNvPr id="75" name="Body Level One…"/>
          <p:cNvSpPr txBox="1">
            <a:spLocks noGrp="1"/>
          </p:cNvSpPr>
          <p:nvPr>
            <p:ph type="body" sz="half" idx="1"/>
          </p:nvPr>
        </p:nvSpPr>
        <p:spPr>
          <a:xfrm>
            <a:off x="539551" y="2171700"/>
            <a:ext cx="8208914" cy="1314450"/>
          </a:xfrm>
          <a:prstGeom prst="rect">
            <a:avLst/>
          </a:prstGeom>
        </p:spPr>
        <p:txBody>
          <a:bodyPr/>
          <a:lstStyle>
            <a:lvl1pPr marL="0" indent="0">
              <a:buSzTx/>
              <a:buFontTx/>
              <a:buNone/>
            </a:lvl1pPr>
            <a:lvl2pPr marL="0" indent="457200">
              <a:buSzTx/>
              <a:buFontTx/>
              <a:buNone/>
            </a:lvl2pPr>
            <a:lvl3pPr marL="0" indent="914400">
              <a:buSzTx/>
              <a:buFontTx/>
              <a:buNone/>
            </a:lvl3pPr>
            <a:lvl4pPr marL="0" indent="1371600">
              <a:buSzTx/>
              <a:buFontTx/>
              <a:buNone/>
            </a:lvl4pPr>
            <a:lvl5pPr marL="0" indent="1828800">
              <a:buSzTx/>
              <a:buFontTx/>
              <a:buNone/>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xfrm>
            <a:off x="4419600" y="44878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8" name="APRICOT 2020_Powerpoint graphic 16-9 01 copy_APRICOT-2015_Powerpoint-graphic-03.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721"/>
            <a:ext cx="9143999" cy="5141596"/>
          </a:xfrm>
          <a:prstGeom prst="rect">
            <a:avLst/>
          </a:prstGeom>
          <a:ln w="12700">
            <a:miter lim="400000"/>
          </a:ln>
        </p:spPr>
      </p:pic>
      <p:sp>
        <p:nvSpPr>
          <p:cNvPr id="83" name="Title Text"/>
          <p:cNvSpPr txBox="1">
            <a:spLocks noGrp="1"/>
          </p:cNvSpPr>
          <p:nvPr>
            <p:ph type="title"/>
          </p:nvPr>
        </p:nvSpPr>
        <p:spPr>
          <a:prstGeom prst="rect">
            <a:avLst/>
          </a:prstGeom>
        </p:spPr>
        <p:txBody>
          <a:bodyPr/>
          <a:lstStyle/>
          <a:p>
            <a:r>
              <a:t>Title Text</a:t>
            </a:r>
          </a:p>
        </p:txBody>
      </p:sp>
      <p:sp>
        <p:nvSpPr>
          <p:cNvPr id="84"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Colour background title + content">
    <p:spTree>
      <p:nvGrpSpPr>
        <p:cNvPr id="1" name=""/>
        <p:cNvGrpSpPr/>
        <p:nvPr/>
      </p:nvGrpSpPr>
      <p:grpSpPr>
        <a:xfrm>
          <a:off x="0" y="0"/>
          <a:ext cx="0" cy="0"/>
          <a:chOff x="0" y="0"/>
          <a:chExt cx="0" cy="0"/>
        </a:xfrm>
      </p:grpSpPr>
      <p:pic>
        <p:nvPicPr>
          <p:cNvPr id="7" name="APRICOT 2020_Powerpoint graphic 16-9 01 copy_APRICOT-2015_Powerpoint-graphic-03.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721"/>
            <a:ext cx="9143999" cy="5141596"/>
          </a:xfrm>
          <a:prstGeom prst="rect">
            <a:avLst/>
          </a:prstGeom>
          <a:ln w="12700">
            <a:miter lim="400000"/>
          </a:ln>
        </p:spPr>
      </p:pic>
      <p:sp>
        <p:nvSpPr>
          <p:cNvPr id="93" name="Slide Number"/>
          <p:cNvSpPr txBox="1">
            <a:spLocks noGrp="1"/>
          </p:cNvSpPr>
          <p:nvPr>
            <p:ph type="sldNum" sz="quarter" idx="2"/>
          </p:nvPr>
        </p:nvSpPr>
        <p:spPr>
          <a:xfrm>
            <a:off x="8996237" y="5003865"/>
            <a:ext cx="127001" cy="127001"/>
          </a:xfrm>
          <a:prstGeom prst="rect">
            <a:avLst/>
          </a:prstGeom>
        </p:spPr>
        <p:txBody>
          <a:bodyPr/>
          <a:lstStyle/>
          <a:p>
            <a:fld id="{86CB4B4D-7CA3-9044-876B-883B54F8677D}" type="slidenum">
              <a:t>‹#›</a:t>
            </a:fld>
            <a:endParaRPr/>
          </a:p>
        </p:txBody>
      </p:sp>
      <p:sp>
        <p:nvSpPr>
          <p:cNvPr id="94" name="Title 1"/>
          <p:cNvSpPr txBox="1"/>
          <p:nvPr/>
        </p:nvSpPr>
        <p:spPr>
          <a:xfrm>
            <a:off x="395535" y="205978"/>
            <a:ext cx="8352930" cy="85725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lvl1pPr>
              <a:defRPr sz="3600" b="1"/>
            </a:lvl1pPr>
          </a:lstStyle>
          <a:p>
            <a:r>
              <a:t>Click to edit Master title style</a:t>
            </a:r>
          </a:p>
        </p:txBody>
      </p:sp>
      <p:sp>
        <p:nvSpPr>
          <p:cNvPr id="95"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Title and Content 2">
    <p:spTree>
      <p:nvGrpSpPr>
        <p:cNvPr id="1" name=""/>
        <p:cNvGrpSpPr/>
        <p:nvPr/>
      </p:nvGrpSpPr>
      <p:grpSpPr>
        <a:xfrm>
          <a:off x="0" y="0"/>
          <a:ext cx="0" cy="0"/>
          <a:chOff x="0" y="0"/>
          <a:chExt cx="0" cy="0"/>
        </a:xfrm>
      </p:grpSpPr>
      <p:pic>
        <p:nvPicPr>
          <p:cNvPr id="7" name="APRICOT 2020_Powerpoint graphic 16-9 01 copy_APRICOT-2015_Powerpoint-graphic-03.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721"/>
            <a:ext cx="9143999" cy="5141596"/>
          </a:xfrm>
          <a:prstGeom prst="rect">
            <a:avLst/>
          </a:prstGeom>
          <a:ln w="12700">
            <a:miter lim="400000"/>
          </a:ln>
        </p:spPr>
      </p:pic>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04" name="Title Text"/>
          <p:cNvSpPr txBox="1">
            <a:spLocks noGrp="1"/>
          </p:cNvSpPr>
          <p:nvPr>
            <p:ph type="title"/>
          </p:nvPr>
        </p:nvSpPr>
        <p:spPr>
          <a:prstGeom prst="rect">
            <a:avLst/>
          </a:prstGeom>
        </p:spPr>
        <p:txBody>
          <a:bodyPr/>
          <a:lstStyle/>
          <a:p>
            <a:r>
              <a:t>Title Text</a:t>
            </a:r>
          </a:p>
        </p:txBody>
      </p:sp>
      <p:sp>
        <p:nvSpPr>
          <p:cNvPr id="105"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5"/>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395536" y="205978"/>
            <a:ext cx="8352929" cy="85725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r>
              <a:rPr dirty="0"/>
              <a:t>Title Text</a:t>
            </a:r>
          </a:p>
        </p:txBody>
      </p:sp>
      <p:sp>
        <p:nvSpPr>
          <p:cNvPr id="3" name="Body Level One…"/>
          <p:cNvSpPr txBox="1">
            <a:spLocks noGrp="1"/>
          </p:cNvSpPr>
          <p:nvPr>
            <p:ph type="body" idx="1"/>
          </p:nvPr>
        </p:nvSpPr>
        <p:spPr>
          <a:xfrm>
            <a:off x="395536" y="1200150"/>
            <a:ext cx="8352929" cy="3423829"/>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981503" y="4983031"/>
            <a:ext cx="127001" cy="127001"/>
          </a:xfrm>
          <a:prstGeom prst="rect">
            <a:avLst/>
          </a:prstGeom>
          <a:ln w="12700">
            <a:miter lim="400000"/>
          </a:ln>
        </p:spPr>
        <p:txBody>
          <a:bodyPr wrap="none" lIns="0" tIns="0" rIns="0" bIns="0" anchor="b">
            <a:spAutoFit/>
          </a:bodyPr>
          <a:lstStyle>
            <a:lvl1pPr algn="r">
              <a:defRPr sz="800">
                <a:solidFill>
                  <a:srgbClr val="BFBFBF"/>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Lst>
  <p:transition spd="med"/>
  <p:txStyles>
    <p:titleStyle>
      <a:lvl1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Arial"/>
          <a:ea typeface="Arial"/>
          <a:cs typeface="Arial"/>
          <a:sym typeface="Arial"/>
        </a:defRPr>
      </a:lvl1pPr>
      <a:lvl2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Arial"/>
          <a:ea typeface="Arial"/>
          <a:cs typeface="Arial"/>
          <a:sym typeface="Arial"/>
        </a:defRPr>
      </a:lvl2pPr>
      <a:lvl3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Arial"/>
          <a:ea typeface="Arial"/>
          <a:cs typeface="Arial"/>
          <a:sym typeface="Arial"/>
        </a:defRPr>
      </a:lvl3pPr>
      <a:lvl4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Arial"/>
          <a:ea typeface="Arial"/>
          <a:cs typeface="Arial"/>
          <a:sym typeface="Arial"/>
        </a:defRPr>
      </a:lvl4pPr>
      <a:lvl5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Arial"/>
          <a:ea typeface="Arial"/>
          <a:cs typeface="Arial"/>
          <a:sym typeface="Arial"/>
        </a:defRPr>
      </a:lvl5pPr>
      <a:lvl6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Arial"/>
          <a:ea typeface="Arial"/>
          <a:cs typeface="Arial"/>
          <a:sym typeface="Arial"/>
        </a:defRPr>
      </a:lvl6pPr>
      <a:lvl7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Arial"/>
          <a:ea typeface="Arial"/>
          <a:cs typeface="Arial"/>
          <a:sym typeface="Arial"/>
        </a:defRPr>
      </a:lvl7pPr>
      <a:lvl8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Arial"/>
          <a:ea typeface="Arial"/>
          <a:cs typeface="Arial"/>
          <a:sym typeface="Arial"/>
        </a:defRPr>
      </a:lvl8pPr>
      <a:lvl9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Arial"/>
          <a:ea typeface="Arial"/>
          <a:cs typeface="Arial"/>
          <a:sym typeface="Arial"/>
        </a:defRPr>
      </a:lvl9pPr>
    </p:titleStyle>
    <p:bodyStyle>
      <a:lvl1pPr marL="266700" marR="0" indent="-266700"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1pPr>
      <a:lvl2pPr marL="586739" marR="0" indent="-320039"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2pPr>
      <a:lvl3pPr marL="952500" marR="0" indent="-419100"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3pPr>
      <a:lvl4pPr marL="1645920" marR="0" indent="-274320"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4pPr>
      <a:lvl5pPr marL="2103120" marR="0" indent="-274320"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5pPr>
      <a:lvl6pPr marL="2560320" marR="0" indent="-274320"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6pPr>
      <a:lvl7pPr marL="3017520" marR="0" indent="-274320"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7pPr>
      <a:lvl8pPr marL="3474720" marR="0" indent="-274320"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8pPr>
      <a:lvl9pPr marL="3931920" marR="0" indent="-274320"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example.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example.c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facebook.com/" TargetMode="External"/><Relationship Id="rId2" Type="http://schemas.openxmlformats.org/officeDocument/2006/relationships/hyperlink" Target="http://www.thepiratebay.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5433C-73BD-A642-8CBC-4C2E425B609E}"/>
              </a:ext>
            </a:extLst>
          </p:cNvPr>
          <p:cNvSpPr>
            <a:spLocks noGrp="1"/>
          </p:cNvSpPr>
          <p:nvPr>
            <p:ph type="ctrTitle"/>
          </p:nvPr>
        </p:nvSpPr>
        <p:spPr/>
        <p:txBody>
          <a:bodyPr>
            <a:normAutofit fontScale="90000"/>
          </a:bodyPr>
          <a:lstStyle/>
          <a:p>
            <a:r>
              <a:rPr lang="en-AU" dirty="0">
                <a:solidFill>
                  <a:schemeClr val="accent6">
                    <a:lumMod val="50000"/>
                  </a:schemeClr>
                </a:solidFill>
                <a:latin typeface="Powderfinger Type" panose="02020709070000000403" pitchFamily="49" charset="77"/>
              </a:rPr>
              <a:t>DNS Privacy</a:t>
            </a:r>
            <a:br>
              <a:rPr lang="en-AU" dirty="0">
                <a:solidFill>
                  <a:schemeClr val="accent6">
                    <a:lumMod val="50000"/>
                  </a:schemeClr>
                </a:solidFill>
                <a:latin typeface="Powderfinger Type" panose="02020709070000000403" pitchFamily="49" charset="77"/>
              </a:rPr>
            </a:br>
            <a:r>
              <a:rPr lang="en-AU" dirty="0">
                <a:solidFill>
                  <a:schemeClr val="accent6">
                    <a:lumMod val="50000"/>
                  </a:schemeClr>
                </a:solidFill>
                <a:latin typeface="Powderfinger Type" panose="02020709070000000403" pitchFamily="49" charset="77"/>
              </a:rPr>
              <a:t>(an update)</a:t>
            </a:r>
          </a:p>
        </p:txBody>
      </p:sp>
      <p:sp>
        <p:nvSpPr>
          <p:cNvPr id="3" name="Subtitle 2">
            <a:extLst>
              <a:ext uri="{FF2B5EF4-FFF2-40B4-BE49-F238E27FC236}">
                <a16:creationId xmlns:a16="http://schemas.microsoft.com/office/drawing/2014/main" id="{F3E38C45-B1A8-1147-AE83-17D3E576A1D7}"/>
              </a:ext>
            </a:extLst>
          </p:cNvPr>
          <p:cNvSpPr>
            <a:spLocks noGrp="1"/>
          </p:cNvSpPr>
          <p:nvPr>
            <p:ph type="subTitle" idx="1"/>
          </p:nvPr>
        </p:nvSpPr>
        <p:spPr>
          <a:xfrm>
            <a:off x="1143000" y="3086100"/>
            <a:ext cx="6858000" cy="857250"/>
          </a:xfrm>
        </p:spPr>
        <p:txBody>
          <a:bodyPr>
            <a:normAutofit lnSpcReduction="10000"/>
          </a:bodyPr>
          <a:lstStyle/>
          <a:p>
            <a:pPr algn="r"/>
            <a:r>
              <a:rPr lang="en-AU" dirty="0">
                <a:solidFill>
                  <a:schemeClr val="bg1">
                    <a:lumMod val="75000"/>
                  </a:schemeClr>
                </a:solidFill>
                <a:latin typeface="AhnbergHand" pitchFamily="2" charset="0"/>
              </a:rPr>
              <a:t>Geoff Huston</a:t>
            </a:r>
          </a:p>
          <a:p>
            <a:pPr algn="r"/>
            <a:r>
              <a:rPr lang="en-AU" dirty="0">
                <a:solidFill>
                  <a:schemeClr val="bg1">
                    <a:lumMod val="75000"/>
                  </a:schemeClr>
                </a:solidFill>
                <a:latin typeface="AhnbergHand" pitchFamily="2" charset="0"/>
              </a:rPr>
              <a:t>APNIC Labs</a:t>
            </a:r>
          </a:p>
          <a:p>
            <a:pPr algn="r"/>
            <a:endParaRPr lang="en-AU" dirty="0">
              <a:solidFill>
                <a:schemeClr val="bg1">
                  <a:lumMod val="75000"/>
                </a:schemeClr>
              </a:solidFill>
              <a:latin typeface="AhnbergHand" pitchFamily="2" charset="0"/>
            </a:endParaRPr>
          </a:p>
        </p:txBody>
      </p:sp>
      <p:pic>
        <p:nvPicPr>
          <p:cNvPr id="5" name="Picture 4">
            <a:extLst>
              <a:ext uri="{FF2B5EF4-FFF2-40B4-BE49-F238E27FC236}">
                <a16:creationId xmlns:a16="http://schemas.microsoft.com/office/drawing/2014/main" id="{2EA1600A-3247-CD49-85AE-AFB2C3C0DC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4008" y="2939608"/>
            <a:ext cx="927100" cy="977900"/>
          </a:xfrm>
          <a:prstGeom prst="rect">
            <a:avLst/>
          </a:prstGeom>
        </p:spPr>
      </p:pic>
    </p:spTree>
    <p:extLst>
      <p:ext uri="{BB962C8B-B14F-4D97-AF65-F5344CB8AC3E}">
        <p14:creationId xmlns:p14="http://schemas.microsoft.com/office/powerpoint/2010/main" val="117627130"/>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098" y="273844"/>
            <a:ext cx="8271252" cy="994172"/>
          </a:xfrm>
        </p:spPr>
        <p:txBody>
          <a:bodyPr>
            <a:normAutofit fontScale="90000"/>
          </a:bodyPr>
          <a:lstStyle/>
          <a:p>
            <a:r>
              <a:rPr lang="en-AU" dirty="0">
                <a:solidFill>
                  <a:srgbClr val="7F5F00"/>
                </a:solidFill>
              </a:rPr>
              <a:t>How we might think the DNS works</a:t>
            </a:r>
          </a:p>
        </p:txBody>
      </p:sp>
      <p:sp>
        <p:nvSpPr>
          <p:cNvPr id="4" name="Freeform 3"/>
          <p:cNvSpPr/>
          <p:nvPr/>
        </p:nvSpPr>
        <p:spPr>
          <a:xfrm>
            <a:off x="1851422" y="2443906"/>
            <a:ext cx="1103526" cy="565127"/>
          </a:xfrm>
          <a:custGeom>
            <a:avLst/>
            <a:gdLst>
              <a:gd name="connsiteX0" fmla="*/ 82599 w 1471368"/>
              <a:gd name="connsiteY0" fmla="*/ 88463 h 753502"/>
              <a:gd name="connsiteX1" fmla="*/ 929242 w 1471368"/>
              <a:gd name="connsiteY1" fmla="*/ 98787 h 753502"/>
              <a:gd name="connsiteX2" fmla="*/ 1383538 w 1471368"/>
              <a:gd name="connsiteY2" fmla="*/ 67814 h 753502"/>
              <a:gd name="connsiteX3" fmla="*/ 1424838 w 1471368"/>
              <a:gd name="connsiteY3" fmla="*/ 676955 h 753502"/>
              <a:gd name="connsiteX4" fmla="*/ 867293 w 1471368"/>
              <a:gd name="connsiteY4" fmla="*/ 749226 h 753502"/>
              <a:gd name="connsiteX5" fmla="*/ 113574 w 1471368"/>
              <a:gd name="connsiteY5" fmla="*/ 738901 h 753502"/>
              <a:gd name="connsiteX6" fmla="*/ 30975 w 1471368"/>
              <a:gd name="connsiteY6" fmla="*/ 687279 h 753502"/>
              <a:gd name="connsiteX7" fmla="*/ 10325 w 1471368"/>
              <a:gd name="connsiteY7" fmla="*/ 67814 h 753502"/>
              <a:gd name="connsiteX8" fmla="*/ 0 w 1471368"/>
              <a:gd name="connsiteY8" fmla="*/ 16192 h 7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1368" h="753502">
                <a:moveTo>
                  <a:pt x="82599" y="88463"/>
                </a:moveTo>
                <a:lnTo>
                  <a:pt x="929242" y="98787"/>
                </a:lnTo>
                <a:cubicBezTo>
                  <a:pt x="1146065" y="95346"/>
                  <a:pt x="1300939" y="-28547"/>
                  <a:pt x="1383538" y="67814"/>
                </a:cubicBezTo>
                <a:cubicBezTo>
                  <a:pt x="1466137" y="164175"/>
                  <a:pt x="1510879" y="563386"/>
                  <a:pt x="1424838" y="676955"/>
                </a:cubicBezTo>
                <a:cubicBezTo>
                  <a:pt x="1338797" y="790524"/>
                  <a:pt x="1085837" y="738902"/>
                  <a:pt x="867293" y="749226"/>
                </a:cubicBezTo>
                <a:cubicBezTo>
                  <a:pt x="648749" y="759550"/>
                  <a:pt x="252960" y="749226"/>
                  <a:pt x="113574" y="738901"/>
                </a:cubicBezTo>
                <a:cubicBezTo>
                  <a:pt x="-25812" y="728577"/>
                  <a:pt x="48183" y="799127"/>
                  <a:pt x="30975" y="687279"/>
                </a:cubicBezTo>
                <a:cubicBezTo>
                  <a:pt x="13767" y="575431"/>
                  <a:pt x="15487" y="179662"/>
                  <a:pt x="10325" y="67814"/>
                </a:cubicBezTo>
                <a:cubicBezTo>
                  <a:pt x="5162" y="-44034"/>
                  <a:pt x="0" y="16192"/>
                  <a:pt x="0" y="1619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5" name="TextBox 4"/>
          <p:cNvSpPr txBox="1"/>
          <p:nvPr/>
        </p:nvSpPr>
        <p:spPr>
          <a:xfrm>
            <a:off x="2006297" y="2611795"/>
            <a:ext cx="742511" cy="300082"/>
          </a:xfrm>
          <a:prstGeom prst="rect">
            <a:avLst/>
          </a:prstGeom>
          <a:noFill/>
        </p:spPr>
        <p:txBody>
          <a:bodyPr wrap="none" rtlCol="0">
            <a:spAutoFit/>
          </a:bodyPr>
          <a:lstStyle/>
          <a:p>
            <a:r>
              <a:rPr lang="en-US" sz="1350" dirty="0">
                <a:latin typeface="AhnbergHand"/>
                <a:cs typeface="AhnbergHand"/>
              </a:rPr>
              <a:t>Client</a:t>
            </a:r>
          </a:p>
        </p:txBody>
      </p:sp>
      <p:sp>
        <p:nvSpPr>
          <p:cNvPr id="6" name="Freeform 5"/>
          <p:cNvSpPr/>
          <p:nvPr/>
        </p:nvSpPr>
        <p:spPr>
          <a:xfrm>
            <a:off x="3848401" y="2444190"/>
            <a:ext cx="1401384" cy="625304"/>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 name="TextBox 6"/>
          <p:cNvSpPr txBox="1"/>
          <p:nvPr/>
        </p:nvSpPr>
        <p:spPr>
          <a:xfrm>
            <a:off x="3808717" y="2611795"/>
            <a:ext cx="1470274" cy="300082"/>
          </a:xfrm>
          <a:prstGeom prst="rect">
            <a:avLst/>
          </a:prstGeom>
          <a:noFill/>
        </p:spPr>
        <p:txBody>
          <a:bodyPr wrap="none" rtlCol="0">
            <a:spAutoFit/>
          </a:bodyPr>
          <a:lstStyle/>
          <a:p>
            <a:r>
              <a:rPr lang="en-US" sz="1350" dirty="0">
                <a:latin typeface="AhnbergHand"/>
                <a:cs typeface="AhnbergHand"/>
              </a:rPr>
              <a:t>DNS Resolver</a:t>
            </a:r>
          </a:p>
        </p:txBody>
      </p:sp>
      <p:sp>
        <p:nvSpPr>
          <p:cNvPr id="8" name="Freeform 7"/>
          <p:cNvSpPr/>
          <p:nvPr/>
        </p:nvSpPr>
        <p:spPr>
          <a:xfrm>
            <a:off x="2878236" y="2463793"/>
            <a:ext cx="924638" cy="147287"/>
          </a:xfrm>
          <a:custGeom>
            <a:avLst/>
            <a:gdLst>
              <a:gd name="connsiteX0" fmla="*/ 55754 w 1232851"/>
              <a:gd name="connsiteY0" fmla="*/ 175515 h 196382"/>
              <a:gd name="connsiteX1" fmla="*/ 45429 w 1232851"/>
              <a:gd name="connsiteY1" fmla="*/ 123893 h 196382"/>
              <a:gd name="connsiteX2" fmla="*/ 551350 w 1232851"/>
              <a:gd name="connsiteY2" fmla="*/ 20649 h 196382"/>
              <a:gd name="connsiteX3" fmla="*/ 1212144 w 1232851"/>
              <a:gd name="connsiteY3" fmla="*/ 103244 h 196382"/>
              <a:gd name="connsiteX4" fmla="*/ 1057270 w 1232851"/>
              <a:gd name="connsiteY4" fmla="*/ 0 h 196382"/>
              <a:gd name="connsiteX5" fmla="*/ 1232794 w 1232851"/>
              <a:gd name="connsiteY5" fmla="*/ 103244 h 196382"/>
              <a:gd name="connsiteX6" fmla="*/ 1077920 w 1232851"/>
              <a:gd name="connsiteY6" fmla="*/ 196164 h 196382"/>
              <a:gd name="connsiteX7" fmla="*/ 1201819 w 1232851"/>
              <a:gd name="connsiteY7" fmla="*/ 123893 h 19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2851" h="196382">
                <a:moveTo>
                  <a:pt x="55754" y="175515"/>
                </a:moveTo>
                <a:cubicBezTo>
                  <a:pt x="9292" y="162609"/>
                  <a:pt x="-37170" y="149704"/>
                  <a:pt x="45429" y="123893"/>
                </a:cubicBezTo>
                <a:cubicBezTo>
                  <a:pt x="128028" y="98082"/>
                  <a:pt x="356898" y="24090"/>
                  <a:pt x="551350" y="20649"/>
                </a:cubicBezTo>
                <a:cubicBezTo>
                  <a:pt x="745802" y="17208"/>
                  <a:pt x="1127824" y="106685"/>
                  <a:pt x="1212144" y="103244"/>
                </a:cubicBezTo>
                <a:cubicBezTo>
                  <a:pt x="1296464" y="99803"/>
                  <a:pt x="1053828" y="0"/>
                  <a:pt x="1057270" y="0"/>
                </a:cubicBezTo>
                <a:cubicBezTo>
                  <a:pt x="1060712" y="0"/>
                  <a:pt x="1229352" y="70550"/>
                  <a:pt x="1232794" y="103244"/>
                </a:cubicBezTo>
                <a:cubicBezTo>
                  <a:pt x="1236236" y="135938"/>
                  <a:pt x="1083082" y="192723"/>
                  <a:pt x="1077920" y="196164"/>
                </a:cubicBezTo>
                <a:cubicBezTo>
                  <a:pt x="1072758" y="199605"/>
                  <a:pt x="1137288" y="161749"/>
                  <a:pt x="1201819" y="123893"/>
                </a:cubicBezTo>
              </a:path>
            </a:pathLst>
          </a:cu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9" name="Freeform 8"/>
          <p:cNvSpPr/>
          <p:nvPr/>
        </p:nvSpPr>
        <p:spPr>
          <a:xfrm>
            <a:off x="5160766" y="2370263"/>
            <a:ext cx="924638" cy="147287"/>
          </a:xfrm>
          <a:custGeom>
            <a:avLst/>
            <a:gdLst>
              <a:gd name="connsiteX0" fmla="*/ 55754 w 1232851"/>
              <a:gd name="connsiteY0" fmla="*/ 175515 h 196382"/>
              <a:gd name="connsiteX1" fmla="*/ 45429 w 1232851"/>
              <a:gd name="connsiteY1" fmla="*/ 123893 h 196382"/>
              <a:gd name="connsiteX2" fmla="*/ 551350 w 1232851"/>
              <a:gd name="connsiteY2" fmla="*/ 20649 h 196382"/>
              <a:gd name="connsiteX3" fmla="*/ 1212144 w 1232851"/>
              <a:gd name="connsiteY3" fmla="*/ 103244 h 196382"/>
              <a:gd name="connsiteX4" fmla="*/ 1057270 w 1232851"/>
              <a:gd name="connsiteY4" fmla="*/ 0 h 196382"/>
              <a:gd name="connsiteX5" fmla="*/ 1232794 w 1232851"/>
              <a:gd name="connsiteY5" fmla="*/ 103244 h 196382"/>
              <a:gd name="connsiteX6" fmla="*/ 1077920 w 1232851"/>
              <a:gd name="connsiteY6" fmla="*/ 196164 h 196382"/>
              <a:gd name="connsiteX7" fmla="*/ 1201819 w 1232851"/>
              <a:gd name="connsiteY7" fmla="*/ 123893 h 19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2851" h="196382">
                <a:moveTo>
                  <a:pt x="55754" y="175515"/>
                </a:moveTo>
                <a:cubicBezTo>
                  <a:pt x="9292" y="162609"/>
                  <a:pt x="-37170" y="149704"/>
                  <a:pt x="45429" y="123893"/>
                </a:cubicBezTo>
                <a:cubicBezTo>
                  <a:pt x="128028" y="98082"/>
                  <a:pt x="356898" y="24090"/>
                  <a:pt x="551350" y="20649"/>
                </a:cubicBezTo>
                <a:cubicBezTo>
                  <a:pt x="745802" y="17208"/>
                  <a:pt x="1127824" y="106685"/>
                  <a:pt x="1212144" y="103244"/>
                </a:cubicBezTo>
                <a:cubicBezTo>
                  <a:pt x="1296464" y="99803"/>
                  <a:pt x="1053828" y="0"/>
                  <a:pt x="1057270" y="0"/>
                </a:cubicBezTo>
                <a:cubicBezTo>
                  <a:pt x="1060712" y="0"/>
                  <a:pt x="1229352" y="70550"/>
                  <a:pt x="1232794" y="103244"/>
                </a:cubicBezTo>
                <a:cubicBezTo>
                  <a:pt x="1236236" y="135938"/>
                  <a:pt x="1083082" y="192723"/>
                  <a:pt x="1077920" y="196164"/>
                </a:cubicBezTo>
                <a:cubicBezTo>
                  <a:pt x="1072758" y="199605"/>
                  <a:pt x="1137288" y="161749"/>
                  <a:pt x="1201819" y="123893"/>
                </a:cubicBezTo>
              </a:path>
            </a:pathLst>
          </a:cu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12" name="Freeform 11"/>
          <p:cNvSpPr/>
          <p:nvPr/>
        </p:nvSpPr>
        <p:spPr>
          <a:xfrm>
            <a:off x="2954948" y="2861833"/>
            <a:ext cx="860877" cy="147200"/>
          </a:xfrm>
          <a:custGeom>
            <a:avLst/>
            <a:gdLst>
              <a:gd name="connsiteX0" fmla="*/ 1147836 w 1147836"/>
              <a:gd name="connsiteY0" fmla="*/ 51703 h 196266"/>
              <a:gd name="connsiteX1" fmla="*/ 518016 w 1147836"/>
              <a:gd name="connsiteY1" fmla="*/ 196245 h 196266"/>
              <a:gd name="connsiteX2" fmla="*/ 12095 w 1147836"/>
              <a:gd name="connsiteY2" fmla="*/ 62028 h 196266"/>
              <a:gd name="connsiteX3" fmla="*/ 146319 w 1147836"/>
              <a:gd name="connsiteY3" fmla="*/ 81 h 196266"/>
              <a:gd name="connsiteX4" fmla="*/ 12095 w 1147836"/>
              <a:gd name="connsiteY4" fmla="*/ 51703 h 196266"/>
              <a:gd name="connsiteX5" fmla="*/ 32745 w 1147836"/>
              <a:gd name="connsiteY5" fmla="*/ 165272 h 196266"/>
              <a:gd name="connsiteX6" fmla="*/ 32745 w 1147836"/>
              <a:gd name="connsiteY6" fmla="*/ 165272 h 196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7836" h="196266">
                <a:moveTo>
                  <a:pt x="1147836" y="51703"/>
                </a:moveTo>
                <a:cubicBezTo>
                  <a:pt x="927571" y="123113"/>
                  <a:pt x="707306" y="194524"/>
                  <a:pt x="518016" y="196245"/>
                </a:cubicBezTo>
                <a:cubicBezTo>
                  <a:pt x="328726" y="197966"/>
                  <a:pt x="74044" y="94722"/>
                  <a:pt x="12095" y="62028"/>
                </a:cubicBezTo>
                <a:cubicBezTo>
                  <a:pt x="-49854" y="29334"/>
                  <a:pt x="146319" y="1802"/>
                  <a:pt x="146319" y="81"/>
                </a:cubicBezTo>
                <a:cubicBezTo>
                  <a:pt x="146319" y="-1640"/>
                  <a:pt x="31024" y="24171"/>
                  <a:pt x="12095" y="51703"/>
                </a:cubicBezTo>
                <a:cubicBezTo>
                  <a:pt x="-6834" y="79235"/>
                  <a:pt x="32745" y="165272"/>
                  <a:pt x="32745" y="165272"/>
                </a:cubicBezTo>
                <a:lnTo>
                  <a:pt x="32745" y="165272"/>
                </a:lnTo>
              </a:path>
            </a:pathLst>
          </a:custGeom>
          <a:ln>
            <a:solidFill>
              <a:srgbClr val="4A452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19" name="Freeform 18"/>
          <p:cNvSpPr/>
          <p:nvPr/>
        </p:nvSpPr>
        <p:spPr>
          <a:xfrm>
            <a:off x="5192647" y="2861833"/>
            <a:ext cx="860877" cy="147200"/>
          </a:xfrm>
          <a:custGeom>
            <a:avLst/>
            <a:gdLst>
              <a:gd name="connsiteX0" fmla="*/ 1147836 w 1147836"/>
              <a:gd name="connsiteY0" fmla="*/ 51703 h 196266"/>
              <a:gd name="connsiteX1" fmla="*/ 518016 w 1147836"/>
              <a:gd name="connsiteY1" fmla="*/ 196245 h 196266"/>
              <a:gd name="connsiteX2" fmla="*/ 12095 w 1147836"/>
              <a:gd name="connsiteY2" fmla="*/ 62028 h 196266"/>
              <a:gd name="connsiteX3" fmla="*/ 146319 w 1147836"/>
              <a:gd name="connsiteY3" fmla="*/ 81 h 196266"/>
              <a:gd name="connsiteX4" fmla="*/ 12095 w 1147836"/>
              <a:gd name="connsiteY4" fmla="*/ 51703 h 196266"/>
              <a:gd name="connsiteX5" fmla="*/ 32745 w 1147836"/>
              <a:gd name="connsiteY5" fmla="*/ 165272 h 196266"/>
              <a:gd name="connsiteX6" fmla="*/ 32745 w 1147836"/>
              <a:gd name="connsiteY6" fmla="*/ 165272 h 196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7836" h="196266">
                <a:moveTo>
                  <a:pt x="1147836" y="51703"/>
                </a:moveTo>
                <a:cubicBezTo>
                  <a:pt x="927571" y="123113"/>
                  <a:pt x="707306" y="194524"/>
                  <a:pt x="518016" y="196245"/>
                </a:cubicBezTo>
                <a:cubicBezTo>
                  <a:pt x="328726" y="197966"/>
                  <a:pt x="74044" y="94722"/>
                  <a:pt x="12095" y="62028"/>
                </a:cubicBezTo>
                <a:cubicBezTo>
                  <a:pt x="-49854" y="29334"/>
                  <a:pt x="146319" y="1802"/>
                  <a:pt x="146319" y="81"/>
                </a:cubicBezTo>
                <a:cubicBezTo>
                  <a:pt x="146319" y="-1640"/>
                  <a:pt x="31024" y="24171"/>
                  <a:pt x="12095" y="51703"/>
                </a:cubicBezTo>
                <a:cubicBezTo>
                  <a:pt x="-6834" y="79235"/>
                  <a:pt x="32745" y="165272"/>
                  <a:pt x="32745" y="165272"/>
                </a:cubicBezTo>
                <a:lnTo>
                  <a:pt x="32745" y="165272"/>
                </a:lnTo>
              </a:path>
            </a:pathLst>
          </a:custGeom>
          <a:ln>
            <a:solidFill>
              <a:srgbClr val="4A452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20" name="Freeform 19"/>
          <p:cNvSpPr/>
          <p:nvPr/>
        </p:nvSpPr>
        <p:spPr>
          <a:xfrm>
            <a:off x="6104709" y="2370262"/>
            <a:ext cx="1401384" cy="625304"/>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1" name="TextBox 20"/>
          <p:cNvSpPr txBox="1"/>
          <p:nvPr/>
        </p:nvSpPr>
        <p:spPr>
          <a:xfrm>
            <a:off x="6124891" y="2544414"/>
            <a:ext cx="1313180" cy="300082"/>
          </a:xfrm>
          <a:prstGeom prst="rect">
            <a:avLst/>
          </a:prstGeom>
          <a:noFill/>
        </p:spPr>
        <p:txBody>
          <a:bodyPr wrap="none" rtlCol="0">
            <a:spAutoFit/>
          </a:bodyPr>
          <a:lstStyle/>
          <a:p>
            <a:r>
              <a:rPr lang="en-US" sz="1350" dirty="0">
                <a:solidFill>
                  <a:schemeClr val="accent1"/>
                </a:solidFill>
                <a:latin typeface="AhnbergHand"/>
                <a:cs typeface="AhnbergHand"/>
              </a:rPr>
              <a:t>DNS Server</a:t>
            </a:r>
          </a:p>
        </p:txBody>
      </p:sp>
    </p:spTree>
    <p:extLst>
      <p:ext uri="{BB962C8B-B14F-4D97-AF65-F5344CB8AC3E}">
        <p14:creationId xmlns:p14="http://schemas.microsoft.com/office/powerpoint/2010/main" val="267855466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889" y="235570"/>
            <a:ext cx="8381677" cy="994172"/>
          </a:xfrm>
        </p:spPr>
        <p:txBody>
          <a:bodyPr>
            <a:normAutofit fontScale="90000"/>
          </a:bodyPr>
          <a:lstStyle/>
          <a:p>
            <a:r>
              <a:rPr lang="en-AU" dirty="0">
                <a:solidFill>
                  <a:srgbClr val="7F5F00"/>
                </a:solidFill>
              </a:rPr>
              <a:t>What we suspect the DNS is like</a:t>
            </a:r>
          </a:p>
        </p:txBody>
      </p:sp>
      <p:sp>
        <p:nvSpPr>
          <p:cNvPr id="14" name="Freeform 13"/>
          <p:cNvSpPr/>
          <p:nvPr/>
        </p:nvSpPr>
        <p:spPr>
          <a:xfrm>
            <a:off x="1498655" y="1437439"/>
            <a:ext cx="1103526" cy="565127"/>
          </a:xfrm>
          <a:custGeom>
            <a:avLst/>
            <a:gdLst>
              <a:gd name="connsiteX0" fmla="*/ 82599 w 1471368"/>
              <a:gd name="connsiteY0" fmla="*/ 88463 h 753502"/>
              <a:gd name="connsiteX1" fmla="*/ 929242 w 1471368"/>
              <a:gd name="connsiteY1" fmla="*/ 98787 h 753502"/>
              <a:gd name="connsiteX2" fmla="*/ 1383538 w 1471368"/>
              <a:gd name="connsiteY2" fmla="*/ 67814 h 753502"/>
              <a:gd name="connsiteX3" fmla="*/ 1424838 w 1471368"/>
              <a:gd name="connsiteY3" fmla="*/ 676955 h 753502"/>
              <a:gd name="connsiteX4" fmla="*/ 867293 w 1471368"/>
              <a:gd name="connsiteY4" fmla="*/ 749226 h 753502"/>
              <a:gd name="connsiteX5" fmla="*/ 113574 w 1471368"/>
              <a:gd name="connsiteY5" fmla="*/ 738901 h 753502"/>
              <a:gd name="connsiteX6" fmla="*/ 30975 w 1471368"/>
              <a:gd name="connsiteY6" fmla="*/ 687279 h 753502"/>
              <a:gd name="connsiteX7" fmla="*/ 10325 w 1471368"/>
              <a:gd name="connsiteY7" fmla="*/ 67814 h 753502"/>
              <a:gd name="connsiteX8" fmla="*/ 0 w 1471368"/>
              <a:gd name="connsiteY8" fmla="*/ 16192 h 7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1368" h="753502">
                <a:moveTo>
                  <a:pt x="82599" y="88463"/>
                </a:moveTo>
                <a:lnTo>
                  <a:pt x="929242" y="98787"/>
                </a:lnTo>
                <a:cubicBezTo>
                  <a:pt x="1146065" y="95346"/>
                  <a:pt x="1300939" y="-28547"/>
                  <a:pt x="1383538" y="67814"/>
                </a:cubicBezTo>
                <a:cubicBezTo>
                  <a:pt x="1466137" y="164175"/>
                  <a:pt x="1510879" y="563386"/>
                  <a:pt x="1424838" y="676955"/>
                </a:cubicBezTo>
                <a:cubicBezTo>
                  <a:pt x="1338797" y="790524"/>
                  <a:pt x="1085837" y="738902"/>
                  <a:pt x="867293" y="749226"/>
                </a:cubicBezTo>
                <a:cubicBezTo>
                  <a:pt x="648749" y="759550"/>
                  <a:pt x="252960" y="749226"/>
                  <a:pt x="113574" y="738901"/>
                </a:cubicBezTo>
                <a:cubicBezTo>
                  <a:pt x="-25812" y="728577"/>
                  <a:pt x="48183" y="799127"/>
                  <a:pt x="30975" y="687279"/>
                </a:cubicBezTo>
                <a:cubicBezTo>
                  <a:pt x="13767" y="575431"/>
                  <a:pt x="15487" y="179662"/>
                  <a:pt x="10325" y="67814"/>
                </a:cubicBezTo>
                <a:cubicBezTo>
                  <a:pt x="5162" y="-44034"/>
                  <a:pt x="0" y="16192"/>
                  <a:pt x="0" y="1619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15" name="TextBox 14"/>
          <p:cNvSpPr txBox="1"/>
          <p:nvPr/>
        </p:nvSpPr>
        <p:spPr>
          <a:xfrm>
            <a:off x="1653530" y="1605328"/>
            <a:ext cx="742511" cy="300082"/>
          </a:xfrm>
          <a:prstGeom prst="rect">
            <a:avLst/>
          </a:prstGeom>
          <a:noFill/>
        </p:spPr>
        <p:txBody>
          <a:bodyPr wrap="none" rtlCol="0">
            <a:spAutoFit/>
          </a:bodyPr>
          <a:lstStyle/>
          <a:p>
            <a:r>
              <a:rPr lang="en-US" sz="1350" dirty="0">
                <a:latin typeface="AhnbergHand"/>
                <a:cs typeface="AhnbergHand"/>
              </a:rPr>
              <a:t>Client</a:t>
            </a:r>
          </a:p>
        </p:txBody>
      </p:sp>
      <p:sp>
        <p:nvSpPr>
          <p:cNvPr id="18" name="Freeform 17"/>
          <p:cNvSpPr/>
          <p:nvPr/>
        </p:nvSpPr>
        <p:spPr>
          <a:xfrm>
            <a:off x="2525469" y="1457326"/>
            <a:ext cx="924638" cy="147287"/>
          </a:xfrm>
          <a:custGeom>
            <a:avLst/>
            <a:gdLst>
              <a:gd name="connsiteX0" fmla="*/ 55754 w 1232851"/>
              <a:gd name="connsiteY0" fmla="*/ 175515 h 196382"/>
              <a:gd name="connsiteX1" fmla="*/ 45429 w 1232851"/>
              <a:gd name="connsiteY1" fmla="*/ 123893 h 196382"/>
              <a:gd name="connsiteX2" fmla="*/ 551350 w 1232851"/>
              <a:gd name="connsiteY2" fmla="*/ 20649 h 196382"/>
              <a:gd name="connsiteX3" fmla="*/ 1212144 w 1232851"/>
              <a:gd name="connsiteY3" fmla="*/ 103244 h 196382"/>
              <a:gd name="connsiteX4" fmla="*/ 1057270 w 1232851"/>
              <a:gd name="connsiteY4" fmla="*/ 0 h 196382"/>
              <a:gd name="connsiteX5" fmla="*/ 1232794 w 1232851"/>
              <a:gd name="connsiteY5" fmla="*/ 103244 h 196382"/>
              <a:gd name="connsiteX6" fmla="*/ 1077920 w 1232851"/>
              <a:gd name="connsiteY6" fmla="*/ 196164 h 196382"/>
              <a:gd name="connsiteX7" fmla="*/ 1201819 w 1232851"/>
              <a:gd name="connsiteY7" fmla="*/ 123893 h 19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2851" h="196382">
                <a:moveTo>
                  <a:pt x="55754" y="175515"/>
                </a:moveTo>
                <a:cubicBezTo>
                  <a:pt x="9292" y="162609"/>
                  <a:pt x="-37170" y="149704"/>
                  <a:pt x="45429" y="123893"/>
                </a:cubicBezTo>
                <a:cubicBezTo>
                  <a:pt x="128028" y="98082"/>
                  <a:pt x="356898" y="24090"/>
                  <a:pt x="551350" y="20649"/>
                </a:cubicBezTo>
                <a:cubicBezTo>
                  <a:pt x="745802" y="17208"/>
                  <a:pt x="1127824" y="106685"/>
                  <a:pt x="1212144" y="103244"/>
                </a:cubicBezTo>
                <a:cubicBezTo>
                  <a:pt x="1296464" y="99803"/>
                  <a:pt x="1053828" y="0"/>
                  <a:pt x="1057270" y="0"/>
                </a:cubicBezTo>
                <a:cubicBezTo>
                  <a:pt x="1060712" y="0"/>
                  <a:pt x="1229352" y="70550"/>
                  <a:pt x="1232794" y="103244"/>
                </a:cubicBezTo>
                <a:cubicBezTo>
                  <a:pt x="1236236" y="135938"/>
                  <a:pt x="1083082" y="192723"/>
                  <a:pt x="1077920" y="196164"/>
                </a:cubicBezTo>
                <a:cubicBezTo>
                  <a:pt x="1072758" y="199605"/>
                  <a:pt x="1137288" y="161749"/>
                  <a:pt x="1201819" y="123893"/>
                </a:cubicBezTo>
              </a:path>
            </a:pathLst>
          </a:cu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23" name="Freeform 22"/>
          <p:cNvSpPr/>
          <p:nvPr/>
        </p:nvSpPr>
        <p:spPr>
          <a:xfrm>
            <a:off x="5732637" y="1455047"/>
            <a:ext cx="1519698" cy="565127"/>
          </a:xfrm>
          <a:custGeom>
            <a:avLst/>
            <a:gdLst>
              <a:gd name="connsiteX0" fmla="*/ 82599 w 1471368"/>
              <a:gd name="connsiteY0" fmla="*/ 88463 h 753502"/>
              <a:gd name="connsiteX1" fmla="*/ 929242 w 1471368"/>
              <a:gd name="connsiteY1" fmla="*/ 98787 h 753502"/>
              <a:gd name="connsiteX2" fmla="*/ 1383538 w 1471368"/>
              <a:gd name="connsiteY2" fmla="*/ 67814 h 753502"/>
              <a:gd name="connsiteX3" fmla="*/ 1424838 w 1471368"/>
              <a:gd name="connsiteY3" fmla="*/ 676955 h 753502"/>
              <a:gd name="connsiteX4" fmla="*/ 867293 w 1471368"/>
              <a:gd name="connsiteY4" fmla="*/ 749226 h 753502"/>
              <a:gd name="connsiteX5" fmla="*/ 113574 w 1471368"/>
              <a:gd name="connsiteY5" fmla="*/ 738901 h 753502"/>
              <a:gd name="connsiteX6" fmla="*/ 30975 w 1471368"/>
              <a:gd name="connsiteY6" fmla="*/ 687279 h 753502"/>
              <a:gd name="connsiteX7" fmla="*/ 10325 w 1471368"/>
              <a:gd name="connsiteY7" fmla="*/ 67814 h 753502"/>
              <a:gd name="connsiteX8" fmla="*/ 0 w 1471368"/>
              <a:gd name="connsiteY8" fmla="*/ 16192 h 7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1368" h="753502">
                <a:moveTo>
                  <a:pt x="82599" y="88463"/>
                </a:moveTo>
                <a:lnTo>
                  <a:pt x="929242" y="98787"/>
                </a:lnTo>
                <a:cubicBezTo>
                  <a:pt x="1146065" y="95346"/>
                  <a:pt x="1300939" y="-28547"/>
                  <a:pt x="1383538" y="67814"/>
                </a:cubicBezTo>
                <a:cubicBezTo>
                  <a:pt x="1466137" y="164175"/>
                  <a:pt x="1510879" y="563386"/>
                  <a:pt x="1424838" y="676955"/>
                </a:cubicBezTo>
                <a:cubicBezTo>
                  <a:pt x="1338797" y="790524"/>
                  <a:pt x="1085837" y="738902"/>
                  <a:pt x="867293" y="749226"/>
                </a:cubicBezTo>
                <a:cubicBezTo>
                  <a:pt x="648749" y="759550"/>
                  <a:pt x="252960" y="749226"/>
                  <a:pt x="113574" y="738901"/>
                </a:cubicBezTo>
                <a:cubicBezTo>
                  <a:pt x="-25812" y="728577"/>
                  <a:pt x="48183" y="799127"/>
                  <a:pt x="30975" y="687279"/>
                </a:cubicBezTo>
                <a:cubicBezTo>
                  <a:pt x="13767" y="575431"/>
                  <a:pt x="15487" y="179662"/>
                  <a:pt x="10325" y="67814"/>
                </a:cubicBezTo>
                <a:cubicBezTo>
                  <a:pt x="5162" y="-44034"/>
                  <a:pt x="0" y="16192"/>
                  <a:pt x="0" y="16192"/>
                </a:cubicBezTo>
              </a:path>
            </a:pathLst>
          </a:cu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24" name="TextBox 23"/>
          <p:cNvSpPr txBox="1"/>
          <p:nvPr/>
        </p:nvSpPr>
        <p:spPr>
          <a:xfrm>
            <a:off x="5887511" y="1622937"/>
            <a:ext cx="1313180" cy="300082"/>
          </a:xfrm>
          <a:prstGeom prst="rect">
            <a:avLst/>
          </a:prstGeom>
          <a:noFill/>
        </p:spPr>
        <p:txBody>
          <a:bodyPr wrap="none" rtlCol="0">
            <a:spAutoFit/>
          </a:bodyPr>
          <a:lstStyle/>
          <a:p>
            <a:r>
              <a:rPr lang="en-US" sz="1350" dirty="0">
                <a:solidFill>
                  <a:schemeClr val="accent1"/>
                </a:solidFill>
                <a:latin typeface="AhnbergHand"/>
                <a:cs typeface="AhnbergHand"/>
              </a:rPr>
              <a:t>DNS Server</a:t>
            </a:r>
          </a:p>
        </p:txBody>
      </p:sp>
      <p:grpSp>
        <p:nvGrpSpPr>
          <p:cNvPr id="25" name="Group 24"/>
          <p:cNvGrpSpPr/>
          <p:nvPr/>
        </p:nvGrpSpPr>
        <p:grpSpPr>
          <a:xfrm>
            <a:off x="4808000" y="2291518"/>
            <a:ext cx="546927" cy="419754"/>
            <a:chOff x="4924605" y="4010196"/>
            <a:chExt cx="729236" cy="559672"/>
          </a:xfrm>
        </p:grpSpPr>
        <p:sp>
          <p:nvSpPr>
            <p:cNvPr id="26" name="Freeform 25"/>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7" name="TextBox 26"/>
            <p:cNvSpPr txBox="1"/>
            <p:nvPr/>
          </p:nvSpPr>
          <p:spPr>
            <a:xfrm>
              <a:off x="4924605" y="4031259"/>
              <a:ext cx="719087" cy="538609"/>
            </a:xfrm>
            <a:prstGeom prst="rect">
              <a:avLst/>
            </a:prstGeom>
            <a:noFill/>
          </p:spPr>
          <p:txBody>
            <a:bodyPr wrap="square" rtlCol="0">
              <a:spAutoFit/>
            </a:bodyPr>
            <a:lstStyle/>
            <a:p>
              <a:pPr algn="ctr"/>
              <a:r>
                <a:rPr lang="en-US" sz="675" dirty="0">
                  <a:latin typeface="AhnbergHand"/>
                  <a:cs typeface="AhnbergHand"/>
                </a:rPr>
                <a:t>DNS Resolver</a:t>
              </a:r>
            </a:p>
          </p:txBody>
        </p:sp>
      </p:grpSp>
      <p:grpSp>
        <p:nvGrpSpPr>
          <p:cNvPr id="28" name="Group 27"/>
          <p:cNvGrpSpPr/>
          <p:nvPr/>
        </p:nvGrpSpPr>
        <p:grpSpPr>
          <a:xfrm>
            <a:off x="4813463" y="2881696"/>
            <a:ext cx="546927" cy="419754"/>
            <a:chOff x="4924605" y="4010196"/>
            <a:chExt cx="729236" cy="559672"/>
          </a:xfrm>
        </p:grpSpPr>
        <p:sp>
          <p:nvSpPr>
            <p:cNvPr id="29" name="Freeform 28"/>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0" name="TextBox 29"/>
            <p:cNvSpPr txBox="1"/>
            <p:nvPr/>
          </p:nvSpPr>
          <p:spPr>
            <a:xfrm>
              <a:off x="4924605" y="4031259"/>
              <a:ext cx="719087" cy="538609"/>
            </a:xfrm>
            <a:prstGeom prst="rect">
              <a:avLst/>
            </a:prstGeom>
            <a:noFill/>
          </p:spPr>
          <p:txBody>
            <a:bodyPr wrap="square" rtlCol="0">
              <a:spAutoFit/>
            </a:bodyPr>
            <a:lstStyle/>
            <a:p>
              <a:pPr algn="ctr"/>
              <a:r>
                <a:rPr lang="en-US" sz="675" dirty="0">
                  <a:latin typeface="AhnbergHand"/>
                  <a:cs typeface="AhnbergHand"/>
                </a:rPr>
                <a:t>DNS Resolver</a:t>
              </a:r>
            </a:p>
          </p:txBody>
        </p:sp>
      </p:grpSp>
      <p:grpSp>
        <p:nvGrpSpPr>
          <p:cNvPr id="31" name="Group 30"/>
          <p:cNvGrpSpPr/>
          <p:nvPr/>
        </p:nvGrpSpPr>
        <p:grpSpPr>
          <a:xfrm>
            <a:off x="4079687" y="3330553"/>
            <a:ext cx="546927" cy="419754"/>
            <a:chOff x="4924605" y="4010196"/>
            <a:chExt cx="729236" cy="559672"/>
          </a:xfrm>
        </p:grpSpPr>
        <p:sp>
          <p:nvSpPr>
            <p:cNvPr id="32" name="Freeform 31"/>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3" name="TextBox 32"/>
            <p:cNvSpPr txBox="1"/>
            <p:nvPr/>
          </p:nvSpPr>
          <p:spPr>
            <a:xfrm>
              <a:off x="4924605" y="4031259"/>
              <a:ext cx="719087" cy="538609"/>
            </a:xfrm>
            <a:prstGeom prst="rect">
              <a:avLst/>
            </a:prstGeom>
            <a:noFill/>
          </p:spPr>
          <p:txBody>
            <a:bodyPr wrap="square" rtlCol="0">
              <a:spAutoFit/>
            </a:bodyPr>
            <a:lstStyle/>
            <a:p>
              <a:pPr algn="ctr"/>
              <a:r>
                <a:rPr lang="en-US" sz="675" dirty="0">
                  <a:latin typeface="AhnbergHand"/>
                  <a:cs typeface="AhnbergHand"/>
                </a:rPr>
                <a:t>DNS Resolver</a:t>
              </a:r>
            </a:p>
          </p:txBody>
        </p:sp>
      </p:grpSp>
      <p:grpSp>
        <p:nvGrpSpPr>
          <p:cNvPr id="34" name="Group 33"/>
          <p:cNvGrpSpPr/>
          <p:nvPr/>
        </p:nvGrpSpPr>
        <p:grpSpPr>
          <a:xfrm>
            <a:off x="4004801" y="2695756"/>
            <a:ext cx="546927" cy="419754"/>
            <a:chOff x="4924605" y="4010196"/>
            <a:chExt cx="729236" cy="559672"/>
          </a:xfrm>
        </p:grpSpPr>
        <p:sp>
          <p:nvSpPr>
            <p:cNvPr id="35" name="Freeform 34"/>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6" name="TextBox 35"/>
            <p:cNvSpPr txBox="1"/>
            <p:nvPr/>
          </p:nvSpPr>
          <p:spPr>
            <a:xfrm>
              <a:off x="4924605" y="4031259"/>
              <a:ext cx="719087" cy="538609"/>
            </a:xfrm>
            <a:prstGeom prst="rect">
              <a:avLst/>
            </a:prstGeom>
            <a:noFill/>
          </p:spPr>
          <p:txBody>
            <a:bodyPr wrap="square" rtlCol="0">
              <a:spAutoFit/>
            </a:bodyPr>
            <a:lstStyle/>
            <a:p>
              <a:pPr algn="ctr"/>
              <a:r>
                <a:rPr lang="en-US" sz="675" dirty="0">
                  <a:latin typeface="AhnbergHand"/>
                  <a:cs typeface="AhnbergHand"/>
                </a:rPr>
                <a:t>DNS Resolver</a:t>
              </a:r>
            </a:p>
          </p:txBody>
        </p:sp>
      </p:grpSp>
      <p:grpSp>
        <p:nvGrpSpPr>
          <p:cNvPr id="49" name="Group 48"/>
          <p:cNvGrpSpPr/>
          <p:nvPr/>
        </p:nvGrpSpPr>
        <p:grpSpPr>
          <a:xfrm>
            <a:off x="3472196" y="2291518"/>
            <a:ext cx="546927" cy="419754"/>
            <a:chOff x="4924605" y="4010196"/>
            <a:chExt cx="729236" cy="559672"/>
          </a:xfrm>
        </p:grpSpPr>
        <p:sp>
          <p:nvSpPr>
            <p:cNvPr id="50" name="Freeform 49"/>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1" name="TextBox 50"/>
            <p:cNvSpPr txBox="1"/>
            <p:nvPr/>
          </p:nvSpPr>
          <p:spPr>
            <a:xfrm>
              <a:off x="4924605" y="4031259"/>
              <a:ext cx="719087" cy="538609"/>
            </a:xfrm>
            <a:prstGeom prst="rect">
              <a:avLst/>
            </a:prstGeom>
            <a:noFill/>
          </p:spPr>
          <p:txBody>
            <a:bodyPr wrap="square" rtlCol="0">
              <a:spAutoFit/>
            </a:bodyPr>
            <a:lstStyle/>
            <a:p>
              <a:pPr algn="ctr"/>
              <a:r>
                <a:rPr lang="en-US" sz="675" dirty="0">
                  <a:latin typeface="AhnbergHand"/>
                  <a:cs typeface="AhnbergHand"/>
                </a:rPr>
                <a:t>DNS Resolver</a:t>
              </a:r>
            </a:p>
          </p:txBody>
        </p:sp>
      </p:grpSp>
      <p:sp>
        <p:nvSpPr>
          <p:cNvPr id="52" name="Freeform 51"/>
          <p:cNvSpPr/>
          <p:nvPr/>
        </p:nvSpPr>
        <p:spPr>
          <a:xfrm>
            <a:off x="3983869" y="2295276"/>
            <a:ext cx="793094" cy="110932"/>
          </a:xfrm>
          <a:custGeom>
            <a:avLst/>
            <a:gdLst>
              <a:gd name="connsiteX0" fmla="*/ 0 w 1057459"/>
              <a:gd name="connsiteY0" fmla="*/ 130511 h 147909"/>
              <a:gd name="connsiteX1" fmla="*/ 539289 w 1057459"/>
              <a:gd name="connsiteY1" fmla="*/ 43522 h 147909"/>
              <a:gd name="connsiteX2" fmla="*/ 1043786 w 1057459"/>
              <a:gd name="connsiteY2" fmla="*/ 87017 h 147909"/>
              <a:gd name="connsiteX3" fmla="*/ 922011 w 1057459"/>
              <a:gd name="connsiteY3" fmla="*/ 28 h 147909"/>
              <a:gd name="connsiteX4" fmla="*/ 1008993 w 1057459"/>
              <a:gd name="connsiteY4" fmla="*/ 78318 h 147909"/>
              <a:gd name="connsiteX5" fmla="*/ 948106 w 1057459"/>
              <a:gd name="connsiteY5" fmla="*/ 147909 h 14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7459" h="147909">
                <a:moveTo>
                  <a:pt x="0" y="130511"/>
                </a:moveTo>
                <a:cubicBezTo>
                  <a:pt x="182662" y="90641"/>
                  <a:pt x="365325" y="50771"/>
                  <a:pt x="539289" y="43522"/>
                </a:cubicBezTo>
                <a:cubicBezTo>
                  <a:pt x="713253" y="36273"/>
                  <a:pt x="979999" y="94266"/>
                  <a:pt x="1043786" y="87017"/>
                </a:cubicBezTo>
                <a:cubicBezTo>
                  <a:pt x="1107573" y="79768"/>
                  <a:pt x="927810" y="1478"/>
                  <a:pt x="922011" y="28"/>
                </a:cubicBezTo>
                <a:cubicBezTo>
                  <a:pt x="916212" y="-1422"/>
                  <a:pt x="1004644" y="53671"/>
                  <a:pt x="1008993" y="78318"/>
                </a:cubicBezTo>
                <a:cubicBezTo>
                  <a:pt x="1013342" y="102965"/>
                  <a:pt x="948106" y="147909"/>
                  <a:pt x="948106" y="14790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53" name="Freeform 52"/>
          <p:cNvSpPr/>
          <p:nvPr/>
        </p:nvSpPr>
        <p:spPr>
          <a:xfrm>
            <a:off x="5275553" y="1721169"/>
            <a:ext cx="398916" cy="567604"/>
          </a:xfrm>
          <a:custGeom>
            <a:avLst/>
            <a:gdLst>
              <a:gd name="connsiteX0" fmla="*/ 0 w 531888"/>
              <a:gd name="connsiteY0" fmla="*/ 756805 h 756805"/>
              <a:gd name="connsiteX1" fmla="*/ 313136 w 531888"/>
              <a:gd name="connsiteY1" fmla="*/ 191376 h 756805"/>
              <a:gd name="connsiteX2" fmla="*/ 530591 w 531888"/>
              <a:gd name="connsiteY2" fmla="*/ 52193 h 756805"/>
              <a:gd name="connsiteX3" fmla="*/ 408816 w 531888"/>
              <a:gd name="connsiteY3" fmla="*/ 0 h 756805"/>
              <a:gd name="connsiteX4" fmla="*/ 521893 w 531888"/>
              <a:gd name="connsiteY4" fmla="*/ 52193 h 756805"/>
              <a:gd name="connsiteX5" fmla="*/ 487100 w 531888"/>
              <a:gd name="connsiteY5" fmla="*/ 252268 h 75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1888" h="756805">
                <a:moveTo>
                  <a:pt x="0" y="756805"/>
                </a:moveTo>
                <a:cubicBezTo>
                  <a:pt x="112352" y="532808"/>
                  <a:pt x="224704" y="308811"/>
                  <a:pt x="313136" y="191376"/>
                </a:cubicBezTo>
                <a:cubicBezTo>
                  <a:pt x="401568" y="73941"/>
                  <a:pt x="514644" y="84089"/>
                  <a:pt x="530591" y="52193"/>
                </a:cubicBezTo>
                <a:cubicBezTo>
                  <a:pt x="546538" y="20297"/>
                  <a:pt x="410266" y="0"/>
                  <a:pt x="408816" y="0"/>
                </a:cubicBezTo>
                <a:cubicBezTo>
                  <a:pt x="407366" y="0"/>
                  <a:pt x="508846" y="10148"/>
                  <a:pt x="521893" y="52193"/>
                </a:cubicBezTo>
                <a:cubicBezTo>
                  <a:pt x="534940" y="94238"/>
                  <a:pt x="511020" y="173253"/>
                  <a:pt x="487100" y="25226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57" name="Freeform 56"/>
          <p:cNvSpPr/>
          <p:nvPr/>
        </p:nvSpPr>
        <p:spPr>
          <a:xfrm>
            <a:off x="4508735" y="2483477"/>
            <a:ext cx="277632" cy="327354"/>
          </a:xfrm>
          <a:custGeom>
            <a:avLst/>
            <a:gdLst>
              <a:gd name="connsiteX0" fmla="*/ 4734 w 370176"/>
              <a:gd name="connsiteY0" fmla="*/ 436305 h 436472"/>
              <a:gd name="connsiteX1" fmla="*/ 22130 w 370176"/>
              <a:gd name="connsiteY1" fmla="*/ 384112 h 436472"/>
              <a:gd name="connsiteX2" fmla="*/ 178698 w 370176"/>
              <a:gd name="connsiteY2" fmla="*/ 114446 h 436472"/>
              <a:gd name="connsiteX3" fmla="*/ 317869 w 370176"/>
              <a:gd name="connsiteY3" fmla="*/ 36156 h 436472"/>
              <a:gd name="connsiteX4" fmla="*/ 230887 w 370176"/>
              <a:gd name="connsiteY4" fmla="*/ 1360 h 436472"/>
              <a:gd name="connsiteX5" fmla="*/ 370059 w 370176"/>
              <a:gd name="connsiteY5" fmla="*/ 79650 h 436472"/>
              <a:gd name="connsiteX6" fmla="*/ 256982 w 370176"/>
              <a:gd name="connsiteY6" fmla="*/ 210134 h 43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176" h="436472">
                <a:moveTo>
                  <a:pt x="4734" y="436305"/>
                </a:moveTo>
                <a:cubicBezTo>
                  <a:pt x="-1065" y="437030"/>
                  <a:pt x="-6864" y="437755"/>
                  <a:pt x="22130" y="384112"/>
                </a:cubicBezTo>
                <a:cubicBezTo>
                  <a:pt x="51124" y="330469"/>
                  <a:pt x="129408" y="172439"/>
                  <a:pt x="178698" y="114446"/>
                </a:cubicBezTo>
                <a:cubicBezTo>
                  <a:pt x="227988" y="56453"/>
                  <a:pt x="309171" y="55004"/>
                  <a:pt x="317869" y="36156"/>
                </a:cubicBezTo>
                <a:cubicBezTo>
                  <a:pt x="326567" y="17308"/>
                  <a:pt x="222189" y="-5889"/>
                  <a:pt x="230887" y="1360"/>
                </a:cubicBezTo>
                <a:cubicBezTo>
                  <a:pt x="239585" y="8609"/>
                  <a:pt x="365710" y="44854"/>
                  <a:pt x="370059" y="79650"/>
                </a:cubicBezTo>
                <a:cubicBezTo>
                  <a:pt x="374408" y="114446"/>
                  <a:pt x="256982" y="210134"/>
                  <a:pt x="256982" y="21013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58" name="Freeform 57"/>
          <p:cNvSpPr/>
          <p:nvPr/>
        </p:nvSpPr>
        <p:spPr>
          <a:xfrm>
            <a:off x="5353839" y="1983278"/>
            <a:ext cx="323422" cy="1094921"/>
          </a:xfrm>
          <a:custGeom>
            <a:avLst/>
            <a:gdLst>
              <a:gd name="connsiteX0" fmla="*/ 0 w 431229"/>
              <a:gd name="connsiteY0" fmla="*/ 1459895 h 1459895"/>
              <a:gd name="connsiteX1" fmla="*/ 426212 w 431229"/>
              <a:gd name="connsiteY1" fmla="*/ 868370 h 1459895"/>
              <a:gd name="connsiteX2" fmla="*/ 243550 w 431229"/>
              <a:gd name="connsiteY2" fmla="*/ 259446 h 1459895"/>
              <a:gd name="connsiteX3" fmla="*/ 400117 w 431229"/>
              <a:gd name="connsiteY3" fmla="*/ 24576 h 1459895"/>
              <a:gd name="connsiteX4" fmla="*/ 295739 w 431229"/>
              <a:gd name="connsiteY4" fmla="*/ 7178 h 1459895"/>
              <a:gd name="connsiteX5" fmla="*/ 417514 w 431229"/>
              <a:gd name="connsiteY5" fmla="*/ 24576 h 1459895"/>
              <a:gd name="connsiteX6" fmla="*/ 417514 w 431229"/>
              <a:gd name="connsiteY6" fmla="*/ 163758 h 145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229" h="1459895">
                <a:moveTo>
                  <a:pt x="0" y="1459895"/>
                </a:moveTo>
                <a:cubicBezTo>
                  <a:pt x="192810" y="1264170"/>
                  <a:pt x="385620" y="1068445"/>
                  <a:pt x="426212" y="868370"/>
                </a:cubicBezTo>
                <a:cubicBezTo>
                  <a:pt x="466804" y="668295"/>
                  <a:pt x="247899" y="400078"/>
                  <a:pt x="243550" y="259446"/>
                </a:cubicBezTo>
                <a:cubicBezTo>
                  <a:pt x="239201" y="118814"/>
                  <a:pt x="391419" y="66621"/>
                  <a:pt x="400117" y="24576"/>
                </a:cubicBezTo>
                <a:cubicBezTo>
                  <a:pt x="408815" y="-17469"/>
                  <a:pt x="292840" y="7178"/>
                  <a:pt x="295739" y="7178"/>
                </a:cubicBezTo>
                <a:cubicBezTo>
                  <a:pt x="298638" y="7178"/>
                  <a:pt x="397218" y="-1521"/>
                  <a:pt x="417514" y="24576"/>
                </a:cubicBezTo>
                <a:cubicBezTo>
                  <a:pt x="437810" y="50673"/>
                  <a:pt x="417514" y="163758"/>
                  <a:pt x="417514" y="16375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59" name="Freeform 58"/>
          <p:cNvSpPr/>
          <p:nvPr/>
        </p:nvSpPr>
        <p:spPr>
          <a:xfrm>
            <a:off x="4297004" y="3042493"/>
            <a:ext cx="163092" cy="277100"/>
          </a:xfrm>
          <a:custGeom>
            <a:avLst/>
            <a:gdLst>
              <a:gd name="connsiteX0" fmla="*/ 0 w 217456"/>
              <a:gd name="connsiteY0" fmla="*/ 369467 h 369467"/>
              <a:gd name="connsiteX1" fmla="*/ 156568 w 217456"/>
              <a:gd name="connsiteY1" fmla="*/ 12812 h 369467"/>
              <a:gd name="connsiteX2" fmla="*/ 8699 w 217456"/>
              <a:gd name="connsiteY2" fmla="*/ 73704 h 369467"/>
              <a:gd name="connsiteX3" fmla="*/ 182663 w 217456"/>
              <a:gd name="connsiteY3" fmla="*/ 21511 h 369467"/>
              <a:gd name="connsiteX4" fmla="*/ 217456 w 217456"/>
              <a:gd name="connsiteY4" fmla="*/ 108500 h 369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456" h="369467">
                <a:moveTo>
                  <a:pt x="0" y="369467"/>
                </a:moveTo>
                <a:cubicBezTo>
                  <a:pt x="77559" y="215786"/>
                  <a:pt x="155118" y="62106"/>
                  <a:pt x="156568" y="12812"/>
                </a:cubicBezTo>
                <a:cubicBezTo>
                  <a:pt x="158018" y="-36482"/>
                  <a:pt x="4350" y="72254"/>
                  <a:pt x="8699" y="73704"/>
                </a:cubicBezTo>
                <a:cubicBezTo>
                  <a:pt x="13048" y="75154"/>
                  <a:pt x="147870" y="15712"/>
                  <a:pt x="182663" y="21511"/>
                </a:cubicBezTo>
                <a:cubicBezTo>
                  <a:pt x="217456" y="27310"/>
                  <a:pt x="217456" y="108500"/>
                  <a:pt x="217456" y="1085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60" name="Freeform 59"/>
          <p:cNvSpPr/>
          <p:nvPr/>
        </p:nvSpPr>
        <p:spPr>
          <a:xfrm>
            <a:off x="4538380" y="2901934"/>
            <a:ext cx="234890" cy="104498"/>
          </a:xfrm>
          <a:custGeom>
            <a:avLst/>
            <a:gdLst>
              <a:gd name="connsiteX0" fmla="*/ 0 w 313186"/>
              <a:gd name="connsiteY0" fmla="*/ 17546 h 139330"/>
              <a:gd name="connsiteX1" fmla="*/ 69586 w 313186"/>
              <a:gd name="connsiteY1" fmla="*/ 148 h 139330"/>
              <a:gd name="connsiteX2" fmla="*/ 156568 w 313186"/>
              <a:gd name="connsiteY2" fmla="*/ 26245 h 139330"/>
              <a:gd name="connsiteX3" fmla="*/ 295740 w 313186"/>
              <a:gd name="connsiteY3" fmla="*/ 95836 h 139330"/>
              <a:gd name="connsiteX4" fmla="*/ 191361 w 313186"/>
              <a:gd name="connsiteY4" fmla="*/ 148 h 139330"/>
              <a:gd name="connsiteX5" fmla="*/ 313136 w 313186"/>
              <a:gd name="connsiteY5" fmla="*/ 113234 h 139330"/>
              <a:gd name="connsiteX6" fmla="*/ 173965 w 313186"/>
              <a:gd name="connsiteY6" fmla="*/ 139330 h 139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186" h="139330">
                <a:moveTo>
                  <a:pt x="0" y="17546"/>
                </a:moveTo>
                <a:cubicBezTo>
                  <a:pt x="21745" y="8122"/>
                  <a:pt x="43491" y="-1302"/>
                  <a:pt x="69586" y="148"/>
                </a:cubicBezTo>
                <a:cubicBezTo>
                  <a:pt x="95681" y="1598"/>
                  <a:pt x="118876" y="10297"/>
                  <a:pt x="156568" y="26245"/>
                </a:cubicBezTo>
                <a:cubicBezTo>
                  <a:pt x="194260" y="42193"/>
                  <a:pt x="289941" y="100185"/>
                  <a:pt x="295740" y="95836"/>
                </a:cubicBezTo>
                <a:cubicBezTo>
                  <a:pt x="301539" y="91487"/>
                  <a:pt x="188462" y="-2752"/>
                  <a:pt x="191361" y="148"/>
                </a:cubicBezTo>
                <a:cubicBezTo>
                  <a:pt x="194260" y="3048"/>
                  <a:pt x="316035" y="90037"/>
                  <a:pt x="313136" y="113234"/>
                </a:cubicBezTo>
                <a:cubicBezTo>
                  <a:pt x="310237" y="136431"/>
                  <a:pt x="173965" y="139330"/>
                  <a:pt x="173965" y="13933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61" name="Freeform 60"/>
          <p:cNvSpPr/>
          <p:nvPr/>
        </p:nvSpPr>
        <p:spPr>
          <a:xfrm>
            <a:off x="4636234" y="3253950"/>
            <a:ext cx="547988" cy="238547"/>
          </a:xfrm>
          <a:custGeom>
            <a:avLst/>
            <a:gdLst>
              <a:gd name="connsiteX0" fmla="*/ 0 w 730650"/>
              <a:gd name="connsiteY0" fmla="*/ 313696 h 318062"/>
              <a:gd name="connsiteX1" fmla="*/ 78284 w 730650"/>
              <a:gd name="connsiteY1" fmla="*/ 313696 h 318062"/>
              <a:gd name="connsiteX2" fmla="*/ 504496 w 730650"/>
              <a:gd name="connsiteY2" fmla="*/ 287599 h 318062"/>
              <a:gd name="connsiteX3" fmla="*/ 669762 w 730650"/>
              <a:gd name="connsiteY3" fmla="*/ 9234 h 318062"/>
              <a:gd name="connsiteX4" fmla="*/ 547987 w 730650"/>
              <a:gd name="connsiteY4" fmla="*/ 61427 h 318062"/>
              <a:gd name="connsiteX5" fmla="*/ 669762 w 730650"/>
              <a:gd name="connsiteY5" fmla="*/ 9234 h 318062"/>
              <a:gd name="connsiteX6" fmla="*/ 730650 w 730650"/>
              <a:gd name="connsiteY6" fmla="*/ 78825 h 318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0650" h="318062">
                <a:moveTo>
                  <a:pt x="0" y="313696"/>
                </a:moveTo>
                <a:lnTo>
                  <a:pt x="78284" y="313696"/>
                </a:lnTo>
                <a:cubicBezTo>
                  <a:pt x="162367" y="309347"/>
                  <a:pt x="405916" y="338343"/>
                  <a:pt x="504496" y="287599"/>
                </a:cubicBezTo>
                <a:cubicBezTo>
                  <a:pt x="603076" y="236855"/>
                  <a:pt x="662514" y="46929"/>
                  <a:pt x="669762" y="9234"/>
                </a:cubicBezTo>
                <a:cubicBezTo>
                  <a:pt x="677010" y="-28461"/>
                  <a:pt x="547987" y="61427"/>
                  <a:pt x="547987" y="61427"/>
                </a:cubicBezTo>
                <a:cubicBezTo>
                  <a:pt x="547987" y="61427"/>
                  <a:pt x="639318" y="6334"/>
                  <a:pt x="669762" y="9234"/>
                </a:cubicBezTo>
                <a:cubicBezTo>
                  <a:pt x="700206" y="12134"/>
                  <a:pt x="730650" y="78825"/>
                  <a:pt x="730650" y="78825"/>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88" name="Freeform 87"/>
          <p:cNvSpPr/>
          <p:nvPr/>
        </p:nvSpPr>
        <p:spPr>
          <a:xfrm>
            <a:off x="4628829" y="3607384"/>
            <a:ext cx="298837" cy="162837"/>
          </a:xfrm>
          <a:custGeom>
            <a:avLst/>
            <a:gdLst>
              <a:gd name="connsiteX0" fmla="*/ 0 w 398449"/>
              <a:gd name="connsiteY0" fmla="*/ 0 h 217116"/>
              <a:gd name="connsiteX1" fmla="*/ 240007 w 398449"/>
              <a:gd name="connsiteY1" fmla="*/ 44999 h 217116"/>
              <a:gd name="connsiteX2" fmla="*/ 395011 w 398449"/>
              <a:gd name="connsiteY2" fmla="*/ 169996 h 217116"/>
              <a:gd name="connsiteX3" fmla="*/ 350010 w 398449"/>
              <a:gd name="connsiteY3" fmla="*/ 34999 h 217116"/>
              <a:gd name="connsiteX4" fmla="*/ 380011 w 398449"/>
              <a:gd name="connsiteY4" fmla="*/ 154997 h 217116"/>
              <a:gd name="connsiteX5" fmla="*/ 285008 w 398449"/>
              <a:gd name="connsiteY5" fmla="*/ 214996 h 217116"/>
              <a:gd name="connsiteX6" fmla="*/ 300009 w 398449"/>
              <a:gd name="connsiteY6" fmla="*/ 199996 h 217116"/>
              <a:gd name="connsiteX7" fmla="*/ 360010 w 398449"/>
              <a:gd name="connsiteY7" fmla="*/ 164997 h 217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449" h="217116">
                <a:moveTo>
                  <a:pt x="0" y="0"/>
                </a:moveTo>
                <a:cubicBezTo>
                  <a:pt x="87086" y="8333"/>
                  <a:pt x="174172" y="16666"/>
                  <a:pt x="240007" y="44999"/>
                </a:cubicBezTo>
                <a:cubicBezTo>
                  <a:pt x="305842" y="73332"/>
                  <a:pt x="376677" y="171663"/>
                  <a:pt x="395011" y="169996"/>
                </a:cubicBezTo>
                <a:cubicBezTo>
                  <a:pt x="413345" y="168329"/>
                  <a:pt x="352510" y="37499"/>
                  <a:pt x="350010" y="34999"/>
                </a:cubicBezTo>
                <a:cubicBezTo>
                  <a:pt x="347510" y="32499"/>
                  <a:pt x="390845" y="124998"/>
                  <a:pt x="380011" y="154997"/>
                </a:cubicBezTo>
                <a:cubicBezTo>
                  <a:pt x="369177" y="184996"/>
                  <a:pt x="298342" y="207496"/>
                  <a:pt x="285008" y="214996"/>
                </a:cubicBezTo>
                <a:cubicBezTo>
                  <a:pt x="271674" y="222496"/>
                  <a:pt x="287509" y="208329"/>
                  <a:pt x="300009" y="199996"/>
                </a:cubicBezTo>
                <a:cubicBezTo>
                  <a:pt x="312509" y="191663"/>
                  <a:pt x="360010" y="164997"/>
                  <a:pt x="360010" y="16499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89" name="Freeform 88"/>
          <p:cNvSpPr/>
          <p:nvPr/>
        </p:nvSpPr>
        <p:spPr>
          <a:xfrm>
            <a:off x="4497576" y="3056143"/>
            <a:ext cx="444862" cy="558740"/>
          </a:xfrm>
          <a:custGeom>
            <a:avLst/>
            <a:gdLst>
              <a:gd name="connsiteX0" fmla="*/ 0 w 593149"/>
              <a:gd name="connsiteY0" fmla="*/ 0 h 744986"/>
              <a:gd name="connsiteX1" fmla="*/ 285007 w 593149"/>
              <a:gd name="connsiteY1" fmla="*/ 409993 h 744986"/>
              <a:gd name="connsiteX2" fmla="*/ 575015 w 593149"/>
              <a:gd name="connsiteY2" fmla="*/ 729987 h 744986"/>
              <a:gd name="connsiteX3" fmla="*/ 565015 w 593149"/>
              <a:gd name="connsiteY3" fmla="*/ 659988 h 744986"/>
              <a:gd name="connsiteX4" fmla="*/ 585016 w 593149"/>
              <a:gd name="connsiteY4" fmla="*/ 724987 h 744986"/>
              <a:gd name="connsiteX5" fmla="*/ 480013 w 593149"/>
              <a:gd name="connsiteY5" fmla="*/ 744986 h 744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149" h="744986">
                <a:moveTo>
                  <a:pt x="0" y="0"/>
                </a:moveTo>
                <a:cubicBezTo>
                  <a:pt x="94585" y="144164"/>
                  <a:pt x="189171" y="288329"/>
                  <a:pt x="285007" y="409993"/>
                </a:cubicBezTo>
                <a:cubicBezTo>
                  <a:pt x="380843" y="531657"/>
                  <a:pt x="528347" y="688321"/>
                  <a:pt x="575015" y="729987"/>
                </a:cubicBezTo>
                <a:cubicBezTo>
                  <a:pt x="621683" y="771653"/>
                  <a:pt x="563348" y="660821"/>
                  <a:pt x="565015" y="659988"/>
                </a:cubicBezTo>
                <a:cubicBezTo>
                  <a:pt x="566682" y="659155"/>
                  <a:pt x="599183" y="710821"/>
                  <a:pt x="585016" y="724987"/>
                </a:cubicBezTo>
                <a:cubicBezTo>
                  <a:pt x="570849" y="739153"/>
                  <a:pt x="525431" y="742069"/>
                  <a:pt x="480013" y="74498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grpSp>
        <p:nvGrpSpPr>
          <p:cNvPr id="3" name="Group 2">
            <a:extLst>
              <a:ext uri="{FF2B5EF4-FFF2-40B4-BE49-F238E27FC236}">
                <a16:creationId xmlns:a16="http://schemas.microsoft.com/office/drawing/2014/main" id="{A0BCF00E-DF5B-0049-9EC3-9568A8864FF9}"/>
              </a:ext>
            </a:extLst>
          </p:cNvPr>
          <p:cNvGrpSpPr/>
          <p:nvPr/>
        </p:nvGrpSpPr>
        <p:grpSpPr>
          <a:xfrm>
            <a:off x="5002091" y="3261279"/>
            <a:ext cx="1698296" cy="1247267"/>
            <a:chOff x="6669454" y="4348371"/>
            <a:chExt cx="2264395" cy="1663023"/>
          </a:xfrm>
        </p:grpSpPr>
        <p:grpSp>
          <p:nvGrpSpPr>
            <p:cNvPr id="67" name="Group 66"/>
            <p:cNvGrpSpPr/>
            <p:nvPr/>
          </p:nvGrpSpPr>
          <p:grpSpPr>
            <a:xfrm>
              <a:off x="6669454" y="4730581"/>
              <a:ext cx="729236" cy="559672"/>
              <a:chOff x="4924605" y="4010196"/>
              <a:chExt cx="729236" cy="559672"/>
            </a:xfrm>
          </p:grpSpPr>
          <p:sp>
            <p:nvSpPr>
              <p:cNvPr id="68" name="Freeform 67"/>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9" name="TextBox 68"/>
              <p:cNvSpPr txBox="1"/>
              <p:nvPr/>
            </p:nvSpPr>
            <p:spPr>
              <a:xfrm>
                <a:off x="4924605" y="4031259"/>
                <a:ext cx="719087" cy="538609"/>
              </a:xfrm>
              <a:prstGeom prst="rect">
                <a:avLst/>
              </a:prstGeom>
              <a:noFill/>
            </p:spPr>
            <p:txBody>
              <a:bodyPr wrap="square" rtlCol="0">
                <a:spAutoFit/>
              </a:bodyPr>
              <a:lstStyle/>
              <a:p>
                <a:pPr algn="ctr"/>
                <a:r>
                  <a:rPr lang="en-US" sz="675" dirty="0">
                    <a:latin typeface="AhnbergHand"/>
                    <a:cs typeface="AhnbergHand"/>
                  </a:rPr>
                  <a:t>DNS Resolver</a:t>
                </a:r>
              </a:p>
            </p:txBody>
          </p:sp>
        </p:grpSp>
        <p:grpSp>
          <p:nvGrpSpPr>
            <p:cNvPr id="70" name="Group 69"/>
            <p:cNvGrpSpPr/>
            <p:nvPr/>
          </p:nvGrpSpPr>
          <p:grpSpPr>
            <a:xfrm>
              <a:off x="7442613" y="4348371"/>
              <a:ext cx="729236" cy="559672"/>
              <a:chOff x="5670962" y="4828436"/>
              <a:chExt cx="729236" cy="559672"/>
            </a:xfrm>
          </p:grpSpPr>
          <p:sp>
            <p:nvSpPr>
              <p:cNvPr id="71" name="Freeform 70"/>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2" name="TextBox 71"/>
              <p:cNvSpPr txBox="1"/>
              <p:nvPr/>
            </p:nvSpPr>
            <p:spPr>
              <a:xfrm>
                <a:off x="5670962" y="4849499"/>
                <a:ext cx="719087" cy="538609"/>
              </a:xfrm>
              <a:prstGeom prst="rect">
                <a:avLst/>
              </a:prstGeom>
              <a:noFill/>
            </p:spPr>
            <p:txBody>
              <a:bodyPr wrap="square" rtlCol="0">
                <a:spAutoFit/>
              </a:bodyPr>
              <a:lstStyle/>
              <a:p>
                <a:pPr algn="ctr"/>
                <a:r>
                  <a:rPr lang="en-US" sz="675" dirty="0">
                    <a:latin typeface="AhnbergHand"/>
                    <a:cs typeface="AhnbergHand"/>
                  </a:rPr>
                  <a:t>DNS Resolver</a:t>
                </a:r>
              </a:p>
            </p:txBody>
          </p:sp>
        </p:grpSp>
        <p:grpSp>
          <p:nvGrpSpPr>
            <p:cNvPr id="73" name="Group 72"/>
            <p:cNvGrpSpPr/>
            <p:nvPr/>
          </p:nvGrpSpPr>
          <p:grpSpPr>
            <a:xfrm>
              <a:off x="7595013" y="4500771"/>
              <a:ext cx="729236" cy="559672"/>
              <a:chOff x="5670962" y="4828436"/>
              <a:chExt cx="729236" cy="559672"/>
            </a:xfrm>
          </p:grpSpPr>
          <p:sp>
            <p:nvSpPr>
              <p:cNvPr id="74" name="Freeform 73"/>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5" name="TextBox 74"/>
              <p:cNvSpPr txBox="1"/>
              <p:nvPr/>
            </p:nvSpPr>
            <p:spPr>
              <a:xfrm>
                <a:off x="5670962" y="4849499"/>
                <a:ext cx="719087" cy="538609"/>
              </a:xfrm>
              <a:prstGeom prst="rect">
                <a:avLst/>
              </a:prstGeom>
              <a:noFill/>
            </p:spPr>
            <p:txBody>
              <a:bodyPr wrap="square" rtlCol="0">
                <a:spAutoFit/>
              </a:bodyPr>
              <a:lstStyle/>
              <a:p>
                <a:pPr algn="ctr"/>
                <a:r>
                  <a:rPr lang="en-US" sz="675" dirty="0">
                    <a:latin typeface="AhnbergHand"/>
                    <a:cs typeface="AhnbergHand"/>
                  </a:rPr>
                  <a:t>DNS Resolver</a:t>
                </a:r>
              </a:p>
            </p:txBody>
          </p:sp>
        </p:grpSp>
        <p:grpSp>
          <p:nvGrpSpPr>
            <p:cNvPr id="76" name="Group 75"/>
            <p:cNvGrpSpPr/>
            <p:nvPr/>
          </p:nvGrpSpPr>
          <p:grpSpPr>
            <a:xfrm>
              <a:off x="7747413" y="4653171"/>
              <a:ext cx="729236" cy="559672"/>
              <a:chOff x="5670962" y="4828436"/>
              <a:chExt cx="729236" cy="559672"/>
            </a:xfrm>
          </p:grpSpPr>
          <p:sp>
            <p:nvSpPr>
              <p:cNvPr id="77" name="Freeform 76"/>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8" name="TextBox 77"/>
              <p:cNvSpPr txBox="1"/>
              <p:nvPr/>
            </p:nvSpPr>
            <p:spPr>
              <a:xfrm>
                <a:off x="5670962" y="4849499"/>
                <a:ext cx="719087" cy="538609"/>
              </a:xfrm>
              <a:prstGeom prst="rect">
                <a:avLst/>
              </a:prstGeom>
              <a:noFill/>
            </p:spPr>
            <p:txBody>
              <a:bodyPr wrap="square" rtlCol="0">
                <a:spAutoFit/>
              </a:bodyPr>
              <a:lstStyle/>
              <a:p>
                <a:pPr algn="ctr"/>
                <a:r>
                  <a:rPr lang="en-US" sz="675" dirty="0">
                    <a:latin typeface="AhnbergHand"/>
                    <a:cs typeface="AhnbergHand"/>
                  </a:rPr>
                  <a:t>DNS Resolver</a:t>
                </a:r>
              </a:p>
            </p:txBody>
          </p:sp>
        </p:grpSp>
        <p:grpSp>
          <p:nvGrpSpPr>
            <p:cNvPr id="79" name="Group 78"/>
            <p:cNvGrpSpPr/>
            <p:nvPr/>
          </p:nvGrpSpPr>
          <p:grpSpPr>
            <a:xfrm>
              <a:off x="7899813" y="4805571"/>
              <a:ext cx="729236" cy="559672"/>
              <a:chOff x="5670962" y="4828436"/>
              <a:chExt cx="729236" cy="559672"/>
            </a:xfrm>
          </p:grpSpPr>
          <p:sp>
            <p:nvSpPr>
              <p:cNvPr id="80" name="Freeform 79"/>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1" name="TextBox 80"/>
              <p:cNvSpPr txBox="1"/>
              <p:nvPr/>
            </p:nvSpPr>
            <p:spPr>
              <a:xfrm>
                <a:off x="5670962" y="4849499"/>
                <a:ext cx="719087" cy="538609"/>
              </a:xfrm>
              <a:prstGeom prst="rect">
                <a:avLst/>
              </a:prstGeom>
              <a:noFill/>
            </p:spPr>
            <p:txBody>
              <a:bodyPr wrap="square" rtlCol="0">
                <a:spAutoFit/>
              </a:bodyPr>
              <a:lstStyle/>
              <a:p>
                <a:pPr algn="ctr"/>
                <a:r>
                  <a:rPr lang="en-US" sz="675" dirty="0">
                    <a:latin typeface="AhnbergHand"/>
                    <a:cs typeface="AhnbergHand"/>
                  </a:rPr>
                  <a:t>DNS Resolver</a:t>
                </a:r>
              </a:p>
            </p:txBody>
          </p:sp>
        </p:grpSp>
        <p:grpSp>
          <p:nvGrpSpPr>
            <p:cNvPr id="82" name="Group 81"/>
            <p:cNvGrpSpPr/>
            <p:nvPr/>
          </p:nvGrpSpPr>
          <p:grpSpPr>
            <a:xfrm>
              <a:off x="8052213" y="4957971"/>
              <a:ext cx="729236" cy="559672"/>
              <a:chOff x="5670962" y="4828436"/>
              <a:chExt cx="729236" cy="559672"/>
            </a:xfrm>
          </p:grpSpPr>
          <p:sp>
            <p:nvSpPr>
              <p:cNvPr id="83" name="Freeform 82"/>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4" name="TextBox 83"/>
              <p:cNvSpPr txBox="1"/>
              <p:nvPr/>
            </p:nvSpPr>
            <p:spPr>
              <a:xfrm>
                <a:off x="5670962" y="4849499"/>
                <a:ext cx="719087" cy="538609"/>
              </a:xfrm>
              <a:prstGeom prst="rect">
                <a:avLst/>
              </a:prstGeom>
              <a:noFill/>
            </p:spPr>
            <p:txBody>
              <a:bodyPr wrap="square" rtlCol="0">
                <a:spAutoFit/>
              </a:bodyPr>
              <a:lstStyle/>
              <a:p>
                <a:pPr algn="ctr"/>
                <a:r>
                  <a:rPr lang="en-US" sz="675" dirty="0">
                    <a:latin typeface="AhnbergHand"/>
                    <a:cs typeface="AhnbergHand"/>
                  </a:rPr>
                  <a:t>DNS Resolver</a:t>
                </a:r>
              </a:p>
            </p:txBody>
          </p:sp>
        </p:grpSp>
        <p:grpSp>
          <p:nvGrpSpPr>
            <p:cNvPr id="85" name="Group 84"/>
            <p:cNvGrpSpPr/>
            <p:nvPr/>
          </p:nvGrpSpPr>
          <p:grpSpPr>
            <a:xfrm>
              <a:off x="8204613" y="5110371"/>
              <a:ext cx="729236" cy="559672"/>
              <a:chOff x="5670962" y="4828436"/>
              <a:chExt cx="729236" cy="559672"/>
            </a:xfrm>
          </p:grpSpPr>
          <p:sp>
            <p:nvSpPr>
              <p:cNvPr id="86" name="Freeform 85"/>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7" name="TextBox 86"/>
              <p:cNvSpPr txBox="1"/>
              <p:nvPr/>
            </p:nvSpPr>
            <p:spPr>
              <a:xfrm>
                <a:off x="5670962" y="4849499"/>
                <a:ext cx="719087" cy="538609"/>
              </a:xfrm>
              <a:prstGeom prst="rect">
                <a:avLst/>
              </a:prstGeom>
              <a:noFill/>
            </p:spPr>
            <p:txBody>
              <a:bodyPr wrap="square" rtlCol="0">
                <a:spAutoFit/>
              </a:bodyPr>
              <a:lstStyle/>
              <a:p>
                <a:pPr algn="ctr"/>
                <a:r>
                  <a:rPr lang="en-US" sz="675" dirty="0">
                    <a:latin typeface="AhnbergHand"/>
                    <a:cs typeface="AhnbergHand"/>
                  </a:rPr>
                  <a:t>DNS Resolver</a:t>
                </a:r>
              </a:p>
            </p:txBody>
          </p:sp>
        </p:grpSp>
        <p:sp>
          <p:nvSpPr>
            <p:cNvPr id="90" name="Freeform 89"/>
            <p:cNvSpPr/>
            <p:nvPr/>
          </p:nvSpPr>
          <p:spPr>
            <a:xfrm>
              <a:off x="7351804" y="4858183"/>
              <a:ext cx="195005" cy="106191"/>
            </a:xfrm>
            <a:custGeom>
              <a:avLst/>
              <a:gdLst>
                <a:gd name="connsiteX0" fmla="*/ 0 w 195005"/>
                <a:gd name="connsiteY0" fmla="*/ 101658 h 106190"/>
                <a:gd name="connsiteX1" fmla="*/ 125003 w 195005"/>
                <a:gd name="connsiteY1" fmla="*/ 96658 h 106190"/>
                <a:gd name="connsiteX2" fmla="*/ 165004 w 195005"/>
                <a:gd name="connsiteY2" fmla="*/ 16659 h 106190"/>
                <a:gd name="connsiteX3" fmla="*/ 115003 w 195005"/>
                <a:gd name="connsiteY3" fmla="*/ 26659 h 106190"/>
                <a:gd name="connsiteX4" fmla="*/ 165004 w 195005"/>
                <a:gd name="connsiteY4" fmla="*/ 1660 h 106190"/>
                <a:gd name="connsiteX5" fmla="*/ 195005 w 195005"/>
                <a:gd name="connsiteY5" fmla="*/ 81658 h 10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005" h="106190">
                  <a:moveTo>
                    <a:pt x="0" y="101658"/>
                  </a:moveTo>
                  <a:cubicBezTo>
                    <a:pt x="48751" y="106241"/>
                    <a:pt x="97502" y="110825"/>
                    <a:pt x="125003" y="96658"/>
                  </a:cubicBezTo>
                  <a:cubicBezTo>
                    <a:pt x="152504" y="82491"/>
                    <a:pt x="166671" y="28325"/>
                    <a:pt x="165004" y="16659"/>
                  </a:cubicBezTo>
                  <a:cubicBezTo>
                    <a:pt x="163337" y="4993"/>
                    <a:pt x="115003" y="29159"/>
                    <a:pt x="115003" y="26659"/>
                  </a:cubicBezTo>
                  <a:cubicBezTo>
                    <a:pt x="115003" y="24159"/>
                    <a:pt x="151670" y="-7506"/>
                    <a:pt x="165004" y="1660"/>
                  </a:cubicBezTo>
                  <a:cubicBezTo>
                    <a:pt x="178338" y="10826"/>
                    <a:pt x="195005" y="81658"/>
                    <a:pt x="195005" y="8165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91" name="Freeform 90"/>
            <p:cNvSpPr/>
            <p:nvPr/>
          </p:nvSpPr>
          <p:spPr>
            <a:xfrm>
              <a:off x="7356803" y="5024841"/>
              <a:ext cx="326899" cy="114999"/>
            </a:xfrm>
            <a:custGeom>
              <a:avLst/>
              <a:gdLst>
                <a:gd name="connsiteX0" fmla="*/ 0 w 326898"/>
                <a:gd name="connsiteY0" fmla="*/ 0 h 114998"/>
                <a:gd name="connsiteX1" fmla="*/ 185005 w 326898"/>
                <a:gd name="connsiteY1" fmla="*/ 54999 h 114998"/>
                <a:gd name="connsiteX2" fmla="*/ 320008 w 326898"/>
                <a:gd name="connsiteY2" fmla="*/ 9999 h 114998"/>
                <a:gd name="connsiteX3" fmla="*/ 215006 w 326898"/>
                <a:gd name="connsiteY3" fmla="*/ 14999 h 114998"/>
                <a:gd name="connsiteX4" fmla="*/ 315008 w 326898"/>
                <a:gd name="connsiteY4" fmla="*/ 24999 h 114998"/>
                <a:gd name="connsiteX5" fmla="*/ 325009 w 326898"/>
                <a:gd name="connsiteY5" fmla="*/ 114998 h 114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6898" h="114998">
                  <a:moveTo>
                    <a:pt x="0" y="0"/>
                  </a:moveTo>
                  <a:cubicBezTo>
                    <a:pt x="65835" y="26666"/>
                    <a:pt x="131670" y="53333"/>
                    <a:pt x="185005" y="54999"/>
                  </a:cubicBezTo>
                  <a:cubicBezTo>
                    <a:pt x="238340" y="56666"/>
                    <a:pt x="315008" y="16666"/>
                    <a:pt x="320008" y="9999"/>
                  </a:cubicBezTo>
                  <a:cubicBezTo>
                    <a:pt x="325008" y="3332"/>
                    <a:pt x="215839" y="12499"/>
                    <a:pt x="215006" y="14999"/>
                  </a:cubicBezTo>
                  <a:cubicBezTo>
                    <a:pt x="214173" y="17499"/>
                    <a:pt x="296674" y="8333"/>
                    <a:pt x="315008" y="24999"/>
                  </a:cubicBezTo>
                  <a:cubicBezTo>
                    <a:pt x="333342" y="41665"/>
                    <a:pt x="325009" y="114998"/>
                    <a:pt x="325009" y="114998"/>
                  </a:cubicBezTo>
                </a:path>
              </a:pathLst>
            </a:custGeom>
            <a:ln>
              <a:solidFill>
                <a:srgbClr val="4F81B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92" name="Freeform 91"/>
            <p:cNvSpPr/>
            <p:nvPr/>
          </p:nvSpPr>
          <p:spPr>
            <a:xfrm>
              <a:off x="7356804" y="5069839"/>
              <a:ext cx="491901" cy="221560"/>
            </a:xfrm>
            <a:custGeom>
              <a:avLst/>
              <a:gdLst>
                <a:gd name="connsiteX0" fmla="*/ 0 w 491901"/>
                <a:gd name="connsiteY0" fmla="*/ 0 h 221560"/>
                <a:gd name="connsiteX1" fmla="*/ 330009 w 491901"/>
                <a:gd name="connsiteY1" fmla="*/ 219996 h 221560"/>
                <a:gd name="connsiteX2" fmla="*/ 475013 w 491901"/>
                <a:gd name="connsiteY2" fmla="*/ 99998 h 221560"/>
                <a:gd name="connsiteX3" fmla="*/ 370010 w 491901"/>
                <a:gd name="connsiteY3" fmla="*/ 129997 h 221560"/>
                <a:gd name="connsiteX4" fmla="*/ 480013 w 491901"/>
                <a:gd name="connsiteY4" fmla="*/ 99998 h 221560"/>
                <a:gd name="connsiteX5" fmla="*/ 490013 w 491901"/>
                <a:gd name="connsiteY5" fmla="*/ 169997 h 22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01" h="221560">
                  <a:moveTo>
                    <a:pt x="0" y="0"/>
                  </a:moveTo>
                  <a:cubicBezTo>
                    <a:pt x="125420" y="101665"/>
                    <a:pt x="250840" y="203330"/>
                    <a:pt x="330009" y="219996"/>
                  </a:cubicBezTo>
                  <a:cubicBezTo>
                    <a:pt x="409178" y="236662"/>
                    <a:pt x="468346" y="114998"/>
                    <a:pt x="475013" y="99998"/>
                  </a:cubicBezTo>
                  <a:cubicBezTo>
                    <a:pt x="481680" y="84998"/>
                    <a:pt x="369177" y="129997"/>
                    <a:pt x="370010" y="129997"/>
                  </a:cubicBezTo>
                  <a:cubicBezTo>
                    <a:pt x="370843" y="129997"/>
                    <a:pt x="460013" y="93331"/>
                    <a:pt x="480013" y="99998"/>
                  </a:cubicBezTo>
                  <a:cubicBezTo>
                    <a:pt x="500013" y="106665"/>
                    <a:pt x="488346" y="157497"/>
                    <a:pt x="490013" y="16999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93" name="Freeform 92"/>
            <p:cNvSpPr/>
            <p:nvPr/>
          </p:nvSpPr>
          <p:spPr>
            <a:xfrm>
              <a:off x="7341801" y="5129839"/>
              <a:ext cx="645019" cy="340755"/>
            </a:xfrm>
            <a:custGeom>
              <a:avLst/>
              <a:gdLst>
                <a:gd name="connsiteX0" fmla="*/ 0 w 645018"/>
                <a:gd name="connsiteY0" fmla="*/ 0 h 340755"/>
                <a:gd name="connsiteX1" fmla="*/ 380011 w 645018"/>
                <a:gd name="connsiteY1" fmla="*/ 334994 h 340755"/>
                <a:gd name="connsiteX2" fmla="*/ 610017 w 645018"/>
                <a:gd name="connsiteY2" fmla="*/ 214996 h 340755"/>
                <a:gd name="connsiteX3" fmla="*/ 505014 w 645018"/>
                <a:gd name="connsiteY3" fmla="*/ 254995 h 340755"/>
                <a:gd name="connsiteX4" fmla="*/ 605017 w 645018"/>
                <a:gd name="connsiteY4" fmla="*/ 219996 h 340755"/>
                <a:gd name="connsiteX5" fmla="*/ 645018 w 645018"/>
                <a:gd name="connsiteY5" fmla="*/ 324994 h 34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018" h="340755">
                  <a:moveTo>
                    <a:pt x="0" y="0"/>
                  </a:moveTo>
                  <a:cubicBezTo>
                    <a:pt x="139171" y="149580"/>
                    <a:pt x="278342" y="299161"/>
                    <a:pt x="380011" y="334994"/>
                  </a:cubicBezTo>
                  <a:cubicBezTo>
                    <a:pt x="481680" y="370827"/>
                    <a:pt x="589183" y="228329"/>
                    <a:pt x="610017" y="214996"/>
                  </a:cubicBezTo>
                  <a:cubicBezTo>
                    <a:pt x="630851" y="201663"/>
                    <a:pt x="505847" y="254162"/>
                    <a:pt x="505014" y="254995"/>
                  </a:cubicBezTo>
                  <a:cubicBezTo>
                    <a:pt x="504181" y="255828"/>
                    <a:pt x="581683" y="208330"/>
                    <a:pt x="605017" y="219996"/>
                  </a:cubicBezTo>
                  <a:cubicBezTo>
                    <a:pt x="628351" y="231662"/>
                    <a:pt x="645018" y="324994"/>
                    <a:pt x="645018" y="32499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94" name="Freeform 93"/>
            <p:cNvSpPr/>
            <p:nvPr/>
          </p:nvSpPr>
          <p:spPr>
            <a:xfrm>
              <a:off x="7306801" y="5174838"/>
              <a:ext cx="806339" cy="568873"/>
            </a:xfrm>
            <a:custGeom>
              <a:avLst/>
              <a:gdLst>
                <a:gd name="connsiteX0" fmla="*/ 0 w 806338"/>
                <a:gd name="connsiteY0" fmla="*/ 0 h 568873"/>
                <a:gd name="connsiteX1" fmla="*/ 455013 w 806338"/>
                <a:gd name="connsiteY1" fmla="*/ 559990 h 568873"/>
                <a:gd name="connsiteX2" fmla="*/ 780022 w 806338"/>
                <a:gd name="connsiteY2" fmla="*/ 344994 h 568873"/>
                <a:gd name="connsiteX3" fmla="*/ 705020 w 806338"/>
                <a:gd name="connsiteY3" fmla="*/ 359993 h 568873"/>
                <a:gd name="connsiteX4" fmla="*/ 795022 w 806338"/>
                <a:gd name="connsiteY4" fmla="*/ 339994 h 568873"/>
                <a:gd name="connsiteX5" fmla="*/ 805022 w 806338"/>
                <a:gd name="connsiteY5" fmla="*/ 434992 h 56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6338" h="568873">
                  <a:moveTo>
                    <a:pt x="0" y="0"/>
                  </a:moveTo>
                  <a:cubicBezTo>
                    <a:pt x="162504" y="251245"/>
                    <a:pt x="325009" y="502491"/>
                    <a:pt x="455013" y="559990"/>
                  </a:cubicBezTo>
                  <a:cubicBezTo>
                    <a:pt x="585017" y="617489"/>
                    <a:pt x="738354" y="378327"/>
                    <a:pt x="780022" y="344994"/>
                  </a:cubicBezTo>
                  <a:cubicBezTo>
                    <a:pt x="821690" y="311661"/>
                    <a:pt x="702520" y="360826"/>
                    <a:pt x="705020" y="359993"/>
                  </a:cubicBezTo>
                  <a:cubicBezTo>
                    <a:pt x="707520" y="359160"/>
                    <a:pt x="778355" y="327494"/>
                    <a:pt x="795022" y="339994"/>
                  </a:cubicBezTo>
                  <a:cubicBezTo>
                    <a:pt x="811689" y="352494"/>
                    <a:pt x="805022" y="434992"/>
                    <a:pt x="805022" y="43499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95" name="Freeform 94"/>
            <p:cNvSpPr/>
            <p:nvPr/>
          </p:nvSpPr>
          <p:spPr>
            <a:xfrm>
              <a:off x="7176799" y="5184838"/>
              <a:ext cx="1170032" cy="826556"/>
            </a:xfrm>
            <a:custGeom>
              <a:avLst/>
              <a:gdLst>
                <a:gd name="connsiteX0" fmla="*/ 0 w 1170032"/>
                <a:gd name="connsiteY0" fmla="*/ 0 h 826556"/>
                <a:gd name="connsiteX1" fmla="*/ 510014 w 1170032"/>
                <a:gd name="connsiteY1" fmla="*/ 784985 h 826556"/>
                <a:gd name="connsiteX2" fmla="*/ 1020028 w 1170032"/>
                <a:gd name="connsiteY2" fmla="*/ 689987 h 826556"/>
                <a:gd name="connsiteX3" fmla="*/ 1130031 w 1170032"/>
                <a:gd name="connsiteY3" fmla="*/ 449992 h 826556"/>
                <a:gd name="connsiteX4" fmla="*/ 1090030 w 1170032"/>
                <a:gd name="connsiteY4" fmla="*/ 474991 h 826556"/>
                <a:gd name="connsiteX5" fmla="*/ 1135031 w 1170032"/>
                <a:gd name="connsiteY5" fmla="*/ 434992 h 826556"/>
                <a:gd name="connsiteX6" fmla="*/ 1170032 w 1170032"/>
                <a:gd name="connsiteY6" fmla="*/ 489991 h 826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0032" h="826556">
                  <a:moveTo>
                    <a:pt x="0" y="0"/>
                  </a:moveTo>
                  <a:cubicBezTo>
                    <a:pt x="170004" y="334993"/>
                    <a:pt x="340009" y="669987"/>
                    <a:pt x="510014" y="784985"/>
                  </a:cubicBezTo>
                  <a:cubicBezTo>
                    <a:pt x="680019" y="899983"/>
                    <a:pt x="916692" y="745819"/>
                    <a:pt x="1020028" y="689987"/>
                  </a:cubicBezTo>
                  <a:cubicBezTo>
                    <a:pt x="1123364" y="634155"/>
                    <a:pt x="1118364" y="485825"/>
                    <a:pt x="1130031" y="449992"/>
                  </a:cubicBezTo>
                  <a:cubicBezTo>
                    <a:pt x="1141698" y="414159"/>
                    <a:pt x="1089197" y="477491"/>
                    <a:pt x="1090030" y="474991"/>
                  </a:cubicBezTo>
                  <a:cubicBezTo>
                    <a:pt x="1090863" y="472491"/>
                    <a:pt x="1121697" y="432492"/>
                    <a:pt x="1135031" y="434992"/>
                  </a:cubicBezTo>
                  <a:cubicBezTo>
                    <a:pt x="1148365" y="437492"/>
                    <a:pt x="1170032" y="489991"/>
                    <a:pt x="1170032" y="489991"/>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grpSp>
      <p:sp>
        <p:nvSpPr>
          <p:cNvPr id="96" name="Freeform 95"/>
          <p:cNvSpPr/>
          <p:nvPr/>
        </p:nvSpPr>
        <p:spPr>
          <a:xfrm>
            <a:off x="5986846" y="2065114"/>
            <a:ext cx="486283" cy="1234448"/>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97" name="Freeform 96"/>
          <p:cNvSpPr/>
          <p:nvPr/>
        </p:nvSpPr>
        <p:spPr>
          <a:xfrm>
            <a:off x="6101146" y="2065114"/>
            <a:ext cx="486283" cy="1348748"/>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98" name="Freeform 97"/>
          <p:cNvSpPr/>
          <p:nvPr/>
        </p:nvSpPr>
        <p:spPr>
          <a:xfrm>
            <a:off x="6215446" y="2065114"/>
            <a:ext cx="486283" cy="1463048"/>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99" name="Freeform 98"/>
          <p:cNvSpPr/>
          <p:nvPr/>
        </p:nvSpPr>
        <p:spPr>
          <a:xfrm>
            <a:off x="6329746" y="2065114"/>
            <a:ext cx="486283" cy="1577348"/>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100" name="Freeform 99"/>
          <p:cNvSpPr/>
          <p:nvPr/>
        </p:nvSpPr>
        <p:spPr>
          <a:xfrm>
            <a:off x="6444046" y="2065114"/>
            <a:ext cx="486283" cy="1691648"/>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101" name="Freeform 100"/>
          <p:cNvSpPr/>
          <p:nvPr/>
        </p:nvSpPr>
        <p:spPr>
          <a:xfrm>
            <a:off x="6558346" y="2065114"/>
            <a:ext cx="486283" cy="1805948"/>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10" name="Freeform 9"/>
          <p:cNvSpPr/>
          <p:nvPr/>
        </p:nvSpPr>
        <p:spPr>
          <a:xfrm>
            <a:off x="2605544" y="1667805"/>
            <a:ext cx="803329" cy="801076"/>
          </a:xfrm>
          <a:custGeom>
            <a:avLst/>
            <a:gdLst>
              <a:gd name="connsiteX0" fmla="*/ 663 w 1071105"/>
              <a:gd name="connsiteY0" fmla="*/ 5111 h 1068101"/>
              <a:gd name="connsiteX1" fmla="*/ 57813 w 1071105"/>
              <a:gd name="connsiteY1" fmla="*/ 16541 h 1068101"/>
              <a:gd name="connsiteX2" fmla="*/ 366423 w 1071105"/>
              <a:gd name="connsiteY2" fmla="*/ 142271 h 1068101"/>
              <a:gd name="connsiteX3" fmla="*/ 629313 w 1071105"/>
              <a:gd name="connsiteY3" fmla="*/ 873791 h 1068101"/>
              <a:gd name="connsiteX4" fmla="*/ 1063653 w 1071105"/>
              <a:gd name="connsiteY4" fmla="*/ 942371 h 1068101"/>
              <a:gd name="connsiteX5" fmla="*/ 915063 w 1071105"/>
              <a:gd name="connsiteY5" fmla="*/ 793781 h 1068101"/>
              <a:gd name="connsiteX6" fmla="*/ 1063653 w 1071105"/>
              <a:gd name="connsiteY6" fmla="*/ 953801 h 1068101"/>
              <a:gd name="connsiteX7" fmla="*/ 915063 w 1071105"/>
              <a:gd name="connsiteY7" fmla="*/ 1068101 h 1068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1105" h="1068101">
                <a:moveTo>
                  <a:pt x="663" y="5111"/>
                </a:moveTo>
                <a:cubicBezTo>
                  <a:pt x="-1242" y="-604"/>
                  <a:pt x="-3147" y="-6319"/>
                  <a:pt x="57813" y="16541"/>
                </a:cubicBezTo>
                <a:cubicBezTo>
                  <a:pt x="118773" y="39401"/>
                  <a:pt x="271173" y="-604"/>
                  <a:pt x="366423" y="142271"/>
                </a:cubicBezTo>
                <a:cubicBezTo>
                  <a:pt x="461673" y="285146"/>
                  <a:pt x="513108" y="740441"/>
                  <a:pt x="629313" y="873791"/>
                </a:cubicBezTo>
                <a:cubicBezTo>
                  <a:pt x="745518" y="1007141"/>
                  <a:pt x="1016028" y="955706"/>
                  <a:pt x="1063653" y="942371"/>
                </a:cubicBezTo>
                <a:cubicBezTo>
                  <a:pt x="1111278" y="929036"/>
                  <a:pt x="915063" y="791876"/>
                  <a:pt x="915063" y="793781"/>
                </a:cubicBezTo>
                <a:cubicBezTo>
                  <a:pt x="915063" y="795686"/>
                  <a:pt x="1063653" y="908081"/>
                  <a:pt x="1063653" y="953801"/>
                </a:cubicBezTo>
                <a:cubicBezTo>
                  <a:pt x="1063653" y="999521"/>
                  <a:pt x="989358" y="1033811"/>
                  <a:pt x="915063" y="106810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1" name="Freeform 10"/>
          <p:cNvSpPr/>
          <p:nvPr/>
        </p:nvSpPr>
        <p:spPr>
          <a:xfrm>
            <a:off x="2588896" y="1774508"/>
            <a:ext cx="1483453" cy="1851660"/>
          </a:xfrm>
          <a:custGeom>
            <a:avLst/>
            <a:gdLst>
              <a:gd name="connsiteX0" fmla="*/ 0 w 1977937"/>
              <a:gd name="connsiteY0" fmla="*/ 0 h 2468880"/>
              <a:gd name="connsiteX1" fmla="*/ 182880 w 1977937"/>
              <a:gd name="connsiteY1" fmla="*/ 91440 h 2468880"/>
              <a:gd name="connsiteX2" fmla="*/ 400050 w 1977937"/>
              <a:gd name="connsiteY2" fmla="*/ 891540 h 2468880"/>
              <a:gd name="connsiteX3" fmla="*/ 754380 w 1977937"/>
              <a:gd name="connsiteY3" fmla="*/ 2137410 h 2468880"/>
              <a:gd name="connsiteX4" fmla="*/ 1805940 w 1977937"/>
              <a:gd name="connsiteY4" fmla="*/ 2320290 h 2468880"/>
              <a:gd name="connsiteX5" fmla="*/ 1748790 w 1977937"/>
              <a:gd name="connsiteY5" fmla="*/ 2228850 h 2468880"/>
              <a:gd name="connsiteX6" fmla="*/ 1977390 w 1977937"/>
              <a:gd name="connsiteY6" fmla="*/ 2331720 h 2468880"/>
              <a:gd name="connsiteX7" fmla="*/ 1817370 w 1977937"/>
              <a:gd name="connsiteY7" fmla="*/ 246888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77937" h="2468880">
                <a:moveTo>
                  <a:pt x="0" y="0"/>
                </a:moveTo>
                <a:lnTo>
                  <a:pt x="182880" y="91440"/>
                </a:lnTo>
                <a:cubicBezTo>
                  <a:pt x="249555" y="240030"/>
                  <a:pt x="304800" y="550545"/>
                  <a:pt x="400050" y="891540"/>
                </a:cubicBezTo>
                <a:cubicBezTo>
                  <a:pt x="495300" y="1232535"/>
                  <a:pt x="520065" y="1899285"/>
                  <a:pt x="754380" y="2137410"/>
                </a:cubicBezTo>
                <a:cubicBezTo>
                  <a:pt x="988695" y="2375535"/>
                  <a:pt x="1640205" y="2305050"/>
                  <a:pt x="1805940" y="2320290"/>
                </a:cubicBezTo>
                <a:cubicBezTo>
                  <a:pt x="1971675" y="2335530"/>
                  <a:pt x="1720215" y="2226945"/>
                  <a:pt x="1748790" y="2228850"/>
                </a:cubicBezTo>
                <a:cubicBezTo>
                  <a:pt x="1777365" y="2230755"/>
                  <a:pt x="1965960" y="2291715"/>
                  <a:pt x="1977390" y="2331720"/>
                </a:cubicBezTo>
                <a:cubicBezTo>
                  <a:pt x="1988820" y="2371725"/>
                  <a:pt x="1817370" y="2468880"/>
                  <a:pt x="1817370" y="24688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grpSp>
        <p:nvGrpSpPr>
          <p:cNvPr id="102" name="Group 101">
            <a:extLst>
              <a:ext uri="{FF2B5EF4-FFF2-40B4-BE49-F238E27FC236}">
                <a16:creationId xmlns:a16="http://schemas.microsoft.com/office/drawing/2014/main" id="{438119A7-F7FA-E043-9C5B-4F7481002E09}"/>
              </a:ext>
            </a:extLst>
          </p:cNvPr>
          <p:cNvGrpSpPr/>
          <p:nvPr/>
        </p:nvGrpSpPr>
        <p:grpSpPr>
          <a:xfrm>
            <a:off x="3421762" y="1052151"/>
            <a:ext cx="1698296" cy="1247267"/>
            <a:chOff x="6669454" y="4348371"/>
            <a:chExt cx="2264395" cy="1663023"/>
          </a:xfrm>
        </p:grpSpPr>
        <p:grpSp>
          <p:nvGrpSpPr>
            <p:cNvPr id="103" name="Group 102">
              <a:extLst>
                <a:ext uri="{FF2B5EF4-FFF2-40B4-BE49-F238E27FC236}">
                  <a16:creationId xmlns:a16="http://schemas.microsoft.com/office/drawing/2014/main" id="{603BBF04-F5F2-0E4C-B498-3DDEBEAF573F}"/>
                </a:ext>
              </a:extLst>
            </p:cNvPr>
            <p:cNvGrpSpPr/>
            <p:nvPr/>
          </p:nvGrpSpPr>
          <p:grpSpPr>
            <a:xfrm>
              <a:off x="6669454" y="4730581"/>
              <a:ext cx="729236" cy="559672"/>
              <a:chOff x="4924605" y="4010196"/>
              <a:chExt cx="729236" cy="559672"/>
            </a:xfrm>
          </p:grpSpPr>
          <p:sp>
            <p:nvSpPr>
              <p:cNvPr id="128" name="Freeform 127">
                <a:extLst>
                  <a:ext uri="{FF2B5EF4-FFF2-40B4-BE49-F238E27FC236}">
                    <a16:creationId xmlns:a16="http://schemas.microsoft.com/office/drawing/2014/main" id="{1A5E961D-C2CC-8746-978A-874DAC45F4EE}"/>
                  </a:ext>
                </a:extLst>
              </p:cNvPr>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9" name="TextBox 128">
                <a:extLst>
                  <a:ext uri="{FF2B5EF4-FFF2-40B4-BE49-F238E27FC236}">
                    <a16:creationId xmlns:a16="http://schemas.microsoft.com/office/drawing/2014/main" id="{9DBCF831-1735-F341-8E49-CB2D03BD3702}"/>
                  </a:ext>
                </a:extLst>
              </p:cNvPr>
              <p:cNvSpPr txBox="1"/>
              <p:nvPr/>
            </p:nvSpPr>
            <p:spPr>
              <a:xfrm>
                <a:off x="4924605" y="4031259"/>
                <a:ext cx="719087" cy="538609"/>
              </a:xfrm>
              <a:prstGeom prst="rect">
                <a:avLst/>
              </a:prstGeom>
              <a:noFill/>
            </p:spPr>
            <p:txBody>
              <a:bodyPr wrap="square" rtlCol="0">
                <a:spAutoFit/>
              </a:bodyPr>
              <a:lstStyle/>
              <a:p>
                <a:pPr algn="ctr"/>
                <a:r>
                  <a:rPr lang="en-US" sz="675" dirty="0">
                    <a:latin typeface="AhnbergHand"/>
                    <a:cs typeface="AhnbergHand"/>
                  </a:rPr>
                  <a:t>DNS Resolver</a:t>
                </a:r>
              </a:p>
            </p:txBody>
          </p:sp>
        </p:grpSp>
        <p:grpSp>
          <p:nvGrpSpPr>
            <p:cNvPr id="104" name="Group 103">
              <a:extLst>
                <a:ext uri="{FF2B5EF4-FFF2-40B4-BE49-F238E27FC236}">
                  <a16:creationId xmlns:a16="http://schemas.microsoft.com/office/drawing/2014/main" id="{A61A06BC-1EFC-E147-90CC-38BFB8744D3F}"/>
                </a:ext>
              </a:extLst>
            </p:cNvPr>
            <p:cNvGrpSpPr/>
            <p:nvPr/>
          </p:nvGrpSpPr>
          <p:grpSpPr>
            <a:xfrm>
              <a:off x="7442613" y="4348371"/>
              <a:ext cx="729236" cy="559672"/>
              <a:chOff x="5670962" y="4828436"/>
              <a:chExt cx="729236" cy="559672"/>
            </a:xfrm>
          </p:grpSpPr>
          <p:sp>
            <p:nvSpPr>
              <p:cNvPr id="126" name="Freeform 125">
                <a:extLst>
                  <a:ext uri="{FF2B5EF4-FFF2-40B4-BE49-F238E27FC236}">
                    <a16:creationId xmlns:a16="http://schemas.microsoft.com/office/drawing/2014/main" id="{FC0B6AF8-7593-CE49-B063-8DB917633B76}"/>
                  </a:ext>
                </a:extLst>
              </p:cNvPr>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7" name="TextBox 126">
                <a:extLst>
                  <a:ext uri="{FF2B5EF4-FFF2-40B4-BE49-F238E27FC236}">
                    <a16:creationId xmlns:a16="http://schemas.microsoft.com/office/drawing/2014/main" id="{DBFC3F6A-6312-D346-B21E-547BA713FDD0}"/>
                  </a:ext>
                </a:extLst>
              </p:cNvPr>
              <p:cNvSpPr txBox="1"/>
              <p:nvPr/>
            </p:nvSpPr>
            <p:spPr>
              <a:xfrm>
                <a:off x="5670962" y="4849499"/>
                <a:ext cx="719087" cy="538609"/>
              </a:xfrm>
              <a:prstGeom prst="rect">
                <a:avLst/>
              </a:prstGeom>
              <a:noFill/>
            </p:spPr>
            <p:txBody>
              <a:bodyPr wrap="square" rtlCol="0">
                <a:spAutoFit/>
              </a:bodyPr>
              <a:lstStyle/>
              <a:p>
                <a:pPr algn="ctr"/>
                <a:r>
                  <a:rPr lang="en-US" sz="675" dirty="0">
                    <a:latin typeface="AhnbergHand"/>
                    <a:cs typeface="AhnbergHand"/>
                  </a:rPr>
                  <a:t>DNS Resolver</a:t>
                </a:r>
              </a:p>
            </p:txBody>
          </p:sp>
        </p:grpSp>
        <p:grpSp>
          <p:nvGrpSpPr>
            <p:cNvPr id="105" name="Group 104">
              <a:extLst>
                <a:ext uri="{FF2B5EF4-FFF2-40B4-BE49-F238E27FC236}">
                  <a16:creationId xmlns:a16="http://schemas.microsoft.com/office/drawing/2014/main" id="{1B62CD36-F391-7548-A5BE-D4D1741B3DD6}"/>
                </a:ext>
              </a:extLst>
            </p:cNvPr>
            <p:cNvGrpSpPr/>
            <p:nvPr/>
          </p:nvGrpSpPr>
          <p:grpSpPr>
            <a:xfrm>
              <a:off x="7595013" y="4500771"/>
              <a:ext cx="729236" cy="559672"/>
              <a:chOff x="5670962" y="4828436"/>
              <a:chExt cx="729236" cy="559672"/>
            </a:xfrm>
          </p:grpSpPr>
          <p:sp>
            <p:nvSpPr>
              <p:cNvPr id="124" name="Freeform 123">
                <a:extLst>
                  <a:ext uri="{FF2B5EF4-FFF2-40B4-BE49-F238E27FC236}">
                    <a16:creationId xmlns:a16="http://schemas.microsoft.com/office/drawing/2014/main" id="{5CBD1FC2-B566-7A44-8C1A-39607EB8EC4D}"/>
                  </a:ext>
                </a:extLst>
              </p:cNvPr>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5" name="TextBox 124">
                <a:extLst>
                  <a:ext uri="{FF2B5EF4-FFF2-40B4-BE49-F238E27FC236}">
                    <a16:creationId xmlns:a16="http://schemas.microsoft.com/office/drawing/2014/main" id="{97853A31-58E9-1340-9E6E-B7339E8560A6}"/>
                  </a:ext>
                </a:extLst>
              </p:cNvPr>
              <p:cNvSpPr txBox="1"/>
              <p:nvPr/>
            </p:nvSpPr>
            <p:spPr>
              <a:xfrm>
                <a:off x="5670962" y="4849499"/>
                <a:ext cx="719087" cy="538609"/>
              </a:xfrm>
              <a:prstGeom prst="rect">
                <a:avLst/>
              </a:prstGeom>
              <a:noFill/>
            </p:spPr>
            <p:txBody>
              <a:bodyPr wrap="square" rtlCol="0">
                <a:spAutoFit/>
              </a:bodyPr>
              <a:lstStyle/>
              <a:p>
                <a:pPr algn="ctr"/>
                <a:r>
                  <a:rPr lang="en-US" sz="675" dirty="0">
                    <a:latin typeface="AhnbergHand"/>
                    <a:cs typeface="AhnbergHand"/>
                  </a:rPr>
                  <a:t>DNS Resolver</a:t>
                </a:r>
              </a:p>
            </p:txBody>
          </p:sp>
        </p:grpSp>
        <p:grpSp>
          <p:nvGrpSpPr>
            <p:cNvPr id="106" name="Group 105">
              <a:extLst>
                <a:ext uri="{FF2B5EF4-FFF2-40B4-BE49-F238E27FC236}">
                  <a16:creationId xmlns:a16="http://schemas.microsoft.com/office/drawing/2014/main" id="{3ECEA414-E501-FE4F-A377-0900971C458E}"/>
                </a:ext>
              </a:extLst>
            </p:cNvPr>
            <p:cNvGrpSpPr/>
            <p:nvPr/>
          </p:nvGrpSpPr>
          <p:grpSpPr>
            <a:xfrm>
              <a:off x="7747413" y="4653171"/>
              <a:ext cx="729236" cy="559672"/>
              <a:chOff x="5670962" y="4828436"/>
              <a:chExt cx="729236" cy="559672"/>
            </a:xfrm>
          </p:grpSpPr>
          <p:sp>
            <p:nvSpPr>
              <p:cNvPr id="122" name="Freeform 121">
                <a:extLst>
                  <a:ext uri="{FF2B5EF4-FFF2-40B4-BE49-F238E27FC236}">
                    <a16:creationId xmlns:a16="http://schemas.microsoft.com/office/drawing/2014/main" id="{8415A221-D2E2-CD48-ACAD-781993208758}"/>
                  </a:ext>
                </a:extLst>
              </p:cNvPr>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3" name="TextBox 122">
                <a:extLst>
                  <a:ext uri="{FF2B5EF4-FFF2-40B4-BE49-F238E27FC236}">
                    <a16:creationId xmlns:a16="http://schemas.microsoft.com/office/drawing/2014/main" id="{6B0638CD-D2F9-E242-BFB4-3D2E2F11EC5A}"/>
                  </a:ext>
                </a:extLst>
              </p:cNvPr>
              <p:cNvSpPr txBox="1"/>
              <p:nvPr/>
            </p:nvSpPr>
            <p:spPr>
              <a:xfrm>
                <a:off x="5670962" y="4849499"/>
                <a:ext cx="719087" cy="538609"/>
              </a:xfrm>
              <a:prstGeom prst="rect">
                <a:avLst/>
              </a:prstGeom>
              <a:noFill/>
            </p:spPr>
            <p:txBody>
              <a:bodyPr wrap="square" rtlCol="0">
                <a:spAutoFit/>
              </a:bodyPr>
              <a:lstStyle/>
              <a:p>
                <a:pPr algn="ctr"/>
                <a:r>
                  <a:rPr lang="en-US" sz="675" dirty="0">
                    <a:latin typeface="AhnbergHand"/>
                    <a:cs typeface="AhnbergHand"/>
                  </a:rPr>
                  <a:t>DNS Resolver</a:t>
                </a:r>
              </a:p>
            </p:txBody>
          </p:sp>
        </p:grpSp>
        <p:grpSp>
          <p:nvGrpSpPr>
            <p:cNvPr id="107" name="Group 106">
              <a:extLst>
                <a:ext uri="{FF2B5EF4-FFF2-40B4-BE49-F238E27FC236}">
                  <a16:creationId xmlns:a16="http://schemas.microsoft.com/office/drawing/2014/main" id="{EC26B238-3A04-B849-9E70-BA41E238FA31}"/>
                </a:ext>
              </a:extLst>
            </p:cNvPr>
            <p:cNvGrpSpPr/>
            <p:nvPr/>
          </p:nvGrpSpPr>
          <p:grpSpPr>
            <a:xfrm>
              <a:off x="7899813" y="4805571"/>
              <a:ext cx="729236" cy="559672"/>
              <a:chOff x="5670962" y="4828436"/>
              <a:chExt cx="729236" cy="559672"/>
            </a:xfrm>
          </p:grpSpPr>
          <p:sp>
            <p:nvSpPr>
              <p:cNvPr id="120" name="Freeform 119">
                <a:extLst>
                  <a:ext uri="{FF2B5EF4-FFF2-40B4-BE49-F238E27FC236}">
                    <a16:creationId xmlns:a16="http://schemas.microsoft.com/office/drawing/2014/main" id="{98270B0F-ACF5-534F-AA7E-A42A844B8C99}"/>
                  </a:ext>
                </a:extLst>
              </p:cNvPr>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1" name="TextBox 120">
                <a:extLst>
                  <a:ext uri="{FF2B5EF4-FFF2-40B4-BE49-F238E27FC236}">
                    <a16:creationId xmlns:a16="http://schemas.microsoft.com/office/drawing/2014/main" id="{E892FD89-ACD2-F24C-93AD-EC9298CE6931}"/>
                  </a:ext>
                </a:extLst>
              </p:cNvPr>
              <p:cNvSpPr txBox="1"/>
              <p:nvPr/>
            </p:nvSpPr>
            <p:spPr>
              <a:xfrm>
                <a:off x="5670962" y="4849499"/>
                <a:ext cx="719087" cy="538609"/>
              </a:xfrm>
              <a:prstGeom prst="rect">
                <a:avLst/>
              </a:prstGeom>
              <a:noFill/>
            </p:spPr>
            <p:txBody>
              <a:bodyPr wrap="square" rtlCol="0">
                <a:spAutoFit/>
              </a:bodyPr>
              <a:lstStyle/>
              <a:p>
                <a:pPr algn="ctr"/>
                <a:r>
                  <a:rPr lang="en-US" sz="675" dirty="0">
                    <a:latin typeface="AhnbergHand"/>
                    <a:cs typeface="AhnbergHand"/>
                  </a:rPr>
                  <a:t>DNS Resolver</a:t>
                </a:r>
              </a:p>
            </p:txBody>
          </p:sp>
        </p:grpSp>
        <p:grpSp>
          <p:nvGrpSpPr>
            <p:cNvPr id="108" name="Group 107">
              <a:extLst>
                <a:ext uri="{FF2B5EF4-FFF2-40B4-BE49-F238E27FC236}">
                  <a16:creationId xmlns:a16="http://schemas.microsoft.com/office/drawing/2014/main" id="{0EADAB67-F980-F447-8E5C-740A8740A021}"/>
                </a:ext>
              </a:extLst>
            </p:cNvPr>
            <p:cNvGrpSpPr/>
            <p:nvPr/>
          </p:nvGrpSpPr>
          <p:grpSpPr>
            <a:xfrm>
              <a:off x="8052213" y="4957971"/>
              <a:ext cx="729236" cy="559672"/>
              <a:chOff x="5670962" y="4828436"/>
              <a:chExt cx="729236" cy="559672"/>
            </a:xfrm>
          </p:grpSpPr>
          <p:sp>
            <p:nvSpPr>
              <p:cNvPr id="118" name="Freeform 117">
                <a:extLst>
                  <a:ext uri="{FF2B5EF4-FFF2-40B4-BE49-F238E27FC236}">
                    <a16:creationId xmlns:a16="http://schemas.microsoft.com/office/drawing/2014/main" id="{9D4790A6-E6BE-7948-83E9-34A005DD91E0}"/>
                  </a:ext>
                </a:extLst>
              </p:cNvPr>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9" name="TextBox 118">
                <a:extLst>
                  <a:ext uri="{FF2B5EF4-FFF2-40B4-BE49-F238E27FC236}">
                    <a16:creationId xmlns:a16="http://schemas.microsoft.com/office/drawing/2014/main" id="{634E5E2F-7F00-2B4E-93D9-1F23EE257BC4}"/>
                  </a:ext>
                </a:extLst>
              </p:cNvPr>
              <p:cNvSpPr txBox="1"/>
              <p:nvPr/>
            </p:nvSpPr>
            <p:spPr>
              <a:xfrm>
                <a:off x="5670962" y="4849499"/>
                <a:ext cx="719087" cy="538609"/>
              </a:xfrm>
              <a:prstGeom prst="rect">
                <a:avLst/>
              </a:prstGeom>
              <a:noFill/>
            </p:spPr>
            <p:txBody>
              <a:bodyPr wrap="square" rtlCol="0">
                <a:spAutoFit/>
              </a:bodyPr>
              <a:lstStyle/>
              <a:p>
                <a:pPr algn="ctr"/>
                <a:r>
                  <a:rPr lang="en-US" sz="675" dirty="0">
                    <a:latin typeface="AhnbergHand"/>
                    <a:cs typeface="AhnbergHand"/>
                  </a:rPr>
                  <a:t>DNS Resolver</a:t>
                </a:r>
              </a:p>
            </p:txBody>
          </p:sp>
        </p:grpSp>
        <p:grpSp>
          <p:nvGrpSpPr>
            <p:cNvPr id="109" name="Group 108">
              <a:extLst>
                <a:ext uri="{FF2B5EF4-FFF2-40B4-BE49-F238E27FC236}">
                  <a16:creationId xmlns:a16="http://schemas.microsoft.com/office/drawing/2014/main" id="{6F1169E3-BDB0-AD49-86B4-FE220EC9231D}"/>
                </a:ext>
              </a:extLst>
            </p:cNvPr>
            <p:cNvGrpSpPr/>
            <p:nvPr/>
          </p:nvGrpSpPr>
          <p:grpSpPr>
            <a:xfrm>
              <a:off x="8204613" y="5110371"/>
              <a:ext cx="729236" cy="559672"/>
              <a:chOff x="5670962" y="4828436"/>
              <a:chExt cx="729236" cy="559672"/>
            </a:xfrm>
          </p:grpSpPr>
          <p:sp>
            <p:nvSpPr>
              <p:cNvPr id="116" name="Freeform 115">
                <a:extLst>
                  <a:ext uri="{FF2B5EF4-FFF2-40B4-BE49-F238E27FC236}">
                    <a16:creationId xmlns:a16="http://schemas.microsoft.com/office/drawing/2014/main" id="{A4C978A2-9ADF-FB44-BE68-FC2CA28BBB44}"/>
                  </a:ext>
                </a:extLst>
              </p:cNvPr>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7" name="TextBox 116">
                <a:extLst>
                  <a:ext uri="{FF2B5EF4-FFF2-40B4-BE49-F238E27FC236}">
                    <a16:creationId xmlns:a16="http://schemas.microsoft.com/office/drawing/2014/main" id="{5B90F400-8C90-2B49-9E0D-980F8A4B802B}"/>
                  </a:ext>
                </a:extLst>
              </p:cNvPr>
              <p:cNvSpPr txBox="1"/>
              <p:nvPr/>
            </p:nvSpPr>
            <p:spPr>
              <a:xfrm>
                <a:off x="5670962" y="4849499"/>
                <a:ext cx="719087" cy="538609"/>
              </a:xfrm>
              <a:prstGeom prst="rect">
                <a:avLst/>
              </a:prstGeom>
              <a:noFill/>
            </p:spPr>
            <p:txBody>
              <a:bodyPr wrap="square" rtlCol="0">
                <a:spAutoFit/>
              </a:bodyPr>
              <a:lstStyle/>
              <a:p>
                <a:pPr algn="ctr"/>
                <a:r>
                  <a:rPr lang="en-US" sz="675" dirty="0">
                    <a:latin typeface="AhnbergHand"/>
                    <a:cs typeface="AhnbergHand"/>
                  </a:rPr>
                  <a:t>DNS Resolver</a:t>
                </a:r>
              </a:p>
            </p:txBody>
          </p:sp>
        </p:grpSp>
        <p:sp>
          <p:nvSpPr>
            <p:cNvPr id="110" name="Freeform 109">
              <a:extLst>
                <a:ext uri="{FF2B5EF4-FFF2-40B4-BE49-F238E27FC236}">
                  <a16:creationId xmlns:a16="http://schemas.microsoft.com/office/drawing/2014/main" id="{F2D3B7F9-4F64-D74A-9062-AC923C79CD8C}"/>
                </a:ext>
              </a:extLst>
            </p:cNvPr>
            <p:cNvSpPr/>
            <p:nvPr/>
          </p:nvSpPr>
          <p:spPr>
            <a:xfrm>
              <a:off x="7351804" y="4858183"/>
              <a:ext cx="195005" cy="106191"/>
            </a:xfrm>
            <a:custGeom>
              <a:avLst/>
              <a:gdLst>
                <a:gd name="connsiteX0" fmla="*/ 0 w 195005"/>
                <a:gd name="connsiteY0" fmla="*/ 101658 h 106190"/>
                <a:gd name="connsiteX1" fmla="*/ 125003 w 195005"/>
                <a:gd name="connsiteY1" fmla="*/ 96658 h 106190"/>
                <a:gd name="connsiteX2" fmla="*/ 165004 w 195005"/>
                <a:gd name="connsiteY2" fmla="*/ 16659 h 106190"/>
                <a:gd name="connsiteX3" fmla="*/ 115003 w 195005"/>
                <a:gd name="connsiteY3" fmla="*/ 26659 h 106190"/>
                <a:gd name="connsiteX4" fmla="*/ 165004 w 195005"/>
                <a:gd name="connsiteY4" fmla="*/ 1660 h 106190"/>
                <a:gd name="connsiteX5" fmla="*/ 195005 w 195005"/>
                <a:gd name="connsiteY5" fmla="*/ 81658 h 10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005" h="106190">
                  <a:moveTo>
                    <a:pt x="0" y="101658"/>
                  </a:moveTo>
                  <a:cubicBezTo>
                    <a:pt x="48751" y="106241"/>
                    <a:pt x="97502" y="110825"/>
                    <a:pt x="125003" y="96658"/>
                  </a:cubicBezTo>
                  <a:cubicBezTo>
                    <a:pt x="152504" y="82491"/>
                    <a:pt x="166671" y="28325"/>
                    <a:pt x="165004" y="16659"/>
                  </a:cubicBezTo>
                  <a:cubicBezTo>
                    <a:pt x="163337" y="4993"/>
                    <a:pt x="115003" y="29159"/>
                    <a:pt x="115003" y="26659"/>
                  </a:cubicBezTo>
                  <a:cubicBezTo>
                    <a:pt x="115003" y="24159"/>
                    <a:pt x="151670" y="-7506"/>
                    <a:pt x="165004" y="1660"/>
                  </a:cubicBezTo>
                  <a:cubicBezTo>
                    <a:pt x="178338" y="10826"/>
                    <a:pt x="195005" y="81658"/>
                    <a:pt x="195005" y="8165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111" name="Freeform 110">
              <a:extLst>
                <a:ext uri="{FF2B5EF4-FFF2-40B4-BE49-F238E27FC236}">
                  <a16:creationId xmlns:a16="http://schemas.microsoft.com/office/drawing/2014/main" id="{D65B9482-5307-8C46-9194-7BCDD038EAFB}"/>
                </a:ext>
              </a:extLst>
            </p:cNvPr>
            <p:cNvSpPr/>
            <p:nvPr/>
          </p:nvSpPr>
          <p:spPr>
            <a:xfrm>
              <a:off x="7356803" y="5024841"/>
              <a:ext cx="326899" cy="114999"/>
            </a:xfrm>
            <a:custGeom>
              <a:avLst/>
              <a:gdLst>
                <a:gd name="connsiteX0" fmla="*/ 0 w 326898"/>
                <a:gd name="connsiteY0" fmla="*/ 0 h 114998"/>
                <a:gd name="connsiteX1" fmla="*/ 185005 w 326898"/>
                <a:gd name="connsiteY1" fmla="*/ 54999 h 114998"/>
                <a:gd name="connsiteX2" fmla="*/ 320008 w 326898"/>
                <a:gd name="connsiteY2" fmla="*/ 9999 h 114998"/>
                <a:gd name="connsiteX3" fmla="*/ 215006 w 326898"/>
                <a:gd name="connsiteY3" fmla="*/ 14999 h 114998"/>
                <a:gd name="connsiteX4" fmla="*/ 315008 w 326898"/>
                <a:gd name="connsiteY4" fmla="*/ 24999 h 114998"/>
                <a:gd name="connsiteX5" fmla="*/ 325009 w 326898"/>
                <a:gd name="connsiteY5" fmla="*/ 114998 h 114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6898" h="114998">
                  <a:moveTo>
                    <a:pt x="0" y="0"/>
                  </a:moveTo>
                  <a:cubicBezTo>
                    <a:pt x="65835" y="26666"/>
                    <a:pt x="131670" y="53333"/>
                    <a:pt x="185005" y="54999"/>
                  </a:cubicBezTo>
                  <a:cubicBezTo>
                    <a:pt x="238340" y="56666"/>
                    <a:pt x="315008" y="16666"/>
                    <a:pt x="320008" y="9999"/>
                  </a:cubicBezTo>
                  <a:cubicBezTo>
                    <a:pt x="325008" y="3332"/>
                    <a:pt x="215839" y="12499"/>
                    <a:pt x="215006" y="14999"/>
                  </a:cubicBezTo>
                  <a:cubicBezTo>
                    <a:pt x="214173" y="17499"/>
                    <a:pt x="296674" y="8333"/>
                    <a:pt x="315008" y="24999"/>
                  </a:cubicBezTo>
                  <a:cubicBezTo>
                    <a:pt x="333342" y="41665"/>
                    <a:pt x="325009" y="114998"/>
                    <a:pt x="325009" y="114998"/>
                  </a:cubicBezTo>
                </a:path>
              </a:pathLst>
            </a:custGeom>
            <a:ln>
              <a:solidFill>
                <a:srgbClr val="4F81B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112" name="Freeform 111">
              <a:extLst>
                <a:ext uri="{FF2B5EF4-FFF2-40B4-BE49-F238E27FC236}">
                  <a16:creationId xmlns:a16="http://schemas.microsoft.com/office/drawing/2014/main" id="{31DAB425-1A93-3948-B2D7-0588A4462CEE}"/>
                </a:ext>
              </a:extLst>
            </p:cNvPr>
            <p:cNvSpPr/>
            <p:nvPr/>
          </p:nvSpPr>
          <p:spPr>
            <a:xfrm>
              <a:off x="7356804" y="5069839"/>
              <a:ext cx="491901" cy="221560"/>
            </a:xfrm>
            <a:custGeom>
              <a:avLst/>
              <a:gdLst>
                <a:gd name="connsiteX0" fmla="*/ 0 w 491901"/>
                <a:gd name="connsiteY0" fmla="*/ 0 h 221560"/>
                <a:gd name="connsiteX1" fmla="*/ 330009 w 491901"/>
                <a:gd name="connsiteY1" fmla="*/ 219996 h 221560"/>
                <a:gd name="connsiteX2" fmla="*/ 475013 w 491901"/>
                <a:gd name="connsiteY2" fmla="*/ 99998 h 221560"/>
                <a:gd name="connsiteX3" fmla="*/ 370010 w 491901"/>
                <a:gd name="connsiteY3" fmla="*/ 129997 h 221560"/>
                <a:gd name="connsiteX4" fmla="*/ 480013 w 491901"/>
                <a:gd name="connsiteY4" fmla="*/ 99998 h 221560"/>
                <a:gd name="connsiteX5" fmla="*/ 490013 w 491901"/>
                <a:gd name="connsiteY5" fmla="*/ 169997 h 22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01" h="221560">
                  <a:moveTo>
                    <a:pt x="0" y="0"/>
                  </a:moveTo>
                  <a:cubicBezTo>
                    <a:pt x="125420" y="101665"/>
                    <a:pt x="250840" y="203330"/>
                    <a:pt x="330009" y="219996"/>
                  </a:cubicBezTo>
                  <a:cubicBezTo>
                    <a:pt x="409178" y="236662"/>
                    <a:pt x="468346" y="114998"/>
                    <a:pt x="475013" y="99998"/>
                  </a:cubicBezTo>
                  <a:cubicBezTo>
                    <a:pt x="481680" y="84998"/>
                    <a:pt x="369177" y="129997"/>
                    <a:pt x="370010" y="129997"/>
                  </a:cubicBezTo>
                  <a:cubicBezTo>
                    <a:pt x="370843" y="129997"/>
                    <a:pt x="460013" y="93331"/>
                    <a:pt x="480013" y="99998"/>
                  </a:cubicBezTo>
                  <a:cubicBezTo>
                    <a:pt x="500013" y="106665"/>
                    <a:pt x="488346" y="157497"/>
                    <a:pt x="490013" y="16999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113" name="Freeform 112">
              <a:extLst>
                <a:ext uri="{FF2B5EF4-FFF2-40B4-BE49-F238E27FC236}">
                  <a16:creationId xmlns:a16="http://schemas.microsoft.com/office/drawing/2014/main" id="{BAD908B1-CF10-3042-99FF-4D5EDB096BA7}"/>
                </a:ext>
              </a:extLst>
            </p:cNvPr>
            <p:cNvSpPr/>
            <p:nvPr/>
          </p:nvSpPr>
          <p:spPr>
            <a:xfrm>
              <a:off x="7341801" y="5129839"/>
              <a:ext cx="645019" cy="340755"/>
            </a:xfrm>
            <a:custGeom>
              <a:avLst/>
              <a:gdLst>
                <a:gd name="connsiteX0" fmla="*/ 0 w 645018"/>
                <a:gd name="connsiteY0" fmla="*/ 0 h 340755"/>
                <a:gd name="connsiteX1" fmla="*/ 380011 w 645018"/>
                <a:gd name="connsiteY1" fmla="*/ 334994 h 340755"/>
                <a:gd name="connsiteX2" fmla="*/ 610017 w 645018"/>
                <a:gd name="connsiteY2" fmla="*/ 214996 h 340755"/>
                <a:gd name="connsiteX3" fmla="*/ 505014 w 645018"/>
                <a:gd name="connsiteY3" fmla="*/ 254995 h 340755"/>
                <a:gd name="connsiteX4" fmla="*/ 605017 w 645018"/>
                <a:gd name="connsiteY4" fmla="*/ 219996 h 340755"/>
                <a:gd name="connsiteX5" fmla="*/ 645018 w 645018"/>
                <a:gd name="connsiteY5" fmla="*/ 324994 h 34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018" h="340755">
                  <a:moveTo>
                    <a:pt x="0" y="0"/>
                  </a:moveTo>
                  <a:cubicBezTo>
                    <a:pt x="139171" y="149580"/>
                    <a:pt x="278342" y="299161"/>
                    <a:pt x="380011" y="334994"/>
                  </a:cubicBezTo>
                  <a:cubicBezTo>
                    <a:pt x="481680" y="370827"/>
                    <a:pt x="589183" y="228329"/>
                    <a:pt x="610017" y="214996"/>
                  </a:cubicBezTo>
                  <a:cubicBezTo>
                    <a:pt x="630851" y="201663"/>
                    <a:pt x="505847" y="254162"/>
                    <a:pt x="505014" y="254995"/>
                  </a:cubicBezTo>
                  <a:cubicBezTo>
                    <a:pt x="504181" y="255828"/>
                    <a:pt x="581683" y="208330"/>
                    <a:pt x="605017" y="219996"/>
                  </a:cubicBezTo>
                  <a:cubicBezTo>
                    <a:pt x="628351" y="231662"/>
                    <a:pt x="645018" y="324994"/>
                    <a:pt x="645018" y="32499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114" name="Freeform 113">
              <a:extLst>
                <a:ext uri="{FF2B5EF4-FFF2-40B4-BE49-F238E27FC236}">
                  <a16:creationId xmlns:a16="http://schemas.microsoft.com/office/drawing/2014/main" id="{609DEEA1-47FF-AB4A-A96D-CA2E8481B02C}"/>
                </a:ext>
              </a:extLst>
            </p:cNvPr>
            <p:cNvSpPr/>
            <p:nvPr/>
          </p:nvSpPr>
          <p:spPr>
            <a:xfrm>
              <a:off x="7306801" y="5174838"/>
              <a:ext cx="806339" cy="568873"/>
            </a:xfrm>
            <a:custGeom>
              <a:avLst/>
              <a:gdLst>
                <a:gd name="connsiteX0" fmla="*/ 0 w 806338"/>
                <a:gd name="connsiteY0" fmla="*/ 0 h 568873"/>
                <a:gd name="connsiteX1" fmla="*/ 455013 w 806338"/>
                <a:gd name="connsiteY1" fmla="*/ 559990 h 568873"/>
                <a:gd name="connsiteX2" fmla="*/ 780022 w 806338"/>
                <a:gd name="connsiteY2" fmla="*/ 344994 h 568873"/>
                <a:gd name="connsiteX3" fmla="*/ 705020 w 806338"/>
                <a:gd name="connsiteY3" fmla="*/ 359993 h 568873"/>
                <a:gd name="connsiteX4" fmla="*/ 795022 w 806338"/>
                <a:gd name="connsiteY4" fmla="*/ 339994 h 568873"/>
                <a:gd name="connsiteX5" fmla="*/ 805022 w 806338"/>
                <a:gd name="connsiteY5" fmla="*/ 434992 h 56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6338" h="568873">
                  <a:moveTo>
                    <a:pt x="0" y="0"/>
                  </a:moveTo>
                  <a:cubicBezTo>
                    <a:pt x="162504" y="251245"/>
                    <a:pt x="325009" y="502491"/>
                    <a:pt x="455013" y="559990"/>
                  </a:cubicBezTo>
                  <a:cubicBezTo>
                    <a:pt x="585017" y="617489"/>
                    <a:pt x="738354" y="378327"/>
                    <a:pt x="780022" y="344994"/>
                  </a:cubicBezTo>
                  <a:cubicBezTo>
                    <a:pt x="821690" y="311661"/>
                    <a:pt x="702520" y="360826"/>
                    <a:pt x="705020" y="359993"/>
                  </a:cubicBezTo>
                  <a:cubicBezTo>
                    <a:pt x="707520" y="359160"/>
                    <a:pt x="778355" y="327494"/>
                    <a:pt x="795022" y="339994"/>
                  </a:cubicBezTo>
                  <a:cubicBezTo>
                    <a:pt x="811689" y="352494"/>
                    <a:pt x="805022" y="434992"/>
                    <a:pt x="805022" y="43499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115" name="Freeform 114">
              <a:extLst>
                <a:ext uri="{FF2B5EF4-FFF2-40B4-BE49-F238E27FC236}">
                  <a16:creationId xmlns:a16="http://schemas.microsoft.com/office/drawing/2014/main" id="{61DFE24C-05CC-F34D-B6C7-AA9F4BECDBC0}"/>
                </a:ext>
              </a:extLst>
            </p:cNvPr>
            <p:cNvSpPr/>
            <p:nvPr/>
          </p:nvSpPr>
          <p:spPr>
            <a:xfrm>
              <a:off x="7176799" y="5184838"/>
              <a:ext cx="1170032" cy="826556"/>
            </a:xfrm>
            <a:custGeom>
              <a:avLst/>
              <a:gdLst>
                <a:gd name="connsiteX0" fmla="*/ 0 w 1170032"/>
                <a:gd name="connsiteY0" fmla="*/ 0 h 826556"/>
                <a:gd name="connsiteX1" fmla="*/ 510014 w 1170032"/>
                <a:gd name="connsiteY1" fmla="*/ 784985 h 826556"/>
                <a:gd name="connsiteX2" fmla="*/ 1020028 w 1170032"/>
                <a:gd name="connsiteY2" fmla="*/ 689987 h 826556"/>
                <a:gd name="connsiteX3" fmla="*/ 1130031 w 1170032"/>
                <a:gd name="connsiteY3" fmla="*/ 449992 h 826556"/>
                <a:gd name="connsiteX4" fmla="*/ 1090030 w 1170032"/>
                <a:gd name="connsiteY4" fmla="*/ 474991 h 826556"/>
                <a:gd name="connsiteX5" fmla="*/ 1135031 w 1170032"/>
                <a:gd name="connsiteY5" fmla="*/ 434992 h 826556"/>
                <a:gd name="connsiteX6" fmla="*/ 1170032 w 1170032"/>
                <a:gd name="connsiteY6" fmla="*/ 489991 h 826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0032" h="826556">
                  <a:moveTo>
                    <a:pt x="0" y="0"/>
                  </a:moveTo>
                  <a:cubicBezTo>
                    <a:pt x="170004" y="334993"/>
                    <a:pt x="340009" y="669987"/>
                    <a:pt x="510014" y="784985"/>
                  </a:cubicBezTo>
                  <a:cubicBezTo>
                    <a:pt x="680019" y="899983"/>
                    <a:pt x="916692" y="745819"/>
                    <a:pt x="1020028" y="689987"/>
                  </a:cubicBezTo>
                  <a:cubicBezTo>
                    <a:pt x="1123364" y="634155"/>
                    <a:pt x="1118364" y="485825"/>
                    <a:pt x="1130031" y="449992"/>
                  </a:cubicBezTo>
                  <a:cubicBezTo>
                    <a:pt x="1141698" y="414159"/>
                    <a:pt x="1089197" y="477491"/>
                    <a:pt x="1090030" y="474991"/>
                  </a:cubicBezTo>
                  <a:cubicBezTo>
                    <a:pt x="1090863" y="472491"/>
                    <a:pt x="1121697" y="432492"/>
                    <a:pt x="1135031" y="434992"/>
                  </a:cubicBezTo>
                  <a:cubicBezTo>
                    <a:pt x="1148365" y="437492"/>
                    <a:pt x="1170032" y="489991"/>
                    <a:pt x="1170032" y="489991"/>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grpSp>
      <p:sp>
        <p:nvSpPr>
          <p:cNvPr id="4" name="Freeform 3">
            <a:extLst>
              <a:ext uri="{FF2B5EF4-FFF2-40B4-BE49-F238E27FC236}">
                <a16:creationId xmlns:a16="http://schemas.microsoft.com/office/drawing/2014/main" id="{666B0025-AAF3-9446-A796-F72D7EE1FA24}"/>
              </a:ext>
            </a:extLst>
          </p:cNvPr>
          <p:cNvSpPr/>
          <p:nvPr/>
        </p:nvSpPr>
        <p:spPr>
          <a:xfrm>
            <a:off x="4534401" y="1031661"/>
            <a:ext cx="1159842" cy="506878"/>
          </a:xfrm>
          <a:custGeom>
            <a:avLst/>
            <a:gdLst>
              <a:gd name="connsiteX0" fmla="*/ 0 w 1546456"/>
              <a:gd name="connsiteY0" fmla="*/ 80274 h 675837"/>
              <a:gd name="connsiteX1" fmla="*/ 354932 w 1546456"/>
              <a:gd name="connsiteY1" fmla="*/ 8085 h 675837"/>
              <a:gd name="connsiteX2" fmla="*/ 902369 w 1546456"/>
              <a:gd name="connsiteY2" fmla="*/ 248716 h 675837"/>
              <a:gd name="connsiteX3" fmla="*/ 1509964 w 1546456"/>
              <a:gd name="connsiteY3" fmla="*/ 627711 h 675837"/>
              <a:gd name="connsiteX4" fmla="*/ 1389648 w 1546456"/>
              <a:gd name="connsiteY4" fmla="*/ 471300 h 675837"/>
              <a:gd name="connsiteX5" fmla="*/ 1546058 w 1546456"/>
              <a:gd name="connsiteY5" fmla="*/ 627711 h 675837"/>
              <a:gd name="connsiteX6" fmla="*/ 1425743 w 1546456"/>
              <a:gd name="connsiteY6" fmla="*/ 675837 h 67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6456" h="675837">
                <a:moveTo>
                  <a:pt x="0" y="80274"/>
                </a:moveTo>
                <a:cubicBezTo>
                  <a:pt x="102268" y="30142"/>
                  <a:pt x="204537" y="-19989"/>
                  <a:pt x="354932" y="8085"/>
                </a:cubicBezTo>
                <a:cubicBezTo>
                  <a:pt x="505327" y="36159"/>
                  <a:pt x="709864" y="145445"/>
                  <a:pt x="902369" y="248716"/>
                </a:cubicBezTo>
                <a:cubicBezTo>
                  <a:pt x="1094874" y="351987"/>
                  <a:pt x="1428751" y="590614"/>
                  <a:pt x="1509964" y="627711"/>
                </a:cubicBezTo>
                <a:cubicBezTo>
                  <a:pt x="1591177" y="664808"/>
                  <a:pt x="1383632" y="471300"/>
                  <a:pt x="1389648" y="471300"/>
                </a:cubicBezTo>
                <a:cubicBezTo>
                  <a:pt x="1395664" y="471300"/>
                  <a:pt x="1540042" y="593622"/>
                  <a:pt x="1546058" y="627711"/>
                </a:cubicBezTo>
                <a:cubicBezTo>
                  <a:pt x="1552074" y="661801"/>
                  <a:pt x="1488908" y="668819"/>
                  <a:pt x="1425743" y="67583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5" name="Freeform 4">
            <a:extLst>
              <a:ext uri="{FF2B5EF4-FFF2-40B4-BE49-F238E27FC236}">
                <a16:creationId xmlns:a16="http://schemas.microsoft.com/office/drawing/2014/main" id="{DE8EAE7B-DD0F-DC46-B357-D0665AF23428}"/>
              </a:ext>
            </a:extLst>
          </p:cNvPr>
          <p:cNvSpPr/>
          <p:nvPr/>
        </p:nvSpPr>
        <p:spPr>
          <a:xfrm>
            <a:off x="4647198" y="1140265"/>
            <a:ext cx="1010828" cy="459325"/>
          </a:xfrm>
          <a:custGeom>
            <a:avLst/>
            <a:gdLst>
              <a:gd name="connsiteX0" fmla="*/ 0 w 1347771"/>
              <a:gd name="connsiteY0" fmla="*/ 103910 h 612433"/>
              <a:gd name="connsiteX1" fmla="*/ 150395 w 1347771"/>
              <a:gd name="connsiteY1" fmla="*/ 7658 h 612433"/>
              <a:gd name="connsiteX2" fmla="*/ 397042 w 1347771"/>
              <a:gd name="connsiteY2" fmla="*/ 61800 h 612433"/>
              <a:gd name="connsiteX3" fmla="*/ 1118937 w 1347771"/>
              <a:gd name="connsiteY3" fmla="*/ 500952 h 612433"/>
              <a:gd name="connsiteX4" fmla="*/ 1347537 w 1347771"/>
              <a:gd name="connsiteY4" fmla="*/ 603221 h 612433"/>
              <a:gd name="connsiteX5" fmla="*/ 1088858 w 1347771"/>
              <a:gd name="connsiteY5" fmla="*/ 404700 h 612433"/>
              <a:gd name="connsiteX6" fmla="*/ 1323474 w 1347771"/>
              <a:gd name="connsiteY6" fmla="*/ 603221 h 612433"/>
              <a:gd name="connsiteX7" fmla="*/ 1064795 w 1347771"/>
              <a:gd name="connsiteY7" fmla="*/ 561110 h 61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7771" h="612433">
                <a:moveTo>
                  <a:pt x="0" y="103910"/>
                </a:moveTo>
                <a:cubicBezTo>
                  <a:pt x="42111" y="59293"/>
                  <a:pt x="84222" y="14676"/>
                  <a:pt x="150395" y="7658"/>
                </a:cubicBezTo>
                <a:cubicBezTo>
                  <a:pt x="216568" y="640"/>
                  <a:pt x="235618" y="-20416"/>
                  <a:pt x="397042" y="61800"/>
                </a:cubicBezTo>
                <a:cubicBezTo>
                  <a:pt x="558466" y="144016"/>
                  <a:pt x="960521" y="410715"/>
                  <a:pt x="1118937" y="500952"/>
                </a:cubicBezTo>
                <a:cubicBezTo>
                  <a:pt x="1277353" y="591189"/>
                  <a:pt x="1352550" y="619263"/>
                  <a:pt x="1347537" y="603221"/>
                </a:cubicBezTo>
                <a:cubicBezTo>
                  <a:pt x="1342524" y="587179"/>
                  <a:pt x="1092868" y="404700"/>
                  <a:pt x="1088858" y="404700"/>
                </a:cubicBezTo>
                <a:cubicBezTo>
                  <a:pt x="1084848" y="404700"/>
                  <a:pt x="1327484" y="577153"/>
                  <a:pt x="1323474" y="603221"/>
                </a:cubicBezTo>
                <a:cubicBezTo>
                  <a:pt x="1319464" y="629289"/>
                  <a:pt x="1192129" y="595199"/>
                  <a:pt x="1064795" y="56111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6" name="Freeform 5">
            <a:extLst>
              <a:ext uri="{FF2B5EF4-FFF2-40B4-BE49-F238E27FC236}">
                <a16:creationId xmlns:a16="http://schemas.microsoft.com/office/drawing/2014/main" id="{636B6240-8F9C-D247-9BE9-A309F277FCF1}"/>
              </a:ext>
            </a:extLst>
          </p:cNvPr>
          <p:cNvSpPr/>
          <p:nvPr/>
        </p:nvSpPr>
        <p:spPr>
          <a:xfrm>
            <a:off x="4773529" y="1239229"/>
            <a:ext cx="841533" cy="426643"/>
          </a:xfrm>
          <a:custGeom>
            <a:avLst/>
            <a:gdLst>
              <a:gd name="connsiteX0" fmla="*/ 0 w 1122044"/>
              <a:gd name="connsiteY0" fmla="*/ 38132 h 568857"/>
              <a:gd name="connsiteX1" fmla="*/ 84221 w 1122044"/>
              <a:gd name="connsiteY1" fmla="*/ 2037 h 568857"/>
              <a:gd name="connsiteX2" fmla="*/ 276727 w 1122044"/>
              <a:gd name="connsiteY2" fmla="*/ 92274 h 568857"/>
              <a:gd name="connsiteX3" fmla="*/ 866274 w 1122044"/>
              <a:gd name="connsiteY3" fmla="*/ 465253 h 568857"/>
              <a:gd name="connsiteX4" fmla="*/ 1118937 w 1122044"/>
              <a:gd name="connsiteY4" fmla="*/ 555490 h 568857"/>
              <a:gd name="connsiteX5" fmla="*/ 1010653 w 1122044"/>
              <a:gd name="connsiteY5" fmla="*/ 471269 h 568857"/>
              <a:gd name="connsiteX6" fmla="*/ 1064795 w 1122044"/>
              <a:gd name="connsiteY6" fmla="*/ 555490 h 568857"/>
              <a:gd name="connsiteX7" fmla="*/ 980574 w 1122044"/>
              <a:gd name="connsiteY7" fmla="*/ 567521 h 568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2044" h="568857">
                <a:moveTo>
                  <a:pt x="0" y="38132"/>
                </a:moveTo>
                <a:cubicBezTo>
                  <a:pt x="19050" y="15572"/>
                  <a:pt x="38100" y="-6987"/>
                  <a:pt x="84221" y="2037"/>
                </a:cubicBezTo>
                <a:cubicBezTo>
                  <a:pt x="130342" y="11061"/>
                  <a:pt x="146385" y="15071"/>
                  <a:pt x="276727" y="92274"/>
                </a:cubicBezTo>
                <a:cubicBezTo>
                  <a:pt x="407069" y="169477"/>
                  <a:pt x="725906" y="388050"/>
                  <a:pt x="866274" y="465253"/>
                </a:cubicBezTo>
                <a:cubicBezTo>
                  <a:pt x="1006642" y="542456"/>
                  <a:pt x="1094874" y="554487"/>
                  <a:pt x="1118937" y="555490"/>
                </a:cubicBezTo>
                <a:cubicBezTo>
                  <a:pt x="1143000" y="556493"/>
                  <a:pt x="1019677" y="471269"/>
                  <a:pt x="1010653" y="471269"/>
                </a:cubicBezTo>
                <a:cubicBezTo>
                  <a:pt x="1001629" y="471269"/>
                  <a:pt x="1069808" y="539448"/>
                  <a:pt x="1064795" y="555490"/>
                </a:cubicBezTo>
                <a:cubicBezTo>
                  <a:pt x="1059782" y="571532"/>
                  <a:pt x="1020178" y="569526"/>
                  <a:pt x="980574" y="56752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7" name="Freeform 6">
            <a:extLst>
              <a:ext uri="{FF2B5EF4-FFF2-40B4-BE49-F238E27FC236}">
                <a16:creationId xmlns:a16="http://schemas.microsoft.com/office/drawing/2014/main" id="{28973A3D-6677-8944-A43E-79D6CD14CD7C}"/>
              </a:ext>
            </a:extLst>
          </p:cNvPr>
          <p:cNvSpPr/>
          <p:nvPr/>
        </p:nvSpPr>
        <p:spPr>
          <a:xfrm>
            <a:off x="4863766" y="1396126"/>
            <a:ext cx="762515" cy="336422"/>
          </a:xfrm>
          <a:custGeom>
            <a:avLst/>
            <a:gdLst>
              <a:gd name="connsiteX0" fmla="*/ 0 w 1016687"/>
              <a:gd name="connsiteY0" fmla="*/ 63553 h 448563"/>
              <a:gd name="connsiteX1" fmla="*/ 78205 w 1016687"/>
              <a:gd name="connsiteY1" fmla="*/ 3395 h 448563"/>
              <a:gd name="connsiteX2" fmla="*/ 372979 w 1016687"/>
              <a:gd name="connsiteY2" fmla="*/ 153789 h 448563"/>
              <a:gd name="connsiteX3" fmla="*/ 872290 w 1016687"/>
              <a:gd name="connsiteY3" fmla="*/ 388405 h 448563"/>
              <a:gd name="connsiteX4" fmla="*/ 1016668 w 1016687"/>
              <a:gd name="connsiteY4" fmla="*/ 406453 h 448563"/>
              <a:gd name="connsiteX5" fmla="*/ 866274 w 1016687"/>
              <a:gd name="connsiteY5" fmla="*/ 310200 h 448563"/>
              <a:gd name="connsiteX6" fmla="*/ 1004637 w 1016687"/>
              <a:gd name="connsiteY6" fmla="*/ 424500 h 448563"/>
              <a:gd name="connsiteX7" fmla="*/ 848226 w 1016687"/>
              <a:gd name="connsiteY7" fmla="*/ 448563 h 448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6687" h="448563">
                <a:moveTo>
                  <a:pt x="0" y="63553"/>
                </a:moveTo>
                <a:cubicBezTo>
                  <a:pt x="8021" y="25954"/>
                  <a:pt x="16042" y="-11644"/>
                  <a:pt x="78205" y="3395"/>
                </a:cubicBezTo>
                <a:cubicBezTo>
                  <a:pt x="140368" y="18434"/>
                  <a:pt x="240632" y="89621"/>
                  <a:pt x="372979" y="153789"/>
                </a:cubicBezTo>
                <a:cubicBezTo>
                  <a:pt x="505326" y="217957"/>
                  <a:pt x="765009" y="346294"/>
                  <a:pt x="872290" y="388405"/>
                </a:cubicBezTo>
                <a:cubicBezTo>
                  <a:pt x="979571" y="430516"/>
                  <a:pt x="1017671" y="419487"/>
                  <a:pt x="1016668" y="406453"/>
                </a:cubicBezTo>
                <a:cubicBezTo>
                  <a:pt x="1015665" y="393419"/>
                  <a:pt x="868279" y="307192"/>
                  <a:pt x="866274" y="310200"/>
                </a:cubicBezTo>
                <a:cubicBezTo>
                  <a:pt x="864269" y="313208"/>
                  <a:pt x="1007645" y="401440"/>
                  <a:pt x="1004637" y="424500"/>
                </a:cubicBezTo>
                <a:cubicBezTo>
                  <a:pt x="1001629" y="447560"/>
                  <a:pt x="924927" y="448061"/>
                  <a:pt x="848226" y="44856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8" name="Freeform 7">
            <a:extLst>
              <a:ext uri="{FF2B5EF4-FFF2-40B4-BE49-F238E27FC236}">
                <a16:creationId xmlns:a16="http://schemas.microsoft.com/office/drawing/2014/main" id="{CE80FA8D-A32B-0942-A820-A641C5709AD3}"/>
              </a:ext>
            </a:extLst>
          </p:cNvPr>
          <p:cNvSpPr/>
          <p:nvPr/>
        </p:nvSpPr>
        <p:spPr>
          <a:xfrm>
            <a:off x="4990098" y="1574179"/>
            <a:ext cx="617083" cy="223379"/>
          </a:xfrm>
          <a:custGeom>
            <a:avLst/>
            <a:gdLst>
              <a:gd name="connsiteX0" fmla="*/ 0 w 822777"/>
              <a:gd name="connsiteY0" fmla="*/ 18654 h 297839"/>
              <a:gd name="connsiteX1" fmla="*/ 162426 w 822777"/>
              <a:gd name="connsiteY1" fmla="*/ 12638 h 297839"/>
              <a:gd name="connsiteX2" fmla="*/ 553453 w 822777"/>
              <a:gd name="connsiteY2" fmla="*/ 163033 h 297839"/>
              <a:gd name="connsiteX3" fmla="*/ 818148 w 822777"/>
              <a:gd name="connsiteY3" fmla="*/ 265301 h 297839"/>
              <a:gd name="connsiteX4" fmla="*/ 727911 w 822777"/>
              <a:gd name="connsiteY4" fmla="*/ 144985 h 297839"/>
              <a:gd name="connsiteX5" fmla="*/ 806116 w 822777"/>
              <a:gd name="connsiteY5" fmla="*/ 277333 h 297839"/>
              <a:gd name="connsiteX6" fmla="*/ 661737 w 822777"/>
              <a:gd name="connsiteY6" fmla="*/ 295380 h 297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2777" h="297839">
                <a:moveTo>
                  <a:pt x="0" y="18654"/>
                </a:moveTo>
                <a:cubicBezTo>
                  <a:pt x="35092" y="3614"/>
                  <a:pt x="70184" y="-11425"/>
                  <a:pt x="162426" y="12638"/>
                </a:cubicBezTo>
                <a:cubicBezTo>
                  <a:pt x="254668" y="36701"/>
                  <a:pt x="553453" y="163033"/>
                  <a:pt x="553453" y="163033"/>
                </a:cubicBezTo>
                <a:cubicBezTo>
                  <a:pt x="662740" y="205144"/>
                  <a:pt x="789072" y="268309"/>
                  <a:pt x="818148" y="265301"/>
                </a:cubicBezTo>
                <a:cubicBezTo>
                  <a:pt x="847224" y="262293"/>
                  <a:pt x="729916" y="142980"/>
                  <a:pt x="727911" y="144985"/>
                </a:cubicBezTo>
                <a:cubicBezTo>
                  <a:pt x="725906" y="146990"/>
                  <a:pt x="817145" y="252267"/>
                  <a:pt x="806116" y="277333"/>
                </a:cubicBezTo>
                <a:cubicBezTo>
                  <a:pt x="795087" y="302399"/>
                  <a:pt x="728412" y="298889"/>
                  <a:pt x="661737" y="2953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 name="Freeform 8">
            <a:extLst>
              <a:ext uri="{FF2B5EF4-FFF2-40B4-BE49-F238E27FC236}">
                <a16:creationId xmlns:a16="http://schemas.microsoft.com/office/drawing/2014/main" id="{F125D17D-F0A7-DC4C-808D-AC012689D3BF}"/>
              </a:ext>
            </a:extLst>
          </p:cNvPr>
          <p:cNvSpPr/>
          <p:nvPr/>
        </p:nvSpPr>
        <p:spPr>
          <a:xfrm>
            <a:off x="5089358" y="1700965"/>
            <a:ext cx="500864" cy="162426"/>
          </a:xfrm>
          <a:custGeom>
            <a:avLst/>
            <a:gdLst>
              <a:gd name="connsiteX0" fmla="*/ 0 w 667818"/>
              <a:gd name="connsiteY0" fmla="*/ 0 h 216568"/>
              <a:gd name="connsiteX1" fmla="*/ 180473 w 667818"/>
              <a:gd name="connsiteY1" fmla="*/ 12031 h 216568"/>
              <a:gd name="connsiteX2" fmla="*/ 463215 w 667818"/>
              <a:gd name="connsiteY2" fmla="*/ 114300 h 216568"/>
              <a:gd name="connsiteX3" fmla="*/ 667752 w 667818"/>
              <a:gd name="connsiteY3" fmla="*/ 138363 h 216568"/>
              <a:gd name="connsiteX4" fmla="*/ 487278 w 667818"/>
              <a:gd name="connsiteY4" fmla="*/ 66173 h 216568"/>
              <a:gd name="connsiteX5" fmla="*/ 637673 w 667818"/>
              <a:gd name="connsiteY5" fmla="*/ 138363 h 216568"/>
              <a:gd name="connsiteX6" fmla="*/ 535405 w 667818"/>
              <a:gd name="connsiteY6" fmla="*/ 216568 h 216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7818" h="216568">
                <a:moveTo>
                  <a:pt x="0" y="0"/>
                </a:moveTo>
                <a:lnTo>
                  <a:pt x="180473" y="12031"/>
                </a:lnTo>
                <a:cubicBezTo>
                  <a:pt x="257676" y="31081"/>
                  <a:pt x="382002" y="93245"/>
                  <a:pt x="463215" y="114300"/>
                </a:cubicBezTo>
                <a:cubicBezTo>
                  <a:pt x="544428" y="135355"/>
                  <a:pt x="663742" y="146384"/>
                  <a:pt x="667752" y="138363"/>
                </a:cubicBezTo>
                <a:cubicBezTo>
                  <a:pt x="671762" y="130342"/>
                  <a:pt x="492291" y="66173"/>
                  <a:pt x="487278" y="66173"/>
                </a:cubicBezTo>
                <a:cubicBezTo>
                  <a:pt x="482265" y="66173"/>
                  <a:pt x="629652" y="113297"/>
                  <a:pt x="637673" y="138363"/>
                </a:cubicBezTo>
                <a:cubicBezTo>
                  <a:pt x="645694" y="163429"/>
                  <a:pt x="590549" y="189998"/>
                  <a:pt x="535405" y="21656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2" name="Freeform 11">
            <a:extLst>
              <a:ext uri="{FF2B5EF4-FFF2-40B4-BE49-F238E27FC236}">
                <a16:creationId xmlns:a16="http://schemas.microsoft.com/office/drawing/2014/main" id="{29AEB7A9-F6A3-9043-935A-340247187734}"/>
              </a:ext>
            </a:extLst>
          </p:cNvPr>
          <p:cNvSpPr/>
          <p:nvPr/>
        </p:nvSpPr>
        <p:spPr>
          <a:xfrm>
            <a:off x="3152995" y="1682613"/>
            <a:ext cx="935634" cy="672569"/>
          </a:xfrm>
          <a:custGeom>
            <a:avLst/>
            <a:gdLst>
              <a:gd name="connsiteX0" fmla="*/ 1138028 w 1247512"/>
              <a:gd name="connsiteY0" fmla="*/ 896759 h 896759"/>
              <a:gd name="connsiteX1" fmla="*/ 1150060 w 1247512"/>
              <a:gd name="connsiteY1" fmla="*/ 644096 h 896759"/>
              <a:gd name="connsiteX2" fmla="*/ 97296 w 1247512"/>
              <a:gd name="connsiteY2" fmla="*/ 301196 h 896759"/>
              <a:gd name="connsiteX3" fmla="*/ 73233 w 1247512"/>
              <a:gd name="connsiteY3" fmla="*/ 114706 h 896759"/>
              <a:gd name="connsiteX4" fmla="*/ 331912 w 1247512"/>
              <a:gd name="connsiteY4" fmla="*/ 30485 h 896759"/>
              <a:gd name="connsiteX5" fmla="*/ 205581 w 1247512"/>
              <a:gd name="connsiteY5" fmla="*/ 406 h 896759"/>
              <a:gd name="connsiteX6" fmla="*/ 331912 w 1247512"/>
              <a:gd name="connsiteY6" fmla="*/ 48533 h 896759"/>
              <a:gd name="connsiteX7" fmla="*/ 307849 w 1247512"/>
              <a:gd name="connsiteY7" fmla="*/ 126738 h 896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7512" h="896759">
                <a:moveTo>
                  <a:pt x="1138028" y="896759"/>
                </a:moveTo>
                <a:cubicBezTo>
                  <a:pt x="1230771" y="820057"/>
                  <a:pt x="1323515" y="743356"/>
                  <a:pt x="1150060" y="644096"/>
                </a:cubicBezTo>
                <a:cubicBezTo>
                  <a:pt x="976605" y="544835"/>
                  <a:pt x="276767" y="389428"/>
                  <a:pt x="97296" y="301196"/>
                </a:cubicBezTo>
                <a:cubicBezTo>
                  <a:pt x="-82175" y="212964"/>
                  <a:pt x="34130" y="159825"/>
                  <a:pt x="73233" y="114706"/>
                </a:cubicBezTo>
                <a:cubicBezTo>
                  <a:pt x="112336" y="69587"/>
                  <a:pt x="309854" y="49535"/>
                  <a:pt x="331912" y="30485"/>
                </a:cubicBezTo>
                <a:cubicBezTo>
                  <a:pt x="353970" y="11435"/>
                  <a:pt x="205581" y="-2602"/>
                  <a:pt x="205581" y="406"/>
                </a:cubicBezTo>
                <a:cubicBezTo>
                  <a:pt x="205581" y="3414"/>
                  <a:pt x="314867" y="27478"/>
                  <a:pt x="331912" y="48533"/>
                </a:cubicBezTo>
                <a:cubicBezTo>
                  <a:pt x="348957" y="69588"/>
                  <a:pt x="328403" y="98163"/>
                  <a:pt x="307849" y="12673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Tree>
    <p:extLst>
      <p:ext uri="{BB962C8B-B14F-4D97-AF65-F5344CB8AC3E}">
        <p14:creationId xmlns:p14="http://schemas.microsoft.com/office/powerpoint/2010/main" val="60522572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675" y="273844"/>
            <a:ext cx="8381677" cy="994172"/>
          </a:xfrm>
        </p:spPr>
        <p:txBody>
          <a:bodyPr>
            <a:normAutofit fontScale="90000"/>
          </a:bodyPr>
          <a:lstStyle/>
          <a:p>
            <a:r>
              <a:rPr lang="en-AU" dirty="0">
                <a:solidFill>
                  <a:srgbClr val="7F5F00"/>
                </a:solidFill>
              </a:rPr>
              <a:t>What we suspect the DNS is like</a:t>
            </a:r>
          </a:p>
        </p:txBody>
      </p:sp>
      <p:sp>
        <p:nvSpPr>
          <p:cNvPr id="14" name="Freeform 13"/>
          <p:cNvSpPr/>
          <p:nvPr/>
        </p:nvSpPr>
        <p:spPr>
          <a:xfrm>
            <a:off x="1498655" y="1437439"/>
            <a:ext cx="1103526" cy="565127"/>
          </a:xfrm>
          <a:custGeom>
            <a:avLst/>
            <a:gdLst>
              <a:gd name="connsiteX0" fmla="*/ 82599 w 1471368"/>
              <a:gd name="connsiteY0" fmla="*/ 88463 h 753502"/>
              <a:gd name="connsiteX1" fmla="*/ 929242 w 1471368"/>
              <a:gd name="connsiteY1" fmla="*/ 98787 h 753502"/>
              <a:gd name="connsiteX2" fmla="*/ 1383538 w 1471368"/>
              <a:gd name="connsiteY2" fmla="*/ 67814 h 753502"/>
              <a:gd name="connsiteX3" fmla="*/ 1424838 w 1471368"/>
              <a:gd name="connsiteY3" fmla="*/ 676955 h 753502"/>
              <a:gd name="connsiteX4" fmla="*/ 867293 w 1471368"/>
              <a:gd name="connsiteY4" fmla="*/ 749226 h 753502"/>
              <a:gd name="connsiteX5" fmla="*/ 113574 w 1471368"/>
              <a:gd name="connsiteY5" fmla="*/ 738901 h 753502"/>
              <a:gd name="connsiteX6" fmla="*/ 30975 w 1471368"/>
              <a:gd name="connsiteY6" fmla="*/ 687279 h 753502"/>
              <a:gd name="connsiteX7" fmla="*/ 10325 w 1471368"/>
              <a:gd name="connsiteY7" fmla="*/ 67814 h 753502"/>
              <a:gd name="connsiteX8" fmla="*/ 0 w 1471368"/>
              <a:gd name="connsiteY8" fmla="*/ 16192 h 7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1368" h="753502">
                <a:moveTo>
                  <a:pt x="82599" y="88463"/>
                </a:moveTo>
                <a:lnTo>
                  <a:pt x="929242" y="98787"/>
                </a:lnTo>
                <a:cubicBezTo>
                  <a:pt x="1146065" y="95346"/>
                  <a:pt x="1300939" y="-28547"/>
                  <a:pt x="1383538" y="67814"/>
                </a:cubicBezTo>
                <a:cubicBezTo>
                  <a:pt x="1466137" y="164175"/>
                  <a:pt x="1510879" y="563386"/>
                  <a:pt x="1424838" y="676955"/>
                </a:cubicBezTo>
                <a:cubicBezTo>
                  <a:pt x="1338797" y="790524"/>
                  <a:pt x="1085837" y="738902"/>
                  <a:pt x="867293" y="749226"/>
                </a:cubicBezTo>
                <a:cubicBezTo>
                  <a:pt x="648749" y="759550"/>
                  <a:pt x="252960" y="749226"/>
                  <a:pt x="113574" y="738901"/>
                </a:cubicBezTo>
                <a:cubicBezTo>
                  <a:pt x="-25812" y="728577"/>
                  <a:pt x="48183" y="799127"/>
                  <a:pt x="30975" y="687279"/>
                </a:cubicBezTo>
                <a:cubicBezTo>
                  <a:pt x="13767" y="575431"/>
                  <a:pt x="15487" y="179662"/>
                  <a:pt x="10325" y="67814"/>
                </a:cubicBezTo>
                <a:cubicBezTo>
                  <a:pt x="5162" y="-44034"/>
                  <a:pt x="0" y="16192"/>
                  <a:pt x="0" y="1619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15" name="TextBox 14"/>
          <p:cNvSpPr txBox="1"/>
          <p:nvPr/>
        </p:nvSpPr>
        <p:spPr>
          <a:xfrm>
            <a:off x="1653530" y="1605328"/>
            <a:ext cx="742511" cy="300082"/>
          </a:xfrm>
          <a:prstGeom prst="rect">
            <a:avLst/>
          </a:prstGeom>
          <a:noFill/>
        </p:spPr>
        <p:txBody>
          <a:bodyPr wrap="none" rtlCol="0">
            <a:spAutoFit/>
          </a:bodyPr>
          <a:lstStyle/>
          <a:p>
            <a:r>
              <a:rPr lang="en-US" sz="1350" dirty="0">
                <a:latin typeface="AhnbergHand"/>
                <a:cs typeface="AhnbergHand"/>
              </a:rPr>
              <a:t>Client</a:t>
            </a:r>
          </a:p>
        </p:txBody>
      </p:sp>
      <p:sp>
        <p:nvSpPr>
          <p:cNvPr id="16" name="Freeform 15"/>
          <p:cNvSpPr/>
          <p:nvPr/>
        </p:nvSpPr>
        <p:spPr>
          <a:xfrm>
            <a:off x="3495634" y="1437723"/>
            <a:ext cx="1401384" cy="625304"/>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7" name="TextBox 16"/>
          <p:cNvSpPr txBox="1"/>
          <p:nvPr/>
        </p:nvSpPr>
        <p:spPr>
          <a:xfrm>
            <a:off x="3455950" y="1605328"/>
            <a:ext cx="1470274" cy="300082"/>
          </a:xfrm>
          <a:prstGeom prst="rect">
            <a:avLst/>
          </a:prstGeom>
          <a:noFill/>
        </p:spPr>
        <p:txBody>
          <a:bodyPr wrap="none" rtlCol="0">
            <a:spAutoFit/>
          </a:bodyPr>
          <a:lstStyle/>
          <a:p>
            <a:r>
              <a:rPr lang="en-US" sz="1350" dirty="0">
                <a:latin typeface="AhnbergHand"/>
                <a:cs typeface="AhnbergHand"/>
              </a:rPr>
              <a:t>DNS Resolver</a:t>
            </a:r>
          </a:p>
        </p:txBody>
      </p:sp>
      <p:sp>
        <p:nvSpPr>
          <p:cNvPr id="18" name="Freeform 17"/>
          <p:cNvSpPr/>
          <p:nvPr/>
        </p:nvSpPr>
        <p:spPr>
          <a:xfrm>
            <a:off x="2525469" y="1457326"/>
            <a:ext cx="924638" cy="147287"/>
          </a:xfrm>
          <a:custGeom>
            <a:avLst/>
            <a:gdLst>
              <a:gd name="connsiteX0" fmla="*/ 55754 w 1232851"/>
              <a:gd name="connsiteY0" fmla="*/ 175515 h 196382"/>
              <a:gd name="connsiteX1" fmla="*/ 45429 w 1232851"/>
              <a:gd name="connsiteY1" fmla="*/ 123893 h 196382"/>
              <a:gd name="connsiteX2" fmla="*/ 551350 w 1232851"/>
              <a:gd name="connsiteY2" fmla="*/ 20649 h 196382"/>
              <a:gd name="connsiteX3" fmla="*/ 1212144 w 1232851"/>
              <a:gd name="connsiteY3" fmla="*/ 103244 h 196382"/>
              <a:gd name="connsiteX4" fmla="*/ 1057270 w 1232851"/>
              <a:gd name="connsiteY4" fmla="*/ 0 h 196382"/>
              <a:gd name="connsiteX5" fmla="*/ 1232794 w 1232851"/>
              <a:gd name="connsiteY5" fmla="*/ 103244 h 196382"/>
              <a:gd name="connsiteX6" fmla="*/ 1077920 w 1232851"/>
              <a:gd name="connsiteY6" fmla="*/ 196164 h 196382"/>
              <a:gd name="connsiteX7" fmla="*/ 1201819 w 1232851"/>
              <a:gd name="connsiteY7" fmla="*/ 123893 h 19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2851" h="196382">
                <a:moveTo>
                  <a:pt x="55754" y="175515"/>
                </a:moveTo>
                <a:cubicBezTo>
                  <a:pt x="9292" y="162609"/>
                  <a:pt x="-37170" y="149704"/>
                  <a:pt x="45429" y="123893"/>
                </a:cubicBezTo>
                <a:cubicBezTo>
                  <a:pt x="128028" y="98082"/>
                  <a:pt x="356898" y="24090"/>
                  <a:pt x="551350" y="20649"/>
                </a:cubicBezTo>
                <a:cubicBezTo>
                  <a:pt x="745802" y="17208"/>
                  <a:pt x="1127824" y="106685"/>
                  <a:pt x="1212144" y="103244"/>
                </a:cubicBezTo>
                <a:cubicBezTo>
                  <a:pt x="1296464" y="99803"/>
                  <a:pt x="1053828" y="0"/>
                  <a:pt x="1057270" y="0"/>
                </a:cubicBezTo>
                <a:cubicBezTo>
                  <a:pt x="1060712" y="0"/>
                  <a:pt x="1229352" y="70550"/>
                  <a:pt x="1232794" y="103244"/>
                </a:cubicBezTo>
                <a:cubicBezTo>
                  <a:pt x="1236236" y="135938"/>
                  <a:pt x="1083082" y="192723"/>
                  <a:pt x="1077920" y="196164"/>
                </a:cubicBezTo>
                <a:cubicBezTo>
                  <a:pt x="1072758" y="199605"/>
                  <a:pt x="1137288" y="161749"/>
                  <a:pt x="1201819" y="123893"/>
                </a:cubicBezTo>
              </a:path>
            </a:pathLst>
          </a:cu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22" name="Freeform 21"/>
          <p:cNvSpPr/>
          <p:nvPr/>
        </p:nvSpPr>
        <p:spPr>
          <a:xfrm>
            <a:off x="4807999" y="1363796"/>
            <a:ext cx="924638" cy="147287"/>
          </a:xfrm>
          <a:custGeom>
            <a:avLst/>
            <a:gdLst>
              <a:gd name="connsiteX0" fmla="*/ 55754 w 1232851"/>
              <a:gd name="connsiteY0" fmla="*/ 175515 h 196382"/>
              <a:gd name="connsiteX1" fmla="*/ 45429 w 1232851"/>
              <a:gd name="connsiteY1" fmla="*/ 123893 h 196382"/>
              <a:gd name="connsiteX2" fmla="*/ 551350 w 1232851"/>
              <a:gd name="connsiteY2" fmla="*/ 20649 h 196382"/>
              <a:gd name="connsiteX3" fmla="*/ 1212144 w 1232851"/>
              <a:gd name="connsiteY3" fmla="*/ 103244 h 196382"/>
              <a:gd name="connsiteX4" fmla="*/ 1057270 w 1232851"/>
              <a:gd name="connsiteY4" fmla="*/ 0 h 196382"/>
              <a:gd name="connsiteX5" fmla="*/ 1232794 w 1232851"/>
              <a:gd name="connsiteY5" fmla="*/ 103244 h 196382"/>
              <a:gd name="connsiteX6" fmla="*/ 1077920 w 1232851"/>
              <a:gd name="connsiteY6" fmla="*/ 196164 h 196382"/>
              <a:gd name="connsiteX7" fmla="*/ 1201819 w 1232851"/>
              <a:gd name="connsiteY7" fmla="*/ 123893 h 19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2851" h="196382">
                <a:moveTo>
                  <a:pt x="55754" y="175515"/>
                </a:moveTo>
                <a:cubicBezTo>
                  <a:pt x="9292" y="162609"/>
                  <a:pt x="-37170" y="149704"/>
                  <a:pt x="45429" y="123893"/>
                </a:cubicBezTo>
                <a:cubicBezTo>
                  <a:pt x="128028" y="98082"/>
                  <a:pt x="356898" y="24090"/>
                  <a:pt x="551350" y="20649"/>
                </a:cubicBezTo>
                <a:cubicBezTo>
                  <a:pt x="745802" y="17208"/>
                  <a:pt x="1127824" y="106685"/>
                  <a:pt x="1212144" y="103244"/>
                </a:cubicBezTo>
                <a:cubicBezTo>
                  <a:pt x="1296464" y="99803"/>
                  <a:pt x="1053828" y="0"/>
                  <a:pt x="1057270" y="0"/>
                </a:cubicBezTo>
                <a:cubicBezTo>
                  <a:pt x="1060712" y="0"/>
                  <a:pt x="1229352" y="70550"/>
                  <a:pt x="1232794" y="103244"/>
                </a:cubicBezTo>
                <a:cubicBezTo>
                  <a:pt x="1236236" y="135938"/>
                  <a:pt x="1083082" y="192723"/>
                  <a:pt x="1077920" y="196164"/>
                </a:cubicBezTo>
                <a:cubicBezTo>
                  <a:pt x="1072758" y="199605"/>
                  <a:pt x="1137288" y="161749"/>
                  <a:pt x="1201819" y="123893"/>
                </a:cubicBezTo>
              </a:path>
            </a:pathLst>
          </a:cu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23" name="Freeform 22"/>
          <p:cNvSpPr/>
          <p:nvPr/>
        </p:nvSpPr>
        <p:spPr>
          <a:xfrm>
            <a:off x="5732637" y="1455047"/>
            <a:ext cx="1519698" cy="565127"/>
          </a:xfrm>
          <a:custGeom>
            <a:avLst/>
            <a:gdLst>
              <a:gd name="connsiteX0" fmla="*/ 82599 w 1471368"/>
              <a:gd name="connsiteY0" fmla="*/ 88463 h 753502"/>
              <a:gd name="connsiteX1" fmla="*/ 929242 w 1471368"/>
              <a:gd name="connsiteY1" fmla="*/ 98787 h 753502"/>
              <a:gd name="connsiteX2" fmla="*/ 1383538 w 1471368"/>
              <a:gd name="connsiteY2" fmla="*/ 67814 h 753502"/>
              <a:gd name="connsiteX3" fmla="*/ 1424838 w 1471368"/>
              <a:gd name="connsiteY3" fmla="*/ 676955 h 753502"/>
              <a:gd name="connsiteX4" fmla="*/ 867293 w 1471368"/>
              <a:gd name="connsiteY4" fmla="*/ 749226 h 753502"/>
              <a:gd name="connsiteX5" fmla="*/ 113574 w 1471368"/>
              <a:gd name="connsiteY5" fmla="*/ 738901 h 753502"/>
              <a:gd name="connsiteX6" fmla="*/ 30975 w 1471368"/>
              <a:gd name="connsiteY6" fmla="*/ 687279 h 753502"/>
              <a:gd name="connsiteX7" fmla="*/ 10325 w 1471368"/>
              <a:gd name="connsiteY7" fmla="*/ 67814 h 753502"/>
              <a:gd name="connsiteX8" fmla="*/ 0 w 1471368"/>
              <a:gd name="connsiteY8" fmla="*/ 16192 h 7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1368" h="753502">
                <a:moveTo>
                  <a:pt x="82599" y="88463"/>
                </a:moveTo>
                <a:lnTo>
                  <a:pt x="929242" y="98787"/>
                </a:lnTo>
                <a:cubicBezTo>
                  <a:pt x="1146065" y="95346"/>
                  <a:pt x="1300939" y="-28547"/>
                  <a:pt x="1383538" y="67814"/>
                </a:cubicBezTo>
                <a:cubicBezTo>
                  <a:pt x="1466137" y="164175"/>
                  <a:pt x="1510879" y="563386"/>
                  <a:pt x="1424838" y="676955"/>
                </a:cubicBezTo>
                <a:cubicBezTo>
                  <a:pt x="1338797" y="790524"/>
                  <a:pt x="1085837" y="738902"/>
                  <a:pt x="867293" y="749226"/>
                </a:cubicBezTo>
                <a:cubicBezTo>
                  <a:pt x="648749" y="759550"/>
                  <a:pt x="252960" y="749226"/>
                  <a:pt x="113574" y="738901"/>
                </a:cubicBezTo>
                <a:cubicBezTo>
                  <a:pt x="-25812" y="728577"/>
                  <a:pt x="48183" y="799127"/>
                  <a:pt x="30975" y="687279"/>
                </a:cubicBezTo>
                <a:cubicBezTo>
                  <a:pt x="13767" y="575431"/>
                  <a:pt x="15487" y="179662"/>
                  <a:pt x="10325" y="67814"/>
                </a:cubicBezTo>
                <a:cubicBezTo>
                  <a:pt x="5162" y="-44034"/>
                  <a:pt x="0" y="16192"/>
                  <a:pt x="0" y="16192"/>
                </a:cubicBezTo>
              </a:path>
            </a:pathLst>
          </a:cu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24" name="TextBox 23"/>
          <p:cNvSpPr txBox="1"/>
          <p:nvPr/>
        </p:nvSpPr>
        <p:spPr>
          <a:xfrm>
            <a:off x="5887511" y="1622937"/>
            <a:ext cx="1313180" cy="300082"/>
          </a:xfrm>
          <a:prstGeom prst="rect">
            <a:avLst/>
          </a:prstGeom>
          <a:noFill/>
        </p:spPr>
        <p:txBody>
          <a:bodyPr wrap="none" rtlCol="0">
            <a:spAutoFit/>
          </a:bodyPr>
          <a:lstStyle/>
          <a:p>
            <a:r>
              <a:rPr lang="en-US" sz="1350" dirty="0">
                <a:solidFill>
                  <a:schemeClr val="accent1"/>
                </a:solidFill>
                <a:latin typeface="AhnbergHand"/>
                <a:cs typeface="AhnbergHand"/>
              </a:rPr>
              <a:t>DNS Server</a:t>
            </a:r>
          </a:p>
        </p:txBody>
      </p:sp>
      <p:grpSp>
        <p:nvGrpSpPr>
          <p:cNvPr id="25" name="Group 24"/>
          <p:cNvGrpSpPr/>
          <p:nvPr/>
        </p:nvGrpSpPr>
        <p:grpSpPr>
          <a:xfrm>
            <a:off x="4808000" y="2291518"/>
            <a:ext cx="546927" cy="419754"/>
            <a:chOff x="4924605" y="4010196"/>
            <a:chExt cx="729236" cy="559672"/>
          </a:xfrm>
        </p:grpSpPr>
        <p:sp>
          <p:nvSpPr>
            <p:cNvPr id="26" name="Freeform 25"/>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7" name="TextBox 26"/>
            <p:cNvSpPr txBox="1"/>
            <p:nvPr/>
          </p:nvSpPr>
          <p:spPr>
            <a:xfrm>
              <a:off x="4924605" y="4031259"/>
              <a:ext cx="719087" cy="538609"/>
            </a:xfrm>
            <a:prstGeom prst="rect">
              <a:avLst/>
            </a:prstGeom>
            <a:noFill/>
          </p:spPr>
          <p:txBody>
            <a:bodyPr wrap="square" rtlCol="0">
              <a:spAutoFit/>
            </a:bodyPr>
            <a:lstStyle/>
            <a:p>
              <a:pPr algn="ctr"/>
              <a:r>
                <a:rPr lang="en-US" sz="675" dirty="0">
                  <a:latin typeface="AhnbergHand"/>
                  <a:cs typeface="AhnbergHand"/>
                </a:rPr>
                <a:t>DNS Resolver</a:t>
              </a:r>
            </a:p>
          </p:txBody>
        </p:sp>
      </p:grpSp>
      <p:grpSp>
        <p:nvGrpSpPr>
          <p:cNvPr id="28" name="Group 27"/>
          <p:cNvGrpSpPr/>
          <p:nvPr/>
        </p:nvGrpSpPr>
        <p:grpSpPr>
          <a:xfrm>
            <a:off x="4813463" y="2881696"/>
            <a:ext cx="546927" cy="419754"/>
            <a:chOff x="4924605" y="4010196"/>
            <a:chExt cx="729236" cy="559672"/>
          </a:xfrm>
        </p:grpSpPr>
        <p:sp>
          <p:nvSpPr>
            <p:cNvPr id="29" name="Freeform 28"/>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0" name="TextBox 29"/>
            <p:cNvSpPr txBox="1"/>
            <p:nvPr/>
          </p:nvSpPr>
          <p:spPr>
            <a:xfrm>
              <a:off x="4924605" y="4031259"/>
              <a:ext cx="719087" cy="538609"/>
            </a:xfrm>
            <a:prstGeom prst="rect">
              <a:avLst/>
            </a:prstGeom>
            <a:noFill/>
          </p:spPr>
          <p:txBody>
            <a:bodyPr wrap="square" rtlCol="0">
              <a:spAutoFit/>
            </a:bodyPr>
            <a:lstStyle/>
            <a:p>
              <a:pPr algn="ctr"/>
              <a:r>
                <a:rPr lang="en-US" sz="675" dirty="0">
                  <a:latin typeface="AhnbergHand"/>
                  <a:cs typeface="AhnbergHand"/>
                </a:rPr>
                <a:t>DNS Resolver</a:t>
              </a:r>
            </a:p>
          </p:txBody>
        </p:sp>
      </p:grpSp>
      <p:grpSp>
        <p:nvGrpSpPr>
          <p:cNvPr id="31" name="Group 30"/>
          <p:cNvGrpSpPr/>
          <p:nvPr/>
        </p:nvGrpSpPr>
        <p:grpSpPr>
          <a:xfrm>
            <a:off x="4079687" y="3330553"/>
            <a:ext cx="546927" cy="419754"/>
            <a:chOff x="4924605" y="4010196"/>
            <a:chExt cx="729236" cy="559672"/>
          </a:xfrm>
        </p:grpSpPr>
        <p:sp>
          <p:nvSpPr>
            <p:cNvPr id="32" name="Freeform 31"/>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3" name="TextBox 32"/>
            <p:cNvSpPr txBox="1"/>
            <p:nvPr/>
          </p:nvSpPr>
          <p:spPr>
            <a:xfrm>
              <a:off x="4924605" y="4031259"/>
              <a:ext cx="719087" cy="538609"/>
            </a:xfrm>
            <a:prstGeom prst="rect">
              <a:avLst/>
            </a:prstGeom>
            <a:noFill/>
          </p:spPr>
          <p:txBody>
            <a:bodyPr wrap="square" rtlCol="0">
              <a:spAutoFit/>
            </a:bodyPr>
            <a:lstStyle/>
            <a:p>
              <a:pPr algn="ctr"/>
              <a:r>
                <a:rPr lang="en-US" sz="675" dirty="0">
                  <a:latin typeface="AhnbergHand"/>
                  <a:cs typeface="AhnbergHand"/>
                </a:rPr>
                <a:t>DNS Resolver</a:t>
              </a:r>
            </a:p>
          </p:txBody>
        </p:sp>
      </p:grpSp>
      <p:grpSp>
        <p:nvGrpSpPr>
          <p:cNvPr id="34" name="Group 33"/>
          <p:cNvGrpSpPr/>
          <p:nvPr/>
        </p:nvGrpSpPr>
        <p:grpSpPr>
          <a:xfrm>
            <a:off x="4004801" y="2695756"/>
            <a:ext cx="546927" cy="419754"/>
            <a:chOff x="4924605" y="4010196"/>
            <a:chExt cx="729236" cy="559672"/>
          </a:xfrm>
        </p:grpSpPr>
        <p:sp>
          <p:nvSpPr>
            <p:cNvPr id="35" name="Freeform 34"/>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6" name="TextBox 35"/>
            <p:cNvSpPr txBox="1"/>
            <p:nvPr/>
          </p:nvSpPr>
          <p:spPr>
            <a:xfrm>
              <a:off x="4924605" y="4031259"/>
              <a:ext cx="719087" cy="538609"/>
            </a:xfrm>
            <a:prstGeom prst="rect">
              <a:avLst/>
            </a:prstGeom>
            <a:noFill/>
          </p:spPr>
          <p:txBody>
            <a:bodyPr wrap="square" rtlCol="0">
              <a:spAutoFit/>
            </a:bodyPr>
            <a:lstStyle/>
            <a:p>
              <a:pPr algn="ctr"/>
              <a:r>
                <a:rPr lang="en-US" sz="675" dirty="0">
                  <a:latin typeface="AhnbergHand"/>
                  <a:cs typeface="AhnbergHand"/>
                </a:rPr>
                <a:t>DNS Resolver</a:t>
              </a:r>
            </a:p>
          </p:txBody>
        </p:sp>
      </p:grpSp>
      <p:grpSp>
        <p:nvGrpSpPr>
          <p:cNvPr id="49" name="Group 48"/>
          <p:cNvGrpSpPr/>
          <p:nvPr/>
        </p:nvGrpSpPr>
        <p:grpSpPr>
          <a:xfrm>
            <a:off x="3472196" y="2291518"/>
            <a:ext cx="546927" cy="419754"/>
            <a:chOff x="4924605" y="4010196"/>
            <a:chExt cx="729236" cy="559672"/>
          </a:xfrm>
        </p:grpSpPr>
        <p:sp>
          <p:nvSpPr>
            <p:cNvPr id="50" name="Freeform 49"/>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1" name="TextBox 50"/>
            <p:cNvSpPr txBox="1"/>
            <p:nvPr/>
          </p:nvSpPr>
          <p:spPr>
            <a:xfrm>
              <a:off x="4924605" y="4031259"/>
              <a:ext cx="719087" cy="538609"/>
            </a:xfrm>
            <a:prstGeom prst="rect">
              <a:avLst/>
            </a:prstGeom>
            <a:noFill/>
          </p:spPr>
          <p:txBody>
            <a:bodyPr wrap="square" rtlCol="0">
              <a:spAutoFit/>
            </a:bodyPr>
            <a:lstStyle/>
            <a:p>
              <a:pPr algn="ctr"/>
              <a:r>
                <a:rPr lang="en-US" sz="675" dirty="0">
                  <a:latin typeface="AhnbergHand"/>
                  <a:cs typeface="AhnbergHand"/>
                </a:rPr>
                <a:t>DNS Resolver</a:t>
              </a:r>
            </a:p>
          </p:txBody>
        </p:sp>
      </p:grpSp>
      <p:sp>
        <p:nvSpPr>
          <p:cNvPr id="52" name="Freeform 51"/>
          <p:cNvSpPr/>
          <p:nvPr/>
        </p:nvSpPr>
        <p:spPr>
          <a:xfrm>
            <a:off x="3983869" y="2295276"/>
            <a:ext cx="793094" cy="110932"/>
          </a:xfrm>
          <a:custGeom>
            <a:avLst/>
            <a:gdLst>
              <a:gd name="connsiteX0" fmla="*/ 0 w 1057459"/>
              <a:gd name="connsiteY0" fmla="*/ 130511 h 147909"/>
              <a:gd name="connsiteX1" fmla="*/ 539289 w 1057459"/>
              <a:gd name="connsiteY1" fmla="*/ 43522 h 147909"/>
              <a:gd name="connsiteX2" fmla="*/ 1043786 w 1057459"/>
              <a:gd name="connsiteY2" fmla="*/ 87017 h 147909"/>
              <a:gd name="connsiteX3" fmla="*/ 922011 w 1057459"/>
              <a:gd name="connsiteY3" fmla="*/ 28 h 147909"/>
              <a:gd name="connsiteX4" fmla="*/ 1008993 w 1057459"/>
              <a:gd name="connsiteY4" fmla="*/ 78318 h 147909"/>
              <a:gd name="connsiteX5" fmla="*/ 948106 w 1057459"/>
              <a:gd name="connsiteY5" fmla="*/ 147909 h 14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7459" h="147909">
                <a:moveTo>
                  <a:pt x="0" y="130511"/>
                </a:moveTo>
                <a:cubicBezTo>
                  <a:pt x="182662" y="90641"/>
                  <a:pt x="365325" y="50771"/>
                  <a:pt x="539289" y="43522"/>
                </a:cubicBezTo>
                <a:cubicBezTo>
                  <a:pt x="713253" y="36273"/>
                  <a:pt x="979999" y="94266"/>
                  <a:pt x="1043786" y="87017"/>
                </a:cubicBezTo>
                <a:cubicBezTo>
                  <a:pt x="1107573" y="79768"/>
                  <a:pt x="927810" y="1478"/>
                  <a:pt x="922011" y="28"/>
                </a:cubicBezTo>
                <a:cubicBezTo>
                  <a:pt x="916212" y="-1422"/>
                  <a:pt x="1004644" y="53671"/>
                  <a:pt x="1008993" y="78318"/>
                </a:cubicBezTo>
                <a:cubicBezTo>
                  <a:pt x="1013342" y="102965"/>
                  <a:pt x="948106" y="147909"/>
                  <a:pt x="948106" y="14790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53" name="Freeform 52"/>
          <p:cNvSpPr/>
          <p:nvPr/>
        </p:nvSpPr>
        <p:spPr>
          <a:xfrm>
            <a:off x="5275553" y="1721169"/>
            <a:ext cx="398916" cy="567604"/>
          </a:xfrm>
          <a:custGeom>
            <a:avLst/>
            <a:gdLst>
              <a:gd name="connsiteX0" fmla="*/ 0 w 531888"/>
              <a:gd name="connsiteY0" fmla="*/ 756805 h 756805"/>
              <a:gd name="connsiteX1" fmla="*/ 313136 w 531888"/>
              <a:gd name="connsiteY1" fmla="*/ 191376 h 756805"/>
              <a:gd name="connsiteX2" fmla="*/ 530591 w 531888"/>
              <a:gd name="connsiteY2" fmla="*/ 52193 h 756805"/>
              <a:gd name="connsiteX3" fmla="*/ 408816 w 531888"/>
              <a:gd name="connsiteY3" fmla="*/ 0 h 756805"/>
              <a:gd name="connsiteX4" fmla="*/ 521893 w 531888"/>
              <a:gd name="connsiteY4" fmla="*/ 52193 h 756805"/>
              <a:gd name="connsiteX5" fmla="*/ 487100 w 531888"/>
              <a:gd name="connsiteY5" fmla="*/ 252268 h 75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1888" h="756805">
                <a:moveTo>
                  <a:pt x="0" y="756805"/>
                </a:moveTo>
                <a:cubicBezTo>
                  <a:pt x="112352" y="532808"/>
                  <a:pt x="224704" y="308811"/>
                  <a:pt x="313136" y="191376"/>
                </a:cubicBezTo>
                <a:cubicBezTo>
                  <a:pt x="401568" y="73941"/>
                  <a:pt x="514644" y="84089"/>
                  <a:pt x="530591" y="52193"/>
                </a:cubicBezTo>
                <a:cubicBezTo>
                  <a:pt x="546538" y="20297"/>
                  <a:pt x="410266" y="0"/>
                  <a:pt x="408816" y="0"/>
                </a:cubicBezTo>
                <a:cubicBezTo>
                  <a:pt x="407366" y="0"/>
                  <a:pt x="508846" y="10148"/>
                  <a:pt x="521893" y="52193"/>
                </a:cubicBezTo>
                <a:cubicBezTo>
                  <a:pt x="534940" y="94238"/>
                  <a:pt x="511020" y="173253"/>
                  <a:pt x="487100" y="25226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57" name="Freeform 56"/>
          <p:cNvSpPr/>
          <p:nvPr/>
        </p:nvSpPr>
        <p:spPr>
          <a:xfrm>
            <a:off x="4508735" y="2483477"/>
            <a:ext cx="277632" cy="327354"/>
          </a:xfrm>
          <a:custGeom>
            <a:avLst/>
            <a:gdLst>
              <a:gd name="connsiteX0" fmla="*/ 4734 w 370176"/>
              <a:gd name="connsiteY0" fmla="*/ 436305 h 436472"/>
              <a:gd name="connsiteX1" fmla="*/ 22130 w 370176"/>
              <a:gd name="connsiteY1" fmla="*/ 384112 h 436472"/>
              <a:gd name="connsiteX2" fmla="*/ 178698 w 370176"/>
              <a:gd name="connsiteY2" fmla="*/ 114446 h 436472"/>
              <a:gd name="connsiteX3" fmla="*/ 317869 w 370176"/>
              <a:gd name="connsiteY3" fmla="*/ 36156 h 436472"/>
              <a:gd name="connsiteX4" fmla="*/ 230887 w 370176"/>
              <a:gd name="connsiteY4" fmla="*/ 1360 h 436472"/>
              <a:gd name="connsiteX5" fmla="*/ 370059 w 370176"/>
              <a:gd name="connsiteY5" fmla="*/ 79650 h 436472"/>
              <a:gd name="connsiteX6" fmla="*/ 256982 w 370176"/>
              <a:gd name="connsiteY6" fmla="*/ 210134 h 43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176" h="436472">
                <a:moveTo>
                  <a:pt x="4734" y="436305"/>
                </a:moveTo>
                <a:cubicBezTo>
                  <a:pt x="-1065" y="437030"/>
                  <a:pt x="-6864" y="437755"/>
                  <a:pt x="22130" y="384112"/>
                </a:cubicBezTo>
                <a:cubicBezTo>
                  <a:pt x="51124" y="330469"/>
                  <a:pt x="129408" y="172439"/>
                  <a:pt x="178698" y="114446"/>
                </a:cubicBezTo>
                <a:cubicBezTo>
                  <a:pt x="227988" y="56453"/>
                  <a:pt x="309171" y="55004"/>
                  <a:pt x="317869" y="36156"/>
                </a:cubicBezTo>
                <a:cubicBezTo>
                  <a:pt x="326567" y="17308"/>
                  <a:pt x="222189" y="-5889"/>
                  <a:pt x="230887" y="1360"/>
                </a:cubicBezTo>
                <a:cubicBezTo>
                  <a:pt x="239585" y="8609"/>
                  <a:pt x="365710" y="44854"/>
                  <a:pt x="370059" y="79650"/>
                </a:cubicBezTo>
                <a:cubicBezTo>
                  <a:pt x="374408" y="114446"/>
                  <a:pt x="256982" y="210134"/>
                  <a:pt x="256982" y="21013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58" name="Freeform 57"/>
          <p:cNvSpPr/>
          <p:nvPr/>
        </p:nvSpPr>
        <p:spPr>
          <a:xfrm>
            <a:off x="5353839" y="1983278"/>
            <a:ext cx="323422" cy="1094921"/>
          </a:xfrm>
          <a:custGeom>
            <a:avLst/>
            <a:gdLst>
              <a:gd name="connsiteX0" fmla="*/ 0 w 431229"/>
              <a:gd name="connsiteY0" fmla="*/ 1459895 h 1459895"/>
              <a:gd name="connsiteX1" fmla="*/ 426212 w 431229"/>
              <a:gd name="connsiteY1" fmla="*/ 868370 h 1459895"/>
              <a:gd name="connsiteX2" fmla="*/ 243550 w 431229"/>
              <a:gd name="connsiteY2" fmla="*/ 259446 h 1459895"/>
              <a:gd name="connsiteX3" fmla="*/ 400117 w 431229"/>
              <a:gd name="connsiteY3" fmla="*/ 24576 h 1459895"/>
              <a:gd name="connsiteX4" fmla="*/ 295739 w 431229"/>
              <a:gd name="connsiteY4" fmla="*/ 7178 h 1459895"/>
              <a:gd name="connsiteX5" fmla="*/ 417514 w 431229"/>
              <a:gd name="connsiteY5" fmla="*/ 24576 h 1459895"/>
              <a:gd name="connsiteX6" fmla="*/ 417514 w 431229"/>
              <a:gd name="connsiteY6" fmla="*/ 163758 h 145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229" h="1459895">
                <a:moveTo>
                  <a:pt x="0" y="1459895"/>
                </a:moveTo>
                <a:cubicBezTo>
                  <a:pt x="192810" y="1264170"/>
                  <a:pt x="385620" y="1068445"/>
                  <a:pt x="426212" y="868370"/>
                </a:cubicBezTo>
                <a:cubicBezTo>
                  <a:pt x="466804" y="668295"/>
                  <a:pt x="247899" y="400078"/>
                  <a:pt x="243550" y="259446"/>
                </a:cubicBezTo>
                <a:cubicBezTo>
                  <a:pt x="239201" y="118814"/>
                  <a:pt x="391419" y="66621"/>
                  <a:pt x="400117" y="24576"/>
                </a:cubicBezTo>
                <a:cubicBezTo>
                  <a:pt x="408815" y="-17469"/>
                  <a:pt x="292840" y="7178"/>
                  <a:pt x="295739" y="7178"/>
                </a:cubicBezTo>
                <a:cubicBezTo>
                  <a:pt x="298638" y="7178"/>
                  <a:pt x="397218" y="-1521"/>
                  <a:pt x="417514" y="24576"/>
                </a:cubicBezTo>
                <a:cubicBezTo>
                  <a:pt x="437810" y="50673"/>
                  <a:pt x="417514" y="163758"/>
                  <a:pt x="417514" y="16375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59" name="Freeform 58"/>
          <p:cNvSpPr/>
          <p:nvPr/>
        </p:nvSpPr>
        <p:spPr>
          <a:xfrm>
            <a:off x="4297004" y="3042493"/>
            <a:ext cx="163092" cy="277100"/>
          </a:xfrm>
          <a:custGeom>
            <a:avLst/>
            <a:gdLst>
              <a:gd name="connsiteX0" fmla="*/ 0 w 217456"/>
              <a:gd name="connsiteY0" fmla="*/ 369467 h 369467"/>
              <a:gd name="connsiteX1" fmla="*/ 156568 w 217456"/>
              <a:gd name="connsiteY1" fmla="*/ 12812 h 369467"/>
              <a:gd name="connsiteX2" fmla="*/ 8699 w 217456"/>
              <a:gd name="connsiteY2" fmla="*/ 73704 h 369467"/>
              <a:gd name="connsiteX3" fmla="*/ 182663 w 217456"/>
              <a:gd name="connsiteY3" fmla="*/ 21511 h 369467"/>
              <a:gd name="connsiteX4" fmla="*/ 217456 w 217456"/>
              <a:gd name="connsiteY4" fmla="*/ 108500 h 369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456" h="369467">
                <a:moveTo>
                  <a:pt x="0" y="369467"/>
                </a:moveTo>
                <a:cubicBezTo>
                  <a:pt x="77559" y="215786"/>
                  <a:pt x="155118" y="62106"/>
                  <a:pt x="156568" y="12812"/>
                </a:cubicBezTo>
                <a:cubicBezTo>
                  <a:pt x="158018" y="-36482"/>
                  <a:pt x="4350" y="72254"/>
                  <a:pt x="8699" y="73704"/>
                </a:cubicBezTo>
                <a:cubicBezTo>
                  <a:pt x="13048" y="75154"/>
                  <a:pt x="147870" y="15712"/>
                  <a:pt x="182663" y="21511"/>
                </a:cubicBezTo>
                <a:cubicBezTo>
                  <a:pt x="217456" y="27310"/>
                  <a:pt x="217456" y="108500"/>
                  <a:pt x="217456" y="1085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60" name="Freeform 59"/>
          <p:cNvSpPr/>
          <p:nvPr/>
        </p:nvSpPr>
        <p:spPr>
          <a:xfrm>
            <a:off x="4538380" y="2901934"/>
            <a:ext cx="234890" cy="104498"/>
          </a:xfrm>
          <a:custGeom>
            <a:avLst/>
            <a:gdLst>
              <a:gd name="connsiteX0" fmla="*/ 0 w 313186"/>
              <a:gd name="connsiteY0" fmla="*/ 17546 h 139330"/>
              <a:gd name="connsiteX1" fmla="*/ 69586 w 313186"/>
              <a:gd name="connsiteY1" fmla="*/ 148 h 139330"/>
              <a:gd name="connsiteX2" fmla="*/ 156568 w 313186"/>
              <a:gd name="connsiteY2" fmla="*/ 26245 h 139330"/>
              <a:gd name="connsiteX3" fmla="*/ 295740 w 313186"/>
              <a:gd name="connsiteY3" fmla="*/ 95836 h 139330"/>
              <a:gd name="connsiteX4" fmla="*/ 191361 w 313186"/>
              <a:gd name="connsiteY4" fmla="*/ 148 h 139330"/>
              <a:gd name="connsiteX5" fmla="*/ 313136 w 313186"/>
              <a:gd name="connsiteY5" fmla="*/ 113234 h 139330"/>
              <a:gd name="connsiteX6" fmla="*/ 173965 w 313186"/>
              <a:gd name="connsiteY6" fmla="*/ 139330 h 139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186" h="139330">
                <a:moveTo>
                  <a:pt x="0" y="17546"/>
                </a:moveTo>
                <a:cubicBezTo>
                  <a:pt x="21745" y="8122"/>
                  <a:pt x="43491" y="-1302"/>
                  <a:pt x="69586" y="148"/>
                </a:cubicBezTo>
                <a:cubicBezTo>
                  <a:pt x="95681" y="1598"/>
                  <a:pt x="118876" y="10297"/>
                  <a:pt x="156568" y="26245"/>
                </a:cubicBezTo>
                <a:cubicBezTo>
                  <a:pt x="194260" y="42193"/>
                  <a:pt x="289941" y="100185"/>
                  <a:pt x="295740" y="95836"/>
                </a:cubicBezTo>
                <a:cubicBezTo>
                  <a:pt x="301539" y="91487"/>
                  <a:pt x="188462" y="-2752"/>
                  <a:pt x="191361" y="148"/>
                </a:cubicBezTo>
                <a:cubicBezTo>
                  <a:pt x="194260" y="3048"/>
                  <a:pt x="316035" y="90037"/>
                  <a:pt x="313136" y="113234"/>
                </a:cubicBezTo>
                <a:cubicBezTo>
                  <a:pt x="310237" y="136431"/>
                  <a:pt x="173965" y="139330"/>
                  <a:pt x="173965" y="13933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61" name="Freeform 60"/>
          <p:cNvSpPr/>
          <p:nvPr/>
        </p:nvSpPr>
        <p:spPr>
          <a:xfrm>
            <a:off x="4636234" y="3253950"/>
            <a:ext cx="547988" cy="238547"/>
          </a:xfrm>
          <a:custGeom>
            <a:avLst/>
            <a:gdLst>
              <a:gd name="connsiteX0" fmla="*/ 0 w 730650"/>
              <a:gd name="connsiteY0" fmla="*/ 313696 h 318062"/>
              <a:gd name="connsiteX1" fmla="*/ 78284 w 730650"/>
              <a:gd name="connsiteY1" fmla="*/ 313696 h 318062"/>
              <a:gd name="connsiteX2" fmla="*/ 504496 w 730650"/>
              <a:gd name="connsiteY2" fmla="*/ 287599 h 318062"/>
              <a:gd name="connsiteX3" fmla="*/ 669762 w 730650"/>
              <a:gd name="connsiteY3" fmla="*/ 9234 h 318062"/>
              <a:gd name="connsiteX4" fmla="*/ 547987 w 730650"/>
              <a:gd name="connsiteY4" fmla="*/ 61427 h 318062"/>
              <a:gd name="connsiteX5" fmla="*/ 669762 w 730650"/>
              <a:gd name="connsiteY5" fmla="*/ 9234 h 318062"/>
              <a:gd name="connsiteX6" fmla="*/ 730650 w 730650"/>
              <a:gd name="connsiteY6" fmla="*/ 78825 h 318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0650" h="318062">
                <a:moveTo>
                  <a:pt x="0" y="313696"/>
                </a:moveTo>
                <a:lnTo>
                  <a:pt x="78284" y="313696"/>
                </a:lnTo>
                <a:cubicBezTo>
                  <a:pt x="162367" y="309347"/>
                  <a:pt x="405916" y="338343"/>
                  <a:pt x="504496" y="287599"/>
                </a:cubicBezTo>
                <a:cubicBezTo>
                  <a:pt x="603076" y="236855"/>
                  <a:pt x="662514" y="46929"/>
                  <a:pt x="669762" y="9234"/>
                </a:cubicBezTo>
                <a:cubicBezTo>
                  <a:pt x="677010" y="-28461"/>
                  <a:pt x="547987" y="61427"/>
                  <a:pt x="547987" y="61427"/>
                </a:cubicBezTo>
                <a:cubicBezTo>
                  <a:pt x="547987" y="61427"/>
                  <a:pt x="639318" y="6334"/>
                  <a:pt x="669762" y="9234"/>
                </a:cubicBezTo>
                <a:cubicBezTo>
                  <a:pt x="700206" y="12134"/>
                  <a:pt x="730650" y="78825"/>
                  <a:pt x="730650" y="78825"/>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66" name="Freeform 65"/>
          <p:cNvSpPr/>
          <p:nvPr/>
        </p:nvSpPr>
        <p:spPr>
          <a:xfrm>
            <a:off x="4009964" y="2054851"/>
            <a:ext cx="521893" cy="240446"/>
          </a:xfrm>
          <a:custGeom>
            <a:avLst/>
            <a:gdLst>
              <a:gd name="connsiteX0" fmla="*/ 0 w 695857"/>
              <a:gd name="connsiteY0" fmla="*/ 320594 h 320594"/>
              <a:gd name="connsiteX1" fmla="*/ 495798 w 695857"/>
              <a:gd name="connsiteY1" fmla="*/ 120519 h 320594"/>
              <a:gd name="connsiteX2" fmla="*/ 608875 w 695857"/>
              <a:gd name="connsiteY2" fmla="*/ 16132 h 320594"/>
              <a:gd name="connsiteX3" fmla="*/ 469704 w 695857"/>
              <a:gd name="connsiteY3" fmla="*/ 16132 h 320594"/>
              <a:gd name="connsiteX4" fmla="*/ 652366 w 695857"/>
              <a:gd name="connsiteY4" fmla="*/ 7433 h 320594"/>
              <a:gd name="connsiteX5" fmla="*/ 695857 w 695857"/>
              <a:gd name="connsiteY5" fmla="*/ 137917 h 32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5857" h="320594">
                <a:moveTo>
                  <a:pt x="0" y="320594"/>
                </a:moveTo>
                <a:cubicBezTo>
                  <a:pt x="197159" y="245928"/>
                  <a:pt x="394319" y="171263"/>
                  <a:pt x="495798" y="120519"/>
                </a:cubicBezTo>
                <a:cubicBezTo>
                  <a:pt x="597277" y="69775"/>
                  <a:pt x="613224" y="33530"/>
                  <a:pt x="608875" y="16132"/>
                </a:cubicBezTo>
                <a:cubicBezTo>
                  <a:pt x="604526" y="-1266"/>
                  <a:pt x="462456" y="17582"/>
                  <a:pt x="469704" y="16132"/>
                </a:cubicBezTo>
                <a:cubicBezTo>
                  <a:pt x="476952" y="14682"/>
                  <a:pt x="614674" y="-12864"/>
                  <a:pt x="652366" y="7433"/>
                </a:cubicBezTo>
                <a:cubicBezTo>
                  <a:pt x="690058" y="27730"/>
                  <a:pt x="695857" y="137917"/>
                  <a:pt x="695857" y="13791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grpSp>
        <p:nvGrpSpPr>
          <p:cNvPr id="67" name="Group 66"/>
          <p:cNvGrpSpPr/>
          <p:nvPr/>
        </p:nvGrpSpPr>
        <p:grpSpPr>
          <a:xfrm>
            <a:off x="5002091" y="3547934"/>
            <a:ext cx="546927" cy="419754"/>
            <a:chOff x="4924605" y="4010196"/>
            <a:chExt cx="729236" cy="559672"/>
          </a:xfrm>
        </p:grpSpPr>
        <p:sp>
          <p:nvSpPr>
            <p:cNvPr id="68" name="Freeform 67"/>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9" name="TextBox 68"/>
            <p:cNvSpPr txBox="1"/>
            <p:nvPr/>
          </p:nvSpPr>
          <p:spPr>
            <a:xfrm>
              <a:off x="4924605" y="4031259"/>
              <a:ext cx="719087" cy="538609"/>
            </a:xfrm>
            <a:prstGeom prst="rect">
              <a:avLst/>
            </a:prstGeom>
            <a:noFill/>
          </p:spPr>
          <p:txBody>
            <a:bodyPr wrap="square" rtlCol="0">
              <a:spAutoFit/>
            </a:bodyPr>
            <a:lstStyle/>
            <a:p>
              <a:pPr algn="ctr"/>
              <a:r>
                <a:rPr lang="en-US" sz="675" dirty="0">
                  <a:latin typeface="AhnbergHand"/>
                  <a:cs typeface="AhnbergHand"/>
                </a:rPr>
                <a:t>DNS Resolver</a:t>
              </a:r>
            </a:p>
          </p:txBody>
        </p:sp>
      </p:grpSp>
      <p:grpSp>
        <p:nvGrpSpPr>
          <p:cNvPr id="70" name="Group 69"/>
          <p:cNvGrpSpPr/>
          <p:nvPr/>
        </p:nvGrpSpPr>
        <p:grpSpPr>
          <a:xfrm>
            <a:off x="5581960" y="3261277"/>
            <a:ext cx="546927" cy="419754"/>
            <a:chOff x="5670962" y="4828436"/>
            <a:chExt cx="729236" cy="559672"/>
          </a:xfrm>
        </p:grpSpPr>
        <p:sp>
          <p:nvSpPr>
            <p:cNvPr id="71" name="Freeform 70"/>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2" name="TextBox 71"/>
            <p:cNvSpPr txBox="1"/>
            <p:nvPr/>
          </p:nvSpPr>
          <p:spPr>
            <a:xfrm>
              <a:off x="5670962" y="4849499"/>
              <a:ext cx="719087" cy="538609"/>
            </a:xfrm>
            <a:prstGeom prst="rect">
              <a:avLst/>
            </a:prstGeom>
            <a:noFill/>
          </p:spPr>
          <p:txBody>
            <a:bodyPr wrap="square" rtlCol="0">
              <a:spAutoFit/>
            </a:bodyPr>
            <a:lstStyle/>
            <a:p>
              <a:pPr algn="ctr"/>
              <a:r>
                <a:rPr lang="en-US" sz="675" dirty="0">
                  <a:latin typeface="AhnbergHand"/>
                  <a:cs typeface="AhnbergHand"/>
                </a:rPr>
                <a:t>DNS Resolver</a:t>
              </a:r>
            </a:p>
          </p:txBody>
        </p:sp>
      </p:grpSp>
      <p:grpSp>
        <p:nvGrpSpPr>
          <p:cNvPr id="73" name="Group 72"/>
          <p:cNvGrpSpPr/>
          <p:nvPr/>
        </p:nvGrpSpPr>
        <p:grpSpPr>
          <a:xfrm>
            <a:off x="5696260" y="3375577"/>
            <a:ext cx="546927" cy="419754"/>
            <a:chOff x="5670962" y="4828436"/>
            <a:chExt cx="729236" cy="559672"/>
          </a:xfrm>
        </p:grpSpPr>
        <p:sp>
          <p:nvSpPr>
            <p:cNvPr id="74" name="Freeform 73"/>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5" name="TextBox 74"/>
            <p:cNvSpPr txBox="1"/>
            <p:nvPr/>
          </p:nvSpPr>
          <p:spPr>
            <a:xfrm>
              <a:off x="5670962" y="4849499"/>
              <a:ext cx="719087" cy="538609"/>
            </a:xfrm>
            <a:prstGeom prst="rect">
              <a:avLst/>
            </a:prstGeom>
            <a:noFill/>
          </p:spPr>
          <p:txBody>
            <a:bodyPr wrap="square" rtlCol="0">
              <a:spAutoFit/>
            </a:bodyPr>
            <a:lstStyle/>
            <a:p>
              <a:pPr algn="ctr"/>
              <a:r>
                <a:rPr lang="en-US" sz="675" dirty="0">
                  <a:latin typeface="AhnbergHand"/>
                  <a:cs typeface="AhnbergHand"/>
                </a:rPr>
                <a:t>DNS Resolver</a:t>
              </a:r>
            </a:p>
          </p:txBody>
        </p:sp>
      </p:grpSp>
      <p:grpSp>
        <p:nvGrpSpPr>
          <p:cNvPr id="76" name="Group 75"/>
          <p:cNvGrpSpPr/>
          <p:nvPr/>
        </p:nvGrpSpPr>
        <p:grpSpPr>
          <a:xfrm>
            <a:off x="5810560" y="3489877"/>
            <a:ext cx="546927" cy="419754"/>
            <a:chOff x="5670962" y="4828436"/>
            <a:chExt cx="729236" cy="559672"/>
          </a:xfrm>
        </p:grpSpPr>
        <p:sp>
          <p:nvSpPr>
            <p:cNvPr id="77" name="Freeform 76"/>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8" name="TextBox 77"/>
            <p:cNvSpPr txBox="1"/>
            <p:nvPr/>
          </p:nvSpPr>
          <p:spPr>
            <a:xfrm>
              <a:off x="5670962" y="4849499"/>
              <a:ext cx="719087" cy="538609"/>
            </a:xfrm>
            <a:prstGeom prst="rect">
              <a:avLst/>
            </a:prstGeom>
            <a:noFill/>
          </p:spPr>
          <p:txBody>
            <a:bodyPr wrap="square" rtlCol="0">
              <a:spAutoFit/>
            </a:bodyPr>
            <a:lstStyle/>
            <a:p>
              <a:pPr algn="ctr"/>
              <a:r>
                <a:rPr lang="en-US" sz="675" dirty="0">
                  <a:latin typeface="AhnbergHand"/>
                  <a:cs typeface="AhnbergHand"/>
                </a:rPr>
                <a:t>DNS Resolver</a:t>
              </a:r>
            </a:p>
          </p:txBody>
        </p:sp>
      </p:grpSp>
      <p:grpSp>
        <p:nvGrpSpPr>
          <p:cNvPr id="79" name="Group 78"/>
          <p:cNvGrpSpPr/>
          <p:nvPr/>
        </p:nvGrpSpPr>
        <p:grpSpPr>
          <a:xfrm>
            <a:off x="5924860" y="3604177"/>
            <a:ext cx="546927" cy="419754"/>
            <a:chOff x="5670962" y="4828436"/>
            <a:chExt cx="729236" cy="559672"/>
          </a:xfrm>
        </p:grpSpPr>
        <p:sp>
          <p:nvSpPr>
            <p:cNvPr id="80" name="Freeform 79"/>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1" name="TextBox 80"/>
            <p:cNvSpPr txBox="1"/>
            <p:nvPr/>
          </p:nvSpPr>
          <p:spPr>
            <a:xfrm>
              <a:off x="5670962" y="4849499"/>
              <a:ext cx="719087" cy="538609"/>
            </a:xfrm>
            <a:prstGeom prst="rect">
              <a:avLst/>
            </a:prstGeom>
            <a:noFill/>
          </p:spPr>
          <p:txBody>
            <a:bodyPr wrap="square" rtlCol="0">
              <a:spAutoFit/>
            </a:bodyPr>
            <a:lstStyle/>
            <a:p>
              <a:pPr algn="ctr"/>
              <a:r>
                <a:rPr lang="en-US" sz="675" dirty="0">
                  <a:latin typeface="AhnbergHand"/>
                  <a:cs typeface="AhnbergHand"/>
                </a:rPr>
                <a:t>DNS Resolver</a:t>
              </a:r>
            </a:p>
          </p:txBody>
        </p:sp>
      </p:grpSp>
      <p:grpSp>
        <p:nvGrpSpPr>
          <p:cNvPr id="82" name="Group 81"/>
          <p:cNvGrpSpPr/>
          <p:nvPr/>
        </p:nvGrpSpPr>
        <p:grpSpPr>
          <a:xfrm>
            <a:off x="6039160" y="3718477"/>
            <a:ext cx="546927" cy="419754"/>
            <a:chOff x="5670962" y="4828436"/>
            <a:chExt cx="729236" cy="559672"/>
          </a:xfrm>
        </p:grpSpPr>
        <p:sp>
          <p:nvSpPr>
            <p:cNvPr id="83" name="Freeform 82"/>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4" name="TextBox 83"/>
            <p:cNvSpPr txBox="1"/>
            <p:nvPr/>
          </p:nvSpPr>
          <p:spPr>
            <a:xfrm>
              <a:off x="5670962" y="4849499"/>
              <a:ext cx="719087" cy="538609"/>
            </a:xfrm>
            <a:prstGeom prst="rect">
              <a:avLst/>
            </a:prstGeom>
            <a:noFill/>
          </p:spPr>
          <p:txBody>
            <a:bodyPr wrap="square" rtlCol="0">
              <a:spAutoFit/>
            </a:bodyPr>
            <a:lstStyle/>
            <a:p>
              <a:pPr algn="ctr"/>
              <a:r>
                <a:rPr lang="en-US" sz="675" dirty="0">
                  <a:latin typeface="AhnbergHand"/>
                  <a:cs typeface="AhnbergHand"/>
                </a:rPr>
                <a:t>DNS Resolver</a:t>
              </a:r>
            </a:p>
          </p:txBody>
        </p:sp>
      </p:grpSp>
      <p:grpSp>
        <p:nvGrpSpPr>
          <p:cNvPr id="85" name="Group 84"/>
          <p:cNvGrpSpPr/>
          <p:nvPr/>
        </p:nvGrpSpPr>
        <p:grpSpPr>
          <a:xfrm>
            <a:off x="6153460" y="3832777"/>
            <a:ext cx="546927" cy="419754"/>
            <a:chOff x="5670962" y="4828436"/>
            <a:chExt cx="729236" cy="559672"/>
          </a:xfrm>
        </p:grpSpPr>
        <p:sp>
          <p:nvSpPr>
            <p:cNvPr id="86" name="Freeform 85"/>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7" name="TextBox 86"/>
            <p:cNvSpPr txBox="1"/>
            <p:nvPr/>
          </p:nvSpPr>
          <p:spPr>
            <a:xfrm>
              <a:off x="5670962" y="4849499"/>
              <a:ext cx="719087" cy="538609"/>
            </a:xfrm>
            <a:prstGeom prst="rect">
              <a:avLst/>
            </a:prstGeom>
            <a:noFill/>
          </p:spPr>
          <p:txBody>
            <a:bodyPr wrap="square" rtlCol="0">
              <a:spAutoFit/>
            </a:bodyPr>
            <a:lstStyle/>
            <a:p>
              <a:pPr algn="ctr"/>
              <a:r>
                <a:rPr lang="en-US" sz="675" dirty="0">
                  <a:latin typeface="AhnbergHand"/>
                  <a:cs typeface="AhnbergHand"/>
                </a:rPr>
                <a:t>DNS Resolver</a:t>
              </a:r>
            </a:p>
          </p:txBody>
        </p:sp>
      </p:grpSp>
      <p:sp>
        <p:nvSpPr>
          <p:cNvPr id="88" name="Freeform 87"/>
          <p:cNvSpPr/>
          <p:nvPr/>
        </p:nvSpPr>
        <p:spPr>
          <a:xfrm>
            <a:off x="4628829" y="3607384"/>
            <a:ext cx="298837" cy="162837"/>
          </a:xfrm>
          <a:custGeom>
            <a:avLst/>
            <a:gdLst>
              <a:gd name="connsiteX0" fmla="*/ 0 w 398449"/>
              <a:gd name="connsiteY0" fmla="*/ 0 h 217116"/>
              <a:gd name="connsiteX1" fmla="*/ 240007 w 398449"/>
              <a:gd name="connsiteY1" fmla="*/ 44999 h 217116"/>
              <a:gd name="connsiteX2" fmla="*/ 395011 w 398449"/>
              <a:gd name="connsiteY2" fmla="*/ 169996 h 217116"/>
              <a:gd name="connsiteX3" fmla="*/ 350010 w 398449"/>
              <a:gd name="connsiteY3" fmla="*/ 34999 h 217116"/>
              <a:gd name="connsiteX4" fmla="*/ 380011 w 398449"/>
              <a:gd name="connsiteY4" fmla="*/ 154997 h 217116"/>
              <a:gd name="connsiteX5" fmla="*/ 285008 w 398449"/>
              <a:gd name="connsiteY5" fmla="*/ 214996 h 217116"/>
              <a:gd name="connsiteX6" fmla="*/ 300009 w 398449"/>
              <a:gd name="connsiteY6" fmla="*/ 199996 h 217116"/>
              <a:gd name="connsiteX7" fmla="*/ 360010 w 398449"/>
              <a:gd name="connsiteY7" fmla="*/ 164997 h 217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449" h="217116">
                <a:moveTo>
                  <a:pt x="0" y="0"/>
                </a:moveTo>
                <a:cubicBezTo>
                  <a:pt x="87086" y="8333"/>
                  <a:pt x="174172" y="16666"/>
                  <a:pt x="240007" y="44999"/>
                </a:cubicBezTo>
                <a:cubicBezTo>
                  <a:pt x="305842" y="73332"/>
                  <a:pt x="376677" y="171663"/>
                  <a:pt x="395011" y="169996"/>
                </a:cubicBezTo>
                <a:cubicBezTo>
                  <a:pt x="413345" y="168329"/>
                  <a:pt x="352510" y="37499"/>
                  <a:pt x="350010" y="34999"/>
                </a:cubicBezTo>
                <a:cubicBezTo>
                  <a:pt x="347510" y="32499"/>
                  <a:pt x="390845" y="124998"/>
                  <a:pt x="380011" y="154997"/>
                </a:cubicBezTo>
                <a:cubicBezTo>
                  <a:pt x="369177" y="184996"/>
                  <a:pt x="298342" y="207496"/>
                  <a:pt x="285008" y="214996"/>
                </a:cubicBezTo>
                <a:cubicBezTo>
                  <a:pt x="271674" y="222496"/>
                  <a:pt x="287509" y="208329"/>
                  <a:pt x="300009" y="199996"/>
                </a:cubicBezTo>
                <a:cubicBezTo>
                  <a:pt x="312509" y="191663"/>
                  <a:pt x="360010" y="164997"/>
                  <a:pt x="360010" y="16499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89" name="Freeform 88"/>
          <p:cNvSpPr/>
          <p:nvPr/>
        </p:nvSpPr>
        <p:spPr>
          <a:xfrm>
            <a:off x="4497576" y="3056143"/>
            <a:ext cx="444862" cy="558740"/>
          </a:xfrm>
          <a:custGeom>
            <a:avLst/>
            <a:gdLst>
              <a:gd name="connsiteX0" fmla="*/ 0 w 593149"/>
              <a:gd name="connsiteY0" fmla="*/ 0 h 744986"/>
              <a:gd name="connsiteX1" fmla="*/ 285007 w 593149"/>
              <a:gd name="connsiteY1" fmla="*/ 409993 h 744986"/>
              <a:gd name="connsiteX2" fmla="*/ 575015 w 593149"/>
              <a:gd name="connsiteY2" fmla="*/ 729987 h 744986"/>
              <a:gd name="connsiteX3" fmla="*/ 565015 w 593149"/>
              <a:gd name="connsiteY3" fmla="*/ 659988 h 744986"/>
              <a:gd name="connsiteX4" fmla="*/ 585016 w 593149"/>
              <a:gd name="connsiteY4" fmla="*/ 724987 h 744986"/>
              <a:gd name="connsiteX5" fmla="*/ 480013 w 593149"/>
              <a:gd name="connsiteY5" fmla="*/ 744986 h 744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149" h="744986">
                <a:moveTo>
                  <a:pt x="0" y="0"/>
                </a:moveTo>
                <a:cubicBezTo>
                  <a:pt x="94585" y="144164"/>
                  <a:pt x="189171" y="288329"/>
                  <a:pt x="285007" y="409993"/>
                </a:cubicBezTo>
                <a:cubicBezTo>
                  <a:pt x="380843" y="531657"/>
                  <a:pt x="528347" y="688321"/>
                  <a:pt x="575015" y="729987"/>
                </a:cubicBezTo>
                <a:cubicBezTo>
                  <a:pt x="621683" y="771653"/>
                  <a:pt x="563348" y="660821"/>
                  <a:pt x="565015" y="659988"/>
                </a:cubicBezTo>
                <a:cubicBezTo>
                  <a:pt x="566682" y="659155"/>
                  <a:pt x="599183" y="710821"/>
                  <a:pt x="585016" y="724987"/>
                </a:cubicBezTo>
                <a:cubicBezTo>
                  <a:pt x="570849" y="739153"/>
                  <a:pt x="525431" y="742069"/>
                  <a:pt x="480013" y="74498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90" name="Freeform 89"/>
          <p:cNvSpPr/>
          <p:nvPr/>
        </p:nvSpPr>
        <p:spPr>
          <a:xfrm>
            <a:off x="5513853" y="3643638"/>
            <a:ext cx="146254" cy="79643"/>
          </a:xfrm>
          <a:custGeom>
            <a:avLst/>
            <a:gdLst>
              <a:gd name="connsiteX0" fmla="*/ 0 w 195005"/>
              <a:gd name="connsiteY0" fmla="*/ 101658 h 106190"/>
              <a:gd name="connsiteX1" fmla="*/ 125003 w 195005"/>
              <a:gd name="connsiteY1" fmla="*/ 96658 h 106190"/>
              <a:gd name="connsiteX2" fmla="*/ 165004 w 195005"/>
              <a:gd name="connsiteY2" fmla="*/ 16659 h 106190"/>
              <a:gd name="connsiteX3" fmla="*/ 115003 w 195005"/>
              <a:gd name="connsiteY3" fmla="*/ 26659 h 106190"/>
              <a:gd name="connsiteX4" fmla="*/ 165004 w 195005"/>
              <a:gd name="connsiteY4" fmla="*/ 1660 h 106190"/>
              <a:gd name="connsiteX5" fmla="*/ 195005 w 195005"/>
              <a:gd name="connsiteY5" fmla="*/ 81658 h 10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005" h="106190">
                <a:moveTo>
                  <a:pt x="0" y="101658"/>
                </a:moveTo>
                <a:cubicBezTo>
                  <a:pt x="48751" y="106241"/>
                  <a:pt x="97502" y="110825"/>
                  <a:pt x="125003" y="96658"/>
                </a:cubicBezTo>
                <a:cubicBezTo>
                  <a:pt x="152504" y="82491"/>
                  <a:pt x="166671" y="28325"/>
                  <a:pt x="165004" y="16659"/>
                </a:cubicBezTo>
                <a:cubicBezTo>
                  <a:pt x="163337" y="4993"/>
                  <a:pt x="115003" y="29159"/>
                  <a:pt x="115003" y="26659"/>
                </a:cubicBezTo>
                <a:cubicBezTo>
                  <a:pt x="115003" y="24159"/>
                  <a:pt x="151670" y="-7506"/>
                  <a:pt x="165004" y="1660"/>
                </a:cubicBezTo>
                <a:cubicBezTo>
                  <a:pt x="178338" y="10826"/>
                  <a:pt x="195005" y="81658"/>
                  <a:pt x="195005" y="8165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91" name="Freeform 90"/>
          <p:cNvSpPr/>
          <p:nvPr/>
        </p:nvSpPr>
        <p:spPr>
          <a:xfrm>
            <a:off x="5517603" y="3768631"/>
            <a:ext cx="245174" cy="86249"/>
          </a:xfrm>
          <a:custGeom>
            <a:avLst/>
            <a:gdLst>
              <a:gd name="connsiteX0" fmla="*/ 0 w 326898"/>
              <a:gd name="connsiteY0" fmla="*/ 0 h 114998"/>
              <a:gd name="connsiteX1" fmla="*/ 185005 w 326898"/>
              <a:gd name="connsiteY1" fmla="*/ 54999 h 114998"/>
              <a:gd name="connsiteX2" fmla="*/ 320008 w 326898"/>
              <a:gd name="connsiteY2" fmla="*/ 9999 h 114998"/>
              <a:gd name="connsiteX3" fmla="*/ 215006 w 326898"/>
              <a:gd name="connsiteY3" fmla="*/ 14999 h 114998"/>
              <a:gd name="connsiteX4" fmla="*/ 315008 w 326898"/>
              <a:gd name="connsiteY4" fmla="*/ 24999 h 114998"/>
              <a:gd name="connsiteX5" fmla="*/ 325009 w 326898"/>
              <a:gd name="connsiteY5" fmla="*/ 114998 h 114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6898" h="114998">
                <a:moveTo>
                  <a:pt x="0" y="0"/>
                </a:moveTo>
                <a:cubicBezTo>
                  <a:pt x="65835" y="26666"/>
                  <a:pt x="131670" y="53333"/>
                  <a:pt x="185005" y="54999"/>
                </a:cubicBezTo>
                <a:cubicBezTo>
                  <a:pt x="238340" y="56666"/>
                  <a:pt x="315008" y="16666"/>
                  <a:pt x="320008" y="9999"/>
                </a:cubicBezTo>
                <a:cubicBezTo>
                  <a:pt x="325008" y="3332"/>
                  <a:pt x="215839" y="12499"/>
                  <a:pt x="215006" y="14999"/>
                </a:cubicBezTo>
                <a:cubicBezTo>
                  <a:pt x="214173" y="17499"/>
                  <a:pt x="296674" y="8333"/>
                  <a:pt x="315008" y="24999"/>
                </a:cubicBezTo>
                <a:cubicBezTo>
                  <a:pt x="333342" y="41665"/>
                  <a:pt x="325009" y="114998"/>
                  <a:pt x="325009" y="114998"/>
                </a:cubicBezTo>
              </a:path>
            </a:pathLst>
          </a:custGeom>
          <a:ln>
            <a:solidFill>
              <a:srgbClr val="4F81B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92" name="Freeform 91"/>
          <p:cNvSpPr/>
          <p:nvPr/>
        </p:nvSpPr>
        <p:spPr>
          <a:xfrm>
            <a:off x="5517603" y="3802379"/>
            <a:ext cx="368926" cy="166170"/>
          </a:xfrm>
          <a:custGeom>
            <a:avLst/>
            <a:gdLst>
              <a:gd name="connsiteX0" fmla="*/ 0 w 491901"/>
              <a:gd name="connsiteY0" fmla="*/ 0 h 221560"/>
              <a:gd name="connsiteX1" fmla="*/ 330009 w 491901"/>
              <a:gd name="connsiteY1" fmla="*/ 219996 h 221560"/>
              <a:gd name="connsiteX2" fmla="*/ 475013 w 491901"/>
              <a:gd name="connsiteY2" fmla="*/ 99998 h 221560"/>
              <a:gd name="connsiteX3" fmla="*/ 370010 w 491901"/>
              <a:gd name="connsiteY3" fmla="*/ 129997 h 221560"/>
              <a:gd name="connsiteX4" fmla="*/ 480013 w 491901"/>
              <a:gd name="connsiteY4" fmla="*/ 99998 h 221560"/>
              <a:gd name="connsiteX5" fmla="*/ 490013 w 491901"/>
              <a:gd name="connsiteY5" fmla="*/ 169997 h 22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01" h="221560">
                <a:moveTo>
                  <a:pt x="0" y="0"/>
                </a:moveTo>
                <a:cubicBezTo>
                  <a:pt x="125420" y="101665"/>
                  <a:pt x="250840" y="203330"/>
                  <a:pt x="330009" y="219996"/>
                </a:cubicBezTo>
                <a:cubicBezTo>
                  <a:pt x="409178" y="236662"/>
                  <a:pt x="468346" y="114998"/>
                  <a:pt x="475013" y="99998"/>
                </a:cubicBezTo>
                <a:cubicBezTo>
                  <a:pt x="481680" y="84998"/>
                  <a:pt x="369177" y="129997"/>
                  <a:pt x="370010" y="129997"/>
                </a:cubicBezTo>
                <a:cubicBezTo>
                  <a:pt x="370843" y="129997"/>
                  <a:pt x="460013" y="93331"/>
                  <a:pt x="480013" y="99998"/>
                </a:cubicBezTo>
                <a:cubicBezTo>
                  <a:pt x="500013" y="106665"/>
                  <a:pt x="488346" y="157497"/>
                  <a:pt x="490013" y="16999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93" name="Freeform 92"/>
          <p:cNvSpPr/>
          <p:nvPr/>
        </p:nvSpPr>
        <p:spPr>
          <a:xfrm>
            <a:off x="5506351" y="3847380"/>
            <a:ext cx="483764" cy="255566"/>
          </a:xfrm>
          <a:custGeom>
            <a:avLst/>
            <a:gdLst>
              <a:gd name="connsiteX0" fmla="*/ 0 w 645018"/>
              <a:gd name="connsiteY0" fmla="*/ 0 h 340755"/>
              <a:gd name="connsiteX1" fmla="*/ 380011 w 645018"/>
              <a:gd name="connsiteY1" fmla="*/ 334994 h 340755"/>
              <a:gd name="connsiteX2" fmla="*/ 610017 w 645018"/>
              <a:gd name="connsiteY2" fmla="*/ 214996 h 340755"/>
              <a:gd name="connsiteX3" fmla="*/ 505014 w 645018"/>
              <a:gd name="connsiteY3" fmla="*/ 254995 h 340755"/>
              <a:gd name="connsiteX4" fmla="*/ 605017 w 645018"/>
              <a:gd name="connsiteY4" fmla="*/ 219996 h 340755"/>
              <a:gd name="connsiteX5" fmla="*/ 645018 w 645018"/>
              <a:gd name="connsiteY5" fmla="*/ 324994 h 34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018" h="340755">
                <a:moveTo>
                  <a:pt x="0" y="0"/>
                </a:moveTo>
                <a:cubicBezTo>
                  <a:pt x="139171" y="149580"/>
                  <a:pt x="278342" y="299161"/>
                  <a:pt x="380011" y="334994"/>
                </a:cubicBezTo>
                <a:cubicBezTo>
                  <a:pt x="481680" y="370827"/>
                  <a:pt x="589183" y="228329"/>
                  <a:pt x="610017" y="214996"/>
                </a:cubicBezTo>
                <a:cubicBezTo>
                  <a:pt x="630851" y="201663"/>
                  <a:pt x="505847" y="254162"/>
                  <a:pt x="505014" y="254995"/>
                </a:cubicBezTo>
                <a:cubicBezTo>
                  <a:pt x="504181" y="255828"/>
                  <a:pt x="581683" y="208330"/>
                  <a:pt x="605017" y="219996"/>
                </a:cubicBezTo>
                <a:cubicBezTo>
                  <a:pt x="628351" y="231662"/>
                  <a:pt x="645018" y="324994"/>
                  <a:pt x="645018" y="32499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94" name="Freeform 93"/>
          <p:cNvSpPr/>
          <p:nvPr/>
        </p:nvSpPr>
        <p:spPr>
          <a:xfrm>
            <a:off x="5480101" y="3881129"/>
            <a:ext cx="604754" cy="426655"/>
          </a:xfrm>
          <a:custGeom>
            <a:avLst/>
            <a:gdLst>
              <a:gd name="connsiteX0" fmla="*/ 0 w 806338"/>
              <a:gd name="connsiteY0" fmla="*/ 0 h 568873"/>
              <a:gd name="connsiteX1" fmla="*/ 455013 w 806338"/>
              <a:gd name="connsiteY1" fmla="*/ 559990 h 568873"/>
              <a:gd name="connsiteX2" fmla="*/ 780022 w 806338"/>
              <a:gd name="connsiteY2" fmla="*/ 344994 h 568873"/>
              <a:gd name="connsiteX3" fmla="*/ 705020 w 806338"/>
              <a:gd name="connsiteY3" fmla="*/ 359993 h 568873"/>
              <a:gd name="connsiteX4" fmla="*/ 795022 w 806338"/>
              <a:gd name="connsiteY4" fmla="*/ 339994 h 568873"/>
              <a:gd name="connsiteX5" fmla="*/ 805022 w 806338"/>
              <a:gd name="connsiteY5" fmla="*/ 434992 h 56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6338" h="568873">
                <a:moveTo>
                  <a:pt x="0" y="0"/>
                </a:moveTo>
                <a:cubicBezTo>
                  <a:pt x="162504" y="251245"/>
                  <a:pt x="325009" y="502491"/>
                  <a:pt x="455013" y="559990"/>
                </a:cubicBezTo>
                <a:cubicBezTo>
                  <a:pt x="585017" y="617489"/>
                  <a:pt x="738354" y="378327"/>
                  <a:pt x="780022" y="344994"/>
                </a:cubicBezTo>
                <a:cubicBezTo>
                  <a:pt x="821690" y="311661"/>
                  <a:pt x="702520" y="360826"/>
                  <a:pt x="705020" y="359993"/>
                </a:cubicBezTo>
                <a:cubicBezTo>
                  <a:pt x="707520" y="359160"/>
                  <a:pt x="778355" y="327494"/>
                  <a:pt x="795022" y="339994"/>
                </a:cubicBezTo>
                <a:cubicBezTo>
                  <a:pt x="811689" y="352494"/>
                  <a:pt x="805022" y="434992"/>
                  <a:pt x="805022" y="43499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95" name="Freeform 94"/>
          <p:cNvSpPr/>
          <p:nvPr/>
        </p:nvSpPr>
        <p:spPr>
          <a:xfrm>
            <a:off x="5382599" y="3888629"/>
            <a:ext cx="877524" cy="619917"/>
          </a:xfrm>
          <a:custGeom>
            <a:avLst/>
            <a:gdLst>
              <a:gd name="connsiteX0" fmla="*/ 0 w 1170032"/>
              <a:gd name="connsiteY0" fmla="*/ 0 h 826556"/>
              <a:gd name="connsiteX1" fmla="*/ 510014 w 1170032"/>
              <a:gd name="connsiteY1" fmla="*/ 784985 h 826556"/>
              <a:gd name="connsiteX2" fmla="*/ 1020028 w 1170032"/>
              <a:gd name="connsiteY2" fmla="*/ 689987 h 826556"/>
              <a:gd name="connsiteX3" fmla="*/ 1130031 w 1170032"/>
              <a:gd name="connsiteY3" fmla="*/ 449992 h 826556"/>
              <a:gd name="connsiteX4" fmla="*/ 1090030 w 1170032"/>
              <a:gd name="connsiteY4" fmla="*/ 474991 h 826556"/>
              <a:gd name="connsiteX5" fmla="*/ 1135031 w 1170032"/>
              <a:gd name="connsiteY5" fmla="*/ 434992 h 826556"/>
              <a:gd name="connsiteX6" fmla="*/ 1170032 w 1170032"/>
              <a:gd name="connsiteY6" fmla="*/ 489991 h 826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0032" h="826556">
                <a:moveTo>
                  <a:pt x="0" y="0"/>
                </a:moveTo>
                <a:cubicBezTo>
                  <a:pt x="170004" y="334993"/>
                  <a:pt x="340009" y="669987"/>
                  <a:pt x="510014" y="784985"/>
                </a:cubicBezTo>
                <a:cubicBezTo>
                  <a:pt x="680019" y="899983"/>
                  <a:pt x="916692" y="745819"/>
                  <a:pt x="1020028" y="689987"/>
                </a:cubicBezTo>
                <a:cubicBezTo>
                  <a:pt x="1123364" y="634155"/>
                  <a:pt x="1118364" y="485825"/>
                  <a:pt x="1130031" y="449992"/>
                </a:cubicBezTo>
                <a:cubicBezTo>
                  <a:pt x="1141698" y="414159"/>
                  <a:pt x="1089197" y="477491"/>
                  <a:pt x="1090030" y="474991"/>
                </a:cubicBezTo>
                <a:cubicBezTo>
                  <a:pt x="1090863" y="472491"/>
                  <a:pt x="1121697" y="432492"/>
                  <a:pt x="1135031" y="434992"/>
                </a:cubicBezTo>
                <a:cubicBezTo>
                  <a:pt x="1148365" y="437492"/>
                  <a:pt x="1170032" y="489991"/>
                  <a:pt x="1170032" y="489991"/>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96" name="Freeform 95"/>
          <p:cNvSpPr/>
          <p:nvPr/>
        </p:nvSpPr>
        <p:spPr>
          <a:xfrm>
            <a:off x="5986846" y="2065114"/>
            <a:ext cx="486283" cy="1234448"/>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97" name="Freeform 96"/>
          <p:cNvSpPr/>
          <p:nvPr/>
        </p:nvSpPr>
        <p:spPr>
          <a:xfrm>
            <a:off x="6101146" y="2065114"/>
            <a:ext cx="486283" cy="1348748"/>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98" name="Freeform 97"/>
          <p:cNvSpPr/>
          <p:nvPr/>
        </p:nvSpPr>
        <p:spPr>
          <a:xfrm>
            <a:off x="6215446" y="2065114"/>
            <a:ext cx="486283" cy="1463048"/>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99" name="Freeform 98"/>
          <p:cNvSpPr/>
          <p:nvPr/>
        </p:nvSpPr>
        <p:spPr>
          <a:xfrm>
            <a:off x="6329746" y="2065114"/>
            <a:ext cx="486283" cy="1577348"/>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100" name="Freeform 99"/>
          <p:cNvSpPr/>
          <p:nvPr/>
        </p:nvSpPr>
        <p:spPr>
          <a:xfrm>
            <a:off x="6444046" y="2065114"/>
            <a:ext cx="486283" cy="1691648"/>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101" name="Freeform 100"/>
          <p:cNvSpPr/>
          <p:nvPr/>
        </p:nvSpPr>
        <p:spPr>
          <a:xfrm>
            <a:off x="6558346" y="2065114"/>
            <a:ext cx="486283" cy="1805948"/>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10" name="Freeform 9"/>
          <p:cNvSpPr/>
          <p:nvPr/>
        </p:nvSpPr>
        <p:spPr>
          <a:xfrm>
            <a:off x="2605544" y="1667805"/>
            <a:ext cx="803329" cy="801076"/>
          </a:xfrm>
          <a:custGeom>
            <a:avLst/>
            <a:gdLst>
              <a:gd name="connsiteX0" fmla="*/ 663 w 1071105"/>
              <a:gd name="connsiteY0" fmla="*/ 5111 h 1068101"/>
              <a:gd name="connsiteX1" fmla="*/ 57813 w 1071105"/>
              <a:gd name="connsiteY1" fmla="*/ 16541 h 1068101"/>
              <a:gd name="connsiteX2" fmla="*/ 366423 w 1071105"/>
              <a:gd name="connsiteY2" fmla="*/ 142271 h 1068101"/>
              <a:gd name="connsiteX3" fmla="*/ 629313 w 1071105"/>
              <a:gd name="connsiteY3" fmla="*/ 873791 h 1068101"/>
              <a:gd name="connsiteX4" fmla="*/ 1063653 w 1071105"/>
              <a:gd name="connsiteY4" fmla="*/ 942371 h 1068101"/>
              <a:gd name="connsiteX5" fmla="*/ 915063 w 1071105"/>
              <a:gd name="connsiteY5" fmla="*/ 793781 h 1068101"/>
              <a:gd name="connsiteX6" fmla="*/ 1063653 w 1071105"/>
              <a:gd name="connsiteY6" fmla="*/ 953801 h 1068101"/>
              <a:gd name="connsiteX7" fmla="*/ 915063 w 1071105"/>
              <a:gd name="connsiteY7" fmla="*/ 1068101 h 1068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1105" h="1068101">
                <a:moveTo>
                  <a:pt x="663" y="5111"/>
                </a:moveTo>
                <a:cubicBezTo>
                  <a:pt x="-1242" y="-604"/>
                  <a:pt x="-3147" y="-6319"/>
                  <a:pt x="57813" y="16541"/>
                </a:cubicBezTo>
                <a:cubicBezTo>
                  <a:pt x="118773" y="39401"/>
                  <a:pt x="271173" y="-604"/>
                  <a:pt x="366423" y="142271"/>
                </a:cubicBezTo>
                <a:cubicBezTo>
                  <a:pt x="461673" y="285146"/>
                  <a:pt x="513108" y="740441"/>
                  <a:pt x="629313" y="873791"/>
                </a:cubicBezTo>
                <a:cubicBezTo>
                  <a:pt x="745518" y="1007141"/>
                  <a:pt x="1016028" y="955706"/>
                  <a:pt x="1063653" y="942371"/>
                </a:cubicBezTo>
                <a:cubicBezTo>
                  <a:pt x="1111278" y="929036"/>
                  <a:pt x="915063" y="791876"/>
                  <a:pt x="915063" y="793781"/>
                </a:cubicBezTo>
                <a:cubicBezTo>
                  <a:pt x="915063" y="795686"/>
                  <a:pt x="1063653" y="908081"/>
                  <a:pt x="1063653" y="953801"/>
                </a:cubicBezTo>
                <a:cubicBezTo>
                  <a:pt x="1063653" y="999521"/>
                  <a:pt x="989358" y="1033811"/>
                  <a:pt x="915063" y="106810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1" name="Freeform 10"/>
          <p:cNvSpPr/>
          <p:nvPr/>
        </p:nvSpPr>
        <p:spPr>
          <a:xfrm>
            <a:off x="2588896" y="1774508"/>
            <a:ext cx="1483453" cy="1851660"/>
          </a:xfrm>
          <a:custGeom>
            <a:avLst/>
            <a:gdLst>
              <a:gd name="connsiteX0" fmla="*/ 0 w 1977937"/>
              <a:gd name="connsiteY0" fmla="*/ 0 h 2468880"/>
              <a:gd name="connsiteX1" fmla="*/ 182880 w 1977937"/>
              <a:gd name="connsiteY1" fmla="*/ 91440 h 2468880"/>
              <a:gd name="connsiteX2" fmla="*/ 400050 w 1977937"/>
              <a:gd name="connsiteY2" fmla="*/ 891540 h 2468880"/>
              <a:gd name="connsiteX3" fmla="*/ 754380 w 1977937"/>
              <a:gd name="connsiteY3" fmla="*/ 2137410 h 2468880"/>
              <a:gd name="connsiteX4" fmla="*/ 1805940 w 1977937"/>
              <a:gd name="connsiteY4" fmla="*/ 2320290 h 2468880"/>
              <a:gd name="connsiteX5" fmla="*/ 1748790 w 1977937"/>
              <a:gd name="connsiteY5" fmla="*/ 2228850 h 2468880"/>
              <a:gd name="connsiteX6" fmla="*/ 1977390 w 1977937"/>
              <a:gd name="connsiteY6" fmla="*/ 2331720 h 2468880"/>
              <a:gd name="connsiteX7" fmla="*/ 1817370 w 1977937"/>
              <a:gd name="connsiteY7" fmla="*/ 246888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77937" h="2468880">
                <a:moveTo>
                  <a:pt x="0" y="0"/>
                </a:moveTo>
                <a:lnTo>
                  <a:pt x="182880" y="91440"/>
                </a:lnTo>
                <a:cubicBezTo>
                  <a:pt x="249555" y="240030"/>
                  <a:pt x="304800" y="550545"/>
                  <a:pt x="400050" y="891540"/>
                </a:cubicBezTo>
                <a:cubicBezTo>
                  <a:pt x="495300" y="1232535"/>
                  <a:pt x="520065" y="1899285"/>
                  <a:pt x="754380" y="2137410"/>
                </a:cubicBezTo>
                <a:cubicBezTo>
                  <a:pt x="988695" y="2375535"/>
                  <a:pt x="1640205" y="2305050"/>
                  <a:pt x="1805940" y="2320290"/>
                </a:cubicBezTo>
                <a:cubicBezTo>
                  <a:pt x="1971675" y="2335530"/>
                  <a:pt x="1720215" y="2226945"/>
                  <a:pt x="1748790" y="2228850"/>
                </a:cubicBezTo>
                <a:cubicBezTo>
                  <a:pt x="1777365" y="2230755"/>
                  <a:pt x="1965960" y="2291715"/>
                  <a:pt x="1977390" y="2331720"/>
                </a:cubicBezTo>
                <a:cubicBezTo>
                  <a:pt x="1988820" y="2371725"/>
                  <a:pt x="1817370" y="2468880"/>
                  <a:pt x="1817370" y="24688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3" name="TextBox 2">
            <a:extLst>
              <a:ext uri="{FF2B5EF4-FFF2-40B4-BE49-F238E27FC236}">
                <a16:creationId xmlns:a16="http://schemas.microsoft.com/office/drawing/2014/main" id="{DE899EE4-5E5C-314B-8F0D-A5E7AD198C2D}"/>
              </a:ext>
            </a:extLst>
          </p:cNvPr>
          <p:cNvSpPr txBox="1"/>
          <p:nvPr/>
        </p:nvSpPr>
        <p:spPr>
          <a:xfrm>
            <a:off x="42659" y="2530736"/>
            <a:ext cx="2502608" cy="300082"/>
          </a:xfrm>
          <a:prstGeom prst="rect">
            <a:avLst/>
          </a:prstGeom>
          <a:noFill/>
        </p:spPr>
        <p:txBody>
          <a:bodyPr wrap="none" rtlCol="0">
            <a:spAutoFit/>
          </a:bodyPr>
          <a:lstStyle/>
          <a:p>
            <a:r>
              <a:rPr lang="en-AU" sz="1350" dirty="0">
                <a:solidFill>
                  <a:srgbClr val="FF0000"/>
                </a:solidFill>
                <a:latin typeface="AhnbergHand" pitchFamily="2" charset="0"/>
              </a:rPr>
              <a:t>Corrupted host platforms</a:t>
            </a:r>
          </a:p>
        </p:txBody>
      </p:sp>
      <p:sp>
        <p:nvSpPr>
          <p:cNvPr id="102" name="TextBox 101">
            <a:extLst>
              <a:ext uri="{FF2B5EF4-FFF2-40B4-BE49-F238E27FC236}">
                <a16:creationId xmlns:a16="http://schemas.microsoft.com/office/drawing/2014/main" id="{C87928BE-D134-6E4E-8AE7-42ED60F845D4}"/>
              </a:ext>
            </a:extLst>
          </p:cNvPr>
          <p:cNvSpPr txBox="1"/>
          <p:nvPr/>
        </p:nvSpPr>
        <p:spPr>
          <a:xfrm>
            <a:off x="132195" y="2941753"/>
            <a:ext cx="2555508" cy="507831"/>
          </a:xfrm>
          <a:prstGeom prst="rect">
            <a:avLst/>
          </a:prstGeom>
          <a:noFill/>
        </p:spPr>
        <p:txBody>
          <a:bodyPr wrap="none" rtlCol="0">
            <a:spAutoFit/>
          </a:bodyPr>
          <a:lstStyle/>
          <a:p>
            <a:r>
              <a:rPr lang="en-AU" sz="1350" dirty="0">
                <a:solidFill>
                  <a:srgbClr val="FF0000"/>
                </a:solidFill>
                <a:latin typeface="AhnbergHand" pitchFamily="2" charset="0"/>
              </a:rPr>
              <a:t>Wireline and middleware</a:t>
            </a:r>
          </a:p>
          <a:p>
            <a:r>
              <a:rPr lang="en-AU" sz="1350" dirty="0">
                <a:solidFill>
                  <a:srgbClr val="FF0000"/>
                </a:solidFill>
                <a:latin typeface="AhnbergHand" pitchFamily="2" charset="0"/>
              </a:rPr>
              <a:t>Inspection and interception</a:t>
            </a:r>
          </a:p>
        </p:txBody>
      </p:sp>
      <p:sp>
        <p:nvSpPr>
          <p:cNvPr id="103" name="TextBox 102">
            <a:extLst>
              <a:ext uri="{FF2B5EF4-FFF2-40B4-BE49-F238E27FC236}">
                <a16:creationId xmlns:a16="http://schemas.microsoft.com/office/drawing/2014/main" id="{109931D1-9A18-0642-AD3D-759C614E9932}"/>
              </a:ext>
            </a:extLst>
          </p:cNvPr>
          <p:cNvSpPr txBox="1"/>
          <p:nvPr/>
        </p:nvSpPr>
        <p:spPr>
          <a:xfrm>
            <a:off x="707067" y="3578705"/>
            <a:ext cx="2670924" cy="300082"/>
          </a:xfrm>
          <a:prstGeom prst="rect">
            <a:avLst/>
          </a:prstGeom>
          <a:noFill/>
        </p:spPr>
        <p:txBody>
          <a:bodyPr wrap="none" rtlCol="0">
            <a:spAutoFit/>
          </a:bodyPr>
          <a:lstStyle/>
          <a:p>
            <a:r>
              <a:rPr lang="en-AU" sz="1350" dirty="0">
                <a:solidFill>
                  <a:srgbClr val="FF0000"/>
                </a:solidFill>
                <a:latin typeface="AhnbergHand" pitchFamily="2" charset="0"/>
              </a:rPr>
              <a:t>Resolvers that leak queries</a:t>
            </a:r>
          </a:p>
        </p:txBody>
      </p:sp>
      <p:sp>
        <p:nvSpPr>
          <p:cNvPr id="104" name="TextBox 103">
            <a:extLst>
              <a:ext uri="{FF2B5EF4-FFF2-40B4-BE49-F238E27FC236}">
                <a16:creationId xmlns:a16="http://schemas.microsoft.com/office/drawing/2014/main" id="{50CE13A4-6806-B143-A07E-0DB9EA6CBE9E}"/>
              </a:ext>
            </a:extLst>
          </p:cNvPr>
          <p:cNvSpPr txBox="1"/>
          <p:nvPr/>
        </p:nvSpPr>
        <p:spPr>
          <a:xfrm>
            <a:off x="6930328" y="2175075"/>
            <a:ext cx="1828152" cy="507831"/>
          </a:xfrm>
          <a:prstGeom prst="rect">
            <a:avLst/>
          </a:prstGeom>
          <a:noFill/>
        </p:spPr>
        <p:txBody>
          <a:bodyPr wrap="square" rtlCol="0">
            <a:spAutoFit/>
          </a:bodyPr>
          <a:lstStyle/>
          <a:p>
            <a:r>
              <a:rPr lang="en-AU" sz="1350" dirty="0">
                <a:solidFill>
                  <a:srgbClr val="FF0000"/>
                </a:solidFill>
                <a:latin typeface="AhnbergHand" pitchFamily="2" charset="0"/>
              </a:rPr>
              <a:t>Servers that leak queries</a:t>
            </a:r>
          </a:p>
        </p:txBody>
      </p:sp>
      <p:sp>
        <p:nvSpPr>
          <p:cNvPr id="4" name="Freeform 3">
            <a:extLst>
              <a:ext uri="{FF2B5EF4-FFF2-40B4-BE49-F238E27FC236}">
                <a16:creationId xmlns:a16="http://schemas.microsoft.com/office/drawing/2014/main" id="{3F014A42-F4DF-6C40-A362-8A936F61CD26}"/>
              </a:ext>
            </a:extLst>
          </p:cNvPr>
          <p:cNvSpPr/>
          <p:nvPr/>
        </p:nvSpPr>
        <p:spPr>
          <a:xfrm>
            <a:off x="1638947" y="2016535"/>
            <a:ext cx="308029" cy="529062"/>
          </a:xfrm>
          <a:custGeom>
            <a:avLst/>
            <a:gdLst>
              <a:gd name="connsiteX0" fmla="*/ 0 w 410705"/>
              <a:gd name="connsiteY0" fmla="*/ 705416 h 705416"/>
              <a:gd name="connsiteX1" fmla="*/ 309966 w 410705"/>
              <a:gd name="connsiteY1" fmla="*/ 38989 h 705416"/>
              <a:gd name="connsiteX2" fmla="*/ 147234 w 410705"/>
              <a:gd name="connsiteY2" fmla="*/ 124229 h 705416"/>
              <a:gd name="connsiteX3" fmla="*/ 317715 w 410705"/>
              <a:gd name="connsiteY3" fmla="*/ 243 h 705416"/>
              <a:gd name="connsiteX4" fmla="*/ 410705 w 410705"/>
              <a:gd name="connsiteY4" fmla="*/ 162975 h 705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705" h="705416">
                <a:moveTo>
                  <a:pt x="0" y="705416"/>
                </a:moveTo>
                <a:cubicBezTo>
                  <a:pt x="142713" y="420634"/>
                  <a:pt x="285427" y="135853"/>
                  <a:pt x="309966" y="38989"/>
                </a:cubicBezTo>
                <a:cubicBezTo>
                  <a:pt x="334505" y="-57876"/>
                  <a:pt x="145943" y="130687"/>
                  <a:pt x="147234" y="124229"/>
                </a:cubicBezTo>
                <a:cubicBezTo>
                  <a:pt x="148525" y="117771"/>
                  <a:pt x="273803" y="-6215"/>
                  <a:pt x="317715" y="243"/>
                </a:cubicBezTo>
                <a:cubicBezTo>
                  <a:pt x="361627" y="6701"/>
                  <a:pt x="386166" y="84838"/>
                  <a:pt x="410705" y="162975"/>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5" name="Freeform 4">
            <a:extLst>
              <a:ext uri="{FF2B5EF4-FFF2-40B4-BE49-F238E27FC236}">
                <a16:creationId xmlns:a16="http://schemas.microsoft.com/office/drawing/2014/main" id="{B82D4D9F-1702-D949-B6BC-41A4ECFA3E8B}"/>
              </a:ext>
            </a:extLst>
          </p:cNvPr>
          <p:cNvSpPr/>
          <p:nvPr/>
        </p:nvSpPr>
        <p:spPr>
          <a:xfrm>
            <a:off x="2435173" y="2120954"/>
            <a:ext cx="285116" cy="877968"/>
          </a:xfrm>
          <a:custGeom>
            <a:avLst/>
            <a:gdLst>
              <a:gd name="connsiteX0" fmla="*/ 0 w 380155"/>
              <a:gd name="connsiteY0" fmla="*/ 1170624 h 1170624"/>
              <a:gd name="connsiteX1" fmla="*/ 348712 w 380155"/>
              <a:gd name="connsiteY1" fmla="*/ 77993 h 1170624"/>
              <a:gd name="connsiteX2" fmla="*/ 201478 w 380155"/>
              <a:gd name="connsiteY2" fmla="*/ 155485 h 1170624"/>
              <a:gd name="connsiteX3" fmla="*/ 348712 w 380155"/>
              <a:gd name="connsiteY3" fmla="*/ 502 h 1170624"/>
              <a:gd name="connsiteX4" fmla="*/ 379708 w 380155"/>
              <a:gd name="connsiteY4" fmla="*/ 217478 h 1170624"/>
              <a:gd name="connsiteX5" fmla="*/ 364210 w 380155"/>
              <a:gd name="connsiteY5" fmla="*/ 54746 h 117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155" h="1170624">
                <a:moveTo>
                  <a:pt x="0" y="1170624"/>
                </a:moveTo>
                <a:cubicBezTo>
                  <a:pt x="157566" y="708903"/>
                  <a:pt x="315132" y="247183"/>
                  <a:pt x="348712" y="77993"/>
                </a:cubicBezTo>
                <a:cubicBezTo>
                  <a:pt x="382292" y="-91197"/>
                  <a:pt x="201478" y="168400"/>
                  <a:pt x="201478" y="155485"/>
                </a:cubicBezTo>
                <a:cubicBezTo>
                  <a:pt x="201478" y="142570"/>
                  <a:pt x="319007" y="-9830"/>
                  <a:pt x="348712" y="502"/>
                </a:cubicBezTo>
                <a:cubicBezTo>
                  <a:pt x="378417" y="10834"/>
                  <a:pt x="377125" y="208437"/>
                  <a:pt x="379708" y="217478"/>
                </a:cubicBezTo>
                <a:cubicBezTo>
                  <a:pt x="382291" y="226519"/>
                  <a:pt x="373250" y="140632"/>
                  <a:pt x="364210" y="54746"/>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6" name="Freeform 5">
            <a:extLst>
              <a:ext uri="{FF2B5EF4-FFF2-40B4-BE49-F238E27FC236}">
                <a16:creationId xmlns:a16="http://schemas.microsoft.com/office/drawing/2014/main" id="{01B32869-BA7C-1B44-8E85-DE2B18F334C8}"/>
              </a:ext>
            </a:extLst>
          </p:cNvPr>
          <p:cNvSpPr/>
          <p:nvPr/>
        </p:nvSpPr>
        <p:spPr>
          <a:xfrm>
            <a:off x="2533974" y="2074792"/>
            <a:ext cx="418454" cy="1034557"/>
          </a:xfrm>
          <a:custGeom>
            <a:avLst/>
            <a:gdLst>
              <a:gd name="connsiteX0" fmla="*/ 0 w 557938"/>
              <a:gd name="connsiteY0" fmla="*/ 1379409 h 1379409"/>
              <a:gd name="connsiteX1" fmla="*/ 503694 w 557938"/>
              <a:gd name="connsiteY1" fmla="*/ 69802 h 1379409"/>
              <a:gd name="connsiteX2" fmla="*/ 379708 w 557938"/>
              <a:gd name="connsiteY2" fmla="*/ 178290 h 1379409"/>
              <a:gd name="connsiteX3" fmla="*/ 511444 w 557938"/>
              <a:gd name="connsiteY3" fmla="*/ 59 h 1379409"/>
              <a:gd name="connsiteX4" fmla="*/ 557938 w 557938"/>
              <a:gd name="connsiteY4" fmla="*/ 162792 h 1379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938" h="1379409">
                <a:moveTo>
                  <a:pt x="0" y="1379409"/>
                </a:moveTo>
                <a:cubicBezTo>
                  <a:pt x="220204" y="824698"/>
                  <a:pt x="440409" y="269988"/>
                  <a:pt x="503694" y="69802"/>
                </a:cubicBezTo>
                <a:cubicBezTo>
                  <a:pt x="566979" y="-130385"/>
                  <a:pt x="378416" y="189914"/>
                  <a:pt x="379708" y="178290"/>
                </a:cubicBezTo>
                <a:cubicBezTo>
                  <a:pt x="381000" y="166666"/>
                  <a:pt x="481739" y="2642"/>
                  <a:pt x="511444" y="59"/>
                </a:cubicBezTo>
                <a:cubicBezTo>
                  <a:pt x="541149" y="-2524"/>
                  <a:pt x="549543" y="80134"/>
                  <a:pt x="557938" y="162792"/>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7" name="Freeform 6">
            <a:extLst>
              <a:ext uri="{FF2B5EF4-FFF2-40B4-BE49-F238E27FC236}">
                <a16:creationId xmlns:a16="http://schemas.microsoft.com/office/drawing/2014/main" id="{0764C557-6B02-AE4C-BFEC-4DD9BED513AA}"/>
              </a:ext>
            </a:extLst>
          </p:cNvPr>
          <p:cNvSpPr/>
          <p:nvPr/>
        </p:nvSpPr>
        <p:spPr>
          <a:xfrm>
            <a:off x="2632775" y="1547857"/>
            <a:ext cx="674177" cy="1637047"/>
          </a:xfrm>
          <a:custGeom>
            <a:avLst/>
            <a:gdLst>
              <a:gd name="connsiteX0" fmla="*/ 0 w 898902"/>
              <a:gd name="connsiteY0" fmla="*/ 2182729 h 2182729"/>
              <a:gd name="connsiteX1" fmla="*/ 798163 w 898902"/>
              <a:gd name="connsiteY1" fmla="*/ 113705 h 2182729"/>
              <a:gd name="connsiteX2" fmla="*/ 635431 w 898902"/>
              <a:gd name="connsiteY2" fmla="*/ 245440 h 2182729"/>
              <a:gd name="connsiteX3" fmla="*/ 821410 w 898902"/>
              <a:gd name="connsiteY3" fmla="*/ 28464 h 2182729"/>
              <a:gd name="connsiteX4" fmla="*/ 898902 w 898902"/>
              <a:gd name="connsiteY4" fmla="*/ 245440 h 2182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902" h="2182729">
                <a:moveTo>
                  <a:pt x="0" y="2182729"/>
                </a:moveTo>
                <a:cubicBezTo>
                  <a:pt x="346129" y="1309657"/>
                  <a:pt x="692258" y="436586"/>
                  <a:pt x="798163" y="113705"/>
                </a:cubicBezTo>
                <a:cubicBezTo>
                  <a:pt x="904068" y="-209176"/>
                  <a:pt x="631556" y="259647"/>
                  <a:pt x="635431" y="245440"/>
                </a:cubicBezTo>
                <a:cubicBezTo>
                  <a:pt x="639306" y="231233"/>
                  <a:pt x="777498" y="28464"/>
                  <a:pt x="821410" y="28464"/>
                </a:cubicBezTo>
                <a:cubicBezTo>
                  <a:pt x="865322" y="28464"/>
                  <a:pt x="882112" y="136952"/>
                  <a:pt x="898902" y="245440"/>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8" name="Freeform 7">
            <a:extLst>
              <a:ext uri="{FF2B5EF4-FFF2-40B4-BE49-F238E27FC236}">
                <a16:creationId xmlns:a16="http://schemas.microsoft.com/office/drawing/2014/main" id="{1315952D-8B17-9647-9053-0BCE36E7129E}"/>
              </a:ext>
            </a:extLst>
          </p:cNvPr>
          <p:cNvSpPr/>
          <p:nvPr/>
        </p:nvSpPr>
        <p:spPr>
          <a:xfrm>
            <a:off x="3219774" y="2690895"/>
            <a:ext cx="415778" cy="871780"/>
          </a:xfrm>
          <a:custGeom>
            <a:avLst/>
            <a:gdLst>
              <a:gd name="connsiteX0" fmla="*/ 0 w 554370"/>
              <a:gd name="connsiteY0" fmla="*/ 1162373 h 1162373"/>
              <a:gd name="connsiteX1" fmla="*/ 519193 w 554370"/>
              <a:gd name="connsiteY1" fmla="*/ 54244 h 1162373"/>
              <a:gd name="connsiteX2" fmla="*/ 418454 w 554370"/>
              <a:gd name="connsiteY2" fmla="*/ 154983 h 1162373"/>
              <a:gd name="connsiteX3" fmla="*/ 542440 w 554370"/>
              <a:gd name="connsiteY3" fmla="*/ 0 h 1162373"/>
              <a:gd name="connsiteX4" fmla="*/ 542440 w 554370"/>
              <a:gd name="connsiteY4" fmla="*/ 154983 h 1162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370" h="1162373">
                <a:moveTo>
                  <a:pt x="0" y="1162373"/>
                </a:moveTo>
                <a:cubicBezTo>
                  <a:pt x="224725" y="692257"/>
                  <a:pt x="449451" y="222142"/>
                  <a:pt x="519193" y="54244"/>
                </a:cubicBezTo>
                <a:cubicBezTo>
                  <a:pt x="588935" y="-113654"/>
                  <a:pt x="414580" y="164024"/>
                  <a:pt x="418454" y="154983"/>
                </a:cubicBezTo>
                <a:cubicBezTo>
                  <a:pt x="422328" y="145942"/>
                  <a:pt x="521776" y="0"/>
                  <a:pt x="542440" y="0"/>
                </a:cubicBezTo>
                <a:cubicBezTo>
                  <a:pt x="563104" y="0"/>
                  <a:pt x="552772" y="77491"/>
                  <a:pt x="542440" y="154983"/>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 name="Freeform 8">
            <a:extLst>
              <a:ext uri="{FF2B5EF4-FFF2-40B4-BE49-F238E27FC236}">
                <a16:creationId xmlns:a16="http://schemas.microsoft.com/office/drawing/2014/main" id="{EBCC24E6-0EC8-2F40-B48E-4ACD4F18157A}"/>
              </a:ext>
            </a:extLst>
          </p:cNvPr>
          <p:cNvSpPr/>
          <p:nvPr/>
        </p:nvSpPr>
        <p:spPr>
          <a:xfrm>
            <a:off x="3243196" y="1901356"/>
            <a:ext cx="861890" cy="1720214"/>
          </a:xfrm>
          <a:custGeom>
            <a:avLst/>
            <a:gdLst>
              <a:gd name="connsiteX0" fmla="*/ 0 w 1149186"/>
              <a:gd name="connsiteY0" fmla="*/ 2324745 h 2324745"/>
              <a:gd name="connsiteX1" fmla="*/ 1022888 w 1149186"/>
              <a:gd name="connsiteY1" fmla="*/ 247973 h 2324745"/>
              <a:gd name="connsiteX2" fmla="*/ 1015139 w 1149186"/>
              <a:gd name="connsiteY2" fmla="*/ 131735 h 2324745"/>
              <a:gd name="connsiteX3" fmla="*/ 1131376 w 1149186"/>
              <a:gd name="connsiteY3" fmla="*/ 0 h 2324745"/>
              <a:gd name="connsiteX4" fmla="*/ 1146874 w 1149186"/>
              <a:gd name="connsiteY4" fmla="*/ 131735 h 2324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9186" h="2324745">
                <a:moveTo>
                  <a:pt x="0" y="2324745"/>
                </a:moveTo>
                <a:cubicBezTo>
                  <a:pt x="426849" y="1469110"/>
                  <a:pt x="853698" y="613475"/>
                  <a:pt x="1022888" y="247973"/>
                </a:cubicBezTo>
                <a:cubicBezTo>
                  <a:pt x="1192078" y="-117529"/>
                  <a:pt x="997058" y="173064"/>
                  <a:pt x="1015139" y="131735"/>
                </a:cubicBezTo>
                <a:cubicBezTo>
                  <a:pt x="1033220" y="90406"/>
                  <a:pt x="1109420" y="0"/>
                  <a:pt x="1131376" y="0"/>
                </a:cubicBezTo>
                <a:cubicBezTo>
                  <a:pt x="1153332" y="0"/>
                  <a:pt x="1150103" y="65867"/>
                  <a:pt x="1146874" y="131735"/>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2" name="Freeform 11">
            <a:extLst>
              <a:ext uri="{FF2B5EF4-FFF2-40B4-BE49-F238E27FC236}">
                <a16:creationId xmlns:a16="http://schemas.microsoft.com/office/drawing/2014/main" id="{3DE992FC-F2D2-A344-B891-EDCE0520FDBB}"/>
              </a:ext>
            </a:extLst>
          </p:cNvPr>
          <p:cNvSpPr/>
          <p:nvPr/>
        </p:nvSpPr>
        <p:spPr>
          <a:xfrm>
            <a:off x="3318575" y="2882503"/>
            <a:ext cx="589673" cy="773160"/>
          </a:xfrm>
          <a:custGeom>
            <a:avLst/>
            <a:gdLst>
              <a:gd name="connsiteX0" fmla="*/ 0 w 786230"/>
              <a:gd name="connsiteY0" fmla="*/ 1030880 h 1030880"/>
              <a:gd name="connsiteX1" fmla="*/ 751668 w 786230"/>
              <a:gd name="connsiteY1" fmla="*/ 69985 h 1030880"/>
              <a:gd name="connsiteX2" fmla="*/ 635431 w 786230"/>
              <a:gd name="connsiteY2" fmla="*/ 85483 h 1030880"/>
              <a:gd name="connsiteX3" fmla="*/ 767166 w 786230"/>
              <a:gd name="connsiteY3" fmla="*/ 243 h 1030880"/>
              <a:gd name="connsiteX4" fmla="*/ 782665 w 786230"/>
              <a:gd name="connsiteY4" fmla="*/ 116480 h 1030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230" h="1030880">
                <a:moveTo>
                  <a:pt x="0" y="1030880"/>
                </a:moveTo>
                <a:cubicBezTo>
                  <a:pt x="322881" y="629215"/>
                  <a:pt x="645763" y="227551"/>
                  <a:pt x="751668" y="69985"/>
                </a:cubicBezTo>
                <a:cubicBezTo>
                  <a:pt x="857573" y="-87581"/>
                  <a:pt x="632848" y="97107"/>
                  <a:pt x="635431" y="85483"/>
                </a:cubicBezTo>
                <a:cubicBezTo>
                  <a:pt x="638014" y="73859"/>
                  <a:pt x="742627" y="-4923"/>
                  <a:pt x="767166" y="243"/>
                </a:cubicBezTo>
                <a:cubicBezTo>
                  <a:pt x="791705" y="5409"/>
                  <a:pt x="787185" y="60944"/>
                  <a:pt x="782665" y="116480"/>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3" name="Freeform 12">
            <a:extLst>
              <a:ext uri="{FF2B5EF4-FFF2-40B4-BE49-F238E27FC236}">
                <a16:creationId xmlns:a16="http://schemas.microsoft.com/office/drawing/2014/main" id="{AC47333C-5A28-D24D-B422-6C237BD1CD72}"/>
              </a:ext>
            </a:extLst>
          </p:cNvPr>
          <p:cNvSpPr/>
          <p:nvPr/>
        </p:nvSpPr>
        <p:spPr>
          <a:xfrm>
            <a:off x="3370882" y="3527733"/>
            <a:ext cx="614265" cy="162802"/>
          </a:xfrm>
          <a:custGeom>
            <a:avLst/>
            <a:gdLst>
              <a:gd name="connsiteX0" fmla="*/ 0 w 819020"/>
              <a:gd name="connsiteY0" fmla="*/ 217069 h 217069"/>
              <a:gd name="connsiteX1" fmla="*/ 798163 w 819020"/>
              <a:gd name="connsiteY1" fmla="*/ 85333 h 217069"/>
              <a:gd name="connsiteX2" fmla="*/ 604434 w 819020"/>
              <a:gd name="connsiteY2" fmla="*/ 93 h 217069"/>
              <a:gd name="connsiteX3" fmla="*/ 813661 w 819020"/>
              <a:gd name="connsiteY3" fmla="*/ 100832 h 217069"/>
              <a:gd name="connsiteX4" fmla="*/ 728421 w 819020"/>
              <a:gd name="connsiteY4" fmla="*/ 178323 h 217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020" h="217069">
                <a:moveTo>
                  <a:pt x="0" y="217069"/>
                </a:moveTo>
                <a:cubicBezTo>
                  <a:pt x="348712" y="169282"/>
                  <a:pt x="697424" y="121496"/>
                  <a:pt x="798163" y="85333"/>
                </a:cubicBezTo>
                <a:cubicBezTo>
                  <a:pt x="898902" y="49170"/>
                  <a:pt x="601851" y="-2490"/>
                  <a:pt x="604434" y="93"/>
                </a:cubicBezTo>
                <a:cubicBezTo>
                  <a:pt x="607017" y="2676"/>
                  <a:pt x="792997" y="71127"/>
                  <a:pt x="813661" y="100832"/>
                </a:cubicBezTo>
                <a:cubicBezTo>
                  <a:pt x="834326" y="130537"/>
                  <a:pt x="781373" y="154430"/>
                  <a:pt x="728421" y="178323"/>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9" name="Freeform 18">
            <a:extLst>
              <a:ext uri="{FF2B5EF4-FFF2-40B4-BE49-F238E27FC236}">
                <a16:creationId xmlns:a16="http://schemas.microsoft.com/office/drawing/2014/main" id="{AB969F77-44A1-AA4A-97D8-159200A495BF}"/>
              </a:ext>
            </a:extLst>
          </p:cNvPr>
          <p:cNvSpPr/>
          <p:nvPr/>
        </p:nvSpPr>
        <p:spPr>
          <a:xfrm>
            <a:off x="7067353" y="2000767"/>
            <a:ext cx="185855" cy="167060"/>
          </a:xfrm>
          <a:custGeom>
            <a:avLst/>
            <a:gdLst>
              <a:gd name="connsiteX0" fmla="*/ 247806 w 247806"/>
              <a:gd name="connsiteY0" fmla="*/ 222746 h 222746"/>
              <a:gd name="connsiteX1" fmla="*/ 30830 w 247806"/>
              <a:gd name="connsiteY1" fmla="*/ 52265 h 222746"/>
              <a:gd name="connsiteX2" fmla="*/ 23081 w 247806"/>
              <a:gd name="connsiteY2" fmla="*/ 168502 h 222746"/>
              <a:gd name="connsiteX3" fmla="*/ 15332 w 247806"/>
              <a:gd name="connsiteY3" fmla="*/ 5770 h 222746"/>
              <a:gd name="connsiteX4" fmla="*/ 247806 w 247806"/>
              <a:gd name="connsiteY4" fmla="*/ 52265 h 222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806" h="222746">
                <a:moveTo>
                  <a:pt x="247806" y="222746"/>
                </a:moveTo>
                <a:cubicBezTo>
                  <a:pt x="158045" y="142026"/>
                  <a:pt x="68284" y="61306"/>
                  <a:pt x="30830" y="52265"/>
                </a:cubicBezTo>
                <a:cubicBezTo>
                  <a:pt x="-6624" y="43224"/>
                  <a:pt x="25664" y="176251"/>
                  <a:pt x="23081" y="168502"/>
                </a:cubicBezTo>
                <a:cubicBezTo>
                  <a:pt x="20498" y="160753"/>
                  <a:pt x="-22122" y="25143"/>
                  <a:pt x="15332" y="5770"/>
                </a:cubicBezTo>
                <a:cubicBezTo>
                  <a:pt x="52786" y="-13603"/>
                  <a:pt x="150296" y="19331"/>
                  <a:pt x="247806" y="52265"/>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pic>
        <p:nvPicPr>
          <p:cNvPr id="21" name="Picture 20">
            <a:extLst>
              <a:ext uri="{FF2B5EF4-FFF2-40B4-BE49-F238E27FC236}">
                <a16:creationId xmlns:a16="http://schemas.microsoft.com/office/drawing/2014/main" id="{8495EA4D-9513-A344-91C5-E68B68F73C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0551" y="1303463"/>
            <a:ext cx="2314347" cy="1837162"/>
          </a:xfrm>
          <a:prstGeom prst="rect">
            <a:avLst/>
          </a:prstGeom>
        </p:spPr>
      </p:pic>
    </p:spTree>
    <p:extLst>
      <p:ext uri="{BB962C8B-B14F-4D97-AF65-F5344CB8AC3E}">
        <p14:creationId xmlns:p14="http://schemas.microsoft.com/office/powerpoint/2010/main" val="325401221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34A3D-DC8C-354B-BFD5-D9E1558631E4}"/>
              </a:ext>
            </a:extLst>
          </p:cNvPr>
          <p:cNvSpPr>
            <a:spLocks noGrp="1"/>
          </p:cNvSpPr>
          <p:nvPr>
            <p:ph type="title"/>
          </p:nvPr>
        </p:nvSpPr>
        <p:spPr>
          <a:xfrm>
            <a:off x="389396" y="273844"/>
            <a:ext cx="8125955" cy="994172"/>
          </a:xfrm>
        </p:spPr>
        <p:txBody>
          <a:bodyPr>
            <a:normAutofit fontScale="90000"/>
          </a:bodyPr>
          <a:lstStyle/>
          <a:p>
            <a:r>
              <a:rPr lang="en-AU" dirty="0">
                <a:solidFill>
                  <a:srgbClr val="7F5F00"/>
                </a:solidFill>
              </a:rPr>
              <a:t>Second-hand DNS queries are a business opportunity these days</a:t>
            </a:r>
          </a:p>
        </p:txBody>
      </p:sp>
      <p:pic>
        <p:nvPicPr>
          <p:cNvPr id="5" name="Content Placeholder 4">
            <a:extLst>
              <a:ext uri="{FF2B5EF4-FFF2-40B4-BE49-F238E27FC236}">
                <a16:creationId xmlns:a16="http://schemas.microsoft.com/office/drawing/2014/main" id="{C7B47C29-2393-7346-B2FE-10C5698F3DC4}"/>
              </a:ext>
            </a:extLst>
          </p:cNvPr>
          <p:cNvPicPr>
            <a:picLocks noGrp="1" noChangeAspect="1"/>
          </p:cNvPicPr>
          <p:nvPr>
            <p:ph idx="1"/>
          </p:nvPr>
        </p:nvPicPr>
        <p:blipFill>
          <a:blip r:embed="rId2"/>
          <a:stretch>
            <a:fillRect/>
          </a:stretch>
        </p:blipFill>
        <p:spPr>
          <a:xfrm>
            <a:off x="1455325" y="1648189"/>
            <a:ext cx="6244976" cy="3263504"/>
          </a:xfrm>
        </p:spPr>
      </p:pic>
    </p:spTree>
    <p:extLst>
      <p:ext uri="{BB962C8B-B14F-4D97-AF65-F5344CB8AC3E}">
        <p14:creationId xmlns:p14="http://schemas.microsoft.com/office/powerpoint/2010/main" val="31126322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D2DF8-7F0D-2A49-8FF2-F5C755E61EDB}"/>
              </a:ext>
            </a:extLst>
          </p:cNvPr>
          <p:cNvSpPr>
            <a:spLocks noGrp="1"/>
          </p:cNvSpPr>
          <p:nvPr>
            <p:ph type="title"/>
          </p:nvPr>
        </p:nvSpPr>
        <p:spPr/>
        <p:txBody>
          <a:bodyPr>
            <a:normAutofit fontScale="90000"/>
          </a:bodyPr>
          <a:lstStyle/>
          <a:p>
            <a:r>
              <a:rPr lang="en-AU" dirty="0">
                <a:solidFill>
                  <a:srgbClr val="7F5F00"/>
                </a:solidFill>
              </a:rPr>
              <a:t>How can we improve DNS Privacy?</a:t>
            </a:r>
          </a:p>
        </p:txBody>
      </p:sp>
      <p:sp>
        <p:nvSpPr>
          <p:cNvPr id="3" name="Content Placeholder 2">
            <a:extLst>
              <a:ext uri="{FF2B5EF4-FFF2-40B4-BE49-F238E27FC236}">
                <a16:creationId xmlns:a16="http://schemas.microsoft.com/office/drawing/2014/main" id="{70F96D1A-8690-9447-A6AE-03410A96EB5B}"/>
              </a:ext>
            </a:extLst>
          </p:cNvPr>
          <p:cNvSpPr>
            <a:spLocks noGrp="1"/>
          </p:cNvSpPr>
          <p:nvPr>
            <p:ph idx="1"/>
          </p:nvPr>
        </p:nvSpPr>
        <p:spPr/>
        <p:txBody>
          <a:bodyPr/>
          <a:lstStyle/>
          <a:p>
            <a:pPr marL="0" indent="0">
              <a:buNone/>
            </a:pPr>
            <a:r>
              <a:rPr lang="en-AU" dirty="0"/>
              <a:t>Let’s look at a few behaviours of the DNS and see what we are doing to try and improve its privacy properties</a:t>
            </a:r>
          </a:p>
        </p:txBody>
      </p:sp>
    </p:spTree>
    <p:extLst>
      <p:ext uri="{BB962C8B-B14F-4D97-AF65-F5344CB8AC3E}">
        <p14:creationId xmlns:p14="http://schemas.microsoft.com/office/powerpoint/2010/main" val="116217890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203BE-411A-CB42-AEF9-0D4969660DDB}"/>
              </a:ext>
            </a:extLst>
          </p:cNvPr>
          <p:cNvSpPr>
            <a:spLocks noGrp="1"/>
          </p:cNvSpPr>
          <p:nvPr>
            <p:ph type="title"/>
          </p:nvPr>
        </p:nvSpPr>
        <p:spPr/>
        <p:txBody>
          <a:bodyPr/>
          <a:lstStyle/>
          <a:p>
            <a:r>
              <a:rPr lang="en-AU" dirty="0">
                <a:solidFill>
                  <a:srgbClr val="7F5F00"/>
                </a:solidFill>
              </a:rPr>
              <a:t>1. The DNS is overly chatty</a:t>
            </a:r>
          </a:p>
        </p:txBody>
      </p:sp>
      <p:sp>
        <p:nvSpPr>
          <p:cNvPr id="3" name="Content Placeholder 2">
            <a:extLst>
              <a:ext uri="{FF2B5EF4-FFF2-40B4-BE49-F238E27FC236}">
                <a16:creationId xmlns:a16="http://schemas.microsoft.com/office/drawing/2014/main" id="{F15466C1-0548-5644-B7C1-13C45B86E3E7}"/>
              </a:ext>
            </a:extLst>
          </p:cNvPr>
          <p:cNvSpPr>
            <a:spLocks noGrp="1"/>
          </p:cNvSpPr>
          <p:nvPr>
            <p:ph idx="1"/>
          </p:nvPr>
        </p:nvSpPr>
        <p:spPr/>
        <p:txBody>
          <a:bodyPr>
            <a:normAutofit fontScale="92500"/>
          </a:bodyPr>
          <a:lstStyle/>
          <a:p>
            <a:pPr marL="0" indent="0">
              <a:buNone/>
            </a:pPr>
            <a:r>
              <a:rPr lang="en-AU" dirty="0"/>
              <a:t>The DNS uses the full query name to discover the identity of the name servers for the query name</a:t>
            </a:r>
          </a:p>
          <a:p>
            <a:pPr marL="342892" lvl="1" indent="0">
              <a:buNone/>
            </a:pPr>
            <a:endParaRPr lang="en-AU" dirty="0"/>
          </a:p>
          <a:p>
            <a:pPr marL="342892" lvl="1" indent="0">
              <a:buNone/>
            </a:pPr>
            <a:r>
              <a:rPr lang="en-AU" dirty="0"/>
              <a:t>Hi root server, I want to resolve the A record for </a:t>
            </a:r>
            <a:r>
              <a:rPr lang="en-AU" dirty="0">
                <a:hlinkClick r:id="rId2"/>
              </a:rPr>
              <a:t>www.example.com</a:t>
            </a:r>
            <a:endParaRPr lang="en-AU" dirty="0"/>
          </a:p>
          <a:p>
            <a:pPr marL="342892" lvl="1" indent="0">
              <a:buNone/>
            </a:pPr>
            <a:r>
              <a:rPr lang="en-AU" dirty="0"/>
              <a:t>	</a:t>
            </a:r>
            <a:r>
              <a:rPr lang="en-AU" i="1" dirty="0"/>
              <a:t>Not me – try asking the servers for .com</a:t>
            </a:r>
          </a:p>
          <a:p>
            <a:pPr marL="342892" lvl="1" indent="0">
              <a:buNone/>
            </a:pPr>
            <a:r>
              <a:rPr lang="en-AU" dirty="0"/>
              <a:t>Hi .com server, I want to resolve the A record for </a:t>
            </a:r>
            <a:r>
              <a:rPr lang="en-AU" dirty="0">
                <a:hlinkClick r:id="rId2"/>
              </a:rPr>
              <a:t>www.example.com</a:t>
            </a:r>
            <a:endParaRPr lang="en-AU" dirty="0"/>
          </a:p>
          <a:p>
            <a:pPr marL="342892" lvl="1" indent="0">
              <a:buNone/>
            </a:pPr>
            <a:r>
              <a:rPr lang="en-AU" dirty="0"/>
              <a:t>	</a:t>
            </a:r>
            <a:r>
              <a:rPr lang="en-AU" i="1" dirty="0"/>
              <a:t>Not me – try asking the servers for </a:t>
            </a:r>
            <a:r>
              <a:rPr lang="en-AU" i="1" dirty="0" err="1"/>
              <a:t>example.com</a:t>
            </a:r>
            <a:endParaRPr lang="en-AU" i="1" dirty="0"/>
          </a:p>
          <a:p>
            <a:pPr marL="342892" lvl="1" indent="0">
              <a:buNone/>
            </a:pPr>
            <a:r>
              <a:rPr lang="en-AU" dirty="0"/>
              <a:t>Hi </a:t>
            </a:r>
            <a:r>
              <a:rPr lang="en-AU" dirty="0" err="1"/>
              <a:t>example.com</a:t>
            </a:r>
            <a:r>
              <a:rPr lang="en-AU" dirty="0"/>
              <a:t> server, I want to resolve the A record for </a:t>
            </a:r>
            <a:r>
              <a:rPr lang="en-AU" dirty="0">
                <a:hlinkClick r:id="rId2"/>
              </a:rPr>
              <a:t>www.example.com</a:t>
            </a:r>
            <a:endParaRPr lang="en-AU" dirty="0"/>
          </a:p>
          <a:p>
            <a:pPr marL="342892" lvl="1" indent="0">
              <a:buNone/>
            </a:pPr>
            <a:r>
              <a:rPr lang="en-AU" dirty="0"/>
              <a:t>	</a:t>
            </a:r>
            <a:r>
              <a:rPr lang="en-AU" i="1" dirty="0"/>
              <a:t>Sure – its 93.184.216.34</a:t>
            </a:r>
          </a:p>
        </p:txBody>
      </p:sp>
    </p:spTree>
    <p:extLst>
      <p:ext uri="{BB962C8B-B14F-4D97-AF65-F5344CB8AC3E}">
        <p14:creationId xmlns:p14="http://schemas.microsoft.com/office/powerpoint/2010/main" val="194993977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203BE-411A-CB42-AEF9-0D4969660DDB}"/>
              </a:ext>
            </a:extLst>
          </p:cNvPr>
          <p:cNvSpPr>
            <a:spLocks noGrp="1"/>
          </p:cNvSpPr>
          <p:nvPr>
            <p:ph type="title"/>
          </p:nvPr>
        </p:nvSpPr>
        <p:spPr/>
        <p:txBody>
          <a:bodyPr/>
          <a:lstStyle/>
          <a:p>
            <a:r>
              <a:rPr lang="en-AU" dirty="0">
                <a:solidFill>
                  <a:srgbClr val="7F5F00"/>
                </a:solidFill>
              </a:rPr>
              <a:t>The DNS is chatty</a:t>
            </a:r>
          </a:p>
        </p:txBody>
      </p:sp>
      <p:sp>
        <p:nvSpPr>
          <p:cNvPr id="3" name="Content Placeholder 2">
            <a:extLst>
              <a:ext uri="{FF2B5EF4-FFF2-40B4-BE49-F238E27FC236}">
                <a16:creationId xmlns:a16="http://schemas.microsoft.com/office/drawing/2014/main" id="{F15466C1-0548-5644-B7C1-13C45B86E3E7}"/>
              </a:ext>
            </a:extLst>
          </p:cNvPr>
          <p:cNvSpPr>
            <a:spLocks noGrp="1"/>
          </p:cNvSpPr>
          <p:nvPr>
            <p:ph idx="1"/>
          </p:nvPr>
        </p:nvSpPr>
        <p:spPr/>
        <p:txBody>
          <a:bodyPr>
            <a:normAutofit lnSpcReduction="10000"/>
          </a:bodyPr>
          <a:lstStyle/>
          <a:p>
            <a:pPr marL="0" indent="0">
              <a:buNone/>
            </a:pPr>
            <a:r>
              <a:rPr lang="en-AU" dirty="0"/>
              <a:t>The DNS uses the full query name to discover the identity of the name servers for the query name</a:t>
            </a:r>
          </a:p>
          <a:p>
            <a:endParaRPr lang="en-AU" dirty="0"/>
          </a:p>
          <a:p>
            <a:pPr marL="342892" lvl="1" indent="0">
              <a:buNone/>
            </a:pPr>
            <a:r>
              <a:rPr lang="en-AU" dirty="0"/>
              <a:t>Why are we telling root servers all our DNS secrets?</a:t>
            </a:r>
          </a:p>
          <a:p>
            <a:pPr marL="342892" lvl="1" indent="0">
              <a:buNone/>
            </a:pPr>
            <a:endParaRPr lang="en-AU" dirty="0"/>
          </a:p>
          <a:p>
            <a:pPr marL="342892" lvl="1" indent="0">
              <a:buNone/>
            </a:pPr>
            <a:r>
              <a:rPr lang="en-AU" dirty="0"/>
              <a:t>In our example case, both a root server and a .com server now know that I am attempting to resolve the name </a:t>
            </a:r>
            <a:r>
              <a:rPr lang="en-AU" dirty="0">
                <a:hlinkClick r:id="rId2"/>
              </a:rPr>
              <a:t>www.example.com</a:t>
            </a:r>
            <a:endParaRPr lang="en-AU" dirty="0"/>
          </a:p>
          <a:p>
            <a:pPr marL="342892" lvl="1" indent="0">
              <a:buNone/>
            </a:pPr>
            <a:endParaRPr lang="en-AU" dirty="0"/>
          </a:p>
          <a:p>
            <a:pPr marL="342892" lvl="1" indent="0">
              <a:buNone/>
            </a:pPr>
            <a:r>
              <a:rPr lang="en-AU" b="1" dirty="0">
                <a:solidFill>
                  <a:schemeClr val="accent4">
                    <a:lumMod val="50000"/>
                  </a:schemeClr>
                </a:solidFill>
              </a:rPr>
              <a:t>Maybe I don’t want them to know this</a:t>
            </a:r>
          </a:p>
          <a:p>
            <a:pPr marL="342892" lvl="1" indent="0">
              <a:buNone/>
            </a:pPr>
            <a:endParaRPr lang="en-AU" dirty="0"/>
          </a:p>
        </p:txBody>
      </p:sp>
    </p:spTree>
    <p:extLst>
      <p:ext uri="{BB962C8B-B14F-4D97-AF65-F5344CB8AC3E}">
        <p14:creationId xmlns:p14="http://schemas.microsoft.com/office/powerpoint/2010/main" val="672355338"/>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B90D8-4055-1642-AD5C-3B80CFC8D691}"/>
              </a:ext>
            </a:extLst>
          </p:cNvPr>
          <p:cNvSpPr>
            <a:spLocks noGrp="1"/>
          </p:cNvSpPr>
          <p:nvPr>
            <p:ph type="title"/>
          </p:nvPr>
        </p:nvSpPr>
        <p:spPr/>
        <p:txBody>
          <a:bodyPr/>
          <a:lstStyle/>
          <a:p>
            <a:r>
              <a:rPr lang="en-AU" b="1" dirty="0"/>
              <a:t>QNAME Minimisation</a:t>
            </a:r>
          </a:p>
        </p:txBody>
      </p:sp>
      <p:sp>
        <p:nvSpPr>
          <p:cNvPr id="3" name="Content Placeholder 2">
            <a:extLst>
              <a:ext uri="{FF2B5EF4-FFF2-40B4-BE49-F238E27FC236}">
                <a16:creationId xmlns:a16="http://schemas.microsoft.com/office/drawing/2014/main" id="{C4CD6C62-DB86-EA4E-9976-0CEE438E860A}"/>
              </a:ext>
            </a:extLst>
          </p:cNvPr>
          <p:cNvSpPr>
            <a:spLocks noGrp="1"/>
          </p:cNvSpPr>
          <p:nvPr>
            <p:ph idx="1"/>
          </p:nvPr>
        </p:nvSpPr>
        <p:spPr/>
        <p:txBody>
          <a:bodyPr/>
          <a:lstStyle/>
          <a:p>
            <a:r>
              <a:rPr lang="en-AU" dirty="0"/>
              <a:t>A resolver technique intended to improve DNS privacy where a DNS resolver no longer sends the entire original query name to the upstream name server</a:t>
            </a:r>
          </a:p>
          <a:p>
            <a:r>
              <a:rPr lang="en-AU" dirty="0"/>
              <a:t>Described in RFC 7816</a:t>
            </a:r>
          </a:p>
        </p:txBody>
      </p:sp>
      <p:pic>
        <p:nvPicPr>
          <p:cNvPr id="4" name="Picture 3">
            <a:extLst>
              <a:ext uri="{FF2B5EF4-FFF2-40B4-BE49-F238E27FC236}">
                <a16:creationId xmlns:a16="http://schemas.microsoft.com/office/drawing/2014/main" id="{CA83762E-CA81-B140-A4E3-11B762CBA0A1}"/>
              </a:ext>
            </a:extLst>
          </p:cNvPr>
          <p:cNvPicPr>
            <a:picLocks noChangeAspect="1"/>
          </p:cNvPicPr>
          <p:nvPr/>
        </p:nvPicPr>
        <p:blipFill>
          <a:blip r:embed="rId2"/>
          <a:stretch>
            <a:fillRect/>
          </a:stretch>
        </p:blipFill>
        <p:spPr>
          <a:xfrm>
            <a:off x="1327714" y="2798038"/>
            <a:ext cx="6324600" cy="1676400"/>
          </a:xfrm>
          <a:prstGeom prst="rect">
            <a:avLst/>
          </a:prstGeom>
        </p:spPr>
      </p:pic>
    </p:spTree>
    <p:extLst>
      <p:ext uri="{BB962C8B-B14F-4D97-AF65-F5344CB8AC3E}">
        <p14:creationId xmlns:p14="http://schemas.microsoft.com/office/powerpoint/2010/main" val="472862696"/>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B90D8-4055-1642-AD5C-3B80CFC8D691}"/>
              </a:ext>
            </a:extLst>
          </p:cNvPr>
          <p:cNvSpPr>
            <a:spLocks noGrp="1"/>
          </p:cNvSpPr>
          <p:nvPr>
            <p:ph type="title"/>
          </p:nvPr>
        </p:nvSpPr>
        <p:spPr/>
        <p:txBody>
          <a:bodyPr/>
          <a:lstStyle/>
          <a:p>
            <a:r>
              <a:rPr lang="en-AU" dirty="0">
                <a:solidFill>
                  <a:srgbClr val="7F5F00"/>
                </a:solidFill>
              </a:rPr>
              <a:t>Yes, but…</a:t>
            </a:r>
          </a:p>
        </p:txBody>
      </p:sp>
      <p:sp>
        <p:nvSpPr>
          <p:cNvPr id="3" name="Content Placeholder 2">
            <a:extLst>
              <a:ext uri="{FF2B5EF4-FFF2-40B4-BE49-F238E27FC236}">
                <a16:creationId xmlns:a16="http://schemas.microsoft.com/office/drawing/2014/main" id="{C4CD6C62-DB86-EA4E-9976-0CEE438E860A}"/>
              </a:ext>
            </a:extLst>
          </p:cNvPr>
          <p:cNvSpPr>
            <a:spLocks noGrp="1"/>
          </p:cNvSpPr>
          <p:nvPr>
            <p:ph idx="1"/>
          </p:nvPr>
        </p:nvSpPr>
        <p:spPr/>
        <p:txBody>
          <a:bodyPr/>
          <a:lstStyle/>
          <a:p>
            <a:pPr marL="0" indent="0">
              <a:buNone/>
            </a:pPr>
            <a:r>
              <a:rPr lang="en-AU" dirty="0"/>
              <a:t>It’s a technique to minimise the information leak between a recursive resolver and authoritative servers, as stub resolvers pass the full query label to the recursive resolver</a:t>
            </a:r>
          </a:p>
          <a:p>
            <a:pPr marL="0" indent="0">
              <a:buNone/>
            </a:pPr>
            <a:endParaRPr lang="en-AU" dirty="0"/>
          </a:p>
          <a:p>
            <a:pPr marL="0" indent="0">
              <a:buNone/>
            </a:pPr>
            <a:r>
              <a:rPr lang="en-AU" dirty="0"/>
              <a:t>A number of commonly used recursive resolvers only perform </a:t>
            </a:r>
            <a:r>
              <a:rPr lang="en-AU" dirty="0" err="1"/>
              <a:t>qname</a:t>
            </a:r>
            <a:r>
              <a:rPr lang="en-AU" dirty="0"/>
              <a:t> minimisation on the first three labels</a:t>
            </a:r>
          </a:p>
          <a:p>
            <a:pPr marL="342900" lvl="1" indent="0">
              <a:buNone/>
            </a:pPr>
            <a:r>
              <a:rPr lang="en-AU" sz="1800" dirty="0"/>
              <a:t>(Why do they limit </a:t>
            </a:r>
            <a:r>
              <a:rPr lang="en-AU" sz="1800" dirty="0" err="1"/>
              <a:t>Qname</a:t>
            </a:r>
            <a:r>
              <a:rPr lang="en-AU" sz="1800" dirty="0"/>
              <a:t> minimisation to just the upper level domains)?</a:t>
            </a:r>
          </a:p>
          <a:p>
            <a:pPr marL="0" indent="0">
              <a:buNone/>
            </a:pPr>
            <a:endParaRPr lang="en-AU" sz="1350" dirty="0"/>
          </a:p>
          <a:p>
            <a:pPr marL="0" indent="0">
              <a:buNone/>
            </a:pPr>
            <a:endParaRPr lang="en-AU" dirty="0"/>
          </a:p>
        </p:txBody>
      </p:sp>
    </p:spTree>
    <p:extLst>
      <p:ext uri="{BB962C8B-B14F-4D97-AF65-F5344CB8AC3E}">
        <p14:creationId xmlns:p14="http://schemas.microsoft.com/office/powerpoint/2010/main" val="1930719124"/>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31EC6-B823-0848-A565-7F4400D56274}"/>
              </a:ext>
            </a:extLst>
          </p:cNvPr>
          <p:cNvSpPr>
            <a:spLocks noGrp="1"/>
          </p:cNvSpPr>
          <p:nvPr>
            <p:ph type="title"/>
          </p:nvPr>
        </p:nvSpPr>
        <p:spPr/>
        <p:txBody>
          <a:bodyPr/>
          <a:lstStyle/>
          <a:p>
            <a:r>
              <a:rPr lang="en-AU" dirty="0">
                <a:solidFill>
                  <a:srgbClr val="7F5F00"/>
                </a:solidFill>
              </a:rPr>
              <a:t>2. Interception and Rewriting</a:t>
            </a:r>
          </a:p>
        </p:txBody>
      </p:sp>
      <p:sp>
        <p:nvSpPr>
          <p:cNvPr id="3" name="Content Placeholder 2">
            <a:extLst>
              <a:ext uri="{FF2B5EF4-FFF2-40B4-BE49-F238E27FC236}">
                <a16:creationId xmlns:a16="http://schemas.microsoft.com/office/drawing/2014/main" id="{3130FACF-0D14-7947-8015-6555F63A3431}"/>
              </a:ext>
            </a:extLst>
          </p:cNvPr>
          <p:cNvSpPr>
            <a:spLocks noGrp="1"/>
          </p:cNvSpPr>
          <p:nvPr>
            <p:ph idx="1"/>
          </p:nvPr>
        </p:nvSpPr>
        <p:spPr/>
        <p:txBody>
          <a:bodyPr>
            <a:normAutofit lnSpcReduction="10000"/>
          </a:bodyPr>
          <a:lstStyle/>
          <a:p>
            <a:r>
              <a:rPr lang="en-AU" dirty="0"/>
              <a:t>The DNS is an easy target for the imposition of control over access</a:t>
            </a:r>
          </a:p>
          <a:p>
            <a:pPr lvl="1"/>
            <a:r>
              <a:rPr lang="en-AU" dirty="0"/>
              <a:t>Try asking for </a:t>
            </a:r>
            <a:r>
              <a:rPr lang="en-AU" dirty="0" err="1">
                <a:hlinkClick r:id="rId2"/>
              </a:rPr>
              <a:t>www.thepiratebay.org</a:t>
            </a:r>
            <a:r>
              <a:rPr lang="en-AU" dirty="0"/>
              <a:t> in Australia</a:t>
            </a:r>
          </a:p>
          <a:p>
            <a:pPr lvl="1"/>
            <a:r>
              <a:rPr lang="en-AU" dirty="0"/>
              <a:t>Try asking for </a:t>
            </a:r>
            <a:r>
              <a:rPr lang="en-AU" dirty="0">
                <a:hlinkClick r:id="rId3"/>
              </a:rPr>
              <a:t>www.facebook.com</a:t>
            </a:r>
            <a:r>
              <a:rPr lang="en-AU" dirty="0"/>
              <a:t> in China</a:t>
            </a:r>
          </a:p>
          <a:p>
            <a:pPr marL="342900" lvl="1" indent="0">
              <a:buNone/>
            </a:pPr>
            <a:r>
              <a:rPr lang="en-AU" dirty="0"/>
              <a:t>Etc, etc</a:t>
            </a:r>
          </a:p>
          <a:p>
            <a:r>
              <a:rPr lang="en-AU" dirty="0"/>
              <a:t>These days interception systems typically offer an </a:t>
            </a:r>
            <a:r>
              <a:rPr lang="en-AU" b="1" dirty="0"/>
              <a:t>incorrect response </a:t>
            </a:r>
          </a:p>
          <a:p>
            <a:r>
              <a:rPr lang="en-AU" dirty="0"/>
              <a:t>How can you tell if the answer that the DNS gives you is the genuine answer or not?</a:t>
            </a:r>
          </a:p>
          <a:p>
            <a:pPr lvl="1"/>
            <a:r>
              <a:rPr lang="en-AU" dirty="0"/>
              <a:t>This sounds like a question for DNSSEC!</a:t>
            </a:r>
          </a:p>
          <a:p>
            <a:endParaRPr lang="en-AU" dirty="0"/>
          </a:p>
          <a:p>
            <a:endParaRPr lang="en-AU" dirty="0"/>
          </a:p>
        </p:txBody>
      </p:sp>
    </p:spTree>
    <p:extLst>
      <p:ext uri="{BB962C8B-B14F-4D97-AF65-F5344CB8AC3E}">
        <p14:creationId xmlns:p14="http://schemas.microsoft.com/office/powerpoint/2010/main" val="399975952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7845D77-66C2-9D4C-9F6F-3C5EFA49EBCC}"/>
              </a:ext>
            </a:extLst>
          </p:cNvPr>
          <p:cNvPicPr>
            <a:picLocks noChangeAspect="1"/>
          </p:cNvPicPr>
          <p:nvPr/>
        </p:nvPicPr>
        <p:blipFill>
          <a:blip r:embed="rId2"/>
          <a:stretch>
            <a:fillRect/>
          </a:stretch>
        </p:blipFill>
        <p:spPr>
          <a:xfrm>
            <a:off x="2829829" y="173280"/>
            <a:ext cx="3580598" cy="4929454"/>
          </a:xfrm>
          <a:prstGeom prst="rect">
            <a:avLst/>
          </a:prstGeom>
        </p:spPr>
      </p:pic>
      <p:sp>
        <p:nvSpPr>
          <p:cNvPr id="6" name="Rectangle 5">
            <a:extLst>
              <a:ext uri="{FF2B5EF4-FFF2-40B4-BE49-F238E27FC236}">
                <a16:creationId xmlns:a16="http://schemas.microsoft.com/office/drawing/2014/main" id="{7BC32410-D57E-1D41-8380-072D1B9C6507}"/>
              </a:ext>
            </a:extLst>
          </p:cNvPr>
          <p:cNvSpPr/>
          <p:nvPr/>
        </p:nvSpPr>
        <p:spPr>
          <a:xfrm>
            <a:off x="3567017" y="4895209"/>
            <a:ext cx="1915909" cy="300082"/>
          </a:xfrm>
          <a:prstGeom prst="rect">
            <a:avLst/>
          </a:prstGeom>
        </p:spPr>
        <p:txBody>
          <a:bodyPr wrap="none">
            <a:spAutoFit/>
          </a:bodyPr>
          <a:lstStyle/>
          <a:p>
            <a:r>
              <a:rPr lang="en-AU" sz="1350" dirty="0"/>
              <a:t>https://</a:t>
            </a:r>
            <a:r>
              <a:rPr lang="en-AU" sz="1350" dirty="0" err="1"/>
              <a:t>xkcd.com</a:t>
            </a:r>
            <a:r>
              <a:rPr lang="en-AU" sz="1350" dirty="0"/>
              <a:t>/1361/</a:t>
            </a:r>
          </a:p>
        </p:txBody>
      </p:sp>
    </p:spTree>
    <p:extLst>
      <p:ext uri="{BB962C8B-B14F-4D97-AF65-F5344CB8AC3E}">
        <p14:creationId xmlns:p14="http://schemas.microsoft.com/office/powerpoint/2010/main" val="401017495"/>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3B36F-8831-1346-8A15-166CE27080DD}"/>
              </a:ext>
            </a:extLst>
          </p:cNvPr>
          <p:cNvSpPr>
            <a:spLocks noGrp="1"/>
          </p:cNvSpPr>
          <p:nvPr>
            <p:ph type="title"/>
          </p:nvPr>
        </p:nvSpPr>
        <p:spPr/>
        <p:txBody>
          <a:bodyPr/>
          <a:lstStyle/>
          <a:p>
            <a:r>
              <a:rPr lang="en-AU" dirty="0">
                <a:solidFill>
                  <a:srgbClr val="7F5F00"/>
                </a:solidFill>
              </a:rPr>
              <a:t>DNSSEC and Recursive Resolvers</a:t>
            </a:r>
          </a:p>
        </p:txBody>
      </p:sp>
      <p:sp>
        <p:nvSpPr>
          <p:cNvPr id="3" name="Content Placeholder 2">
            <a:extLst>
              <a:ext uri="{FF2B5EF4-FFF2-40B4-BE49-F238E27FC236}">
                <a16:creationId xmlns:a16="http://schemas.microsoft.com/office/drawing/2014/main" id="{BBFCB524-C18C-5F4C-9B1F-D310AFAA249E}"/>
              </a:ext>
            </a:extLst>
          </p:cNvPr>
          <p:cNvSpPr>
            <a:spLocks noGrp="1"/>
          </p:cNvSpPr>
          <p:nvPr>
            <p:ph idx="1"/>
          </p:nvPr>
        </p:nvSpPr>
        <p:spPr>
          <a:xfrm>
            <a:off x="628650" y="1369219"/>
            <a:ext cx="7886700" cy="3263504"/>
          </a:xfrm>
        </p:spPr>
        <p:txBody>
          <a:bodyPr>
            <a:normAutofit fontScale="77500" lnSpcReduction="20000"/>
          </a:bodyPr>
          <a:lstStyle/>
          <a:p>
            <a:r>
              <a:rPr lang="en-AU" dirty="0"/>
              <a:t>A DNS response that has been modified will fail to validate under DNSSEC when: </a:t>
            </a:r>
          </a:p>
          <a:p>
            <a:pPr lvl="2"/>
            <a:r>
              <a:rPr lang="en-AU" dirty="0"/>
              <a:t>a client asks a security-aware resolver to resolve a name, and </a:t>
            </a:r>
          </a:p>
          <a:p>
            <a:pPr lvl="2"/>
            <a:r>
              <a:rPr lang="en-AU" dirty="0"/>
              <a:t>sets the EDNS(0) DNSSEC OK bit, and</a:t>
            </a:r>
          </a:p>
          <a:p>
            <a:pPr lvl="2"/>
            <a:r>
              <a:rPr lang="en-AU" dirty="0"/>
              <a:t>the zone is DNSSEC-signed</a:t>
            </a:r>
          </a:p>
          <a:p>
            <a:pPr lvl="2"/>
            <a:endParaRPr lang="en-AU" dirty="0"/>
          </a:p>
          <a:p>
            <a:r>
              <a:rPr lang="en-AU" dirty="0"/>
              <a:t>A DNSSEC-validating recursive resolver will only return a </a:t>
            </a:r>
            <a:r>
              <a:rPr lang="en-AU" dirty="0" err="1"/>
              <a:t>RRset</a:t>
            </a:r>
            <a:r>
              <a:rPr lang="en-AU" dirty="0"/>
              <a:t> for the query if it can validate the response using the associated digital signature, and It will set the AD bit in the resolver response to indicate validation success</a:t>
            </a:r>
          </a:p>
          <a:p>
            <a:pPr marL="0" indent="0">
              <a:buNone/>
            </a:pPr>
            <a:r>
              <a:rPr lang="en-AU" dirty="0"/>
              <a:t>     Otherwise it will return SERVFAIL</a:t>
            </a:r>
          </a:p>
          <a:p>
            <a:pPr marL="0" indent="0">
              <a:buNone/>
            </a:pPr>
            <a:endParaRPr lang="en-AU" dirty="0"/>
          </a:p>
          <a:p>
            <a:r>
              <a:rPr lang="en-AU" dirty="0"/>
              <a:t>But SERVFAIL is not the same as “I smell tampering”</a:t>
            </a:r>
          </a:p>
          <a:p>
            <a:pPr lvl="1"/>
            <a:r>
              <a:rPr lang="en-AU" dirty="0"/>
              <a:t>Its ”nope, I failed. Try another resolver”</a:t>
            </a:r>
          </a:p>
          <a:p>
            <a:endParaRPr lang="en-AU" dirty="0"/>
          </a:p>
        </p:txBody>
      </p:sp>
    </p:spTree>
    <p:extLst>
      <p:ext uri="{BB962C8B-B14F-4D97-AF65-F5344CB8AC3E}">
        <p14:creationId xmlns:p14="http://schemas.microsoft.com/office/powerpoint/2010/main" val="127543143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1731C-53E9-6E4E-BCD6-984C9AB36772}"/>
              </a:ext>
            </a:extLst>
          </p:cNvPr>
          <p:cNvSpPr>
            <a:spLocks noGrp="1"/>
          </p:cNvSpPr>
          <p:nvPr>
            <p:ph type="title"/>
          </p:nvPr>
        </p:nvSpPr>
        <p:spPr/>
        <p:txBody>
          <a:bodyPr/>
          <a:lstStyle/>
          <a:p>
            <a:r>
              <a:rPr lang="en-AU" dirty="0">
                <a:solidFill>
                  <a:srgbClr val="7F5F00"/>
                </a:solidFill>
              </a:rPr>
              <a:t>Yes, but…</a:t>
            </a:r>
          </a:p>
        </p:txBody>
      </p:sp>
      <p:sp>
        <p:nvSpPr>
          <p:cNvPr id="3" name="Content Placeholder 2">
            <a:extLst>
              <a:ext uri="{FF2B5EF4-FFF2-40B4-BE49-F238E27FC236}">
                <a16:creationId xmlns:a16="http://schemas.microsoft.com/office/drawing/2014/main" id="{2EF57D14-CDF7-4742-A679-AF0EF56E3C43}"/>
              </a:ext>
            </a:extLst>
          </p:cNvPr>
          <p:cNvSpPr>
            <a:spLocks noGrp="1"/>
          </p:cNvSpPr>
          <p:nvPr>
            <p:ph idx="1"/>
          </p:nvPr>
        </p:nvSpPr>
        <p:spPr/>
        <p:txBody>
          <a:bodyPr>
            <a:normAutofit fontScale="92500" lnSpcReduction="10000"/>
          </a:bodyPr>
          <a:lstStyle/>
          <a:p>
            <a:pPr>
              <a:spcAft>
                <a:spcPts val="600"/>
              </a:spcAft>
            </a:pPr>
            <a:r>
              <a:rPr lang="en-AU" dirty="0"/>
              <a:t>The zone (and all its parent zones) must be DNSSEC-signed</a:t>
            </a:r>
          </a:p>
          <a:p>
            <a:pPr>
              <a:spcAft>
                <a:spcPts val="600"/>
              </a:spcAft>
            </a:pPr>
            <a:r>
              <a:rPr lang="en-AU" dirty="0"/>
              <a:t>If the recursive resolver performs DNSSEC validation (using the recursive resolver to validate is the most prevalent deployment model) then the all-important stub-to-recursive link is still vulnerable to interception and re-writing</a:t>
            </a:r>
          </a:p>
          <a:p>
            <a:pPr>
              <a:spcAft>
                <a:spcPts val="600"/>
              </a:spcAft>
            </a:pPr>
            <a:r>
              <a:rPr lang="en-AU" dirty="0"/>
              <a:t>And if your recursive resolver is performing the re-writing of the response then the stub is none the wiser if the stub does not perform DNSSEC validation</a:t>
            </a:r>
          </a:p>
          <a:p>
            <a:pPr>
              <a:spcAft>
                <a:spcPts val="600"/>
              </a:spcAft>
            </a:pPr>
            <a:r>
              <a:rPr lang="en-AU" dirty="0"/>
              <a:t>Stub resolvers don’t generally perform DNSSEC validation</a:t>
            </a:r>
          </a:p>
          <a:p>
            <a:pPr lvl="1">
              <a:spcAft>
                <a:spcPts val="600"/>
              </a:spcAft>
            </a:pPr>
            <a:r>
              <a:rPr lang="en-AU" dirty="0"/>
              <a:t>It’s too slow!</a:t>
            </a:r>
          </a:p>
        </p:txBody>
      </p:sp>
    </p:spTree>
    <p:extLst>
      <p:ext uri="{BB962C8B-B14F-4D97-AF65-F5344CB8AC3E}">
        <p14:creationId xmlns:p14="http://schemas.microsoft.com/office/powerpoint/2010/main" val="657778283"/>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10454-8319-8244-9229-D2E386E5BA68}"/>
              </a:ext>
            </a:extLst>
          </p:cNvPr>
          <p:cNvSpPr>
            <a:spLocks noGrp="1"/>
          </p:cNvSpPr>
          <p:nvPr>
            <p:ph type="title"/>
          </p:nvPr>
        </p:nvSpPr>
        <p:spPr/>
        <p:txBody>
          <a:bodyPr/>
          <a:lstStyle/>
          <a:p>
            <a:r>
              <a:rPr lang="en-AU" dirty="0">
                <a:solidFill>
                  <a:srgbClr val="7F5F00"/>
                </a:solidFill>
              </a:rPr>
              <a:t>3. Middleware and </a:t>
            </a:r>
            <a:r>
              <a:rPr lang="en-AU" dirty="0" err="1">
                <a:solidFill>
                  <a:srgbClr val="7F5F00"/>
                </a:solidFill>
              </a:rPr>
              <a:t>WireTapping</a:t>
            </a:r>
            <a:endParaRPr lang="en-AU" dirty="0">
              <a:solidFill>
                <a:srgbClr val="7F5F00"/>
              </a:solidFill>
            </a:endParaRPr>
          </a:p>
        </p:txBody>
      </p:sp>
      <p:sp>
        <p:nvSpPr>
          <p:cNvPr id="3" name="Content Placeholder 2">
            <a:extLst>
              <a:ext uri="{FF2B5EF4-FFF2-40B4-BE49-F238E27FC236}">
                <a16:creationId xmlns:a16="http://schemas.microsoft.com/office/drawing/2014/main" id="{DFECCFDC-18ED-0247-A299-9DD2246D5391}"/>
              </a:ext>
            </a:extLst>
          </p:cNvPr>
          <p:cNvSpPr>
            <a:spLocks noGrp="1"/>
          </p:cNvSpPr>
          <p:nvPr>
            <p:ph idx="1"/>
          </p:nvPr>
        </p:nvSpPr>
        <p:spPr/>
        <p:txBody>
          <a:bodyPr>
            <a:normAutofit/>
          </a:bodyPr>
          <a:lstStyle/>
          <a:p>
            <a:r>
              <a:rPr lang="en-AU" dirty="0"/>
              <a:t>If we want to make DNS surveillance harder we should look at encrypting the transport used by DNS queries and responses between stub and recursive resolvers</a:t>
            </a:r>
          </a:p>
          <a:p>
            <a:r>
              <a:rPr lang="en-AU" dirty="0"/>
              <a:t>Today’s standard tool is TLS, which uses dynamically generated session keys to encrypt all traffic between two parties</a:t>
            </a:r>
          </a:p>
        </p:txBody>
      </p:sp>
    </p:spTree>
    <p:extLst>
      <p:ext uri="{BB962C8B-B14F-4D97-AF65-F5344CB8AC3E}">
        <p14:creationId xmlns:p14="http://schemas.microsoft.com/office/powerpoint/2010/main" val="3720000431"/>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6EE8B-57D3-3345-AB9C-CD29D7B1CC22}"/>
              </a:ext>
            </a:extLst>
          </p:cNvPr>
          <p:cNvSpPr>
            <a:spLocks noGrp="1"/>
          </p:cNvSpPr>
          <p:nvPr>
            <p:ph type="title"/>
          </p:nvPr>
        </p:nvSpPr>
        <p:spPr>
          <a:xfrm>
            <a:off x="628650" y="273844"/>
            <a:ext cx="7886700" cy="994172"/>
          </a:xfrm>
        </p:spPr>
        <p:txBody>
          <a:bodyPr/>
          <a:lstStyle/>
          <a:p>
            <a:r>
              <a:rPr lang="en-AU" dirty="0"/>
              <a:t>DoT - DNS over TLS</a:t>
            </a:r>
          </a:p>
        </p:txBody>
      </p:sp>
      <p:sp>
        <p:nvSpPr>
          <p:cNvPr id="3" name="Content Placeholder 2">
            <a:extLst>
              <a:ext uri="{FF2B5EF4-FFF2-40B4-BE49-F238E27FC236}">
                <a16:creationId xmlns:a16="http://schemas.microsoft.com/office/drawing/2014/main" id="{96C66076-A1C7-DD4E-8083-2E116F2E7694}"/>
              </a:ext>
            </a:extLst>
          </p:cNvPr>
          <p:cNvSpPr>
            <a:spLocks noGrp="1"/>
          </p:cNvSpPr>
          <p:nvPr>
            <p:ph idx="1"/>
          </p:nvPr>
        </p:nvSpPr>
        <p:spPr>
          <a:xfrm>
            <a:off x="339291" y="1369219"/>
            <a:ext cx="8658405" cy="3263504"/>
          </a:xfrm>
        </p:spPr>
        <p:txBody>
          <a:bodyPr>
            <a:normAutofit fontScale="92500" lnSpcReduction="10000"/>
          </a:bodyPr>
          <a:lstStyle/>
          <a:p>
            <a:pPr>
              <a:spcAft>
                <a:spcPts val="600"/>
              </a:spcAft>
            </a:pPr>
            <a:r>
              <a:rPr lang="en-AU" dirty="0"/>
              <a:t>TLS is a TCP ‘overlay’ that adds server authentication and session encryption to TCP</a:t>
            </a:r>
          </a:p>
          <a:p>
            <a:r>
              <a:rPr lang="en-AU" dirty="0"/>
              <a:t>DoT uses a persistent stub-to-recursive relationship to amortize the setup costs of TCP and TLS over many subsequent queries</a:t>
            </a:r>
          </a:p>
          <a:p>
            <a:pPr lvl="1">
              <a:spcAft>
                <a:spcPts val="600"/>
              </a:spcAft>
            </a:pPr>
            <a:r>
              <a:rPr lang="en-AU" dirty="0"/>
              <a:t>Which works efficiently in a stub-to-recursive scenario, but not even a little bit for recursive-to-</a:t>
            </a:r>
            <a:r>
              <a:rPr lang="en-AU" dirty="0" err="1"/>
              <a:t>authoritatives</a:t>
            </a:r>
            <a:r>
              <a:rPr lang="en-AU" dirty="0"/>
              <a:t>!</a:t>
            </a:r>
          </a:p>
          <a:p>
            <a:r>
              <a:rPr lang="en-AU" dirty="0"/>
              <a:t>If the initial server name certificate is validated by the client then</a:t>
            </a:r>
          </a:p>
          <a:p>
            <a:pPr lvl="1"/>
            <a:r>
              <a:rPr lang="en-AU" dirty="0"/>
              <a:t>The client can be assured (to some extent) of who it is talking to by name</a:t>
            </a:r>
          </a:p>
          <a:p>
            <a:pPr lvl="1">
              <a:spcAft>
                <a:spcPts val="600"/>
              </a:spcAft>
            </a:pPr>
            <a:r>
              <a:rPr lang="en-AU" dirty="0"/>
              <a:t>No third parties can intrude or observe the DoT session or its contents</a:t>
            </a:r>
          </a:p>
          <a:p>
            <a:pPr marL="0" indent="0">
              <a:buNone/>
            </a:pPr>
            <a:endParaRPr lang="en-AU" dirty="0"/>
          </a:p>
        </p:txBody>
      </p:sp>
    </p:spTree>
    <p:extLst>
      <p:ext uri="{BB962C8B-B14F-4D97-AF65-F5344CB8AC3E}">
        <p14:creationId xmlns:p14="http://schemas.microsoft.com/office/powerpoint/2010/main" val="3160782622"/>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169BD-D5CE-AD40-BDAE-F6CB412333A0}"/>
              </a:ext>
            </a:extLst>
          </p:cNvPr>
          <p:cNvSpPr>
            <a:spLocks noGrp="1"/>
          </p:cNvSpPr>
          <p:nvPr>
            <p:ph type="title"/>
          </p:nvPr>
        </p:nvSpPr>
        <p:spPr/>
        <p:txBody>
          <a:bodyPr/>
          <a:lstStyle/>
          <a:p>
            <a:r>
              <a:rPr lang="en-AU" dirty="0">
                <a:solidFill>
                  <a:srgbClr val="7F5F00"/>
                </a:solidFill>
              </a:rPr>
              <a:t>Yes, but…</a:t>
            </a:r>
          </a:p>
        </p:txBody>
      </p:sp>
      <p:sp>
        <p:nvSpPr>
          <p:cNvPr id="3" name="Content Placeholder 2">
            <a:extLst>
              <a:ext uri="{FF2B5EF4-FFF2-40B4-BE49-F238E27FC236}">
                <a16:creationId xmlns:a16="http://schemas.microsoft.com/office/drawing/2014/main" id="{F5CBC537-4830-8641-BD08-2765772919B5}"/>
              </a:ext>
            </a:extLst>
          </p:cNvPr>
          <p:cNvSpPr>
            <a:spLocks noGrp="1"/>
          </p:cNvSpPr>
          <p:nvPr>
            <p:ph idx="1"/>
          </p:nvPr>
        </p:nvSpPr>
        <p:spPr/>
        <p:txBody>
          <a:bodyPr>
            <a:normAutofit fontScale="92500" lnSpcReduction="20000"/>
          </a:bodyPr>
          <a:lstStyle/>
          <a:p>
            <a:r>
              <a:rPr lang="en-AU" dirty="0"/>
              <a:t>The TCP session state is on port 853</a:t>
            </a:r>
          </a:p>
          <a:p>
            <a:pPr lvl="1"/>
            <a:r>
              <a:rPr lang="en-AU" dirty="0"/>
              <a:t>DNS over TLS can be readily blocked by CPE and middleware</a:t>
            </a:r>
          </a:p>
          <a:p>
            <a:pPr lvl="1"/>
            <a:endParaRPr lang="en-AU" dirty="0"/>
          </a:p>
          <a:p>
            <a:r>
              <a:rPr lang="en-AU" dirty="0"/>
              <a:t>Will generate a higher recursive resolver memory load as each client may have a held state with one or more recursive resolvers</a:t>
            </a:r>
          </a:p>
          <a:p>
            <a:endParaRPr lang="en-AU" dirty="0"/>
          </a:p>
          <a:p>
            <a:r>
              <a:rPr lang="en-AU" dirty="0"/>
              <a:t>The privacy is relative, as the recursive resolver still knows all about you and your DNS queries</a:t>
            </a:r>
          </a:p>
          <a:p>
            <a:endParaRPr lang="en-AU" dirty="0"/>
          </a:p>
          <a:p>
            <a:r>
              <a:rPr lang="en-AU" dirty="0"/>
              <a:t>And until ECH* in TLS 1.3 is widely supported, the identity of the TLS server is still in the clear, which also facilitates blocking even if the DoT session jumps over to use TCP port 443</a:t>
            </a:r>
          </a:p>
        </p:txBody>
      </p:sp>
      <p:sp>
        <p:nvSpPr>
          <p:cNvPr id="4" name="TextBox 3">
            <a:extLst>
              <a:ext uri="{FF2B5EF4-FFF2-40B4-BE49-F238E27FC236}">
                <a16:creationId xmlns:a16="http://schemas.microsoft.com/office/drawing/2014/main" id="{8CCE296D-B2D3-1545-AC84-CD2D6C41832E}"/>
              </a:ext>
            </a:extLst>
          </p:cNvPr>
          <p:cNvSpPr txBox="1"/>
          <p:nvPr/>
        </p:nvSpPr>
        <p:spPr>
          <a:xfrm>
            <a:off x="2708910" y="4866501"/>
            <a:ext cx="5657318" cy="300082"/>
          </a:xfrm>
          <a:prstGeom prst="rect">
            <a:avLst/>
          </a:prstGeom>
          <a:noFill/>
        </p:spPr>
        <p:txBody>
          <a:bodyPr wrap="none" rtlCol="0">
            <a:spAutoFit/>
          </a:bodyPr>
          <a:lstStyle/>
          <a:p>
            <a:r>
              <a:rPr lang="en-AU" sz="1350" dirty="0"/>
              <a:t>* Encrypting the Server Name in the Client Hello message of TLS setup</a:t>
            </a:r>
          </a:p>
        </p:txBody>
      </p:sp>
    </p:spTree>
    <p:extLst>
      <p:ext uri="{BB962C8B-B14F-4D97-AF65-F5344CB8AC3E}">
        <p14:creationId xmlns:p14="http://schemas.microsoft.com/office/powerpoint/2010/main" val="111826185"/>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5BBB6-B2E8-1F4E-81FF-27ABA18CF4F8}"/>
              </a:ext>
            </a:extLst>
          </p:cNvPr>
          <p:cNvSpPr>
            <a:spLocks noGrp="1"/>
          </p:cNvSpPr>
          <p:nvPr>
            <p:ph type="title"/>
          </p:nvPr>
        </p:nvSpPr>
        <p:spPr>
          <a:xfrm>
            <a:off x="628650" y="279657"/>
            <a:ext cx="7886700" cy="994172"/>
          </a:xfrm>
        </p:spPr>
        <p:txBody>
          <a:bodyPr/>
          <a:lstStyle/>
          <a:p>
            <a:r>
              <a:rPr lang="en-AU" dirty="0" err="1">
                <a:solidFill>
                  <a:srgbClr val="7F5F00"/>
                </a:solidFill>
              </a:rPr>
              <a:t>DoH</a:t>
            </a:r>
            <a:r>
              <a:rPr lang="en-AU" dirty="0">
                <a:solidFill>
                  <a:srgbClr val="7F5F00"/>
                </a:solidFill>
              </a:rPr>
              <a:t> - DNS over HTTPS</a:t>
            </a:r>
          </a:p>
        </p:txBody>
      </p:sp>
      <p:sp>
        <p:nvSpPr>
          <p:cNvPr id="3" name="Content Placeholder 2">
            <a:extLst>
              <a:ext uri="{FF2B5EF4-FFF2-40B4-BE49-F238E27FC236}">
                <a16:creationId xmlns:a16="http://schemas.microsoft.com/office/drawing/2014/main" id="{48C66941-FD26-1649-BF84-A9B1CE5E7F60}"/>
              </a:ext>
            </a:extLst>
          </p:cNvPr>
          <p:cNvSpPr>
            <a:spLocks noGrp="1"/>
          </p:cNvSpPr>
          <p:nvPr>
            <p:ph idx="1"/>
          </p:nvPr>
        </p:nvSpPr>
        <p:spPr/>
        <p:txBody>
          <a:bodyPr/>
          <a:lstStyle/>
          <a:p>
            <a:r>
              <a:rPr lang="en-AU" dirty="0"/>
              <a:t>DNS over HTTPS</a:t>
            </a:r>
          </a:p>
          <a:p>
            <a:r>
              <a:rPr lang="en-AU" dirty="0"/>
              <a:t>Uses an HTTPS session for the stub-to-recursive link</a:t>
            </a:r>
          </a:p>
          <a:p>
            <a:r>
              <a:rPr lang="en-AU" dirty="0"/>
              <a:t>Similar to DNS over TLS, but with HTTP object semantics interposed between the DNS and TLS</a:t>
            </a:r>
          </a:p>
          <a:p>
            <a:r>
              <a:rPr lang="en-AU" dirty="0"/>
              <a:t>Uses TCP port 443, so can be masked within other HTTPS traffic</a:t>
            </a:r>
          </a:p>
          <a:p>
            <a:r>
              <a:rPr lang="en-AU" dirty="0"/>
              <a:t>Uses DNS wire format</a:t>
            </a:r>
          </a:p>
          <a:p>
            <a:pPr marL="0" indent="0">
              <a:buNone/>
            </a:pPr>
            <a:endParaRPr lang="en-AU" dirty="0"/>
          </a:p>
          <a:p>
            <a:endParaRPr lang="en-AU" dirty="0"/>
          </a:p>
          <a:p>
            <a:endParaRPr lang="en-AU" dirty="0"/>
          </a:p>
          <a:p>
            <a:endParaRPr lang="en-AU" dirty="0"/>
          </a:p>
        </p:txBody>
      </p:sp>
    </p:spTree>
    <p:extLst>
      <p:ext uri="{BB962C8B-B14F-4D97-AF65-F5344CB8AC3E}">
        <p14:creationId xmlns:p14="http://schemas.microsoft.com/office/powerpoint/2010/main" val="1663767690"/>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2F191-AF81-864C-A5C8-DE9BE4D2D391}"/>
              </a:ext>
            </a:extLst>
          </p:cNvPr>
          <p:cNvSpPr>
            <a:spLocks noGrp="1"/>
          </p:cNvSpPr>
          <p:nvPr>
            <p:ph type="title"/>
          </p:nvPr>
        </p:nvSpPr>
        <p:spPr/>
        <p:txBody>
          <a:bodyPr/>
          <a:lstStyle/>
          <a:p>
            <a:r>
              <a:rPr lang="en-AU" dirty="0">
                <a:solidFill>
                  <a:srgbClr val="7F5F00"/>
                </a:solidFill>
              </a:rPr>
              <a:t>Why use </a:t>
            </a:r>
            <a:r>
              <a:rPr lang="en-AU" dirty="0" err="1">
                <a:solidFill>
                  <a:srgbClr val="7F5F00"/>
                </a:solidFill>
              </a:rPr>
              <a:t>DoH</a:t>
            </a:r>
            <a:r>
              <a:rPr lang="en-AU" dirty="0">
                <a:solidFill>
                  <a:srgbClr val="7F5F00"/>
                </a:solidFill>
              </a:rPr>
              <a:t> over DoT?</a:t>
            </a:r>
          </a:p>
        </p:txBody>
      </p:sp>
      <p:sp>
        <p:nvSpPr>
          <p:cNvPr id="3" name="Content Placeholder 2">
            <a:extLst>
              <a:ext uri="{FF2B5EF4-FFF2-40B4-BE49-F238E27FC236}">
                <a16:creationId xmlns:a16="http://schemas.microsoft.com/office/drawing/2014/main" id="{0BED86E1-B9B8-C94A-9672-E62C754B24C1}"/>
              </a:ext>
            </a:extLst>
          </p:cNvPr>
          <p:cNvSpPr>
            <a:spLocks noGrp="1"/>
          </p:cNvSpPr>
          <p:nvPr>
            <p:ph idx="1"/>
          </p:nvPr>
        </p:nvSpPr>
        <p:spPr/>
        <p:txBody>
          <a:bodyPr>
            <a:normAutofit fontScale="92500"/>
          </a:bodyPr>
          <a:lstStyle/>
          <a:p>
            <a:r>
              <a:rPr lang="en-AU" dirty="0"/>
              <a:t>Bypass middleware blocking of TCP port 853 (DoT)</a:t>
            </a:r>
          </a:p>
          <a:p>
            <a:endParaRPr lang="en-AU" dirty="0"/>
          </a:p>
          <a:p>
            <a:r>
              <a:rPr lang="en-AU" dirty="0" err="1"/>
              <a:t>DoH</a:t>
            </a:r>
            <a:r>
              <a:rPr lang="en-AU" dirty="0"/>
              <a:t> allows the stub resolver function to be merged into the application at the client end and DNS resolver to be multiplexed at the server side (browsers and web servers)</a:t>
            </a:r>
          </a:p>
          <a:p>
            <a:pPr lvl="1"/>
            <a:r>
              <a:rPr lang="en-AU" dirty="0"/>
              <a:t>HTTP object semantics allow for HTTP object caching in the client</a:t>
            </a:r>
          </a:p>
          <a:p>
            <a:pPr lvl="1"/>
            <a:r>
              <a:rPr lang="en-AU" dirty="0"/>
              <a:t>This enables server-side HTTP push of DNS responses</a:t>
            </a:r>
          </a:p>
          <a:p>
            <a:pPr lvl="1"/>
            <a:r>
              <a:rPr lang="en-AU" dirty="0"/>
              <a:t>Resolver-less DNS!</a:t>
            </a:r>
          </a:p>
          <a:p>
            <a:pPr lvl="1"/>
            <a:r>
              <a:rPr lang="en-AU" dirty="0"/>
              <a:t>Can speed up transactions through pre-provisioning of DNS responses</a:t>
            </a:r>
          </a:p>
          <a:p>
            <a:pPr lvl="1"/>
            <a:endParaRPr lang="en-AU" dirty="0"/>
          </a:p>
        </p:txBody>
      </p:sp>
    </p:spTree>
    <p:extLst>
      <p:ext uri="{BB962C8B-B14F-4D97-AF65-F5344CB8AC3E}">
        <p14:creationId xmlns:p14="http://schemas.microsoft.com/office/powerpoint/2010/main" val="1291214801"/>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2AD90-9A3F-2948-84E9-34C0D7138F01}"/>
              </a:ext>
            </a:extLst>
          </p:cNvPr>
          <p:cNvSpPr>
            <a:spLocks noGrp="1"/>
          </p:cNvSpPr>
          <p:nvPr>
            <p:ph type="title"/>
          </p:nvPr>
        </p:nvSpPr>
        <p:spPr/>
        <p:txBody>
          <a:bodyPr/>
          <a:lstStyle/>
          <a:p>
            <a:r>
              <a:rPr lang="en-AU" dirty="0"/>
              <a:t>Yes, but…</a:t>
            </a:r>
          </a:p>
        </p:txBody>
      </p:sp>
      <p:sp>
        <p:nvSpPr>
          <p:cNvPr id="3" name="Content Placeholder 2">
            <a:extLst>
              <a:ext uri="{FF2B5EF4-FFF2-40B4-BE49-F238E27FC236}">
                <a16:creationId xmlns:a16="http://schemas.microsoft.com/office/drawing/2014/main" id="{E4CB29B3-C0E2-3B4F-B7AA-A6FF87D79EF1}"/>
              </a:ext>
            </a:extLst>
          </p:cNvPr>
          <p:cNvSpPr>
            <a:spLocks noGrp="1"/>
          </p:cNvSpPr>
          <p:nvPr>
            <p:ph idx="1"/>
          </p:nvPr>
        </p:nvSpPr>
        <p:spPr/>
        <p:txBody>
          <a:bodyPr/>
          <a:lstStyle/>
          <a:p>
            <a:r>
              <a:rPr lang="en-AU" dirty="0"/>
              <a:t>Aside from changing the TCP port to 443 there is little difference between </a:t>
            </a:r>
            <a:r>
              <a:rPr lang="en-AU" dirty="0" err="1"/>
              <a:t>DoH</a:t>
            </a:r>
            <a:r>
              <a:rPr lang="en-AU" dirty="0"/>
              <a:t> and DoT from a conventional DNS perspective</a:t>
            </a:r>
          </a:p>
          <a:p>
            <a:r>
              <a:rPr lang="en-AU" dirty="0"/>
              <a:t>Most of the issues with </a:t>
            </a:r>
            <a:r>
              <a:rPr lang="en-AU" dirty="0" err="1"/>
              <a:t>DoH</a:t>
            </a:r>
            <a:r>
              <a:rPr lang="en-AU" dirty="0"/>
              <a:t> are about the use of resolver-less DNS and content-based </a:t>
            </a:r>
            <a:r>
              <a:rPr lang="en-AU" dirty="0" err="1"/>
              <a:t>DoH</a:t>
            </a:r>
            <a:r>
              <a:rPr lang="en-AU" dirty="0"/>
              <a:t>-server switching using the HTTP framing shim, which are still largely speculative matters these days</a:t>
            </a:r>
          </a:p>
          <a:p>
            <a:r>
              <a:rPr lang="en-AU" dirty="0"/>
              <a:t>Application-level </a:t>
            </a:r>
            <a:r>
              <a:rPr lang="en-AU" dirty="0" err="1"/>
              <a:t>DoH</a:t>
            </a:r>
            <a:r>
              <a:rPr lang="en-AU" dirty="0"/>
              <a:t> can be readily hidden from the platform and from the local network – this can be seen as a good or bad thing!</a:t>
            </a:r>
          </a:p>
        </p:txBody>
      </p:sp>
    </p:spTree>
    <p:extLst>
      <p:ext uri="{BB962C8B-B14F-4D97-AF65-F5344CB8AC3E}">
        <p14:creationId xmlns:p14="http://schemas.microsoft.com/office/powerpoint/2010/main" val="768819699"/>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F3546-A9D0-2349-B7B5-9AF2FC374C77}"/>
              </a:ext>
            </a:extLst>
          </p:cNvPr>
          <p:cNvSpPr>
            <a:spLocks noGrp="1"/>
          </p:cNvSpPr>
          <p:nvPr>
            <p:ph type="title"/>
          </p:nvPr>
        </p:nvSpPr>
        <p:spPr/>
        <p:txBody>
          <a:bodyPr/>
          <a:lstStyle/>
          <a:p>
            <a:r>
              <a:rPr lang="en-AU" dirty="0"/>
              <a:t>DNS over QUIC</a:t>
            </a:r>
          </a:p>
        </p:txBody>
      </p:sp>
      <p:sp>
        <p:nvSpPr>
          <p:cNvPr id="3" name="Content Placeholder 2">
            <a:extLst>
              <a:ext uri="{FF2B5EF4-FFF2-40B4-BE49-F238E27FC236}">
                <a16:creationId xmlns:a16="http://schemas.microsoft.com/office/drawing/2014/main" id="{4E2392F0-72C1-9D40-97B4-3E733C2DFD42}"/>
              </a:ext>
            </a:extLst>
          </p:cNvPr>
          <p:cNvSpPr>
            <a:spLocks noGrp="1"/>
          </p:cNvSpPr>
          <p:nvPr>
            <p:ph idx="1"/>
          </p:nvPr>
        </p:nvSpPr>
        <p:spPr>
          <a:xfrm>
            <a:off x="628651" y="1369219"/>
            <a:ext cx="5516423" cy="3263504"/>
          </a:xfrm>
        </p:spPr>
        <p:txBody>
          <a:bodyPr>
            <a:normAutofit fontScale="92500"/>
          </a:bodyPr>
          <a:lstStyle/>
          <a:p>
            <a:r>
              <a:rPr lang="en-AU" dirty="0"/>
              <a:t>QUIC is a transport protocol originally developed by Google and passed over to the IETF for standardised profile development</a:t>
            </a:r>
          </a:p>
          <a:p>
            <a:r>
              <a:rPr lang="en-AU" dirty="0"/>
              <a:t>QUIC uses a thin UDP shim and an encrypted payload</a:t>
            </a:r>
          </a:p>
          <a:p>
            <a:pPr lvl="1"/>
            <a:r>
              <a:rPr lang="en-AU" dirty="0"/>
              <a:t>The payload is divided into a TCP-like transport header and a payload</a:t>
            </a:r>
          </a:p>
          <a:p>
            <a:r>
              <a:rPr lang="en-AU" dirty="0"/>
              <a:t>QUIC allows for multiple DNS queries without TCP HOL blocking</a:t>
            </a:r>
          </a:p>
        </p:txBody>
      </p:sp>
      <p:sp>
        <p:nvSpPr>
          <p:cNvPr id="4" name="Rounded Rectangle 3">
            <a:extLst>
              <a:ext uri="{FF2B5EF4-FFF2-40B4-BE49-F238E27FC236}">
                <a16:creationId xmlns:a16="http://schemas.microsoft.com/office/drawing/2014/main" id="{C75FB0D0-EFA8-204F-8EB2-EB4164F8ABD6}"/>
              </a:ext>
            </a:extLst>
          </p:cNvPr>
          <p:cNvSpPr/>
          <p:nvPr/>
        </p:nvSpPr>
        <p:spPr>
          <a:xfrm>
            <a:off x="6334931" y="1646218"/>
            <a:ext cx="889216" cy="2789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350" dirty="0"/>
              <a:t>DNS</a:t>
            </a:r>
          </a:p>
        </p:txBody>
      </p:sp>
      <p:sp>
        <p:nvSpPr>
          <p:cNvPr id="5" name="Rounded Rectangle 4">
            <a:extLst>
              <a:ext uri="{FF2B5EF4-FFF2-40B4-BE49-F238E27FC236}">
                <a16:creationId xmlns:a16="http://schemas.microsoft.com/office/drawing/2014/main" id="{6846E935-9A72-3B42-944D-513CF1353705}"/>
              </a:ext>
            </a:extLst>
          </p:cNvPr>
          <p:cNvSpPr/>
          <p:nvPr/>
        </p:nvSpPr>
        <p:spPr>
          <a:xfrm>
            <a:off x="6334931" y="1925188"/>
            <a:ext cx="889216" cy="27897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350" dirty="0"/>
              <a:t>TLS</a:t>
            </a:r>
          </a:p>
        </p:txBody>
      </p:sp>
      <p:sp>
        <p:nvSpPr>
          <p:cNvPr id="6" name="Rounded Rectangle 5">
            <a:extLst>
              <a:ext uri="{FF2B5EF4-FFF2-40B4-BE49-F238E27FC236}">
                <a16:creationId xmlns:a16="http://schemas.microsoft.com/office/drawing/2014/main" id="{1E91CCEA-4A50-CA40-98BE-FDC9B3657292}"/>
              </a:ext>
            </a:extLst>
          </p:cNvPr>
          <p:cNvSpPr/>
          <p:nvPr/>
        </p:nvSpPr>
        <p:spPr>
          <a:xfrm>
            <a:off x="6334931" y="2204158"/>
            <a:ext cx="889216" cy="27897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350" dirty="0"/>
              <a:t>TCP</a:t>
            </a:r>
          </a:p>
        </p:txBody>
      </p:sp>
      <p:sp>
        <p:nvSpPr>
          <p:cNvPr id="7" name="Rounded Rectangle 6">
            <a:extLst>
              <a:ext uri="{FF2B5EF4-FFF2-40B4-BE49-F238E27FC236}">
                <a16:creationId xmlns:a16="http://schemas.microsoft.com/office/drawing/2014/main" id="{74BDA43C-38DB-4B41-9A18-6CD325C97BE3}"/>
              </a:ext>
            </a:extLst>
          </p:cNvPr>
          <p:cNvSpPr/>
          <p:nvPr/>
        </p:nvSpPr>
        <p:spPr>
          <a:xfrm>
            <a:off x="6334929" y="2483128"/>
            <a:ext cx="889216" cy="27897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350" dirty="0"/>
              <a:t>IP</a:t>
            </a:r>
          </a:p>
        </p:txBody>
      </p:sp>
      <p:sp>
        <p:nvSpPr>
          <p:cNvPr id="8" name="Rounded Rectangle 7">
            <a:extLst>
              <a:ext uri="{FF2B5EF4-FFF2-40B4-BE49-F238E27FC236}">
                <a16:creationId xmlns:a16="http://schemas.microsoft.com/office/drawing/2014/main" id="{F1C9D01D-4F3E-9641-ADD2-0C87C85D973B}"/>
              </a:ext>
            </a:extLst>
          </p:cNvPr>
          <p:cNvSpPr/>
          <p:nvPr/>
        </p:nvSpPr>
        <p:spPr>
          <a:xfrm>
            <a:off x="7414001" y="1646218"/>
            <a:ext cx="889216" cy="2789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350" dirty="0"/>
              <a:t>DNS</a:t>
            </a:r>
          </a:p>
        </p:txBody>
      </p:sp>
      <p:sp>
        <p:nvSpPr>
          <p:cNvPr id="9" name="Rounded Rectangle 8">
            <a:extLst>
              <a:ext uri="{FF2B5EF4-FFF2-40B4-BE49-F238E27FC236}">
                <a16:creationId xmlns:a16="http://schemas.microsoft.com/office/drawing/2014/main" id="{00305855-8EB1-484F-96D1-927D0D72AE1C}"/>
              </a:ext>
            </a:extLst>
          </p:cNvPr>
          <p:cNvSpPr/>
          <p:nvPr/>
        </p:nvSpPr>
        <p:spPr>
          <a:xfrm>
            <a:off x="7414001" y="1925188"/>
            <a:ext cx="889216" cy="418453"/>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350" dirty="0"/>
              <a:t>QUIC</a:t>
            </a:r>
          </a:p>
        </p:txBody>
      </p:sp>
      <p:sp>
        <p:nvSpPr>
          <p:cNvPr id="10" name="Rounded Rectangle 9">
            <a:extLst>
              <a:ext uri="{FF2B5EF4-FFF2-40B4-BE49-F238E27FC236}">
                <a16:creationId xmlns:a16="http://schemas.microsoft.com/office/drawing/2014/main" id="{D58BDD07-EF12-0D49-A97C-C761E803D192}"/>
              </a:ext>
            </a:extLst>
          </p:cNvPr>
          <p:cNvSpPr/>
          <p:nvPr/>
        </p:nvSpPr>
        <p:spPr>
          <a:xfrm>
            <a:off x="7414001" y="2343642"/>
            <a:ext cx="889216" cy="139486"/>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350" dirty="0"/>
              <a:t>UDP</a:t>
            </a:r>
          </a:p>
        </p:txBody>
      </p:sp>
      <p:sp>
        <p:nvSpPr>
          <p:cNvPr id="11" name="Rounded Rectangle 10">
            <a:extLst>
              <a:ext uri="{FF2B5EF4-FFF2-40B4-BE49-F238E27FC236}">
                <a16:creationId xmlns:a16="http://schemas.microsoft.com/office/drawing/2014/main" id="{A7B5998F-924E-AC4A-91D0-97B51927C44D}"/>
              </a:ext>
            </a:extLst>
          </p:cNvPr>
          <p:cNvSpPr/>
          <p:nvPr/>
        </p:nvSpPr>
        <p:spPr>
          <a:xfrm>
            <a:off x="7413999" y="2483128"/>
            <a:ext cx="889216" cy="27897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350" dirty="0"/>
              <a:t>IP</a:t>
            </a:r>
          </a:p>
        </p:txBody>
      </p:sp>
      <p:sp>
        <p:nvSpPr>
          <p:cNvPr id="12" name="TextBox 11">
            <a:extLst>
              <a:ext uri="{FF2B5EF4-FFF2-40B4-BE49-F238E27FC236}">
                <a16:creationId xmlns:a16="http://schemas.microsoft.com/office/drawing/2014/main" id="{2A2794B5-4AA8-7745-B2A7-C4B2378EBEFB}"/>
              </a:ext>
            </a:extLst>
          </p:cNvPr>
          <p:cNvSpPr txBox="1"/>
          <p:nvPr/>
        </p:nvSpPr>
        <p:spPr>
          <a:xfrm>
            <a:off x="6559934" y="1369219"/>
            <a:ext cx="550151" cy="300082"/>
          </a:xfrm>
          <a:prstGeom prst="rect">
            <a:avLst/>
          </a:prstGeom>
          <a:noFill/>
        </p:spPr>
        <p:txBody>
          <a:bodyPr wrap="none" rtlCol="0">
            <a:spAutoFit/>
          </a:bodyPr>
          <a:lstStyle/>
          <a:p>
            <a:r>
              <a:rPr lang="en-AU" sz="1350" dirty="0"/>
              <a:t>DOT</a:t>
            </a:r>
          </a:p>
        </p:txBody>
      </p:sp>
      <p:sp>
        <p:nvSpPr>
          <p:cNvPr id="13" name="TextBox 12">
            <a:extLst>
              <a:ext uri="{FF2B5EF4-FFF2-40B4-BE49-F238E27FC236}">
                <a16:creationId xmlns:a16="http://schemas.microsoft.com/office/drawing/2014/main" id="{2A9A5041-8334-DE42-9D71-188C18643F5B}"/>
              </a:ext>
            </a:extLst>
          </p:cNvPr>
          <p:cNvSpPr txBox="1"/>
          <p:nvPr/>
        </p:nvSpPr>
        <p:spPr>
          <a:xfrm>
            <a:off x="7639004" y="1369219"/>
            <a:ext cx="579005" cy="300082"/>
          </a:xfrm>
          <a:prstGeom prst="rect">
            <a:avLst/>
          </a:prstGeom>
          <a:noFill/>
        </p:spPr>
        <p:txBody>
          <a:bodyPr wrap="none" rtlCol="0">
            <a:spAutoFit/>
          </a:bodyPr>
          <a:lstStyle/>
          <a:p>
            <a:r>
              <a:rPr lang="en-AU" sz="1350" dirty="0"/>
              <a:t>DOQ</a:t>
            </a:r>
          </a:p>
        </p:txBody>
      </p:sp>
    </p:spTree>
    <p:extLst>
      <p:ext uri="{BB962C8B-B14F-4D97-AF65-F5344CB8AC3E}">
        <p14:creationId xmlns:p14="http://schemas.microsoft.com/office/powerpoint/2010/main" val="3849226406"/>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6C9B9-AB6D-B347-938B-061337137837}"/>
              </a:ext>
            </a:extLst>
          </p:cNvPr>
          <p:cNvSpPr>
            <a:spLocks noGrp="1"/>
          </p:cNvSpPr>
          <p:nvPr>
            <p:ph type="title"/>
          </p:nvPr>
        </p:nvSpPr>
        <p:spPr/>
        <p:txBody>
          <a:bodyPr/>
          <a:lstStyle/>
          <a:p>
            <a:r>
              <a:rPr lang="en-AU" dirty="0"/>
              <a:t>Yes, but…</a:t>
            </a:r>
          </a:p>
        </p:txBody>
      </p:sp>
      <p:sp>
        <p:nvSpPr>
          <p:cNvPr id="3" name="Content Placeholder 2">
            <a:extLst>
              <a:ext uri="{FF2B5EF4-FFF2-40B4-BE49-F238E27FC236}">
                <a16:creationId xmlns:a16="http://schemas.microsoft.com/office/drawing/2014/main" id="{7385C959-93C4-1A4B-A0CE-5E7C50C33182}"/>
              </a:ext>
            </a:extLst>
          </p:cNvPr>
          <p:cNvSpPr>
            <a:spLocks noGrp="1"/>
          </p:cNvSpPr>
          <p:nvPr>
            <p:ph idx="1"/>
          </p:nvPr>
        </p:nvSpPr>
        <p:spPr/>
        <p:txBody>
          <a:bodyPr/>
          <a:lstStyle/>
          <a:p>
            <a:r>
              <a:rPr lang="en-AU" dirty="0"/>
              <a:t>QUIC on UDP port 443 has issues with port blocking in middleware</a:t>
            </a:r>
          </a:p>
          <a:p>
            <a:r>
              <a:rPr lang="en-AU" dirty="0"/>
              <a:t>There is little difference between </a:t>
            </a:r>
            <a:r>
              <a:rPr lang="en-AU" dirty="0" err="1"/>
              <a:t>DoQ</a:t>
            </a:r>
            <a:r>
              <a:rPr lang="en-AU" dirty="0"/>
              <a:t>, </a:t>
            </a:r>
            <a:r>
              <a:rPr lang="en-AU" dirty="0" err="1"/>
              <a:t>DoH</a:t>
            </a:r>
            <a:r>
              <a:rPr lang="en-AU" dirty="0"/>
              <a:t> and DoT from a conventional DNS perspective</a:t>
            </a:r>
          </a:p>
          <a:p>
            <a:pPr lvl="1"/>
            <a:r>
              <a:rPr lang="en-AU" dirty="0"/>
              <a:t>The remote end recursive resolver still is privy to all your DNS queries and your identity</a:t>
            </a:r>
          </a:p>
          <a:p>
            <a:endParaRPr lang="en-AU" dirty="0"/>
          </a:p>
          <a:p>
            <a:endParaRPr lang="en-AU" dirty="0"/>
          </a:p>
        </p:txBody>
      </p:sp>
    </p:spTree>
    <p:extLst>
      <p:ext uri="{BB962C8B-B14F-4D97-AF65-F5344CB8AC3E}">
        <p14:creationId xmlns:p14="http://schemas.microsoft.com/office/powerpoint/2010/main" val="335246089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2A8E8-78EA-BB40-BA7C-B8515F64FD04}"/>
              </a:ext>
            </a:extLst>
          </p:cNvPr>
          <p:cNvSpPr>
            <a:spLocks noGrp="1"/>
          </p:cNvSpPr>
          <p:nvPr>
            <p:ph type="title"/>
          </p:nvPr>
        </p:nvSpPr>
        <p:spPr/>
        <p:txBody>
          <a:bodyPr/>
          <a:lstStyle/>
          <a:p>
            <a:r>
              <a:rPr lang="en-AU" dirty="0">
                <a:solidFill>
                  <a:srgbClr val="7F5F00"/>
                </a:solidFill>
              </a:rPr>
              <a:t>Why pick on the DNS?</a:t>
            </a:r>
          </a:p>
        </p:txBody>
      </p:sp>
      <p:sp>
        <p:nvSpPr>
          <p:cNvPr id="3" name="Content Placeholder 2">
            <a:extLst>
              <a:ext uri="{FF2B5EF4-FFF2-40B4-BE49-F238E27FC236}">
                <a16:creationId xmlns:a16="http://schemas.microsoft.com/office/drawing/2014/main" id="{88DEB272-02F5-DF40-A238-E2F9CC8C462B}"/>
              </a:ext>
            </a:extLst>
          </p:cNvPr>
          <p:cNvSpPr>
            <a:spLocks noGrp="1"/>
          </p:cNvSpPr>
          <p:nvPr>
            <p:ph idx="1"/>
          </p:nvPr>
        </p:nvSpPr>
        <p:spPr>
          <a:xfrm>
            <a:off x="395536" y="1200150"/>
            <a:ext cx="7205911" cy="3423829"/>
          </a:xfrm>
        </p:spPr>
        <p:txBody>
          <a:bodyPr>
            <a:normAutofit/>
          </a:bodyPr>
          <a:lstStyle/>
          <a:p>
            <a:pPr marL="0" indent="0">
              <a:lnSpc>
                <a:spcPct val="120000"/>
              </a:lnSpc>
              <a:spcBef>
                <a:spcPts val="0"/>
              </a:spcBef>
              <a:buNone/>
            </a:pPr>
            <a:r>
              <a:rPr lang="en-AU" dirty="0"/>
              <a:t>The DNS is </a:t>
            </a:r>
            <a:r>
              <a:rPr lang="en-AU" b="1" dirty="0"/>
              <a:t>used by everyone and everything</a:t>
            </a:r>
          </a:p>
          <a:p>
            <a:pPr lvl="1">
              <a:lnSpc>
                <a:spcPct val="120000"/>
              </a:lnSpc>
              <a:spcBef>
                <a:spcPts val="0"/>
              </a:spcBef>
            </a:pPr>
            <a:r>
              <a:rPr lang="en-AU" dirty="0"/>
              <a:t>Because pretty much everything you do on the net starts with a call to the DNS</a:t>
            </a:r>
          </a:p>
          <a:p>
            <a:pPr lvl="1">
              <a:lnSpc>
                <a:spcPct val="120000"/>
              </a:lnSpc>
              <a:spcBef>
                <a:spcPts val="0"/>
              </a:spcBef>
            </a:pPr>
            <a:r>
              <a:rPr lang="en-AU" dirty="0"/>
              <a:t>If we could see your stream of DNS queries in real time we could easily assemble a detailed profile of you and your interests and activities as it happens!</a:t>
            </a:r>
          </a:p>
          <a:p>
            <a:endParaRPr lang="en-AU" b="1" dirty="0"/>
          </a:p>
          <a:p>
            <a:pPr lvl="1"/>
            <a:endParaRPr lang="en-AU" dirty="0"/>
          </a:p>
          <a:p>
            <a:pPr lvl="1"/>
            <a:endParaRPr lang="en-AU" dirty="0"/>
          </a:p>
        </p:txBody>
      </p:sp>
      <p:pic>
        <p:nvPicPr>
          <p:cNvPr id="4" name="Picture 3">
            <a:extLst>
              <a:ext uri="{FF2B5EF4-FFF2-40B4-BE49-F238E27FC236}">
                <a16:creationId xmlns:a16="http://schemas.microsoft.com/office/drawing/2014/main" id="{933B7D79-AFB9-AF42-8491-153F36B00D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1632" y="62947"/>
            <a:ext cx="2364684" cy="1877120"/>
          </a:xfrm>
          <a:prstGeom prst="rect">
            <a:avLst/>
          </a:prstGeom>
        </p:spPr>
      </p:pic>
    </p:spTree>
    <p:extLst>
      <p:ext uri="{BB962C8B-B14F-4D97-AF65-F5344CB8AC3E}">
        <p14:creationId xmlns:p14="http://schemas.microsoft.com/office/powerpoint/2010/main" val="2628663500"/>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71918-A6DB-3944-8858-276193B59CC2}"/>
              </a:ext>
            </a:extLst>
          </p:cNvPr>
          <p:cNvSpPr>
            <a:spLocks noGrp="1"/>
          </p:cNvSpPr>
          <p:nvPr>
            <p:ph type="title"/>
          </p:nvPr>
        </p:nvSpPr>
        <p:spPr/>
        <p:txBody>
          <a:bodyPr/>
          <a:lstStyle/>
          <a:p>
            <a:r>
              <a:rPr lang="en-AU" dirty="0" err="1"/>
              <a:t>DoH</a:t>
            </a:r>
            <a:r>
              <a:rPr lang="en-AU" dirty="0"/>
              <a:t> again!</a:t>
            </a:r>
          </a:p>
        </p:txBody>
      </p:sp>
      <p:sp>
        <p:nvSpPr>
          <p:cNvPr id="3" name="Text Placeholder 2">
            <a:extLst>
              <a:ext uri="{FF2B5EF4-FFF2-40B4-BE49-F238E27FC236}">
                <a16:creationId xmlns:a16="http://schemas.microsoft.com/office/drawing/2014/main" id="{54576864-801C-BA4A-AB06-CBE792C2F43B}"/>
              </a:ext>
            </a:extLst>
          </p:cNvPr>
          <p:cNvSpPr>
            <a:spLocks noGrp="1"/>
          </p:cNvSpPr>
          <p:nvPr>
            <p:ph type="body" idx="1"/>
          </p:nvPr>
        </p:nvSpPr>
        <p:spPr/>
        <p:txBody>
          <a:bodyPr/>
          <a:lstStyle/>
          <a:p>
            <a:r>
              <a:rPr lang="en-AU" dirty="0"/>
              <a:t>DNS over HTTPS/3</a:t>
            </a:r>
          </a:p>
          <a:p>
            <a:pPr lvl="1"/>
            <a:r>
              <a:rPr lang="en-AU" dirty="0"/>
              <a:t>From the perspective of the DNS its still DNS binary objects encased in an HTTP wrapper, using POST for the query and a HTTP Data Frame for the response</a:t>
            </a:r>
          </a:p>
          <a:p>
            <a:pPr lvl="1"/>
            <a:r>
              <a:rPr lang="en-AU" dirty="0"/>
              <a:t>From the perspective of the network, HTTP/3 can negotiate the use of QUIC as its transport network</a:t>
            </a:r>
          </a:p>
          <a:p>
            <a:r>
              <a:rPr lang="en-AU" dirty="0" err="1"/>
              <a:t>DoH</a:t>
            </a:r>
            <a:r>
              <a:rPr lang="en-AU" dirty="0"/>
              <a:t> is morphing into DNS-over-HTTPS-over-QUIC-over-UDP at about the same speed as HTTP/2 is morphing into HTTP/3 that incorporates TLS 1.3 into QUIC</a:t>
            </a:r>
          </a:p>
        </p:txBody>
      </p:sp>
    </p:spTree>
    <p:extLst>
      <p:ext uri="{BB962C8B-B14F-4D97-AF65-F5344CB8AC3E}">
        <p14:creationId xmlns:p14="http://schemas.microsoft.com/office/powerpoint/2010/main" val="3816237992"/>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C0253-86EE-FD47-8F4D-93B0D20CEC9F}"/>
              </a:ext>
            </a:extLst>
          </p:cNvPr>
          <p:cNvSpPr>
            <a:spLocks noGrp="1"/>
          </p:cNvSpPr>
          <p:nvPr>
            <p:ph type="title"/>
          </p:nvPr>
        </p:nvSpPr>
        <p:spPr/>
        <p:txBody>
          <a:bodyPr/>
          <a:lstStyle/>
          <a:p>
            <a:r>
              <a:rPr lang="en-AU" dirty="0">
                <a:solidFill>
                  <a:srgbClr val="7F5F00"/>
                </a:solidFill>
              </a:rPr>
              <a:t>4. DNS Profiling </a:t>
            </a:r>
          </a:p>
        </p:txBody>
      </p:sp>
      <p:sp>
        <p:nvSpPr>
          <p:cNvPr id="3" name="Content Placeholder 2">
            <a:extLst>
              <a:ext uri="{FF2B5EF4-FFF2-40B4-BE49-F238E27FC236}">
                <a16:creationId xmlns:a16="http://schemas.microsoft.com/office/drawing/2014/main" id="{9B081629-F447-4B4A-A647-9EB295D6541E}"/>
              </a:ext>
            </a:extLst>
          </p:cNvPr>
          <p:cNvSpPr>
            <a:spLocks noGrp="1"/>
          </p:cNvSpPr>
          <p:nvPr>
            <p:ph idx="1"/>
          </p:nvPr>
        </p:nvSpPr>
        <p:spPr/>
        <p:txBody>
          <a:bodyPr>
            <a:normAutofit/>
          </a:bodyPr>
          <a:lstStyle/>
          <a:p>
            <a:r>
              <a:rPr lang="en-AU" dirty="0"/>
              <a:t>Your identity and the sequences of your DNS queries represent a rich vein of profiling information</a:t>
            </a:r>
          </a:p>
          <a:p>
            <a:r>
              <a:rPr lang="en-AU" dirty="0"/>
              <a:t>Can we deconstruct the DNS in such a way that no single party has both pieces of information?</a:t>
            </a:r>
          </a:p>
        </p:txBody>
      </p:sp>
    </p:spTree>
    <p:extLst>
      <p:ext uri="{BB962C8B-B14F-4D97-AF65-F5344CB8AC3E}">
        <p14:creationId xmlns:p14="http://schemas.microsoft.com/office/powerpoint/2010/main" val="1541701599"/>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83354-DDEA-AB47-B4DC-8D4F646AA306}"/>
              </a:ext>
            </a:extLst>
          </p:cNvPr>
          <p:cNvSpPr>
            <a:spLocks noGrp="1"/>
          </p:cNvSpPr>
          <p:nvPr>
            <p:ph type="title"/>
          </p:nvPr>
        </p:nvSpPr>
        <p:spPr/>
        <p:txBody>
          <a:bodyPr/>
          <a:lstStyle/>
          <a:p>
            <a:r>
              <a:rPr lang="en-AU" dirty="0">
                <a:solidFill>
                  <a:srgbClr val="7F5F00"/>
                </a:solidFill>
              </a:rPr>
              <a:t>Oblivious DNS</a:t>
            </a:r>
          </a:p>
        </p:txBody>
      </p:sp>
      <p:sp>
        <p:nvSpPr>
          <p:cNvPr id="3" name="Content Placeholder 2">
            <a:extLst>
              <a:ext uri="{FF2B5EF4-FFF2-40B4-BE49-F238E27FC236}">
                <a16:creationId xmlns:a16="http://schemas.microsoft.com/office/drawing/2014/main" id="{5D34D2EE-8D2F-C14B-83BF-DF3F8011F265}"/>
              </a:ext>
            </a:extLst>
          </p:cNvPr>
          <p:cNvSpPr>
            <a:spLocks noGrp="1"/>
          </p:cNvSpPr>
          <p:nvPr>
            <p:ph idx="1"/>
          </p:nvPr>
        </p:nvSpPr>
        <p:spPr>
          <a:xfrm>
            <a:off x="628650" y="1369219"/>
            <a:ext cx="8033004" cy="3263504"/>
          </a:xfrm>
        </p:spPr>
        <p:txBody>
          <a:bodyPr>
            <a:normAutofit fontScale="77500" lnSpcReduction="20000"/>
          </a:bodyPr>
          <a:lstStyle/>
          <a:p>
            <a:r>
              <a:rPr lang="en-AU" dirty="0"/>
              <a:t>Uses the QUERY name to disassociate stub identity from query</a:t>
            </a:r>
          </a:p>
          <a:p>
            <a:pPr lvl="1"/>
            <a:r>
              <a:rPr lang="en-AU" dirty="0"/>
              <a:t>Stub resolver encrypts the DNS query label into a new query label</a:t>
            </a:r>
          </a:p>
          <a:p>
            <a:pPr lvl="2"/>
            <a:r>
              <a:rPr lang="en-AU" dirty="0"/>
              <a:t>Encryption uses the public key of a known </a:t>
            </a:r>
            <a:r>
              <a:rPr lang="en-AU" dirty="0" err="1"/>
              <a:t>oDNS</a:t>
            </a:r>
            <a:r>
              <a:rPr lang="en-AU" dirty="0"/>
              <a:t> server, and appends the name of the </a:t>
            </a:r>
            <a:r>
              <a:rPr lang="en-AU" dirty="0" err="1"/>
              <a:t>oDNS</a:t>
            </a:r>
            <a:r>
              <a:rPr lang="en-AU" dirty="0"/>
              <a:t> server</a:t>
            </a:r>
          </a:p>
          <a:p>
            <a:pPr lvl="2"/>
            <a:endParaRPr lang="en-AU" dirty="0"/>
          </a:p>
          <a:p>
            <a:pPr lvl="1"/>
            <a:r>
              <a:rPr lang="en-AU" dirty="0"/>
              <a:t>Stub resolver queries a ‘normal’ recursive resolver with this encrypted query name</a:t>
            </a:r>
          </a:p>
          <a:p>
            <a:pPr lvl="1"/>
            <a:endParaRPr lang="en-AU" dirty="0"/>
          </a:p>
          <a:p>
            <a:pPr lvl="1"/>
            <a:r>
              <a:rPr lang="en-AU" dirty="0"/>
              <a:t>Recursive resolver queries an </a:t>
            </a:r>
            <a:r>
              <a:rPr lang="en-AU" dirty="0" err="1"/>
              <a:t>oDNS</a:t>
            </a:r>
            <a:r>
              <a:rPr lang="en-AU" dirty="0"/>
              <a:t> server with this encrypted  query name</a:t>
            </a:r>
          </a:p>
          <a:p>
            <a:pPr lvl="1"/>
            <a:endParaRPr lang="en-AU" dirty="0"/>
          </a:p>
          <a:p>
            <a:pPr lvl="1"/>
            <a:r>
              <a:rPr lang="en-AU" dirty="0" err="1"/>
              <a:t>oDNS</a:t>
            </a:r>
            <a:r>
              <a:rPr lang="en-AU" dirty="0"/>
              <a:t> server strips out its own name and decrypts the query name, and resolves this name and encrypts the DNS RR to send back to the stub via the recursive resolver</a:t>
            </a:r>
          </a:p>
          <a:p>
            <a:pPr lvl="1"/>
            <a:endParaRPr lang="en-AU" dirty="0"/>
          </a:p>
        </p:txBody>
      </p:sp>
    </p:spTree>
    <p:extLst>
      <p:ext uri="{BB962C8B-B14F-4D97-AF65-F5344CB8AC3E}">
        <p14:creationId xmlns:p14="http://schemas.microsoft.com/office/powerpoint/2010/main" val="313330945"/>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2713F-7D9E-0C42-8289-EC1AA79E628E}"/>
              </a:ext>
            </a:extLst>
          </p:cNvPr>
          <p:cNvSpPr>
            <a:spLocks noGrp="1"/>
          </p:cNvSpPr>
          <p:nvPr>
            <p:ph type="title"/>
          </p:nvPr>
        </p:nvSpPr>
        <p:spPr/>
        <p:txBody>
          <a:bodyPr/>
          <a:lstStyle/>
          <a:p>
            <a:r>
              <a:rPr lang="en-AU" dirty="0">
                <a:solidFill>
                  <a:srgbClr val="7F5F00"/>
                </a:solidFill>
              </a:rPr>
              <a:t>Oblivious DNS</a:t>
            </a:r>
            <a:endParaRPr lang="en-AU" dirty="0"/>
          </a:p>
        </p:txBody>
      </p:sp>
      <p:pic>
        <p:nvPicPr>
          <p:cNvPr id="5" name="Picture 4">
            <a:extLst>
              <a:ext uri="{FF2B5EF4-FFF2-40B4-BE49-F238E27FC236}">
                <a16:creationId xmlns:a16="http://schemas.microsoft.com/office/drawing/2014/main" id="{E18E5D7F-A4DF-504C-A8FA-94EF3FCB5682}"/>
              </a:ext>
            </a:extLst>
          </p:cNvPr>
          <p:cNvPicPr>
            <a:picLocks noChangeAspect="1"/>
          </p:cNvPicPr>
          <p:nvPr/>
        </p:nvPicPr>
        <p:blipFill>
          <a:blip r:embed="rId2"/>
          <a:stretch>
            <a:fillRect/>
          </a:stretch>
        </p:blipFill>
        <p:spPr>
          <a:xfrm>
            <a:off x="960120" y="1472423"/>
            <a:ext cx="7409524" cy="2800111"/>
          </a:xfrm>
          <a:prstGeom prst="rect">
            <a:avLst/>
          </a:prstGeom>
        </p:spPr>
      </p:pic>
    </p:spTree>
    <p:extLst>
      <p:ext uri="{BB962C8B-B14F-4D97-AF65-F5344CB8AC3E}">
        <p14:creationId xmlns:p14="http://schemas.microsoft.com/office/powerpoint/2010/main" val="1976942760"/>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D2656-1390-404A-8CD1-FBD11933F3EC}"/>
              </a:ext>
            </a:extLst>
          </p:cNvPr>
          <p:cNvSpPr>
            <a:spLocks noGrp="1"/>
          </p:cNvSpPr>
          <p:nvPr>
            <p:ph type="title"/>
          </p:nvPr>
        </p:nvSpPr>
        <p:spPr/>
        <p:txBody>
          <a:bodyPr/>
          <a:lstStyle/>
          <a:p>
            <a:r>
              <a:rPr lang="en-AU" dirty="0">
                <a:solidFill>
                  <a:srgbClr val="7F5F00"/>
                </a:solidFill>
              </a:rPr>
              <a:t>Yes, but…</a:t>
            </a:r>
          </a:p>
        </p:txBody>
      </p:sp>
      <p:sp>
        <p:nvSpPr>
          <p:cNvPr id="3" name="Content Placeholder 2">
            <a:extLst>
              <a:ext uri="{FF2B5EF4-FFF2-40B4-BE49-F238E27FC236}">
                <a16:creationId xmlns:a16="http://schemas.microsoft.com/office/drawing/2014/main" id="{1F0D7DFE-8459-4447-83D7-BB6963E39FD2}"/>
              </a:ext>
            </a:extLst>
          </p:cNvPr>
          <p:cNvSpPr>
            <a:spLocks noGrp="1"/>
          </p:cNvSpPr>
          <p:nvPr>
            <p:ph idx="1"/>
          </p:nvPr>
        </p:nvSpPr>
        <p:spPr/>
        <p:txBody>
          <a:bodyPr/>
          <a:lstStyle/>
          <a:p>
            <a:r>
              <a:rPr lang="en-AU" dirty="0"/>
              <a:t>The DNS is still DNS over UDP port 53</a:t>
            </a:r>
          </a:p>
          <a:p>
            <a:pPr lvl="1"/>
            <a:r>
              <a:rPr lang="en-AU" dirty="0"/>
              <a:t>But nothing prevents a </a:t>
            </a:r>
            <a:r>
              <a:rPr lang="en-AU" dirty="0" err="1"/>
              <a:t>oDNS</a:t>
            </a:r>
            <a:r>
              <a:rPr lang="en-AU" dirty="0"/>
              <a:t> stub using Do[THQ] to a recursive resolver. The recursive resolver has no knowledge of </a:t>
            </a:r>
            <a:r>
              <a:rPr lang="en-AU" dirty="0" err="1"/>
              <a:t>oDNS</a:t>
            </a:r>
            <a:r>
              <a:rPr lang="en-AU" dirty="0"/>
              <a:t> and process the DNS query like any other </a:t>
            </a:r>
          </a:p>
          <a:p>
            <a:r>
              <a:rPr lang="en-AU" dirty="0"/>
              <a:t>The encryption is limited due to limited size and alphabet of the query name field</a:t>
            </a:r>
          </a:p>
          <a:p>
            <a:endParaRPr lang="en-AU" dirty="0"/>
          </a:p>
          <a:p>
            <a:pPr lvl="1"/>
            <a:endParaRPr lang="en-AU" dirty="0"/>
          </a:p>
        </p:txBody>
      </p:sp>
    </p:spTree>
    <p:extLst>
      <p:ext uri="{BB962C8B-B14F-4D97-AF65-F5344CB8AC3E}">
        <p14:creationId xmlns:p14="http://schemas.microsoft.com/office/powerpoint/2010/main" val="3533541572"/>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FE0DA-3A60-4E49-9A64-7DC70FC38CC7}"/>
              </a:ext>
            </a:extLst>
          </p:cNvPr>
          <p:cNvSpPr>
            <a:spLocks noGrp="1"/>
          </p:cNvSpPr>
          <p:nvPr>
            <p:ph type="title"/>
          </p:nvPr>
        </p:nvSpPr>
        <p:spPr/>
        <p:txBody>
          <a:bodyPr/>
          <a:lstStyle/>
          <a:p>
            <a:r>
              <a:rPr lang="en-AU" dirty="0">
                <a:solidFill>
                  <a:srgbClr val="7F5F00"/>
                </a:solidFill>
              </a:rPr>
              <a:t>Oblivious </a:t>
            </a:r>
            <a:r>
              <a:rPr lang="en-AU" dirty="0" err="1">
                <a:solidFill>
                  <a:srgbClr val="7F5F00"/>
                </a:solidFill>
              </a:rPr>
              <a:t>DoH</a:t>
            </a:r>
            <a:endParaRPr lang="en-AU" dirty="0">
              <a:solidFill>
                <a:srgbClr val="7F5F00"/>
              </a:solidFill>
            </a:endParaRPr>
          </a:p>
        </p:txBody>
      </p:sp>
      <p:sp>
        <p:nvSpPr>
          <p:cNvPr id="3" name="Content Placeholder 2">
            <a:extLst>
              <a:ext uri="{FF2B5EF4-FFF2-40B4-BE49-F238E27FC236}">
                <a16:creationId xmlns:a16="http://schemas.microsoft.com/office/drawing/2014/main" id="{1EAACEC5-431E-ED4B-89D6-355AECB0FD38}"/>
              </a:ext>
            </a:extLst>
          </p:cNvPr>
          <p:cNvSpPr>
            <a:spLocks noGrp="1"/>
          </p:cNvSpPr>
          <p:nvPr>
            <p:ph idx="1"/>
          </p:nvPr>
        </p:nvSpPr>
        <p:spPr/>
        <p:txBody>
          <a:bodyPr/>
          <a:lstStyle/>
          <a:p>
            <a:r>
              <a:rPr lang="en-AU" dirty="0"/>
              <a:t>Use double TLS wrapper on a </a:t>
            </a:r>
            <a:r>
              <a:rPr lang="en-AU" dirty="0" err="1"/>
              <a:t>DoH</a:t>
            </a:r>
            <a:r>
              <a:rPr lang="en-AU" dirty="0"/>
              <a:t> transport to dissociate query name from stub identity </a:t>
            </a:r>
          </a:p>
        </p:txBody>
      </p:sp>
      <p:pic>
        <p:nvPicPr>
          <p:cNvPr id="5" name="Picture 4">
            <a:extLst>
              <a:ext uri="{FF2B5EF4-FFF2-40B4-BE49-F238E27FC236}">
                <a16:creationId xmlns:a16="http://schemas.microsoft.com/office/drawing/2014/main" id="{81A04FFB-6DEE-864B-82A0-8A91944CC93B}"/>
              </a:ext>
            </a:extLst>
          </p:cNvPr>
          <p:cNvPicPr>
            <a:picLocks noChangeAspect="1"/>
          </p:cNvPicPr>
          <p:nvPr/>
        </p:nvPicPr>
        <p:blipFill>
          <a:blip r:embed="rId2"/>
          <a:stretch>
            <a:fillRect/>
          </a:stretch>
        </p:blipFill>
        <p:spPr>
          <a:xfrm>
            <a:off x="0" y="2034370"/>
            <a:ext cx="9144000" cy="3109130"/>
          </a:xfrm>
          <a:prstGeom prst="rect">
            <a:avLst/>
          </a:prstGeom>
        </p:spPr>
      </p:pic>
    </p:spTree>
    <p:extLst>
      <p:ext uri="{BB962C8B-B14F-4D97-AF65-F5344CB8AC3E}">
        <p14:creationId xmlns:p14="http://schemas.microsoft.com/office/powerpoint/2010/main" val="2723783972"/>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FE0DA-3A60-4E49-9A64-7DC70FC38CC7}"/>
              </a:ext>
            </a:extLst>
          </p:cNvPr>
          <p:cNvSpPr>
            <a:spLocks noGrp="1"/>
          </p:cNvSpPr>
          <p:nvPr>
            <p:ph type="title"/>
          </p:nvPr>
        </p:nvSpPr>
        <p:spPr/>
        <p:txBody>
          <a:bodyPr/>
          <a:lstStyle/>
          <a:p>
            <a:r>
              <a:rPr lang="en-AU" dirty="0">
                <a:solidFill>
                  <a:srgbClr val="7F5F00"/>
                </a:solidFill>
              </a:rPr>
              <a:t>Oblivious </a:t>
            </a:r>
            <a:r>
              <a:rPr lang="en-AU" dirty="0" err="1">
                <a:solidFill>
                  <a:srgbClr val="7F5F00"/>
                </a:solidFill>
              </a:rPr>
              <a:t>DoH</a:t>
            </a:r>
            <a:endParaRPr lang="en-AU" dirty="0">
              <a:solidFill>
                <a:srgbClr val="7F5F00"/>
              </a:solidFill>
            </a:endParaRPr>
          </a:p>
        </p:txBody>
      </p:sp>
      <p:sp>
        <p:nvSpPr>
          <p:cNvPr id="3" name="Content Placeholder 2">
            <a:extLst>
              <a:ext uri="{FF2B5EF4-FFF2-40B4-BE49-F238E27FC236}">
                <a16:creationId xmlns:a16="http://schemas.microsoft.com/office/drawing/2014/main" id="{1EAACEC5-431E-ED4B-89D6-355AECB0FD38}"/>
              </a:ext>
            </a:extLst>
          </p:cNvPr>
          <p:cNvSpPr>
            <a:spLocks noGrp="1"/>
          </p:cNvSpPr>
          <p:nvPr>
            <p:ph idx="1"/>
          </p:nvPr>
        </p:nvSpPr>
        <p:spPr/>
        <p:txBody>
          <a:bodyPr/>
          <a:lstStyle/>
          <a:p>
            <a:r>
              <a:rPr lang="en-AU" dirty="0"/>
              <a:t>An outer TLS wrapper is used for the stub-to-</a:t>
            </a:r>
            <a:r>
              <a:rPr lang="en-AU" dirty="0" err="1"/>
              <a:t>oDoH</a:t>
            </a:r>
            <a:r>
              <a:rPr lang="en-AU" dirty="0"/>
              <a:t> Proxy hop and a different TLS wrapper is used for the </a:t>
            </a:r>
            <a:r>
              <a:rPr lang="en-AU" dirty="0" err="1"/>
              <a:t>oDoH</a:t>
            </a:r>
            <a:r>
              <a:rPr lang="en-AU" dirty="0"/>
              <a:t> Proxy-to-</a:t>
            </a:r>
            <a:r>
              <a:rPr lang="en-AU" dirty="0" err="1"/>
              <a:t>oDoH</a:t>
            </a:r>
            <a:r>
              <a:rPr lang="en-AU" dirty="0"/>
              <a:t> Target hop</a:t>
            </a:r>
          </a:p>
          <a:p>
            <a:r>
              <a:rPr lang="en-AU" dirty="0"/>
              <a:t>The inner TLS wrapper is used to encrypt the DNS query, encrypted using the public key of the target </a:t>
            </a:r>
          </a:p>
          <a:p>
            <a:r>
              <a:rPr lang="en-AU" dirty="0"/>
              <a:t>The response is encrypted using a session key generated by the client</a:t>
            </a:r>
          </a:p>
        </p:txBody>
      </p:sp>
    </p:spTree>
    <p:extLst>
      <p:ext uri="{BB962C8B-B14F-4D97-AF65-F5344CB8AC3E}">
        <p14:creationId xmlns:p14="http://schemas.microsoft.com/office/powerpoint/2010/main" val="2080178248"/>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7A4A7-C507-484C-A798-6A7B8A6FDDC4}"/>
              </a:ext>
            </a:extLst>
          </p:cNvPr>
          <p:cNvSpPr>
            <a:spLocks noGrp="1"/>
          </p:cNvSpPr>
          <p:nvPr>
            <p:ph type="title"/>
          </p:nvPr>
        </p:nvSpPr>
        <p:spPr/>
        <p:txBody>
          <a:bodyPr/>
          <a:lstStyle/>
          <a:p>
            <a:r>
              <a:rPr lang="en-AU" dirty="0">
                <a:solidFill>
                  <a:srgbClr val="7F5F00"/>
                </a:solidFill>
              </a:rPr>
              <a:t>Yes, but…</a:t>
            </a:r>
          </a:p>
        </p:txBody>
      </p:sp>
      <p:sp>
        <p:nvSpPr>
          <p:cNvPr id="3" name="Content Placeholder 2">
            <a:extLst>
              <a:ext uri="{FF2B5EF4-FFF2-40B4-BE49-F238E27FC236}">
                <a16:creationId xmlns:a16="http://schemas.microsoft.com/office/drawing/2014/main" id="{A45620B8-DF46-B24F-AE95-06FCFC56843D}"/>
              </a:ext>
            </a:extLst>
          </p:cNvPr>
          <p:cNvSpPr>
            <a:spLocks noGrp="1"/>
          </p:cNvSpPr>
          <p:nvPr>
            <p:ph idx="1"/>
          </p:nvPr>
        </p:nvSpPr>
        <p:spPr/>
        <p:txBody>
          <a:bodyPr/>
          <a:lstStyle/>
          <a:p>
            <a:r>
              <a:rPr lang="en-AU" dirty="0"/>
              <a:t>This requires a modified DNS stub resolver that can send and receive </a:t>
            </a:r>
            <a:r>
              <a:rPr lang="en-AU" dirty="0" err="1"/>
              <a:t>oDoH</a:t>
            </a:r>
            <a:r>
              <a:rPr lang="en-AU" dirty="0"/>
              <a:t> messages, an </a:t>
            </a:r>
            <a:r>
              <a:rPr lang="en-AU" dirty="0" err="1"/>
              <a:t>ODoH</a:t>
            </a:r>
            <a:r>
              <a:rPr lang="en-AU" dirty="0"/>
              <a:t> Proxy and an </a:t>
            </a:r>
            <a:r>
              <a:rPr lang="en-AU" dirty="0" err="1"/>
              <a:t>ODoH</a:t>
            </a:r>
            <a:r>
              <a:rPr lang="en-AU" dirty="0"/>
              <a:t> Target</a:t>
            </a:r>
          </a:p>
          <a:p>
            <a:r>
              <a:rPr lang="en-AU" dirty="0"/>
              <a:t>Oh, and the </a:t>
            </a:r>
            <a:r>
              <a:rPr lang="en-AU" dirty="0" err="1"/>
              <a:t>ODoH</a:t>
            </a:r>
            <a:r>
              <a:rPr lang="en-AU" dirty="0"/>
              <a:t> proxy and the </a:t>
            </a:r>
            <a:r>
              <a:rPr lang="en-AU" dirty="0" err="1"/>
              <a:t>ODoH</a:t>
            </a:r>
            <a:r>
              <a:rPr lang="en-AU" dirty="0"/>
              <a:t> Target should not collude!</a:t>
            </a:r>
          </a:p>
          <a:p>
            <a:pPr lvl="1"/>
            <a:r>
              <a:rPr lang="en-AU" dirty="0"/>
              <a:t>But we can’t ensure that no collusion happens!</a:t>
            </a:r>
          </a:p>
        </p:txBody>
      </p:sp>
    </p:spTree>
    <p:extLst>
      <p:ext uri="{BB962C8B-B14F-4D97-AF65-F5344CB8AC3E}">
        <p14:creationId xmlns:p14="http://schemas.microsoft.com/office/powerpoint/2010/main" val="1336990541"/>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DE1F0-83C9-A844-BEB3-47855464D950}"/>
              </a:ext>
            </a:extLst>
          </p:cNvPr>
          <p:cNvSpPr>
            <a:spLocks noGrp="1"/>
          </p:cNvSpPr>
          <p:nvPr>
            <p:ph type="title"/>
          </p:nvPr>
        </p:nvSpPr>
        <p:spPr/>
        <p:txBody>
          <a:bodyPr/>
          <a:lstStyle/>
          <a:p>
            <a:r>
              <a:rPr lang="en-AU" dirty="0"/>
              <a:t>Obscured DNS</a:t>
            </a:r>
          </a:p>
        </p:txBody>
      </p:sp>
      <p:sp>
        <p:nvSpPr>
          <p:cNvPr id="3" name="Text Placeholder 2">
            <a:extLst>
              <a:ext uri="{FF2B5EF4-FFF2-40B4-BE49-F238E27FC236}">
                <a16:creationId xmlns:a16="http://schemas.microsoft.com/office/drawing/2014/main" id="{7FE30CE1-24FA-DF4C-9223-D62C5579AF9D}"/>
              </a:ext>
            </a:extLst>
          </p:cNvPr>
          <p:cNvSpPr>
            <a:spLocks noGrp="1"/>
          </p:cNvSpPr>
          <p:nvPr>
            <p:ph type="body" idx="1"/>
          </p:nvPr>
        </p:nvSpPr>
        <p:spPr/>
        <p:txBody>
          <a:bodyPr/>
          <a:lstStyle/>
          <a:p>
            <a:r>
              <a:rPr lang="en-AU" dirty="0"/>
              <a:t>Borrowed from the approach used by IDNS</a:t>
            </a:r>
          </a:p>
          <a:p>
            <a:r>
              <a:rPr lang="en-AU" dirty="0"/>
              <a:t>Apply a hash the zone file by passing the zone labels through a hash to get a base32hex encoded version of the labels, keyed with a passphrase</a:t>
            </a:r>
          </a:p>
          <a:p>
            <a:r>
              <a:rPr lang="en-AU" dirty="0"/>
              <a:t>The encrypted zone is published through conventional DNS</a:t>
            </a:r>
          </a:p>
          <a:p>
            <a:r>
              <a:rPr lang="en-AU" dirty="0" err="1"/>
              <a:t>Qnames</a:t>
            </a:r>
            <a:r>
              <a:rPr lang="en-AU" dirty="0"/>
              <a:t> need to be encrypted before passing them to the DNS</a:t>
            </a:r>
          </a:p>
          <a:p>
            <a:r>
              <a:rPr lang="en-AU" dirty="0"/>
              <a:t>Only holders of the common passphrase can decrypt the responses – no DNS intermediary can determine the original query label</a:t>
            </a:r>
          </a:p>
        </p:txBody>
      </p:sp>
    </p:spTree>
    <p:extLst>
      <p:ext uri="{BB962C8B-B14F-4D97-AF65-F5344CB8AC3E}">
        <p14:creationId xmlns:p14="http://schemas.microsoft.com/office/powerpoint/2010/main" val="4274222881"/>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60932-2494-7D46-9E81-784B96CD31DA}"/>
              </a:ext>
            </a:extLst>
          </p:cNvPr>
          <p:cNvSpPr>
            <a:spLocks noGrp="1"/>
          </p:cNvSpPr>
          <p:nvPr>
            <p:ph type="title"/>
          </p:nvPr>
        </p:nvSpPr>
        <p:spPr/>
        <p:txBody>
          <a:bodyPr/>
          <a:lstStyle/>
          <a:p>
            <a:r>
              <a:rPr lang="en-AU" dirty="0"/>
              <a:t>Yes, but…</a:t>
            </a:r>
          </a:p>
        </p:txBody>
      </p:sp>
      <p:sp>
        <p:nvSpPr>
          <p:cNvPr id="3" name="Text Placeholder 2">
            <a:extLst>
              <a:ext uri="{FF2B5EF4-FFF2-40B4-BE49-F238E27FC236}">
                <a16:creationId xmlns:a16="http://schemas.microsoft.com/office/drawing/2014/main" id="{ED729DE9-A98C-CC4B-A0C3-A6A5ED680DB0}"/>
              </a:ext>
            </a:extLst>
          </p:cNvPr>
          <p:cNvSpPr>
            <a:spLocks noGrp="1"/>
          </p:cNvSpPr>
          <p:nvPr>
            <p:ph type="body" idx="1"/>
          </p:nvPr>
        </p:nvSpPr>
        <p:spPr/>
        <p:txBody>
          <a:bodyPr/>
          <a:lstStyle/>
          <a:p>
            <a:r>
              <a:rPr lang="en-AU" dirty="0"/>
              <a:t>“shared secrets” are often an oxymoron!</a:t>
            </a:r>
          </a:p>
          <a:p>
            <a:pPr marL="0" indent="0">
              <a:buNone/>
            </a:pPr>
            <a:endParaRPr lang="en-AU" dirty="0"/>
          </a:p>
        </p:txBody>
      </p:sp>
    </p:spTree>
    <p:extLst>
      <p:ext uri="{BB962C8B-B14F-4D97-AF65-F5344CB8AC3E}">
        <p14:creationId xmlns:p14="http://schemas.microsoft.com/office/powerpoint/2010/main" val="406481065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2A8E8-78EA-BB40-BA7C-B8515F64FD04}"/>
              </a:ext>
            </a:extLst>
          </p:cNvPr>
          <p:cNvSpPr>
            <a:spLocks noGrp="1"/>
          </p:cNvSpPr>
          <p:nvPr>
            <p:ph type="title"/>
          </p:nvPr>
        </p:nvSpPr>
        <p:spPr/>
        <p:txBody>
          <a:bodyPr/>
          <a:lstStyle/>
          <a:p>
            <a:r>
              <a:rPr lang="en-AU" dirty="0">
                <a:solidFill>
                  <a:srgbClr val="7F5F00"/>
                </a:solidFill>
              </a:rPr>
              <a:t>Why pick on the DNS?</a:t>
            </a:r>
          </a:p>
        </p:txBody>
      </p:sp>
      <p:sp>
        <p:nvSpPr>
          <p:cNvPr id="3" name="Content Placeholder 2">
            <a:extLst>
              <a:ext uri="{FF2B5EF4-FFF2-40B4-BE49-F238E27FC236}">
                <a16:creationId xmlns:a16="http://schemas.microsoft.com/office/drawing/2014/main" id="{88DEB272-02F5-DF40-A238-E2F9CC8C462B}"/>
              </a:ext>
            </a:extLst>
          </p:cNvPr>
          <p:cNvSpPr>
            <a:spLocks noGrp="1"/>
          </p:cNvSpPr>
          <p:nvPr>
            <p:ph idx="1"/>
          </p:nvPr>
        </p:nvSpPr>
        <p:spPr/>
        <p:txBody>
          <a:bodyPr>
            <a:normAutofit/>
          </a:bodyPr>
          <a:lstStyle/>
          <a:p>
            <a:pPr marL="0" indent="0">
              <a:lnSpc>
                <a:spcPct val="120000"/>
              </a:lnSpc>
              <a:spcBef>
                <a:spcPts val="0"/>
              </a:spcBef>
              <a:buNone/>
            </a:pPr>
            <a:r>
              <a:rPr lang="en-AU" dirty="0"/>
              <a:t>The DNS is very </a:t>
            </a:r>
            <a:r>
              <a:rPr lang="en-AU" b="1" dirty="0"/>
              <a:t>easy </a:t>
            </a:r>
            <a:r>
              <a:rPr lang="en-AU" dirty="0"/>
              <a:t>to</a:t>
            </a:r>
            <a:r>
              <a:rPr lang="en-AU" b="1" dirty="0"/>
              <a:t> tap </a:t>
            </a:r>
            <a:r>
              <a:rPr lang="en-AU" dirty="0"/>
              <a:t>and</a:t>
            </a:r>
            <a:r>
              <a:rPr lang="en-AU" b="1" dirty="0"/>
              <a:t> tamper</a:t>
            </a:r>
          </a:p>
          <a:p>
            <a:pPr lvl="1">
              <a:lnSpc>
                <a:spcPct val="120000"/>
              </a:lnSpc>
              <a:spcBef>
                <a:spcPts val="0"/>
              </a:spcBef>
            </a:pPr>
            <a:r>
              <a:rPr lang="en-AU" dirty="0"/>
              <a:t>DNS queries are open and unencrypted</a:t>
            </a:r>
          </a:p>
          <a:p>
            <a:pPr lvl="1">
              <a:lnSpc>
                <a:spcPct val="120000"/>
              </a:lnSpc>
              <a:spcBef>
                <a:spcPts val="0"/>
              </a:spcBef>
            </a:pPr>
            <a:r>
              <a:rPr lang="en-AU" dirty="0"/>
              <a:t>DNS payloads are not secured and tampering cannot be detected</a:t>
            </a:r>
          </a:p>
          <a:p>
            <a:pPr lvl="1">
              <a:lnSpc>
                <a:spcPct val="120000"/>
              </a:lnSpc>
              <a:spcBef>
                <a:spcPts val="0"/>
              </a:spcBef>
            </a:pPr>
            <a:r>
              <a:rPr lang="en-AU" dirty="0"/>
              <a:t>DNS responses are predictable and false answers can be readily inserted</a:t>
            </a:r>
          </a:p>
          <a:p>
            <a:endParaRPr lang="en-AU" b="1" dirty="0"/>
          </a:p>
          <a:p>
            <a:pPr lvl="1"/>
            <a:endParaRPr lang="en-AU" dirty="0"/>
          </a:p>
          <a:p>
            <a:pPr lvl="1"/>
            <a:endParaRPr lang="en-AU" dirty="0"/>
          </a:p>
        </p:txBody>
      </p:sp>
      <p:pic>
        <p:nvPicPr>
          <p:cNvPr id="5" name="Picture 4">
            <a:extLst>
              <a:ext uri="{FF2B5EF4-FFF2-40B4-BE49-F238E27FC236}">
                <a16:creationId xmlns:a16="http://schemas.microsoft.com/office/drawing/2014/main" id="{FA03873A-0B26-B246-A161-D4F48ECA04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1632" y="62947"/>
            <a:ext cx="2364684" cy="1877120"/>
          </a:xfrm>
          <a:prstGeom prst="rect">
            <a:avLst/>
          </a:prstGeom>
        </p:spPr>
      </p:pic>
    </p:spTree>
    <p:extLst>
      <p:ext uri="{BB962C8B-B14F-4D97-AF65-F5344CB8AC3E}">
        <p14:creationId xmlns:p14="http://schemas.microsoft.com/office/powerpoint/2010/main" val="4265678089"/>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E674C-3988-7C4D-A924-ACF08066B91D}"/>
              </a:ext>
            </a:extLst>
          </p:cNvPr>
          <p:cNvSpPr>
            <a:spLocks noGrp="1"/>
          </p:cNvSpPr>
          <p:nvPr>
            <p:ph type="title"/>
          </p:nvPr>
        </p:nvSpPr>
        <p:spPr/>
        <p:txBody>
          <a:bodyPr/>
          <a:lstStyle/>
          <a:p>
            <a:r>
              <a:rPr lang="en-AU" dirty="0">
                <a:solidFill>
                  <a:srgbClr val="7F5F00"/>
                </a:solidFill>
              </a:rPr>
              <a:t>Hiding in the Crowd</a:t>
            </a:r>
          </a:p>
        </p:txBody>
      </p:sp>
      <p:sp>
        <p:nvSpPr>
          <p:cNvPr id="3" name="Content Placeholder 2">
            <a:extLst>
              <a:ext uri="{FF2B5EF4-FFF2-40B4-BE49-F238E27FC236}">
                <a16:creationId xmlns:a16="http://schemas.microsoft.com/office/drawing/2014/main" id="{A33580E8-6C6D-764A-90B4-50BFAF5E95A8}"/>
              </a:ext>
            </a:extLst>
          </p:cNvPr>
          <p:cNvSpPr>
            <a:spLocks noGrp="1"/>
          </p:cNvSpPr>
          <p:nvPr>
            <p:ph idx="1"/>
          </p:nvPr>
        </p:nvSpPr>
        <p:spPr/>
        <p:txBody>
          <a:bodyPr>
            <a:normAutofit fontScale="92500" lnSpcReduction="20000"/>
          </a:bodyPr>
          <a:lstStyle/>
          <a:p>
            <a:r>
              <a:rPr lang="en-AU" dirty="0"/>
              <a:t>What if you use an encrypted session to a very busy open resolver?</a:t>
            </a:r>
          </a:p>
          <a:p>
            <a:pPr lvl="1"/>
            <a:r>
              <a:rPr lang="en-AU" dirty="0"/>
              <a:t>No third party can see you queries to the open resolver</a:t>
            </a:r>
          </a:p>
          <a:p>
            <a:pPr lvl="1"/>
            <a:r>
              <a:rPr lang="en-AU" dirty="0" err="1"/>
              <a:t>Noone</a:t>
            </a:r>
            <a:r>
              <a:rPr lang="en-AU" dirty="0"/>
              <a:t> else can see the responses from the open resolver</a:t>
            </a:r>
          </a:p>
          <a:p>
            <a:pPr lvl="1"/>
            <a:r>
              <a:rPr lang="en-AU" dirty="0"/>
              <a:t>The open resolver asks the authoritative servers which makes it challenging to map the query back to the end user</a:t>
            </a:r>
          </a:p>
          <a:p>
            <a:pPr lvl="1"/>
            <a:endParaRPr lang="en-AU" dirty="0"/>
          </a:p>
          <a:p>
            <a:pPr lvl="1"/>
            <a:r>
              <a:rPr lang="en-AU" dirty="0"/>
              <a:t>So if you you are prepared to trust Google, Open DNS, Cloudflare, Quad9, etc with your DNS, and you use </a:t>
            </a:r>
            <a:r>
              <a:rPr lang="en-AU" dirty="0" err="1"/>
              <a:t>DoH</a:t>
            </a:r>
            <a:r>
              <a:rPr lang="en-AU" dirty="0"/>
              <a:t> or DoT on the stub-to-recursive hop then its far harder for any third party to associate your identity with your queries</a:t>
            </a:r>
          </a:p>
          <a:p>
            <a:pPr lvl="2"/>
            <a:r>
              <a:rPr lang="en-AU" dirty="0"/>
              <a:t>But that is a very large amount of trust you are investing here in folk whom you are not paying to provide this service!</a:t>
            </a:r>
          </a:p>
        </p:txBody>
      </p:sp>
    </p:spTree>
    <p:extLst>
      <p:ext uri="{BB962C8B-B14F-4D97-AF65-F5344CB8AC3E}">
        <p14:creationId xmlns:p14="http://schemas.microsoft.com/office/powerpoint/2010/main" val="3321578846"/>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E674C-3988-7C4D-A924-ACF08066B91D}"/>
              </a:ext>
            </a:extLst>
          </p:cNvPr>
          <p:cNvSpPr>
            <a:spLocks noGrp="1"/>
          </p:cNvSpPr>
          <p:nvPr>
            <p:ph type="title"/>
          </p:nvPr>
        </p:nvSpPr>
        <p:spPr/>
        <p:txBody>
          <a:bodyPr/>
          <a:lstStyle/>
          <a:p>
            <a:r>
              <a:rPr lang="en-AU" dirty="0">
                <a:solidFill>
                  <a:srgbClr val="7F5F00"/>
                </a:solidFill>
              </a:rPr>
              <a:t>Hiding in the Crowds</a:t>
            </a:r>
          </a:p>
        </p:txBody>
      </p:sp>
      <p:sp>
        <p:nvSpPr>
          <p:cNvPr id="3" name="Content Placeholder 2">
            <a:extLst>
              <a:ext uri="{FF2B5EF4-FFF2-40B4-BE49-F238E27FC236}">
                <a16:creationId xmlns:a16="http://schemas.microsoft.com/office/drawing/2014/main" id="{A33580E8-6C6D-764A-90B4-50BFAF5E95A8}"/>
              </a:ext>
            </a:extLst>
          </p:cNvPr>
          <p:cNvSpPr>
            <a:spLocks noGrp="1"/>
          </p:cNvSpPr>
          <p:nvPr>
            <p:ph idx="1"/>
          </p:nvPr>
        </p:nvSpPr>
        <p:spPr/>
        <p:txBody>
          <a:bodyPr/>
          <a:lstStyle/>
          <a:p>
            <a:r>
              <a:rPr lang="en-AU" dirty="0"/>
              <a:t>What if you round-robin your queries to a number of open resolvers?</a:t>
            </a:r>
          </a:p>
          <a:p>
            <a:pPr lvl="1"/>
            <a:r>
              <a:rPr lang="en-AU" dirty="0"/>
              <a:t>No single open resolver provider can see your complete DNS query set</a:t>
            </a:r>
          </a:p>
          <a:p>
            <a:pPr lvl="1"/>
            <a:r>
              <a:rPr lang="en-AU" dirty="0"/>
              <a:t>Which makes profiling at the open resolver more challenging</a:t>
            </a:r>
          </a:p>
          <a:p>
            <a:pPr lvl="2"/>
            <a:r>
              <a:rPr lang="en-AU" sz="1050" dirty="0"/>
              <a:t>Even though many open DNS providers assert that they do not retain queries nor profile users in any case</a:t>
            </a:r>
            <a:endParaRPr lang="en-AU" dirty="0"/>
          </a:p>
          <a:p>
            <a:pPr lvl="2"/>
            <a:endParaRPr lang="en-AU" dirty="0"/>
          </a:p>
        </p:txBody>
      </p:sp>
    </p:spTree>
    <p:extLst>
      <p:ext uri="{BB962C8B-B14F-4D97-AF65-F5344CB8AC3E}">
        <p14:creationId xmlns:p14="http://schemas.microsoft.com/office/powerpoint/2010/main" val="3035403724"/>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FBCAC-45A4-8443-9F74-0429DCEBFECC}"/>
              </a:ext>
            </a:extLst>
          </p:cNvPr>
          <p:cNvSpPr>
            <a:spLocks noGrp="1"/>
          </p:cNvSpPr>
          <p:nvPr>
            <p:ph type="title"/>
          </p:nvPr>
        </p:nvSpPr>
        <p:spPr/>
        <p:txBody>
          <a:bodyPr/>
          <a:lstStyle/>
          <a:p>
            <a:r>
              <a:rPr lang="en-AU" dirty="0">
                <a:solidFill>
                  <a:srgbClr val="7F5F00"/>
                </a:solidFill>
              </a:rPr>
              <a:t>Where is this heading?</a:t>
            </a:r>
          </a:p>
        </p:txBody>
      </p:sp>
      <p:sp>
        <p:nvSpPr>
          <p:cNvPr id="3" name="Content Placeholder 2">
            <a:extLst>
              <a:ext uri="{FF2B5EF4-FFF2-40B4-BE49-F238E27FC236}">
                <a16:creationId xmlns:a16="http://schemas.microsoft.com/office/drawing/2014/main" id="{9BB67D8F-D92C-4A4B-93B1-5E151FD69AC5}"/>
              </a:ext>
            </a:extLst>
          </p:cNvPr>
          <p:cNvSpPr>
            <a:spLocks noGrp="1"/>
          </p:cNvSpPr>
          <p:nvPr>
            <p:ph idx="1"/>
          </p:nvPr>
        </p:nvSpPr>
        <p:spPr/>
        <p:txBody>
          <a:bodyPr/>
          <a:lstStyle/>
          <a:p>
            <a:r>
              <a:rPr lang="en-AU" dirty="0"/>
              <a:t>Will any of these privacy approaches becomes mainstream in the public Internet?</a:t>
            </a:r>
          </a:p>
          <a:p>
            <a:endParaRPr lang="en-AU" dirty="0"/>
          </a:p>
        </p:txBody>
      </p:sp>
    </p:spTree>
    <p:extLst>
      <p:ext uri="{BB962C8B-B14F-4D97-AF65-F5344CB8AC3E}">
        <p14:creationId xmlns:p14="http://schemas.microsoft.com/office/powerpoint/2010/main" val="3335111094"/>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FA29F-5FB0-D340-8D2C-AFB3FCCB42E6}"/>
              </a:ext>
            </a:extLst>
          </p:cNvPr>
          <p:cNvSpPr>
            <a:spLocks noGrp="1"/>
          </p:cNvSpPr>
          <p:nvPr>
            <p:ph type="title"/>
          </p:nvPr>
        </p:nvSpPr>
        <p:spPr/>
        <p:txBody>
          <a:bodyPr/>
          <a:lstStyle/>
          <a:p>
            <a:r>
              <a:rPr lang="en-AU" dirty="0">
                <a:solidFill>
                  <a:srgbClr val="7F5F00"/>
                </a:solidFill>
              </a:rPr>
              <a:t>The DNS Economy</a:t>
            </a:r>
          </a:p>
        </p:txBody>
      </p:sp>
      <p:sp>
        <p:nvSpPr>
          <p:cNvPr id="3" name="Content Placeholder 2">
            <a:extLst>
              <a:ext uri="{FF2B5EF4-FFF2-40B4-BE49-F238E27FC236}">
                <a16:creationId xmlns:a16="http://schemas.microsoft.com/office/drawing/2014/main" id="{0F231C47-5A22-6F45-A513-03436F096F11}"/>
              </a:ext>
            </a:extLst>
          </p:cNvPr>
          <p:cNvSpPr>
            <a:spLocks noGrp="1"/>
          </p:cNvSpPr>
          <p:nvPr>
            <p:ph idx="1"/>
          </p:nvPr>
        </p:nvSpPr>
        <p:spPr/>
        <p:txBody>
          <a:bodyPr>
            <a:normAutofit lnSpcReduction="10000"/>
          </a:bodyPr>
          <a:lstStyle/>
          <a:p>
            <a:r>
              <a:rPr lang="en-AU" dirty="0"/>
              <a:t>In the Public Internet end clients don’t normally pay directly for DNS recursive resolution services </a:t>
            </a:r>
          </a:p>
          <a:p>
            <a:pPr lvl="1"/>
            <a:r>
              <a:rPr lang="en-AU" dirty="0"/>
              <a:t>Which implies that outside of the local ISP, DNS resolvers are essentially unfunded by their clients</a:t>
            </a:r>
          </a:p>
          <a:p>
            <a:pPr lvl="1"/>
            <a:r>
              <a:rPr lang="en-AU" dirty="0"/>
              <a:t>And efforts to monetise the DNS (such as NXDOMAIN substitution) are generally viewed with disfavour</a:t>
            </a:r>
          </a:p>
          <a:p>
            <a:pPr lvl="1"/>
            <a:r>
              <a:rPr lang="en-AU" dirty="0"/>
              <a:t>Open Resolver efforts run the risk of success-disaster</a:t>
            </a:r>
          </a:p>
          <a:p>
            <a:pPr lvl="2"/>
            <a:r>
              <a:rPr lang="en-AU" dirty="0"/>
              <a:t>They more they are used the greater the funding problem</a:t>
            </a:r>
          </a:p>
          <a:p>
            <a:r>
              <a:rPr lang="en-AU" dirty="0"/>
              <a:t>The default option is that the ISP funds and operate the recursive DNS service, funded by the ISP’s client base</a:t>
            </a:r>
          </a:p>
          <a:p>
            <a:pPr lvl="1"/>
            <a:endParaRPr lang="en-AU" dirty="0"/>
          </a:p>
        </p:txBody>
      </p:sp>
    </p:spTree>
    <p:extLst>
      <p:ext uri="{BB962C8B-B14F-4D97-AF65-F5344CB8AC3E}">
        <p14:creationId xmlns:p14="http://schemas.microsoft.com/office/powerpoint/2010/main" val="980562829"/>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D842C-90ED-1E49-B405-C23CD48FDA54}"/>
              </a:ext>
            </a:extLst>
          </p:cNvPr>
          <p:cNvSpPr>
            <a:spLocks noGrp="1"/>
          </p:cNvSpPr>
          <p:nvPr>
            <p:ph type="title"/>
          </p:nvPr>
        </p:nvSpPr>
        <p:spPr/>
        <p:txBody>
          <a:bodyPr/>
          <a:lstStyle/>
          <a:p>
            <a:r>
              <a:rPr lang="en-AU" dirty="0"/>
              <a:t>My Opinion</a:t>
            </a:r>
          </a:p>
        </p:txBody>
      </p:sp>
      <p:sp>
        <p:nvSpPr>
          <p:cNvPr id="3" name="Content Placeholder 2">
            <a:extLst>
              <a:ext uri="{FF2B5EF4-FFF2-40B4-BE49-F238E27FC236}">
                <a16:creationId xmlns:a16="http://schemas.microsoft.com/office/drawing/2014/main" id="{4A1A5D43-8E49-AA42-9CDB-1BA6EEE0F3BD}"/>
              </a:ext>
            </a:extLst>
          </p:cNvPr>
          <p:cNvSpPr>
            <a:spLocks noGrp="1"/>
          </p:cNvSpPr>
          <p:nvPr>
            <p:ph idx="1"/>
          </p:nvPr>
        </p:nvSpPr>
        <p:spPr/>
        <p:txBody>
          <a:bodyPr>
            <a:normAutofit/>
          </a:bodyPr>
          <a:lstStyle/>
          <a:p>
            <a:r>
              <a:rPr lang="en-AU" dirty="0"/>
              <a:t>ISP-based provisioning of DNS servers without channel encryption will continue to be the mainstream of the public DNS infrastructure</a:t>
            </a:r>
          </a:p>
          <a:p>
            <a:pPr lvl="1"/>
            <a:r>
              <a:rPr lang="en-AU" dirty="0"/>
              <a:t>Most users don’t change from the defaults and CPE based service provisioning in the wired networks and direct provisioning in mobile networks will persist for the moment</a:t>
            </a:r>
          </a:p>
          <a:p>
            <a:r>
              <a:rPr lang="en-AU" dirty="0"/>
              <a:t>Some applications will shift to </a:t>
            </a:r>
            <a:r>
              <a:rPr lang="en-AU" dirty="0" err="1"/>
              <a:t>DoH</a:t>
            </a:r>
            <a:r>
              <a:rPr lang="en-AU" dirty="0"/>
              <a:t> support, but on the whole will continue to use the default ISP-based resolvers (assuming that they include </a:t>
            </a:r>
            <a:r>
              <a:rPr lang="en-AU" dirty="0" err="1"/>
              <a:t>DoH</a:t>
            </a:r>
            <a:r>
              <a:rPr lang="en-AU" dirty="0"/>
              <a:t> support)</a:t>
            </a:r>
          </a:p>
          <a:p>
            <a:endParaRPr lang="en-AU" dirty="0">
              <a:solidFill>
                <a:srgbClr val="7F5F00"/>
              </a:solidFill>
            </a:endParaRPr>
          </a:p>
          <a:p>
            <a:endParaRPr lang="en-AU" dirty="0"/>
          </a:p>
          <a:p>
            <a:endParaRPr lang="en-AU" dirty="0"/>
          </a:p>
        </p:txBody>
      </p:sp>
    </p:spTree>
    <p:extLst>
      <p:ext uri="{BB962C8B-B14F-4D97-AF65-F5344CB8AC3E}">
        <p14:creationId xmlns:p14="http://schemas.microsoft.com/office/powerpoint/2010/main" val="3764483829"/>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73AB-16A8-7C41-AABA-962DDA423DBC}"/>
              </a:ext>
            </a:extLst>
          </p:cNvPr>
          <p:cNvSpPr>
            <a:spLocks noGrp="1"/>
          </p:cNvSpPr>
          <p:nvPr>
            <p:ph type="title"/>
          </p:nvPr>
        </p:nvSpPr>
        <p:spPr/>
        <p:txBody>
          <a:bodyPr/>
          <a:lstStyle/>
          <a:p>
            <a:r>
              <a:rPr lang="en-AU" dirty="0">
                <a:solidFill>
                  <a:srgbClr val="7F5F00"/>
                </a:solidFill>
              </a:rPr>
              <a:t>If HTTPS worked, why not </a:t>
            </a:r>
            <a:r>
              <a:rPr lang="en-AU" dirty="0" err="1">
                <a:solidFill>
                  <a:srgbClr val="7F5F00"/>
                </a:solidFill>
              </a:rPr>
              <a:t>DoH</a:t>
            </a:r>
            <a:r>
              <a:rPr lang="en-AU" dirty="0">
                <a:solidFill>
                  <a:srgbClr val="7F5F00"/>
                </a:solidFill>
              </a:rPr>
              <a:t>?</a:t>
            </a:r>
          </a:p>
        </p:txBody>
      </p:sp>
      <p:sp>
        <p:nvSpPr>
          <p:cNvPr id="3" name="Content Placeholder 2">
            <a:extLst>
              <a:ext uri="{FF2B5EF4-FFF2-40B4-BE49-F238E27FC236}">
                <a16:creationId xmlns:a16="http://schemas.microsoft.com/office/drawing/2014/main" id="{B069DD4B-12F6-D14D-80B2-4606F32EE4CE}"/>
              </a:ext>
            </a:extLst>
          </p:cNvPr>
          <p:cNvSpPr>
            <a:spLocks noGrp="1"/>
          </p:cNvSpPr>
          <p:nvPr>
            <p:ph idx="1"/>
          </p:nvPr>
        </p:nvSpPr>
        <p:spPr/>
        <p:txBody>
          <a:bodyPr>
            <a:normAutofit lnSpcReduction="10000"/>
          </a:bodyPr>
          <a:lstStyle/>
          <a:p>
            <a:r>
              <a:rPr lang="en-AU" dirty="0"/>
              <a:t>Any change to the DNS that requires user configuration, or a change of CPE behaviour will not be easy to gather deployment momentum</a:t>
            </a:r>
          </a:p>
          <a:p>
            <a:r>
              <a:rPr lang="en-AU" dirty="0"/>
              <a:t>There is no untapped financial return in DNS resolution, so this is not an activity that has strong commercial impetus</a:t>
            </a:r>
          </a:p>
          <a:p>
            <a:r>
              <a:rPr lang="en-AU" dirty="0"/>
              <a:t>Many public environments use DNS oversight and alteration  as a means of content moderation. There is little appetite to make that harder</a:t>
            </a:r>
          </a:p>
          <a:p>
            <a:r>
              <a:rPr lang="en-AU" dirty="0"/>
              <a:t>Browser vendors have far more limited leverage in the DNS, as compared to content delivery over HTTP</a:t>
            </a:r>
          </a:p>
        </p:txBody>
      </p:sp>
    </p:spTree>
    <p:extLst>
      <p:ext uri="{BB962C8B-B14F-4D97-AF65-F5344CB8AC3E}">
        <p14:creationId xmlns:p14="http://schemas.microsoft.com/office/powerpoint/2010/main" val="3579709976"/>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FD141-7A0D-2A41-8B4B-AAB6BA2B7DEE}"/>
              </a:ext>
            </a:extLst>
          </p:cNvPr>
          <p:cNvSpPr>
            <a:spLocks noGrp="1"/>
          </p:cNvSpPr>
          <p:nvPr>
            <p:ph type="title"/>
          </p:nvPr>
        </p:nvSpPr>
        <p:spPr/>
        <p:txBody>
          <a:bodyPr/>
          <a:lstStyle/>
          <a:p>
            <a:r>
              <a:rPr lang="en-AU" dirty="0"/>
              <a:t>“Split” DNS</a:t>
            </a:r>
          </a:p>
        </p:txBody>
      </p:sp>
      <p:sp>
        <p:nvSpPr>
          <p:cNvPr id="3" name="Text Placeholder 2">
            <a:extLst>
              <a:ext uri="{FF2B5EF4-FFF2-40B4-BE49-F238E27FC236}">
                <a16:creationId xmlns:a16="http://schemas.microsoft.com/office/drawing/2014/main" id="{43C5FAB7-71D0-9A40-B5EF-A01DDD2E0F96}"/>
              </a:ext>
            </a:extLst>
          </p:cNvPr>
          <p:cNvSpPr>
            <a:spLocks noGrp="1"/>
          </p:cNvSpPr>
          <p:nvPr>
            <p:ph type="body" idx="1"/>
          </p:nvPr>
        </p:nvSpPr>
        <p:spPr/>
        <p:txBody>
          <a:bodyPr/>
          <a:lstStyle/>
          <a:p>
            <a:r>
              <a:rPr lang="en-AU" dirty="0"/>
              <a:t>Is appears likely that browsers will hive off to use </a:t>
            </a:r>
            <a:r>
              <a:rPr lang="en-AU" dirty="0" err="1"/>
              <a:t>DoH</a:t>
            </a:r>
            <a:r>
              <a:rPr lang="en-AU" dirty="0"/>
              <a:t> to the ISP default recursive resolver, while the platform itself will continue to use libraries that will default to DNS over UDP</a:t>
            </a:r>
          </a:p>
          <a:p>
            <a:r>
              <a:rPr lang="en-AU" dirty="0"/>
              <a:t>Which will produce some awesome corner cases when failure modes are encountered! </a:t>
            </a:r>
          </a:p>
        </p:txBody>
      </p:sp>
    </p:spTree>
    <p:extLst>
      <p:ext uri="{BB962C8B-B14F-4D97-AF65-F5344CB8AC3E}">
        <p14:creationId xmlns:p14="http://schemas.microsoft.com/office/powerpoint/2010/main" val="3770479737"/>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D3E2A-2E4B-1042-911E-527E0DE65272}"/>
              </a:ext>
            </a:extLst>
          </p:cNvPr>
          <p:cNvSpPr>
            <a:spLocks noGrp="1"/>
          </p:cNvSpPr>
          <p:nvPr>
            <p:ph type="title"/>
          </p:nvPr>
        </p:nvSpPr>
        <p:spPr/>
        <p:txBody>
          <a:bodyPr>
            <a:normAutofit fontScale="90000"/>
          </a:bodyPr>
          <a:lstStyle/>
          <a:p>
            <a:r>
              <a:rPr lang="en-AU" dirty="0">
                <a:solidFill>
                  <a:srgbClr val="7F5F00"/>
                </a:solidFill>
              </a:rPr>
              <a:t>Choose your resolver carefully!</a:t>
            </a:r>
          </a:p>
        </p:txBody>
      </p:sp>
      <p:sp>
        <p:nvSpPr>
          <p:cNvPr id="3" name="Content Placeholder 2">
            <a:extLst>
              <a:ext uri="{FF2B5EF4-FFF2-40B4-BE49-F238E27FC236}">
                <a16:creationId xmlns:a16="http://schemas.microsoft.com/office/drawing/2014/main" id="{4664EEE0-E96E-3346-B819-6F7A34D8A9CC}"/>
              </a:ext>
            </a:extLst>
          </p:cNvPr>
          <p:cNvSpPr>
            <a:spLocks noGrp="1"/>
          </p:cNvSpPr>
          <p:nvPr>
            <p:ph idx="1"/>
          </p:nvPr>
        </p:nvSpPr>
        <p:spPr/>
        <p:txBody>
          <a:bodyPr/>
          <a:lstStyle/>
          <a:p>
            <a:r>
              <a:rPr lang="en-AU" dirty="0"/>
              <a:t>The careful choice of an open recursive resolver and an encrypted DNS session will go a long way along the path of DNS privacy</a:t>
            </a:r>
          </a:p>
          <a:p>
            <a:r>
              <a:rPr lang="en-AU" dirty="0"/>
              <a:t>But the compromise is that you are sharing your activity profile with the recursive resolver operator</a:t>
            </a:r>
          </a:p>
          <a:p>
            <a:r>
              <a:rPr lang="en-AU" dirty="0"/>
              <a:t>Or you could just take the default option, do nothing and pass your queries, along with your traffic, to your ISP!</a:t>
            </a:r>
          </a:p>
          <a:p>
            <a:endParaRPr lang="en-AU" dirty="0"/>
          </a:p>
        </p:txBody>
      </p:sp>
    </p:spTree>
    <p:extLst>
      <p:ext uri="{BB962C8B-B14F-4D97-AF65-F5344CB8AC3E}">
        <p14:creationId xmlns:p14="http://schemas.microsoft.com/office/powerpoint/2010/main" val="3160778823"/>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E0EA5C-11B2-FD48-A1BE-9B7A6CCD8603}"/>
              </a:ext>
            </a:extLst>
          </p:cNvPr>
          <p:cNvSpPr txBox="1"/>
          <p:nvPr/>
        </p:nvSpPr>
        <p:spPr>
          <a:xfrm>
            <a:off x="2342181" y="1644759"/>
            <a:ext cx="2037737" cy="646331"/>
          </a:xfrm>
          <a:prstGeom prst="rect">
            <a:avLst/>
          </a:prstGeom>
          <a:noFill/>
        </p:spPr>
        <p:txBody>
          <a:bodyPr wrap="none" rtlCol="0">
            <a:spAutoFit/>
          </a:bodyPr>
          <a:lstStyle/>
          <a:p>
            <a:r>
              <a:rPr lang="en-AU" sz="3600" dirty="0">
                <a:solidFill>
                  <a:schemeClr val="bg1">
                    <a:lumMod val="75000"/>
                  </a:schemeClr>
                </a:solidFill>
                <a:latin typeface="AhnbergHand" pitchFamily="2" charset="0"/>
              </a:rPr>
              <a:t>Thanks!</a:t>
            </a:r>
            <a:endParaRPr lang="en-AU" sz="1350" dirty="0">
              <a:solidFill>
                <a:schemeClr val="bg1">
                  <a:lumMod val="75000"/>
                </a:schemeClr>
              </a:solidFill>
              <a:latin typeface="AhnbergHand" pitchFamily="2" charset="0"/>
            </a:endParaRPr>
          </a:p>
        </p:txBody>
      </p:sp>
    </p:spTree>
    <p:extLst>
      <p:ext uri="{BB962C8B-B14F-4D97-AF65-F5344CB8AC3E}">
        <p14:creationId xmlns:p14="http://schemas.microsoft.com/office/powerpoint/2010/main" val="1266694718"/>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2A8E8-78EA-BB40-BA7C-B8515F64FD04}"/>
              </a:ext>
            </a:extLst>
          </p:cNvPr>
          <p:cNvSpPr>
            <a:spLocks noGrp="1"/>
          </p:cNvSpPr>
          <p:nvPr>
            <p:ph type="title"/>
          </p:nvPr>
        </p:nvSpPr>
        <p:spPr/>
        <p:txBody>
          <a:bodyPr/>
          <a:lstStyle/>
          <a:p>
            <a:r>
              <a:rPr lang="en-AU" dirty="0">
                <a:solidFill>
                  <a:srgbClr val="7F5F00"/>
                </a:solidFill>
              </a:rPr>
              <a:t>Why pick on the DNS?</a:t>
            </a:r>
          </a:p>
        </p:txBody>
      </p:sp>
      <p:sp>
        <p:nvSpPr>
          <p:cNvPr id="3" name="Content Placeholder 2">
            <a:extLst>
              <a:ext uri="{FF2B5EF4-FFF2-40B4-BE49-F238E27FC236}">
                <a16:creationId xmlns:a16="http://schemas.microsoft.com/office/drawing/2014/main" id="{88DEB272-02F5-DF40-A238-E2F9CC8C462B}"/>
              </a:ext>
            </a:extLst>
          </p:cNvPr>
          <p:cNvSpPr>
            <a:spLocks noGrp="1"/>
          </p:cNvSpPr>
          <p:nvPr>
            <p:ph idx="1"/>
          </p:nvPr>
        </p:nvSpPr>
        <p:spPr/>
        <p:txBody>
          <a:bodyPr>
            <a:normAutofit/>
          </a:bodyPr>
          <a:lstStyle/>
          <a:p>
            <a:pPr marL="0" indent="0">
              <a:lnSpc>
                <a:spcPct val="120000"/>
              </a:lnSpc>
              <a:spcBef>
                <a:spcPts val="0"/>
              </a:spcBef>
              <a:buNone/>
            </a:pPr>
            <a:r>
              <a:rPr lang="en-AU" dirty="0"/>
              <a:t>The DNS is </a:t>
            </a:r>
            <a:r>
              <a:rPr lang="en-AU" b="1" dirty="0"/>
              <a:t>hard for users to trace</a:t>
            </a:r>
          </a:p>
          <a:p>
            <a:pPr lvl="1">
              <a:lnSpc>
                <a:spcPct val="120000"/>
              </a:lnSpc>
              <a:spcBef>
                <a:spcPts val="0"/>
              </a:spcBef>
            </a:pPr>
            <a:r>
              <a:rPr lang="en-AU" dirty="0" err="1"/>
              <a:t>Noone</a:t>
            </a:r>
            <a:r>
              <a:rPr lang="en-AU" dirty="0"/>
              <a:t> knows exactly where their queries go</a:t>
            </a:r>
          </a:p>
          <a:p>
            <a:pPr lvl="1">
              <a:lnSpc>
                <a:spcPct val="120000"/>
              </a:lnSpc>
              <a:spcBef>
                <a:spcPts val="0"/>
              </a:spcBef>
            </a:pPr>
            <a:r>
              <a:rPr lang="en-AU" dirty="0" err="1"/>
              <a:t>Noone</a:t>
            </a:r>
            <a:r>
              <a:rPr lang="en-AU" dirty="0"/>
              <a:t> can know precisely where their answers come from</a:t>
            </a:r>
          </a:p>
          <a:p>
            <a:endParaRPr lang="en-AU" b="1" dirty="0"/>
          </a:p>
          <a:p>
            <a:pPr lvl="1"/>
            <a:endParaRPr lang="en-AU" dirty="0"/>
          </a:p>
          <a:p>
            <a:pPr lvl="1"/>
            <a:endParaRPr lang="en-AU" dirty="0"/>
          </a:p>
        </p:txBody>
      </p:sp>
      <p:pic>
        <p:nvPicPr>
          <p:cNvPr id="4" name="Picture 3">
            <a:extLst>
              <a:ext uri="{FF2B5EF4-FFF2-40B4-BE49-F238E27FC236}">
                <a16:creationId xmlns:a16="http://schemas.microsoft.com/office/drawing/2014/main" id="{F0695668-FDBD-194F-9531-66229D8CE0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1632" y="62947"/>
            <a:ext cx="2364684" cy="1877120"/>
          </a:xfrm>
          <a:prstGeom prst="rect">
            <a:avLst/>
          </a:prstGeom>
        </p:spPr>
      </p:pic>
    </p:spTree>
    <p:extLst>
      <p:ext uri="{BB962C8B-B14F-4D97-AF65-F5344CB8AC3E}">
        <p14:creationId xmlns:p14="http://schemas.microsoft.com/office/powerpoint/2010/main" val="271192566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56016-0FC3-E845-9950-AC655B08522D}"/>
              </a:ext>
            </a:extLst>
          </p:cNvPr>
          <p:cNvSpPr>
            <a:spLocks noGrp="1"/>
          </p:cNvSpPr>
          <p:nvPr>
            <p:ph type="title"/>
          </p:nvPr>
        </p:nvSpPr>
        <p:spPr/>
        <p:txBody>
          <a:bodyPr/>
          <a:lstStyle/>
          <a:p>
            <a:r>
              <a:rPr lang="en-AU" dirty="0">
                <a:solidFill>
                  <a:srgbClr val="7F5F00"/>
                </a:solidFill>
              </a:rPr>
              <a:t>DNS Surveillance</a:t>
            </a:r>
          </a:p>
        </p:txBody>
      </p:sp>
      <p:sp>
        <p:nvSpPr>
          <p:cNvPr id="3" name="Content Placeholder 2">
            <a:extLst>
              <a:ext uri="{FF2B5EF4-FFF2-40B4-BE49-F238E27FC236}">
                <a16:creationId xmlns:a16="http://schemas.microsoft.com/office/drawing/2014/main" id="{AA9AA6D9-79B1-6743-A72C-2F51909BC93C}"/>
              </a:ext>
            </a:extLst>
          </p:cNvPr>
          <p:cNvSpPr>
            <a:spLocks noGrp="1"/>
          </p:cNvSpPr>
          <p:nvPr>
            <p:ph idx="1"/>
          </p:nvPr>
        </p:nvSpPr>
        <p:spPr/>
        <p:txBody>
          <a:bodyPr>
            <a:normAutofit/>
          </a:bodyPr>
          <a:lstStyle/>
          <a:p>
            <a:r>
              <a:rPr lang="en-AU" dirty="0"/>
              <a:t>Can we stop DNS surveillance completely?</a:t>
            </a:r>
          </a:p>
          <a:p>
            <a:pPr lvl="1"/>
            <a:r>
              <a:rPr lang="en-AU" dirty="0"/>
              <a:t>Probably not!</a:t>
            </a:r>
          </a:p>
          <a:p>
            <a:endParaRPr lang="en-AU" dirty="0"/>
          </a:p>
          <a:p>
            <a:r>
              <a:rPr lang="en-AU" dirty="0"/>
              <a:t>Can we make it harder to collect individual profiles of activity?</a:t>
            </a:r>
          </a:p>
          <a:p>
            <a:pPr lvl="1"/>
            <a:r>
              <a:rPr lang="en-AU" dirty="0"/>
              <a:t>Well, yes</a:t>
            </a:r>
          </a:p>
          <a:p>
            <a:pPr lvl="1"/>
            <a:r>
              <a:rPr lang="en-AU" dirty="0"/>
              <a:t>And that’s what I want to talk about today</a:t>
            </a:r>
          </a:p>
          <a:p>
            <a:pPr lvl="1"/>
            <a:endParaRPr lang="en-AU" dirty="0"/>
          </a:p>
        </p:txBody>
      </p:sp>
    </p:spTree>
    <p:extLst>
      <p:ext uri="{BB962C8B-B14F-4D97-AF65-F5344CB8AC3E}">
        <p14:creationId xmlns:p14="http://schemas.microsoft.com/office/powerpoint/2010/main" val="369979368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22ACA-21D0-3F45-9923-24147E055262}"/>
              </a:ext>
            </a:extLst>
          </p:cNvPr>
          <p:cNvSpPr>
            <a:spLocks noGrp="1"/>
          </p:cNvSpPr>
          <p:nvPr>
            <p:ph type="title"/>
          </p:nvPr>
        </p:nvSpPr>
        <p:spPr/>
        <p:txBody>
          <a:bodyPr/>
          <a:lstStyle/>
          <a:p>
            <a:r>
              <a:rPr lang="en-AU" dirty="0">
                <a:solidFill>
                  <a:srgbClr val="7F5F00"/>
                </a:solidFill>
              </a:rPr>
              <a:t>What’s the problem here?</a:t>
            </a:r>
          </a:p>
        </p:txBody>
      </p:sp>
      <p:sp>
        <p:nvSpPr>
          <p:cNvPr id="3" name="Content Placeholder 2">
            <a:extLst>
              <a:ext uri="{FF2B5EF4-FFF2-40B4-BE49-F238E27FC236}">
                <a16:creationId xmlns:a16="http://schemas.microsoft.com/office/drawing/2014/main" id="{89A691FF-F288-DD4D-B26F-1A632E0377DA}"/>
              </a:ext>
            </a:extLst>
          </p:cNvPr>
          <p:cNvSpPr>
            <a:spLocks noGrp="1"/>
          </p:cNvSpPr>
          <p:nvPr>
            <p:ph idx="1"/>
          </p:nvPr>
        </p:nvSpPr>
        <p:spPr/>
        <p:txBody>
          <a:bodyPr>
            <a:normAutofit/>
          </a:bodyPr>
          <a:lstStyle/>
          <a:p>
            <a:pPr>
              <a:lnSpc>
                <a:spcPct val="120000"/>
              </a:lnSpc>
              <a:spcBef>
                <a:spcPts val="0"/>
              </a:spcBef>
            </a:pPr>
            <a:r>
              <a:rPr lang="en-AU" dirty="0"/>
              <a:t>Is the </a:t>
            </a:r>
            <a:r>
              <a:rPr lang="en-AU" b="1" dirty="0"/>
              <a:t>DNS label </a:t>
            </a:r>
            <a:r>
              <a:rPr lang="en-AU" dirty="0"/>
              <a:t>being queried a secret?</a:t>
            </a:r>
          </a:p>
          <a:p>
            <a:pPr lvl="1">
              <a:lnSpc>
                <a:spcPct val="120000"/>
              </a:lnSpc>
              <a:spcBef>
                <a:spcPts val="0"/>
              </a:spcBef>
            </a:pPr>
            <a:r>
              <a:rPr lang="en-AU" dirty="0"/>
              <a:t>Well, not normally *</a:t>
            </a:r>
          </a:p>
          <a:p>
            <a:pPr lvl="2">
              <a:lnSpc>
                <a:spcPct val="120000"/>
              </a:lnSpc>
              <a:spcBef>
                <a:spcPts val="0"/>
              </a:spcBef>
              <a:buSzPct val="50000"/>
              <a:buFont typeface="System Font Regular"/>
              <a:buChar char="✵"/>
            </a:pPr>
            <a:r>
              <a:rPr lang="en-AU" sz="1050" dirty="0"/>
              <a:t>Although there are DNS versions of steganography that can conceal data in the query string</a:t>
            </a:r>
          </a:p>
          <a:p>
            <a:endParaRPr lang="en-AU" dirty="0"/>
          </a:p>
        </p:txBody>
      </p:sp>
    </p:spTree>
    <p:extLst>
      <p:ext uri="{BB962C8B-B14F-4D97-AF65-F5344CB8AC3E}">
        <p14:creationId xmlns:p14="http://schemas.microsoft.com/office/powerpoint/2010/main" val="106763772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22ACA-21D0-3F45-9923-24147E055262}"/>
              </a:ext>
            </a:extLst>
          </p:cNvPr>
          <p:cNvSpPr>
            <a:spLocks noGrp="1"/>
          </p:cNvSpPr>
          <p:nvPr>
            <p:ph type="title"/>
          </p:nvPr>
        </p:nvSpPr>
        <p:spPr/>
        <p:txBody>
          <a:bodyPr/>
          <a:lstStyle/>
          <a:p>
            <a:r>
              <a:rPr lang="en-AU" dirty="0">
                <a:solidFill>
                  <a:srgbClr val="7F5F00"/>
                </a:solidFill>
              </a:rPr>
              <a:t>What’s the problem here?</a:t>
            </a:r>
          </a:p>
        </p:txBody>
      </p:sp>
      <p:sp>
        <p:nvSpPr>
          <p:cNvPr id="3" name="Content Placeholder 2">
            <a:extLst>
              <a:ext uri="{FF2B5EF4-FFF2-40B4-BE49-F238E27FC236}">
                <a16:creationId xmlns:a16="http://schemas.microsoft.com/office/drawing/2014/main" id="{89A691FF-F288-DD4D-B26F-1A632E0377DA}"/>
              </a:ext>
            </a:extLst>
          </p:cNvPr>
          <p:cNvSpPr>
            <a:spLocks noGrp="1"/>
          </p:cNvSpPr>
          <p:nvPr>
            <p:ph idx="1"/>
          </p:nvPr>
        </p:nvSpPr>
        <p:spPr/>
        <p:txBody>
          <a:bodyPr>
            <a:normAutofit/>
          </a:bodyPr>
          <a:lstStyle/>
          <a:p>
            <a:pPr>
              <a:lnSpc>
                <a:spcPct val="120000"/>
              </a:lnSpc>
              <a:spcBef>
                <a:spcPts val="0"/>
              </a:spcBef>
            </a:pPr>
            <a:r>
              <a:rPr lang="en-AU" dirty="0">
                <a:solidFill>
                  <a:schemeClr val="bg1">
                    <a:lumMod val="75000"/>
                  </a:schemeClr>
                </a:solidFill>
              </a:rPr>
              <a:t>Is the </a:t>
            </a:r>
            <a:r>
              <a:rPr lang="en-AU" b="1" dirty="0">
                <a:solidFill>
                  <a:schemeClr val="bg1">
                    <a:lumMod val="75000"/>
                  </a:schemeClr>
                </a:solidFill>
              </a:rPr>
              <a:t>DNS label </a:t>
            </a:r>
            <a:r>
              <a:rPr lang="en-AU" dirty="0">
                <a:solidFill>
                  <a:schemeClr val="bg1">
                    <a:lumMod val="75000"/>
                  </a:schemeClr>
                </a:solidFill>
              </a:rPr>
              <a:t>being queried a secret?</a:t>
            </a:r>
          </a:p>
          <a:p>
            <a:pPr lvl="1">
              <a:lnSpc>
                <a:spcPct val="120000"/>
              </a:lnSpc>
              <a:spcBef>
                <a:spcPts val="0"/>
              </a:spcBef>
            </a:pPr>
            <a:r>
              <a:rPr lang="en-AU" dirty="0">
                <a:solidFill>
                  <a:schemeClr val="bg1">
                    <a:lumMod val="75000"/>
                  </a:schemeClr>
                </a:solidFill>
              </a:rPr>
              <a:t>Well, not normally</a:t>
            </a:r>
          </a:p>
          <a:p>
            <a:pPr>
              <a:lnSpc>
                <a:spcPct val="120000"/>
              </a:lnSpc>
              <a:spcBef>
                <a:spcPts val="0"/>
              </a:spcBef>
              <a:buSzPct val="100000"/>
            </a:pPr>
            <a:r>
              <a:rPr lang="en-AU" dirty="0"/>
              <a:t>Is the </a:t>
            </a:r>
            <a:r>
              <a:rPr lang="en-AU" b="1" dirty="0"/>
              <a:t>DNS response </a:t>
            </a:r>
            <a:r>
              <a:rPr lang="en-AU" dirty="0"/>
              <a:t>to a query a secret?</a:t>
            </a:r>
          </a:p>
          <a:p>
            <a:pPr lvl="1">
              <a:lnSpc>
                <a:spcPct val="120000"/>
              </a:lnSpc>
              <a:spcBef>
                <a:spcPts val="0"/>
              </a:spcBef>
              <a:buSzPct val="100000"/>
            </a:pPr>
            <a:r>
              <a:rPr lang="en-AU" dirty="0"/>
              <a:t>Again, not normally *</a:t>
            </a:r>
          </a:p>
          <a:p>
            <a:pPr lvl="2">
              <a:lnSpc>
                <a:spcPct val="120000"/>
              </a:lnSpc>
              <a:spcBef>
                <a:spcPts val="0"/>
              </a:spcBef>
              <a:buSzPct val="50000"/>
              <a:buFont typeface="System Font Regular"/>
              <a:buChar char="✵"/>
            </a:pPr>
            <a:r>
              <a:rPr lang="en-AU" sz="1100" dirty="0"/>
              <a:t>Although there are DNS versions of steganography that can conceal data in the response value</a:t>
            </a:r>
          </a:p>
          <a:p>
            <a:endParaRPr lang="en-AU" dirty="0"/>
          </a:p>
        </p:txBody>
      </p:sp>
    </p:spTree>
    <p:extLst>
      <p:ext uri="{BB962C8B-B14F-4D97-AF65-F5344CB8AC3E}">
        <p14:creationId xmlns:p14="http://schemas.microsoft.com/office/powerpoint/2010/main" val="338091752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22ACA-21D0-3F45-9923-24147E055262}"/>
              </a:ext>
            </a:extLst>
          </p:cNvPr>
          <p:cNvSpPr>
            <a:spLocks noGrp="1"/>
          </p:cNvSpPr>
          <p:nvPr>
            <p:ph type="title"/>
          </p:nvPr>
        </p:nvSpPr>
        <p:spPr/>
        <p:txBody>
          <a:bodyPr/>
          <a:lstStyle/>
          <a:p>
            <a:r>
              <a:rPr lang="en-AU" dirty="0">
                <a:solidFill>
                  <a:srgbClr val="7F5F00"/>
                </a:solidFill>
              </a:rPr>
              <a:t>What’s the problem here?</a:t>
            </a:r>
          </a:p>
        </p:txBody>
      </p:sp>
      <p:sp>
        <p:nvSpPr>
          <p:cNvPr id="3" name="Content Placeholder 2">
            <a:extLst>
              <a:ext uri="{FF2B5EF4-FFF2-40B4-BE49-F238E27FC236}">
                <a16:creationId xmlns:a16="http://schemas.microsoft.com/office/drawing/2014/main" id="{89A691FF-F288-DD4D-B26F-1A632E0377DA}"/>
              </a:ext>
            </a:extLst>
          </p:cNvPr>
          <p:cNvSpPr>
            <a:spLocks noGrp="1"/>
          </p:cNvSpPr>
          <p:nvPr>
            <p:ph idx="1"/>
          </p:nvPr>
        </p:nvSpPr>
        <p:spPr/>
        <p:txBody>
          <a:bodyPr>
            <a:normAutofit fontScale="85000" lnSpcReduction="10000"/>
          </a:bodyPr>
          <a:lstStyle/>
          <a:p>
            <a:pPr>
              <a:lnSpc>
                <a:spcPct val="120000"/>
              </a:lnSpc>
              <a:spcBef>
                <a:spcPts val="0"/>
              </a:spcBef>
            </a:pPr>
            <a:r>
              <a:rPr lang="en-AU" dirty="0">
                <a:solidFill>
                  <a:schemeClr val="bg1">
                    <a:lumMod val="75000"/>
                  </a:schemeClr>
                </a:solidFill>
              </a:rPr>
              <a:t>Is the </a:t>
            </a:r>
            <a:r>
              <a:rPr lang="en-AU" b="1" dirty="0">
                <a:solidFill>
                  <a:schemeClr val="bg1">
                    <a:lumMod val="75000"/>
                  </a:schemeClr>
                </a:solidFill>
              </a:rPr>
              <a:t>DNS label </a:t>
            </a:r>
            <a:r>
              <a:rPr lang="en-AU" dirty="0">
                <a:solidFill>
                  <a:schemeClr val="bg1">
                    <a:lumMod val="75000"/>
                  </a:schemeClr>
                </a:solidFill>
              </a:rPr>
              <a:t>being queried a secret?</a:t>
            </a:r>
          </a:p>
          <a:p>
            <a:pPr lvl="1">
              <a:lnSpc>
                <a:spcPct val="120000"/>
              </a:lnSpc>
              <a:spcBef>
                <a:spcPts val="0"/>
              </a:spcBef>
            </a:pPr>
            <a:r>
              <a:rPr lang="en-AU" dirty="0">
                <a:solidFill>
                  <a:schemeClr val="bg1">
                    <a:lumMod val="75000"/>
                  </a:schemeClr>
                </a:solidFill>
              </a:rPr>
              <a:t>Well, not normally</a:t>
            </a:r>
          </a:p>
          <a:p>
            <a:pPr>
              <a:lnSpc>
                <a:spcPct val="120000"/>
              </a:lnSpc>
              <a:spcBef>
                <a:spcPts val="0"/>
              </a:spcBef>
              <a:buSzPct val="100000"/>
            </a:pPr>
            <a:r>
              <a:rPr lang="en-AU" dirty="0">
                <a:solidFill>
                  <a:schemeClr val="bg1">
                    <a:lumMod val="75000"/>
                  </a:schemeClr>
                </a:solidFill>
              </a:rPr>
              <a:t>Is the </a:t>
            </a:r>
            <a:r>
              <a:rPr lang="en-AU" b="1" dirty="0">
                <a:solidFill>
                  <a:schemeClr val="bg1">
                    <a:lumMod val="75000"/>
                  </a:schemeClr>
                </a:solidFill>
              </a:rPr>
              <a:t>DNS response </a:t>
            </a:r>
            <a:r>
              <a:rPr lang="en-AU" dirty="0">
                <a:solidFill>
                  <a:schemeClr val="bg1">
                    <a:lumMod val="75000"/>
                  </a:schemeClr>
                </a:solidFill>
              </a:rPr>
              <a:t>to a query a secret?</a:t>
            </a:r>
          </a:p>
          <a:p>
            <a:pPr lvl="1">
              <a:lnSpc>
                <a:spcPct val="120000"/>
              </a:lnSpc>
              <a:spcBef>
                <a:spcPts val="0"/>
              </a:spcBef>
              <a:buSzPct val="100000"/>
            </a:pPr>
            <a:r>
              <a:rPr lang="en-AU" dirty="0">
                <a:solidFill>
                  <a:schemeClr val="bg1">
                    <a:lumMod val="75000"/>
                  </a:schemeClr>
                </a:solidFill>
              </a:rPr>
              <a:t>Again, not normally</a:t>
            </a:r>
          </a:p>
          <a:p>
            <a:pPr>
              <a:lnSpc>
                <a:spcPct val="120000"/>
              </a:lnSpc>
              <a:spcBef>
                <a:spcPts val="0"/>
              </a:spcBef>
              <a:buSzPct val="100000"/>
            </a:pPr>
            <a:r>
              <a:rPr lang="en-AU" dirty="0"/>
              <a:t>So what is the issue here?</a:t>
            </a:r>
          </a:p>
          <a:p>
            <a:pPr lvl="1">
              <a:lnSpc>
                <a:spcPct val="120000"/>
              </a:lnSpc>
              <a:spcBef>
                <a:spcPts val="0"/>
              </a:spcBef>
              <a:buSzPct val="100000"/>
            </a:pPr>
            <a:r>
              <a:rPr lang="en-AU" dirty="0"/>
              <a:t>It’s the combination of query and the meta-data around a query that creates a problem:</a:t>
            </a:r>
          </a:p>
          <a:p>
            <a:pPr lvl="2">
              <a:lnSpc>
                <a:spcPct val="120000"/>
              </a:lnSpc>
              <a:spcBef>
                <a:spcPts val="0"/>
              </a:spcBef>
              <a:buSzPct val="100000"/>
            </a:pPr>
            <a:r>
              <a:rPr lang="en-AU" dirty="0"/>
              <a:t>The end user identity, from the IP packet header</a:t>
            </a:r>
          </a:p>
          <a:p>
            <a:pPr lvl="2">
              <a:lnSpc>
                <a:spcPct val="120000"/>
              </a:lnSpc>
              <a:spcBef>
                <a:spcPts val="0"/>
              </a:spcBef>
              <a:buSzPct val="100000"/>
            </a:pPr>
            <a:r>
              <a:rPr lang="en-AU" dirty="0"/>
              <a:t>The DNS label (or sequence of labels) being queried, from the payload</a:t>
            </a:r>
          </a:p>
          <a:p>
            <a:pPr lvl="2">
              <a:lnSpc>
                <a:spcPct val="120000"/>
              </a:lnSpc>
              <a:spcBef>
                <a:spcPts val="0"/>
              </a:spcBef>
              <a:buSzPct val="100000"/>
            </a:pPr>
            <a:r>
              <a:rPr lang="en-AU" dirty="0"/>
              <a:t>The date and time</a:t>
            </a:r>
          </a:p>
          <a:p>
            <a:endParaRPr lang="en-AU" dirty="0"/>
          </a:p>
        </p:txBody>
      </p:sp>
    </p:spTree>
    <p:extLst>
      <p:ext uri="{BB962C8B-B14F-4D97-AF65-F5344CB8AC3E}">
        <p14:creationId xmlns:p14="http://schemas.microsoft.com/office/powerpoint/2010/main" val="2626032276"/>
      </p:ext>
    </p:extLst>
  </p:cSld>
  <p:clrMapOvr>
    <a:masterClrMapping/>
  </p:clrMapOvr>
  <p:transition spd="med"/>
</p:sld>
</file>

<file path=ppt/theme/theme1.xml><?xml version="1.0" encoding="utf-8"?>
<a:theme xmlns:a="http://schemas.openxmlformats.org/drawingml/2006/main" name="APNIC33PowerPointTemplateFinal">
  <a:themeElements>
    <a:clrScheme name="APNIC33PowerPointTemplateFinal">
      <a:dk1>
        <a:srgbClr val="000000"/>
      </a:dk1>
      <a:lt1>
        <a:srgbClr val="FFFFFF"/>
      </a:lt1>
      <a:dk2>
        <a:srgbClr val="A7A7A7"/>
      </a:dk2>
      <a:lt2>
        <a:srgbClr val="535353"/>
      </a:lt2>
      <a:accent1>
        <a:srgbClr val="004FBA"/>
      </a:accent1>
      <a:accent2>
        <a:srgbClr val="F27D0A"/>
      </a:accent2>
      <a:accent3>
        <a:srgbClr val="590F4A"/>
      </a:accent3>
      <a:accent4>
        <a:srgbClr val="166813"/>
      </a:accent4>
      <a:accent5>
        <a:srgbClr val="C40836"/>
      </a:accent5>
      <a:accent6>
        <a:srgbClr val="FFCF0A"/>
      </a:accent6>
      <a:hlink>
        <a:srgbClr val="0000FF"/>
      </a:hlink>
      <a:folHlink>
        <a:srgbClr val="FF00FF"/>
      </a:folHlink>
    </a:clrScheme>
    <a:fontScheme name="APNIC33PowerPointTemplateFinal">
      <a:majorFont>
        <a:latin typeface="Calibri"/>
        <a:ea typeface="Calibri"/>
        <a:cs typeface="Calibri"/>
      </a:majorFont>
      <a:minorFont>
        <a:latin typeface="Helvetica"/>
        <a:ea typeface="Helvetica"/>
        <a:cs typeface="Helvetica"/>
      </a:minorFont>
    </a:fontScheme>
    <a:fmtScheme name="APNIC33PowerPointTemplateFin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APNIC33PowerPointTemplateFinal">
  <a:themeElements>
    <a:clrScheme name="APNIC33PowerPointTemplateFinal">
      <a:dk1>
        <a:srgbClr val="000000"/>
      </a:dk1>
      <a:lt1>
        <a:srgbClr val="FFFFFF"/>
      </a:lt1>
      <a:dk2>
        <a:srgbClr val="A7A7A7"/>
      </a:dk2>
      <a:lt2>
        <a:srgbClr val="535353"/>
      </a:lt2>
      <a:accent1>
        <a:srgbClr val="004FBA"/>
      </a:accent1>
      <a:accent2>
        <a:srgbClr val="F27D0A"/>
      </a:accent2>
      <a:accent3>
        <a:srgbClr val="590F4A"/>
      </a:accent3>
      <a:accent4>
        <a:srgbClr val="166813"/>
      </a:accent4>
      <a:accent5>
        <a:srgbClr val="C40836"/>
      </a:accent5>
      <a:accent6>
        <a:srgbClr val="FFCF0A"/>
      </a:accent6>
      <a:hlink>
        <a:srgbClr val="0000FF"/>
      </a:hlink>
      <a:folHlink>
        <a:srgbClr val="FF00FF"/>
      </a:folHlink>
    </a:clrScheme>
    <a:fontScheme name="APNIC33PowerPointTemplateFinal">
      <a:majorFont>
        <a:latin typeface="Calibri"/>
        <a:ea typeface="Calibri"/>
        <a:cs typeface="Calibri"/>
      </a:majorFont>
      <a:minorFont>
        <a:latin typeface="Helvetica"/>
        <a:ea typeface="Helvetica"/>
        <a:cs typeface="Helvetica"/>
      </a:minorFont>
    </a:fontScheme>
    <a:fmtScheme name="APNIC33PowerPointTemplateFin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C931AACE063D241B46B3DC5C07BA8B7" ma:contentTypeVersion="12" ma:contentTypeDescription="Create a new document." ma:contentTypeScope="" ma:versionID="9143bfd88752d4671ba6f333cb826e2b">
  <xsd:schema xmlns:xsd="http://www.w3.org/2001/XMLSchema" xmlns:xs="http://www.w3.org/2001/XMLSchema" xmlns:p="http://schemas.microsoft.com/office/2006/metadata/properties" xmlns:ns2="3aca21ad-443f-4e74-b301-f32116a9d1a4" xmlns:ns3="52337f47-1ee8-4d8a-8e13-f0ec0e135c4a" targetNamespace="http://schemas.microsoft.com/office/2006/metadata/properties" ma:root="true" ma:fieldsID="ed27590ccb189d972498d38bb49f03a6" ns2:_="" ns3:_="">
    <xsd:import namespace="3aca21ad-443f-4e74-b301-f32116a9d1a4"/>
    <xsd:import namespace="52337f47-1ee8-4d8a-8e13-f0ec0e135c4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ca21ad-443f-4e74-b301-f32116a9d1a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2337f47-1ee8-4d8a-8e13-f0ec0e135c4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MediaServic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334F2DC-1E05-4D2A-AF51-62CB1A6B191C}">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55788F5-BB04-4306-895D-992B0B4E5A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ca21ad-443f-4e74-b301-f32116a9d1a4"/>
    <ds:schemaRef ds:uri="52337f47-1ee8-4d8a-8e13-f0ec0e135c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4A15A38-EF73-4FD6-9968-E60E0948904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173</TotalTime>
  <Words>2729</Words>
  <Application>Microsoft Macintosh PowerPoint</Application>
  <PresentationFormat>On-screen Show (16:9)</PresentationFormat>
  <Paragraphs>287</Paragraphs>
  <Slides>49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AhnbergHand</vt:lpstr>
      <vt:lpstr>Arial</vt:lpstr>
      <vt:lpstr>Calibri</vt:lpstr>
      <vt:lpstr>Helvetica</vt:lpstr>
      <vt:lpstr>Powderfinger Type</vt:lpstr>
      <vt:lpstr>System Font Regular</vt:lpstr>
      <vt:lpstr>APNIC33PowerPointTemplateFinal</vt:lpstr>
      <vt:lpstr>DNS Privacy (an update)</vt:lpstr>
      <vt:lpstr>PowerPoint Presentation</vt:lpstr>
      <vt:lpstr>Why pick on the DNS?</vt:lpstr>
      <vt:lpstr>Why pick on the DNS?</vt:lpstr>
      <vt:lpstr>Why pick on the DNS?</vt:lpstr>
      <vt:lpstr>DNS Surveillance</vt:lpstr>
      <vt:lpstr>What’s the problem here?</vt:lpstr>
      <vt:lpstr>What’s the problem here?</vt:lpstr>
      <vt:lpstr>What’s the problem here?</vt:lpstr>
      <vt:lpstr>How we might think the DNS works</vt:lpstr>
      <vt:lpstr>What we suspect the DNS is like</vt:lpstr>
      <vt:lpstr>What we suspect the DNS is like</vt:lpstr>
      <vt:lpstr>Second-hand DNS queries are a business opportunity these days</vt:lpstr>
      <vt:lpstr>How can we improve DNS Privacy?</vt:lpstr>
      <vt:lpstr>1. The DNS is overly chatty</vt:lpstr>
      <vt:lpstr>The DNS is chatty</vt:lpstr>
      <vt:lpstr>QNAME Minimisation</vt:lpstr>
      <vt:lpstr>Yes, but…</vt:lpstr>
      <vt:lpstr>2. Interception and Rewriting</vt:lpstr>
      <vt:lpstr>DNSSEC and Recursive Resolvers</vt:lpstr>
      <vt:lpstr>Yes, but…</vt:lpstr>
      <vt:lpstr>3. Middleware and WireTapping</vt:lpstr>
      <vt:lpstr>DoT - DNS over TLS</vt:lpstr>
      <vt:lpstr>Yes, but…</vt:lpstr>
      <vt:lpstr>DoH - DNS over HTTPS</vt:lpstr>
      <vt:lpstr>Why use DoH over DoT?</vt:lpstr>
      <vt:lpstr>Yes, but…</vt:lpstr>
      <vt:lpstr>DNS over QUIC</vt:lpstr>
      <vt:lpstr>Yes, but…</vt:lpstr>
      <vt:lpstr>DoH again!</vt:lpstr>
      <vt:lpstr>4. DNS Profiling </vt:lpstr>
      <vt:lpstr>Oblivious DNS</vt:lpstr>
      <vt:lpstr>Oblivious DNS</vt:lpstr>
      <vt:lpstr>Yes, but…</vt:lpstr>
      <vt:lpstr>Oblivious DoH</vt:lpstr>
      <vt:lpstr>Oblivious DoH</vt:lpstr>
      <vt:lpstr>Yes, but…</vt:lpstr>
      <vt:lpstr>Obscured DNS</vt:lpstr>
      <vt:lpstr>Yes, but…</vt:lpstr>
      <vt:lpstr>Hiding in the Crowd</vt:lpstr>
      <vt:lpstr>Hiding in the Crowds</vt:lpstr>
      <vt:lpstr>Where is this heading?</vt:lpstr>
      <vt:lpstr>The DNS Economy</vt:lpstr>
      <vt:lpstr>My Opinion</vt:lpstr>
      <vt:lpstr>If HTTPS worked, why not DoH?</vt:lpstr>
      <vt:lpstr>“Split” DNS</vt:lpstr>
      <vt:lpstr>Choose your resolver carefully!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for using this template</dc:title>
  <cp:lastModifiedBy>Geoff Huston</cp:lastModifiedBy>
  <cp:revision>15</cp:revision>
  <dcterms:modified xsi:type="dcterms:W3CDTF">2021-03-01T08:25:08Z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0x0101001C931AACE063D241B46B3DC5C07BA8B7</vt:lpwstr>
  </property>
</Properties>
</file>