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87" r:id="rId10"/>
    <p:sldId id="384" r:id="rId11"/>
    <p:sldId id="386" r:id="rId12"/>
    <p:sldId id="388" r:id="rId13"/>
    <p:sldId id="389" r:id="rId14"/>
    <p:sldId id="281" r:id="rId15"/>
    <p:sldId id="381" r:id="rId16"/>
    <p:sldId id="382" r:id="rId17"/>
    <p:sldId id="390" r:id="rId18"/>
    <p:sldId id="3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85FE-C654-6E40-B247-BBE2614C7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21ED3-FA0A-FA4B-A9FA-35EC2659F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8267E-532A-3848-943A-466A3D83B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75AB-D8F5-044D-9EF6-5D574D1D00E7}" type="datetimeFigureOut">
              <a:rPr lang="en-AU" smtClean="0"/>
              <a:t>13/6/20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EA13B-C9BA-7048-9689-C16998ED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5011B-9A18-3444-8242-963A8165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AF6B-0E23-D143-98DF-C290656D50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44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5C16D-F06B-4D47-BED1-0F79908B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A8A2B-7497-364F-97BA-04776CB24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02FBB-37B8-8F4F-AFDF-C2ABDD983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75AB-D8F5-044D-9EF6-5D574D1D00E7}" type="datetimeFigureOut">
              <a:rPr lang="en-AU" smtClean="0"/>
              <a:t>13/6/20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3E986-C6C0-AA4E-8B3B-0DA7EEFB9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D6ADD-C0AC-DA42-B6C0-637C5940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AF6B-0E23-D143-98DF-C290656D50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162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088D76-6DA5-F246-B225-9D5B2D0A2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E2F02-8E5D-5142-A9C9-CDAAA326F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5DBFC-973B-AD41-859A-16F7F6242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75AB-D8F5-044D-9EF6-5D574D1D00E7}" type="datetimeFigureOut">
              <a:rPr lang="en-AU" smtClean="0"/>
              <a:t>13/6/20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CAB47-2160-624A-A081-E1991D9A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4F1A5-E7FF-2145-84DD-15A1CD9F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AF6B-0E23-D143-98DF-C290656D50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158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9D1F-821D-E640-8C1A-C7DFAD0D7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ED878-DCD8-C74A-8888-773A1054C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87683-183D-D343-9004-5C0FFAED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75AB-D8F5-044D-9EF6-5D574D1D00E7}" type="datetimeFigureOut">
              <a:rPr lang="en-AU" smtClean="0"/>
              <a:t>13/6/20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9737D-3262-3A4E-AF45-6D776D6C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B218A-AB09-C34B-B2FF-DE86B6878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AF6B-0E23-D143-98DF-C290656D50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806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1F3BF-59DF-3242-A28C-0A0CAA80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824DA-8DE9-9A47-9DEB-6DD06E93B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AD3E0-B673-F445-91E5-A3582BF2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75AB-D8F5-044D-9EF6-5D574D1D00E7}" type="datetimeFigureOut">
              <a:rPr lang="en-AU" smtClean="0"/>
              <a:t>13/6/20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658F3-EA9B-A246-A9A1-A53669264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3E54C-6F7D-1649-B72F-F4102555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AF6B-0E23-D143-98DF-C290656D50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690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6D200-E3EC-2244-A439-B3012623D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94F90-E6E6-8641-A7BC-7A8BC7551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C48D5-1643-C34B-AADA-E843A1868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36D8A-396E-4F41-BAC9-EB101FC0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75AB-D8F5-044D-9EF6-5D574D1D00E7}" type="datetimeFigureOut">
              <a:rPr lang="en-AU" smtClean="0"/>
              <a:t>13/6/20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A7B75-A7D0-8D4F-AFC9-E423E6026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7F7A2-9BFA-D149-A468-688305FC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AF6B-0E23-D143-98DF-C290656D50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901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4E3BC-8E5B-B443-B9C7-EB6CEB10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1CB8D-8E0C-2C48-B6D7-1C6256E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955ED-0543-0442-A84A-840EAFD47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D9DB1E-D460-2242-B2B5-F03D34FE9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D2EDD-3A27-3145-854E-F78F9CDEC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87203F-512A-2F4F-907F-680C6060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75AB-D8F5-044D-9EF6-5D574D1D00E7}" type="datetimeFigureOut">
              <a:rPr lang="en-AU" smtClean="0"/>
              <a:t>13/6/20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6C2B48-2130-8149-9ABC-BC15E6F5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26925C-6F92-0347-B781-E2987304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AF6B-0E23-D143-98DF-C290656D50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977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2E126-535C-5D45-AAD3-2A9A4E148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77EC4-767D-FB41-98EF-7FA930E38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75AB-D8F5-044D-9EF6-5D574D1D00E7}" type="datetimeFigureOut">
              <a:rPr lang="en-AU" smtClean="0"/>
              <a:t>13/6/20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E3EB1-A102-AB46-AEC3-F580AC1F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9AC5FC-6789-5B48-A7C9-28AD8D08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AF6B-0E23-D143-98DF-C290656D50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229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947CCD-39E4-BC4D-A1D4-2977402E4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75AB-D8F5-044D-9EF6-5D574D1D00E7}" type="datetimeFigureOut">
              <a:rPr lang="en-AU" smtClean="0"/>
              <a:t>13/6/20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11AA4A-11E0-4040-8DB4-DA24A5846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C8D50-2FAB-2845-AC0F-01589D068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AF6B-0E23-D143-98DF-C290656D50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87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C9DF-5F7E-7B4F-B6F1-27D86495B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FF837-6C66-AB48-BEF4-531A07E8E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3E4F3-9B9E-3B44-9185-94B256C21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356F3-F20F-0544-A2CF-2690F4C6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75AB-D8F5-044D-9EF6-5D574D1D00E7}" type="datetimeFigureOut">
              <a:rPr lang="en-AU" smtClean="0"/>
              <a:t>13/6/20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D8E47-A340-F045-8858-6333BF0CB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9486B-A475-2046-84F4-27ED2315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AF6B-0E23-D143-98DF-C290656D50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572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106D-C5A3-F94D-8C51-CE312160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DCE747-CCEF-EB4E-9E5E-847EB17A4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B6A80-4133-B94D-B0CF-5CDE254AE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27D9E-9A55-3348-AC4A-0A06E5F92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75AB-D8F5-044D-9EF6-5D574D1D00E7}" type="datetimeFigureOut">
              <a:rPr lang="en-AU" smtClean="0"/>
              <a:t>13/6/20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4292F-C72C-1742-A523-4E24C985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0632D-3148-7C46-8F82-A1B6A3F0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AF6B-0E23-D143-98DF-C290656D50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53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96F773-B16E-3E4B-9F02-3F200DB4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89C4A-40C0-D74F-B741-42655D340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1E66F-57C0-C64D-8B71-6C555E0ED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E75AB-D8F5-044D-9EF6-5D574D1D00E7}" type="datetimeFigureOut">
              <a:rPr lang="en-AU" smtClean="0"/>
              <a:t>13/6/20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79D7E-7AFA-CC42-8B57-62F4ACD7D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FF89D-DA08-864A-B099-B4E77CE69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FAF6B-0E23-D143-98DF-C290656D50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00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B7DF30-C097-1B42-B9DA-E1FC1F6D52E8}"/>
              </a:ext>
            </a:extLst>
          </p:cNvPr>
          <p:cNvSpPr txBox="1"/>
          <p:nvPr/>
        </p:nvSpPr>
        <p:spPr>
          <a:xfrm>
            <a:off x="893379" y="1996966"/>
            <a:ext cx="100591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latin typeface="Powderfinger Type" panose="02020709070000000403" pitchFamily="49" charset="77"/>
              </a:rPr>
              <a:t>Technology Adoption Data</a:t>
            </a:r>
          </a:p>
          <a:p>
            <a:endParaRPr lang="en-AU" sz="3200" b="1" dirty="0">
              <a:latin typeface="Powderfinger Type" panose="02020709070000000403" pitchFamily="49" charset="77"/>
            </a:endParaRPr>
          </a:p>
          <a:p>
            <a:r>
              <a:rPr lang="en-AU" sz="3200" b="1" dirty="0">
                <a:latin typeface="Powderfinger Type" panose="02020709070000000403" pitchFamily="49" charset="77"/>
              </a:rPr>
              <a:t>Adoption Rates for IPv6, DNSSEC and RPKI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D6C12-850C-8F48-B498-A1037608F0DE}"/>
              </a:ext>
            </a:extLst>
          </p:cNvPr>
          <p:cNvSpPr txBox="1"/>
          <p:nvPr/>
        </p:nvSpPr>
        <p:spPr>
          <a:xfrm>
            <a:off x="9364717" y="4288221"/>
            <a:ext cx="20810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AhnbergHand" pitchFamily="2" charset="0"/>
              </a:rPr>
              <a:t>Geoff Huston</a:t>
            </a:r>
          </a:p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AhnbergHand" pitchFamily="2" charset="0"/>
              </a:rPr>
              <a:t>Joao Damas</a:t>
            </a:r>
          </a:p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AhnbergHand" pitchFamily="2" charset="0"/>
              </a:rPr>
              <a:t>APNIC Labs</a:t>
            </a:r>
          </a:p>
          <a:p>
            <a:endParaRPr lang="en-AU" dirty="0">
              <a:solidFill>
                <a:schemeClr val="bg1">
                  <a:lumMod val="50000"/>
                </a:schemeClr>
              </a:solidFill>
              <a:latin typeface="AhnbergHand" pitchFamily="2" charset="0"/>
            </a:endParaRPr>
          </a:p>
          <a:p>
            <a:r>
              <a:rPr lang="en-AU" dirty="0" err="1">
                <a:solidFill>
                  <a:schemeClr val="bg1">
                    <a:lumMod val="50000"/>
                  </a:schemeClr>
                </a:solidFill>
                <a:latin typeface="AhnbergHand" pitchFamily="2" charset="0"/>
              </a:rPr>
              <a:t>EURODiG</a:t>
            </a:r>
            <a:endParaRPr lang="en-AU" dirty="0">
              <a:solidFill>
                <a:schemeClr val="bg1">
                  <a:lumMod val="50000"/>
                </a:schemeClr>
              </a:solidFill>
              <a:latin typeface="AhnbergHand" pitchFamily="2" charset="0"/>
            </a:endParaRPr>
          </a:p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AhnbergHand" pitchFamily="2" charset="0"/>
              </a:rPr>
              <a:t>WS-11</a:t>
            </a:r>
          </a:p>
          <a:p>
            <a:r>
              <a:rPr lang="en-AU" dirty="0">
                <a:solidFill>
                  <a:schemeClr val="bg1">
                    <a:lumMod val="50000"/>
                  </a:schemeClr>
                </a:solidFill>
                <a:latin typeface="AhnbergHand" pitchFamily="2" charset="0"/>
              </a:rPr>
              <a:t>11 June 2020</a:t>
            </a:r>
          </a:p>
        </p:txBody>
      </p:sp>
    </p:spTree>
    <p:extLst>
      <p:ext uri="{BB962C8B-B14F-4D97-AF65-F5344CB8AC3E}">
        <p14:creationId xmlns:p14="http://schemas.microsoft.com/office/powerpoint/2010/main" val="391215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144B7-8AEB-464B-BB4D-3F4661A3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RPKI ROV Adoption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D210F-8CDE-0F45-99A2-2B61BF6A5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All End Users behind ROV-aware filters: </a:t>
            </a:r>
            <a:r>
              <a:rPr lang="en-AU" b="1" dirty="0"/>
              <a:t>5.3%</a:t>
            </a:r>
          </a:p>
          <a:p>
            <a:pPr marL="0" indent="0">
              <a:buNone/>
            </a:pPr>
            <a:r>
              <a:rPr lang="en-AU" dirty="0"/>
              <a:t>European users:                                          </a:t>
            </a:r>
            <a:r>
              <a:rPr lang="en-AU" b="1" dirty="0"/>
              <a:t>1.7%</a:t>
            </a:r>
          </a:p>
        </p:txBody>
      </p:sp>
    </p:spTree>
    <p:extLst>
      <p:ext uri="{BB962C8B-B14F-4D97-AF65-F5344CB8AC3E}">
        <p14:creationId xmlns:p14="http://schemas.microsoft.com/office/powerpoint/2010/main" val="3262980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B2C1-83F3-764B-9BE2-945EEA04A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RPKI ROV Adoption in Europe</a:t>
            </a:r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6E74A2-0D2D-D640-9FD7-5C45E08BA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2656" y="1825625"/>
            <a:ext cx="6586688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E1165C-3955-1849-960B-1844FB3FFFDF}"/>
              </a:ext>
            </a:extLst>
          </p:cNvPr>
          <p:cNvSpPr txBox="1"/>
          <p:nvPr/>
        </p:nvSpPr>
        <p:spPr>
          <a:xfrm flipH="1">
            <a:off x="4750675" y="1456293"/>
            <a:ext cx="498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Rate of </a:t>
            </a:r>
            <a:r>
              <a:rPr lang="en-AU" sz="2800" b="1" dirty="0" err="1"/>
              <a:t>RoV</a:t>
            </a:r>
            <a:r>
              <a:rPr lang="en-AU" sz="2800" b="1" dirty="0"/>
              <a:t> Filtering</a:t>
            </a:r>
          </a:p>
        </p:txBody>
      </p:sp>
    </p:spTree>
    <p:extLst>
      <p:ext uri="{BB962C8B-B14F-4D97-AF65-F5344CB8AC3E}">
        <p14:creationId xmlns:p14="http://schemas.microsoft.com/office/powerpoint/2010/main" val="146356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B2C1-83F3-764B-9BE2-945EEA04A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RPKI ROV Adoption in Europe</a:t>
            </a:r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6E74A2-0D2D-D640-9FD7-5C45E08BA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2656" y="1825625"/>
            <a:ext cx="6586688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E1165C-3955-1849-960B-1844FB3FFFDF}"/>
              </a:ext>
            </a:extLst>
          </p:cNvPr>
          <p:cNvSpPr txBox="1"/>
          <p:nvPr/>
        </p:nvSpPr>
        <p:spPr>
          <a:xfrm flipH="1">
            <a:off x="4750675" y="1456293"/>
            <a:ext cx="498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Rate of </a:t>
            </a:r>
            <a:r>
              <a:rPr lang="en-AU" sz="2800" b="1" dirty="0" err="1"/>
              <a:t>RoV</a:t>
            </a:r>
            <a:r>
              <a:rPr lang="en-AU" sz="2800" b="1" dirty="0"/>
              <a:t> Filtering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1E6C63-2DE1-6140-A29D-FD64D43B8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430" y="1082566"/>
            <a:ext cx="7308169" cy="568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97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DBB7-0BEB-244A-BD41-F04E12832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Why is there such Diversity in Deployment?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27079-8317-9F4D-89D2-8FD37B111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4207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680" y="358757"/>
            <a:ext cx="8226720" cy="84921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Powderfinger Type"/>
                <a:cs typeface="Powderfinger Type"/>
              </a:rPr>
              <a:t>Challenges for adoption: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2269" y="1469270"/>
            <a:ext cx="7054289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414726" indent="-414726">
              <a:buAutoNum type="arabicPeriod"/>
            </a:pPr>
            <a:r>
              <a:rPr lang="en-US" dirty="0">
                <a:solidFill>
                  <a:srgbClr val="0000FF"/>
                </a:solidFill>
                <a:latin typeface="Powderfinger Type"/>
                <a:cs typeface="Powderfinger Type"/>
              </a:rPr>
              <a:t>This is a deregulated and highly</a:t>
            </a:r>
          </a:p>
          <a:p>
            <a:r>
              <a:rPr lang="en-US" dirty="0">
                <a:solidFill>
                  <a:srgbClr val="0000FF"/>
                </a:solidFill>
                <a:latin typeface="Powderfinger Type"/>
                <a:cs typeface="Powderfinger Type"/>
              </a:rPr>
              <a:t>   competitive environment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333" y="2187838"/>
            <a:ext cx="4768177" cy="1088917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3300" b="1" dirty="0">
                <a:solidFill>
                  <a:srgbClr val="B06824"/>
                </a:solidFill>
                <a:latin typeface="Max's Handwritin"/>
                <a:cs typeface="Max's Handwritin"/>
              </a:rPr>
              <a:t>There are many different players</a:t>
            </a:r>
          </a:p>
          <a:p>
            <a:r>
              <a:rPr lang="en-US" sz="3300" b="1" dirty="0">
                <a:solidFill>
                  <a:srgbClr val="B06824"/>
                </a:solidFill>
                <a:latin typeface="Max's Handwritin"/>
                <a:cs typeface="Max's Handwritin"/>
              </a:rPr>
              <a:t>Each with their own perspective</a:t>
            </a:r>
          </a:p>
        </p:txBody>
      </p:sp>
      <p:pic>
        <p:nvPicPr>
          <p:cNvPr id="2" name="Picture 1" descr="fig1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11" y="3690298"/>
            <a:ext cx="2968026" cy="1567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491" y="3102378"/>
            <a:ext cx="391905" cy="58634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3300" b="1" dirty="0">
                <a:solidFill>
                  <a:srgbClr val="0000FF"/>
                </a:solidFill>
                <a:latin typeface="Max's Handwritin"/>
                <a:cs typeface="Max's Handwritin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524001" y="2841082"/>
            <a:ext cx="3135015" cy="2874271"/>
          </a:xfrm>
          <a:prstGeom prst="rect">
            <a:avLst/>
          </a:prstGeom>
          <a:solidFill>
            <a:srgbClr val="FFFFFE">
              <a:alpha val="8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6000"/>
              </a:lnSpc>
              <a:buClr>
                <a:srgbClr val="000000"/>
              </a:buClr>
              <a:buSzPct val="100000"/>
            </a:pPr>
            <a:endParaRPr lang="en-US" sz="1600"/>
          </a:p>
        </p:txBody>
      </p:sp>
      <p:pic>
        <p:nvPicPr>
          <p:cNvPr id="9" name="Picture 8" descr="fi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83" y="3233027"/>
            <a:ext cx="1492807" cy="1729260"/>
          </a:xfrm>
          <a:prstGeom prst="rect">
            <a:avLst/>
          </a:prstGeom>
        </p:spPr>
      </p:pic>
      <p:pic>
        <p:nvPicPr>
          <p:cNvPr id="30" name="Picture 29" descr="fig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83" y="4670162"/>
            <a:ext cx="1801147" cy="110894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613935" y="5584703"/>
            <a:ext cx="6923654" cy="58634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3300" b="1" dirty="0">
                <a:solidFill>
                  <a:srgbClr val="000090"/>
                </a:solidFill>
                <a:latin typeface="Max's Handwritin"/>
                <a:cs typeface="Max's Handwritin"/>
              </a:rPr>
              <a:t>And all potential approaches will be explored!</a:t>
            </a:r>
          </a:p>
        </p:txBody>
      </p:sp>
    </p:spTree>
    <p:extLst>
      <p:ext uri="{BB962C8B-B14F-4D97-AF65-F5344CB8AC3E}">
        <p14:creationId xmlns:p14="http://schemas.microsoft.com/office/powerpoint/2010/main" val="3738081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680" y="358757"/>
            <a:ext cx="8226720" cy="84921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Powderfinger Type"/>
                <a:cs typeface="Powderfinger Type"/>
              </a:rPr>
              <a:t>Challenges for adoption: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2269" y="1469270"/>
            <a:ext cx="7054289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Powderfinger Type"/>
                <a:cs typeface="Powderfinger Type"/>
              </a:rPr>
              <a:t>2.  The myth of long-term planning</a:t>
            </a:r>
          </a:p>
        </p:txBody>
      </p:sp>
      <p:pic>
        <p:nvPicPr>
          <p:cNvPr id="2" name="Picture 1" descr="fig1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8" y="2795111"/>
            <a:ext cx="2968026" cy="1567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9727" y="2081478"/>
            <a:ext cx="391905" cy="58634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3300" b="1" dirty="0">
                <a:solidFill>
                  <a:srgbClr val="0000FF"/>
                </a:solidFill>
                <a:latin typeface="Max's Handwritin"/>
                <a:cs typeface="Max's Handwritin"/>
              </a:rPr>
              <a:t>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A80115-85ED-A948-B768-CD2298B2D927}"/>
              </a:ext>
            </a:extLst>
          </p:cNvPr>
          <p:cNvSpPr txBox="1">
            <a:spLocks/>
          </p:cNvSpPr>
          <p:nvPr/>
        </p:nvSpPr>
        <p:spPr>
          <a:xfrm>
            <a:off x="3574034" y="2369028"/>
            <a:ext cx="8617966" cy="1597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Max's Handwritin"/>
                <a:cs typeface="Max's Handwritin"/>
              </a:rPr>
              <a:t>“IPv6 Transition will take many years...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Max's Handwritin"/>
                <a:cs typeface="Max's Handwritin"/>
              </a:rPr>
              <a:t>     5 years, maybe 10 years, maybe longer”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3B1C76-6EAB-0A48-940F-112048AD9E46}"/>
              </a:ext>
            </a:extLst>
          </p:cNvPr>
          <p:cNvSpPr txBox="1"/>
          <p:nvPr/>
        </p:nvSpPr>
        <p:spPr>
          <a:xfrm>
            <a:off x="5105075" y="3265072"/>
            <a:ext cx="6204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84807"/>
                </a:solidFill>
                <a:latin typeface="Max's Handwritin"/>
                <a:cs typeface="Max's Handwritin"/>
              </a:rPr>
              <a:t>Are we still firmly committed to the plans we had 5 years ago? How about our 10-year-old plans?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F50E9-053B-D648-B644-FAD841095A1D}"/>
              </a:ext>
            </a:extLst>
          </p:cNvPr>
          <p:cNvSpPr txBox="1"/>
          <p:nvPr/>
        </p:nvSpPr>
        <p:spPr>
          <a:xfrm>
            <a:off x="1180009" y="5715353"/>
            <a:ext cx="811654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wderfinger Type"/>
                <a:cs typeface="Powderfinger Type"/>
              </a:rPr>
              <a:t>The longer the period of transition, the higher the risk of completely losing the plot and heading into other directions!</a:t>
            </a:r>
          </a:p>
        </p:txBody>
      </p:sp>
    </p:spTree>
    <p:extLst>
      <p:ext uri="{BB962C8B-B14F-4D97-AF65-F5344CB8AC3E}">
        <p14:creationId xmlns:p14="http://schemas.microsoft.com/office/powerpoint/2010/main" val="3415852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680" y="358757"/>
            <a:ext cx="8226720" cy="84921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Powderfinger Type"/>
                <a:cs typeface="Powderfinger Type"/>
              </a:rPr>
              <a:t>Challenges: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2269" y="1469270"/>
            <a:ext cx="7054289" cy="360755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dirty="0">
                <a:solidFill>
                  <a:srgbClr val="0000FF"/>
                </a:solidFill>
                <a:latin typeface="Powderfinger Type"/>
                <a:cs typeface="Powderfinger Type"/>
              </a:rPr>
              <a:t>The Internet keeps changing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4389AA-F5A3-1743-B28D-545EE595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520" y="1976164"/>
            <a:ext cx="7848872" cy="85725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Powderfinger Type" charset="0"/>
                <a:ea typeface="Powderfinger Type" charset="0"/>
                <a:cs typeface="Powderfinger Type" charset="0"/>
              </a:rPr>
              <a:t>Today’s Internet Architecture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0F36B1-2EEF-9B4F-AB35-64E2C0F9A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20" y="2598216"/>
            <a:ext cx="7669600" cy="36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35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2EB27-7565-C841-8ACD-44E89B64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Some providers see advantage in adoption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823EF-21D8-E14F-99A3-21C0406FA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Competitive positioning in a diverse market</a:t>
            </a:r>
          </a:p>
          <a:p>
            <a:r>
              <a:rPr lang="en-AU" dirty="0"/>
              <a:t>Early adoption of future mainstream technologies (first user advantage)</a:t>
            </a:r>
          </a:p>
          <a:p>
            <a:r>
              <a:rPr lang="en-AU" dirty="0"/>
              <a:t>Perception of enhanced utility, security and safety in these more recent technologies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5751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EEF5-D72C-B440-BA21-5E2AC4A2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Other providers see reasons to wait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0BF0D-E268-5247-A988-48146D004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IPv6</a:t>
            </a:r>
            <a:r>
              <a:rPr lang="en-AU" dirty="0"/>
              <a:t> is a 1990’s technology solution to a 1980’s networking architectural challenge – CDN feeder networks do not need globally unique address plans across every device all of the time</a:t>
            </a:r>
          </a:p>
          <a:p>
            <a:r>
              <a:rPr lang="en-AU" b="1" dirty="0"/>
              <a:t>DNSSEC</a:t>
            </a:r>
            <a:r>
              <a:rPr lang="en-AU" dirty="0"/>
              <a:t> is only partially-implemented. If we pushed DNSSEC validation to the edges of the network we’re scared that the DNS will slow down to unacceptable levels. DANE is a good example of this</a:t>
            </a:r>
          </a:p>
          <a:p>
            <a:r>
              <a:rPr lang="en-AU" b="1" dirty="0"/>
              <a:t>RPKI Route Origin Validation </a:t>
            </a:r>
            <a:r>
              <a:rPr lang="en-AU" dirty="0"/>
              <a:t>makes DNS route hijacking only slightly harder. More moving parts can introduce fragility, and not necessarily </a:t>
            </a:r>
            <a:r>
              <a:rPr lang="en-AU"/>
              <a:t>enhance operating stability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960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59438-2B00-7849-AA1F-B0861F32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IPv6 adoption -  2012 to Today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186088-06FB-0B48-BA2A-1EE36DD87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128" y="1862695"/>
            <a:ext cx="9070521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BCD9B0-6EE8-BD40-BC9B-D70575A127E4}"/>
              </a:ext>
            </a:extLst>
          </p:cNvPr>
          <p:cNvSpPr txBox="1"/>
          <p:nvPr/>
        </p:nvSpPr>
        <p:spPr>
          <a:xfrm>
            <a:off x="9873049" y="2174789"/>
            <a:ext cx="2318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25% of the Internet’s user base have IPv6 today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1B02F18-D232-AB4C-A52C-26AAB6D46A84}"/>
              </a:ext>
            </a:extLst>
          </p:cNvPr>
          <p:cNvSpPr/>
          <p:nvPr/>
        </p:nvSpPr>
        <p:spPr>
          <a:xfrm>
            <a:off x="9506276" y="2819844"/>
            <a:ext cx="1296250" cy="609156"/>
          </a:xfrm>
          <a:custGeom>
            <a:avLst/>
            <a:gdLst>
              <a:gd name="connsiteX0" fmla="*/ 1132892 w 1296250"/>
              <a:gd name="connsiteY0" fmla="*/ 52918 h 609156"/>
              <a:gd name="connsiteX1" fmla="*/ 1145248 w 1296250"/>
              <a:gd name="connsiteY1" fmla="*/ 102345 h 609156"/>
              <a:gd name="connsiteX2" fmla="*/ 1231746 w 1296250"/>
              <a:gd name="connsiteY2" fmla="*/ 608972 h 609156"/>
              <a:gd name="connsiteX3" fmla="*/ 70211 w 1296250"/>
              <a:gd name="connsiteY3" fmla="*/ 40561 h 609156"/>
              <a:gd name="connsiteX4" fmla="*/ 119638 w 1296250"/>
              <a:gd name="connsiteY4" fmla="*/ 275340 h 609156"/>
              <a:gd name="connsiteX5" fmla="*/ 33140 w 1296250"/>
              <a:gd name="connsiteY5" fmla="*/ 28204 h 609156"/>
              <a:gd name="connsiteX6" fmla="*/ 243205 w 1296250"/>
              <a:gd name="connsiteY6" fmla="*/ 15848 h 60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50" h="609156">
                <a:moveTo>
                  <a:pt x="1132892" y="52918"/>
                </a:moveTo>
                <a:cubicBezTo>
                  <a:pt x="1130832" y="31293"/>
                  <a:pt x="1128772" y="9669"/>
                  <a:pt x="1145248" y="102345"/>
                </a:cubicBezTo>
                <a:cubicBezTo>
                  <a:pt x="1161724" y="195021"/>
                  <a:pt x="1410919" y="619269"/>
                  <a:pt x="1231746" y="608972"/>
                </a:cubicBezTo>
                <a:cubicBezTo>
                  <a:pt x="1052573" y="598675"/>
                  <a:pt x="255562" y="96166"/>
                  <a:pt x="70211" y="40561"/>
                </a:cubicBezTo>
                <a:cubicBezTo>
                  <a:pt x="-115140" y="-15044"/>
                  <a:pt x="125816" y="277399"/>
                  <a:pt x="119638" y="275340"/>
                </a:cubicBezTo>
                <a:cubicBezTo>
                  <a:pt x="113460" y="273281"/>
                  <a:pt x="12545" y="71453"/>
                  <a:pt x="33140" y="28204"/>
                </a:cubicBezTo>
                <a:cubicBezTo>
                  <a:pt x="53734" y="-15045"/>
                  <a:pt x="148469" y="401"/>
                  <a:pt x="243205" y="15848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733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30141-A508-284D-A5C6-ACD07D96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Europe is (slightly) lagging…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8E90F5-E905-2541-979D-0864C15A4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000" y="1825625"/>
            <a:ext cx="9736000" cy="4351338"/>
          </a:xfr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6B1FF67A-30CE-2E4F-9B1C-D82EBFDD81F3}"/>
              </a:ext>
            </a:extLst>
          </p:cNvPr>
          <p:cNvSpPr/>
          <p:nvPr/>
        </p:nvSpPr>
        <p:spPr>
          <a:xfrm>
            <a:off x="9895582" y="4592780"/>
            <a:ext cx="1227018" cy="1124848"/>
          </a:xfrm>
          <a:custGeom>
            <a:avLst/>
            <a:gdLst>
              <a:gd name="connsiteX0" fmla="*/ 278432 w 1227018"/>
              <a:gd name="connsiteY0" fmla="*/ 599330 h 1124848"/>
              <a:gd name="connsiteX1" fmla="*/ 951094 w 1227018"/>
              <a:gd name="connsiteY1" fmla="*/ 851579 h 1124848"/>
              <a:gd name="connsiteX2" fmla="*/ 1182321 w 1227018"/>
              <a:gd name="connsiteY2" fmla="*/ 431165 h 1124848"/>
              <a:gd name="connsiteX3" fmla="*/ 110266 w 1227018"/>
              <a:gd name="connsiteY3" fmla="*/ 21261 h 1124848"/>
              <a:gd name="connsiteX4" fmla="*/ 89246 w 1227018"/>
              <a:gd name="connsiteY4" fmla="*/ 1124848 h 112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018" h="1124848">
                <a:moveTo>
                  <a:pt x="278432" y="599330"/>
                </a:moveTo>
                <a:cubicBezTo>
                  <a:pt x="539439" y="739468"/>
                  <a:pt x="800446" y="879606"/>
                  <a:pt x="951094" y="851579"/>
                </a:cubicBezTo>
                <a:cubicBezTo>
                  <a:pt x="1101742" y="823552"/>
                  <a:pt x="1322459" y="569551"/>
                  <a:pt x="1182321" y="431165"/>
                </a:cubicBezTo>
                <a:cubicBezTo>
                  <a:pt x="1042183" y="292779"/>
                  <a:pt x="292445" y="-94353"/>
                  <a:pt x="110266" y="21261"/>
                </a:cubicBezTo>
                <a:cubicBezTo>
                  <a:pt x="-71913" y="136875"/>
                  <a:pt x="8666" y="630861"/>
                  <a:pt x="89246" y="112484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41C815-6D28-A34C-AF4C-A2E9F3F45BEB}"/>
              </a:ext>
            </a:extLst>
          </p:cNvPr>
          <p:cNvSpPr/>
          <p:nvPr/>
        </p:nvSpPr>
        <p:spPr>
          <a:xfrm>
            <a:off x="7628775" y="3948779"/>
            <a:ext cx="453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20% of the Europe’s user base have IPv6 today</a:t>
            </a:r>
          </a:p>
        </p:txBody>
      </p:sp>
    </p:spTree>
    <p:extLst>
      <p:ext uri="{BB962C8B-B14F-4D97-AF65-F5344CB8AC3E}">
        <p14:creationId xmlns:p14="http://schemas.microsoft.com/office/powerpoint/2010/main" val="223129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19AEC-7EF4-BF4E-9658-2BCA16947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And is very diverse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0A1137-2D3A-4540-B87B-DC7CA1688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3821" y="1825625"/>
            <a:ext cx="6804358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753C1C-AD6B-C74B-B5DA-3FB9C45A7635}"/>
              </a:ext>
            </a:extLst>
          </p:cNvPr>
          <p:cNvSpPr txBox="1"/>
          <p:nvPr/>
        </p:nvSpPr>
        <p:spPr>
          <a:xfrm>
            <a:off x="367862" y="4382814"/>
            <a:ext cx="4009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IPv6 is deployed in Central </a:t>
            </a:r>
          </a:p>
          <a:p>
            <a:r>
              <a:rPr lang="en-AU" dirty="0">
                <a:latin typeface="AhnbergHand" pitchFamily="2" charset="0"/>
              </a:rPr>
              <a:t>Europe and Greece, but not in </a:t>
            </a:r>
          </a:p>
          <a:p>
            <a:r>
              <a:rPr lang="en-AU" dirty="0">
                <a:latin typeface="AhnbergHand" pitchFamily="2" charset="0"/>
              </a:rPr>
              <a:t>the North, South or East</a:t>
            </a:r>
          </a:p>
        </p:txBody>
      </p:sp>
    </p:spTree>
    <p:extLst>
      <p:ext uri="{BB962C8B-B14F-4D97-AF65-F5344CB8AC3E}">
        <p14:creationId xmlns:p14="http://schemas.microsoft.com/office/powerpoint/2010/main" val="199150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19AEC-7EF4-BF4E-9658-2BCA16947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And is very diverse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0A1137-2D3A-4540-B87B-DC7CA1688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3821" y="1825625"/>
            <a:ext cx="6804358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5A8F8A-BE45-3145-9F77-2AF4E6F68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753" y="1027906"/>
            <a:ext cx="75311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6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A793-68F7-1849-97CE-4B0F4DE24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DNSSEC adoption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18E554-16F5-4346-B2BB-307A5E24E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157" y="1825625"/>
            <a:ext cx="9483685" cy="4351338"/>
          </a:xfrm>
        </p:spPr>
      </p:pic>
    </p:spTree>
    <p:extLst>
      <p:ext uri="{BB962C8B-B14F-4D97-AF65-F5344CB8AC3E}">
        <p14:creationId xmlns:p14="http://schemas.microsoft.com/office/powerpoint/2010/main" val="13363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3823C-2C4B-7440-8D5D-9BE8B17D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Europe is (slightly) ahead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69F20B-9A63-F64C-9C4A-990A65AEB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852" y="1825625"/>
            <a:ext cx="9406296" cy="4351338"/>
          </a:xfrm>
        </p:spPr>
      </p:pic>
    </p:spTree>
    <p:extLst>
      <p:ext uri="{BB962C8B-B14F-4D97-AF65-F5344CB8AC3E}">
        <p14:creationId xmlns:p14="http://schemas.microsoft.com/office/powerpoint/2010/main" val="401798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B88B3-F5C2-2748-AC5B-44A153179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Same (but different) diversity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280A50-B7CC-704B-832D-92CF0644A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8750" y="1943894"/>
            <a:ext cx="6794500" cy="4114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31AC77-B66A-4545-A55C-06136FB37300}"/>
              </a:ext>
            </a:extLst>
          </p:cNvPr>
          <p:cNvSpPr txBox="1"/>
          <p:nvPr/>
        </p:nvSpPr>
        <p:spPr>
          <a:xfrm>
            <a:off x="367862" y="4382814"/>
            <a:ext cx="5306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DNSSEC is deployed in Northern Europe,</a:t>
            </a:r>
          </a:p>
          <a:p>
            <a:r>
              <a:rPr lang="en-AU" dirty="0">
                <a:latin typeface="AhnbergHand" pitchFamily="2" charset="0"/>
              </a:rPr>
              <a:t>but not as much in Central, Southern or </a:t>
            </a:r>
          </a:p>
          <a:p>
            <a:r>
              <a:rPr lang="en-AU" dirty="0">
                <a:latin typeface="AhnbergHand" pitchFamily="2" charset="0"/>
              </a:rPr>
              <a:t>Eastern Europe </a:t>
            </a:r>
          </a:p>
        </p:txBody>
      </p:sp>
    </p:spTree>
    <p:extLst>
      <p:ext uri="{BB962C8B-B14F-4D97-AF65-F5344CB8AC3E}">
        <p14:creationId xmlns:p14="http://schemas.microsoft.com/office/powerpoint/2010/main" val="1110758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B88B3-F5C2-2748-AC5B-44A153179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Powderfinger Type" panose="02020709070000000403" pitchFamily="49" charset="77"/>
              </a:rPr>
              <a:t>Same (but different) diversity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280A50-B7CC-704B-832D-92CF0644A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8750" y="1943894"/>
            <a:ext cx="6794500" cy="41148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2B8F6E-CD20-E946-88E6-3F70216C8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744" y="662837"/>
            <a:ext cx="8248971" cy="583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4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409</Words>
  <Application>Microsoft Macintosh PowerPoint</Application>
  <PresentationFormat>Widescreen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AhnbergHand</vt:lpstr>
      <vt:lpstr>Arial</vt:lpstr>
      <vt:lpstr>Calibri</vt:lpstr>
      <vt:lpstr>Calibri Light</vt:lpstr>
      <vt:lpstr>Max's Handwritin</vt:lpstr>
      <vt:lpstr>Powderfinger Type</vt:lpstr>
      <vt:lpstr>Office Theme</vt:lpstr>
      <vt:lpstr>PowerPoint Presentation</vt:lpstr>
      <vt:lpstr>IPv6 adoption -  2012 to Today</vt:lpstr>
      <vt:lpstr>Europe is (slightly) lagging…</vt:lpstr>
      <vt:lpstr>And is very diverse</vt:lpstr>
      <vt:lpstr>And is very diverse</vt:lpstr>
      <vt:lpstr>DNSSEC adoption</vt:lpstr>
      <vt:lpstr>Europe is (slightly) ahead</vt:lpstr>
      <vt:lpstr>Same (but different) diversity</vt:lpstr>
      <vt:lpstr>Same (but different) diversity</vt:lpstr>
      <vt:lpstr>RPKI ROV Adoption</vt:lpstr>
      <vt:lpstr>RPKI ROV Adoption in Europe</vt:lpstr>
      <vt:lpstr>RPKI ROV Adoption in Europe</vt:lpstr>
      <vt:lpstr>Why is there such Diversity in Deployment?</vt:lpstr>
      <vt:lpstr>PowerPoint Presentation</vt:lpstr>
      <vt:lpstr>PowerPoint Presentation</vt:lpstr>
      <vt:lpstr>Today’s Internet Architecture</vt:lpstr>
      <vt:lpstr>Some providers see advantage in adoption</vt:lpstr>
      <vt:lpstr>Other providers see reasons to wait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 adoption -  2012 to Today</dc:title>
  <dc:creator>Geoff Huston</dc:creator>
  <cp:lastModifiedBy>Geoff Huston</cp:lastModifiedBy>
  <cp:revision>15</cp:revision>
  <dcterms:created xsi:type="dcterms:W3CDTF">2020-06-08T04:46:15Z</dcterms:created>
  <dcterms:modified xsi:type="dcterms:W3CDTF">2020-06-13T02:51:46Z</dcterms:modified>
</cp:coreProperties>
</file>