
<file path=[Content_Types].xml><?xml version="1.0" encoding="utf-8"?>
<Types xmlns="http://schemas.openxmlformats.org/package/2006/content-types">
  <Default Extension="(null)" ContentType="image/x-emf"/>
  <Default Extension="emf" ContentType="image/x-emf"/>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63"/>
  </p:notesMasterIdLst>
  <p:sldIdLst>
    <p:sldId id="332" r:id="rId5"/>
    <p:sldId id="391" r:id="rId6"/>
    <p:sldId id="386" r:id="rId7"/>
    <p:sldId id="387" r:id="rId8"/>
    <p:sldId id="413" r:id="rId9"/>
    <p:sldId id="388" r:id="rId10"/>
    <p:sldId id="336" r:id="rId11"/>
    <p:sldId id="344" r:id="rId12"/>
    <p:sldId id="345" r:id="rId13"/>
    <p:sldId id="396" r:id="rId14"/>
    <p:sldId id="347" r:id="rId15"/>
    <p:sldId id="349" r:id="rId16"/>
    <p:sldId id="350" r:id="rId17"/>
    <p:sldId id="351" r:id="rId18"/>
    <p:sldId id="352" r:id="rId19"/>
    <p:sldId id="397" r:id="rId20"/>
    <p:sldId id="399" r:id="rId21"/>
    <p:sldId id="410" r:id="rId22"/>
    <p:sldId id="414" r:id="rId23"/>
    <p:sldId id="401" r:id="rId24"/>
    <p:sldId id="400" r:id="rId25"/>
    <p:sldId id="402" r:id="rId26"/>
    <p:sldId id="403" r:id="rId27"/>
    <p:sldId id="409" r:id="rId28"/>
    <p:sldId id="406" r:id="rId29"/>
    <p:sldId id="405" r:id="rId30"/>
    <p:sldId id="408" r:id="rId31"/>
    <p:sldId id="398" r:id="rId32"/>
    <p:sldId id="411" r:id="rId33"/>
    <p:sldId id="412" r:id="rId34"/>
    <p:sldId id="355" r:id="rId35"/>
    <p:sldId id="356" r:id="rId36"/>
    <p:sldId id="358" r:id="rId37"/>
    <p:sldId id="359" r:id="rId38"/>
    <p:sldId id="360" r:id="rId39"/>
    <p:sldId id="361" r:id="rId40"/>
    <p:sldId id="362" r:id="rId41"/>
    <p:sldId id="366" r:id="rId42"/>
    <p:sldId id="369" r:id="rId43"/>
    <p:sldId id="370" r:id="rId44"/>
    <p:sldId id="371" r:id="rId45"/>
    <p:sldId id="372" r:id="rId46"/>
    <p:sldId id="373" r:id="rId47"/>
    <p:sldId id="374" r:id="rId48"/>
    <p:sldId id="375" r:id="rId49"/>
    <p:sldId id="385" r:id="rId50"/>
    <p:sldId id="384" r:id="rId51"/>
    <p:sldId id="377" r:id="rId52"/>
    <p:sldId id="378" r:id="rId53"/>
    <p:sldId id="379" r:id="rId54"/>
    <p:sldId id="381" r:id="rId55"/>
    <p:sldId id="394" r:id="rId56"/>
    <p:sldId id="382" r:id="rId57"/>
    <p:sldId id="393" r:id="rId58"/>
    <p:sldId id="389" r:id="rId59"/>
    <p:sldId id="404" r:id="rId60"/>
    <p:sldId id="326" r:id="rId61"/>
    <p:sldId id="268" r:id="rId62"/>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FE6"/>
          </a:solidFill>
        </a:fill>
      </a:tcStyle>
    </a:wholeTbl>
    <a:band2H>
      <a:tcTxStyle/>
      <a:tcStyle>
        <a:tcBdr/>
        <a:fill>
          <a:solidFill>
            <a:srgbClr val="E6E8F3"/>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CACE"/>
          </a:solidFill>
        </a:fill>
      </a:tcStyle>
    </a:wholeTbl>
    <a:band2H>
      <a:tcTxStyle/>
      <a:tcStyle>
        <a:tcBdr/>
        <a:fill>
          <a:solidFill>
            <a:srgbClr val="E9E6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DCA"/>
          </a:solidFill>
        </a:fill>
      </a:tcStyle>
    </a:wholeTbl>
    <a:band2H>
      <a:tcTxStyle/>
      <a:tcStyle>
        <a:tcBdr/>
        <a:fill>
          <a:solidFill>
            <a:srgbClr val="FFF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161" d="100"/>
          <a:sy n="161" d="100"/>
        </p:scale>
        <p:origin x="784" y="20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760B50-68CE-4856-A7F5-953E39274F9E}" type="slidenum">
              <a:rPr lang="en-AU" smtClean="0"/>
              <a:pPr/>
              <a:t>1</a:t>
            </a:fld>
            <a:endParaRPr lang="en-AU"/>
          </a:p>
        </p:txBody>
      </p:sp>
    </p:spTree>
    <p:extLst>
      <p:ext uri="{BB962C8B-B14F-4D97-AF65-F5344CB8AC3E}">
        <p14:creationId xmlns:p14="http://schemas.microsoft.com/office/powerpoint/2010/main" val="1092970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760B50-68CE-4856-A7F5-953E39274F9E}" type="slidenum">
              <a:rPr lang="en-AU" smtClean="0"/>
              <a:pPr/>
              <a:t>15</a:t>
            </a:fld>
            <a:endParaRPr lang="en-AU"/>
          </a:p>
        </p:txBody>
      </p:sp>
    </p:spTree>
    <p:extLst>
      <p:ext uri="{BB962C8B-B14F-4D97-AF65-F5344CB8AC3E}">
        <p14:creationId xmlns:p14="http://schemas.microsoft.com/office/powerpoint/2010/main" val="3716518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760B50-68CE-4856-A7F5-953E39274F9E}" type="slidenum">
              <a:rPr lang="en-AU" smtClean="0"/>
              <a:pPr/>
              <a:t>16</a:t>
            </a:fld>
            <a:endParaRPr lang="en-AU"/>
          </a:p>
        </p:txBody>
      </p:sp>
    </p:spTree>
    <p:extLst>
      <p:ext uri="{BB962C8B-B14F-4D97-AF65-F5344CB8AC3E}">
        <p14:creationId xmlns:p14="http://schemas.microsoft.com/office/powerpoint/2010/main" val="1991127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1760B50-68CE-4856-A7F5-953E39274F9E}" type="slidenum">
              <a:rPr lang="en-AU" smtClean="0"/>
              <a:pPr/>
              <a:t>17</a:t>
            </a:fld>
            <a:endParaRPr lang="en-AU"/>
          </a:p>
        </p:txBody>
      </p:sp>
    </p:spTree>
    <p:extLst>
      <p:ext uri="{BB962C8B-B14F-4D97-AF65-F5344CB8AC3E}">
        <p14:creationId xmlns:p14="http://schemas.microsoft.com/office/powerpoint/2010/main" val="3461491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760B50-68CE-4856-A7F5-953E39274F9E}" type="slidenum">
              <a:rPr lang="en-AU" smtClean="0"/>
              <a:pPr/>
              <a:t>20</a:t>
            </a:fld>
            <a:endParaRPr lang="en-AU"/>
          </a:p>
        </p:txBody>
      </p:sp>
    </p:spTree>
    <p:extLst>
      <p:ext uri="{BB962C8B-B14F-4D97-AF65-F5344CB8AC3E}">
        <p14:creationId xmlns:p14="http://schemas.microsoft.com/office/powerpoint/2010/main" val="3569471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760B50-68CE-4856-A7F5-953E39274F9E}" type="slidenum">
              <a:rPr lang="en-AU" smtClean="0"/>
              <a:pPr/>
              <a:t>21</a:t>
            </a:fld>
            <a:endParaRPr lang="en-AU"/>
          </a:p>
        </p:txBody>
      </p:sp>
    </p:spTree>
    <p:extLst>
      <p:ext uri="{BB962C8B-B14F-4D97-AF65-F5344CB8AC3E}">
        <p14:creationId xmlns:p14="http://schemas.microsoft.com/office/powerpoint/2010/main" val="1449779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760B50-68CE-4856-A7F5-953E39274F9E}" type="slidenum">
              <a:rPr lang="en-AU" smtClean="0"/>
              <a:pPr/>
              <a:t>22</a:t>
            </a:fld>
            <a:endParaRPr lang="en-AU"/>
          </a:p>
        </p:txBody>
      </p:sp>
    </p:spTree>
    <p:extLst>
      <p:ext uri="{BB962C8B-B14F-4D97-AF65-F5344CB8AC3E}">
        <p14:creationId xmlns:p14="http://schemas.microsoft.com/office/powerpoint/2010/main" val="3429391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760B50-68CE-4856-A7F5-953E39274F9E}" type="slidenum">
              <a:rPr lang="en-AU" smtClean="0"/>
              <a:pPr/>
              <a:t>23</a:t>
            </a:fld>
            <a:endParaRPr lang="en-AU"/>
          </a:p>
        </p:txBody>
      </p:sp>
    </p:spTree>
    <p:extLst>
      <p:ext uri="{BB962C8B-B14F-4D97-AF65-F5344CB8AC3E}">
        <p14:creationId xmlns:p14="http://schemas.microsoft.com/office/powerpoint/2010/main" val="29313573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760B50-68CE-4856-A7F5-953E39274F9E}" type="slidenum">
              <a:rPr lang="en-AU" smtClean="0"/>
              <a:pPr/>
              <a:t>24</a:t>
            </a:fld>
            <a:endParaRPr lang="en-AU"/>
          </a:p>
        </p:txBody>
      </p:sp>
    </p:spTree>
    <p:extLst>
      <p:ext uri="{BB962C8B-B14F-4D97-AF65-F5344CB8AC3E}">
        <p14:creationId xmlns:p14="http://schemas.microsoft.com/office/powerpoint/2010/main" val="704472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760B50-68CE-4856-A7F5-953E39274F9E}" type="slidenum">
              <a:rPr lang="en-AU" smtClean="0"/>
              <a:pPr/>
              <a:t>25</a:t>
            </a:fld>
            <a:endParaRPr lang="en-AU"/>
          </a:p>
        </p:txBody>
      </p:sp>
    </p:spTree>
    <p:extLst>
      <p:ext uri="{BB962C8B-B14F-4D97-AF65-F5344CB8AC3E}">
        <p14:creationId xmlns:p14="http://schemas.microsoft.com/office/powerpoint/2010/main" val="1914488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760B50-68CE-4856-A7F5-953E39274F9E}" type="slidenum">
              <a:rPr lang="en-AU" smtClean="0"/>
              <a:pPr/>
              <a:t>26</a:t>
            </a:fld>
            <a:endParaRPr lang="en-AU"/>
          </a:p>
        </p:txBody>
      </p:sp>
    </p:spTree>
    <p:extLst>
      <p:ext uri="{BB962C8B-B14F-4D97-AF65-F5344CB8AC3E}">
        <p14:creationId xmlns:p14="http://schemas.microsoft.com/office/powerpoint/2010/main" val="1657243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760B50-68CE-4856-A7F5-953E39274F9E}" type="slidenum">
              <a:rPr lang="en-AU" smtClean="0"/>
              <a:pPr/>
              <a:t>2</a:t>
            </a:fld>
            <a:endParaRPr lang="en-AU"/>
          </a:p>
        </p:txBody>
      </p:sp>
    </p:spTree>
    <p:extLst>
      <p:ext uri="{BB962C8B-B14F-4D97-AF65-F5344CB8AC3E}">
        <p14:creationId xmlns:p14="http://schemas.microsoft.com/office/powerpoint/2010/main" val="36728290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760B50-68CE-4856-A7F5-953E39274F9E}" type="slidenum">
              <a:rPr lang="en-AU" smtClean="0"/>
              <a:pPr/>
              <a:t>28</a:t>
            </a:fld>
            <a:endParaRPr lang="en-AU"/>
          </a:p>
        </p:txBody>
      </p:sp>
    </p:spTree>
    <p:extLst>
      <p:ext uri="{BB962C8B-B14F-4D97-AF65-F5344CB8AC3E}">
        <p14:creationId xmlns:p14="http://schemas.microsoft.com/office/powerpoint/2010/main" val="8708436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760B50-68CE-4856-A7F5-953E39274F9E}" type="slidenum">
              <a:rPr lang="en-AU" smtClean="0"/>
              <a:pPr/>
              <a:t>29</a:t>
            </a:fld>
            <a:endParaRPr lang="en-AU"/>
          </a:p>
        </p:txBody>
      </p:sp>
    </p:spTree>
    <p:extLst>
      <p:ext uri="{BB962C8B-B14F-4D97-AF65-F5344CB8AC3E}">
        <p14:creationId xmlns:p14="http://schemas.microsoft.com/office/powerpoint/2010/main" val="16960344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760B50-68CE-4856-A7F5-953E39274F9E}" type="slidenum">
              <a:rPr lang="en-AU" smtClean="0"/>
              <a:pPr/>
              <a:t>31</a:t>
            </a:fld>
            <a:endParaRPr lang="en-AU"/>
          </a:p>
        </p:txBody>
      </p:sp>
    </p:spTree>
    <p:extLst>
      <p:ext uri="{BB962C8B-B14F-4D97-AF65-F5344CB8AC3E}">
        <p14:creationId xmlns:p14="http://schemas.microsoft.com/office/powerpoint/2010/main" val="37666597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760B50-68CE-4856-A7F5-953E39274F9E}" type="slidenum">
              <a:rPr lang="en-AU" smtClean="0"/>
              <a:pPr/>
              <a:t>33</a:t>
            </a:fld>
            <a:endParaRPr lang="en-AU"/>
          </a:p>
        </p:txBody>
      </p:sp>
    </p:spTree>
    <p:extLst>
      <p:ext uri="{BB962C8B-B14F-4D97-AF65-F5344CB8AC3E}">
        <p14:creationId xmlns:p14="http://schemas.microsoft.com/office/powerpoint/2010/main" val="26019173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760B50-68CE-4856-A7F5-953E39274F9E}" type="slidenum">
              <a:rPr lang="en-AU" smtClean="0"/>
              <a:pPr/>
              <a:t>38</a:t>
            </a:fld>
            <a:endParaRPr lang="en-AU"/>
          </a:p>
        </p:txBody>
      </p:sp>
    </p:spTree>
    <p:extLst>
      <p:ext uri="{BB962C8B-B14F-4D97-AF65-F5344CB8AC3E}">
        <p14:creationId xmlns:p14="http://schemas.microsoft.com/office/powerpoint/2010/main" val="2471697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760B50-68CE-4856-A7F5-953E39274F9E}" type="slidenum">
              <a:rPr lang="en-AU" smtClean="0"/>
              <a:pPr/>
              <a:t>56</a:t>
            </a:fld>
            <a:endParaRPr lang="en-AU"/>
          </a:p>
        </p:txBody>
      </p:sp>
    </p:spTree>
    <p:extLst>
      <p:ext uri="{BB962C8B-B14F-4D97-AF65-F5344CB8AC3E}">
        <p14:creationId xmlns:p14="http://schemas.microsoft.com/office/powerpoint/2010/main" val="3317956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760B50-68CE-4856-A7F5-953E39274F9E}" type="slidenum">
              <a:rPr lang="en-AU" smtClean="0"/>
              <a:pPr/>
              <a:t>3</a:t>
            </a:fld>
            <a:endParaRPr lang="en-AU"/>
          </a:p>
        </p:txBody>
      </p:sp>
    </p:spTree>
    <p:extLst>
      <p:ext uri="{BB962C8B-B14F-4D97-AF65-F5344CB8AC3E}">
        <p14:creationId xmlns:p14="http://schemas.microsoft.com/office/powerpoint/2010/main" val="313538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760B50-68CE-4856-A7F5-953E39274F9E}" type="slidenum">
              <a:rPr lang="en-AU" smtClean="0"/>
              <a:pPr/>
              <a:t>4</a:t>
            </a:fld>
            <a:endParaRPr lang="en-AU"/>
          </a:p>
        </p:txBody>
      </p:sp>
    </p:spTree>
    <p:extLst>
      <p:ext uri="{BB962C8B-B14F-4D97-AF65-F5344CB8AC3E}">
        <p14:creationId xmlns:p14="http://schemas.microsoft.com/office/powerpoint/2010/main" val="3282830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760B50-68CE-4856-A7F5-953E39274F9E}" type="slidenum">
              <a:rPr lang="en-AU" smtClean="0"/>
              <a:pPr/>
              <a:t>5</a:t>
            </a:fld>
            <a:endParaRPr lang="en-AU"/>
          </a:p>
        </p:txBody>
      </p:sp>
    </p:spTree>
    <p:extLst>
      <p:ext uri="{BB962C8B-B14F-4D97-AF65-F5344CB8AC3E}">
        <p14:creationId xmlns:p14="http://schemas.microsoft.com/office/powerpoint/2010/main" val="1846027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760B50-68CE-4856-A7F5-953E39274F9E}" type="slidenum">
              <a:rPr lang="en-AU" smtClean="0"/>
              <a:pPr/>
              <a:t>6</a:t>
            </a:fld>
            <a:endParaRPr lang="en-AU"/>
          </a:p>
        </p:txBody>
      </p:sp>
    </p:spTree>
    <p:extLst>
      <p:ext uri="{BB962C8B-B14F-4D97-AF65-F5344CB8AC3E}">
        <p14:creationId xmlns:p14="http://schemas.microsoft.com/office/powerpoint/2010/main" val="1901140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760B50-68CE-4856-A7F5-953E39274F9E}" type="slidenum">
              <a:rPr lang="en-AU" smtClean="0"/>
              <a:pPr/>
              <a:t>7</a:t>
            </a:fld>
            <a:endParaRPr lang="en-AU"/>
          </a:p>
        </p:txBody>
      </p:sp>
    </p:spTree>
    <p:extLst>
      <p:ext uri="{BB962C8B-B14F-4D97-AF65-F5344CB8AC3E}">
        <p14:creationId xmlns:p14="http://schemas.microsoft.com/office/powerpoint/2010/main" val="3107898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760B50-68CE-4856-A7F5-953E39274F9E}" type="slidenum">
              <a:rPr lang="en-AU" smtClean="0"/>
              <a:pPr/>
              <a:t>8</a:t>
            </a:fld>
            <a:endParaRPr lang="en-AU"/>
          </a:p>
        </p:txBody>
      </p:sp>
    </p:spTree>
    <p:extLst>
      <p:ext uri="{BB962C8B-B14F-4D97-AF65-F5344CB8AC3E}">
        <p14:creationId xmlns:p14="http://schemas.microsoft.com/office/powerpoint/2010/main" val="1800513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760B50-68CE-4856-A7F5-953E39274F9E}" type="slidenum">
              <a:rPr lang="en-AU" smtClean="0"/>
              <a:pPr/>
              <a:t>14</a:t>
            </a:fld>
            <a:endParaRPr lang="en-AU"/>
          </a:p>
        </p:txBody>
      </p:sp>
    </p:spTree>
    <p:extLst>
      <p:ext uri="{BB962C8B-B14F-4D97-AF65-F5344CB8AC3E}">
        <p14:creationId xmlns:p14="http://schemas.microsoft.com/office/powerpoint/2010/main" val="27297486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2" name="Title Text"/>
          <p:cNvSpPr txBox="1">
            <a:spLocks noGrp="1"/>
          </p:cNvSpPr>
          <p:nvPr>
            <p:ph type="title"/>
          </p:nvPr>
        </p:nvSpPr>
        <p:spPr>
          <a:xfrm>
            <a:off x="539550" y="497514"/>
            <a:ext cx="8208915" cy="1620180"/>
          </a:xfrm>
          <a:prstGeom prst="rect">
            <a:avLst/>
          </a:prstGeom>
        </p:spPr>
        <p:txBody>
          <a:bodyPr/>
          <a:lstStyle>
            <a:lvl1pPr>
              <a:defRPr sz="5400"/>
            </a:lvl1pPr>
          </a:lstStyle>
          <a:p>
            <a:r>
              <a:t>Title Text</a:t>
            </a:r>
          </a:p>
        </p:txBody>
      </p:sp>
      <p:sp>
        <p:nvSpPr>
          <p:cNvPr id="13" name="Body Level One…"/>
          <p:cNvSpPr txBox="1">
            <a:spLocks noGrp="1"/>
          </p:cNvSpPr>
          <p:nvPr>
            <p:ph type="body" sz="half" idx="1"/>
          </p:nvPr>
        </p:nvSpPr>
        <p:spPr>
          <a:xfrm>
            <a:off x="539550" y="2171700"/>
            <a:ext cx="8208915" cy="1314450"/>
          </a:xfrm>
          <a:prstGeom prst="rect">
            <a:avLst/>
          </a:prstGeom>
        </p:spPr>
        <p:txBody>
          <a:bodyPr/>
          <a:lstStyle>
            <a:lvl1pPr marL="0" indent="0">
              <a:buSzTx/>
              <a:buFontTx/>
              <a:buNone/>
            </a:lvl1pPr>
            <a:lvl2pPr marL="0" indent="0">
              <a:buSzTx/>
              <a:buFontTx/>
              <a:buNone/>
            </a:lvl2pPr>
            <a:lvl3pPr marL="0" indent="0">
              <a:buSzTx/>
              <a:buFontTx/>
              <a:buNone/>
            </a:lvl3pPr>
            <a:lvl4pPr marL="0" indent="0">
              <a:buSzTx/>
              <a:buFontTx/>
              <a:buNone/>
            </a:lvl4pPr>
            <a:lvl5pPr marL="0" indent="0">
              <a:buSzTx/>
              <a:buFontTx/>
              <a:buNone/>
            </a:lvl5pPr>
          </a:lstStyle>
          <a:p>
            <a:r>
              <a:t>Body Level One</a:t>
            </a:r>
          </a:p>
          <a:p>
            <a:pPr lvl="1"/>
            <a:r>
              <a:t>Body Level Two</a:t>
            </a:r>
          </a:p>
          <a:p>
            <a:pPr lvl="2"/>
            <a:r>
              <a:t>Body Level Three</a:t>
            </a:r>
          </a:p>
          <a:p>
            <a:pPr lvl="3"/>
            <a:r>
              <a:t>Body Level Four</a:t>
            </a:r>
          </a:p>
          <a:p>
            <a:pPr lvl="4"/>
            <a:r>
              <a:t>Body Level Five</a:t>
            </a:r>
          </a:p>
        </p:txBody>
      </p:sp>
      <p:pic>
        <p:nvPicPr>
          <p:cNvPr id="14" name="APRICOT 2020_Powerpoint graphic 16-9 01 copy_APRICOT-2015_Powerpoint-graphic-04.pdf" descr="APRICOT 2020_Powerpoint graphic 16-9 01 copy_APRICOT-2015_Powerpoint-graphic-04.pdf"/>
          <p:cNvPicPr>
            <a:picLocks noChangeAspect="1"/>
          </p:cNvPicPr>
          <p:nvPr/>
        </p:nvPicPr>
        <p:blipFill>
          <a:blip r:embed="rId2"/>
          <a:stretch>
            <a:fillRect/>
          </a:stretch>
        </p:blipFill>
        <p:spPr>
          <a:xfrm>
            <a:off x="0" y="951"/>
            <a:ext cx="9144000" cy="5141598"/>
          </a:xfrm>
          <a:prstGeom prst="rect">
            <a:avLst/>
          </a:prstGeom>
          <a:ln w="12700">
            <a:miter lim="400000"/>
          </a:ln>
        </p:spPr>
      </p:pic>
      <p:sp>
        <p:nvSpPr>
          <p:cNvPr id="15" name="Slide Number"/>
          <p:cNvSpPr txBox="1">
            <a:spLocks noGrp="1"/>
          </p:cNvSpPr>
          <p:nvPr>
            <p:ph type="sldNum" sz="quarter" idx="2"/>
          </p:nvPr>
        </p:nvSpPr>
        <p:spPr>
          <a:xfrm>
            <a:off x="6426199" y="4640263"/>
            <a:ext cx="127001" cy="1270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and Content 2">
    <p:spTree>
      <p:nvGrpSpPr>
        <p:cNvPr id="1" name=""/>
        <p:cNvGrpSpPr/>
        <p:nvPr/>
      </p:nvGrpSpPr>
      <p:grpSpPr>
        <a:xfrm>
          <a:off x="0" y="0"/>
          <a:ext cx="0" cy="0"/>
          <a:chOff x="0" y="0"/>
          <a:chExt cx="0" cy="0"/>
        </a:xfrm>
      </p:grpSpPr>
      <p:sp>
        <p:nvSpPr>
          <p:cNvPr id="104" name="Title Text"/>
          <p:cNvSpPr txBox="1">
            <a:spLocks noGrp="1"/>
          </p:cNvSpPr>
          <p:nvPr>
            <p:ph type="title"/>
          </p:nvPr>
        </p:nvSpPr>
        <p:spPr>
          <a:prstGeom prst="rect">
            <a:avLst/>
          </a:prstGeom>
        </p:spPr>
        <p:txBody>
          <a:bodyPr/>
          <a:lstStyle/>
          <a:p>
            <a:r>
              <a:t>Title Text</a:t>
            </a:r>
          </a:p>
        </p:txBody>
      </p:sp>
      <p:sp>
        <p:nvSpPr>
          <p:cNvPr id="10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pic>
        <p:nvPicPr>
          <p:cNvPr id="106" name="APRICOT 2020_Powerpoint graphic 16-9 01 copy_APRICOT-2015_Powerpoint-graphic-03.pdf" descr="APRICOT 2020_Powerpoint graphic 16-9 01 copy_APRICOT-2015_Powerpoint-graphic-03.pdf"/>
          <p:cNvPicPr>
            <a:picLocks noChangeAspect="1"/>
          </p:cNvPicPr>
          <p:nvPr/>
        </p:nvPicPr>
        <p:blipFill>
          <a:blip r:embed="rId2"/>
          <a:stretch>
            <a:fillRect/>
          </a:stretch>
        </p:blipFill>
        <p:spPr>
          <a:xfrm>
            <a:off x="0" y="951"/>
            <a:ext cx="9144000" cy="5141598"/>
          </a:xfrm>
          <a:prstGeom prst="rect">
            <a:avLst/>
          </a:prstGeom>
          <a:ln w="12700">
            <a:miter lim="400000"/>
          </a:ln>
        </p:spPr>
      </p:pic>
      <p:sp>
        <p:nvSpPr>
          <p:cNvPr id="1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114" name="Title Text"/>
          <p:cNvSpPr txBox="1">
            <a:spLocks noGrp="1"/>
          </p:cNvSpPr>
          <p:nvPr>
            <p:ph type="title"/>
          </p:nvPr>
        </p:nvSpPr>
        <p:spPr>
          <a:prstGeom prst="rect">
            <a:avLst/>
          </a:prstGeom>
        </p:spPr>
        <p:txBody>
          <a:bodyPr/>
          <a:lstStyle/>
          <a:p>
            <a:r>
              <a:t>Title Text</a:t>
            </a:r>
          </a:p>
        </p:txBody>
      </p:sp>
      <p:sp>
        <p:nvSpPr>
          <p:cNvPr id="115" name="Body Level One…"/>
          <p:cNvSpPr txBox="1">
            <a:spLocks noGrp="1"/>
          </p:cNvSpPr>
          <p:nvPr>
            <p:ph type="body" sz="half" idx="1"/>
          </p:nvPr>
        </p:nvSpPr>
        <p:spPr>
          <a:xfrm>
            <a:off x="395536" y="1200150"/>
            <a:ext cx="4104457" cy="3423829"/>
          </a:xfrm>
          <a:prstGeom prst="rect">
            <a:avLst/>
          </a:prstGeom>
        </p:spPr>
        <p:txBody>
          <a:bodyPr/>
          <a:lstStyle>
            <a:lvl1pPr>
              <a:defRPr sz="2000"/>
            </a:lvl1pPr>
            <a:lvl2pPr marL="563032" indent="-296333">
              <a:defRPr sz="2000"/>
            </a:lvl2pPr>
            <a:lvl3pPr marL="882650" indent="-349250">
              <a:defRPr sz="2000"/>
            </a:lvl3pPr>
            <a:lvl4pPr marL="1625600" indent="-254000">
              <a:defRPr sz="2000"/>
            </a:lvl4pPr>
            <a:lvl5pPr marL="2082800" indent="-254000">
              <a:defRPr sz="2000"/>
            </a:lvl5pPr>
          </a:lstStyle>
          <a:p>
            <a:r>
              <a:t>Body Level One</a:t>
            </a:r>
          </a:p>
          <a:p>
            <a:pPr lvl="1"/>
            <a:r>
              <a:t>Body Level Two</a:t>
            </a:r>
          </a:p>
          <a:p>
            <a:pPr lvl="2"/>
            <a:r>
              <a:t>Body Level Three</a:t>
            </a:r>
          </a:p>
          <a:p>
            <a:pPr lvl="3"/>
            <a:r>
              <a:t>Body Level Four</a:t>
            </a:r>
          </a:p>
          <a:p>
            <a:pPr lvl="4"/>
            <a:r>
              <a:t>Body Level Five</a:t>
            </a:r>
          </a:p>
        </p:txBody>
      </p:sp>
      <p:pic>
        <p:nvPicPr>
          <p:cNvPr id="116" name="APRICOT 2020_Powerpoint graphic 16-9 01 copy_APRICOT-2015_Powerpoint-graphic-03.pdf" descr="APRICOT 2020_Powerpoint graphic 16-9 01 copy_APRICOT-2015_Powerpoint-graphic-03.pdf"/>
          <p:cNvPicPr>
            <a:picLocks noChangeAspect="1"/>
          </p:cNvPicPr>
          <p:nvPr/>
        </p:nvPicPr>
        <p:blipFill>
          <a:blip r:embed="rId2"/>
          <a:stretch>
            <a:fillRect/>
          </a:stretch>
        </p:blipFill>
        <p:spPr>
          <a:xfrm>
            <a:off x="0" y="951"/>
            <a:ext cx="9144000" cy="5141598"/>
          </a:xfrm>
          <a:prstGeom prst="rect">
            <a:avLst/>
          </a:prstGeom>
          <a:ln w="12700">
            <a:miter lim="400000"/>
          </a:ln>
        </p:spPr>
      </p:pic>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124" name="Title Text"/>
          <p:cNvSpPr txBox="1">
            <a:spLocks noGrp="1"/>
          </p:cNvSpPr>
          <p:nvPr>
            <p:ph type="title"/>
          </p:nvPr>
        </p:nvSpPr>
        <p:spPr>
          <a:prstGeom prst="rect">
            <a:avLst/>
          </a:prstGeom>
        </p:spPr>
        <p:txBody>
          <a:bodyPr/>
          <a:lstStyle/>
          <a:p>
            <a:r>
              <a:t>Title Text</a:t>
            </a:r>
          </a:p>
        </p:txBody>
      </p:sp>
      <p:pic>
        <p:nvPicPr>
          <p:cNvPr id="125" name="APRICOT 2020_Powerpoint graphic 16-9 01 copy_APRICOT-2015_Powerpoint-graphic-03.pdf" descr="APRICOT 2020_Powerpoint graphic 16-9 01 copy_APRICOT-2015_Powerpoint-graphic-03.pdf"/>
          <p:cNvPicPr>
            <a:picLocks noChangeAspect="1"/>
          </p:cNvPicPr>
          <p:nvPr/>
        </p:nvPicPr>
        <p:blipFill>
          <a:blip r:embed="rId2"/>
          <a:stretch>
            <a:fillRect/>
          </a:stretch>
        </p:blipFill>
        <p:spPr>
          <a:xfrm>
            <a:off x="0" y="951"/>
            <a:ext cx="9144000" cy="5141598"/>
          </a:xfrm>
          <a:prstGeom prst="rect">
            <a:avLst/>
          </a:prstGeom>
          <a:ln w="12700">
            <a:miter lim="400000"/>
          </a:ln>
        </p:spPr>
      </p:pic>
      <p:sp>
        <p:nvSpPr>
          <p:cNvPr id="1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133" name="APRICOT 2020_Powerpoint graphic 16-9 01 copy_APRICOT-2015_Powerpoint-graphic-03.pdf" descr="APRICOT 2020_Powerpoint graphic 16-9 01 copy_APRICOT-2015_Powerpoint-graphic-03.pdf"/>
          <p:cNvPicPr>
            <a:picLocks noChangeAspect="1"/>
          </p:cNvPicPr>
          <p:nvPr/>
        </p:nvPicPr>
        <p:blipFill>
          <a:blip r:embed="rId2"/>
          <a:stretch>
            <a:fillRect/>
          </a:stretch>
        </p:blipFill>
        <p:spPr>
          <a:xfrm>
            <a:off x="0" y="951"/>
            <a:ext cx="9144000" cy="5141598"/>
          </a:xfrm>
          <a:prstGeom prst="rect">
            <a:avLst/>
          </a:prstGeom>
          <a:ln w="12700">
            <a:miter lim="400000"/>
          </a:ln>
        </p:spPr>
      </p:pic>
      <p:sp>
        <p:nvSpPr>
          <p:cNvPr id="1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141" name="APRICOT 2020_Powerpoint graphic 16-9 01 copy_APRICOT-2015_Powerpoint-graphic-02.pdf" descr="APRICOT 2020_Powerpoint graphic 16-9 01 copy_APRICOT-2015_Powerpoint-graphic-02.pdf"/>
          <p:cNvPicPr>
            <a:picLocks noChangeAspect="1"/>
          </p:cNvPicPr>
          <p:nvPr/>
        </p:nvPicPr>
        <p:blipFill>
          <a:blip r:embed="rId2"/>
          <a:stretch>
            <a:fillRect/>
          </a:stretch>
        </p:blipFill>
        <p:spPr>
          <a:xfrm>
            <a:off x="0" y="950"/>
            <a:ext cx="9144000" cy="5141600"/>
          </a:xfrm>
          <a:prstGeom prst="rect">
            <a:avLst/>
          </a:prstGeom>
          <a:ln w="12700">
            <a:miter lim="400000"/>
          </a:ln>
        </p:spPr>
      </p:pic>
      <p:sp>
        <p:nvSpPr>
          <p:cNvPr id="142" name="Slide Number"/>
          <p:cNvSpPr txBox="1">
            <a:spLocks noGrp="1"/>
          </p:cNvSpPr>
          <p:nvPr>
            <p:ph type="sldNum" sz="quarter" idx="2"/>
          </p:nvPr>
        </p:nvSpPr>
        <p:spPr>
          <a:xfrm>
            <a:off x="6426199" y="4640263"/>
            <a:ext cx="127001" cy="1270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2" name="Title Text"/>
          <p:cNvSpPr txBox="1">
            <a:spLocks noGrp="1"/>
          </p:cNvSpPr>
          <p:nvPr>
            <p:ph type="title"/>
          </p:nvPr>
        </p:nvSpPr>
        <p:spPr>
          <a:prstGeom prst="rect">
            <a:avLst/>
          </a:prstGeom>
        </p:spPr>
        <p:txBody>
          <a:bodyPr/>
          <a:lstStyle/>
          <a:p>
            <a:r>
              <a:t>Title Text</a:t>
            </a:r>
          </a:p>
        </p:txBody>
      </p:sp>
      <p:sp>
        <p:nvSpPr>
          <p:cNvPr id="2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Colour background title + content">
    <p:spTree>
      <p:nvGrpSpPr>
        <p:cNvPr id="1" name=""/>
        <p:cNvGrpSpPr/>
        <p:nvPr/>
      </p:nvGrpSpPr>
      <p:grpSpPr>
        <a:xfrm>
          <a:off x="0" y="0"/>
          <a:ext cx="0" cy="0"/>
          <a:chOff x="0" y="0"/>
          <a:chExt cx="0" cy="0"/>
        </a:xfrm>
      </p:grpSpPr>
      <p:sp>
        <p:nvSpPr>
          <p:cNvPr id="31" name="Title 1"/>
          <p:cNvSpPr txBox="1"/>
          <p:nvPr/>
        </p:nvSpPr>
        <p:spPr>
          <a:xfrm>
            <a:off x="395535" y="205978"/>
            <a:ext cx="8352929"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defRPr sz="3600" b="1">
                <a:latin typeface="Arial"/>
                <a:ea typeface="Arial"/>
                <a:cs typeface="Arial"/>
                <a:sym typeface="Arial"/>
              </a:defRPr>
            </a:lvl1pPr>
          </a:lstStyle>
          <a:p>
            <a:r>
              <a:t>Click to edit Master title style</a:t>
            </a:r>
          </a:p>
        </p:txBody>
      </p:sp>
      <p:sp>
        <p:nvSpPr>
          <p:cNvPr id="3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pic>
        <p:nvPicPr>
          <p:cNvPr id="33" name="APRICOT 2020_Powerpoint graphic 16-9 01 copy_APRICOT-2015_Powerpoint-graphic-04.pdf" descr="APRICOT 2020_Powerpoint graphic 16-9 01 copy_APRICOT-2015_Powerpoint-graphic-04.pdf"/>
          <p:cNvPicPr>
            <a:picLocks noChangeAspect="1"/>
          </p:cNvPicPr>
          <p:nvPr/>
        </p:nvPicPr>
        <p:blipFill>
          <a:blip r:embed="rId2"/>
          <a:stretch>
            <a:fillRect/>
          </a:stretch>
        </p:blipFill>
        <p:spPr>
          <a:xfrm>
            <a:off x="0" y="951"/>
            <a:ext cx="9144000" cy="5141598"/>
          </a:xfrm>
          <a:prstGeom prst="rect">
            <a:avLst/>
          </a:prstGeom>
          <a:ln w="12700">
            <a:miter lim="400000"/>
          </a:ln>
        </p:spPr>
      </p:pic>
      <p:sp>
        <p:nvSpPr>
          <p:cNvPr id="34" name="Slide Number"/>
          <p:cNvSpPr txBox="1">
            <a:spLocks noGrp="1"/>
          </p:cNvSpPr>
          <p:nvPr>
            <p:ph type="sldNum" sz="quarter" idx="2"/>
          </p:nvPr>
        </p:nvSpPr>
        <p:spPr>
          <a:xfrm>
            <a:off x="8996237" y="5003866"/>
            <a:ext cx="127001" cy="1270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nd Content 2">
    <p:spTree>
      <p:nvGrpSpPr>
        <p:cNvPr id="1" name=""/>
        <p:cNvGrpSpPr/>
        <p:nvPr/>
      </p:nvGrpSpPr>
      <p:grpSpPr>
        <a:xfrm>
          <a:off x="0" y="0"/>
          <a:ext cx="0" cy="0"/>
          <a:chOff x="0" y="0"/>
          <a:chExt cx="0" cy="0"/>
        </a:xfrm>
      </p:grpSpPr>
      <p:sp>
        <p:nvSpPr>
          <p:cNvPr id="41" name="Title Text"/>
          <p:cNvSpPr txBox="1">
            <a:spLocks noGrp="1"/>
          </p:cNvSpPr>
          <p:nvPr>
            <p:ph type="title"/>
          </p:nvPr>
        </p:nvSpPr>
        <p:spPr>
          <a:prstGeom prst="rect">
            <a:avLst/>
          </a:prstGeom>
        </p:spPr>
        <p:txBody>
          <a:bodyPr/>
          <a:lstStyle/>
          <a:p>
            <a:r>
              <a:t>Title Text</a:t>
            </a:r>
          </a:p>
        </p:txBody>
      </p:sp>
      <p:sp>
        <p:nvSpPr>
          <p:cNvPr id="4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9" name="Title Text"/>
          <p:cNvSpPr txBox="1">
            <a:spLocks noGrp="1"/>
          </p:cNvSpPr>
          <p:nvPr>
            <p:ph type="title"/>
          </p:nvPr>
        </p:nvSpPr>
        <p:spPr>
          <a:prstGeom prst="rect">
            <a:avLst/>
          </a:prstGeom>
        </p:spPr>
        <p:txBody>
          <a:bodyPr/>
          <a:lstStyle/>
          <a:p>
            <a:r>
              <a:t>Title Text</a:t>
            </a:r>
          </a:p>
        </p:txBody>
      </p:sp>
      <p:sp>
        <p:nvSpPr>
          <p:cNvPr id="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74" name="Title Text"/>
          <p:cNvSpPr txBox="1">
            <a:spLocks noGrp="1"/>
          </p:cNvSpPr>
          <p:nvPr>
            <p:ph type="title"/>
          </p:nvPr>
        </p:nvSpPr>
        <p:spPr>
          <a:xfrm>
            <a:off x="539550" y="497514"/>
            <a:ext cx="8208915" cy="1620180"/>
          </a:xfrm>
          <a:prstGeom prst="rect">
            <a:avLst/>
          </a:prstGeom>
        </p:spPr>
        <p:txBody>
          <a:bodyPr/>
          <a:lstStyle>
            <a:lvl1pPr>
              <a:defRPr sz="5400"/>
            </a:lvl1pPr>
          </a:lstStyle>
          <a:p>
            <a:r>
              <a:t>Title Text</a:t>
            </a:r>
          </a:p>
        </p:txBody>
      </p:sp>
      <p:sp>
        <p:nvSpPr>
          <p:cNvPr id="75" name="Body Level One…"/>
          <p:cNvSpPr txBox="1">
            <a:spLocks noGrp="1"/>
          </p:cNvSpPr>
          <p:nvPr>
            <p:ph type="body" sz="half" idx="1"/>
          </p:nvPr>
        </p:nvSpPr>
        <p:spPr>
          <a:xfrm>
            <a:off x="539550" y="2171700"/>
            <a:ext cx="8208915" cy="1314450"/>
          </a:xfrm>
          <a:prstGeom prst="rect">
            <a:avLst/>
          </a:prstGeom>
        </p:spPr>
        <p:txBody>
          <a:bodyPr/>
          <a:lstStyle>
            <a:lvl1pPr marL="0" indent="0">
              <a:buSzTx/>
              <a:buFontTx/>
              <a:buNone/>
            </a:lvl1pPr>
            <a:lvl2pPr marL="0" indent="0">
              <a:buSzTx/>
              <a:buFontTx/>
              <a:buNone/>
            </a:lvl2pPr>
            <a:lvl3pPr marL="0" indent="0">
              <a:buSzTx/>
              <a:buFontTx/>
              <a:buNone/>
            </a:lvl3pPr>
            <a:lvl4pPr marL="0" indent="0">
              <a:buSzTx/>
              <a:buFontTx/>
              <a:buNone/>
            </a:lvl4pPr>
            <a:lvl5pPr marL="0" indent="0">
              <a:buSzTx/>
              <a:buFontTx/>
              <a:buNone/>
            </a:lvl5pPr>
          </a:lstStyle>
          <a:p>
            <a:r>
              <a:t>Body Level One</a:t>
            </a:r>
          </a:p>
          <a:p>
            <a:pPr lvl="1"/>
            <a:r>
              <a:t>Body Level Two</a:t>
            </a:r>
          </a:p>
          <a:p>
            <a:pPr lvl="2"/>
            <a:r>
              <a:t>Body Level Three</a:t>
            </a:r>
          </a:p>
          <a:p>
            <a:pPr lvl="3"/>
            <a:r>
              <a:t>Body Level Four</a:t>
            </a:r>
          </a:p>
          <a:p>
            <a:pPr lvl="4"/>
            <a:r>
              <a:t>Body Level Five</a:t>
            </a:r>
          </a:p>
        </p:txBody>
      </p:sp>
      <p:pic>
        <p:nvPicPr>
          <p:cNvPr id="76" name="APRICOT 2020_Powerpoint graphic 16-9 01 copy_APRICOT-2015_Powerpoint-graphic-03.pdf" descr="APRICOT 2020_Powerpoint graphic 16-9 01 copy_APRICOT-2015_Powerpoint-graphic-03.pdf"/>
          <p:cNvPicPr>
            <a:picLocks noChangeAspect="1"/>
          </p:cNvPicPr>
          <p:nvPr/>
        </p:nvPicPr>
        <p:blipFill>
          <a:blip r:embed="rId2"/>
          <a:stretch>
            <a:fillRect/>
          </a:stretch>
        </p:blipFill>
        <p:spPr>
          <a:xfrm>
            <a:off x="0" y="951"/>
            <a:ext cx="9144000" cy="5141598"/>
          </a:xfrm>
          <a:prstGeom prst="rect">
            <a:avLst/>
          </a:prstGeom>
          <a:ln w="12700">
            <a:miter lim="400000"/>
          </a:ln>
        </p:spPr>
      </p:pic>
      <p:sp>
        <p:nvSpPr>
          <p:cNvPr id="77" name="Slide Number"/>
          <p:cNvSpPr txBox="1">
            <a:spLocks noGrp="1"/>
          </p:cNvSpPr>
          <p:nvPr>
            <p:ph type="sldNum" sz="quarter" idx="2"/>
          </p:nvPr>
        </p:nvSpPr>
        <p:spPr>
          <a:xfrm>
            <a:off x="6426199" y="4640263"/>
            <a:ext cx="127001" cy="1270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84" name="Title Text"/>
          <p:cNvSpPr txBox="1">
            <a:spLocks noGrp="1"/>
          </p:cNvSpPr>
          <p:nvPr>
            <p:ph type="title"/>
          </p:nvPr>
        </p:nvSpPr>
        <p:spPr>
          <a:prstGeom prst="rect">
            <a:avLst/>
          </a:prstGeom>
        </p:spPr>
        <p:txBody>
          <a:bodyPr/>
          <a:lstStyle/>
          <a:p>
            <a:r>
              <a:t>Title Text</a:t>
            </a:r>
          </a:p>
        </p:txBody>
      </p:sp>
      <p:sp>
        <p:nvSpPr>
          <p:cNvPr id="8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pic>
        <p:nvPicPr>
          <p:cNvPr id="86" name="APRICOT 2020_Powerpoint graphic 16-9 01 copy_APRICOT-2015_Powerpoint-graphic-03.pdf" descr="APRICOT 2020_Powerpoint graphic 16-9 01 copy_APRICOT-2015_Powerpoint-graphic-03.pdf"/>
          <p:cNvPicPr>
            <a:picLocks noChangeAspect="1"/>
          </p:cNvPicPr>
          <p:nvPr/>
        </p:nvPicPr>
        <p:blipFill>
          <a:blip r:embed="rId2"/>
          <a:stretch>
            <a:fillRect/>
          </a:stretch>
        </p:blipFill>
        <p:spPr>
          <a:xfrm>
            <a:off x="0" y="951"/>
            <a:ext cx="9144000" cy="5141598"/>
          </a:xfrm>
          <a:prstGeom prst="rect">
            <a:avLst/>
          </a:prstGeom>
          <a:ln w="12700">
            <a:miter lim="400000"/>
          </a:ln>
        </p:spPr>
      </p:pic>
      <p:sp>
        <p:nvSpPr>
          <p:cNvPr id="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Colour background title + content">
    <p:spTree>
      <p:nvGrpSpPr>
        <p:cNvPr id="1" name=""/>
        <p:cNvGrpSpPr/>
        <p:nvPr/>
      </p:nvGrpSpPr>
      <p:grpSpPr>
        <a:xfrm>
          <a:off x="0" y="0"/>
          <a:ext cx="0" cy="0"/>
          <a:chOff x="0" y="0"/>
          <a:chExt cx="0" cy="0"/>
        </a:xfrm>
      </p:grpSpPr>
      <p:sp>
        <p:nvSpPr>
          <p:cNvPr id="94" name="Title 1"/>
          <p:cNvSpPr txBox="1"/>
          <p:nvPr/>
        </p:nvSpPr>
        <p:spPr>
          <a:xfrm>
            <a:off x="395535" y="205978"/>
            <a:ext cx="8352929"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defRPr sz="3600" b="1">
                <a:latin typeface="Arial"/>
                <a:ea typeface="Arial"/>
                <a:cs typeface="Arial"/>
                <a:sym typeface="Arial"/>
              </a:defRPr>
            </a:lvl1pPr>
          </a:lstStyle>
          <a:p>
            <a:r>
              <a:t>Click to edit Master title style</a:t>
            </a:r>
          </a:p>
        </p:txBody>
      </p:sp>
      <p:sp>
        <p:nvSpPr>
          <p:cNvPr id="9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pic>
        <p:nvPicPr>
          <p:cNvPr id="96" name="APRICOT 2020_Powerpoint graphic 16-9 01 copy_APRICOT-2015_Powerpoint-graphic-03.pdf" descr="APRICOT 2020_Powerpoint graphic 16-9 01 copy_APRICOT-2015_Powerpoint-graphic-03.pdf"/>
          <p:cNvPicPr>
            <a:picLocks noChangeAspect="1"/>
          </p:cNvPicPr>
          <p:nvPr/>
        </p:nvPicPr>
        <p:blipFill>
          <a:blip r:embed="rId2"/>
          <a:stretch>
            <a:fillRect/>
          </a:stretch>
        </p:blipFill>
        <p:spPr>
          <a:xfrm>
            <a:off x="0" y="951"/>
            <a:ext cx="9144000" cy="5141598"/>
          </a:xfrm>
          <a:prstGeom prst="rect">
            <a:avLst/>
          </a:prstGeom>
          <a:ln w="12700">
            <a:miter lim="400000"/>
          </a:ln>
        </p:spPr>
      </p:pic>
      <p:sp>
        <p:nvSpPr>
          <p:cNvPr id="97" name="Slide Number"/>
          <p:cNvSpPr txBox="1">
            <a:spLocks noGrp="1"/>
          </p:cNvSpPr>
          <p:nvPr>
            <p:ph type="sldNum" sz="quarter" idx="2"/>
          </p:nvPr>
        </p:nvSpPr>
        <p:spPr>
          <a:xfrm>
            <a:off x="8996237" y="5003866"/>
            <a:ext cx="127001" cy="127001"/>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95536" y="205978"/>
            <a:ext cx="8352929"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p>
            <a:r>
              <a:t>Title Text</a:t>
            </a:r>
          </a:p>
        </p:txBody>
      </p:sp>
      <p:sp>
        <p:nvSpPr>
          <p:cNvPr id="3" name="Body Level One…"/>
          <p:cNvSpPr txBox="1">
            <a:spLocks noGrp="1"/>
          </p:cNvSpPr>
          <p:nvPr>
            <p:ph type="body" idx="1"/>
          </p:nvPr>
        </p:nvSpPr>
        <p:spPr>
          <a:xfrm>
            <a:off x="395536" y="1200150"/>
            <a:ext cx="8352929" cy="34238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pic>
        <p:nvPicPr>
          <p:cNvPr id="4" name="APRICOT 2020_Powerpoint graphic 16-9 01 copy_APRICOT-2015_Powerpoint-graphic-04.pdf" descr="APRICOT 2020_Powerpoint graphic 16-9 01 copy_APRICOT-2015_Powerpoint-graphic-04.pdf"/>
          <p:cNvPicPr>
            <a:picLocks noChangeAspect="1"/>
          </p:cNvPicPr>
          <p:nvPr/>
        </p:nvPicPr>
        <p:blipFill>
          <a:blip r:embed="rId16"/>
          <a:stretch>
            <a:fillRect/>
          </a:stretch>
        </p:blipFill>
        <p:spPr>
          <a:xfrm>
            <a:off x="0" y="951"/>
            <a:ext cx="9144000" cy="5141598"/>
          </a:xfrm>
          <a:prstGeom prst="rect">
            <a:avLst/>
          </a:prstGeom>
          <a:ln w="12700">
            <a:miter lim="400000"/>
          </a:ln>
        </p:spPr>
      </p:pic>
      <p:sp>
        <p:nvSpPr>
          <p:cNvPr id="5" name="Slide Number"/>
          <p:cNvSpPr txBox="1">
            <a:spLocks noGrp="1"/>
          </p:cNvSpPr>
          <p:nvPr>
            <p:ph type="sldNum" sz="quarter" idx="2"/>
          </p:nvPr>
        </p:nvSpPr>
        <p:spPr>
          <a:xfrm>
            <a:off x="8981503" y="4983032"/>
            <a:ext cx="127001" cy="127001"/>
          </a:xfrm>
          <a:prstGeom prst="rect">
            <a:avLst/>
          </a:prstGeom>
          <a:ln w="12700">
            <a:miter lim="400000"/>
          </a:ln>
        </p:spPr>
        <p:txBody>
          <a:bodyPr wrap="none" lIns="0" tIns="0" rIns="0" bIns="0" anchor="b">
            <a:spAutoFit/>
          </a:bodyPr>
          <a:lstStyle>
            <a:lvl1pPr algn="r">
              <a:defRPr sz="800">
                <a:solidFill>
                  <a:srgbClr val="BFBFBF"/>
                </a:solidFill>
                <a:latin typeface="Arial"/>
                <a:ea typeface="Arial"/>
                <a:cs typeface="Arial"/>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transition spd="med"/>
  <p:txStyles>
    <p:titleStyle>
      <a:lvl1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5pPr>
      <a:lvl6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6pPr>
      <a:lvl7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7pPr>
      <a:lvl8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8pPr>
      <a:lvl9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9pPr>
    </p:titleStyle>
    <p:bodyStyle>
      <a:lvl1pPr marL="266700" marR="0" indent="-266700" algn="l" defTabSz="914400" rtl="0" latinLnBrk="0">
        <a:lnSpc>
          <a:spcPct val="100000"/>
        </a:lnSpc>
        <a:spcBef>
          <a:spcPts val="1200"/>
        </a:spcBef>
        <a:spcAft>
          <a:spcPts val="0"/>
        </a:spcAft>
        <a:buClrTx/>
        <a:buSzPct val="100000"/>
        <a:buFont typeface="Arial"/>
        <a:buChar char="•"/>
        <a:tabLst/>
        <a:defRPr sz="2400" b="0" i="0" u="none" strike="noStrike" cap="none" spc="0" baseline="0">
          <a:ln>
            <a:noFill/>
          </a:ln>
          <a:solidFill>
            <a:srgbClr val="000000"/>
          </a:solidFill>
          <a:uFillTx/>
          <a:latin typeface="Arial"/>
          <a:ea typeface="Arial"/>
          <a:cs typeface="Arial"/>
          <a:sym typeface="Arial"/>
        </a:defRPr>
      </a:lvl1pPr>
      <a:lvl2pPr marL="586738" marR="0" indent="-320038" algn="l" defTabSz="914400" rtl="0" latinLnBrk="0">
        <a:lnSpc>
          <a:spcPct val="100000"/>
        </a:lnSpc>
        <a:spcBef>
          <a:spcPts val="1200"/>
        </a:spcBef>
        <a:spcAft>
          <a:spcPts val="0"/>
        </a:spcAft>
        <a:buClrTx/>
        <a:buSzPct val="100000"/>
        <a:buFont typeface="Arial"/>
        <a:buChar char="–"/>
        <a:tabLst/>
        <a:defRPr sz="2400" b="0" i="0" u="none" strike="noStrike" cap="none" spc="0" baseline="0">
          <a:ln>
            <a:noFill/>
          </a:ln>
          <a:solidFill>
            <a:srgbClr val="000000"/>
          </a:solidFill>
          <a:uFillTx/>
          <a:latin typeface="Arial"/>
          <a:ea typeface="Arial"/>
          <a:cs typeface="Arial"/>
          <a:sym typeface="Arial"/>
        </a:defRPr>
      </a:lvl2pPr>
      <a:lvl3pPr marL="952500" marR="0" indent="-419100" algn="l" defTabSz="914400" rtl="0" latinLnBrk="0">
        <a:lnSpc>
          <a:spcPct val="100000"/>
        </a:lnSpc>
        <a:spcBef>
          <a:spcPts val="1200"/>
        </a:spcBef>
        <a:spcAft>
          <a:spcPts val="0"/>
        </a:spcAft>
        <a:buClrTx/>
        <a:buSzPct val="100000"/>
        <a:buFont typeface="Arial"/>
        <a:buChar char="•"/>
        <a:tabLst/>
        <a:defRPr sz="2400" b="0" i="0" u="none" strike="noStrike" cap="none" spc="0" baseline="0">
          <a:ln>
            <a:noFill/>
          </a:ln>
          <a:solidFill>
            <a:srgbClr val="000000"/>
          </a:solidFill>
          <a:uFillTx/>
          <a:latin typeface="Arial"/>
          <a:ea typeface="Arial"/>
          <a:cs typeface="Arial"/>
          <a:sym typeface="Arial"/>
        </a:defRPr>
      </a:lvl3pPr>
      <a:lvl4pPr marL="1645920" marR="0" indent="-274319" algn="l" defTabSz="914400" rtl="0" latinLnBrk="0">
        <a:lnSpc>
          <a:spcPct val="100000"/>
        </a:lnSpc>
        <a:spcBef>
          <a:spcPts val="1200"/>
        </a:spcBef>
        <a:spcAft>
          <a:spcPts val="0"/>
        </a:spcAft>
        <a:buClrTx/>
        <a:buSzPct val="100000"/>
        <a:buFont typeface="Arial"/>
        <a:buChar char="–"/>
        <a:tabLst/>
        <a:defRPr sz="2400" b="0" i="0" u="none" strike="noStrike" cap="none" spc="0" baseline="0">
          <a:ln>
            <a:noFill/>
          </a:ln>
          <a:solidFill>
            <a:srgbClr val="000000"/>
          </a:solidFill>
          <a:uFillTx/>
          <a:latin typeface="Arial"/>
          <a:ea typeface="Arial"/>
          <a:cs typeface="Arial"/>
          <a:sym typeface="Arial"/>
        </a:defRPr>
      </a:lvl4pPr>
      <a:lvl5pPr marL="2103120" marR="0" indent="-274320" algn="l" defTabSz="914400" rtl="0" latinLnBrk="0">
        <a:lnSpc>
          <a:spcPct val="100000"/>
        </a:lnSpc>
        <a:spcBef>
          <a:spcPts val="1200"/>
        </a:spcBef>
        <a:spcAft>
          <a:spcPts val="0"/>
        </a:spcAft>
        <a:buClrTx/>
        <a:buSzPct val="100000"/>
        <a:buFont typeface="Arial"/>
        <a:buChar char="»"/>
        <a:tabLst/>
        <a:defRPr sz="2400" b="0" i="0" u="none" strike="noStrike" cap="none" spc="0" baseline="0">
          <a:ln>
            <a:noFill/>
          </a:ln>
          <a:solidFill>
            <a:srgbClr val="000000"/>
          </a:solidFill>
          <a:uFillTx/>
          <a:latin typeface="Arial"/>
          <a:ea typeface="Arial"/>
          <a:cs typeface="Arial"/>
          <a:sym typeface="Arial"/>
        </a:defRPr>
      </a:lvl5pPr>
      <a:lvl6pPr marL="2560320" marR="0" indent="-274320" algn="l" defTabSz="914400" rtl="0" latinLnBrk="0">
        <a:lnSpc>
          <a:spcPct val="100000"/>
        </a:lnSpc>
        <a:spcBef>
          <a:spcPts val="1200"/>
        </a:spcBef>
        <a:spcAft>
          <a:spcPts val="0"/>
        </a:spcAft>
        <a:buClrTx/>
        <a:buSzPct val="100000"/>
        <a:buFont typeface="Arial"/>
        <a:buChar char="•"/>
        <a:tabLst/>
        <a:defRPr sz="2400" b="0" i="0" u="none" strike="noStrike" cap="none" spc="0" baseline="0">
          <a:ln>
            <a:noFill/>
          </a:ln>
          <a:solidFill>
            <a:srgbClr val="000000"/>
          </a:solidFill>
          <a:uFillTx/>
          <a:latin typeface="Arial"/>
          <a:ea typeface="Arial"/>
          <a:cs typeface="Arial"/>
          <a:sym typeface="Arial"/>
        </a:defRPr>
      </a:lvl6pPr>
      <a:lvl7pPr marL="3017520" marR="0" indent="-274320" algn="l" defTabSz="914400" rtl="0" latinLnBrk="0">
        <a:lnSpc>
          <a:spcPct val="100000"/>
        </a:lnSpc>
        <a:spcBef>
          <a:spcPts val="1200"/>
        </a:spcBef>
        <a:spcAft>
          <a:spcPts val="0"/>
        </a:spcAft>
        <a:buClrTx/>
        <a:buSzPct val="100000"/>
        <a:buFont typeface="Arial"/>
        <a:buChar char="•"/>
        <a:tabLst/>
        <a:defRPr sz="2400" b="0" i="0" u="none" strike="noStrike" cap="none" spc="0" baseline="0">
          <a:ln>
            <a:noFill/>
          </a:ln>
          <a:solidFill>
            <a:srgbClr val="000000"/>
          </a:solidFill>
          <a:uFillTx/>
          <a:latin typeface="Arial"/>
          <a:ea typeface="Arial"/>
          <a:cs typeface="Arial"/>
          <a:sym typeface="Arial"/>
        </a:defRPr>
      </a:lvl7pPr>
      <a:lvl8pPr marL="3474720" marR="0" indent="-274320" algn="l" defTabSz="914400" rtl="0" latinLnBrk="0">
        <a:lnSpc>
          <a:spcPct val="100000"/>
        </a:lnSpc>
        <a:spcBef>
          <a:spcPts val="1200"/>
        </a:spcBef>
        <a:spcAft>
          <a:spcPts val="0"/>
        </a:spcAft>
        <a:buClrTx/>
        <a:buSzPct val="100000"/>
        <a:buFont typeface="Arial"/>
        <a:buChar char="•"/>
        <a:tabLst/>
        <a:defRPr sz="2400" b="0" i="0" u="none" strike="noStrike" cap="none" spc="0" baseline="0">
          <a:ln>
            <a:noFill/>
          </a:ln>
          <a:solidFill>
            <a:srgbClr val="000000"/>
          </a:solidFill>
          <a:uFillTx/>
          <a:latin typeface="Arial"/>
          <a:ea typeface="Arial"/>
          <a:cs typeface="Arial"/>
          <a:sym typeface="Arial"/>
        </a:defRPr>
      </a:lvl8pPr>
      <a:lvl9pPr marL="3931920" marR="0" indent="-274320" algn="l" defTabSz="914400" rtl="0" latinLnBrk="0">
        <a:lnSpc>
          <a:spcPct val="100000"/>
        </a:lnSpc>
        <a:spcBef>
          <a:spcPts val="1200"/>
        </a:spcBef>
        <a:spcAft>
          <a:spcPts val="0"/>
        </a:spcAft>
        <a:buClrTx/>
        <a:buSzPct val="100000"/>
        <a:buFont typeface="Arial"/>
        <a:buChar char="•"/>
        <a:tabLst/>
        <a:defRPr sz="2400" b="0" i="0" u="none" strike="noStrike" cap="none" spc="0" baseline="0">
          <a:ln>
            <a:noFill/>
          </a:ln>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8.(nul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9.(nul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AU" dirty="0">
                <a:latin typeface="Powderfinger Type" charset="0"/>
                <a:ea typeface="Powderfinger Type" charset="0"/>
                <a:cs typeface="Powderfinger Type" charset="0"/>
              </a:rPr>
              <a:t>Buffers and Protocols</a:t>
            </a:r>
          </a:p>
        </p:txBody>
      </p:sp>
      <p:sp>
        <p:nvSpPr>
          <p:cNvPr id="3" name="Subtitle 2"/>
          <p:cNvSpPr>
            <a:spLocks noGrp="1"/>
          </p:cNvSpPr>
          <p:nvPr>
            <p:ph type="subTitle" idx="1"/>
          </p:nvPr>
        </p:nvSpPr>
        <p:spPr>
          <a:xfrm>
            <a:off x="683568" y="3651870"/>
            <a:ext cx="8208912" cy="1314450"/>
          </a:xfrm>
        </p:spPr>
        <p:txBody>
          <a:bodyPr>
            <a:normAutofit/>
          </a:bodyPr>
          <a:lstStyle/>
          <a:p>
            <a:pPr algn="r"/>
            <a:r>
              <a:rPr lang="en-AU" sz="1200" dirty="0">
                <a:solidFill>
                  <a:schemeClr val="bg1">
                    <a:lumMod val="65000"/>
                  </a:schemeClr>
                </a:solidFill>
                <a:latin typeface="AhnbergHand" charset="0"/>
                <a:ea typeface="AhnbergHand" charset="0"/>
                <a:cs typeface="AhnbergHand" charset="0"/>
              </a:rPr>
              <a:t>Geoff Huston</a:t>
            </a:r>
          </a:p>
          <a:p>
            <a:pPr algn="r"/>
            <a:r>
              <a:rPr lang="en-AU" sz="1200" dirty="0">
                <a:solidFill>
                  <a:schemeClr val="bg1">
                    <a:lumMod val="65000"/>
                  </a:schemeClr>
                </a:solidFill>
                <a:latin typeface="AhnbergHand" charset="0"/>
                <a:ea typeface="AhnbergHand" charset="0"/>
                <a:cs typeface="AhnbergHand" charset="0"/>
              </a:rPr>
              <a:t>Chief Scientist, APNIC Labs</a:t>
            </a:r>
          </a:p>
        </p:txBody>
      </p:sp>
    </p:spTree>
    <p:extLst>
      <p:ext uri="{BB962C8B-B14F-4D97-AF65-F5344CB8AC3E}">
        <p14:creationId xmlns:p14="http://schemas.microsoft.com/office/powerpoint/2010/main" val="301649188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latin typeface="Powderfinger Type" charset="0"/>
                <a:ea typeface="Powderfinger Type" charset="0"/>
                <a:cs typeface="Powderfinger Type" charset="0"/>
              </a:rPr>
              <a:t>TCP Control</a:t>
            </a:r>
          </a:p>
        </p:txBody>
      </p:sp>
      <p:sp>
        <p:nvSpPr>
          <p:cNvPr id="3" name="Content Placeholder 2"/>
          <p:cNvSpPr>
            <a:spLocks noGrp="1"/>
          </p:cNvSpPr>
          <p:nvPr>
            <p:ph idx="1"/>
          </p:nvPr>
        </p:nvSpPr>
        <p:spPr>
          <a:xfrm>
            <a:off x="628650" y="1369218"/>
            <a:ext cx="7886700" cy="2858715"/>
          </a:xfrm>
        </p:spPr>
        <p:txBody>
          <a:bodyPr>
            <a:normAutofit/>
          </a:bodyPr>
          <a:lstStyle/>
          <a:p>
            <a:r>
              <a:rPr lang="en-AU" dirty="0"/>
              <a:t>Ideally TCP would send packets at a fair share of available network capacity. But the TCP sender has no idea what “available network capacity” means.</a:t>
            </a:r>
          </a:p>
          <a:p>
            <a:r>
              <a:rPr lang="en-AU" dirty="0"/>
              <a:t>So TCP uses ‘rate adaptation’ to probe into network, increasing the sending rate until it is ‘too fast’</a:t>
            </a:r>
          </a:p>
          <a:p>
            <a:r>
              <a:rPr lang="en-AU" dirty="0"/>
              <a:t>Packet drop is the conventional signal of ‘too fast”</a:t>
            </a:r>
          </a:p>
        </p:txBody>
      </p:sp>
    </p:spTree>
    <p:extLst>
      <p:ext uri="{BB962C8B-B14F-4D97-AF65-F5344CB8AC3E}">
        <p14:creationId xmlns:p14="http://schemas.microsoft.com/office/powerpoint/2010/main" val="293228607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latin typeface="Powderfinger Type" charset="0"/>
                <a:ea typeface="Powderfinger Type" charset="0"/>
                <a:cs typeface="Powderfinger Type" charset="0"/>
              </a:rPr>
              <a:t>TCP Control</a:t>
            </a:r>
          </a:p>
        </p:txBody>
      </p:sp>
      <p:sp>
        <p:nvSpPr>
          <p:cNvPr id="3" name="Content Placeholder 2"/>
          <p:cNvSpPr>
            <a:spLocks noGrp="1"/>
          </p:cNvSpPr>
          <p:nvPr>
            <p:ph idx="1"/>
          </p:nvPr>
        </p:nvSpPr>
        <p:spPr>
          <a:xfrm>
            <a:off x="628650" y="1369219"/>
            <a:ext cx="7886700" cy="643731"/>
          </a:xfrm>
        </p:spPr>
        <p:txBody>
          <a:bodyPr>
            <a:normAutofit/>
          </a:bodyPr>
          <a:lstStyle/>
          <a:p>
            <a:pPr marL="0" indent="0">
              <a:buNone/>
            </a:pPr>
            <a:r>
              <a:rPr lang="en-AU" dirty="0"/>
              <a:t>TCP is an </a:t>
            </a:r>
            <a:r>
              <a:rPr lang="en-AU" b="1" i="1" dirty="0"/>
              <a:t>ACK Pacing</a:t>
            </a:r>
            <a:r>
              <a:rPr lang="en-AU" b="1" dirty="0"/>
              <a:t> </a:t>
            </a:r>
            <a:r>
              <a:rPr lang="en-AU" dirty="0"/>
              <a:t>protocol</a:t>
            </a:r>
          </a:p>
        </p:txBody>
      </p:sp>
      <p:pic>
        <p:nvPicPr>
          <p:cNvPr id="4" name="Picture 3"/>
          <p:cNvPicPr>
            <a:picLocks noChangeAspect="1"/>
          </p:cNvPicPr>
          <p:nvPr/>
        </p:nvPicPr>
        <p:blipFill>
          <a:blip r:embed="rId2"/>
          <a:stretch>
            <a:fillRect/>
          </a:stretch>
        </p:blipFill>
        <p:spPr>
          <a:xfrm>
            <a:off x="628650" y="1825625"/>
            <a:ext cx="7781925" cy="2686050"/>
          </a:xfrm>
          <a:prstGeom prst="rect">
            <a:avLst/>
          </a:prstGeom>
        </p:spPr>
      </p:pic>
      <p:sp>
        <p:nvSpPr>
          <p:cNvPr id="5" name="Freeform 4"/>
          <p:cNvSpPr/>
          <p:nvPr/>
        </p:nvSpPr>
        <p:spPr>
          <a:xfrm>
            <a:off x="1976340" y="2575556"/>
            <a:ext cx="787477" cy="1744484"/>
          </a:xfrm>
          <a:custGeom>
            <a:avLst/>
            <a:gdLst>
              <a:gd name="connsiteX0" fmla="*/ 1290 w 1049969"/>
              <a:gd name="connsiteY0" fmla="*/ 2325979 h 2325979"/>
              <a:gd name="connsiteX1" fmla="*/ 128104 w 1049969"/>
              <a:gd name="connsiteY1" fmla="*/ 2152443 h 2325979"/>
              <a:gd name="connsiteX2" fmla="*/ 94732 w 1049969"/>
              <a:gd name="connsiteY2" fmla="*/ 1444951 h 2325979"/>
              <a:gd name="connsiteX3" fmla="*/ 27988 w 1049969"/>
              <a:gd name="connsiteY3" fmla="*/ 964390 h 2325979"/>
              <a:gd name="connsiteX4" fmla="*/ 94732 w 1049969"/>
              <a:gd name="connsiteY4" fmla="*/ 383713 h 2325979"/>
              <a:gd name="connsiteX5" fmla="*/ 1002458 w 1049969"/>
              <a:gd name="connsiteY5" fmla="*/ 43316 h 2325979"/>
              <a:gd name="connsiteX6" fmla="*/ 822247 w 1049969"/>
              <a:gd name="connsiteY6" fmla="*/ 3269 h 2325979"/>
              <a:gd name="connsiteX7" fmla="*/ 1049179 w 1049969"/>
              <a:gd name="connsiteY7" fmla="*/ 29967 h 2325979"/>
              <a:gd name="connsiteX8" fmla="*/ 902341 w 1049969"/>
              <a:gd name="connsiteY8" fmla="*/ 163456 h 232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9969" h="2325979">
                <a:moveTo>
                  <a:pt x="1290" y="2325979"/>
                </a:moveTo>
                <a:cubicBezTo>
                  <a:pt x="56910" y="2312630"/>
                  <a:pt x="112530" y="2299281"/>
                  <a:pt x="128104" y="2152443"/>
                </a:cubicBezTo>
                <a:cubicBezTo>
                  <a:pt x="143678" y="2005605"/>
                  <a:pt x="111418" y="1642960"/>
                  <a:pt x="94732" y="1444951"/>
                </a:cubicBezTo>
                <a:cubicBezTo>
                  <a:pt x="78046" y="1246942"/>
                  <a:pt x="27988" y="1141263"/>
                  <a:pt x="27988" y="964390"/>
                </a:cubicBezTo>
                <a:cubicBezTo>
                  <a:pt x="27988" y="787517"/>
                  <a:pt x="-67680" y="537225"/>
                  <a:pt x="94732" y="383713"/>
                </a:cubicBezTo>
                <a:cubicBezTo>
                  <a:pt x="257144" y="230201"/>
                  <a:pt x="881206" y="106723"/>
                  <a:pt x="1002458" y="43316"/>
                </a:cubicBezTo>
                <a:cubicBezTo>
                  <a:pt x="1123711" y="-20091"/>
                  <a:pt x="814460" y="5494"/>
                  <a:pt x="822247" y="3269"/>
                </a:cubicBezTo>
                <a:cubicBezTo>
                  <a:pt x="830034" y="1044"/>
                  <a:pt x="1035830" y="3269"/>
                  <a:pt x="1049179" y="29967"/>
                </a:cubicBezTo>
                <a:cubicBezTo>
                  <a:pt x="1062528" y="56665"/>
                  <a:pt x="902341" y="163456"/>
                  <a:pt x="902341" y="16345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7" name="TextBox 6"/>
          <p:cNvSpPr txBox="1"/>
          <p:nvPr/>
        </p:nvSpPr>
        <p:spPr>
          <a:xfrm>
            <a:off x="1015219" y="4320040"/>
            <a:ext cx="3319839" cy="461665"/>
          </a:xfrm>
          <a:prstGeom prst="rect">
            <a:avLst/>
          </a:prstGeom>
          <a:noFill/>
        </p:spPr>
        <p:txBody>
          <a:bodyPr wrap="square" rtlCol="0">
            <a:spAutoFit/>
          </a:bodyPr>
          <a:lstStyle/>
          <a:p>
            <a:r>
              <a:rPr lang="en-AU" sz="1200" dirty="0">
                <a:latin typeface="AhnbergHand" charset="0"/>
                <a:ea typeface="AhnbergHand" charset="0"/>
                <a:cs typeface="AhnbergHand" charset="0"/>
              </a:rPr>
              <a:t>Data sending rate is matched to the ACK arrival rate </a:t>
            </a:r>
          </a:p>
        </p:txBody>
      </p:sp>
      <p:sp>
        <p:nvSpPr>
          <p:cNvPr id="6" name="Freeform 5">
            <a:extLst>
              <a:ext uri="{FF2B5EF4-FFF2-40B4-BE49-F238E27FC236}">
                <a16:creationId xmlns:a16="http://schemas.microsoft.com/office/drawing/2014/main" id="{B467CF5D-CF85-D643-8976-A5B2BC99A87D}"/>
              </a:ext>
            </a:extLst>
          </p:cNvPr>
          <p:cNvSpPr/>
          <p:nvPr/>
        </p:nvSpPr>
        <p:spPr>
          <a:xfrm>
            <a:off x="6715897" y="2452816"/>
            <a:ext cx="580793" cy="463379"/>
          </a:xfrm>
          <a:custGeom>
            <a:avLst/>
            <a:gdLst>
              <a:gd name="connsiteX0" fmla="*/ 0 w 580793"/>
              <a:gd name="connsiteY0" fmla="*/ 0 h 463379"/>
              <a:gd name="connsiteX1" fmla="*/ 488092 w 580793"/>
              <a:gd name="connsiteY1" fmla="*/ 358346 h 463379"/>
              <a:gd name="connsiteX2" fmla="*/ 580768 w 580793"/>
              <a:gd name="connsiteY2" fmla="*/ 457200 h 463379"/>
              <a:gd name="connsiteX3" fmla="*/ 488092 w 580793"/>
              <a:gd name="connsiteY3" fmla="*/ 234779 h 463379"/>
              <a:gd name="connsiteX4" fmla="*/ 451022 w 580793"/>
              <a:gd name="connsiteY4" fmla="*/ 395416 h 463379"/>
              <a:gd name="connsiteX5" fmla="*/ 401595 w 580793"/>
              <a:gd name="connsiteY5" fmla="*/ 383060 h 463379"/>
              <a:gd name="connsiteX6" fmla="*/ 549876 w 580793"/>
              <a:gd name="connsiteY6" fmla="*/ 463379 h 463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0793" h="463379">
                <a:moveTo>
                  <a:pt x="0" y="0"/>
                </a:moveTo>
                <a:cubicBezTo>
                  <a:pt x="195648" y="141073"/>
                  <a:pt x="391297" y="282146"/>
                  <a:pt x="488092" y="358346"/>
                </a:cubicBezTo>
                <a:cubicBezTo>
                  <a:pt x="584887" y="434546"/>
                  <a:pt x="580768" y="477794"/>
                  <a:pt x="580768" y="457200"/>
                </a:cubicBezTo>
                <a:cubicBezTo>
                  <a:pt x="580768" y="436606"/>
                  <a:pt x="509716" y="245076"/>
                  <a:pt x="488092" y="234779"/>
                </a:cubicBezTo>
                <a:cubicBezTo>
                  <a:pt x="466468" y="224482"/>
                  <a:pt x="465438" y="370703"/>
                  <a:pt x="451022" y="395416"/>
                </a:cubicBezTo>
                <a:cubicBezTo>
                  <a:pt x="436606" y="420130"/>
                  <a:pt x="385119" y="371733"/>
                  <a:pt x="401595" y="383060"/>
                </a:cubicBezTo>
                <a:cubicBezTo>
                  <a:pt x="418071" y="394387"/>
                  <a:pt x="483973" y="428883"/>
                  <a:pt x="549876" y="46337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Freeform 7">
            <a:extLst>
              <a:ext uri="{FF2B5EF4-FFF2-40B4-BE49-F238E27FC236}">
                <a16:creationId xmlns:a16="http://schemas.microsoft.com/office/drawing/2014/main" id="{E5C6846F-34D0-ED49-BB1C-A724A753C9D5}"/>
              </a:ext>
            </a:extLst>
          </p:cNvPr>
          <p:cNvSpPr/>
          <p:nvPr/>
        </p:nvSpPr>
        <p:spPr>
          <a:xfrm>
            <a:off x="6218612" y="3923270"/>
            <a:ext cx="818561" cy="334898"/>
          </a:xfrm>
          <a:custGeom>
            <a:avLst/>
            <a:gdLst>
              <a:gd name="connsiteX0" fmla="*/ 818561 w 818561"/>
              <a:gd name="connsiteY0" fmla="*/ 0 h 334898"/>
              <a:gd name="connsiteX1" fmla="*/ 373718 w 818561"/>
              <a:gd name="connsiteY1" fmla="*/ 179173 h 334898"/>
              <a:gd name="connsiteX2" fmla="*/ 3015 w 818561"/>
              <a:gd name="connsiteY2" fmla="*/ 265671 h 334898"/>
              <a:gd name="connsiteX3" fmla="*/ 200723 w 818561"/>
              <a:gd name="connsiteY3" fmla="*/ 129746 h 334898"/>
              <a:gd name="connsiteX4" fmla="*/ 243972 w 818561"/>
              <a:gd name="connsiteY4" fmla="*/ 302741 h 334898"/>
              <a:gd name="connsiteX5" fmla="*/ 231615 w 818561"/>
              <a:gd name="connsiteY5" fmla="*/ 333633 h 334898"/>
              <a:gd name="connsiteX6" fmla="*/ 40085 w 818561"/>
              <a:gd name="connsiteY6" fmla="*/ 284206 h 33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8561" h="334898">
                <a:moveTo>
                  <a:pt x="818561" y="0"/>
                </a:moveTo>
                <a:cubicBezTo>
                  <a:pt x="664101" y="67447"/>
                  <a:pt x="509642" y="134895"/>
                  <a:pt x="373718" y="179173"/>
                </a:cubicBezTo>
                <a:cubicBezTo>
                  <a:pt x="237794" y="223452"/>
                  <a:pt x="31847" y="273909"/>
                  <a:pt x="3015" y="265671"/>
                </a:cubicBezTo>
                <a:cubicBezTo>
                  <a:pt x="-25817" y="257433"/>
                  <a:pt x="160564" y="123568"/>
                  <a:pt x="200723" y="129746"/>
                </a:cubicBezTo>
                <a:cubicBezTo>
                  <a:pt x="240882" y="135924"/>
                  <a:pt x="238823" y="268760"/>
                  <a:pt x="243972" y="302741"/>
                </a:cubicBezTo>
                <a:cubicBezTo>
                  <a:pt x="249121" y="336722"/>
                  <a:pt x="265596" y="336722"/>
                  <a:pt x="231615" y="333633"/>
                </a:cubicBezTo>
                <a:cubicBezTo>
                  <a:pt x="197634" y="330544"/>
                  <a:pt x="118859" y="307375"/>
                  <a:pt x="40085" y="2842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03390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latin typeface="Powderfinger Type" charset="0"/>
                <a:ea typeface="Powderfinger Type" charset="0"/>
                <a:cs typeface="Powderfinger Type" charset="0"/>
              </a:rPr>
              <a:t>TCP Control</a:t>
            </a:r>
          </a:p>
        </p:txBody>
      </p:sp>
      <p:sp>
        <p:nvSpPr>
          <p:cNvPr id="3" name="Content Placeholder 2"/>
          <p:cNvSpPr>
            <a:spLocks noGrp="1"/>
          </p:cNvSpPr>
          <p:nvPr>
            <p:ph idx="1"/>
          </p:nvPr>
        </p:nvSpPr>
        <p:spPr/>
        <p:txBody>
          <a:bodyPr>
            <a:normAutofit fontScale="85000" lnSpcReduction="20000"/>
          </a:bodyPr>
          <a:lstStyle/>
          <a:p>
            <a:pPr marL="0" indent="0">
              <a:buNone/>
            </a:pPr>
            <a:r>
              <a:rPr lang="en-AU" dirty="0"/>
              <a:t>ACK pacing protocols relate to a </a:t>
            </a:r>
            <a:r>
              <a:rPr lang="en-AU" b="1" dirty="0"/>
              <a:t>past</a:t>
            </a:r>
            <a:r>
              <a:rPr lang="en-AU" dirty="0"/>
              <a:t> network state, not necessarily the </a:t>
            </a:r>
            <a:r>
              <a:rPr lang="en-AU" b="1" dirty="0"/>
              <a:t>current</a:t>
            </a:r>
            <a:r>
              <a:rPr lang="en-AU" dirty="0"/>
              <a:t> network state</a:t>
            </a:r>
          </a:p>
          <a:p>
            <a:pPr lvl="1"/>
            <a:r>
              <a:rPr lang="en-AU" dirty="0"/>
              <a:t>The ACK signal shows the rate of data that left the network at the receiver that occurred at ½ RTT back in time</a:t>
            </a:r>
          </a:p>
          <a:p>
            <a:pPr lvl="1"/>
            <a:endParaRPr lang="en-AU" dirty="0"/>
          </a:p>
          <a:p>
            <a:pPr lvl="1"/>
            <a:r>
              <a:rPr lang="en-AU" dirty="0"/>
              <a:t>So if there is data loss in the forward path, the ACK signal of that loss is already at least ½ RTT old!</a:t>
            </a:r>
          </a:p>
          <a:p>
            <a:pPr lvl="2"/>
            <a:r>
              <a:rPr lang="en-AU" sz="1800" b="1" dirty="0"/>
              <a:t>So TCP should react quickly to ‘bad’ news</a:t>
            </a:r>
          </a:p>
          <a:p>
            <a:pPr lvl="1"/>
            <a:r>
              <a:rPr lang="en-AU" dirty="0"/>
              <a:t>If there is no data loss, that is also old news</a:t>
            </a:r>
          </a:p>
          <a:p>
            <a:pPr lvl="2"/>
            <a:r>
              <a:rPr lang="en-AU" sz="1800" b="1" dirty="0"/>
              <a:t>So TCP should react conservatively to ‘good’ news</a:t>
            </a:r>
          </a:p>
          <a:p>
            <a:pPr lvl="2"/>
            <a:endParaRPr lang="en-AU" dirty="0"/>
          </a:p>
        </p:txBody>
      </p:sp>
    </p:spTree>
    <p:extLst>
      <p:ext uri="{BB962C8B-B14F-4D97-AF65-F5344CB8AC3E}">
        <p14:creationId xmlns:p14="http://schemas.microsoft.com/office/powerpoint/2010/main" val="24383832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latin typeface="Powderfinger Type" charset="0"/>
                <a:ea typeface="Powderfinger Type" charset="0"/>
                <a:cs typeface="Powderfinger Type" charset="0"/>
              </a:rPr>
              <a:t>“Classic TCP” </a:t>
            </a:r>
            <a:r>
              <a:rPr lang="mr-IN" dirty="0">
                <a:latin typeface="Powderfinger Type" charset="0"/>
                <a:ea typeface="Powderfinger Type" charset="0"/>
                <a:cs typeface="Powderfinger Type" charset="0"/>
              </a:rPr>
              <a:t>–</a:t>
            </a:r>
            <a:r>
              <a:rPr lang="en-AU" dirty="0">
                <a:latin typeface="Powderfinger Type" charset="0"/>
                <a:ea typeface="Powderfinger Type" charset="0"/>
                <a:cs typeface="Powderfinger Type" charset="0"/>
              </a:rPr>
              <a:t> TCP Reno</a:t>
            </a:r>
          </a:p>
        </p:txBody>
      </p:sp>
      <p:sp>
        <p:nvSpPr>
          <p:cNvPr id="3" name="Content Placeholder 2"/>
          <p:cNvSpPr>
            <a:spLocks noGrp="1"/>
          </p:cNvSpPr>
          <p:nvPr>
            <p:ph idx="1"/>
          </p:nvPr>
        </p:nvSpPr>
        <p:spPr/>
        <p:txBody>
          <a:bodyPr>
            <a:normAutofit fontScale="85000" lnSpcReduction="10000"/>
          </a:bodyPr>
          <a:lstStyle/>
          <a:p>
            <a:r>
              <a:rPr lang="en-AU" dirty="0"/>
              <a:t>Additive Increase Multiplicative Decrease (AIMD)</a:t>
            </a:r>
          </a:p>
          <a:p>
            <a:pPr lvl="1"/>
            <a:r>
              <a:rPr lang="en-AU" dirty="0"/>
              <a:t>While there is no packet loss, increase the sending rate by one segment (MSS) each RTT interval</a:t>
            </a:r>
          </a:p>
          <a:p>
            <a:pPr lvl="1"/>
            <a:r>
              <a:rPr lang="en-AU" dirty="0"/>
              <a:t>If there is packet loss decrease the sending rate by 50% over the next  RTT Interval, and halve the sender’s window</a:t>
            </a:r>
          </a:p>
          <a:p>
            <a:pPr lvl="1"/>
            <a:endParaRPr lang="en-AU" dirty="0"/>
          </a:p>
          <a:p>
            <a:r>
              <a:rPr lang="en-AU" dirty="0"/>
              <a:t>Start Up</a:t>
            </a:r>
          </a:p>
          <a:p>
            <a:pPr lvl="1"/>
            <a:r>
              <a:rPr lang="en-AU" dirty="0"/>
              <a:t>Each RTT interval, double the sending rate</a:t>
            </a:r>
          </a:p>
          <a:p>
            <a:pPr lvl="1"/>
            <a:r>
              <a:rPr lang="en-AU" dirty="0"/>
              <a:t>We call this “slow start” </a:t>
            </a:r>
            <a:r>
              <a:rPr lang="mr-IN" dirty="0"/>
              <a:t>–</a:t>
            </a:r>
            <a:r>
              <a:rPr lang="en-AU" dirty="0"/>
              <a:t> probably because its anything but slow!!!</a:t>
            </a:r>
          </a:p>
        </p:txBody>
      </p:sp>
    </p:spTree>
    <p:extLst>
      <p:ext uri="{BB962C8B-B14F-4D97-AF65-F5344CB8AC3E}">
        <p14:creationId xmlns:p14="http://schemas.microsoft.com/office/powerpoint/2010/main" val="202256842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latin typeface="Powderfinger Type" charset="0"/>
                <a:ea typeface="Powderfinger Type" charset="0"/>
                <a:cs typeface="Powderfinger Type" charset="0"/>
              </a:rPr>
              <a:t>Idealised TCP Reno</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9173" y="980930"/>
            <a:ext cx="5762811" cy="4046229"/>
          </a:xfrm>
          <a:prstGeom prst="rect">
            <a:avLst/>
          </a:prstGeom>
        </p:spPr>
      </p:pic>
      <p:cxnSp>
        <p:nvCxnSpPr>
          <p:cNvPr id="6" name="Straight Arrow Connector 5"/>
          <p:cNvCxnSpPr/>
          <p:nvPr/>
        </p:nvCxnSpPr>
        <p:spPr>
          <a:xfrm>
            <a:off x="2094140" y="3778023"/>
            <a:ext cx="58782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808639" y="4923284"/>
            <a:ext cx="441146" cy="230832"/>
          </a:xfrm>
          <a:prstGeom prst="rect">
            <a:avLst/>
          </a:prstGeom>
          <a:noFill/>
        </p:spPr>
        <p:txBody>
          <a:bodyPr wrap="none" rtlCol="0">
            <a:spAutoFit/>
          </a:bodyPr>
          <a:lstStyle/>
          <a:p>
            <a:r>
              <a:rPr lang="en-AU" sz="900"/>
              <a:t>Time</a:t>
            </a:r>
          </a:p>
        </p:txBody>
      </p:sp>
      <p:cxnSp>
        <p:nvCxnSpPr>
          <p:cNvPr id="9" name="Straight Arrow Connector 8"/>
          <p:cNvCxnSpPr/>
          <p:nvPr/>
        </p:nvCxnSpPr>
        <p:spPr>
          <a:xfrm>
            <a:off x="4182156" y="5027159"/>
            <a:ext cx="272483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094140" y="3825510"/>
            <a:ext cx="829073" cy="600164"/>
          </a:xfrm>
          <a:prstGeom prst="rect">
            <a:avLst/>
          </a:prstGeom>
          <a:noFill/>
        </p:spPr>
        <p:txBody>
          <a:bodyPr wrap="none" rtlCol="0">
            <a:spAutoFit/>
          </a:bodyPr>
          <a:lstStyle/>
          <a:p>
            <a:r>
              <a:rPr lang="en-AU" sz="825" dirty="0"/>
              <a:t>Slow Start</a:t>
            </a:r>
          </a:p>
          <a:p>
            <a:r>
              <a:rPr lang="en-AU" sz="825" dirty="0"/>
              <a:t>Rate Doubles</a:t>
            </a:r>
          </a:p>
          <a:p>
            <a:r>
              <a:rPr lang="en-AU" sz="825" dirty="0"/>
              <a:t>each RTT</a:t>
            </a:r>
          </a:p>
          <a:p>
            <a:r>
              <a:rPr lang="en-AU" sz="825" dirty="0"/>
              <a:t>Interval</a:t>
            </a:r>
          </a:p>
        </p:txBody>
      </p:sp>
      <p:cxnSp>
        <p:nvCxnSpPr>
          <p:cNvPr id="12" name="Straight Arrow Connector 11"/>
          <p:cNvCxnSpPr/>
          <p:nvPr/>
        </p:nvCxnSpPr>
        <p:spPr>
          <a:xfrm>
            <a:off x="3159579" y="3778023"/>
            <a:ext cx="64906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073173" y="3832600"/>
            <a:ext cx="1797287" cy="473206"/>
          </a:xfrm>
          <a:prstGeom prst="rect">
            <a:avLst/>
          </a:prstGeom>
          <a:noFill/>
        </p:spPr>
        <p:txBody>
          <a:bodyPr wrap="none" rtlCol="0">
            <a:spAutoFit/>
          </a:bodyPr>
          <a:lstStyle/>
          <a:p>
            <a:r>
              <a:rPr lang="en-AU" sz="825" dirty="0"/>
              <a:t>Congestion Avoidance</a:t>
            </a:r>
          </a:p>
          <a:p>
            <a:r>
              <a:rPr lang="en-AU" sz="825" dirty="0"/>
              <a:t>Rate increases by 1 MSS per RTT</a:t>
            </a:r>
          </a:p>
          <a:p>
            <a:r>
              <a:rPr lang="en-AU" sz="825" dirty="0"/>
              <a:t>Rate halves on Packet Loss</a:t>
            </a:r>
          </a:p>
        </p:txBody>
      </p:sp>
      <p:sp>
        <p:nvSpPr>
          <p:cNvPr id="14" name="TextBox 13"/>
          <p:cNvSpPr txBox="1"/>
          <p:nvPr/>
        </p:nvSpPr>
        <p:spPr>
          <a:xfrm>
            <a:off x="3159579" y="2096640"/>
            <a:ext cx="1512542" cy="600164"/>
          </a:xfrm>
          <a:prstGeom prst="rect">
            <a:avLst/>
          </a:prstGeom>
          <a:noFill/>
        </p:spPr>
        <p:txBody>
          <a:bodyPr wrap="square" rtlCol="0">
            <a:spAutoFit/>
          </a:bodyPr>
          <a:lstStyle/>
          <a:p>
            <a:r>
              <a:rPr lang="en-AU" sz="825" dirty="0"/>
              <a:t>Notification of </a:t>
            </a:r>
            <a:r>
              <a:rPr lang="en-AU" sz="825"/>
              <a:t>Packet Loss via </a:t>
            </a:r>
            <a:r>
              <a:rPr lang="en-AU" sz="825" dirty="0"/>
              <a:t>Duplicate ACKs causes RENO to halve its sending rate</a:t>
            </a:r>
          </a:p>
        </p:txBody>
      </p:sp>
      <p:cxnSp>
        <p:nvCxnSpPr>
          <p:cNvPr id="16" name="Straight Arrow Connector 15"/>
          <p:cNvCxnSpPr/>
          <p:nvPr/>
        </p:nvCxnSpPr>
        <p:spPr>
          <a:xfrm flipH="1">
            <a:off x="3073173" y="2535011"/>
            <a:ext cx="410936" cy="2836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24150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latin typeface="Powderfinger Type" charset="0"/>
                <a:ea typeface="Powderfinger Type" charset="0"/>
                <a:cs typeface="Powderfinger Type" charset="0"/>
              </a:rPr>
              <a:t>TCP RENO and Idealized Queue Behaviour</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59632" y="1268016"/>
            <a:ext cx="5046800" cy="3543498"/>
          </a:xfrm>
        </p:spPr>
      </p:pic>
      <p:cxnSp>
        <p:nvCxnSpPr>
          <p:cNvPr id="6" name="Straight Connector 5"/>
          <p:cNvCxnSpPr/>
          <p:nvPr/>
        </p:nvCxnSpPr>
        <p:spPr>
          <a:xfrm>
            <a:off x="1731120" y="2908529"/>
            <a:ext cx="443933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6916" y="2746946"/>
            <a:ext cx="1260281" cy="346249"/>
          </a:xfrm>
          <a:prstGeom prst="rect">
            <a:avLst/>
          </a:prstGeom>
          <a:noFill/>
        </p:spPr>
        <p:txBody>
          <a:bodyPr wrap="none" rtlCol="0">
            <a:spAutoFit/>
          </a:bodyPr>
          <a:lstStyle/>
          <a:p>
            <a:r>
              <a:rPr lang="en-AU" sz="825" dirty="0"/>
              <a:t>Total Queue Capacity</a:t>
            </a:r>
          </a:p>
          <a:p>
            <a:r>
              <a:rPr lang="en-AU" sz="825" dirty="0"/>
              <a:t>(Onset of Packet Loss)</a:t>
            </a:r>
          </a:p>
        </p:txBody>
      </p:sp>
      <p:cxnSp>
        <p:nvCxnSpPr>
          <p:cNvPr id="8" name="Straight Connector 7"/>
          <p:cNvCxnSpPr/>
          <p:nvPr/>
        </p:nvCxnSpPr>
        <p:spPr>
          <a:xfrm>
            <a:off x="1731120" y="3280004"/>
            <a:ext cx="443933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6915" y="3179287"/>
            <a:ext cx="1265090" cy="346249"/>
          </a:xfrm>
          <a:prstGeom prst="rect">
            <a:avLst/>
          </a:prstGeom>
          <a:noFill/>
        </p:spPr>
        <p:txBody>
          <a:bodyPr wrap="none" rtlCol="0">
            <a:spAutoFit/>
          </a:bodyPr>
          <a:lstStyle/>
          <a:p>
            <a:r>
              <a:rPr lang="en-AU" sz="825" dirty="0"/>
              <a:t>Link Capacity Capacity</a:t>
            </a:r>
          </a:p>
          <a:p>
            <a:r>
              <a:rPr lang="en-AU" sz="825" dirty="0"/>
              <a:t>(Onset of Queuing)</a:t>
            </a:r>
          </a:p>
        </p:txBody>
      </p:sp>
      <p:sp>
        <p:nvSpPr>
          <p:cNvPr id="10" name="Up Arrow 9"/>
          <p:cNvSpPr/>
          <p:nvPr/>
        </p:nvSpPr>
        <p:spPr>
          <a:xfrm flipV="1">
            <a:off x="6217076" y="3351839"/>
            <a:ext cx="831851" cy="1003301"/>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1" name="Up Arrow 10"/>
          <p:cNvSpPr/>
          <p:nvPr/>
        </p:nvSpPr>
        <p:spPr>
          <a:xfrm>
            <a:off x="6217077" y="2384655"/>
            <a:ext cx="787401" cy="89534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2" name="TextBox 11"/>
          <p:cNvSpPr txBox="1"/>
          <p:nvPr/>
        </p:nvSpPr>
        <p:spPr>
          <a:xfrm>
            <a:off x="7134652" y="2701862"/>
            <a:ext cx="2032001" cy="219291"/>
          </a:xfrm>
          <a:prstGeom prst="rect">
            <a:avLst/>
          </a:prstGeom>
          <a:noFill/>
        </p:spPr>
        <p:txBody>
          <a:bodyPr wrap="square" rtlCol="0">
            <a:spAutoFit/>
          </a:bodyPr>
          <a:lstStyle/>
          <a:p>
            <a:r>
              <a:rPr lang="en-AU" sz="825" dirty="0"/>
              <a:t>Network Buffers Fill</a:t>
            </a:r>
          </a:p>
        </p:txBody>
      </p:sp>
      <p:sp>
        <p:nvSpPr>
          <p:cNvPr id="13" name="TextBox 12"/>
          <p:cNvSpPr txBox="1"/>
          <p:nvPr/>
        </p:nvSpPr>
        <p:spPr>
          <a:xfrm>
            <a:off x="7134652" y="3502453"/>
            <a:ext cx="2032001" cy="219291"/>
          </a:xfrm>
          <a:prstGeom prst="rect">
            <a:avLst/>
          </a:prstGeom>
          <a:noFill/>
        </p:spPr>
        <p:txBody>
          <a:bodyPr wrap="square" rtlCol="0">
            <a:spAutoFit/>
          </a:bodyPr>
          <a:lstStyle/>
          <a:p>
            <a:r>
              <a:rPr lang="en-AU" sz="825" dirty="0"/>
              <a:t>Network Buffers Drain</a:t>
            </a:r>
          </a:p>
        </p:txBody>
      </p:sp>
    </p:spTree>
    <p:extLst>
      <p:ext uri="{BB962C8B-B14F-4D97-AF65-F5344CB8AC3E}">
        <p14:creationId xmlns:p14="http://schemas.microsoft.com/office/powerpoint/2010/main" val="144990763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latin typeface="Powderfinger Type" charset="0"/>
                <a:ea typeface="Powderfinger Type" charset="0"/>
                <a:cs typeface="Powderfinger Type" charset="0"/>
              </a:rPr>
              <a:t>TCP and Buffers – the Theory</a:t>
            </a:r>
          </a:p>
        </p:txBody>
      </p:sp>
      <p:sp>
        <p:nvSpPr>
          <p:cNvPr id="14" name="Content Placeholder 13">
            <a:extLst>
              <a:ext uri="{FF2B5EF4-FFF2-40B4-BE49-F238E27FC236}">
                <a16:creationId xmlns:a16="http://schemas.microsoft.com/office/drawing/2014/main" id="{67C51FEA-A9BD-1A4E-9462-9D95944257FB}"/>
              </a:ext>
            </a:extLst>
          </p:cNvPr>
          <p:cNvSpPr>
            <a:spLocks noGrp="1"/>
          </p:cNvSpPr>
          <p:nvPr>
            <p:ph idx="1"/>
          </p:nvPr>
        </p:nvSpPr>
        <p:spPr/>
        <p:txBody>
          <a:bodyPr>
            <a:normAutofit fontScale="77500" lnSpcReduction="20000"/>
          </a:bodyPr>
          <a:lstStyle/>
          <a:p>
            <a:r>
              <a:rPr lang="en-AU" dirty="0"/>
              <a:t>When</a:t>
            </a:r>
            <a:r>
              <a:rPr lang="en-AU" baseline="0" dirty="0"/>
              <a:t> a sender receives a low signal it repairs the loss and halves its sending window</a:t>
            </a:r>
          </a:p>
          <a:p>
            <a:r>
              <a:rPr lang="en-AU" dirty="0"/>
              <a:t>This will cause the sender to pause for the amount of time to drain halve the outstanding data in the network</a:t>
            </a:r>
          </a:p>
          <a:p>
            <a:r>
              <a:rPr lang="en-AU" baseline="0" dirty="0"/>
              <a:t>Ideally</a:t>
            </a:r>
            <a:r>
              <a:rPr lang="en-AU" dirty="0"/>
              <a:t> this exactly matches the amount of time taken for the queue to drain</a:t>
            </a:r>
          </a:p>
          <a:p>
            <a:r>
              <a:rPr lang="en-AU" baseline="0" dirty="0"/>
              <a:t>At the time the queue is drained the sender resumes its sending (at</a:t>
            </a:r>
            <a:r>
              <a:rPr lang="en-AU" dirty="0"/>
              <a:t> half the rate) and the buffer has fully drained</a:t>
            </a:r>
          </a:p>
          <a:p>
            <a:r>
              <a:rPr lang="en-AU" dirty="0"/>
              <a:t>For this to work, the queue size should equal the delay bandwidth product of the link it drives</a:t>
            </a:r>
          </a:p>
          <a:p>
            <a:r>
              <a:rPr lang="en-AU" b="1" baseline="0" dirty="0"/>
              <a:t>All this works with an assumption of</a:t>
            </a:r>
            <a:r>
              <a:rPr lang="en-AU" b="1" dirty="0"/>
              <a:t> a single queue and a single flow</a:t>
            </a:r>
          </a:p>
        </p:txBody>
      </p:sp>
    </p:spTree>
    <p:extLst>
      <p:ext uri="{BB962C8B-B14F-4D97-AF65-F5344CB8AC3E}">
        <p14:creationId xmlns:p14="http://schemas.microsoft.com/office/powerpoint/2010/main" val="116124393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latin typeface="Powderfinger Type" charset="0"/>
                <a:ea typeface="Powderfinger Type" charset="0"/>
                <a:cs typeface="Powderfinger Type" charset="0"/>
              </a:rPr>
              <a:t>TCP and Buffers – the Theory</a:t>
            </a:r>
          </a:p>
        </p:txBody>
      </p:sp>
      <p:pic>
        <p:nvPicPr>
          <p:cNvPr id="3" name="Picture 2">
            <a:extLst>
              <a:ext uri="{FF2B5EF4-FFF2-40B4-BE49-F238E27FC236}">
                <a16:creationId xmlns:a16="http://schemas.microsoft.com/office/drawing/2014/main" id="{ADF4AF1C-9F9B-9948-A20D-C51D5D963C3B}"/>
              </a:ext>
            </a:extLst>
          </p:cNvPr>
          <p:cNvPicPr>
            <a:picLocks noChangeAspect="1"/>
          </p:cNvPicPr>
          <p:nvPr/>
        </p:nvPicPr>
        <p:blipFill>
          <a:blip r:embed="rId3"/>
          <a:stretch>
            <a:fillRect/>
          </a:stretch>
        </p:blipFill>
        <p:spPr>
          <a:xfrm>
            <a:off x="1021995" y="1063587"/>
            <a:ext cx="7100009" cy="3852188"/>
          </a:xfrm>
          <a:prstGeom prst="rect">
            <a:avLst/>
          </a:prstGeom>
        </p:spPr>
      </p:pic>
      <p:cxnSp>
        <p:nvCxnSpPr>
          <p:cNvPr id="10" name="Straight Connector 9">
            <a:extLst>
              <a:ext uri="{FF2B5EF4-FFF2-40B4-BE49-F238E27FC236}">
                <a16:creationId xmlns:a16="http://schemas.microsoft.com/office/drawing/2014/main" id="{98D671B8-5D55-744A-A024-676C57C86C1B}"/>
              </a:ext>
            </a:extLst>
          </p:cNvPr>
          <p:cNvCxnSpPr/>
          <p:nvPr/>
        </p:nvCxnSpPr>
        <p:spPr>
          <a:xfrm flipH="1">
            <a:off x="1691680" y="4011910"/>
            <a:ext cx="2520280" cy="432048"/>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D6FD33C-2470-1D47-A6A9-0626F23D1EC5}"/>
              </a:ext>
            </a:extLst>
          </p:cNvPr>
          <p:cNvCxnSpPr/>
          <p:nvPr/>
        </p:nvCxnSpPr>
        <p:spPr>
          <a:xfrm>
            <a:off x="4211960" y="4011910"/>
            <a:ext cx="241222" cy="504056"/>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BE8E1D6-D72F-6048-9873-83490F3CD37A}"/>
              </a:ext>
            </a:extLst>
          </p:cNvPr>
          <p:cNvCxnSpPr/>
          <p:nvPr/>
        </p:nvCxnSpPr>
        <p:spPr>
          <a:xfrm flipV="1">
            <a:off x="4453182" y="3939902"/>
            <a:ext cx="2783114" cy="523941"/>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604CBE7-C5E8-7A43-9BFF-4F84A759AC26}"/>
              </a:ext>
            </a:extLst>
          </p:cNvPr>
          <p:cNvSpPr txBox="1"/>
          <p:nvPr/>
        </p:nvSpPr>
        <p:spPr>
          <a:xfrm>
            <a:off x="1972796" y="3924873"/>
            <a:ext cx="1529586" cy="276999"/>
          </a:xfrm>
          <a:prstGeom prst="rect">
            <a:avLst/>
          </a:prstGeom>
          <a:noFill/>
        </p:spPr>
        <p:txBody>
          <a:bodyPr wrap="none" rtlCol="0">
            <a:spAutoFit/>
          </a:bodyPr>
          <a:lstStyle/>
          <a:p>
            <a:r>
              <a:rPr lang="en-AU" sz="1200" dirty="0">
                <a:solidFill>
                  <a:srgbClr val="C01B1C"/>
                </a:solidFill>
                <a:latin typeface="AhnbergHand" pitchFamily="2" charset="0"/>
              </a:rPr>
              <a:t>Queue formation</a:t>
            </a:r>
          </a:p>
        </p:txBody>
      </p:sp>
      <p:sp>
        <p:nvSpPr>
          <p:cNvPr id="20" name="TextBox 19">
            <a:extLst>
              <a:ext uri="{FF2B5EF4-FFF2-40B4-BE49-F238E27FC236}">
                <a16:creationId xmlns:a16="http://schemas.microsoft.com/office/drawing/2014/main" id="{4E96847D-5834-A948-97D3-85CC1EAAD122}"/>
              </a:ext>
            </a:extLst>
          </p:cNvPr>
          <p:cNvSpPr txBox="1"/>
          <p:nvPr/>
        </p:nvSpPr>
        <p:spPr>
          <a:xfrm>
            <a:off x="3160922" y="4166959"/>
            <a:ext cx="1151277" cy="276999"/>
          </a:xfrm>
          <a:prstGeom prst="rect">
            <a:avLst/>
          </a:prstGeom>
          <a:noFill/>
        </p:spPr>
        <p:txBody>
          <a:bodyPr wrap="none" rtlCol="0">
            <a:spAutoFit/>
          </a:bodyPr>
          <a:lstStyle/>
          <a:p>
            <a:r>
              <a:rPr lang="en-AU" sz="1200" dirty="0">
                <a:solidFill>
                  <a:srgbClr val="C01B1C"/>
                </a:solidFill>
                <a:latin typeface="AhnbergHand" pitchFamily="2" charset="0"/>
              </a:rPr>
              <a:t>Queue drain</a:t>
            </a:r>
          </a:p>
        </p:txBody>
      </p:sp>
    </p:spTree>
    <p:extLst>
      <p:ext uri="{BB962C8B-B14F-4D97-AF65-F5344CB8AC3E}">
        <p14:creationId xmlns:p14="http://schemas.microsoft.com/office/powerpoint/2010/main" val="75474393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DDFE6-3811-4F42-A2C4-41E464321E6C}"/>
              </a:ext>
            </a:extLst>
          </p:cNvPr>
          <p:cNvSpPr>
            <a:spLocks noGrp="1"/>
          </p:cNvSpPr>
          <p:nvPr>
            <p:ph type="title"/>
          </p:nvPr>
        </p:nvSpPr>
        <p:spPr/>
        <p:txBody>
          <a:bodyPr/>
          <a:lstStyle/>
          <a:p>
            <a:r>
              <a:rPr lang="en-AU" dirty="0">
                <a:latin typeface="Powderfinger Type" panose="02020709070000000403" pitchFamily="49" charset="77"/>
              </a:rPr>
              <a:t>TCP and Buffers</a:t>
            </a:r>
          </a:p>
        </p:txBody>
      </p:sp>
      <p:sp>
        <p:nvSpPr>
          <p:cNvPr id="3" name="Content Placeholder 2">
            <a:extLst>
              <a:ext uri="{FF2B5EF4-FFF2-40B4-BE49-F238E27FC236}">
                <a16:creationId xmlns:a16="http://schemas.microsoft.com/office/drawing/2014/main" id="{A7AE5F4E-C98A-9249-A021-26762808C180}"/>
              </a:ext>
            </a:extLst>
          </p:cNvPr>
          <p:cNvSpPr>
            <a:spLocks noGrp="1"/>
          </p:cNvSpPr>
          <p:nvPr>
            <p:ph idx="1"/>
          </p:nvPr>
        </p:nvSpPr>
        <p:spPr/>
        <p:txBody>
          <a:bodyPr/>
          <a:lstStyle/>
          <a:p>
            <a:r>
              <a:rPr lang="en-AU" dirty="0"/>
              <a:t>The rule of thumb for buffer size is</a:t>
            </a:r>
          </a:p>
          <a:p>
            <a:endParaRPr lang="en-AU" dirty="0"/>
          </a:p>
          <a:p>
            <a:pPr marL="0" indent="0">
              <a:buNone/>
            </a:pPr>
            <a:r>
              <a:rPr lang="en-AU" b="1" dirty="0"/>
              <a:t>		Size</a:t>
            </a:r>
            <a:r>
              <a:rPr lang="en-AU" dirty="0"/>
              <a:t> = (</a:t>
            </a:r>
            <a:r>
              <a:rPr lang="en-AU" b="1" i="1" dirty="0"/>
              <a:t>BW</a:t>
            </a:r>
            <a:r>
              <a:rPr lang="en-AU" dirty="0"/>
              <a:t> ∙ </a:t>
            </a:r>
            <a:r>
              <a:rPr lang="en-AU" b="1" i="1" dirty="0"/>
              <a:t>RTT</a:t>
            </a:r>
            <a:r>
              <a:rPr lang="en-AU" dirty="0"/>
              <a:t>)</a:t>
            </a:r>
          </a:p>
          <a:p>
            <a:endParaRPr lang="en-AU" dirty="0"/>
          </a:p>
        </p:txBody>
      </p:sp>
      <p:sp>
        <p:nvSpPr>
          <p:cNvPr id="4" name="Slide Number Placeholder 3">
            <a:extLst>
              <a:ext uri="{FF2B5EF4-FFF2-40B4-BE49-F238E27FC236}">
                <a16:creationId xmlns:a16="http://schemas.microsoft.com/office/drawing/2014/main" id="{E802A5A7-6E13-A040-8824-63A2312B60CC}"/>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18</a:t>
            </a:fld>
            <a:endParaRPr lang="en-AU" kern="0" dirty="0"/>
          </a:p>
        </p:txBody>
      </p:sp>
      <p:sp>
        <p:nvSpPr>
          <p:cNvPr id="5" name="TextBox 4">
            <a:extLst>
              <a:ext uri="{FF2B5EF4-FFF2-40B4-BE49-F238E27FC236}">
                <a16:creationId xmlns:a16="http://schemas.microsoft.com/office/drawing/2014/main" id="{4C21360D-BC6B-CB46-B721-B3C59C2A4BD6}"/>
              </a:ext>
            </a:extLst>
          </p:cNvPr>
          <p:cNvSpPr txBox="1"/>
          <p:nvPr/>
        </p:nvSpPr>
        <p:spPr>
          <a:xfrm>
            <a:off x="4317559" y="3140764"/>
            <a:ext cx="4079020"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AU" dirty="0"/>
              <a:t>“High Performance TCP in ANSNET”</a:t>
            </a:r>
          </a:p>
          <a:p>
            <a:r>
              <a:rPr lang="en-AU" dirty="0"/>
              <a:t>Villamizar &amp;  Song, 1994 </a:t>
            </a:r>
          </a:p>
          <a:p>
            <a:pPr marL="0" marR="0" indent="0" algn="l" defTabSz="914400" rtl="0" fontAlgn="auto" latinLnBrk="0" hangingPunct="0">
              <a:lnSpc>
                <a:spcPct val="100000"/>
              </a:lnSpc>
              <a:spcBef>
                <a:spcPts val="0"/>
              </a:spcBef>
              <a:spcAft>
                <a:spcPts val="0"/>
              </a:spcAft>
              <a:buClrTx/>
              <a:buSzTx/>
              <a:buFontTx/>
              <a:buNone/>
              <a:tabLst/>
            </a:pPr>
            <a:endParaRPr kumimoji="0" lang="en-AU" sz="1800" b="0" i="0" u="none" strike="noStrike" cap="none" spc="0" normalizeH="0" baseline="0" dirty="0">
              <a:ln>
                <a:noFill/>
              </a:ln>
              <a:solidFill>
                <a:srgbClr val="000000"/>
              </a:solidFill>
              <a:effectLst/>
              <a:uFillTx/>
              <a:latin typeface="+mn-lt"/>
              <a:ea typeface="+mn-ea"/>
              <a:cs typeface="+mn-cs"/>
              <a:sym typeface="Helvetica"/>
            </a:endParaRPr>
          </a:p>
        </p:txBody>
      </p:sp>
    </p:spTree>
    <p:extLst>
      <p:ext uri="{BB962C8B-B14F-4D97-AF65-F5344CB8AC3E}">
        <p14:creationId xmlns:p14="http://schemas.microsoft.com/office/powerpoint/2010/main" val="193159981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B48BD-0130-454D-AADD-953983315868}"/>
              </a:ext>
            </a:extLst>
          </p:cNvPr>
          <p:cNvSpPr>
            <a:spLocks noGrp="1"/>
          </p:cNvSpPr>
          <p:nvPr>
            <p:ph type="title"/>
          </p:nvPr>
        </p:nvSpPr>
        <p:spPr/>
        <p:txBody>
          <a:bodyPr/>
          <a:lstStyle/>
          <a:p>
            <a:r>
              <a:rPr lang="en-AU" dirty="0">
                <a:latin typeface="Powderfinger Type" panose="02020709070000000403" pitchFamily="49" charset="77"/>
              </a:rPr>
              <a:t>TCP and Buffers</a:t>
            </a:r>
          </a:p>
        </p:txBody>
      </p:sp>
      <p:sp>
        <p:nvSpPr>
          <p:cNvPr id="3" name="Text Placeholder 2">
            <a:extLst>
              <a:ext uri="{FF2B5EF4-FFF2-40B4-BE49-F238E27FC236}">
                <a16:creationId xmlns:a16="http://schemas.microsoft.com/office/drawing/2014/main" id="{04D0237F-DB13-2947-A9E4-CB1CD2B9AE83}"/>
              </a:ext>
            </a:extLst>
          </p:cNvPr>
          <p:cNvSpPr>
            <a:spLocks noGrp="1"/>
          </p:cNvSpPr>
          <p:nvPr>
            <p:ph type="body" idx="1"/>
          </p:nvPr>
        </p:nvSpPr>
        <p:spPr/>
        <p:txBody>
          <a:bodyPr/>
          <a:lstStyle/>
          <a:p>
            <a:r>
              <a:rPr lang="en-AU" dirty="0"/>
              <a:t>Larger: The queue never drains, so the buffer adds delay to the connection</a:t>
            </a:r>
          </a:p>
          <a:p>
            <a:r>
              <a:rPr lang="en-AU" dirty="0"/>
              <a:t>Smaller: The queue drains and the sender operates below </a:t>
            </a:r>
            <a:r>
              <a:rPr lang="en-AU" dirty="0" err="1"/>
              <a:t>bottlenck</a:t>
            </a:r>
            <a:r>
              <a:rPr lang="en-AU" dirty="0"/>
              <a:t> speed – so the link is under-used</a:t>
            </a:r>
          </a:p>
        </p:txBody>
      </p:sp>
    </p:spTree>
    <p:extLst>
      <p:ext uri="{BB962C8B-B14F-4D97-AF65-F5344CB8AC3E}">
        <p14:creationId xmlns:p14="http://schemas.microsoft.com/office/powerpoint/2010/main" val="390634548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B16C1-0E30-604D-A244-34CC11492CF7}"/>
              </a:ext>
            </a:extLst>
          </p:cNvPr>
          <p:cNvSpPr>
            <a:spLocks noGrp="1"/>
          </p:cNvSpPr>
          <p:nvPr>
            <p:ph type="title"/>
          </p:nvPr>
        </p:nvSpPr>
        <p:spPr/>
        <p:txBody>
          <a:bodyPr>
            <a:normAutofit fontScale="90000"/>
          </a:bodyPr>
          <a:lstStyle/>
          <a:p>
            <a:r>
              <a:rPr lang="en-AU" dirty="0">
                <a:latin typeface="Powderfinger Type" panose="02020709070000000403" pitchFamily="49" charset="77"/>
              </a:rPr>
              <a:t>Networking is all about moving data</a:t>
            </a:r>
          </a:p>
        </p:txBody>
      </p:sp>
      <p:sp>
        <p:nvSpPr>
          <p:cNvPr id="3" name="Content Placeholder 2">
            <a:extLst>
              <a:ext uri="{FF2B5EF4-FFF2-40B4-BE49-F238E27FC236}">
                <a16:creationId xmlns:a16="http://schemas.microsoft.com/office/drawing/2014/main" id="{799F73F9-7AC3-2647-8F42-247ECC23CE96}"/>
              </a:ext>
            </a:extLst>
          </p:cNvPr>
          <p:cNvSpPr>
            <a:spLocks noGrp="1"/>
          </p:cNvSpPr>
          <p:nvPr>
            <p:ph idx="1"/>
          </p:nvPr>
        </p:nvSpPr>
        <p:spPr>
          <a:xfrm>
            <a:off x="395536" y="1491630"/>
            <a:ext cx="8352928" cy="3132348"/>
          </a:xfrm>
        </p:spPr>
        <p:txBody>
          <a:bodyPr>
            <a:normAutofit lnSpcReduction="10000"/>
          </a:bodyPr>
          <a:lstStyle/>
          <a:p>
            <a:r>
              <a:rPr lang="en-AU" dirty="0"/>
              <a:t>The way in which data movement is controlled is a key characteristic of the network architecture</a:t>
            </a:r>
          </a:p>
          <a:p>
            <a:r>
              <a:rPr lang="en-AU" dirty="0"/>
              <a:t>The Internet Protocol architecture passed all controls to the end systems, and treated the network as a passive switching environment</a:t>
            </a:r>
          </a:p>
          <a:p>
            <a:r>
              <a:rPr lang="en-AU" dirty="0"/>
              <a:t>All this is changing again as we see a what could well be a new generation of flow control algorithms being adopted in the Internet</a:t>
            </a:r>
          </a:p>
        </p:txBody>
      </p:sp>
      <p:sp>
        <p:nvSpPr>
          <p:cNvPr id="4" name="Slide Number Placeholder 3">
            <a:extLst>
              <a:ext uri="{FF2B5EF4-FFF2-40B4-BE49-F238E27FC236}">
                <a16:creationId xmlns:a16="http://schemas.microsoft.com/office/drawing/2014/main" id="{6CA45573-A4B8-1F4E-8C84-EA080A0C2A4C}"/>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a:t>
            </a:fld>
            <a:endParaRPr lang="en-AU" kern="0" dirty="0"/>
          </a:p>
        </p:txBody>
      </p:sp>
    </p:spTree>
    <p:extLst>
      <p:ext uri="{BB962C8B-B14F-4D97-AF65-F5344CB8AC3E}">
        <p14:creationId xmlns:p14="http://schemas.microsoft.com/office/powerpoint/2010/main" val="1403631452"/>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321BF-A097-0647-AB40-6BAC0CBA6F3D}"/>
              </a:ext>
            </a:extLst>
          </p:cNvPr>
          <p:cNvSpPr>
            <a:spLocks noGrp="1"/>
          </p:cNvSpPr>
          <p:nvPr>
            <p:ph type="title"/>
          </p:nvPr>
        </p:nvSpPr>
        <p:spPr/>
        <p:txBody>
          <a:bodyPr>
            <a:normAutofit fontScale="90000"/>
          </a:bodyPr>
          <a:lstStyle/>
          <a:p>
            <a:r>
              <a:rPr lang="en-AU" dirty="0">
                <a:latin typeface="Powderfinger Type" panose="02020709070000000403" pitchFamily="49" charset="77"/>
              </a:rPr>
              <a:t>From 1 to N – Scaling Switching</a:t>
            </a:r>
          </a:p>
        </p:txBody>
      </p:sp>
      <p:sp>
        <p:nvSpPr>
          <p:cNvPr id="4" name="Slide Number Placeholder 3">
            <a:extLst>
              <a:ext uri="{FF2B5EF4-FFF2-40B4-BE49-F238E27FC236}">
                <a16:creationId xmlns:a16="http://schemas.microsoft.com/office/drawing/2014/main" id="{EB3AAA16-E2F2-1248-B600-483A3ED2F25A}"/>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20</a:t>
            </a:fld>
            <a:endParaRPr lang="en-AU" kern="0" dirty="0"/>
          </a:p>
        </p:txBody>
      </p:sp>
      <p:sp>
        <p:nvSpPr>
          <p:cNvPr id="3" name="Content Placeholder 2">
            <a:extLst>
              <a:ext uri="{FF2B5EF4-FFF2-40B4-BE49-F238E27FC236}">
                <a16:creationId xmlns:a16="http://schemas.microsoft.com/office/drawing/2014/main" id="{2065833D-4B9F-FD4E-8B8F-B5D6C80A333D}"/>
              </a:ext>
            </a:extLst>
          </p:cNvPr>
          <p:cNvSpPr>
            <a:spLocks noGrp="1"/>
          </p:cNvSpPr>
          <p:nvPr>
            <p:ph idx="1"/>
          </p:nvPr>
        </p:nvSpPr>
        <p:spPr/>
        <p:txBody>
          <a:bodyPr/>
          <a:lstStyle/>
          <a:p>
            <a:r>
              <a:rPr lang="en-AU" dirty="0"/>
              <a:t>This finding of buffer size relates to a single flow through a single bottleneck resource</a:t>
            </a:r>
          </a:p>
          <a:p>
            <a:r>
              <a:rPr lang="en-AU" dirty="0"/>
              <a:t>What happens with more flows and faster transmission system?</a:t>
            </a:r>
          </a:p>
          <a:p>
            <a:r>
              <a:rPr lang="en-AU" dirty="0"/>
              <a:t>It appears that scaling has non-linear properties</a:t>
            </a:r>
          </a:p>
        </p:txBody>
      </p:sp>
    </p:spTree>
    <p:extLst>
      <p:ext uri="{BB962C8B-B14F-4D97-AF65-F5344CB8AC3E}">
        <p14:creationId xmlns:p14="http://schemas.microsoft.com/office/powerpoint/2010/main" val="125393173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321BF-A097-0647-AB40-6BAC0CBA6F3D}"/>
              </a:ext>
            </a:extLst>
          </p:cNvPr>
          <p:cNvSpPr>
            <a:spLocks noGrp="1"/>
          </p:cNvSpPr>
          <p:nvPr>
            <p:ph type="title"/>
          </p:nvPr>
        </p:nvSpPr>
        <p:spPr/>
        <p:txBody>
          <a:bodyPr/>
          <a:lstStyle/>
          <a:p>
            <a:r>
              <a:rPr lang="en-AU" dirty="0">
                <a:latin typeface="Powderfinger Type" panose="02020709070000000403" pitchFamily="49" charset="77"/>
              </a:rPr>
              <a:t>Scaling Switching</a:t>
            </a:r>
          </a:p>
        </p:txBody>
      </p:sp>
      <p:pic>
        <p:nvPicPr>
          <p:cNvPr id="5" name="Content Placeholder 4">
            <a:extLst>
              <a:ext uri="{FF2B5EF4-FFF2-40B4-BE49-F238E27FC236}">
                <a16:creationId xmlns:a16="http://schemas.microsoft.com/office/drawing/2014/main" id="{54107B45-37D2-894B-B372-C534EC0B044C}"/>
              </a:ext>
            </a:extLst>
          </p:cNvPr>
          <p:cNvPicPr>
            <a:picLocks noGrp="1" noChangeAspect="1"/>
          </p:cNvPicPr>
          <p:nvPr>
            <p:ph idx="1"/>
          </p:nvPr>
        </p:nvPicPr>
        <p:blipFill>
          <a:blip r:embed="rId3"/>
          <a:stretch>
            <a:fillRect/>
          </a:stretch>
        </p:blipFill>
        <p:spPr>
          <a:xfrm>
            <a:off x="982931" y="1200150"/>
            <a:ext cx="7178138" cy="3424238"/>
          </a:xfrm>
          <a:prstGeom prst="rect">
            <a:avLst/>
          </a:prstGeom>
        </p:spPr>
      </p:pic>
      <p:sp>
        <p:nvSpPr>
          <p:cNvPr id="4" name="Slide Number Placeholder 3">
            <a:extLst>
              <a:ext uri="{FF2B5EF4-FFF2-40B4-BE49-F238E27FC236}">
                <a16:creationId xmlns:a16="http://schemas.microsoft.com/office/drawing/2014/main" id="{EB3AAA16-E2F2-1248-B600-483A3ED2F25A}"/>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21</a:t>
            </a:fld>
            <a:endParaRPr lang="en-AU" kern="0" dirty="0"/>
          </a:p>
        </p:txBody>
      </p:sp>
      <p:sp>
        <p:nvSpPr>
          <p:cNvPr id="6" name="Freeform 5">
            <a:extLst>
              <a:ext uri="{FF2B5EF4-FFF2-40B4-BE49-F238E27FC236}">
                <a16:creationId xmlns:a16="http://schemas.microsoft.com/office/drawing/2014/main" id="{A07F9418-F3B3-A54D-B53C-F75AFAC06AE8}"/>
              </a:ext>
            </a:extLst>
          </p:cNvPr>
          <p:cNvSpPr/>
          <p:nvPr/>
        </p:nvSpPr>
        <p:spPr>
          <a:xfrm>
            <a:off x="2706624" y="2604966"/>
            <a:ext cx="861331" cy="816568"/>
          </a:xfrm>
          <a:custGeom>
            <a:avLst/>
            <a:gdLst>
              <a:gd name="connsiteX0" fmla="*/ 0 w 861331"/>
              <a:gd name="connsiteY0" fmla="*/ 202242 h 816568"/>
              <a:gd name="connsiteX1" fmla="*/ 621792 w 861331"/>
              <a:gd name="connsiteY1" fmla="*/ 202242 h 816568"/>
              <a:gd name="connsiteX2" fmla="*/ 402336 w 861331"/>
              <a:gd name="connsiteY2" fmla="*/ 1074 h 816568"/>
              <a:gd name="connsiteX3" fmla="*/ 859536 w 861331"/>
              <a:gd name="connsiteY3" fmla="*/ 302826 h 816568"/>
              <a:gd name="connsiteX4" fmla="*/ 566928 w 861331"/>
              <a:gd name="connsiteY4" fmla="*/ 814890 h 816568"/>
              <a:gd name="connsiteX5" fmla="*/ 713232 w 861331"/>
              <a:gd name="connsiteY5" fmla="*/ 467418 h 816568"/>
              <a:gd name="connsiteX6" fmla="*/ 27432 w 861331"/>
              <a:gd name="connsiteY6" fmla="*/ 467418 h 81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1331" h="816568">
                <a:moveTo>
                  <a:pt x="0" y="202242"/>
                </a:moveTo>
                <a:cubicBezTo>
                  <a:pt x="277368" y="219006"/>
                  <a:pt x="554736" y="235770"/>
                  <a:pt x="621792" y="202242"/>
                </a:cubicBezTo>
                <a:cubicBezTo>
                  <a:pt x="688848" y="168714"/>
                  <a:pt x="362712" y="-15690"/>
                  <a:pt x="402336" y="1074"/>
                </a:cubicBezTo>
                <a:cubicBezTo>
                  <a:pt x="441960" y="17838"/>
                  <a:pt x="832104" y="167190"/>
                  <a:pt x="859536" y="302826"/>
                </a:cubicBezTo>
                <a:cubicBezTo>
                  <a:pt x="886968" y="438462"/>
                  <a:pt x="591312" y="787458"/>
                  <a:pt x="566928" y="814890"/>
                </a:cubicBezTo>
                <a:cubicBezTo>
                  <a:pt x="542544" y="842322"/>
                  <a:pt x="803148" y="525330"/>
                  <a:pt x="713232" y="467418"/>
                </a:cubicBezTo>
                <a:cubicBezTo>
                  <a:pt x="623316" y="409506"/>
                  <a:pt x="325374" y="438462"/>
                  <a:pt x="27432" y="46741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63552330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321BF-A097-0647-AB40-6BAC0CBA6F3D}"/>
              </a:ext>
            </a:extLst>
          </p:cNvPr>
          <p:cNvSpPr>
            <a:spLocks noGrp="1"/>
          </p:cNvSpPr>
          <p:nvPr>
            <p:ph type="title"/>
          </p:nvPr>
        </p:nvSpPr>
        <p:spPr/>
        <p:txBody>
          <a:bodyPr/>
          <a:lstStyle/>
          <a:p>
            <a:r>
              <a:rPr lang="en-AU" dirty="0">
                <a:latin typeface="Powderfinger Type" panose="02020709070000000403" pitchFamily="49" charset="77"/>
              </a:rPr>
              <a:t>Scaling Switching</a:t>
            </a:r>
          </a:p>
        </p:txBody>
      </p:sp>
      <p:sp>
        <p:nvSpPr>
          <p:cNvPr id="4" name="Slide Number Placeholder 3">
            <a:extLst>
              <a:ext uri="{FF2B5EF4-FFF2-40B4-BE49-F238E27FC236}">
                <a16:creationId xmlns:a16="http://schemas.microsoft.com/office/drawing/2014/main" id="{EB3AAA16-E2F2-1248-B600-483A3ED2F25A}"/>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22</a:t>
            </a:fld>
            <a:endParaRPr lang="en-AU" kern="0" dirty="0"/>
          </a:p>
        </p:txBody>
      </p:sp>
      <p:sp>
        <p:nvSpPr>
          <p:cNvPr id="3" name="Content Placeholder 2">
            <a:extLst>
              <a:ext uri="{FF2B5EF4-FFF2-40B4-BE49-F238E27FC236}">
                <a16:creationId xmlns:a16="http://schemas.microsoft.com/office/drawing/2014/main" id="{2065833D-4B9F-FD4E-8B8F-B5D6C80A333D}"/>
              </a:ext>
            </a:extLst>
          </p:cNvPr>
          <p:cNvSpPr>
            <a:spLocks noGrp="1"/>
          </p:cNvSpPr>
          <p:nvPr>
            <p:ph idx="1"/>
          </p:nvPr>
        </p:nvSpPr>
        <p:spPr/>
        <p:txBody>
          <a:bodyPr/>
          <a:lstStyle/>
          <a:p>
            <a:r>
              <a:rPr lang="en-AU" dirty="0"/>
              <a:t>If we can’t up the clock speed of a switching chip we need to use parallel architectures</a:t>
            </a:r>
          </a:p>
          <a:p>
            <a:r>
              <a:rPr lang="en-AU" dirty="0"/>
              <a:t>Double the switching speed requires 6x the overall switch capacity and &gt;4x the memory</a:t>
            </a:r>
          </a:p>
          <a:p>
            <a:r>
              <a:rPr lang="en-AU" dirty="0"/>
              <a:t>This non–linear scaling represents a considerable challenge in high speed systems</a:t>
            </a:r>
          </a:p>
          <a:p>
            <a:r>
              <a:rPr lang="en-AU" dirty="0"/>
              <a:t>Is it really necessary to use delay-bandwidth sized high speed memory interfaces?</a:t>
            </a:r>
          </a:p>
        </p:txBody>
      </p:sp>
    </p:spTree>
    <p:extLst>
      <p:ext uri="{BB962C8B-B14F-4D97-AF65-F5344CB8AC3E}">
        <p14:creationId xmlns:p14="http://schemas.microsoft.com/office/powerpoint/2010/main" val="278101630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0D9FF-718D-0B48-B420-1A615E3313EF}"/>
              </a:ext>
            </a:extLst>
          </p:cNvPr>
          <p:cNvSpPr>
            <a:spLocks noGrp="1"/>
          </p:cNvSpPr>
          <p:nvPr>
            <p:ph type="title"/>
          </p:nvPr>
        </p:nvSpPr>
        <p:spPr/>
        <p:txBody>
          <a:bodyPr/>
          <a:lstStyle/>
          <a:p>
            <a:r>
              <a:rPr lang="en-AU" dirty="0">
                <a:latin typeface="Powderfinger Type" panose="02020709070000000403" pitchFamily="49" charset="77"/>
              </a:rPr>
              <a:t>Smaller buffers?</a:t>
            </a:r>
          </a:p>
        </p:txBody>
      </p:sp>
      <p:sp>
        <p:nvSpPr>
          <p:cNvPr id="3" name="Content Placeholder 2">
            <a:extLst>
              <a:ext uri="{FF2B5EF4-FFF2-40B4-BE49-F238E27FC236}">
                <a16:creationId xmlns:a16="http://schemas.microsoft.com/office/drawing/2014/main" id="{384ED986-315B-1140-8DFA-5CBD0FD7ACBF}"/>
              </a:ext>
            </a:extLst>
          </p:cNvPr>
          <p:cNvSpPr>
            <a:spLocks noGrp="1"/>
          </p:cNvSpPr>
          <p:nvPr>
            <p:ph idx="1"/>
          </p:nvPr>
        </p:nvSpPr>
        <p:spPr/>
        <p:txBody>
          <a:bodyPr>
            <a:normAutofit/>
          </a:bodyPr>
          <a:lstStyle/>
          <a:p>
            <a:r>
              <a:rPr lang="en-AU" dirty="0"/>
              <a:t>If 2 flows use a single buffer and they resonate precisely then the buffer still needs to be delay-bandwidth size</a:t>
            </a:r>
          </a:p>
          <a:p>
            <a:r>
              <a:rPr lang="en-AU" dirty="0"/>
              <a:t>If they are precisely out of phase the common buffer requirement is halved</a:t>
            </a:r>
          </a:p>
        </p:txBody>
      </p:sp>
      <p:sp>
        <p:nvSpPr>
          <p:cNvPr id="4" name="Slide Number Placeholder 3">
            <a:extLst>
              <a:ext uri="{FF2B5EF4-FFF2-40B4-BE49-F238E27FC236}">
                <a16:creationId xmlns:a16="http://schemas.microsoft.com/office/drawing/2014/main" id="{A8E47955-A422-384C-B024-3EDC3955377F}"/>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23</a:t>
            </a:fld>
            <a:endParaRPr lang="en-AU" kern="0" dirty="0"/>
          </a:p>
        </p:txBody>
      </p:sp>
      <p:grpSp>
        <p:nvGrpSpPr>
          <p:cNvPr id="7" name="Group 6">
            <a:extLst>
              <a:ext uri="{FF2B5EF4-FFF2-40B4-BE49-F238E27FC236}">
                <a16:creationId xmlns:a16="http://schemas.microsoft.com/office/drawing/2014/main" id="{8090EF5F-2A43-2B4E-BA48-DA749E56C91F}"/>
              </a:ext>
            </a:extLst>
          </p:cNvPr>
          <p:cNvGrpSpPr/>
          <p:nvPr/>
        </p:nvGrpSpPr>
        <p:grpSpPr>
          <a:xfrm>
            <a:off x="1259632" y="3482828"/>
            <a:ext cx="2430071" cy="1191361"/>
            <a:chOff x="1118367" y="3782660"/>
            <a:chExt cx="2430071" cy="1191361"/>
          </a:xfrm>
        </p:grpSpPr>
        <p:sp>
          <p:nvSpPr>
            <p:cNvPr id="5" name="Freeform 4">
              <a:extLst>
                <a:ext uri="{FF2B5EF4-FFF2-40B4-BE49-F238E27FC236}">
                  <a16:creationId xmlns:a16="http://schemas.microsoft.com/office/drawing/2014/main" id="{DED788EB-96E1-7247-BC07-828C9DCF40C3}"/>
                </a:ext>
              </a:extLst>
            </p:cNvPr>
            <p:cNvSpPr/>
            <p:nvPr/>
          </p:nvSpPr>
          <p:spPr>
            <a:xfrm>
              <a:off x="1143000" y="4847871"/>
              <a:ext cx="2405438" cy="126150"/>
            </a:xfrm>
            <a:custGeom>
              <a:avLst/>
              <a:gdLst>
                <a:gd name="connsiteX0" fmla="*/ 0 w 2405438"/>
                <a:gd name="connsiteY0" fmla="*/ 47322 h 126150"/>
                <a:gd name="connsiteX1" fmla="*/ 2254469 w 2405438"/>
                <a:gd name="connsiteY1" fmla="*/ 55205 h 126150"/>
                <a:gd name="connsiteX2" fmla="*/ 2144110 w 2405438"/>
                <a:gd name="connsiteY2" fmla="*/ 26 h 126150"/>
                <a:gd name="connsiteX3" fmla="*/ 2404241 w 2405438"/>
                <a:gd name="connsiteY3" fmla="*/ 63088 h 126150"/>
                <a:gd name="connsiteX4" fmla="*/ 2222938 w 2405438"/>
                <a:gd name="connsiteY4" fmla="*/ 126150 h 126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438" h="126150">
                  <a:moveTo>
                    <a:pt x="0" y="47322"/>
                  </a:moveTo>
                  <a:lnTo>
                    <a:pt x="2254469" y="55205"/>
                  </a:lnTo>
                  <a:cubicBezTo>
                    <a:pt x="2611821" y="47322"/>
                    <a:pt x="2119148" y="-1288"/>
                    <a:pt x="2144110" y="26"/>
                  </a:cubicBezTo>
                  <a:cubicBezTo>
                    <a:pt x="2169072" y="1340"/>
                    <a:pt x="2391103" y="42067"/>
                    <a:pt x="2404241" y="63088"/>
                  </a:cubicBezTo>
                  <a:cubicBezTo>
                    <a:pt x="2417379" y="84109"/>
                    <a:pt x="2320158" y="105129"/>
                    <a:pt x="2222938" y="12615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Freeform 5">
              <a:extLst>
                <a:ext uri="{FF2B5EF4-FFF2-40B4-BE49-F238E27FC236}">
                  <a16:creationId xmlns:a16="http://schemas.microsoft.com/office/drawing/2014/main" id="{6CBD4999-07B2-F748-A720-DA881DB75E76}"/>
                </a:ext>
              </a:extLst>
            </p:cNvPr>
            <p:cNvSpPr/>
            <p:nvPr/>
          </p:nvSpPr>
          <p:spPr>
            <a:xfrm>
              <a:off x="1118367" y="3782660"/>
              <a:ext cx="119226" cy="1104650"/>
            </a:xfrm>
            <a:custGeom>
              <a:avLst/>
              <a:gdLst>
                <a:gd name="connsiteX0" fmla="*/ 48281 w 119226"/>
                <a:gd name="connsiteY0" fmla="*/ 1104650 h 1104650"/>
                <a:gd name="connsiteX1" fmla="*/ 48281 w 119226"/>
                <a:gd name="connsiteY1" fmla="*/ 119306 h 1104650"/>
                <a:gd name="connsiteX2" fmla="*/ 985 w 119226"/>
                <a:gd name="connsiteY2" fmla="*/ 237547 h 1104650"/>
                <a:gd name="connsiteX3" fmla="*/ 24633 w 119226"/>
                <a:gd name="connsiteY3" fmla="*/ 1064 h 1104650"/>
                <a:gd name="connsiteX4" fmla="*/ 119226 w 119226"/>
                <a:gd name="connsiteY4" fmla="*/ 166602 h 1104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26" h="1104650">
                  <a:moveTo>
                    <a:pt x="48281" y="1104650"/>
                  </a:moveTo>
                  <a:cubicBezTo>
                    <a:pt x="52222" y="684236"/>
                    <a:pt x="56164" y="263823"/>
                    <a:pt x="48281" y="119306"/>
                  </a:cubicBezTo>
                  <a:cubicBezTo>
                    <a:pt x="40398" y="-25211"/>
                    <a:pt x="4926" y="257254"/>
                    <a:pt x="985" y="237547"/>
                  </a:cubicBezTo>
                  <a:cubicBezTo>
                    <a:pt x="-2956" y="217840"/>
                    <a:pt x="4926" y="12888"/>
                    <a:pt x="24633" y="1064"/>
                  </a:cubicBezTo>
                  <a:cubicBezTo>
                    <a:pt x="44340" y="-10760"/>
                    <a:pt x="81783" y="77921"/>
                    <a:pt x="119226" y="16660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8" name="Group 7">
            <a:extLst>
              <a:ext uri="{FF2B5EF4-FFF2-40B4-BE49-F238E27FC236}">
                <a16:creationId xmlns:a16="http://schemas.microsoft.com/office/drawing/2014/main" id="{F6CC5EEB-86D2-8740-BF72-6A0843D85870}"/>
              </a:ext>
            </a:extLst>
          </p:cNvPr>
          <p:cNvGrpSpPr/>
          <p:nvPr/>
        </p:nvGrpSpPr>
        <p:grpSpPr>
          <a:xfrm>
            <a:off x="5148064" y="3569539"/>
            <a:ext cx="2430071" cy="1191361"/>
            <a:chOff x="1118367" y="3782660"/>
            <a:chExt cx="2430071" cy="1191361"/>
          </a:xfrm>
        </p:grpSpPr>
        <p:sp>
          <p:nvSpPr>
            <p:cNvPr id="9" name="Freeform 8">
              <a:extLst>
                <a:ext uri="{FF2B5EF4-FFF2-40B4-BE49-F238E27FC236}">
                  <a16:creationId xmlns:a16="http://schemas.microsoft.com/office/drawing/2014/main" id="{8E73FE0C-5CC3-2942-B82A-B7CE11808EAC}"/>
                </a:ext>
              </a:extLst>
            </p:cNvPr>
            <p:cNvSpPr/>
            <p:nvPr/>
          </p:nvSpPr>
          <p:spPr>
            <a:xfrm>
              <a:off x="1143000" y="4847871"/>
              <a:ext cx="2405438" cy="126150"/>
            </a:xfrm>
            <a:custGeom>
              <a:avLst/>
              <a:gdLst>
                <a:gd name="connsiteX0" fmla="*/ 0 w 2405438"/>
                <a:gd name="connsiteY0" fmla="*/ 47322 h 126150"/>
                <a:gd name="connsiteX1" fmla="*/ 2254469 w 2405438"/>
                <a:gd name="connsiteY1" fmla="*/ 55205 h 126150"/>
                <a:gd name="connsiteX2" fmla="*/ 2144110 w 2405438"/>
                <a:gd name="connsiteY2" fmla="*/ 26 h 126150"/>
                <a:gd name="connsiteX3" fmla="*/ 2404241 w 2405438"/>
                <a:gd name="connsiteY3" fmla="*/ 63088 h 126150"/>
                <a:gd name="connsiteX4" fmla="*/ 2222938 w 2405438"/>
                <a:gd name="connsiteY4" fmla="*/ 126150 h 126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438" h="126150">
                  <a:moveTo>
                    <a:pt x="0" y="47322"/>
                  </a:moveTo>
                  <a:lnTo>
                    <a:pt x="2254469" y="55205"/>
                  </a:lnTo>
                  <a:cubicBezTo>
                    <a:pt x="2611821" y="47322"/>
                    <a:pt x="2119148" y="-1288"/>
                    <a:pt x="2144110" y="26"/>
                  </a:cubicBezTo>
                  <a:cubicBezTo>
                    <a:pt x="2169072" y="1340"/>
                    <a:pt x="2391103" y="42067"/>
                    <a:pt x="2404241" y="63088"/>
                  </a:cubicBezTo>
                  <a:cubicBezTo>
                    <a:pt x="2417379" y="84109"/>
                    <a:pt x="2320158" y="105129"/>
                    <a:pt x="2222938" y="12615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Freeform 9">
              <a:extLst>
                <a:ext uri="{FF2B5EF4-FFF2-40B4-BE49-F238E27FC236}">
                  <a16:creationId xmlns:a16="http://schemas.microsoft.com/office/drawing/2014/main" id="{296B5A32-162F-4A47-BF5B-E21A20BD481B}"/>
                </a:ext>
              </a:extLst>
            </p:cNvPr>
            <p:cNvSpPr/>
            <p:nvPr/>
          </p:nvSpPr>
          <p:spPr>
            <a:xfrm>
              <a:off x="1118367" y="3782660"/>
              <a:ext cx="119226" cy="1104650"/>
            </a:xfrm>
            <a:custGeom>
              <a:avLst/>
              <a:gdLst>
                <a:gd name="connsiteX0" fmla="*/ 48281 w 119226"/>
                <a:gd name="connsiteY0" fmla="*/ 1104650 h 1104650"/>
                <a:gd name="connsiteX1" fmla="*/ 48281 w 119226"/>
                <a:gd name="connsiteY1" fmla="*/ 119306 h 1104650"/>
                <a:gd name="connsiteX2" fmla="*/ 985 w 119226"/>
                <a:gd name="connsiteY2" fmla="*/ 237547 h 1104650"/>
                <a:gd name="connsiteX3" fmla="*/ 24633 w 119226"/>
                <a:gd name="connsiteY3" fmla="*/ 1064 h 1104650"/>
                <a:gd name="connsiteX4" fmla="*/ 119226 w 119226"/>
                <a:gd name="connsiteY4" fmla="*/ 166602 h 1104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26" h="1104650">
                  <a:moveTo>
                    <a:pt x="48281" y="1104650"/>
                  </a:moveTo>
                  <a:cubicBezTo>
                    <a:pt x="52222" y="684236"/>
                    <a:pt x="56164" y="263823"/>
                    <a:pt x="48281" y="119306"/>
                  </a:cubicBezTo>
                  <a:cubicBezTo>
                    <a:pt x="40398" y="-25211"/>
                    <a:pt x="4926" y="257254"/>
                    <a:pt x="985" y="237547"/>
                  </a:cubicBezTo>
                  <a:cubicBezTo>
                    <a:pt x="-2956" y="217840"/>
                    <a:pt x="4926" y="12888"/>
                    <a:pt x="24633" y="1064"/>
                  </a:cubicBezTo>
                  <a:cubicBezTo>
                    <a:pt x="44340" y="-10760"/>
                    <a:pt x="81783" y="77921"/>
                    <a:pt x="119226" y="16660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1" name="Freeform 10">
            <a:extLst>
              <a:ext uri="{FF2B5EF4-FFF2-40B4-BE49-F238E27FC236}">
                <a16:creationId xmlns:a16="http://schemas.microsoft.com/office/drawing/2014/main" id="{F01B01CE-E54E-B745-B6AE-112287F29A92}"/>
              </a:ext>
            </a:extLst>
          </p:cNvPr>
          <p:cNvSpPr/>
          <p:nvPr/>
        </p:nvSpPr>
        <p:spPr>
          <a:xfrm>
            <a:off x="1334313" y="3572025"/>
            <a:ext cx="961696" cy="620485"/>
          </a:xfrm>
          <a:custGeom>
            <a:avLst/>
            <a:gdLst>
              <a:gd name="connsiteX0" fmla="*/ 0 w 961696"/>
              <a:gd name="connsiteY0" fmla="*/ 620485 h 620485"/>
              <a:gd name="connsiteX1" fmla="*/ 819806 w 961696"/>
              <a:gd name="connsiteY1" fmla="*/ 92340 h 620485"/>
              <a:gd name="connsiteX2" fmla="*/ 906517 w 961696"/>
              <a:gd name="connsiteY2" fmla="*/ 45043 h 620485"/>
              <a:gd name="connsiteX3" fmla="*/ 961696 w 961696"/>
              <a:gd name="connsiteY3" fmla="*/ 565305 h 620485"/>
            </a:gdLst>
            <a:ahLst/>
            <a:cxnLst>
              <a:cxn ang="0">
                <a:pos x="connsiteX0" y="connsiteY0"/>
              </a:cxn>
              <a:cxn ang="0">
                <a:pos x="connsiteX1" y="connsiteY1"/>
              </a:cxn>
              <a:cxn ang="0">
                <a:pos x="connsiteX2" y="connsiteY2"/>
              </a:cxn>
              <a:cxn ang="0">
                <a:pos x="connsiteX3" y="connsiteY3"/>
              </a:cxn>
            </a:cxnLst>
            <a:rect l="l" t="t" r="r" b="b"/>
            <a:pathLst>
              <a:path w="961696" h="620485">
                <a:moveTo>
                  <a:pt x="0" y="620485"/>
                </a:moveTo>
                <a:lnTo>
                  <a:pt x="819806" y="92340"/>
                </a:lnTo>
                <a:cubicBezTo>
                  <a:pt x="970892" y="-3567"/>
                  <a:pt x="882869" y="-33784"/>
                  <a:pt x="906517" y="45043"/>
                </a:cubicBezTo>
                <a:cubicBezTo>
                  <a:pt x="930165" y="123870"/>
                  <a:pt x="945930" y="344587"/>
                  <a:pt x="961696" y="56530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Freeform 11">
            <a:extLst>
              <a:ext uri="{FF2B5EF4-FFF2-40B4-BE49-F238E27FC236}">
                <a16:creationId xmlns:a16="http://schemas.microsoft.com/office/drawing/2014/main" id="{2FD9CD2A-049A-8446-AE81-DDB6DD345823}"/>
              </a:ext>
            </a:extLst>
          </p:cNvPr>
          <p:cNvSpPr/>
          <p:nvPr/>
        </p:nvSpPr>
        <p:spPr>
          <a:xfrm>
            <a:off x="2351188" y="3632834"/>
            <a:ext cx="733097" cy="559676"/>
          </a:xfrm>
          <a:custGeom>
            <a:avLst/>
            <a:gdLst>
              <a:gd name="connsiteX0" fmla="*/ 0 w 733097"/>
              <a:gd name="connsiteY0" fmla="*/ 559676 h 559676"/>
              <a:gd name="connsiteX1" fmla="*/ 701566 w 733097"/>
              <a:gd name="connsiteY1" fmla="*/ 0 h 559676"/>
              <a:gd name="connsiteX2" fmla="*/ 701566 w 733097"/>
              <a:gd name="connsiteY2" fmla="*/ 0 h 559676"/>
              <a:gd name="connsiteX3" fmla="*/ 733097 w 733097"/>
              <a:gd name="connsiteY3" fmla="*/ 559676 h 559676"/>
            </a:gdLst>
            <a:ahLst/>
            <a:cxnLst>
              <a:cxn ang="0">
                <a:pos x="connsiteX0" y="connsiteY0"/>
              </a:cxn>
              <a:cxn ang="0">
                <a:pos x="connsiteX1" y="connsiteY1"/>
              </a:cxn>
              <a:cxn ang="0">
                <a:pos x="connsiteX2" y="connsiteY2"/>
              </a:cxn>
              <a:cxn ang="0">
                <a:pos x="connsiteX3" y="connsiteY3"/>
              </a:cxn>
            </a:cxnLst>
            <a:rect l="l" t="t" r="r" b="b"/>
            <a:pathLst>
              <a:path w="733097" h="559676">
                <a:moveTo>
                  <a:pt x="0" y="559676"/>
                </a:moveTo>
                <a:lnTo>
                  <a:pt x="701566" y="0"/>
                </a:lnTo>
                <a:lnTo>
                  <a:pt x="701566" y="0"/>
                </a:lnTo>
                <a:lnTo>
                  <a:pt x="733097" y="559676"/>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Freeform 14">
            <a:extLst>
              <a:ext uri="{FF2B5EF4-FFF2-40B4-BE49-F238E27FC236}">
                <a16:creationId xmlns:a16="http://schemas.microsoft.com/office/drawing/2014/main" id="{FF0913DC-0394-494A-B7AA-43B7F4E752A6}"/>
              </a:ext>
            </a:extLst>
          </p:cNvPr>
          <p:cNvSpPr/>
          <p:nvPr/>
        </p:nvSpPr>
        <p:spPr>
          <a:xfrm>
            <a:off x="1316421" y="2940269"/>
            <a:ext cx="922282" cy="1237593"/>
          </a:xfrm>
          <a:custGeom>
            <a:avLst/>
            <a:gdLst>
              <a:gd name="connsiteX0" fmla="*/ 0 w 922282"/>
              <a:gd name="connsiteY0" fmla="*/ 1237593 h 1237593"/>
              <a:gd name="connsiteX1" fmla="*/ 701565 w 922282"/>
              <a:gd name="connsiteY1" fmla="*/ 354724 h 1237593"/>
              <a:gd name="connsiteX2" fmla="*/ 922282 w 922282"/>
              <a:gd name="connsiteY2" fmla="*/ 0 h 1237593"/>
            </a:gdLst>
            <a:ahLst/>
            <a:cxnLst>
              <a:cxn ang="0">
                <a:pos x="connsiteX0" y="connsiteY0"/>
              </a:cxn>
              <a:cxn ang="0">
                <a:pos x="connsiteX1" y="connsiteY1"/>
              </a:cxn>
              <a:cxn ang="0">
                <a:pos x="connsiteX2" y="connsiteY2"/>
              </a:cxn>
            </a:cxnLst>
            <a:rect l="l" t="t" r="r" b="b"/>
            <a:pathLst>
              <a:path w="922282" h="1237593">
                <a:moveTo>
                  <a:pt x="0" y="1237593"/>
                </a:moveTo>
                <a:cubicBezTo>
                  <a:pt x="273925" y="899291"/>
                  <a:pt x="547851" y="560989"/>
                  <a:pt x="701565" y="354724"/>
                </a:cubicBezTo>
                <a:cubicBezTo>
                  <a:pt x="855279" y="148458"/>
                  <a:pt x="888780" y="74229"/>
                  <a:pt x="922282" y="0"/>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Freeform 15">
            <a:extLst>
              <a:ext uri="{FF2B5EF4-FFF2-40B4-BE49-F238E27FC236}">
                <a16:creationId xmlns:a16="http://schemas.microsoft.com/office/drawing/2014/main" id="{386AA0A5-62AC-254B-85A1-04B67B318D50}"/>
              </a:ext>
            </a:extLst>
          </p:cNvPr>
          <p:cNvSpPr/>
          <p:nvPr/>
        </p:nvSpPr>
        <p:spPr>
          <a:xfrm>
            <a:off x="5204796" y="3915258"/>
            <a:ext cx="961696" cy="620485"/>
          </a:xfrm>
          <a:custGeom>
            <a:avLst/>
            <a:gdLst>
              <a:gd name="connsiteX0" fmla="*/ 0 w 961696"/>
              <a:gd name="connsiteY0" fmla="*/ 620485 h 620485"/>
              <a:gd name="connsiteX1" fmla="*/ 819806 w 961696"/>
              <a:gd name="connsiteY1" fmla="*/ 92340 h 620485"/>
              <a:gd name="connsiteX2" fmla="*/ 906517 w 961696"/>
              <a:gd name="connsiteY2" fmla="*/ 45043 h 620485"/>
              <a:gd name="connsiteX3" fmla="*/ 961696 w 961696"/>
              <a:gd name="connsiteY3" fmla="*/ 565305 h 620485"/>
            </a:gdLst>
            <a:ahLst/>
            <a:cxnLst>
              <a:cxn ang="0">
                <a:pos x="connsiteX0" y="connsiteY0"/>
              </a:cxn>
              <a:cxn ang="0">
                <a:pos x="connsiteX1" y="connsiteY1"/>
              </a:cxn>
              <a:cxn ang="0">
                <a:pos x="connsiteX2" y="connsiteY2"/>
              </a:cxn>
              <a:cxn ang="0">
                <a:pos x="connsiteX3" y="connsiteY3"/>
              </a:cxn>
            </a:cxnLst>
            <a:rect l="l" t="t" r="r" b="b"/>
            <a:pathLst>
              <a:path w="961696" h="620485">
                <a:moveTo>
                  <a:pt x="0" y="620485"/>
                </a:moveTo>
                <a:lnTo>
                  <a:pt x="819806" y="92340"/>
                </a:lnTo>
                <a:cubicBezTo>
                  <a:pt x="970892" y="-3567"/>
                  <a:pt x="882869" y="-33784"/>
                  <a:pt x="906517" y="45043"/>
                </a:cubicBezTo>
                <a:cubicBezTo>
                  <a:pt x="930165" y="123870"/>
                  <a:pt x="945930" y="344587"/>
                  <a:pt x="961696" y="56530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Freeform 16">
            <a:extLst>
              <a:ext uri="{FF2B5EF4-FFF2-40B4-BE49-F238E27FC236}">
                <a16:creationId xmlns:a16="http://schemas.microsoft.com/office/drawing/2014/main" id="{CD2453A8-A9CA-DD4B-9C8D-E6F2170C6132}"/>
              </a:ext>
            </a:extLst>
          </p:cNvPr>
          <p:cNvSpPr/>
          <p:nvPr/>
        </p:nvSpPr>
        <p:spPr>
          <a:xfrm>
            <a:off x="6221671" y="3976067"/>
            <a:ext cx="733097" cy="559676"/>
          </a:xfrm>
          <a:custGeom>
            <a:avLst/>
            <a:gdLst>
              <a:gd name="connsiteX0" fmla="*/ 0 w 733097"/>
              <a:gd name="connsiteY0" fmla="*/ 559676 h 559676"/>
              <a:gd name="connsiteX1" fmla="*/ 701566 w 733097"/>
              <a:gd name="connsiteY1" fmla="*/ 0 h 559676"/>
              <a:gd name="connsiteX2" fmla="*/ 701566 w 733097"/>
              <a:gd name="connsiteY2" fmla="*/ 0 h 559676"/>
              <a:gd name="connsiteX3" fmla="*/ 733097 w 733097"/>
              <a:gd name="connsiteY3" fmla="*/ 559676 h 559676"/>
            </a:gdLst>
            <a:ahLst/>
            <a:cxnLst>
              <a:cxn ang="0">
                <a:pos x="connsiteX0" y="connsiteY0"/>
              </a:cxn>
              <a:cxn ang="0">
                <a:pos x="connsiteX1" y="connsiteY1"/>
              </a:cxn>
              <a:cxn ang="0">
                <a:pos x="connsiteX2" y="connsiteY2"/>
              </a:cxn>
              <a:cxn ang="0">
                <a:pos x="connsiteX3" y="connsiteY3"/>
              </a:cxn>
            </a:cxnLst>
            <a:rect l="l" t="t" r="r" b="b"/>
            <a:pathLst>
              <a:path w="733097" h="559676">
                <a:moveTo>
                  <a:pt x="0" y="559676"/>
                </a:moveTo>
                <a:lnTo>
                  <a:pt x="701566" y="0"/>
                </a:lnTo>
                <a:lnTo>
                  <a:pt x="701566" y="0"/>
                </a:lnTo>
                <a:lnTo>
                  <a:pt x="733097" y="559676"/>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Freeform 17">
            <a:extLst>
              <a:ext uri="{FF2B5EF4-FFF2-40B4-BE49-F238E27FC236}">
                <a16:creationId xmlns:a16="http://schemas.microsoft.com/office/drawing/2014/main" id="{8D4C5E4C-61AB-254C-8A8D-D8774035AB14}"/>
              </a:ext>
            </a:extLst>
          </p:cNvPr>
          <p:cNvSpPr/>
          <p:nvPr/>
        </p:nvSpPr>
        <p:spPr>
          <a:xfrm>
            <a:off x="2262352" y="2971800"/>
            <a:ext cx="31531" cy="953814"/>
          </a:xfrm>
          <a:custGeom>
            <a:avLst/>
            <a:gdLst>
              <a:gd name="connsiteX0" fmla="*/ 0 w 31531"/>
              <a:gd name="connsiteY0" fmla="*/ 0 h 953814"/>
              <a:gd name="connsiteX1" fmla="*/ 31531 w 31531"/>
              <a:gd name="connsiteY1" fmla="*/ 953814 h 953814"/>
            </a:gdLst>
            <a:ahLst/>
            <a:cxnLst>
              <a:cxn ang="0">
                <a:pos x="connsiteX0" y="connsiteY0"/>
              </a:cxn>
              <a:cxn ang="0">
                <a:pos x="connsiteX1" y="connsiteY1"/>
              </a:cxn>
            </a:cxnLst>
            <a:rect l="l" t="t" r="r" b="b"/>
            <a:pathLst>
              <a:path w="31531" h="953814">
                <a:moveTo>
                  <a:pt x="0" y="0"/>
                </a:moveTo>
                <a:lnTo>
                  <a:pt x="31531" y="953814"/>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Freeform 18">
            <a:extLst>
              <a:ext uri="{FF2B5EF4-FFF2-40B4-BE49-F238E27FC236}">
                <a16:creationId xmlns:a16="http://schemas.microsoft.com/office/drawing/2014/main" id="{2916A636-F026-CB4E-BB7E-82FDB0AEA8A4}"/>
              </a:ext>
            </a:extLst>
          </p:cNvPr>
          <p:cNvSpPr/>
          <p:nvPr/>
        </p:nvSpPr>
        <p:spPr>
          <a:xfrm>
            <a:off x="2301766" y="2896236"/>
            <a:ext cx="741395" cy="1021495"/>
          </a:xfrm>
          <a:custGeom>
            <a:avLst/>
            <a:gdLst>
              <a:gd name="connsiteX0" fmla="*/ 0 w 741395"/>
              <a:gd name="connsiteY0" fmla="*/ 1021495 h 1021495"/>
              <a:gd name="connsiteX1" fmla="*/ 646386 w 741395"/>
              <a:gd name="connsiteY1" fmla="*/ 154392 h 1021495"/>
              <a:gd name="connsiteX2" fmla="*/ 725213 w 741395"/>
              <a:gd name="connsiteY2" fmla="*/ 4619 h 1021495"/>
            </a:gdLst>
            <a:ahLst/>
            <a:cxnLst>
              <a:cxn ang="0">
                <a:pos x="connsiteX0" y="connsiteY0"/>
              </a:cxn>
              <a:cxn ang="0">
                <a:pos x="connsiteX1" y="connsiteY1"/>
              </a:cxn>
              <a:cxn ang="0">
                <a:pos x="connsiteX2" y="connsiteY2"/>
              </a:cxn>
            </a:cxnLst>
            <a:rect l="l" t="t" r="r" b="b"/>
            <a:pathLst>
              <a:path w="741395" h="1021495">
                <a:moveTo>
                  <a:pt x="0" y="1021495"/>
                </a:moveTo>
                <a:cubicBezTo>
                  <a:pt x="262758" y="672683"/>
                  <a:pt x="525517" y="323871"/>
                  <a:pt x="646386" y="154392"/>
                </a:cubicBezTo>
                <a:cubicBezTo>
                  <a:pt x="767255" y="-15087"/>
                  <a:pt x="746234" y="-5234"/>
                  <a:pt x="725213" y="4619"/>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Freeform 19">
            <a:extLst>
              <a:ext uri="{FF2B5EF4-FFF2-40B4-BE49-F238E27FC236}">
                <a16:creationId xmlns:a16="http://schemas.microsoft.com/office/drawing/2014/main" id="{745255D9-EE8A-5D41-BE87-4AA0197DC349}"/>
              </a:ext>
            </a:extLst>
          </p:cNvPr>
          <p:cNvSpPr/>
          <p:nvPr/>
        </p:nvSpPr>
        <p:spPr>
          <a:xfrm>
            <a:off x="3074049" y="2853559"/>
            <a:ext cx="15992" cy="938048"/>
          </a:xfrm>
          <a:custGeom>
            <a:avLst/>
            <a:gdLst>
              <a:gd name="connsiteX0" fmla="*/ 8110 w 15992"/>
              <a:gd name="connsiteY0" fmla="*/ 0 h 938048"/>
              <a:gd name="connsiteX1" fmla="*/ 227 w 15992"/>
              <a:gd name="connsiteY1" fmla="*/ 622738 h 938048"/>
              <a:gd name="connsiteX2" fmla="*/ 15992 w 15992"/>
              <a:gd name="connsiteY2" fmla="*/ 938048 h 938048"/>
            </a:gdLst>
            <a:ahLst/>
            <a:cxnLst>
              <a:cxn ang="0">
                <a:pos x="connsiteX0" y="connsiteY0"/>
              </a:cxn>
              <a:cxn ang="0">
                <a:pos x="connsiteX1" y="connsiteY1"/>
              </a:cxn>
              <a:cxn ang="0">
                <a:pos x="connsiteX2" y="connsiteY2"/>
              </a:cxn>
            </a:cxnLst>
            <a:rect l="l" t="t" r="r" b="b"/>
            <a:pathLst>
              <a:path w="15992" h="938048">
                <a:moveTo>
                  <a:pt x="8110" y="0"/>
                </a:moveTo>
                <a:cubicBezTo>
                  <a:pt x="3511" y="233198"/>
                  <a:pt x="-1087" y="466397"/>
                  <a:pt x="227" y="622738"/>
                </a:cubicBezTo>
                <a:cubicBezTo>
                  <a:pt x="1541" y="779079"/>
                  <a:pt x="8766" y="858563"/>
                  <a:pt x="15992" y="938048"/>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Arc 20">
            <a:extLst>
              <a:ext uri="{FF2B5EF4-FFF2-40B4-BE49-F238E27FC236}">
                <a16:creationId xmlns:a16="http://schemas.microsoft.com/office/drawing/2014/main" id="{B71688A7-9E56-5244-87D7-7A34FE4E9429}"/>
              </a:ext>
            </a:extLst>
          </p:cNvPr>
          <p:cNvSpPr/>
          <p:nvPr/>
        </p:nvSpPr>
        <p:spPr>
          <a:xfrm>
            <a:off x="5204796" y="4156959"/>
            <a:ext cx="62494" cy="4571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22" name="Freeform 21">
            <a:extLst>
              <a:ext uri="{FF2B5EF4-FFF2-40B4-BE49-F238E27FC236}">
                <a16:creationId xmlns:a16="http://schemas.microsoft.com/office/drawing/2014/main" id="{2C13E29C-AED0-A24B-A23A-50C9FFE03C43}"/>
              </a:ext>
            </a:extLst>
          </p:cNvPr>
          <p:cNvSpPr/>
          <p:nvPr/>
        </p:nvSpPr>
        <p:spPr>
          <a:xfrm>
            <a:off x="5210503" y="3904711"/>
            <a:ext cx="331076" cy="244365"/>
          </a:xfrm>
          <a:custGeom>
            <a:avLst/>
            <a:gdLst>
              <a:gd name="connsiteX0" fmla="*/ 0 w 331076"/>
              <a:gd name="connsiteY0" fmla="*/ 244365 h 244365"/>
              <a:gd name="connsiteX1" fmla="*/ 331076 w 331076"/>
              <a:gd name="connsiteY1" fmla="*/ 0 h 244365"/>
            </a:gdLst>
            <a:ahLst/>
            <a:cxnLst>
              <a:cxn ang="0">
                <a:pos x="connsiteX0" y="connsiteY0"/>
              </a:cxn>
              <a:cxn ang="0">
                <a:pos x="connsiteX1" y="connsiteY1"/>
              </a:cxn>
            </a:cxnLst>
            <a:rect l="l" t="t" r="r" b="b"/>
            <a:pathLst>
              <a:path w="331076" h="244365">
                <a:moveTo>
                  <a:pt x="0" y="244365"/>
                </a:moveTo>
                <a:lnTo>
                  <a:pt x="331076" y="0"/>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Freeform 22">
            <a:extLst>
              <a:ext uri="{FF2B5EF4-FFF2-40B4-BE49-F238E27FC236}">
                <a16:creationId xmlns:a16="http://schemas.microsoft.com/office/drawing/2014/main" id="{DFF9BB8D-28CD-2F42-BF1A-452593FD13C1}"/>
              </a:ext>
            </a:extLst>
          </p:cNvPr>
          <p:cNvSpPr/>
          <p:nvPr/>
        </p:nvSpPr>
        <p:spPr>
          <a:xfrm>
            <a:off x="5532181" y="3867894"/>
            <a:ext cx="17281" cy="738382"/>
          </a:xfrm>
          <a:custGeom>
            <a:avLst/>
            <a:gdLst>
              <a:gd name="connsiteX0" fmla="*/ 1516 w 17281"/>
              <a:gd name="connsiteY0" fmla="*/ 28934 h 738382"/>
              <a:gd name="connsiteX1" fmla="*/ 1516 w 17281"/>
              <a:gd name="connsiteY1" fmla="*/ 84113 h 738382"/>
              <a:gd name="connsiteX2" fmla="*/ 17281 w 17281"/>
              <a:gd name="connsiteY2" fmla="*/ 738382 h 738382"/>
            </a:gdLst>
            <a:ahLst/>
            <a:cxnLst>
              <a:cxn ang="0">
                <a:pos x="connsiteX0" y="connsiteY0"/>
              </a:cxn>
              <a:cxn ang="0">
                <a:pos x="connsiteX1" y="connsiteY1"/>
              </a:cxn>
              <a:cxn ang="0">
                <a:pos x="connsiteX2" y="connsiteY2"/>
              </a:cxn>
            </a:cxnLst>
            <a:rect l="l" t="t" r="r" b="b"/>
            <a:pathLst>
              <a:path w="17281" h="738382">
                <a:moveTo>
                  <a:pt x="1516" y="28934"/>
                </a:moveTo>
                <a:cubicBezTo>
                  <a:pt x="202" y="-2597"/>
                  <a:pt x="-1111" y="-34128"/>
                  <a:pt x="1516" y="84113"/>
                </a:cubicBezTo>
                <a:cubicBezTo>
                  <a:pt x="4143" y="202354"/>
                  <a:pt x="10712" y="470368"/>
                  <a:pt x="17281" y="738382"/>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Freeform 23">
            <a:extLst>
              <a:ext uri="{FF2B5EF4-FFF2-40B4-BE49-F238E27FC236}">
                <a16:creationId xmlns:a16="http://schemas.microsoft.com/office/drawing/2014/main" id="{E44B7D48-7EAA-8A40-A9A7-F860E4A504B1}"/>
              </a:ext>
            </a:extLst>
          </p:cNvPr>
          <p:cNvSpPr/>
          <p:nvPr/>
        </p:nvSpPr>
        <p:spPr>
          <a:xfrm>
            <a:off x="5549462" y="3896828"/>
            <a:ext cx="922283" cy="717331"/>
          </a:xfrm>
          <a:custGeom>
            <a:avLst/>
            <a:gdLst>
              <a:gd name="connsiteX0" fmla="*/ 0 w 922283"/>
              <a:gd name="connsiteY0" fmla="*/ 717331 h 717331"/>
              <a:gd name="connsiteX1" fmla="*/ 701566 w 922283"/>
              <a:gd name="connsiteY1" fmla="*/ 181303 h 717331"/>
              <a:gd name="connsiteX2" fmla="*/ 922283 w 922283"/>
              <a:gd name="connsiteY2" fmla="*/ 0 h 717331"/>
            </a:gdLst>
            <a:ahLst/>
            <a:cxnLst>
              <a:cxn ang="0">
                <a:pos x="connsiteX0" y="connsiteY0"/>
              </a:cxn>
              <a:cxn ang="0">
                <a:pos x="connsiteX1" y="connsiteY1"/>
              </a:cxn>
              <a:cxn ang="0">
                <a:pos x="connsiteX2" y="connsiteY2"/>
              </a:cxn>
            </a:cxnLst>
            <a:rect l="l" t="t" r="r" b="b"/>
            <a:pathLst>
              <a:path w="922283" h="717331">
                <a:moveTo>
                  <a:pt x="0" y="717331"/>
                </a:moveTo>
                <a:lnTo>
                  <a:pt x="701566" y="181303"/>
                </a:lnTo>
                <a:cubicBezTo>
                  <a:pt x="855280" y="61748"/>
                  <a:pt x="888781" y="30874"/>
                  <a:pt x="922283" y="0"/>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Freeform 24">
            <a:extLst>
              <a:ext uri="{FF2B5EF4-FFF2-40B4-BE49-F238E27FC236}">
                <a16:creationId xmlns:a16="http://schemas.microsoft.com/office/drawing/2014/main" id="{F15455F9-24CD-964A-9A21-9E74C263EC9A}"/>
              </a:ext>
            </a:extLst>
          </p:cNvPr>
          <p:cNvSpPr/>
          <p:nvPr/>
        </p:nvSpPr>
        <p:spPr>
          <a:xfrm>
            <a:off x="6463862" y="3881062"/>
            <a:ext cx="709448" cy="729388"/>
          </a:xfrm>
          <a:custGeom>
            <a:avLst/>
            <a:gdLst>
              <a:gd name="connsiteX0" fmla="*/ 15766 w 709448"/>
              <a:gd name="connsiteY0" fmla="*/ 0 h 729388"/>
              <a:gd name="connsiteX1" fmla="*/ 0 w 709448"/>
              <a:gd name="connsiteY1" fmla="*/ 685800 h 729388"/>
              <a:gd name="connsiteX2" fmla="*/ 39414 w 709448"/>
              <a:gd name="connsiteY2" fmla="*/ 662152 h 729388"/>
              <a:gd name="connsiteX3" fmla="*/ 709448 w 709448"/>
              <a:gd name="connsiteY3" fmla="*/ 197069 h 729388"/>
            </a:gdLst>
            <a:ahLst/>
            <a:cxnLst>
              <a:cxn ang="0">
                <a:pos x="connsiteX0" y="connsiteY0"/>
              </a:cxn>
              <a:cxn ang="0">
                <a:pos x="connsiteX1" y="connsiteY1"/>
              </a:cxn>
              <a:cxn ang="0">
                <a:pos x="connsiteX2" y="connsiteY2"/>
              </a:cxn>
              <a:cxn ang="0">
                <a:pos x="connsiteX3" y="connsiteY3"/>
              </a:cxn>
            </a:cxnLst>
            <a:rect l="l" t="t" r="r" b="b"/>
            <a:pathLst>
              <a:path w="709448" h="729388">
                <a:moveTo>
                  <a:pt x="15766" y="0"/>
                </a:moveTo>
                <a:lnTo>
                  <a:pt x="0" y="685800"/>
                </a:lnTo>
                <a:cubicBezTo>
                  <a:pt x="3941" y="796159"/>
                  <a:pt x="39414" y="662152"/>
                  <a:pt x="39414" y="662152"/>
                </a:cubicBezTo>
                <a:lnTo>
                  <a:pt x="709448" y="197069"/>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19471060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0D9FF-718D-0B48-B420-1A615E3313EF}"/>
              </a:ext>
            </a:extLst>
          </p:cNvPr>
          <p:cNvSpPr>
            <a:spLocks noGrp="1"/>
          </p:cNvSpPr>
          <p:nvPr>
            <p:ph type="title"/>
          </p:nvPr>
        </p:nvSpPr>
        <p:spPr/>
        <p:txBody>
          <a:bodyPr/>
          <a:lstStyle/>
          <a:p>
            <a:r>
              <a:rPr lang="en-AU" dirty="0">
                <a:latin typeface="Powderfinger Type" panose="02020709070000000403" pitchFamily="49" charset="77"/>
              </a:rPr>
              <a:t>Smaller buffers?</a:t>
            </a:r>
          </a:p>
        </p:txBody>
      </p:sp>
      <p:sp>
        <p:nvSpPr>
          <p:cNvPr id="3" name="Content Placeholder 2">
            <a:extLst>
              <a:ext uri="{FF2B5EF4-FFF2-40B4-BE49-F238E27FC236}">
                <a16:creationId xmlns:a16="http://schemas.microsoft.com/office/drawing/2014/main" id="{384ED986-315B-1140-8DFA-5CBD0FD7ACBF}"/>
              </a:ext>
            </a:extLst>
          </p:cNvPr>
          <p:cNvSpPr>
            <a:spLocks noGrp="1"/>
          </p:cNvSpPr>
          <p:nvPr>
            <p:ph idx="1"/>
          </p:nvPr>
        </p:nvSpPr>
        <p:spPr/>
        <p:txBody>
          <a:bodyPr>
            <a:normAutofit fontScale="70000" lnSpcReduction="20000"/>
          </a:bodyPr>
          <a:lstStyle/>
          <a:p>
            <a:r>
              <a:rPr lang="en-AU" dirty="0"/>
              <a:t>If 2 flows use a single buffer and they resonate precisely then the buffer still needs to be delay-bandwidth size</a:t>
            </a:r>
          </a:p>
          <a:p>
            <a:r>
              <a:rPr lang="en-AU" dirty="0"/>
              <a:t>If they are precisely out of phase the common buffer requirement is halved</a:t>
            </a:r>
          </a:p>
          <a:p>
            <a:r>
              <a:rPr lang="en-AU" dirty="0"/>
              <a:t>What about the case of N de-synchronised flows?</a:t>
            </a:r>
          </a:p>
          <a:p>
            <a:r>
              <a:rPr lang="en-AU" dirty="0"/>
              <a:t>Stanford 2004 study </a:t>
            </a:r>
            <a:r>
              <a:rPr lang="en-AU" sz="2300" dirty="0"/>
              <a:t>(“Sizing Router Buffers”, Appenzeller, McKeown, </a:t>
            </a:r>
            <a:r>
              <a:rPr lang="en-AU" sz="2300" dirty="0" err="1"/>
              <a:t>Keslassy</a:t>
            </a:r>
            <a:r>
              <a:rPr lang="en-AU" sz="2300" dirty="0"/>
              <a:t>, SIGCOM’04</a:t>
            </a:r>
            <a:r>
              <a:rPr lang="en-AU" dirty="0">
                <a:sym typeface="Wingdings" pitchFamily="2" charset="2"/>
              </a:rPr>
              <a:t>)</a:t>
            </a:r>
            <a:endParaRPr lang="en-AU" dirty="0"/>
          </a:p>
          <a:p>
            <a:pPr marL="266700" lvl="1" indent="0">
              <a:buNone/>
            </a:pPr>
            <a:r>
              <a:rPr lang="en-AU" b="1" dirty="0"/>
              <a:t>	Size</a:t>
            </a:r>
            <a:r>
              <a:rPr lang="en-AU" dirty="0"/>
              <a:t> = (</a:t>
            </a:r>
            <a:r>
              <a:rPr lang="en-AU" b="1" i="1" dirty="0"/>
              <a:t>BW</a:t>
            </a:r>
            <a:r>
              <a:rPr lang="en-AU" dirty="0"/>
              <a:t> ∙ </a:t>
            </a:r>
            <a:r>
              <a:rPr lang="en-AU" b="1" i="1" dirty="0"/>
              <a:t>RTT</a:t>
            </a:r>
            <a:r>
              <a:rPr lang="en-AU" dirty="0"/>
              <a:t>) / √</a:t>
            </a:r>
            <a:r>
              <a:rPr lang="en-AU" b="1" i="1" dirty="0"/>
              <a:t>N</a:t>
            </a:r>
          </a:p>
          <a:p>
            <a:pPr marL="266700" lvl="1" indent="0">
              <a:buNone/>
            </a:pPr>
            <a:endParaRPr lang="en-AU" b="1" i="1" dirty="0"/>
          </a:p>
          <a:p>
            <a:pPr marL="266700" lvl="1" indent="0">
              <a:buNone/>
            </a:pPr>
            <a:r>
              <a:rPr lang="en-AU" i="1" dirty="0"/>
              <a:t>Assuming that the component flows manage to achieve a fair outcome of obtaining 1/N of the resource in a non-synchronised manner, then the peak buffer resource is inversely proportionate to the square root of N </a:t>
            </a:r>
          </a:p>
        </p:txBody>
      </p:sp>
      <p:sp>
        <p:nvSpPr>
          <p:cNvPr id="4" name="Slide Number Placeholder 3">
            <a:extLst>
              <a:ext uri="{FF2B5EF4-FFF2-40B4-BE49-F238E27FC236}">
                <a16:creationId xmlns:a16="http://schemas.microsoft.com/office/drawing/2014/main" id="{A8E47955-A422-384C-B024-3EDC3955377F}"/>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24</a:t>
            </a:fld>
            <a:endParaRPr lang="en-AU" kern="0" dirty="0"/>
          </a:p>
        </p:txBody>
      </p:sp>
    </p:spTree>
    <p:extLst>
      <p:ext uri="{BB962C8B-B14F-4D97-AF65-F5344CB8AC3E}">
        <p14:creationId xmlns:p14="http://schemas.microsoft.com/office/powerpoint/2010/main" val="121353128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BD0E9-D005-5E42-9E18-65AAE67C0B2B}"/>
              </a:ext>
            </a:extLst>
          </p:cNvPr>
          <p:cNvSpPr>
            <a:spLocks noGrp="1"/>
          </p:cNvSpPr>
          <p:nvPr>
            <p:ph type="title"/>
          </p:nvPr>
        </p:nvSpPr>
        <p:spPr/>
        <p:txBody>
          <a:bodyPr>
            <a:normAutofit fontScale="90000"/>
          </a:bodyPr>
          <a:lstStyle/>
          <a:p>
            <a:r>
              <a:rPr lang="en-AU" dirty="0">
                <a:latin typeface="Powderfinger Type" panose="02020709070000000403" pitchFamily="49" charset="77"/>
              </a:rPr>
              <a:t>Switching Chip Design </a:t>
            </a:r>
            <a:r>
              <a:rPr lang="en-AU" dirty="0" err="1">
                <a:latin typeface="Powderfinger Type" panose="02020709070000000403" pitchFamily="49" charset="77"/>
              </a:rPr>
              <a:t>TradeOffs</a:t>
            </a:r>
            <a:endParaRPr lang="en-AU" dirty="0">
              <a:latin typeface="Powderfinger Type" panose="02020709070000000403" pitchFamily="49" charset="77"/>
            </a:endParaRPr>
          </a:p>
        </p:txBody>
      </p:sp>
      <p:sp>
        <p:nvSpPr>
          <p:cNvPr id="3" name="Content Placeholder 2">
            <a:extLst>
              <a:ext uri="{FF2B5EF4-FFF2-40B4-BE49-F238E27FC236}">
                <a16:creationId xmlns:a16="http://schemas.microsoft.com/office/drawing/2014/main" id="{7900B78F-1A49-5A4C-B92A-4F042764C086}"/>
              </a:ext>
            </a:extLst>
          </p:cNvPr>
          <p:cNvSpPr>
            <a:spLocks noGrp="1"/>
          </p:cNvSpPr>
          <p:nvPr>
            <p:ph idx="1"/>
          </p:nvPr>
        </p:nvSpPr>
        <p:spPr/>
        <p:txBody>
          <a:bodyPr>
            <a:normAutofit fontScale="92500" lnSpcReduction="10000"/>
          </a:bodyPr>
          <a:lstStyle/>
          <a:p>
            <a:r>
              <a:rPr lang="en-AU" dirty="0"/>
              <a:t>On Chip memory is fast, but limited to between ~16M to ~64M</a:t>
            </a:r>
          </a:p>
          <a:p>
            <a:r>
              <a:rPr lang="en-AU" dirty="0"/>
              <a:t>A chip design can include an interface to external memory banks but the memory interface/controller also takes up chip space and the external memory is slower</a:t>
            </a:r>
          </a:p>
          <a:p>
            <a:endParaRPr lang="en-AU" dirty="0"/>
          </a:p>
          <a:p>
            <a:r>
              <a:rPr lang="en-AU" dirty="0"/>
              <a:t>Between 20% to 60% of switch chip real estate is devoted to memory / memory control</a:t>
            </a:r>
          </a:p>
          <a:p>
            <a:r>
              <a:rPr lang="en-AU" dirty="0"/>
              <a:t>Small memory buffers in switch design allows for larger switch fabric implementations on the chip</a:t>
            </a:r>
          </a:p>
        </p:txBody>
      </p:sp>
      <p:sp>
        <p:nvSpPr>
          <p:cNvPr id="4" name="Slide Number Placeholder 3">
            <a:extLst>
              <a:ext uri="{FF2B5EF4-FFF2-40B4-BE49-F238E27FC236}">
                <a16:creationId xmlns:a16="http://schemas.microsoft.com/office/drawing/2014/main" id="{44A0479F-CB9F-C84D-AB11-D3A68FAB5574}"/>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25</a:t>
            </a:fld>
            <a:endParaRPr lang="en-AU" kern="0" dirty="0"/>
          </a:p>
        </p:txBody>
      </p:sp>
    </p:spTree>
    <p:extLst>
      <p:ext uri="{BB962C8B-B14F-4D97-AF65-F5344CB8AC3E}">
        <p14:creationId xmlns:p14="http://schemas.microsoft.com/office/powerpoint/2010/main" val="2635379651"/>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EF20A-0372-5649-B94A-AFD8B53A792E}"/>
              </a:ext>
            </a:extLst>
          </p:cNvPr>
          <p:cNvSpPr>
            <a:spLocks noGrp="1"/>
          </p:cNvSpPr>
          <p:nvPr>
            <p:ph type="title"/>
          </p:nvPr>
        </p:nvSpPr>
        <p:spPr/>
        <p:txBody>
          <a:bodyPr/>
          <a:lstStyle/>
          <a:p>
            <a:r>
              <a:rPr lang="en-AU" dirty="0">
                <a:latin typeface="Powderfinger Type" panose="02020709070000000403" pitchFamily="49" charset="77"/>
              </a:rPr>
              <a:t>Switch Design</a:t>
            </a:r>
          </a:p>
        </p:txBody>
      </p:sp>
      <p:pic>
        <p:nvPicPr>
          <p:cNvPr id="6" name="Content Placeholder 5">
            <a:extLst>
              <a:ext uri="{FF2B5EF4-FFF2-40B4-BE49-F238E27FC236}">
                <a16:creationId xmlns:a16="http://schemas.microsoft.com/office/drawing/2014/main" id="{373DC2DC-032E-9B47-A9F3-37027AEABC9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0994" y="1033531"/>
            <a:ext cx="6722012" cy="3424238"/>
          </a:xfrm>
        </p:spPr>
      </p:pic>
      <p:sp>
        <p:nvSpPr>
          <p:cNvPr id="4" name="Slide Number Placeholder 3">
            <a:extLst>
              <a:ext uri="{FF2B5EF4-FFF2-40B4-BE49-F238E27FC236}">
                <a16:creationId xmlns:a16="http://schemas.microsoft.com/office/drawing/2014/main" id="{6095914F-450B-DA40-8DCB-EC5DB000708C}"/>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26</a:t>
            </a:fld>
            <a:endParaRPr lang="en-AU" kern="0" dirty="0"/>
          </a:p>
        </p:txBody>
      </p:sp>
      <p:sp>
        <p:nvSpPr>
          <p:cNvPr id="7" name="Freeform 6">
            <a:extLst>
              <a:ext uri="{FF2B5EF4-FFF2-40B4-BE49-F238E27FC236}">
                <a16:creationId xmlns:a16="http://schemas.microsoft.com/office/drawing/2014/main" id="{5DA80240-F838-174F-8D47-B442FC8509F5}"/>
              </a:ext>
            </a:extLst>
          </p:cNvPr>
          <p:cNvSpPr/>
          <p:nvPr/>
        </p:nvSpPr>
        <p:spPr>
          <a:xfrm>
            <a:off x="1973050" y="2855222"/>
            <a:ext cx="728516" cy="352158"/>
          </a:xfrm>
          <a:custGeom>
            <a:avLst/>
            <a:gdLst>
              <a:gd name="connsiteX0" fmla="*/ 312950 w 728516"/>
              <a:gd name="connsiteY0" fmla="*/ 329412 h 352158"/>
              <a:gd name="connsiteX1" fmla="*/ 722853 w 728516"/>
              <a:gd name="connsiteY1" fmla="*/ 124461 h 352158"/>
              <a:gd name="connsiteX2" fmla="*/ 44936 w 728516"/>
              <a:gd name="connsiteY2" fmla="*/ 6219 h 352158"/>
              <a:gd name="connsiteX3" fmla="*/ 76467 w 728516"/>
              <a:gd name="connsiteY3" fmla="*/ 313647 h 352158"/>
              <a:gd name="connsiteX4" fmla="*/ 178943 w 728516"/>
              <a:gd name="connsiteY4" fmla="*/ 337295 h 352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516" h="352158">
                <a:moveTo>
                  <a:pt x="312950" y="329412"/>
                </a:moveTo>
                <a:cubicBezTo>
                  <a:pt x="540236" y="253869"/>
                  <a:pt x="767522" y="178326"/>
                  <a:pt x="722853" y="124461"/>
                </a:cubicBezTo>
                <a:cubicBezTo>
                  <a:pt x="678184" y="70596"/>
                  <a:pt x="152667" y="-25312"/>
                  <a:pt x="44936" y="6219"/>
                </a:cubicBezTo>
                <a:cubicBezTo>
                  <a:pt x="-62795" y="37750"/>
                  <a:pt x="54133" y="258468"/>
                  <a:pt x="76467" y="313647"/>
                </a:cubicBezTo>
                <a:cubicBezTo>
                  <a:pt x="98801" y="368826"/>
                  <a:pt x="138872" y="353060"/>
                  <a:pt x="178943" y="33729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36511268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557BA-CB22-0E41-929E-6207201A9B7B}"/>
              </a:ext>
            </a:extLst>
          </p:cNvPr>
          <p:cNvSpPr>
            <a:spLocks noGrp="1"/>
          </p:cNvSpPr>
          <p:nvPr>
            <p:ph type="title"/>
          </p:nvPr>
        </p:nvSpPr>
        <p:spPr/>
        <p:txBody>
          <a:bodyPr/>
          <a:lstStyle/>
          <a:p>
            <a:r>
              <a:rPr lang="en-AU" dirty="0">
                <a:latin typeface="Powderfinger Type" panose="02020709070000000403" pitchFamily="49" charset="77"/>
              </a:rPr>
              <a:t>The Network Design Dilemma</a:t>
            </a:r>
          </a:p>
        </p:txBody>
      </p:sp>
      <p:sp>
        <p:nvSpPr>
          <p:cNvPr id="3" name="Content Placeholder 2">
            <a:extLst>
              <a:ext uri="{FF2B5EF4-FFF2-40B4-BE49-F238E27FC236}">
                <a16:creationId xmlns:a16="http://schemas.microsoft.com/office/drawing/2014/main" id="{B703D86D-79F9-F945-9408-1C61DD3ADCB8}"/>
              </a:ext>
            </a:extLst>
          </p:cNvPr>
          <p:cNvSpPr>
            <a:spLocks noGrp="1"/>
          </p:cNvSpPr>
          <p:nvPr>
            <p:ph idx="1"/>
          </p:nvPr>
        </p:nvSpPr>
        <p:spPr/>
        <p:txBody>
          <a:bodyPr/>
          <a:lstStyle/>
          <a:p>
            <a:r>
              <a:rPr lang="en-AU" dirty="0"/>
              <a:t>What are the acceptable </a:t>
            </a:r>
            <a:r>
              <a:rPr lang="en-AU" dirty="0" err="1"/>
              <a:t>tradeoffs</a:t>
            </a:r>
            <a:r>
              <a:rPr lang="en-AU" dirty="0"/>
              <a:t> here?</a:t>
            </a:r>
          </a:p>
          <a:p>
            <a:pPr lvl="1"/>
            <a:r>
              <a:rPr lang="en-AU" dirty="0"/>
              <a:t>Larger buffers tend to create more efficient outcomes for aggregate throughput</a:t>
            </a:r>
          </a:p>
          <a:p>
            <a:pPr lvl="1"/>
            <a:r>
              <a:rPr lang="en-AU" dirty="0"/>
              <a:t>Smaller buffers limit the achievable performance of some protocols</a:t>
            </a:r>
          </a:p>
        </p:txBody>
      </p:sp>
      <p:sp>
        <p:nvSpPr>
          <p:cNvPr id="4" name="Slide Number Placeholder 3">
            <a:extLst>
              <a:ext uri="{FF2B5EF4-FFF2-40B4-BE49-F238E27FC236}">
                <a16:creationId xmlns:a16="http://schemas.microsoft.com/office/drawing/2014/main" id="{631DB91A-5B06-A343-AA72-1517AF7A085D}"/>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27</a:t>
            </a:fld>
            <a:endParaRPr lang="en-AU" kern="0" dirty="0"/>
          </a:p>
        </p:txBody>
      </p:sp>
    </p:spTree>
    <p:extLst>
      <p:ext uri="{BB962C8B-B14F-4D97-AF65-F5344CB8AC3E}">
        <p14:creationId xmlns:p14="http://schemas.microsoft.com/office/powerpoint/2010/main" val="137793479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4C3F2-547B-304F-8A6B-DB31D1014172}"/>
              </a:ext>
            </a:extLst>
          </p:cNvPr>
          <p:cNvSpPr>
            <a:spLocks noGrp="1"/>
          </p:cNvSpPr>
          <p:nvPr>
            <p:ph type="title"/>
          </p:nvPr>
        </p:nvSpPr>
        <p:spPr/>
        <p:txBody>
          <a:bodyPr/>
          <a:lstStyle/>
          <a:p>
            <a:r>
              <a:rPr lang="en-AU" dirty="0">
                <a:latin typeface="Powderfinger Type" panose="02020709070000000403" pitchFamily="49" charset="77"/>
              </a:rPr>
              <a:t>Buffer Sizing</a:t>
            </a:r>
          </a:p>
        </p:txBody>
      </p:sp>
      <p:sp>
        <p:nvSpPr>
          <p:cNvPr id="4" name="Slide Number Placeholder 3">
            <a:extLst>
              <a:ext uri="{FF2B5EF4-FFF2-40B4-BE49-F238E27FC236}">
                <a16:creationId xmlns:a16="http://schemas.microsoft.com/office/drawing/2014/main" id="{28795918-36FC-BC40-A0F2-EA2E39BD1E5F}"/>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28</a:t>
            </a:fld>
            <a:endParaRPr lang="en-AU" kern="0" dirty="0"/>
          </a:p>
        </p:txBody>
      </p:sp>
      <p:sp>
        <p:nvSpPr>
          <p:cNvPr id="5" name="TextBox 4">
            <a:extLst>
              <a:ext uri="{FF2B5EF4-FFF2-40B4-BE49-F238E27FC236}">
                <a16:creationId xmlns:a16="http://schemas.microsoft.com/office/drawing/2014/main" id="{28F85989-42E2-A648-B9DA-AC291E4EADEF}"/>
              </a:ext>
            </a:extLst>
          </p:cNvPr>
          <p:cNvSpPr txBox="1"/>
          <p:nvPr/>
        </p:nvSpPr>
        <p:spPr>
          <a:xfrm>
            <a:off x="1115616" y="1765901"/>
            <a:ext cx="1582484" cy="369332"/>
          </a:xfrm>
          <a:prstGeom prst="rect">
            <a:avLst/>
          </a:prstGeom>
          <a:noFill/>
        </p:spPr>
        <p:txBody>
          <a:bodyPr wrap="none" rtlCol="0">
            <a:spAutoFit/>
          </a:bodyPr>
          <a:lstStyle/>
          <a:p>
            <a:r>
              <a:rPr lang="en-AU" dirty="0"/>
              <a:t>Flow Protocol</a:t>
            </a:r>
          </a:p>
        </p:txBody>
      </p:sp>
      <p:sp>
        <p:nvSpPr>
          <p:cNvPr id="6" name="TextBox 5">
            <a:extLst>
              <a:ext uri="{FF2B5EF4-FFF2-40B4-BE49-F238E27FC236}">
                <a16:creationId xmlns:a16="http://schemas.microsoft.com/office/drawing/2014/main" id="{35BB0BD0-C974-FF4C-8BB4-0A4BBD17498F}"/>
              </a:ext>
            </a:extLst>
          </p:cNvPr>
          <p:cNvSpPr txBox="1"/>
          <p:nvPr/>
        </p:nvSpPr>
        <p:spPr>
          <a:xfrm>
            <a:off x="510443" y="2809841"/>
            <a:ext cx="1928733" cy="369332"/>
          </a:xfrm>
          <a:prstGeom prst="rect">
            <a:avLst/>
          </a:prstGeom>
          <a:noFill/>
        </p:spPr>
        <p:txBody>
          <a:bodyPr wrap="none" rtlCol="0">
            <a:spAutoFit/>
          </a:bodyPr>
          <a:lstStyle/>
          <a:p>
            <a:r>
              <a:rPr lang="en-AU" dirty="0"/>
              <a:t>Number of Flows</a:t>
            </a:r>
          </a:p>
        </p:txBody>
      </p:sp>
      <p:sp>
        <p:nvSpPr>
          <p:cNvPr id="7" name="TextBox 6">
            <a:extLst>
              <a:ext uri="{FF2B5EF4-FFF2-40B4-BE49-F238E27FC236}">
                <a16:creationId xmlns:a16="http://schemas.microsoft.com/office/drawing/2014/main" id="{FF4C3E60-89C4-3E4B-9972-06BF9C98724C}"/>
              </a:ext>
            </a:extLst>
          </p:cNvPr>
          <p:cNvSpPr txBox="1"/>
          <p:nvPr/>
        </p:nvSpPr>
        <p:spPr>
          <a:xfrm>
            <a:off x="1474810" y="3576570"/>
            <a:ext cx="2710999" cy="369332"/>
          </a:xfrm>
          <a:prstGeom prst="rect">
            <a:avLst/>
          </a:prstGeom>
          <a:noFill/>
        </p:spPr>
        <p:txBody>
          <a:bodyPr wrap="none" rtlCol="0">
            <a:spAutoFit/>
          </a:bodyPr>
          <a:lstStyle/>
          <a:p>
            <a:r>
              <a:rPr lang="en-AU" dirty="0"/>
              <a:t>Flow Bandwidth x Delay </a:t>
            </a:r>
          </a:p>
        </p:txBody>
      </p:sp>
      <p:sp>
        <p:nvSpPr>
          <p:cNvPr id="8" name="TextBox 7">
            <a:extLst>
              <a:ext uri="{FF2B5EF4-FFF2-40B4-BE49-F238E27FC236}">
                <a16:creationId xmlns:a16="http://schemas.microsoft.com/office/drawing/2014/main" id="{C1A7671D-A30B-EB42-B1CE-3B2141C318DC}"/>
              </a:ext>
            </a:extLst>
          </p:cNvPr>
          <p:cNvSpPr txBox="1"/>
          <p:nvPr/>
        </p:nvSpPr>
        <p:spPr>
          <a:xfrm>
            <a:off x="3388855" y="1225664"/>
            <a:ext cx="2086853" cy="369332"/>
          </a:xfrm>
          <a:prstGeom prst="rect">
            <a:avLst/>
          </a:prstGeom>
          <a:noFill/>
        </p:spPr>
        <p:txBody>
          <a:bodyPr wrap="none" rtlCol="0">
            <a:spAutoFit/>
          </a:bodyPr>
          <a:lstStyle/>
          <a:p>
            <a:r>
              <a:rPr lang="en-AU" dirty="0"/>
              <a:t>Transmission BER</a:t>
            </a:r>
          </a:p>
        </p:txBody>
      </p:sp>
      <p:sp>
        <p:nvSpPr>
          <p:cNvPr id="9" name="TextBox 8">
            <a:extLst>
              <a:ext uri="{FF2B5EF4-FFF2-40B4-BE49-F238E27FC236}">
                <a16:creationId xmlns:a16="http://schemas.microsoft.com/office/drawing/2014/main" id="{D2A1C4DD-19FF-5B4B-B632-9C0CB497867F}"/>
              </a:ext>
            </a:extLst>
          </p:cNvPr>
          <p:cNvSpPr txBox="1"/>
          <p:nvPr/>
        </p:nvSpPr>
        <p:spPr>
          <a:xfrm>
            <a:off x="5364088" y="2994507"/>
            <a:ext cx="2112501" cy="369332"/>
          </a:xfrm>
          <a:prstGeom prst="rect">
            <a:avLst/>
          </a:prstGeom>
          <a:noFill/>
        </p:spPr>
        <p:txBody>
          <a:bodyPr wrap="none" rtlCol="0">
            <a:spAutoFit/>
          </a:bodyPr>
          <a:lstStyle/>
          <a:p>
            <a:r>
              <a:rPr lang="en-AU" dirty="0"/>
              <a:t>Transmission Jitter</a:t>
            </a:r>
          </a:p>
        </p:txBody>
      </p:sp>
      <p:sp>
        <p:nvSpPr>
          <p:cNvPr id="10" name="TextBox 9">
            <a:extLst>
              <a:ext uri="{FF2B5EF4-FFF2-40B4-BE49-F238E27FC236}">
                <a16:creationId xmlns:a16="http://schemas.microsoft.com/office/drawing/2014/main" id="{4655F26A-703E-C849-8885-E42FC3B7A7FB}"/>
              </a:ext>
            </a:extLst>
          </p:cNvPr>
          <p:cNvSpPr txBox="1"/>
          <p:nvPr/>
        </p:nvSpPr>
        <p:spPr>
          <a:xfrm>
            <a:off x="5364088" y="2110085"/>
            <a:ext cx="2510046" cy="369332"/>
          </a:xfrm>
          <a:prstGeom prst="rect">
            <a:avLst/>
          </a:prstGeom>
          <a:noFill/>
        </p:spPr>
        <p:txBody>
          <a:bodyPr wrap="none" rtlCol="0">
            <a:spAutoFit/>
          </a:bodyPr>
          <a:lstStyle/>
          <a:p>
            <a:r>
              <a:rPr lang="en-AU" dirty="0"/>
              <a:t>Transmission Capacity</a:t>
            </a:r>
          </a:p>
        </p:txBody>
      </p:sp>
      <p:sp>
        <p:nvSpPr>
          <p:cNvPr id="11" name="Freeform 10">
            <a:extLst>
              <a:ext uri="{FF2B5EF4-FFF2-40B4-BE49-F238E27FC236}">
                <a16:creationId xmlns:a16="http://schemas.microsoft.com/office/drawing/2014/main" id="{10685060-6FC2-5447-A841-719F442BD2F6}"/>
              </a:ext>
            </a:extLst>
          </p:cNvPr>
          <p:cNvSpPr/>
          <p:nvPr/>
        </p:nvSpPr>
        <p:spPr>
          <a:xfrm>
            <a:off x="3904149" y="2219298"/>
            <a:ext cx="583043" cy="702099"/>
          </a:xfrm>
          <a:custGeom>
            <a:avLst/>
            <a:gdLst>
              <a:gd name="connsiteX0" fmla="*/ 439251 w 583043"/>
              <a:gd name="connsiteY0" fmla="*/ 374130 h 702099"/>
              <a:gd name="connsiteX1" fmla="*/ 573258 w 583043"/>
              <a:gd name="connsiteY1" fmla="*/ 153412 h 702099"/>
              <a:gd name="connsiteX2" fmla="*/ 202768 w 583043"/>
              <a:gd name="connsiteY2" fmla="*/ 11523 h 702099"/>
              <a:gd name="connsiteX3" fmla="*/ 5699 w 583043"/>
              <a:gd name="connsiteY3" fmla="*/ 460840 h 702099"/>
              <a:gd name="connsiteX4" fmla="*/ 415603 w 583043"/>
              <a:gd name="connsiteY4" fmla="*/ 697323 h 702099"/>
              <a:gd name="connsiteX5" fmla="*/ 557492 w 583043"/>
              <a:gd name="connsiteY5" fmla="*/ 255888 h 70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043" h="702099">
                <a:moveTo>
                  <a:pt x="439251" y="374130"/>
                </a:moveTo>
                <a:cubicBezTo>
                  <a:pt x="525961" y="293988"/>
                  <a:pt x="612672" y="213846"/>
                  <a:pt x="573258" y="153412"/>
                </a:cubicBezTo>
                <a:cubicBezTo>
                  <a:pt x="533844" y="92978"/>
                  <a:pt x="297361" y="-39715"/>
                  <a:pt x="202768" y="11523"/>
                </a:cubicBezTo>
                <a:cubicBezTo>
                  <a:pt x="108175" y="62761"/>
                  <a:pt x="-29774" y="346540"/>
                  <a:pt x="5699" y="460840"/>
                </a:cubicBezTo>
                <a:cubicBezTo>
                  <a:pt x="41171" y="575140"/>
                  <a:pt x="323637" y="731482"/>
                  <a:pt x="415603" y="697323"/>
                </a:cubicBezTo>
                <a:cubicBezTo>
                  <a:pt x="507569" y="663164"/>
                  <a:pt x="532530" y="459526"/>
                  <a:pt x="557492" y="25588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Freeform 11">
            <a:extLst>
              <a:ext uri="{FF2B5EF4-FFF2-40B4-BE49-F238E27FC236}">
                <a16:creationId xmlns:a16="http://schemas.microsoft.com/office/drawing/2014/main" id="{381D8A94-BCDE-5648-B8FB-28AE26C7078A}"/>
              </a:ext>
            </a:extLst>
          </p:cNvPr>
          <p:cNvSpPr/>
          <p:nvPr/>
        </p:nvSpPr>
        <p:spPr>
          <a:xfrm>
            <a:off x="4201510" y="1560786"/>
            <a:ext cx="236520" cy="654325"/>
          </a:xfrm>
          <a:custGeom>
            <a:avLst/>
            <a:gdLst>
              <a:gd name="connsiteX0" fmla="*/ 228600 w 236520"/>
              <a:gd name="connsiteY0" fmla="*/ 0 h 654325"/>
              <a:gd name="connsiteX1" fmla="*/ 102476 w 236520"/>
              <a:gd name="connsiteY1" fmla="*/ 614855 h 654325"/>
              <a:gd name="connsiteX2" fmla="*/ 236483 w 236520"/>
              <a:gd name="connsiteY2" fmla="*/ 449317 h 654325"/>
              <a:gd name="connsiteX3" fmla="*/ 86711 w 236520"/>
              <a:gd name="connsiteY3" fmla="*/ 654269 h 654325"/>
              <a:gd name="connsiteX4" fmla="*/ 0 w 236520"/>
              <a:gd name="connsiteY4" fmla="*/ 425669 h 65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520" h="654325">
                <a:moveTo>
                  <a:pt x="228600" y="0"/>
                </a:moveTo>
                <a:cubicBezTo>
                  <a:pt x="164881" y="269984"/>
                  <a:pt x="101162" y="539969"/>
                  <a:pt x="102476" y="614855"/>
                </a:cubicBezTo>
                <a:cubicBezTo>
                  <a:pt x="103790" y="689741"/>
                  <a:pt x="239110" y="442748"/>
                  <a:pt x="236483" y="449317"/>
                </a:cubicBezTo>
                <a:cubicBezTo>
                  <a:pt x="233856" y="455886"/>
                  <a:pt x="126125" y="658210"/>
                  <a:pt x="86711" y="654269"/>
                </a:cubicBezTo>
                <a:cubicBezTo>
                  <a:pt x="47297" y="650328"/>
                  <a:pt x="23648" y="537998"/>
                  <a:pt x="0" y="42566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Freeform 12">
            <a:extLst>
              <a:ext uri="{FF2B5EF4-FFF2-40B4-BE49-F238E27FC236}">
                <a16:creationId xmlns:a16="http://schemas.microsoft.com/office/drawing/2014/main" id="{2183D221-E726-4341-B5C4-240575FF2D34}"/>
              </a:ext>
            </a:extLst>
          </p:cNvPr>
          <p:cNvSpPr/>
          <p:nvPr/>
        </p:nvSpPr>
        <p:spPr>
          <a:xfrm>
            <a:off x="4476633" y="2325404"/>
            <a:ext cx="844229" cy="197079"/>
          </a:xfrm>
          <a:custGeom>
            <a:avLst/>
            <a:gdLst>
              <a:gd name="connsiteX0" fmla="*/ 844229 w 844229"/>
              <a:gd name="connsiteY0" fmla="*/ 15775 h 197079"/>
              <a:gd name="connsiteX1" fmla="*/ 40188 w 844229"/>
              <a:gd name="connsiteY1" fmla="*/ 118251 h 197079"/>
              <a:gd name="connsiteX2" fmla="*/ 221491 w 844229"/>
              <a:gd name="connsiteY2" fmla="*/ 10 h 197079"/>
              <a:gd name="connsiteX3" fmla="*/ 774 w 844229"/>
              <a:gd name="connsiteY3" fmla="*/ 126134 h 197079"/>
              <a:gd name="connsiteX4" fmla="*/ 316084 w 844229"/>
              <a:gd name="connsiteY4" fmla="*/ 197079 h 197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229" h="197079">
                <a:moveTo>
                  <a:pt x="844229" y="15775"/>
                </a:moveTo>
                <a:cubicBezTo>
                  <a:pt x="494103" y="68326"/>
                  <a:pt x="143978" y="120878"/>
                  <a:pt x="40188" y="118251"/>
                </a:cubicBezTo>
                <a:cubicBezTo>
                  <a:pt x="-63602" y="115624"/>
                  <a:pt x="228060" y="-1304"/>
                  <a:pt x="221491" y="10"/>
                </a:cubicBezTo>
                <a:cubicBezTo>
                  <a:pt x="214922" y="1324"/>
                  <a:pt x="-14991" y="93289"/>
                  <a:pt x="774" y="126134"/>
                </a:cubicBezTo>
                <a:cubicBezTo>
                  <a:pt x="16539" y="158979"/>
                  <a:pt x="166311" y="178029"/>
                  <a:pt x="316084" y="19707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Freeform 13">
            <a:extLst>
              <a:ext uri="{FF2B5EF4-FFF2-40B4-BE49-F238E27FC236}">
                <a16:creationId xmlns:a16="http://schemas.microsoft.com/office/drawing/2014/main" id="{7918BE19-A726-724D-A637-711C8F3E5F62}"/>
              </a:ext>
            </a:extLst>
          </p:cNvPr>
          <p:cNvSpPr/>
          <p:nvPr/>
        </p:nvSpPr>
        <p:spPr>
          <a:xfrm>
            <a:off x="4421015" y="2803924"/>
            <a:ext cx="860433" cy="380710"/>
          </a:xfrm>
          <a:custGeom>
            <a:avLst/>
            <a:gdLst>
              <a:gd name="connsiteX0" fmla="*/ 860433 w 860433"/>
              <a:gd name="connsiteY0" fmla="*/ 380710 h 380710"/>
              <a:gd name="connsiteX1" fmla="*/ 64275 w 860433"/>
              <a:gd name="connsiteY1" fmla="*/ 25986 h 380710"/>
              <a:gd name="connsiteX2" fmla="*/ 261344 w 860433"/>
              <a:gd name="connsiteY2" fmla="*/ 25986 h 380710"/>
              <a:gd name="connsiteX3" fmla="*/ 9095 w 860433"/>
              <a:gd name="connsiteY3" fmla="*/ 18104 h 380710"/>
              <a:gd name="connsiteX4" fmla="*/ 80040 w 860433"/>
              <a:gd name="connsiteY4" fmla="*/ 183642 h 380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433" h="380710">
                <a:moveTo>
                  <a:pt x="860433" y="380710"/>
                </a:moveTo>
                <a:cubicBezTo>
                  <a:pt x="512278" y="232908"/>
                  <a:pt x="164123" y="85107"/>
                  <a:pt x="64275" y="25986"/>
                </a:cubicBezTo>
                <a:cubicBezTo>
                  <a:pt x="-35573" y="-33135"/>
                  <a:pt x="270541" y="27300"/>
                  <a:pt x="261344" y="25986"/>
                </a:cubicBezTo>
                <a:cubicBezTo>
                  <a:pt x="252147" y="24672"/>
                  <a:pt x="39312" y="-8172"/>
                  <a:pt x="9095" y="18104"/>
                </a:cubicBezTo>
                <a:cubicBezTo>
                  <a:pt x="-21122" y="44380"/>
                  <a:pt x="29459" y="114011"/>
                  <a:pt x="80040" y="18364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Freeform 14">
            <a:extLst>
              <a:ext uri="{FF2B5EF4-FFF2-40B4-BE49-F238E27FC236}">
                <a16:creationId xmlns:a16="http://schemas.microsoft.com/office/drawing/2014/main" id="{5A40477D-BC9F-5E45-9E5B-E47E75366C58}"/>
              </a:ext>
            </a:extLst>
          </p:cNvPr>
          <p:cNvSpPr/>
          <p:nvPr/>
        </p:nvSpPr>
        <p:spPr>
          <a:xfrm>
            <a:off x="3633952" y="2970933"/>
            <a:ext cx="483598" cy="592074"/>
          </a:xfrm>
          <a:custGeom>
            <a:avLst/>
            <a:gdLst>
              <a:gd name="connsiteX0" fmla="*/ 0 w 483598"/>
              <a:gd name="connsiteY0" fmla="*/ 592074 h 592074"/>
              <a:gd name="connsiteX1" fmla="*/ 441434 w 483598"/>
              <a:gd name="connsiteY1" fmla="*/ 16633 h 592074"/>
              <a:gd name="connsiteX2" fmla="*/ 244365 w 483598"/>
              <a:gd name="connsiteY2" fmla="*/ 142757 h 592074"/>
              <a:gd name="connsiteX3" fmla="*/ 457200 w 483598"/>
              <a:gd name="connsiteY3" fmla="*/ 8750 h 592074"/>
              <a:gd name="connsiteX4" fmla="*/ 472965 w 483598"/>
              <a:gd name="connsiteY4" fmla="*/ 213701 h 592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598" h="592074">
                <a:moveTo>
                  <a:pt x="0" y="592074"/>
                </a:moveTo>
                <a:cubicBezTo>
                  <a:pt x="200353" y="341796"/>
                  <a:pt x="400707" y="91519"/>
                  <a:pt x="441434" y="16633"/>
                </a:cubicBezTo>
                <a:cubicBezTo>
                  <a:pt x="482162" y="-58253"/>
                  <a:pt x="241737" y="144071"/>
                  <a:pt x="244365" y="142757"/>
                </a:cubicBezTo>
                <a:cubicBezTo>
                  <a:pt x="246993" y="141443"/>
                  <a:pt x="419100" y="-3074"/>
                  <a:pt x="457200" y="8750"/>
                </a:cubicBezTo>
                <a:cubicBezTo>
                  <a:pt x="495300" y="20574"/>
                  <a:pt x="484132" y="117137"/>
                  <a:pt x="472965" y="21370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Freeform 15">
            <a:extLst>
              <a:ext uri="{FF2B5EF4-FFF2-40B4-BE49-F238E27FC236}">
                <a16:creationId xmlns:a16="http://schemas.microsoft.com/office/drawing/2014/main" id="{1BF3094D-85AD-364D-9681-137AF6028851}"/>
              </a:ext>
            </a:extLst>
          </p:cNvPr>
          <p:cNvSpPr/>
          <p:nvPr/>
        </p:nvSpPr>
        <p:spPr>
          <a:xfrm>
            <a:off x="2412124" y="2695842"/>
            <a:ext cx="1444410" cy="362668"/>
          </a:xfrm>
          <a:custGeom>
            <a:avLst/>
            <a:gdLst>
              <a:gd name="connsiteX0" fmla="*/ 0 w 1444410"/>
              <a:gd name="connsiteY0" fmla="*/ 315372 h 362668"/>
              <a:gd name="connsiteX1" fmla="*/ 1379483 w 1444410"/>
              <a:gd name="connsiteY1" fmla="*/ 71006 h 362668"/>
              <a:gd name="connsiteX2" fmla="*/ 1150883 w 1444410"/>
              <a:gd name="connsiteY2" fmla="*/ 61 h 362668"/>
              <a:gd name="connsiteX3" fmla="*/ 1442545 w 1444410"/>
              <a:gd name="connsiteY3" fmla="*/ 78889 h 362668"/>
              <a:gd name="connsiteX4" fmla="*/ 1253359 w 1444410"/>
              <a:gd name="connsiteY4" fmla="*/ 362668 h 362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410" h="362668">
                <a:moveTo>
                  <a:pt x="0" y="315372"/>
                </a:moveTo>
                <a:cubicBezTo>
                  <a:pt x="593834" y="219465"/>
                  <a:pt x="1187669" y="123558"/>
                  <a:pt x="1379483" y="71006"/>
                </a:cubicBezTo>
                <a:cubicBezTo>
                  <a:pt x="1571297" y="18454"/>
                  <a:pt x="1140373" y="-1253"/>
                  <a:pt x="1150883" y="61"/>
                </a:cubicBezTo>
                <a:cubicBezTo>
                  <a:pt x="1161393" y="1375"/>
                  <a:pt x="1425466" y="18454"/>
                  <a:pt x="1442545" y="78889"/>
                </a:cubicBezTo>
                <a:cubicBezTo>
                  <a:pt x="1459624" y="139323"/>
                  <a:pt x="1356491" y="250995"/>
                  <a:pt x="1253359" y="36266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Freeform 16">
            <a:extLst>
              <a:ext uri="{FF2B5EF4-FFF2-40B4-BE49-F238E27FC236}">
                <a16:creationId xmlns:a16="http://schemas.microsoft.com/office/drawing/2014/main" id="{2C701F10-5149-C94F-9CCC-911F72ADB41C}"/>
              </a:ext>
            </a:extLst>
          </p:cNvPr>
          <p:cNvSpPr/>
          <p:nvPr/>
        </p:nvSpPr>
        <p:spPr>
          <a:xfrm>
            <a:off x="2648607" y="2010103"/>
            <a:ext cx="1119788" cy="324575"/>
          </a:xfrm>
          <a:custGeom>
            <a:avLst/>
            <a:gdLst>
              <a:gd name="connsiteX0" fmla="*/ 0 w 1119788"/>
              <a:gd name="connsiteY0" fmla="*/ 0 h 324575"/>
              <a:gd name="connsiteX1" fmla="*/ 1064172 w 1119788"/>
              <a:gd name="connsiteY1" fmla="*/ 260131 h 324575"/>
              <a:gd name="connsiteX2" fmla="*/ 938048 w 1119788"/>
              <a:gd name="connsiteY2" fmla="*/ 39414 h 324575"/>
              <a:gd name="connsiteX3" fmla="*/ 1119352 w 1119788"/>
              <a:gd name="connsiteY3" fmla="*/ 299545 h 324575"/>
              <a:gd name="connsiteX4" fmla="*/ 874986 w 1119788"/>
              <a:gd name="connsiteY4" fmla="*/ 299545 h 324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788" h="324575">
                <a:moveTo>
                  <a:pt x="0" y="0"/>
                </a:moveTo>
                <a:cubicBezTo>
                  <a:pt x="453915" y="126781"/>
                  <a:pt x="907831" y="253562"/>
                  <a:pt x="1064172" y="260131"/>
                </a:cubicBezTo>
                <a:cubicBezTo>
                  <a:pt x="1220513" y="266700"/>
                  <a:pt x="928851" y="32845"/>
                  <a:pt x="938048" y="39414"/>
                </a:cubicBezTo>
                <a:cubicBezTo>
                  <a:pt x="947245" y="45983"/>
                  <a:pt x="1129862" y="256190"/>
                  <a:pt x="1119352" y="299545"/>
                </a:cubicBezTo>
                <a:cubicBezTo>
                  <a:pt x="1108842" y="342900"/>
                  <a:pt x="991914" y="321222"/>
                  <a:pt x="874986" y="29954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a:extLst>
              <a:ext uri="{FF2B5EF4-FFF2-40B4-BE49-F238E27FC236}">
                <a16:creationId xmlns:a16="http://schemas.microsoft.com/office/drawing/2014/main" id="{5F6DE002-61DD-1949-92CD-2F38BBC2853B}"/>
              </a:ext>
            </a:extLst>
          </p:cNvPr>
          <p:cNvSpPr txBox="1"/>
          <p:nvPr/>
        </p:nvSpPr>
        <p:spPr>
          <a:xfrm>
            <a:off x="4487192" y="3610304"/>
            <a:ext cx="1441420" cy="369332"/>
          </a:xfrm>
          <a:prstGeom prst="rect">
            <a:avLst/>
          </a:prstGeom>
          <a:noFill/>
        </p:spPr>
        <p:txBody>
          <a:bodyPr wrap="none" rtlCol="0">
            <a:spAutoFit/>
          </a:bodyPr>
          <a:lstStyle/>
          <a:p>
            <a:r>
              <a:rPr lang="en-AU" dirty="0"/>
              <a:t>Flow Pacing</a:t>
            </a:r>
          </a:p>
        </p:txBody>
      </p:sp>
      <p:sp>
        <p:nvSpPr>
          <p:cNvPr id="19" name="Freeform 18">
            <a:extLst>
              <a:ext uri="{FF2B5EF4-FFF2-40B4-BE49-F238E27FC236}">
                <a16:creationId xmlns:a16="http://schemas.microsoft.com/office/drawing/2014/main" id="{29713463-F485-7A44-AFAE-F518AAA83E6F}"/>
              </a:ext>
            </a:extLst>
          </p:cNvPr>
          <p:cNvSpPr/>
          <p:nvPr/>
        </p:nvSpPr>
        <p:spPr>
          <a:xfrm>
            <a:off x="4352450" y="3009074"/>
            <a:ext cx="479681" cy="624878"/>
          </a:xfrm>
          <a:custGeom>
            <a:avLst/>
            <a:gdLst>
              <a:gd name="connsiteX0" fmla="*/ 479681 w 479681"/>
              <a:gd name="connsiteY0" fmla="*/ 624878 h 624878"/>
              <a:gd name="connsiteX1" fmla="*/ 38247 w 479681"/>
              <a:gd name="connsiteY1" fmla="*/ 57319 h 624878"/>
              <a:gd name="connsiteX2" fmla="*/ 227433 w 479681"/>
              <a:gd name="connsiteY2" fmla="*/ 120381 h 624878"/>
              <a:gd name="connsiteX3" fmla="*/ 22481 w 479681"/>
              <a:gd name="connsiteY3" fmla="*/ 10023 h 624878"/>
              <a:gd name="connsiteX4" fmla="*/ 14598 w 479681"/>
              <a:gd name="connsiteY4" fmla="*/ 419926 h 624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681" h="624878">
                <a:moveTo>
                  <a:pt x="479681" y="624878"/>
                </a:moveTo>
                <a:cubicBezTo>
                  <a:pt x="279984" y="383140"/>
                  <a:pt x="80288" y="141402"/>
                  <a:pt x="38247" y="57319"/>
                </a:cubicBezTo>
                <a:cubicBezTo>
                  <a:pt x="-3794" y="-26764"/>
                  <a:pt x="230061" y="128264"/>
                  <a:pt x="227433" y="120381"/>
                </a:cubicBezTo>
                <a:cubicBezTo>
                  <a:pt x="224805" y="112498"/>
                  <a:pt x="57953" y="-39901"/>
                  <a:pt x="22481" y="10023"/>
                </a:cubicBezTo>
                <a:cubicBezTo>
                  <a:pt x="-12991" y="59947"/>
                  <a:pt x="803" y="239936"/>
                  <a:pt x="14598" y="41992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44701349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4C3F2-547B-304F-8A6B-DB31D1014172}"/>
              </a:ext>
            </a:extLst>
          </p:cNvPr>
          <p:cNvSpPr>
            <a:spLocks noGrp="1"/>
          </p:cNvSpPr>
          <p:nvPr>
            <p:ph type="title"/>
          </p:nvPr>
        </p:nvSpPr>
        <p:spPr/>
        <p:txBody>
          <a:bodyPr/>
          <a:lstStyle/>
          <a:p>
            <a:r>
              <a:rPr lang="en-AU" dirty="0">
                <a:latin typeface="Powderfinger Type" panose="02020709070000000403" pitchFamily="49" charset="77"/>
              </a:rPr>
              <a:t>Buffer Sizing</a:t>
            </a:r>
          </a:p>
        </p:txBody>
      </p:sp>
      <p:sp>
        <p:nvSpPr>
          <p:cNvPr id="4" name="Slide Number Placeholder 3">
            <a:extLst>
              <a:ext uri="{FF2B5EF4-FFF2-40B4-BE49-F238E27FC236}">
                <a16:creationId xmlns:a16="http://schemas.microsoft.com/office/drawing/2014/main" id="{28795918-36FC-BC40-A0F2-EA2E39BD1E5F}"/>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29</a:t>
            </a:fld>
            <a:endParaRPr lang="en-AU" kern="0" dirty="0"/>
          </a:p>
        </p:txBody>
      </p:sp>
      <p:sp>
        <p:nvSpPr>
          <p:cNvPr id="5" name="TextBox 4">
            <a:extLst>
              <a:ext uri="{FF2B5EF4-FFF2-40B4-BE49-F238E27FC236}">
                <a16:creationId xmlns:a16="http://schemas.microsoft.com/office/drawing/2014/main" id="{28F85989-42E2-A648-B9DA-AC291E4EADEF}"/>
              </a:ext>
            </a:extLst>
          </p:cNvPr>
          <p:cNvSpPr txBox="1"/>
          <p:nvPr/>
        </p:nvSpPr>
        <p:spPr>
          <a:xfrm>
            <a:off x="1115616" y="1765901"/>
            <a:ext cx="1582484" cy="369332"/>
          </a:xfrm>
          <a:prstGeom prst="rect">
            <a:avLst/>
          </a:prstGeom>
          <a:noFill/>
        </p:spPr>
        <p:txBody>
          <a:bodyPr wrap="none" rtlCol="0">
            <a:spAutoFit/>
          </a:bodyPr>
          <a:lstStyle/>
          <a:p>
            <a:r>
              <a:rPr lang="en-AU" dirty="0"/>
              <a:t>Flow Protocol</a:t>
            </a:r>
          </a:p>
        </p:txBody>
      </p:sp>
      <p:sp>
        <p:nvSpPr>
          <p:cNvPr id="6" name="TextBox 5">
            <a:extLst>
              <a:ext uri="{FF2B5EF4-FFF2-40B4-BE49-F238E27FC236}">
                <a16:creationId xmlns:a16="http://schemas.microsoft.com/office/drawing/2014/main" id="{35BB0BD0-C974-FF4C-8BB4-0A4BBD17498F}"/>
              </a:ext>
            </a:extLst>
          </p:cNvPr>
          <p:cNvSpPr txBox="1"/>
          <p:nvPr/>
        </p:nvSpPr>
        <p:spPr>
          <a:xfrm>
            <a:off x="510443" y="2809841"/>
            <a:ext cx="1928733" cy="369332"/>
          </a:xfrm>
          <a:prstGeom prst="rect">
            <a:avLst/>
          </a:prstGeom>
          <a:noFill/>
        </p:spPr>
        <p:txBody>
          <a:bodyPr wrap="none" rtlCol="0">
            <a:spAutoFit/>
          </a:bodyPr>
          <a:lstStyle/>
          <a:p>
            <a:r>
              <a:rPr lang="en-AU" dirty="0"/>
              <a:t>Number of Flows</a:t>
            </a:r>
          </a:p>
        </p:txBody>
      </p:sp>
      <p:sp>
        <p:nvSpPr>
          <p:cNvPr id="7" name="TextBox 6">
            <a:extLst>
              <a:ext uri="{FF2B5EF4-FFF2-40B4-BE49-F238E27FC236}">
                <a16:creationId xmlns:a16="http://schemas.microsoft.com/office/drawing/2014/main" id="{FF4C3E60-89C4-3E4B-9972-06BF9C98724C}"/>
              </a:ext>
            </a:extLst>
          </p:cNvPr>
          <p:cNvSpPr txBox="1"/>
          <p:nvPr/>
        </p:nvSpPr>
        <p:spPr>
          <a:xfrm>
            <a:off x="1474810" y="3576570"/>
            <a:ext cx="2710999" cy="369332"/>
          </a:xfrm>
          <a:prstGeom prst="rect">
            <a:avLst/>
          </a:prstGeom>
          <a:noFill/>
        </p:spPr>
        <p:txBody>
          <a:bodyPr wrap="none" rtlCol="0">
            <a:spAutoFit/>
          </a:bodyPr>
          <a:lstStyle/>
          <a:p>
            <a:r>
              <a:rPr lang="en-AU" dirty="0"/>
              <a:t>Flow Bandwidth x Delay </a:t>
            </a:r>
          </a:p>
        </p:txBody>
      </p:sp>
      <p:sp>
        <p:nvSpPr>
          <p:cNvPr id="8" name="TextBox 7">
            <a:extLst>
              <a:ext uri="{FF2B5EF4-FFF2-40B4-BE49-F238E27FC236}">
                <a16:creationId xmlns:a16="http://schemas.microsoft.com/office/drawing/2014/main" id="{C1A7671D-A30B-EB42-B1CE-3B2141C318DC}"/>
              </a:ext>
            </a:extLst>
          </p:cNvPr>
          <p:cNvSpPr txBox="1"/>
          <p:nvPr/>
        </p:nvSpPr>
        <p:spPr>
          <a:xfrm>
            <a:off x="3388855" y="1225664"/>
            <a:ext cx="2086853" cy="369332"/>
          </a:xfrm>
          <a:prstGeom prst="rect">
            <a:avLst/>
          </a:prstGeom>
          <a:noFill/>
        </p:spPr>
        <p:txBody>
          <a:bodyPr wrap="none" rtlCol="0">
            <a:spAutoFit/>
          </a:bodyPr>
          <a:lstStyle/>
          <a:p>
            <a:r>
              <a:rPr lang="en-AU" dirty="0"/>
              <a:t>Transmission BER</a:t>
            </a:r>
          </a:p>
        </p:txBody>
      </p:sp>
      <p:sp>
        <p:nvSpPr>
          <p:cNvPr id="9" name="TextBox 8">
            <a:extLst>
              <a:ext uri="{FF2B5EF4-FFF2-40B4-BE49-F238E27FC236}">
                <a16:creationId xmlns:a16="http://schemas.microsoft.com/office/drawing/2014/main" id="{D2A1C4DD-19FF-5B4B-B632-9C0CB497867F}"/>
              </a:ext>
            </a:extLst>
          </p:cNvPr>
          <p:cNvSpPr txBox="1"/>
          <p:nvPr/>
        </p:nvSpPr>
        <p:spPr>
          <a:xfrm>
            <a:off x="5364088" y="2994507"/>
            <a:ext cx="2112501" cy="369332"/>
          </a:xfrm>
          <a:prstGeom prst="rect">
            <a:avLst/>
          </a:prstGeom>
          <a:noFill/>
        </p:spPr>
        <p:txBody>
          <a:bodyPr wrap="none" rtlCol="0">
            <a:spAutoFit/>
          </a:bodyPr>
          <a:lstStyle/>
          <a:p>
            <a:r>
              <a:rPr lang="en-AU"/>
              <a:t>Transmission Jitter</a:t>
            </a:r>
            <a:endParaRPr lang="en-AU" dirty="0"/>
          </a:p>
        </p:txBody>
      </p:sp>
      <p:sp>
        <p:nvSpPr>
          <p:cNvPr id="10" name="TextBox 9">
            <a:extLst>
              <a:ext uri="{FF2B5EF4-FFF2-40B4-BE49-F238E27FC236}">
                <a16:creationId xmlns:a16="http://schemas.microsoft.com/office/drawing/2014/main" id="{4655F26A-703E-C849-8885-E42FC3B7A7FB}"/>
              </a:ext>
            </a:extLst>
          </p:cNvPr>
          <p:cNvSpPr txBox="1"/>
          <p:nvPr/>
        </p:nvSpPr>
        <p:spPr>
          <a:xfrm>
            <a:off x="5364088" y="2110085"/>
            <a:ext cx="2510046" cy="369332"/>
          </a:xfrm>
          <a:prstGeom prst="rect">
            <a:avLst/>
          </a:prstGeom>
          <a:noFill/>
        </p:spPr>
        <p:txBody>
          <a:bodyPr wrap="none" rtlCol="0">
            <a:spAutoFit/>
          </a:bodyPr>
          <a:lstStyle/>
          <a:p>
            <a:r>
              <a:rPr lang="en-AU" dirty="0"/>
              <a:t>Transmission Capacity</a:t>
            </a:r>
          </a:p>
        </p:txBody>
      </p:sp>
      <p:sp>
        <p:nvSpPr>
          <p:cNvPr id="11" name="Freeform 10">
            <a:extLst>
              <a:ext uri="{FF2B5EF4-FFF2-40B4-BE49-F238E27FC236}">
                <a16:creationId xmlns:a16="http://schemas.microsoft.com/office/drawing/2014/main" id="{10685060-6FC2-5447-A841-719F442BD2F6}"/>
              </a:ext>
            </a:extLst>
          </p:cNvPr>
          <p:cNvSpPr/>
          <p:nvPr/>
        </p:nvSpPr>
        <p:spPr>
          <a:xfrm>
            <a:off x="3904149" y="2219298"/>
            <a:ext cx="583043" cy="702099"/>
          </a:xfrm>
          <a:custGeom>
            <a:avLst/>
            <a:gdLst>
              <a:gd name="connsiteX0" fmla="*/ 439251 w 583043"/>
              <a:gd name="connsiteY0" fmla="*/ 374130 h 702099"/>
              <a:gd name="connsiteX1" fmla="*/ 573258 w 583043"/>
              <a:gd name="connsiteY1" fmla="*/ 153412 h 702099"/>
              <a:gd name="connsiteX2" fmla="*/ 202768 w 583043"/>
              <a:gd name="connsiteY2" fmla="*/ 11523 h 702099"/>
              <a:gd name="connsiteX3" fmla="*/ 5699 w 583043"/>
              <a:gd name="connsiteY3" fmla="*/ 460840 h 702099"/>
              <a:gd name="connsiteX4" fmla="*/ 415603 w 583043"/>
              <a:gd name="connsiteY4" fmla="*/ 697323 h 702099"/>
              <a:gd name="connsiteX5" fmla="*/ 557492 w 583043"/>
              <a:gd name="connsiteY5" fmla="*/ 255888 h 70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043" h="702099">
                <a:moveTo>
                  <a:pt x="439251" y="374130"/>
                </a:moveTo>
                <a:cubicBezTo>
                  <a:pt x="525961" y="293988"/>
                  <a:pt x="612672" y="213846"/>
                  <a:pt x="573258" y="153412"/>
                </a:cubicBezTo>
                <a:cubicBezTo>
                  <a:pt x="533844" y="92978"/>
                  <a:pt x="297361" y="-39715"/>
                  <a:pt x="202768" y="11523"/>
                </a:cubicBezTo>
                <a:cubicBezTo>
                  <a:pt x="108175" y="62761"/>
                  <a:pt x="-29774" y="346540"/>
                  <a:pt x="5699" y="460840"/>
                </a:cubicBezTo>
                <a:cubicBezTo>
                  <a:pt x="41171" y="575140"/>
                  <a:pt x="323637" y="731482"/>
                  <a:pt x="415603" y="697323"/>
                </a:cubicBezTo>
                <a:cubicBezTo>
                  <a:pt x="507569" y="663164"/>
                  <a:pt x="532530" y="459526"/>
                  <a:pt x="557492" y="25588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Freeform 11">
            <a:extLst>
              <a:ext uri="{FF2B5EF4-FFF2-40B4-BE49-F238E27FC236}">
                <a16:creationId xmlns:a16="http://schemas.microsoft.com/office/drawing/2014/main" id="{381D8A94-BCDE-5648-B8FB-28AE26C7078A}"/>
              </a:ext>
            </a:extLst>
          </p:cNvPr>
          <p:cNvSpPr/>
          <p:nvPr/>
        </p:nvSpPr>
        <p:spPr>
          <a:xfrm>
            <a:off x="4201510" y="1560786"/>
            <a:ext cx="236520" cy="654325"/>
          </a:xfrm>
          <a:custGeom>
            <a:avLst/>
            <a:gdLst>
              <a:gd name="connsiteX0" fmla="*/ 228600 w 236520"/>
              <a:gd name="connsiteY0" fmla="*/ 0 h 654325"/>
              <a:gd name="connsiteX1" fmla="*/ 102476 w 236520"/>
              <a:gd name="connsiteY1" fmla="*/ 614855 h 654325"/>
              <a:gd name="connsiteX2" fmla="*/ 236483 w 236520"/>
              <a:gd name="connsiteY2" fmla="*/ 449317 h 654325"/>
              <a:gd name="connsiteX3" fmla="*/ 86711 w 236520"/>
              <a:gd name="connsiteY3" fmla="*/ 654269 h 654325"/>
              <a:gd name="connsiteX4" fmla="*/ 0 w 236520"/>
              <a:gd name="connsiteY4" fmla="*/ 425669 h 65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520" h="654325">
                <a:moveTo>
                  <a:pt x="228600" y="0"/>
                </a:moveTo>
                <a:cubicBezTo>
                  <a:pt x="164881" y="269984"/>
                  <a:pt x="101162" y="539969"/>
                  <a:pt x="102476" y="614855"/>
                </a:cubicBezTo>
                <a:cubicBezTo>
                  <a:pt x="103790" y="689741"/>
                  <a:pt x="239110" y="442748"/>
                  <a:pt x="236483" y="449317"/>
                </a:cubicBezTo>
                <a:cubicBezTo>
                  <a:pt x="233856" y="455886"/>
                  <a:pt x="126125" y="658210"/>
                  <a:pt x="86711" y="654269"/>
                </a:cubicBezTo>
                <a:cubicBezTo>
                  <a:pt x="47297" y="650328"/>
                  <a:pt x="23648" y="537998"/>
                  <a:pt x="0" y="42566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Freeform 12">
            <a:extLst>
              <a:ext uri="{FF2B5EF4-FFF2-40B4-BE49-F238E27FC236}">
                <a16:creationId xmlns:a16="http://schemas.microsoft.com/office/drawing/2014/main" id="{2183D221-E726-4341-B5C4-240575FF2D34}"/>
              </a:ext>
            </a:extLst>
          </p:cNvPr>
          <p:cNvSpPr/>
          <p:nvPr/>
        </p:nvSpPr>
        <p:spPr>
          <a:xfrm>
            <a:off x="4476633" y="2325404"/>
            <a:ext cx="844229" cy="197079"/>
          </a:xfrm>
          <a:custGeom>
            <a:avLst/>
            <a:gdLst>
              <a:gd name="connsiteX0" fmla="*/ 844229 w 844229"/>
              <a:gd name="connsiteY0" fmla="*/ 15775 h 197079"/>
              <a:gd name="connsiteX1" fmla="*/ 40188 w 844229"/>
              <a:gd name="connsiteY1" fmla="*/ 118251 h 197079"/>
              <a:gd name="connsiteX2" fmla="*/ 221491 w 844229"/>
              <a:gd name="connsiteY2" fmla="*/ 10 h 197079"/>
              <a:gd name="connsiteX3" fmla="*/ 774 w 844229"/>
              <a:gd name="connsiteY3" fmla="*/ 126134 h 197079"/>
              <a:gd name="connsiteX4" fmla="*/ 316084 w 844229"/>
              <a:gd name="connsiteY4" fmla="*/ 197079 h 197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229" h="197079">
                <a:moveTo>
                  <a:pt x="844229" y="15775"/>
                </a:moveTo>
                <a:cubicBezTo>
                  <a:pt x="494103" y="68326"/>
                  <a:pt x="143978" y="120878"/>
                  <a:pt x="40188" y="118251"/>
                </a:cubicBezTo>
                <a:cubicBezTo>
                  <a:pt x="-63602" y="115624"/>
                  <a:pt x="228060" y="-1304"/>
                  <a:pt x="221491" y="10"/>
                </a:cubicBezTo>
                <a:cubicBezTo>
                  <a:pt x="214922" y="1324"/>
                  <a:pt x="-14991" y="93289"/>
                  <a:pt x="774" y="126134"/>
                </a:cubicBezTo>
                <a:cubicBezTo>
                  <a:pt x="16539" y="158979"/>
                  <a:pt x="166311" y="178029"/>
                  <a:pt x="316084" y="19707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Freeform 13">
            <a:extLst>
              <a:ext uri="{FF2B5EF4-FFF2-40B4-BE49-F238E27FC236}">
                <a16:creationId xmlns:a16="http://schemas.microsoft.com/office/drawing/2014/main" id="{7918BE19-A726-724D-A637-711C8F3E5F62}"/>
              </a:ext>
            </a:extLst>
          </p:cNvPr>
          <p:cNvSpPr/>
          <p:nvPr/>
        </p:nvSpPr>
        <p:spPr>
          <a:xfrm>
            <a:off x="4421015" y="2803924"/>
            <a:ext cx="860433" cy="380710"/>
          </a:xfrm>
          <a:custGeom>
            <a:avLst/>
            <a:gdLst>
              <a:gd name="connsiteX0" fmla="*/ 860433 w 860433"/>
              <a:gd name="connsiteY0" fmla="*/ 380710 h 380710"/>
              <a:gd name="connsiteX1" fmla="*/ 64275 w 860433"/>
              <a:gd name="connsiteY1" fmla="*/ 25986 h 380710"/>
              <a:gd name="connsiteX2" fmla="*/ 261344 w 860433"/>
              <a:gd name="connsiteY2" fmla="*/ 25986 h 380710"/>
              <a:gd name="connsiteX3" fmla="*/ 9095 w 860433"/>
              <a:gd name="connsiteY3" fmla="*/ 18104 h 380710"/>
              <a:gd name="connsiteX4" fmla="*/ 80040 w 860433"/>
              <a:gd name="connsiteY4" fmla="*/ 183642 h 380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433" h="380710">
                <a:moveTo>
                  <a:pt x="860433" y="380710"/>
                </a:moveTo>
                <a:cubicBezTo>
                  <a:pt x="512278" y="232908"/>
                  <a:pt x="164123" y="85107"/>
                  <a:pt x="64275" y="25986"/>
                </a:cubicBezTo>
                <a:cubicBezTo>
                  <a:pt x="-35573" y="-33135"/>
                  <a:pt x="270541" y="27300"/>
                  <a:pt x="261344" y="25986"/>
                </a:cubicBezTo>
                <a:cubicBezTo>
                  <a:pt x="252147" y="24672"/>
                  <a:pt x="39312" y="-8172"/>
                  <a:pt x="9095" y="18104"/>
                </a:cubicBezTo>
                <a:cubicBezTo>
                  <a:pt x="-21122" y="44380"/>
                  <a:pt x="29459" y="114011"/>
                  <a:pt x="80040" y="18364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Freeform 14">
            <a:extLst>
              <a:ext uri="{FF2B5EF4-FFF2-40B4-BE49-F238E27FC236}">
                <a16:creationId xmlns:a16="http://schemas.microsoft.com/office/drawing/2014/main" id="{5A40477D-BC9F-5E45-9E5B-E47E75366C58}"/>
              </a:ext>
            </a:extLst>
          </p:cNvPr>
          <p:cNvSpPr/>
          <p:nvPr/>
        </p:nvSpPr>
        <p:spPr>
          <a:xfrm>
            <a:off x="3633952" y="2970933"/>
            <a:ext cx="483598" cy="592074"/>
          </a:xfrm>
          <a:custGeom>
            <a:avLst/>
            <a:gdLst>
              <a:gd name="connsiteX0" fmla="*/ 0 w 483598"/>
              <a:gd name="connsiteY0" fmla="*/ 592074 h 592074"/>
              <a:gd name="connsiteX1" fmla="*/ 441434 w 483598"/>
              <a:gd name="connsiteY1" fmla="*/ 16633 h 592074"/>
              <a:gd name="connsiteX2" fmla="*/ 244365 w 483598"/>
              <a:gd name="connsiteY2" fmla="*/ 142757 h 592074"/>
              <a:gd name="connsiteX3" fmla="*/ 457200 w 483598"/>
              <a:gd name="connsiteY3" fmla="*/ 8750 h 592074"/>
              <a:gd name="connsiteX4" fmla="*/ 472965 w 483598"/>
              <a:gd name="connsiteY4" fmla="*/ 213701 h 592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598" h="592074">
                <a:moveTo>
                  <a:pt x="0" y="592074"/>
                </a:moveTo>
                <a:cubicBezTo>
                  <a:pt x="200353" y="341796"/>
                  <a:pt x="400707" y="91519"/>
                  <a:pt x="441434" y="16633"/>
                </a:cubicBezTo>
                <a:cubicBezTo>
                  <a:pt x="482162" y="-58253"/>
                  <a:pt x="241737" y="144071"/>
                  <a:pt x="244365" y="142757"/>
                </a:cubicBezTo>
                <a:cubicBezTo>
                  <a:pt x="246993" y="141443"/>
                  <a:pt x="419100" y="-3074"/>
                  <a:pt x="457200" y="8750"/>
                </a:cubicBezTo>
                <a:cubicBezTo>
                  <a:pt x="495300" y="20574"/>
                  <a:pt x="484132" y="117137"/>
                  <a:pt x="472965" y="21370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Freeform 15">
            <a:extLst>
              <a:ext uri="{FF2B5EF4-FFF2-40B4-BE49-F238E27FC236}">
                <a16:creationId xmlns:a16="http://schemas.microsoft.com/office/drawing/2014/main" id="{1BF3094D-85AD-364D-9681-137AF6028851}"/>
              </a:ext>
            </a:extLst>
          </p:cNvPr>
          <p:cNvSpPr/>
          <p:nvPr/>
        </p:nvSpPr>
        <p:spPr>
          <a:xfrm>
            <a:off x="2412124" y="2695842"/>
            <a:ext cx="1444410" cy="362668"/>
          </a:xfrm>
          <a:custGeom>
            <a:avLst/>
            <a:gdLst>
              <a:gd name="connsiteX0" fmla="*/ 0 w 1444410"/>
              <a:gd name="connsiteY0" fmla="*/ 315372 h 362668"/>
              <a:gd name="connsiteX1" fmla="*/ 1379483 w 1444410"/>
              <a:gd name="connsiteY1" fmla="*/ 71006 h 362668"/>
              <a:gd name="connsiteX2" fmla="*/ 1150883 w 1444410"/>
              <a:gd name="connsiteY2" fmla="*/ 61 h 362668"/>
              <a:gd name="connsiteX3" fmla="*/ 1442545 w 1444410"/>
              <a:gd name="connsiteY3" fmla="*/ 78889 h 362668"/>
              <a:gd name="connsiteX4" fmla="*/ 1253359 w 1444410"/>
              <a:gd name="connsiteY4" fmla="*/ 362668 h 362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410" h="362668">
                <a:moveTo>
                  <a:pt x="0" y="315372"/>
                </a:moveTo>
                <a:cubicBezTo>
                  <a:pt x="593834" y="219465"/>
                  <a:pt x="1187669" y="123558"/>
                  <a:pt x="1379483" y="71006"/>
                </a:cubicBezTo>
                <a:cubicBezTo>
                  <a:pt x="1571297" y="18454"/>
                  <a:pt x="1140373" y="-1253"/>
                  <a:pt x="1150883" y="61"/>
                </a:cubicBezTo>
                <a:cubicBezTo>
                  <a:pt x="1161393" y="1375"/>
                  <a:pt x="1425466" y="18454"/>
                  <a:pt x="1442545" y="78889"/>
                </a:cubicBezTo>
                <a:cubicBezTo>
                  <a:pt x="1459624" y="139323"/>
                  <a:pt x="1356491" y="250995"/>
                  <a:pt x="1253359" y="36266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Freeform 16">
            <a:extLst>
              <a:ext uri="{FF2B5EF4-FFF2-40B4-BE49-F238E27FC236}">
                <a16:creationId xmlns:a16="http://schemas.microsoft.com/office/drawing/2014/main" id="{2C701F10-5149-C94F-9CCC-911F72ADB41C}"/>
              </a:ext>
            </a:extLst>
          </p:cNvPr>
          <p:cNvSpPr/>
          <p:nvPr/>
        </p:nvSpPr>
        <p:spPr>
          <a:xfrm>
            <a:off x="2648607" y="2010103"/>
            <a:ext cx="1119788" cy="324575"/>
          </a:xfrm>
          <a:custGeom>
            <a:avLst/>
            <a:gdLst>
              <a:gd name="connsiteX0" fmla="*/ 0 w 1119788"/>
              <a:gd name="connsiteY0" fmla="*/ 0 h 324575"/>
              <a:gd name="connsiteX1" fmla="*/ 1064172 w 1119788"/>
              <a:gd name="connsiteY1" fmla="*/ 260131 h 324575"/>
              <a:gd name="connsiteX2" fmla="*/ 938048 w 1119788"/>
              <a:gd name="connsiteY2" fmla="*/ 39414 h 324575"/>
              <a:gd name="connsiteX3" fmla="*/ 1119352 w 1119788"/>
              <a:gd name="connsiteY3" fmla="*/ 299545 h 324575"/>
              <a:gd name="connsiteX4" fmla="*/ 874986 w 1119788"/>
              <a:gd name="connsiteY4" fmla="*/ 299545 h 324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788" h="324575">
                <a:moveTo>
                  <a:pt x="0" y="0"/>
                </a:moveTo>
                <a:cubicBezTo>
                  <a:pt x="453915" y="126781"/>
                  <a:pt x="907831" y="253562"/>
                  <a:pt x="1064172" y="260131"/>
                </a:cubicBezTo>
                <a:cubicBezTo>
                  <a:pt x="1220513" y="266700"/>
                  <a:pt x="928851" y="32845"/>
                  <a:pt x="938048" y="39414"/>
                </a:cubicBezTo>
                <a:cubicBezTo>
                  <a:pt x="947245" y="45983"/>
                  <a:pt x="1129862" y="256190"/>
                  <a:pt x="1119352" y="299545"/>
                </a:cubicBezTo>
                <a:cubicBezTo>
                  <a:pt x="1108842" y="342900"/>
                  <a:pt x="991914" y="321222"/>
                  <a:pt x="874986" y="29954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a:extLst>
              <a:ext uri="{FF2B5EF4-FFF2-40B4-BE49-F238E27FC236}">
                <a16:creationId xmlns:a16="http://schemas.microsoft.com/office/drawing/2014/main" id="{5F6DE002-61DD-1949-92CD-2F38BBC2853B}"/>
              </a:ext>
            </a:extLst>
          </p:cNvPr>
          <p:cNvSpPr txBox="1"/>
          <p:nvPr/>
        </p:nvSpPr>
        <p:spPr>
          <a:xfrm>
            <a:off x="4487192" y="3610304"/>
            <a:ext cx="1441420" cy="369332"/>
          </a:xfrm>
          <a:prstGeom prst="rect">
            <a:avLst/>
          </a:prstGeom>
          <a:noFill/>
        </p:spPr>
        <p:txBody>
          <a:bodyPr wrap="none" rtlCol="0">
            <a:spAutoFit/>
          </a:bodyPr>
          <a:lstStyle/>
          <a:p>
            <a:r>
              <a:rPr lang="en-AU" dirty="0"/>
              <a:t>Flow Pacing</a:t>
            </a:r>
          </a:p>
        </p:txBody>
      </p:sp>
      <p:sp>
        <p:nvSpPr>
          <p:cNvPr id="19" name="Freeform 18">
            <a:extLst>
              <a:ext uri="{FF2B5EF4-FFF2-40B4-BE49-F238E27FC236}">
                <a16:creationId xmlns:a16="http://schemas.microsoft.com/office/drawing/2014/main" id="{29713463-F485-7A44-AFAE-F518AAA83E6F}"/>
              </a:ext>
            </a:extLst>
          </p:cNvPr>
          <p:cNvSpPr/>
          <p:nvPr/>
        </p:nvSpPr>
        <p:spPr>
          <a:xfrm>
            <a:off x="4352450" y="3009074"/>
            <a:ext cx="479681" cy="624878"/>
          </a:xfrm>
          <a:custGeom>
            <a:avLst/>
            <a:gdLst>
              <a:gd name="connsiteX0" fmla="*/ 479681 w 479681"/>
              <a:gd name="connsiteY0" fmla="*/ 624878 h 624878"/>
              <a:gd name="connsiteX1" fmla="*/ 38247 w 479681"/>
              <a:gd name="connsiteY1" fmla="*/ 57319 h 624878"/>
              <a:gd name="connsiteX2" fmla="*/ 227433 w 479681"/>
              <a:gd name="connsiteY2" fmla="*/ 120381 h 624878"/>
              <a:gd name="connsiteX3" fmla="*/ 22481 w 479681"/>
              <a:gd name="connsiteY3" fmla="*/ 10023 h 624878"/>
              <a:gd name="connsiteX4" fmla="*/ 14598 w 479681"/>
              <a:gd name="connsiteY4" fmla="*/ 419926 h 624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681" h="624878">
                <a:moveTo>
                  <a:pt x="479681" y="624878"/>
                </a:moveTo>
                <a:cubicBezTo>
                  <a:pt x="279984" y="383140"/>
                  <a:pt x="80288" y="141402"/>
                  <a:pt x="38247" y="57319"/>
                </a:cubicBezTo>
                <a:cubicBezTo>
                  <a:pt x="-3794" y="-26764"/>
                  <a:pt x="230061" y="128264"/>
                  <a:pt x="227433" y="120381"/>
                </a:cubicBezTo>
                <a:cubicBezTo>
                  <a:pt x="224805" y="112498"/>
                  <a:pt x="57953" y="-39901"/>
                  <a:pt x="22481" y="10023"/>
                </a:cubicBezTo>
                <a:cubicBezTo>
                  <a:pt x="-12991" y="59947"/>
                  <a:pt x="803" y="239936"/>
                  <a:pt x="14598" y="41992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Freeform 2">
            <a:extLst>
              <a:ext uri="{FF2B5EF4-FFF2-40B4-BE49-F238E27FC236}">
                <a16:creationId xmlns:a16="http://schemas.microsoft.com/office/drawing/2014/main" id="{7B86F6D5-49CB-E146-97ED-B8C6F3572266}"/>
              </a:ext>
            </a:extLst>
          </p:cNvPr>
          <p:cNvSpPr/>
          <p:nvPr/>
        </p:nvSpPr>
        <p:spPr>
          <a:xfrm>
            <a:off x="776819" y="1392990"/>
            <a:ext cx="2188936" cy="1074313"/>
          </a:xfrm>
          <a:custGeom>
            <a:avLst/>
            <a:gdLst>
              <a:gd name="connsiteX0" fmla="*/ 1304229 w 2188936"/>
              <a:gd name="connsiteY0" fmla="*/ 877244 h 1074313"/>
              <a:gd name="connsiteX1" fmla="*/ 1950615 w 2188936"/>
              <a:gd name="connsiteY1" fmla="*/ 869362 h 1074313"/>
              <a:gd name="connsiteX2" fmla="*/ 2108271 w 2188936"/>
              <a:gd name="connsiteY2" fmla="*/ 254507 h 1074313"/>
              <a:gd name="connsiteX3" fmla="*/ 736671 w 2188936"/>
              <a:gd name="connsiteY3" fmla="*/ 10141 h 1074313"/>
              <a:gd name="connsiteX4" fmla="*/ 11457 w 2188936"/>
              <a:gd name="connsiteY4" fmla="*/ 561934 h 1074313"/>
              <a:gd name="connsiteX5" fmla="*/ 1280581 w 2188936"/>
              <a:gd name="connsiteY5" fmla="*/ 1074313 h 107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8936" h="1074313">
                <a:moveTo>
                  <a:pt x="1304229" y="877244"/>
                </a:moveTo>
                <a:cubicBezTo>
                  <a:pt x="1560418" y="925197"/>
                  <a:pt x="1816608" y="973151"/>
                  <a:pt x="1950615" y="869362"/>
                </a:cubicBezTo>
                <a:cubicBezTo>
                  <a:pt x="2084622" y="765573"/>
                  <a:pt x="2310595" y="397710"/>
                  <a:pt x="2108271" y="254507"/>
                </a:cubicBezTo>
                <a:cubicBezTo>
                  <a:pt x="1905947" y="111303"/>
                  <a:pt x="1086140" y="-41097"/>
                  <a:pt x="736671" y="10141"/>
                </a:cubicBezTo>
                <a:cubicBezTo>
                  <a:pt x="387202" y="61379"/>
                  <a:pt x="-79195" y="384572"/>
                  <a:pt x="11457" y="561934"/>
                </a:cubicBezTo>
                <a:cubicBezTo>
                  <a:pt x="102109" y="739296"/>
                  <a:pt x="691345" y="906804"/>
                  <a:pt x="1280581" y="107431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Freeform 19">
            <a:extLst>
              <a:ext uri="{FF2B5EF4-FFF2-40B4-BE49-F238E27FC236}">
                <a16:creationId xmlns:a16="http://schemas.microsoft.com/office/drawing/2014/main" id="{6522C4CA-0803-8D4D-AC2E-5DEF264C890D}"/>
              </a:ext>
            </a:extLst>
          </p:cNvPr>
          <p:cNvSpPr/>
          <p:nvPr/>
        </p:nvSpPr>
        <p:spPr>
          <a:xfrm>
            <a:off x="4259084" y="3528887"/>
            <a:ext cx="1891166" cy="901223"/>
          </a:xfrm>
          <a:custGeom>
            <a:avLst/>
            <a:gdLst>
              <a:gd name="connsiteX0" fmla="*/ 785882 w 1891166"/>
              <a:gd name="connsiteY0" fmla="*/ 680506 h 901223"/>
              <a:gd name="connsiteX1" fmla="*/ 1739695 w 1891166"/>
              <a:gd name="connsiteY1" fmla="*/ 601679 h 901223"/>
              <a:gd name="connsiteX2" fmla="*/ 1810640 w 1891166"/>
              <a:gd name="connsiteY2" fmla="*/ 183892 h 901223"/>
              <a:gd name="connsiteX3" fmla="*/ 959302 w 1891166"/>
              <a:gd name="connsiteY3" fmla="*/ 34120 h 901223"/>
              <a:gd name="connsiteX4" fmla="*/ 249854 w 1891166"/>
              <a:gd name="connsiteY4" fmla="*/ 42003 h 901223"/>
              <a:gd name="connsiteX5" fmla="*/ 44902 w 1891166"/>
              <a:gd name="connsiteY5" fmla="*/ 483437 h 901223"/>
              <a:gd name="connsiteX6" fmla="*/ 1038130 w 1891166"/>
              <a:gd name="connsiteY6" fmla="*/ 901223 h 90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1166" h="901223">
                <a:moveTo>
                  <a:pt x="785882" y="680506"/>
                </a:moveTo>
                <a:cubicBezTo>
                  <a:pt x="1177392" y="682477"/>
                  <a:pt x="1568902" y="684448"/>
                  <a:pt x="1739695" y="601679"/>
                </a:cubicBezTo>
                <a:cubicBezTo>
                  <a:pt x="1910488" y="518910"/>
                  <a:pt x="1940706" y="278485"/>
                  <a:pt x="1810640" y="183892"/>
                </a:cubicBezTo>
                <a:cubicBezTo>
                  <a:pt x="1680575" y="89299"/>
                  <a:pt x="1219433" y="57768"/>
                  <a:pt x="959302" y="34120"/>
                </a:cubicBezTo>
                <a:cubicBezTo>
                  <a:pt x="699171" y="10472"/>
                  <a:pt x="402254" y="-32883"/>
                  <a:pt x="249854" y="42003"/>
                </a:cubicBezTo>
                <a:cubicBezTo>
                  <a:pt x="97454" y="116889"/>
                  <a:pt x="-86477" y="340234"/>
                  <a:pt x="44902" y="483437"/>
                </a:cubicBezTo>
                <a:cubicBezTo>
                  <a:pt x="176281" y="626640"/>
                  <a:pt x="607205" y="763931"/>
                  <a:pt x="1038130" y="90122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extBox 20">
            <a:extLst>
              <a:ext uri="{FF2B5EF4-FFF2-40B4-BE49-F238E27FC236}">
                <a16:creationId xmlns:a16="http://schemas.microsoft.com/office/drawing/2014/main" id="{5EB98017-8B6A-BA44-B3FC-B7BEDC1D4895}"/>
              </a:ext>
            </a:extLst>
          </p:cNvPr>
          <p:cNvSpPr txBox="1"/>
          <p:nvPr/>
        </p:nvSpPr>
        <p:spPr>
          <a:xfrm>
            <a:off x="1259632" y="4432445"/>
            <a:ext cx="3940502" cy="369332"/>
          </a:xfrm>
          <a:prstGeom prst="rect">
            <a:avLst/>
          </a:prstGeom>
          <a:noFill/>
        </p:spPr>
        <p:txBody>
          <a:bodyPr wrap="none" rtlCol="0">
            <a:spAutoFit/>
          </a:bodyPr>
          <a:lstStyle/>
          <a:p>
            <a:r>
              <a:rPr lang="en-AU" dirty="0">
                <a:solidFill>
                  <a:srgbClr val="C01B1C"/>
                </a:solidFill>
                <a:latin typeface="AhnbergHand" pitchFamily="2" charset="0"/>
              </a:rPr>
              <a:t>We can change these (possibly)</a:t>
            </a:r>
          </a:p>
        </p:txBody>
      </p:sp>
      <p:sp>
        <p:nvSpPr>
          <p:cNvPr id="22" name="Freeform 21">
            <a:extLst>
              <a:ext uri="{FF2B5EF4-FFF2-40B4-BE49-F238E27FC236}">
                <a16:creationId xmlns:a16="http://schemas.microsoft.com/office/drawing/2014/main" id="{F7B488C3-4B95-6242-9B6F-9F37DE7860EF}"/>
              </a:ext>
            </a:extLst>
          </p:cNvPr>
          <p:cNvSpPr/>
          <p:nvPr/>
        </p:nvSpPr>
        <p:spPr>
          <a:xfrm>
            <a:off x="3775841" y="4015631"/>
            <a:ext cx="433182" cy="335652"/>
          </a:xfrm>
          <a:custGeom>
            <a:avLst/>
            <a:gdLst>
              <a:gd name="connsiteX0" fmla="*/ 0 w 433182"/>
              <a:gd name="connsiteY0" fmla="*/ 335652 h 335652"/>
              <a:gd name="connsiteX1" fmla="*/ 204952 w 433182"/>
              <a:gd name="connsiteY1" fmla="*/ 83403 h 335652"/>
              <a:gd name="connsiteX2" fmla="*/ 386256 w 433182"/>
              <a:gd name="connsiteY2" fmla="*/ 20341 h 335652"/>
              <a:gd name="connsiteX3" fmla="*/ 141890 w 433182"/>
              <a:gd name="connsiteY3" fmla="*/ 20341 h 335652"/>
              <a:gd name="connsiteX4" fmla="*/ 425669 w 433182"/>
              <a:gd name="connsiteY4" fmla="*/ 12459 h 335652"/>
              <a:gd name="connsiteX5" fmla="*/ 323193 w 433182"/>
              <a:gd name="connsiteY5" fmla="*/ 209528 h 33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3182" h="335652">
                <a:moveTo>
                  <a:pt x="0" y="335652"/>
                </a:moveTo>
                <a:cubicBezTo>
                  <a:pt x="70288" y="235803"/>
                  <a:pt x="140576" y="135955"/>
                  <a:pt x="204952" y="83403"/>
                </a:cubicBezTo>
                <a:cubicBezTo>
                  <a:pt x="269328" y="30851"/>
                  <a:pt x="396766" y="30851"/>
                  <a:pt x="386256" y="20341"/>
                </a:cubicBezTo>
                <a:cubicBezTo>
                  <a:pt x="375746" y="9831"/>
                  <a:pt x="135321" y="21655"/>
                  <a:pt x="141890" y="20341"/>
                </a:cubicBezTo>
                <a:cubicBezTo>
                  <a:pt x="148459" y="19027"/>
                  <a:pt x="395452" y="-19072"/>
                  <a:pt x="425669" y="12459"/>
                </a:cubicBezTo>
                <a:cubicBezTo>
                  <a:pt x="455886" y="43990"/>
                  <a:pt x="389539" y="126759"/>
                  <a:pt x="323193" y="20952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Freeform 22">
            <a:extLst>
              <a:ext uri="{FF2B5EF4-FFF2-40B4-BE49-F238E27FC236}">
                <a16:creationId xmlns:a16="http://schemas.microsoft.com/office/drawing/2014/main" id="{159B68B6-0A8E-6A41-B9A8-F61948158F03}"/>
              </a:ext>
            </a:extLst>
          </p:cNvPr>
          <p:cNvSpPr/>
          <p:nvPr/>
        </p:nvSpPr>
        <p:spPr>
          <a:xfrm>
            <a:off x="2483873" y="2444739"/>
            <a:ext cx="1104350" cy="1851364"/>
          </a:xfrm>
          <a:custGeom>
            <a:avLst/>
            <a:gdLst>
              <a:gd name="connsiteX0" fmla="*/ 1087017 w 1104350"/>
              <a:gd name="connsiteY0" fmla="*/ 1851364 h 1851364"/>
              <a:gd name="connsiteX1" fmla="*/ 968775 w 1104350"/>
              <a:gd name="connsiteY1" fmla="*/ 1212861 h 1851364"/>
              <a:gd name="connsiteX2" fmla="*/ 85906 w 1104350"/>
              <a:gd name="connsiteY2" fmla="*/ 93509 h 1851364"/>
              <a:gd name="connsiteX3" fmla="*/ 85906 w 1104350"/>
              <a:gd name="connsiteY3" fmla="*/ 306344 h 1851364"/>
              <a:gd name="connsiteX4" fmla="*/ 7079 w 1104350"/>
              <a:gd name="connsiteY4" fmla="*/ 14682 h 1851364"/>
              <a:gd name="connsiteX5" fmla="*/ 290858 w 1104350"/>
              <a:gd name="connsiteY5" fmla="*/ 69861 h 185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4350" h="1851364">
                <a:moveTo>
                  <a:pt x="1087017" y="1851364"/>
                </a:moveTo>
                <a:cubicBezTo>
                  <a:pt x="1111322" y="1678600"/>
                  <a:pt x="1135627" y="1505837"/>
                  <a:pt x="968775" y="1212861"/>
                </a:cubicBezTo>
                <a:cubicBezTo>
                  <a:pt x="801923" y="919885"/>
                  <a:pt x="233051" y="244595"/>
                  <a:pt x="85906" y="93509"/>
                </a:cubicBezTo>
                <a:cubicBezTo>
                  <a:pt x="-61239" y="-57577"/>
                  <a:pt x="99044" y="319482"/>
                  <a:pt x="85906" y="306344"/>
                </a:cubicBezTo>
                <a:cubicBezTo>
                  <a:pt x="72768" y="293206"/>
                  <a:pt x="-27080" y="54096"/>
                  <a:pt x="7079" y="14682"/>
                </a:cubicBezTo>
                <a:cubicBezTo>
                  <a:pt x="41238" y="-24732"/>
                  <a:pt x="166048" y="22564"/>
                  <a:pt x="290858" y="6986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399748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55CE0-6BFA-DA4A-B00A-2FCA164883D6}"/>
              </a:ext>
            </a:extLst>
          </p:cNvPr>
          <p:cNvSpPr>
            <a:spLocks noGrp="1"/>
          </p:cNvSpPr>
          <p:nvPr>
            <p:ph type="title"/>
          </p:nvPr>
        </p:nvSpPr>
        <p:spPr/>
        <p:txBody>
          <a:bodyPr/>
          <a:lstStyle/>
          <a:p>
            <a:r>
              <a:rPr lang="en-AU" dirty="0">
                <a:latin typeface="Powderfinger Type" panose="02020709070000000403" pitchFamily="49" charset="77"/>
              </a:rPr>
              <a:t>Let’s talk about speed</a:t>
            </a:r>
          </a:p>
        </p:txBody>
      </p:sp>
      <p:sp>
        <p:nvSpPr>
          <p:cNvPr id="3" name="Content Placeholder 2">
            <a:extLst>
              <a:ext uri="{FF2B5EF4-FFF2-40B4-BE49-F238E27FC236}">
                <a16:creationId xmlns:a16="http://schemas.microsoft.com/office/drawing/2014/main" id="{4909A4A1-58DB-A141-959B-0F2861801E3E}"/>
              </a:ext>
            </a:extLst>
          </p:cNvPr>
          <p:cNvSpPr>
            <a:spLocks noGrp="1"/>
          </p:cNvSpPr>
          <p:nvPr>
            <p:ph idx="1"/>
          </p:nvPr>
        </p:nvSpPr>
        <p:spPr/>
        <p:txBody>
          <a:bodyPr>
            <a:normAutofit fontScale="62500" lnSpcReduction="20000"/>
          </a:bodyPr>
          <a:lstStyle/>
          <a:p>
            <a:r>
              <a:rPr lang="en-AU" dirty="0"/>
              <a:t>How fast can we push a single session to move data through the network?</a:t>
            </a:r>
          </a:p>
          <a:p>
            <a:r>
              <a:rPr lang="en-AU" dirty="0"/>
              <a:t>Session speed is the result of  a combination of: </a:t>
            </a:r>
          </a:p>
          <a:p>
            <a:pPr lvl="2"/>
            <a:r>
              <a:rPr lang="en-AU" sz="2000" dirty="0"/>
              <a:t>available transmission speed</a:t>
            </a:r>
          </a:p>
          <a:p>
            <a:pPr lvl="2"/>
            <a:r>
              <a:rPr lang="en-AU" sz="2000" dirty="0"/>
              <a:t>transmission bit error rate</a:t>
            </a:r>
          </a:p>
          <a:p>
            <a:pPr lvl="2"/>
            <a:r>
              <a:rPr lang="en-AU" sz="2000" dirty="0"/>
              <a:t>packet sizes</a:t>
            </a:r>
          </a:p>
          <a:p>
            <a:pPr lvl="2"/>
            <a:r>
              <a:rPr lang="en-AU" sz="2000" dirty="0"/>
              <a:t>switching capacity</a:t>
            </a:r>
          </a:p>
          <a:p>
            <a:pPr lvl="2"/>
            <a:r>
              <a:rPr lang="en-AU" sz="2000" dirty="0"/>
              <a:t>end-to-end latency</a:t>
            </a:r>
          </a:p>
          <a:p>
            <a:pPr lvl="2"/>
            <a:r>
              <a:rPr lang="en-AU" sz="2000" dirty="0"/>
              <a:t>host buffer size</a:t>
            </a:r>
          </a:p>
          <a:p>
            <a:pPr lvl="2"/>
            <a:r>
              <a:rPr lang="en-AU" sz="2000" dirty="0"/>
              <a:t>network buffer size  </a:t>
            </a:r>
          </a:p>
          <a:p>
            <a:pPr lvl="2"/>
            <a:r>
              <a:rPr lang="en-AU" sz="2000" dirty="0"/>
              <a:t>protocol efficiency</a:t>
            </a:r>
          </a:p>
          <a:p>
            <a:pPr lvl="1"/>
            <a:r>
              <a:rPr lang="en-AU" dirty="0"/>
              <a:t>All of these factors are critical</a:t>
            </a:r>
          </a:p>
        </p:txBody>
      </p:sp>
      <p:sp>
        <p:nvSpPr>
          <p:cNvPr id="4" name="Slide Number Placeholder 3">
            <a:extLst>
              <a:ext uri="{FF2B5EF4-FFF2-40B4-BE49-F238E27FC236}">
                <a16:creationId xmlns:a16="http://schemas.microsoft.com/office/drawing/2014/main" id="{EADBD21C-5E1D-874F-8BB3-FA09E7C8662E}"/>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3</a:t>
            </a:fld>
            <a:endParaRPr lang="en-AU" kern="0" dirty="0"/>
          </a:p>
        </p:txBody>
      </p:sp>
      <p:sp>
        <p:nvSpPr>
          <p:cNvPr id="5" name="Freeform 4">
            <a:extLst>
              <a:ext uri="{FF2B5EF4-FFF2-40B4-BE49-F238E27FC236}">
                <a16:creationId xmlns:a16="http://schemas.microsoft.com/office/drawing/2014/main" id="{8EA23B45-11EF-FB4E-8193-3D2931BC0F47}"/>
              </a:ext>
            </a:extLst>
          </p:cNvPr>
          <p:cNvSpPr/>
          <p:nvPr/>
        </p:nvSpPr>
        <p:spPr>
          <a:xfrm>
            <a:off x="874469" y="4235301"/>
            <a:ext cx="415780" cy="485436"/>
          </a:xfrm>
          <a:custGeom>
            <a:avLst/>
            <a:gdLst>
              <a:gd name="connsiteX0" fmla="*/ 278470 w 415780"/>
              <a:gd name="connsiteY0" fmla="*/ 485436 h 485436"/>
              <a:gd name="connsiteX1" fmla="*/ 413642 w 415780"/>
              <a:gd name="connsiteY1" fmla="*/ 183287 h 485436"/>
              <a:gd name="connsiteX2" fmla="*/ 183054 w 415780"/>
              <a:gd name="connsiteY2" fmla="*/ 407 h 485436"/>
              <a:gd name="connsiteX3" fmla="*/ 174 w 415780"/>
              <a:gd name="connsiteY3" fmla="*/ 230995 h 485436"/>
              <a:gd name="connsiteX4" fmla="*/ 151249 w 415780"/>
              <a:gd name="connsiteY4" fmla="*/ 421826 h 485436"/>
              <a:gd name="connsiteX5" fmla="*/ 238714 w 415780"/>
              <a:gd name="connsiteY5" fmla="*/ 374118 h 48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780" h="485436">
                <a:moveTo>
                  <a:pt x="278470" y="485436"/>
                </a:moveTo>
                <a:cubicBezTo>
                  <a:pt x="354007" y="374780"/>
                  <a:pt x="429545" y="264125"/>
                  <a:pt x="413642" y="183287"/>
                </a:cubicBezTo>
                <a:cubicBezTo>
                  <a:pt x="397739" y="102449"/>
                  <a:pt x="251965" y="-7544"/>
                  <a:pt x="183054" y="407"/>
                </a:cubicBezTo>
                <a:cubicBezTo>
                  <a:pt x="114143" y="8358"/>
                  <a:pt x="5475" y="160758"/>
                  <a:pt x="174" y="230995"/>
                </a:cubicBezTo>
                <a:cubicBezTo>
                  <a:pt x="-5127" y="301231"/>
                  <a:pt x="111492" y="397972"/>
                  <a:pt x="151249" y="421826"/>
                </a:cubicBezTo>
                <a:cubicBezTo>
                  <a:pt x="191006" y="445680"/>
                  <a:pt x="214860" y="409899"/>
                  <a:pt x="238714" y="374118"/>
                </a:cubicBezTo>
              </a:path>
            </a:pathLst>
          </a:custGeom>
          <a:no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AU" sz="1800" b="0" i="0" u="none" strike="noStrike" cap="none" spc="0" normalizeH="0" baseline="0">
              <a:ln>
                <a:noFill/>
              </a:ln>
              <a:solidFill>
                <a:srgbClr val="000000"/>
              </a:solidFill>
              <a:effectLst/>
              <a:uFillTx/>
            </a:endParaRPr>
          </a:p>
        </p:txBody>
      </p:sp>
    </p:spTree>
    <p:extLst>
      <p:ext uri="{BB962C8B-B14F-4D97-AF65-F5344CB8AC3E}">
        <p14:creationId xmlns:p14="http://schemas.microsoft.com/office/powerpoint/2010/main" val="239212173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0C20E-9C6C-C546-95B5-45E478DA08D5}"/>
              </a:ext>
            </a:extLst>
          </p:cNvPr>
          <p:cNvSpPr>
            <a:spLocks noGrp="1"/>
          </p:cNvSpPr>
          <p:nvPr>
            <p:ph type="title"/>
          </p:nvPr>
        </p:nvSpPr>
        <p:spPr/>
        <p:txBody>
          <a:bodyPr/>
          <a:lstStyle/>
          <a:p>
            <a:r>
              <a:rPr lang="en-AU" dirty="0">
                <a:latin typeface="Powderfinger Type" panose="02020709070000000403" pitchFamily="49" charset="77"/>
              </a:rPr>
              <a:t>Protocols and Buffers</a:t>
            </a:r>
          </a:p>
        </p:txBody>
      </p:sp>
      <p:sp>
        <p:nvSpPr>
          <p:cNvPr id="3" name="Content Placeholder 2">
            <a:extLst>
              <a:ext uri="{FF2B5EF4-FFF2-40B4-BE49-F238E27FC236}">
                <a16:creationId xmlns:a16="http://schemas.microsoft.com/office/drawing/2014/main" id="{9FBE2620-E061-E647-B2FD-7574C5556D35}"/>
              </a:ext>
            </a:extLst>
          </p:cNvPr>
          <p:cNvSpPr>
            <a:spLocks noGrp="1"/>
          </p:cNvSpPr>
          <p:nvPr>
            <p:ph idx="1"/>
          </p:nvPr>
        </p:nvSpPr>
        <p:spPr/>
        <p:txBody>
          <a:bodyPr/>
          <a:lstStyle/>
          <a:p>
            <a:r>
              <a:rPr lang="en-AU" dirty="0"/>
              <a:t>It seems that Reno strongly influenced the design assumption that BDP buffers are necessary in the Internet</a:t>
            </a:r>
          </a:p>
          <a:p>
            <a:r>
              <a:rPr lang="en-AU" dirty="0"/>
              <a:t>But are there other protocols that lead to different assumptions about buffer sizes? </a:t>
            </a:r>
          </a:p>
        </p:txBody>
      </p:sp>
      <p:sp>
        <p:nvSpPr>
          <p:cNvPr id="4" name="Slide Number Placeholder 3">
            <a:extLst>
              <a:ext uri="{FF2B5EF4-FFF2-40B4-BE49-F238E27FC236}">
                <a16:creationId xmlns:a16="http://schemas.microsoft.com/office/drawing/2014/main" id="{F25669B3-C7C6-3746-A6AE-C65CF07A7789}"/>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30</a:t>
            </a:fld>
            <a:endParaRPr lang="en-AU" kern="0" dirty="0"/>
          </a:p>
        </p:txBody>
      </p:sp>
    </p:spTree>
    <p:extLst>
      <p:ext uri="{BB962C8B-B14F-4D97-AF65-F5344CB8AC3E}">
        <p14:creationId xmlns:p14="http://schemas.microsoft.com/office/powerpoint/2010/main" val="9368887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latin typeface="Powderfinger Type" charset="0"/>
                <a:ea typeface="Powderfinger Type" charset="0"/>
                <a:cs typeface="Powderfinger Type" charset="0"/>
              </a:rPr>
              <a:t>Refinements to RENO</a:t>
            </a:r>
          </a:p>
        </p:txBody>
      </p:sp>
      <p:sp>
        <p:nvSpPr>
          <p:cNvPr id="3" name="Content Placeholder 2"/>
          <p:cNvSpPr>
            <a:spLocks noGrp="1"/>
          </p:cNvSpPr>
          <p:nvPr>
            <p:ph idx="1"/>
          </p:nvPr>
        </p:nvSpPr>
        <p:spPr/>
        <p:txBody>
          <a:bodyPr>
            <a:normAutofit fontScale="85000" lnSpcReduction="10000"/>
          </a:bodyPr>
          <a:lstStyle/>
          <a:p>
            <a:r>
              <a:rPr lang="en-AU" dirty="0"/>
              <a:t>There have been many efforts to alter RENO’s flow control algorithm</a:t>
            </a:r>
          </a:p>
          <a:p>
            <a:r>
              <a:rPr lang="en-AU" dirty="0"/>
              <a:t>In a loss-based AIMD control system the essential parameters are the manner of rate increase and the manner of loss-based decrease</a:t>
            </a:r>
          </a:p>
          <a:p>
            <a:pPr lvl="1"/>
            <a:r>
              <a:rPr lang="en-AU" dirty="0"/>
              <a:t>For example: </a:t>
            </a:r>
          </a:p>
          <a:p>
            <a:pPr marL="685800" lvl="2" indent="0">
              <a:buNone/>
            </a:pPr>
            <a:r>
              <a:rPr lang="en-AU" dirty="0" err="1"/>
              <a:t>MulTCP</a:t>
            </a:r>
            <a:r>
              <a:rPr lang="en-AU" dirty="0"/>
              <a:t> behaves as it it were N simultaneous TCP sessions: i.e. increase by N segments each RTT and rate drop by 1/N upon packet loss</a:t>
            </a:r>
          </a:p>
          <a:p>
            <a:pPr marL="0" indent="0">
              <a:buNone/>
            </a:pPr>
            <a:endParaRPr lang="en-AU" dirty="0"/>
          </a:p>
          <a:p>
            <a:r>
              <a:rPr lang="en-AU" dirty="0"/>
              <a:t>What about varying the manner of rate increase away from AI?</a:t>
            </a:r>
          </a:p>
        </p:txBody>
      </p:sp>
    </p:spTree>
    <p:extLst>
      <p:ext uri="{BB962C8B-B14F-4D97-AF65-F5344CB8AC3E}">
        <p14:creationId xmlns:p14="http://schemas.microsoft.com/office/powerpoint/2010/main" val="2252255066"/>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latin typeface="Powderfinger Type" charset="0"/>
                <a:ea typeface="Powderfinger Type" charset="0"/>
                <a:cs typeface="Powderfinger Type" charset="0"/>
              </a:rPr>
              <a:t>Enter CUBIC</a:t>
            </a:r>
          </a:p>
        </p:txBody>
      </p:sp>
      <p:sp>
        <p:nvSpPr>
          <p:cNvPr id="3" name="Content Placeholder 2"/>
          <p:cNvSpPr>
            <a:spLocks noGrp="1"/>
          </p:cNvSpPr>
          <p:nvPr>
            <p:ph idx="1"/>
          </p:nvPr>
        </p:nvSpPr>
        <p:spPr>
          <a:xfrm>
            <a:off x="628650" y="1431489"/>
            <a:ext cx="7886700" cy="1349812"/>
          </a:xfrm>
        </p:spPr>
        <p:txBody>
          <a:bodyPr>
            <a:normAutofit fontScale="77500" lnSpcReduction="20000"/>
          </a:bodyPr>
          <a:lstStyle/>
          <a:p>
            <a:r>
              <a:rPr lang="en-AU" dirty="0"/>
              <a:t>CUBIC is designed to be useful for high speed sessions while still being ‘fair’ to other sessions and also efficient even at lower speeds</a:t>
            </a:r>
          </a:p>
          <a:p>
            <a:r>
              <a:rPr lang="en-AU" dirty="0"/>
              <a:t>Rather than probe in a linear manner for the sending rate that triggers packet loss, CUBIC uses a non-linear (cubic) search algorithm</a:t>
            </a:r>
          </a:p>
        </p:txBody>
      </p:sp>
      <p:pic>
        <p:nvPicPr>
          <p:cNvPr id="7" name="Picture 6">
            <a:extLst>
              <a:ext uri="{FF2B5EF4-FFF2-40B4-BE49-F238E27FC236}">
                <a16:creationId xmlns:a16="http://schemas.microsoft.com/office/drawing/2014/main" id="{FA1FD370-0D63-6D4D-AE69-8B4C99B7C9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792" y="2719683"/>
            <a:ext cx="3158739" cy="2217838"/>
          </a:xfrm>
          <a:prstGeom prst="rect">
            <a:avLst/>
          </a:prstGeom>
        </p:spPr>
      </p:pic>
    </p:spTree>
    <p:extLst>
      <p:ext uri="{BB962C8B-B14F-4D97-AF65-F5344CB8AC3E}">
        <p14:creationId xmlns:p14="http://schemas.microsoft.com/office/powerpoint/2010/main" val="715645303"/>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latin typeface="Powderfinger Type" charset="0"/>
                <a:ea typeface="Powderfinger Type" charset="0"/>
                <a:cs typeface="Powderfinger Type" charset="0"/>
              </a:rPr>
              <a:t>CUBIC and Queue formation</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85876" y="1094566"/>
            <a:ext cx="5126401" cy="3599388"/>
          </a:xfrm>
        </p:spPr>
      </p:pic>
      <p:cxnSp>
        <p:nvCxnSpPr>
          <p:cNvPr id="5" name="Straight Connector 4">
            <a:extLst>
              <a:ext uri="{FF2B5EF4-FFF2-40B4-BE49-F238E27FC236}">
                <a16:creationId xmlns:a16="http://schemas.microsoft.com/office/drawing/2014/main" id="{70A9020E-F676-954F-807F-45D46F5E4ABC}"/>
              </a:ext>
            </a:extLst>
          </p:cNvPr>
          <p:cNvCxnSpPr/>
          <p:nvPr/>
        </p:nvCxnSpPr>
        <p:spPr>
          <a:xfrm>
            <a:off x="1816987" y="2735584"/>
            <a:ext cx="443933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07073C9-6164-CA48-9463-D1245C174436}"/>
              </a:ext>
            </a:extLst>
          </p:cNvPr>
          <p:cNvSpPr txBox="1"/>
          <p:nvPr/>
        </p:nvSpPr>
        <p:spPr>
          <a:xfrm>
            <a:off x="172783" y="2574001"/>
            <a:ext cx="1260281" cy="346249"/>
          </a:xfrm>
          <a:prstGeom prst="rect">
            <a:avLst/>
          </a:prstGeom>
          <a:noFill/>
        </p:spPr>
        <p:txBody>
          <a:bodyPr wrap="none" rtlCol="0">
            <a:spAutoFit/>
          </a:bodyPr>
          <a:lstStyle/>
          <a:p>
            <a:r>
              <a:rPr lang="en-AU" sz="825" dirty="0"/>
              <a:t>Total Queue Capacity</a:t>
            </a:r>
          </a:p>
          <a:p>
            <a:r>
              <a:rPr lang="en-AU" sz="825" dirty="0"/>
              <a:t>(Onset of Packet Loss)</a:t>
            </a:r>
          </a:p>
        </p:txBody>
      </p:sp>
      <p:cxnSp>
        <p:nvCxnSpPr>
          <p:cNvPr id="7" name="Straight Connector 6">
            <a:extLst>
              <a:ext uri="{FF2B5EF4-FFF2-40B4-BE49-F238E27FC236}">
                <a16:creationId xmlns:a16="http://schemas.microsoft.com/office/drawing/2014/main" id="{DAFA930A-0ABE-4443-8ED3-C8DEF0D3CCB7}"/>
              </a:ext>
            </a:extLst>
          </p:cNvPr>
          <p:cNvCxnSpPr/>
          <p:nvPr/>
        </p:nvCxnSpPr>
        <p:spPr>
          <a:xfrm>
            <a:off x="1816987" y="3107059"/>
            <a:ext cx="443933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A47973A-1623-A443-B0FC-C74393954463}"/>
              </a:ext>
            </a:extLst>
          </p:cNvPr>
          <p:cNvSpPr txBox="1"/>
          <p:nvPr/>
        </p:nvSpPr>
        <p:spPr>
          <a:xfrm>
            <a:off x="172782" y="3006342"/>
            <a:ext cx="1265090" cy="346249"/>
          </a:xfrm>
          <a:prstGeom prst="rect">
            <a:avLst/>
          </a:prstGeom>
          <a:noFill/>
        </p:spPr>
        <p:txBody>
          <a:bodyPr wrap="none" rtlCol="0">
            <a:spAutoFit/>
          </a:bodyPr>
          <a:lstStyle/>
          <a:p>
            <a:r>
              <a:rPr lang="en-AU" sz="825" dirty="0"/>
              <a:t>Link Capacity Capacity</a:t>
            </a:r>
          </a:p>
          <a:p>
            <a:r>
              <a:rPr lang="en-AU" sz="825" dirty="0"/>
              <a:t>(Onset of Queuing)</a:t>
            </a:r>
          </a:p>
        </p:txBody>
      </p:sp>
      <p:sp>
        <p:nvSpPr>
          <p:cNvPr id="9" name="Up Arrow 8">
            <a:extLst>
              <a:ext uri="{FF2B5EF4-FFF2-40B4-BE49-F238E27FC236}">
                <a16:creationId xmlns:a16="http://schemas.microsoft.com/office/drawing/2014/main" id="{310D1ACC-687D-0545-A376-BEB016E03368}"/>
              </a:ext>
            </a:extLst>
          </p:cNvPr>
          <p:cNvSpPr/>
          <p:nvPr/>
        </p:nvSpPr>
        <p:spPr>
          <a:xfrm flipV="1">
            <a:off x="6302943" y="3178894"/>
            <a:ext cx="831851" cy="1003301"/>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0" name="Up Arrow 9">
            <a:extLst>
              <a:ext uri="{FF2B5EF4-FFF2-40B4-BE49-F238E27FC236}">
                <a16:creationId xmlns:a16="http://schemas.microsoft.com/office/drawing/2014/main" id="{ADA5CEC5-30BE-C449-B05F-0803FEA822F1}"/>
              </a:ext>
            </a:extLst>
          </p:cNvPr>
          <p:cNvSpPr/>
          <p:nvPr/>
        </p:nvSpPr>
        <p:spPr>
          <a:xfrm>
            <a:off x="6302944" y="2211710"/>
            <a:ext cx="787401" cy="89534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1" name="TextBox 10">
            <a:extLst>
              <a:ext uri="{FF2B5EF4-FFF2-40B4-BE49-F238E27FC236}">
                <a16:creationId xmlns:a16="http://schemas.microsoft.com/office/drawing/2014/main" id="{DE0F0635-5D94-5A4A-A2D9-EE54A557B0F2}"/>
              </a:ext>
            </a:extLst>
          </p:cNvPr>
          <p:cNvSpPr txBox="1"/>
          <p:nvPr/>
        </p:nvSpPr>
        <p:spPr>
          <a:xfrm>
            <a:off x="7220519" y="2528917"/>
            <a:ext cx="2032001" cy="219291"/>
          </a:xfrm>
          <a:prstGeom prst="rect">
            <a:avLst/>
          </a:prstGeom>
          <a:noFill/>
        </p:spPr>
        <p:txBody>
          <a:bodyPr wrap="square" rtlCol="0">
            <a:spAutoFit/>
          </a:bodyPr>
          <a:lstStyle/>
          <a:p>
            <a:r>
              <a:rPr lang="en-AU" sz="825" dirty="0"/>
              <a:t>Network Buffers Fill</a:t>
            </a:r>
          </a:p>
        </p:txBody>
      </p:sp>
      <p:sp>
        <p:nvSpPr>
          <p:cNvPr id="12" name="TextBox 11">
            <a:extLst>
              <a:ext uri="{FF2B5EF4-FFF2-40B4-BE49-F238E27FC236}">
                <a16:creationId xmlns:a16="http://schemas.microsoft.com/office/drawing/2014/main" id="{F599A4F4-990B-F744-8DC4-A9CD90196B76}"/>
              </a:ext>
            </a:extLst>
          </p:cNvPr>
          <p:cNvSpPr txBox="1"/>
          <p:nvPr/>
        </p:nvSpPr>
        <p:spPr>
          <a:xfrm>
            <a:off x="7220519" y="3329508"/>
            <a:ext cx="2032001" cy="219291"/>
          </a:xfrm>
          <a:prstGeom prst="rect">
            <a:avLst/>
          </a:prstGeom>
          <a:noFill/>
        </p:spPr>
        <p:txBody>
          <a:bodyPr wrap="square" rtlCol="0">
            <a:spAutoFit/>
          </a:bodyPr>
          <a:lstStyle/>
          <a:p>
            <a:r>
              <a:rPr lang="en-AU" sz="825" dirty="0"/>
              <a:t>Network Buffers Drain</a:t>
            </a:r>
          </a:p>
        </p:txBody>
      </p:sp>
    </p:spTree>
    <p:extLst>
      <p:ext uri="{BB962C8B-B14F-4D97-AF65-F5344CB8AC3E}">
        <p14:creationId xmlns:p14="http://schemas.microsoft.com/office/powerpoint/2010/main" val="2721373889"/>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latin typeface="Powderfinger Type" charset="0"/>
                <a:ea typeface="Powderfinger Type" charset="0"/>
                <a:cs typeface="Powderfinger Type" charset="0"/>
              </a:rPr>
              <a:t>CUBIC assessment</a:t>
            </a:r>
          </a:p>
        </p:txBody>
      </p:sp>
      <p:sp>
        <p:nvSpPr>
          <p:cNvPr id="3" name="Content Placeholder 2"/>
          <p:cNvSpPr>
            <a:spLocks noGrp="1"/>
          </p:cNvSpPr>
          <p:nvPr>
            <p:ph idx="1"/>
          </p:nvPr>
        </p:nvSpPr>
        <p:spPr/>
        <p:txBody>
          <a:bodyPr/>
          <a:lstStyle/>
          <a:p>
            <a:r>
              <a:rPr lang="en-AU" dirty="0"/>
              <a:t>Can react quickly to available capacity in the network</a:t>
            </a:r>
          </a:p>
          <a:p>
            <a:r>
              <a:rPr lang="en-AU" dirty="0"/>
              <a:t>Tends to sit for extended periods in the phase of queue formation</a:t>
            </a:r>
          </a:p>
          <a:p>
            <a:r>
              <a:rPr lang="en-AU" dirty="0"/>
              <a:t>Can react efficiently to long fat pipes and rapidly scale up the sending rate</a:t>
            </a:r>
          </a:p>
          <a:p>
            <a:r>
              <a:rPr lang="en-AU" dirty="0"/>
              <a:t>Operates in a manner that tends to exacerbate ‘buffer bloat’ conditions, but also operates efficiently in small buffer environments</a:t>
            </a:r>
          </a:p>
        </p:txBody>
      </p:sp>
    </p:spTree>
    <p:extLst>
      <p:ext uri="{BB962C8B-B14F-4D97-AF65-F5344CB8AC3E}">
        <p14:creationId xmlns:p14="http://schemas.microsoft.com/office/powerpoint/2010/main" val="2448205955"/>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latin typeface="Powderfinger Type" charset="0"/>
                <a:ea typeface="Powderfinger Type" charset="0"/>
                <a:cs typeface="Powderfinger Type" charset="0"/>
              </a:rPr>
              <a:t>Can we do even better?</a:t>
            </a:r>
          </a:p>
        </p:txBody>
      </p:sp>
      <p:sp>
        <p:nvSpPr>
          <p:cNvPr id="5" name="Content Placeholder 4"/>
          <p:cNvSpPr>
            <a:spLocks noGrp="1"/>
          </p:cNvSpPr>
          <p:nvPr>
            <p:ph idx="1"/>
          </p:nvPr>
        </p:nvSpPr>
        <p:spPr/>
        <p:txBody>
          <a:bodyPr>
            <a:normAutofit fontScale="62500" lnSpcReduction="20000"/>
          </a:bodyPr>
          <a:lstStyle/>
          <a:p>
            <a:r>
              <a:rPr lang="en-AU" dirty="0"/>
              <a:t>Lets look at the model of the network once more, and observe that there are three ‘states’ of flow management in this network:</a:t>
            </a:r>
          </a:p>
          <a:p>
            <a:pPr lvl="1"/>
            <a:r>
              <a:rPr lang="en-AU" dirty="0"/>
              <a:t>Under-Utilised </a:t>
            </a:r>
            <a:r>
              <a:rPr lang="mr-IN" dirty="0"/>
              <a:t>–</a:t>
            </a:r>
            <a:r>
              <a:rPr lang="en-AU" dirty="0"/>
              <a:t> where the flow rate is below the link capacity and no queues form</a:t>
            </a:r>
          </a:p>
          <a:p>
            <a:pPr lvl="1"/>
            <a:r>
              <a:rPr lang="en-AU" dirty="0"/>
              <a:t>Over-Utilised </a:t>
            </a:r>
            <a:r>
              <a:rPr lang="mr-IN" dirty="0"/>
              <a:t>–</a:t>
            </a:r>
            <a:r>
              <a:rPr lang="en-AU" dirty="0"/>
              <a:t> where the flow rate is greater that the link capacity and queues form </a:t>
            </a:r>
          </a:p>
          <a:p>
            <a:pPr lvl="1"/>
            <a:r>
              <a:rPr lang="en-AU" dirty="0"/>
              <a:t>Saturated </a:t>
            </a:r>
            <a:r>
              <a:rPr lang="mr-IN" dirty="0"/>
              <a:t>–</a:t>
            </a:r>
            <a:r>
              <a:rPr lang="en-AU" dirty="0"/>
              <a:t> where the queue is filled and packet loss occurs</a:t>
            </a:r>
          </a:p>
          <a:p>
            <a:pPr lvl="1"/>
            <a:endParaRPr lang="en-AU" dirty="0"/>
          </a:p>
          <a:p>
            <a:r>
              <a:rPr lang="en-AU" dirty="0"/>
              <a:t>Loss-based control systems probe upward to the Saturated point, and back off quickly to what they guess is the Under-Utilised state in order to the let the queues drain</a:t>
            </a:r>
          </a:p>
          <a:p>
            <a:r>
              <a:rPr lang="en-AU" dirty="0"/>
              <a:t>But the optimal operational point for any flow is at the point of state change from Under to Over-utilised, not at the Saturated point</a:t>
            </a:r>
          </a:p>
        </p:txBody>
      </p:sp>
    </p:spTree>
    <p:extLst>
      <p:ext uri="{BB962C8B-B14F-4D97-AF65-F5344CB8AC3E}">
        <p14:creationId xmlns:p14="http://schemas.microsoft.com/office/powerpoint/2010/main" val="2862175679"/>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latin typeface="Powderfinger Type" charset="0"/>
                <a:ea typeface="Powderfinger Type" charset="0"/>
                <a:cs typeface="Powderfinger Type" charset="0"/>
              </a:rPr>
              <a:t>RTT and Delivery Rate with Queuing</a:t>
            </a:r>
          </a:p>
        </p:txBody>
      </p:sp>
      <p:pic>
        <p:nvPicPr>
          <p:cNvPr id="4" name="Content Placeholder 3"/>
          <p:cNvPicPr>
            <a:picLocks noGrp="1" noChangeAspect="1"/>
          </p:cNvPicPr>
          <p:nvPr>
            <p:ph idx="1"/>
          </p:nvPr>
        </p:nvPicPr>
        <p:blipFill>
          <a:blip r:embed="rId2"/>
          <a:stretch>
            <a:fillRect/>
          </a:stretch>
        </p:blipFill>
        <p:spPr>
          <a:xfrm>
            <a:off x="1979712" y="788711"/>
            <a:ext cx="5184576" cy="4121630"/>
          </a:xfrm>
        </p:spPr>
      </p:pic>
      <p:sp>
        <p:nvSpPr>
          <p:cNvPr id="3" name="TextBox 2"/>
          <p:cNvSpPr txBox="1"/>
          <p:nvPr/>
        </p:nvSpPr>
        <p:spPr>
          <a:xfrm>
            <a:off x="2339752" y="4868601"/>
            <a:ext cx="961344" cy="219291"/>
          </a:xfrm>
          <a:prstGeom prst="rect">
            <a:avLst/>
          </a:prstGeom>
          <a:noFill/>
        </p:spPr>
        <p:txBody>
          <a:bodyPr wrap="square" rtlCol="0">
            <a:spAutoFit/>
          </a:bodyPr>
          <a:lstStyle/>
          <a:p>
            <a:r>
              <a:rPr lang="en-AU" sz="825" dirty="0"/>
              <a:t>Under-Utilised</a:t>
            </a:r>
          </a:p>
        </p:txBody>
      </p:sp>
      <p:sp>
        <p:nvSpPr>
          <p:cNvPr id="5" name="TextBox 4"/>
          <p:cNvSpPr txBox="1"/>
          <p:nvPr/>
        </p:nvSpPr>
        <p:spPr>
          <a:xfrm>
            <a:off x="3923928" y="4905509"/>
            <a:ext cx="961344" cy="219291"/>
          </a:xfrm>
          <a:prstGeom prst="rect">
            <a:avLst/>
          </a:prstGeom>
          <a:noFill/>
        </p:spPr>
        <p:txBody>
          <a:bodyPr wrap="square" rtlCol="0">
            <a:spAutoFit/>
          </a:bodyPr>
          <a:lstStyle/>
          <a:p>
            <a:r>
              <a:rPr lang="en-AU" sz="825" dirty="0"/>
              <a:t>Over-Utilised</a:t>
            </a:r>
          </a:p>
        </p:txBody>
      </p:sp>
      <p:sp>
        <p:nvSpPr>
          <p:cNvPr id="6" name="TextBox 5"/>
          <p:cNvSpPr txBox="1"/>
          <p:nvPr/>
        </p:nvSpPr>
        <p:spPr>
          <a:xfrm>
            <a:off x="5796136" y="4924209"/>
            <a:ext cx="961344" cy="219291"/>
          </a:xfrm>
          <a:prstGeom prst="rect">
            <a:avLst/>
          </a:prstGeom>
          <a:noFill/>
        </p:spPr>
        <p:txBody>
          <a:bodyPr wrap="square" rtlCol="0">
            <a:spAutoFit/>
          </a:bodyPr>
          <a:lstStyle/>
          <a:p>
            <a:r>
              <a:rPr lang="en-AU" sz="825" dirty="0"/>
              <a:t>Saturated</a:t>
            </a:r>
          </a:p>
        </p:txBody>
      </p:sp>
    </p:spTree>
    <p:extLst>
      <p:ext uri="{BB962C8B-B14F-4D97-AF65-F5344CB8AC3E}">
        <p14:creationId xmlns:p14="http://schemas.microsoft.com/office/powerpoint/2010/main" val="2395877170"/>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latin typeface="Powderfinger Type" charset="0"/>
                <a:ea typeface="Powderfinger Type" charset="0"/>
                <a:cs typeface="Powderfinger Type" charset="0"/>
              </a:rPr>
              <a:t>How to detect the </a:t>
            </a:r>
            <a:r>
              <a:rPr lang="en-AU" dirty="0">
                <a:solidFill>
                  <a:schemeClr val="accent6">
                    <a:lumMod val="50000"/>
                  </a:schemeClr>
                </a:solidFill>
                <a:latin typeface="Powderfinger Type" charset="0"/>
                <a:ea typeface="Powderfinger Type" charset="0"/>
                <a:cs typeface="Powderfinger Type" charset="0"/>
              </a:rPr>
              <a:t>onset</a:t>
            </a:r>
            <a:r>
              <a:rPr lang="en-AU" dirty="0">
                <a:latin typeface="Powderfinger Type" charset="0"/>
                <a:ea typeface="Powderfinger Type" charset="0"/>
                <a:cs typeface="Powderfinger Type" charset="0"/>
              </a:rPr>
              <a:t> of queuing?</a:t>
            </a:r>
          </a:p>
        </p:txBody>
      </p:sp>
      <p:sp>
        <p:nvSpPr>
          <p:cNvPr id="3" name="Content Placeholder 2"/>
          <p:cNvSpPr>
            <a:spLocks noGrp="1"/>
          </p:cNvSpPr>
          <p:nvPr>
            <p:ph idx="1"/>
          </p:nvPr>
        </p:nvSpPr>
        <p:spPr>
          <a:xfrm>
            <a:off x="1043608" y="1635646"/>
            <a:ext cx="7704856" cy="3423827"/>
          </a:xfrm>
        </p:spPr>
        <p:txBody>
          <a:bodyPr/>
          <a:lstStyle/>
          <a:p>
            <a:r>
              <a:rPr lang="en-AU" dirty="0"/>
              <a:t>By carefully measuring the Round Trip Time!</a:t>
            </a:r>
          </a:p>
          <a:p>
            <a:endParaRPr lang="en-AU" dirty="0"/>
          </a:p>
          <a:p>
            <a:endParaRPr lang="en-AU" dirty="0"/>
          </a:p>
        </p:txBody>
      </p:sp>
    </p:spTree>
    <p:extLst>
      <p:ext uri="{BB962C8B-B14F-4D97-AF65-F5344CB8AC3E}">
        <p14:creationId xmlns:p14="http://schemas.microsoft.com/office/powerpoint/2010/main" val="4146089214"/>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latin typeface="Powderfinger Type" charset="0"/>
                <a:ea typeface="Powderfinger Type" charset="0"/>
                <a:cs typeface="Powderfinger Type" charset="0"/>
              </a:rPr>
              <a:t>BBR Design Principles</a:t>
            </a:r>
          </a:p>
        </p:txBody>
      </p:sp>
      <p:sp>
        <p:nvSpPr>
          <p:cNvPr id="3" name="Content Placeholder 2"/>
          <p:cNvSpPr>
            <a:spLocks noGrp="1"/>
          </p:cNvSpPr>
          <p:nvPr>
            <p:ph idx="1"/>
          </p:nvPr>
        </p:nvSpPr>
        <p:spPr>
          <a:xfrm>
            <a:off x="541940" y="1369219"/>
            <a:ext cx="7886700" cy="3263504"/>
          </a:xfrm>
        </p:spPr>
        <p:txBody>
          <a:bodyPr>
            <a:normAutofit fontScale="85000" lnSpcReduction="20000"/>
          </a:bodyPr>
          <a:lstStyle/>
          <a:p>
            <a:r>
              <a:rPr lang="en-AU" dirty="0"/>
              <a:t>Probe the path capacity only intermittently</a:t>
            </a:r>
          </a:p>
          <a:p>
            <a:r>
              <a:rPr lang="en-AU" dirty="0"/>
              <a:t>Probe the path capacity by increasing the sending rate for a short interval and then drop the rate to drain the queue:</a:t>
            </a:r>
          </a:p>
          <a:p>
            <a:pPr lvl="1"/>
            <a:r>
              <a:rPr lang="en-AU" dirty="0"/>
              <a:t>If the RTT of the probe equals the RTT of the previous state then there is available path bandwidth that could be utilised</a:t>
            </a:r>
          </a:p>
          <a:p>
            <a:pPr lvl="1"/>
            <a:r>
              <a:rPr lang="en-AU" dirty="0"/>
              <a:t>If the RTT of the probe rises then the path is likely to be at the onset of queuing and no further path bandwidth is available</a:t>
            </a:r>
          </a:p>
          <a:p>
            <a:r>
              <a:rPr lang="en-AU" dirty="0"/>
              <a:t>Do not alter the path bandwidth estimate in response to packet loss</a:t>
            </a:r>
          </a:p>
          <a:p>
            <a:r>
              <a:rPr lang="en-AU" dirty="0"/>
              <a:t>Pace the sending packets to avoid the need for network buffer rate adaptation</a:t>
            </a:r>
          </a:p>
          <a:p>
            <a:endParaRPr lang="en-AU" dirty="0"/>
          </a:p>
          <a:p>
            <a:endParaRPr lang="en-AU" dirty="0"/>
          </a:p>
        </p:txBody>
      </p:sp>
    </p:spTree>
    <p:extLst>
      <p:ext uri="{BB962C8B-B14F-4D97-AF65-F5344CB8AC3E}">
        <p14:creationId xmlns:p14="http://schemas.microsoft.com/office/powerpoint/2010/main" val="2898784419"/>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latin typeface="Powderfinger Type" charset="0"/>
                <a:ea typeface="Powderfinger Type" charset="0"/>
                <a:cs typeface="Powderfinger Type" charset="0"/>
              </a:rPr>
              <a:t>Idealised BBR profile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3648" y="1369219"/>
            <a:ext cx="4648020" cy="3263504"/>
          </a:xfrm>
        </p:spPr>
      </p:pic>
      <p:sp>
        <p:nvSpPr>
          <p:cNvPr id="5" name="TextBox 4">
            <a:extLst>
              <a:ext uri="{FF2B5EF4-FFF2-40B4-BE49-F238E27FC236}">
                <a16:creationId xmlns:a16="http://schemas.microsoft.com/office/drawing/2014/main" id="{2C9AA58E-82F2-344B-BE5A-563FAA869CF7}"/>
              </a:ext>
            </a:extLst>
          </p:cNvPr>
          <p:cNvSpPr txBox="1"/>
          <p:nvPr/>
        </p:nvSpPr>
        <p:spPr>
          <a:xfrm>
            <a:off x="6051628" y="2631639"/>
            <a:ext cx="1662635" cy="369332"/>
          </a:xfrm>
          <a:prstGeom prst="rect">
            <a:avLst/>
          </a:prstGeom>
          <a:noFill/>
        </p:spPr>
        <p:txBody>
          <a:bodyPr wrap="none" rtlCol="0">
            <a:spAutoFit/>
          </a:bodyPr>
          <a:lstStyle/>
          <a:p>
            <a:r>
              <a:rPr lang="en-AU" dirty="0">
                <a:latin typeface="AhnbergHand" pitchFamily="2" charset="0"/>
              </a:rPr>
              <a:t>sending rate</a:t>
            </a:r>
          </a:p>
        </p:txBody>
      </p:sp>
      <p:sp>
        <p:nvSpPr>
          <p:cNvPr id="6" name="TextBox 5">
            <a:extLst>
              <a:ext uri="{FF2B5EF4-FFF2-40B4-BE49-F238E27FC236}">
                <a16:creationId xmlns:a16="http://schemas.microsoft.com/office/drawing/2014/main" id="{55EA9472-4643-F349-B6B7-C3D49AB4F43A}"/>
              </a:ext>
            </a:extLst>
          </p:cNvPr>
          <p:cNvSpPr txBox="1"/>
          <p:nvPr/>
        </p:nvSpPr>
        <p:spPr>
          <a:xfrm>
            <a:off x="6051627" y="4078725"/>
            <a:ext cx="2068195" cy="369332"/>
          </a:xfrm>
          <a:prstGeom prst="rect">
            <a:avLst/>
          </a:prstGeom>
          <a:noFill/>
        </p:spPr>
        <p:txBody>
          <a:bodyPr wrap="none" rtlCol="0">
            <a:spAutoFit/>
          </a:bodyPr>
          <a:lstStyle/>
          <a:p>
            <a:r>
              <a:rPr lang="en-AU" dirty="0">
                <a:latin typeface="AhnbergHand" pitchFamily="2" charset="0"/>
              </a:rPr>
              <a:t>network queues</a:t>
            </a:r>
          </a:p>
        </p:txBody>
      </p:sp>
    </p:spTree>
    <p:extLst>
      <p:ext uri="{BB962C8B-B14F-4D97-AF65-F5344CB8AC3E}">
        <p14:creationId xmlns:p14="http://schemas.microsoft.com/office/powerpoint/2010/main" val="397982406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484E8-22E3-654A-91F3-1A3F36383A5D}"/>
              </a:ext>
            </a:extLst>
          </p:cNvPr>
          <p:cNvSpPr>
            <a:spLocks noGrp="1"/>
          </p:cNvSpPr>
          <p:nvPr>
            <p:ph type="title"/>
          </p:nvPr>
        </p:nvSpPr>
        <p:spPr/>
        <p:txBody>
          <a:bodyPr/>
          <a:lstStyle/>
          <a:p>
            <a:r>
              <a:rPr lang="en-AU" dirty="0">
                <a:latin typeface="Powderfinger Type" panose="02020709070000000403" pitchFamily="49" charset="77"/>
              </a:rPr>
              <a:t>The Evolution of Speed</a:t>
            </a:r>
            <a:endParaRPr lang="en-AU" dirty="0"/>
          </a:p>
        </p:txBody>
      </p:sp>
      <p:sp>
        <p:nvSpPr>
          <p:cNvPr id="3" name="Content Placeholder 2">
            <a:extLst>
              <a:ext uri="{FF2B5EF4-FFF2-40B4-BE49-F238E27FC236}">
                <a16:creationId xmlns:a16="http://schemas.microsoft.com/office/drawing/2014/main" id="{041C0139-7C07-594D-823F-587996E9A2E6}"/>
              </a:ext>
            </a:extLst>
          </p:cNvPr>
          <p:cNvSpPr>
            <a:spLocks noGrp="1"/>
          </p:cNvSpPr>
          <p:nvPr>
            <p:ph idx="1"/>
          </p:nvPr>
        </p:nvSpPr>
        <p:spPr/>
        <p:txBody>
          <a:bodyPr>
            <a:normAutofit fontScale="92500" lnSpcReduction="20000"/>
          </a:bodyPr>
          <a:lstStyle/>
          <a:p>
            <a:pPr marL="0" indent="0">
              <a:buNone/>
            </a:pPr>
            <a:r>
              <a:rPr lang="en-AU" dirty="0"/>
              <a:t>1980’s</a:t>
            </a:r>
          </a:p>
          <a:p>
            <a:pPr lvl="1"/>
            <a:r>
              <a:rPr lang="en-AU" sz="2400" dirty="0"/>
              <a:t>TCP rates of Kilobits per second</a:t>
            </a:r>
          </a:p>
          <a:p>
            <a:pPr marL="0" indent="0">
              <a:buNone/>
            </a:pPr>
            <a:r>
              <a:rPr lang="en-AU" dirty="0"/>
              <a:t>1990’s</a:t>
            </a:r>
          </a:p>
          <a:p>
            <a:pPr lvl="1"/>
            <a:r>
              <a:rPr lang="en-AU" sz="2400" dirty="0"/>
              <a:t>TCP rates of Megabits per second</a:t>
            </a:r>
          </a:p>
          <a:p>
            <a:pPr marL="0" indent="0">
              <a:buNone/>
            </a:pPr>
            <a:r>
              <a:rPr lang="en-AU" dirty="0"/>
              <a:t>2000’s</a:t>
            </a:r>
          </a:p>
          <a:p>
            <a:pPr lvl="1"/>
            <a:r>
              <a:rPr lang="en-AU" sz="2400" dirty="0"/>
              <a:t>TCP rates of Gigabits per second</a:t>
            </a:r>
          </a:p>
          <a:p>
            <a:pPr marL="0" indent="0">
              <a:buNone/>
            </a:pPr>
            <a:r>
              <a:rPr lang="en-AU" dirty="0"/>
              <a:t>2010’s</a:t>
            </a:r>
          </a:p>
          <a:p>
            <a:pPr lvl="1"/>
            <a:r>
              <a:rPr lang="en-AU" sz="2400" dirty="0"/>
              <a:t>TCP rates of Gigabits per second</a:t>
            </a:r>
            <a:endParaRPr lang="en-AU" dirty="0"/>
          </a:p>
          <a:p>
            <a:pPr marL="0" indent="0">
              <a:buNone/>
            </a:pPr>
            <a:endParaRPr lang="en-AU" dirty="0"/>
          </a:p>
        </p:txBody>
      </p:sp>
      <p:sp>
        <p:nvSpPr>
          <p:cNvPr id="4" name="Slide Number Placeholder 3">
            <a:extLst>
              <a:ext uri="{FF2B5EF4-FFF2-40B4-BE49-F238E27FC236}">
                <a16:creationId xmlns:a16="http://schemas.microsoft.com/office/drawing/2014/main" id="{18F5077D-8546-3E4E-A82A-5FE6F546764B}"/>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4</a:t>
            </a:fld>
            <a:endParaRPr lang="en-AU" kern="0" dirty="0"/>
          </a:p>
        </p:txBody>
      </p:sp>
      <p:sp>
        <p:nvSpPr>
          <p:cNvPr id="5" name="Freeform 4">
            <a:extLst>
              <a:ext uri="{FF2B5EF4-FFF2-40B4-BE49-F238E27FC236}">
                <a16:creationId xmlns:a16="http://schemas.microsoft.com/office/drawing/2014/main" id="{6A1FC39E-333A-9546-B546-E6AC9B255894}"/>
              </a:ext>
            </a:extLst>
          </p:cNvPr>
          <p:cNvSpPr/>
          <p:nvPr/>
        </p:nvSpPr>
        <p:spPr>
          <a:xfrm>
            <a:off x="6023898" y="2571750"/>
            <a:ext cx="160659" cy="1827255"/>
          </a:xfrm>
          <a:custGeom>
            <a:avLst/>
            <a:gdLst>
              <a:gd name="connsiteX0" fmla="*/ 160659 w 160659"/>
              <a:gd name="connsiteY0" fmla="*/ 2552297 h 2552297"/>
              <a:gd name="connsiteX1" fmla="*/ 98875 w 160659"/>
              <a:gd name="connsiteY1" fmla="*/ 1217768 h 2552297"/>
              <a:gd name="connsiteX2" fmla="*/ 67983 w 160659"/>
              <a:gd name="connsiteY2" fmla="*/ 80946 h 2552297"/>
              <a:gd name="connsiteX3" fmla="*/ 21 w 160659"/>
              <a:gd name="connsiteY3" fmla="*/ 148908 h 2552297"/>
              <a:gd name="connsiteX4" fmla="*/ 61805 w 160659"/>
              <a:gd name="connsiteY4" fmla="*/ 627 h 2552297"/>
              <a:gd name="connsiteX5" fmla="*/ 160659 w 160659"/>
              <a:gd name="connsiteY5" fmla="*/ 105660 h 255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659" h="2552297">
                <a:moveTo>
                  <a:pt x="160659" y="2552297"/>
                </a:moveTo>
                <a:cubicBezTo>
                  <a:pt x="137490" y="2090978"/>
                  <a:pt x="114321" y="1629660"/>
                  <a:pt x="98875" y="1217768"/>
                </a:cubicBezTo>
                <a:cubicBezTo>
                  <a:pt x="83429" y="805876"/>
                  <a:pt x="84459" y="259089"/>
                  <a:pt x="67983" y="80946"/>
                </a:cubicBezTo>
                <a:cubicBezTo>
                  <a:pt x="51507" y="-97197"/>
                  <a:pt x="1051" y="162294"/>
                  <a:pt x="21" y="148908"/>
                </a:cubicBezTo>
                <a:cubicBezTo>
                  <a:pt x="-1009" y="135521"/>
                  <a:pt x="35032" y="7835"/>
                  <a:pt x="61805" y="627"/>
                </a:cubicBezTo>
                <a:cubicBezTo>
                  <a:pt x="88578" y="-6581"/>
                  <a:pt x="124618" y="49539"/>
                  <a:pt x="160659" y="10566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Freeform 5">
            <a:extLst>
              <a:ext uri="{FF2B5EF4-FFF2-40B4-BE49-F238E27FC236}">
                <a16:creationId xmlns:a16="http://schemas.microsoft.com/office/drawing/2014/main" id="{21025B0A-2D87-3B46-8381-39DFCEE01E4D}"/>
              </a:ext>
            </a:extLst>
          </p:cNvPr>
          <p:cNvSpPr/>
          <p:nvPr/>
        </p:nvSpPr>
        <p:spPr>
          <a:xfrm>
            <a:off x="6221627" y="4287271"/>
            <a:ext cx="2581529" cy="124091"/>
          </a:xfrm>
          <a:custGeom>
            <a:avLst/>
            <a:gdLst>
              <a:gd name="connsiteX0" fmla="*/ 0 w 2581529"/>
              <a:gd name="connsiteY0" fmla="*/ 93199 h 124091"/>
              <a:gd name="connsiteX1" fmla="*/ 685800 w 2581529"/>
              <a:gd name="connsiteY1" fmla="*/ 80843 h 124091"/>
              <a:gd name="connsiteX2" fmla="*/ 2483708 w 2581529"/>
              <a:gd name="connsiteY2" fmla="*/ 80843 h 124091"/>
              <a:gd name="connsiteX3" fmla="*/ 2366319 w 2581529"/>
              <a:gd name="connsiteY3" fmla="*/ 524 h 124091"/>
              <a:gd name="connsiteX4" fmla="*/ 2570205 w 2581529"/>
              <a:gd name="connsiteY4" fmla="*/ 49951 h 124091"/>
              <a:gd name="connsiteX5" fmla="*/ 2458995 w 2581529"/>
              <a:gd name="connsiteY5" fmla="*/ 124091 h 124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1529" h="124091">
                <a:moveTo>
                  <a:pt x="0" y="93199"/>
                </a:moveTo>
                <a:lnTo>
                  <a:pt x="685800" y="80843"/>
                </a:lnTo>
                <a:lnTo>
                  <a:pt x="2483708" y="80843"/>
                </a:lnTo>
                <a:cubicBezTo>
                  <a:pt x="2763794" y="67457"/>
                  <a:pt x="2351903" y="5673"/>
                  <a:pt x="2366319" y="524"/>
                </a:cubicBezTo>
                <a:cubicBezTo>
                  <a:pt x="2380735" y="-4625"/>
                  <a:pt x="2554759" y="29356"/>
                  <a:pt x="2570205" y="49951"/>
                </a:cubicBezTo>
                <a:cubicBezTo>
                  <a:pt x="2585651" y="70546"/>
                  <a:pt x="2522323" y="97318"/>
                  <a:pt x="2458995" y="12409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Freeform 6">
            <a:extLst>
              <a:ext uri="{FF2B5EF4-FFF2-40B4-BE49-F238E27FC236}">
                <a16:creationId xmlns:a16="http://schemas.microsoft.com/office/drawing/2014/main" id="{43E1186C-F1B8-584F-9818-CAA0757B017D}"/>
              </a:ext>
            </a:extLst>
          </p:cNvPr>
          <p:cNvSpPr/>
          <p:nvPr/>
        </p:nvSpPr>
        <p:spPr>
          <a:xfrm>
            <a:off x="6295630" y="4133269"/>
            <a:ext cx="84077" cy="68623"/>
          </a:xfrm>
          <a:custGeom>
            <a:avLst/>
            <a:gdLst>
              <a:gd name="connsiteX0" fmla="*/ 80456 w 84077"/>
              <a:gd name="connsiteY0" fmla="*/ 66 h 68623"/>
              <a:gd name="connsiteX1" fmla="*/ 138 w 84077"/>
              <a:gd name="connsiteY1" fmla="*/ 55672 h 68623"/>
              <a:gd name="connsiteX2" fmla="*/ 61921 w 84077"/>
              <a:gd name="connsiteY2" fmla="*/ 68028 h 68623"/>
              <a:gd name="connsiteX3" fmla="*/ 80456 w 84077"/>
              <a:gd name="connsiteY3" fmla="*/ 66 h 68623"/>
            </a:gdLst>
            <a:ahLst/>
            <a:cxnLst>
              <a:cxn ang="0">
                <a:pos x="connsiteX0" y="connsiteY0"/>
              </a:cxn>
              <a:cxn ang="0">
                <a:pos x="connsiteX1" y="connsiteY1"/>
              </a:cxn>
              <a:cxn ang="0">
                <a:pos x="connsiteX2" y="connsiteY2"/>
              </a:cxn>
              <a:cxn ang="0">
                <a:pos x="connsiteX3" y="connsiteY3"/>
              </a:cxn>
            </a:cxnLst>
            <a:rect l="l" t="t" r="r" b="b"/>
            <a:pathLst>
              <a:path w="84077" h="68623">
                <a:moveTo>
                  <a:pt x="80456" y="66"/>
                </a:moveTo>
                <a:cubicBezTo>
                  <a:pt x="70159" y="-1993"/>
                  <a:pt x="3227" y="44345"/>
                  <a:pt x="138" y="55672"/>
                </a:cubicBezTo>
                <a:cubicBezTo>
                  <a:pt x="-2951" y="66999"/>
                  <a:pt x="46475" y="70087"/>
                  <a:pt x="61921" y="68028"/>
                </a:cubicBezTo>
                <a:cubicBezTo>
                  <a:pt x="77367" y="65969"/>
                  <a:pt x="90753" y="2125"/>
                  <a:pt x="80456" y="66"/>
                </a:cubicBezTo>
                <a:close/>
              </a:path>
            </a:pathLst>
          </a:cu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Freeform 7">
            <a:extLst>
              <a:ext uri="{FF2B5EF4-FFF2-40B4-BE49-F238E27FC236}">
                <a16:creationId xmlns:a16="http://schemas.microsoft.com/office/drawing/2014/main" id="{95335EDA-CF17-224A-9EBF-AE5DCDD39F68}"/>
              </a:ext>
            </a:extLst>
          </p:cNvPr>
          <p:cNvSpPr/>
          <p:nvPr/>
        </p:nvSpPr>
        <p:spPr>
          <a:xfrm>
            <a:off x="7023536" y="3591608"/>
            <a:ext cx="84077" cy="68623"/>
          </a:xfrm>
          <a:custGeom>
            <a:avLst/>
            <a:gdLst>
              <a:gd name="connsiteX0" fmla="*/ 80456 w 84077"/>
              <a:gd name="connsiteY0" fmla="*/ 66 h 68623"/>
              <a:gd name="connsiteX1" fmla="*/ 138 w 84077"/>
              <a:gd name="connsiteY1" fmla="*/ 55672 h 68623"/>
              <a:gd name="connsiteX2" fmla="*/ 61921 w 84077"/>
              <a:gd name="connsiteY2" fmla="*/ 68028 h 68623"/>
              <a:gd name="connsiteX3" fmla="*/ 80456 w 84077"/>
              <a:gd name="connsiteY3" fmla="*/ 66 h 68623"/>
            </a:gdLst>
            <a:ahLst/>
            <a:cxnLst>
              <a:cxn ang="0">
                <a:pos x="connsiteX0" y="connsiteY0"/>
              </a:cxn>
              <a:cxn ang="0">
                <a:pos x="connsiteX1" y="connsiteY1"/>
              </a:cxn>
              <a:cxn ang="0">
                <a:pos x="connsiteX2" y="connsiteY2"/>
              </a:cxn>
              <a:cxn ang="0">
                <a:pos x="connsiteX3" y="connsiteY3"/>
              </a:cxn>
            </a:cxnLst>
            <a:rect l="l" t="t" r="r" b="b"/>
            <a:pathLst>
              <a:path w="84077" h="68623">
                <a:moveTo>
                  <a:pt x="80456" y="66"/>
                </a:moveTo>
                <a:cubicBezTo>
                  <a:pt x="70159" y="-1993"/>
                  <a:pt x="3227" y="44345"/>
                  <a:pt x="138" y="55672"/>
                </a:cubicBezTo>
                <a:cubicBezTo>
                  <a:pt x="-2951" y="66999"/>
                  <a:pt x="46475" y="70087"/>
                  <a:pt x="61921" y="68028"/>
                </a:cubicBezTo>
                <a:cubicBezTo>
                  <a:pt x="77367" y="65969"/>
                  <a:pt x="90753" y="2125"/>
                  <a:pt x="80456" y="66"/>
                </a:cubicBezTo>
                <a:close/>
              </a:path>
            </a:pathLst>
          </a:cu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Freeform 8">
            <a:extLst>
              <a:ext uri="{FF2B5EF4-FFF2-40B4-BE49-F238E27FC236}">
                <a16:creationId xmlns:a16="http://schemas.microsoft.com/office/drawing/2014/main" id="{01A1BDFF-5455-4A4A-826A-5D9D8E778524}"/>
              </a:ext>
            </a:extLst>
          </p:cNvPr>
          <p:cNvSpPr/>
          <p:nvPr/>
        </p:nvSpPr>
        <p:spPr>
          <a:xfrm>
            <a:off x="7692485" y="3147814"/>
            <a:ext cx="84077" cy="68623"/>
          </a:xfrm>
          <a:custGeom>
            <a:avLst/>
            <a:gdLst>
              <a:gd name="connsiteX0" fmla="*/ 80456 w 84077"/>
              <a:gd name="connsiteY0" fmla="*/ 66 h 68623"/>
              <a:gd name="connsiteX1" fmla="*/ 138 w 84077"/>
              <a:gd name="connsiteY1" fmla="*/ 55672 h 68623"/>
              <a:gd name="connsiteX2" fmla="*/ 61921 w 84077"/>
              <a:gd name="connsiteY2" fmla="*/ 68028 h 68623"/>
              <a:gd name="connsiteX3" fmla="*/ 80456 w 84077"/>
              <a:gd name="connsiteY3" fmla="*/ 66 h 68623"/>
            </a:gdLst>
            <a:ahLst/>
            <a:cxnLst>
              <a:cxn ang="0">
                <a:pos x="connsiteX0" y="connsiteY0"/>
              </a:cxn>
              <a:cxn ang="0">
                <a:pos x="connsiteX1" y="connsiteY1"/>
              </a:cxn>
              <a:cxn ang="0">
                <a:pos x="connsiteX2" y="connsiteY2"/>
              </a:cxn>
              <a:cxn ang="0">
                <a:pos x="connsiteX3" y="connsiteY3"/>
              </a:cxn>
            </a:cxnLst>
            <a:rect l="l" t="t" r="r" b="b"/>
            <a:pathLst>
              <a:path w="84077" h="68623">
                <a:moveTo>
                  <a:pt x="80456" y="66"/>
                </a:moveTo>
                <a:cubicBezTo>
                  <a:pt x="70159" y="-1993"/>
                  <a:pt x="3227" y="44345"/>
                  <a:pt x="138" y="55672"/>
                </a:cubicBezTo>
                <a:cubicBezTo>
                  <a:pt x="-2951" y="66999"/>
                  <a:pt x="46475" y="70087"/>
                  <a:pt x="61921" y="68028"/>
                </a:cubicBezTo>
                <a:cubicBezTo>
                  <a:pt x="77367" y="65969"/>
                  <a:pt x="90753" y="2125"/>
                  <a:pt x="80456" y="66"/>
                </a:cubicBezTo>
                <a:close/>
              </a:path>
            </a:pathLst>
          </a:cu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Freeform 9">
            <a:extLst>
              <a:ext uri="{FF2B5EF4-FFF2-40B4-BE49-F238E27FC236}">
                <a16:creationId xmlns:a16="http://schemas.microsoft.com/office/drawing/2014/main" id="{99870C99-B3A1-FA48-97CF-79E4FB0DA999}"/>
              </a:ext>
            </a:extLst>
          </p:cNvPr>
          <p:cNvSpPr/>
          <p:nvPr/>
        </p:nvSpPr>
        <p:spPr>
          <a:xfrm>
            <a:off x="8388424" y="2929353"/>
            <a:ext cx="84077" cy="68623"/>
          </a:xfrm>
          <a:custGeom>
            <a:avLst/>
            <a:gdLst>
              <a:gd name="connsiteX0" fmla="*/ 80456 w 84077"/>
              <a:gd name="connsiteY0" fmla="*/ 66 h 68623"/>
              <a:gd name="connsiteX1" fmla="*/ 138 w 84077"/>
              <a:gd name="connsiteY1" fmla="*/ 55672 h 68623"/>
              <a:gd name="connsiteX2" fmla="*/ 61921 w 84077"/>
              <a:gd name="connsiteY2" fmla="*/ 68028 h 68623"/>
              <a:gd name="connsiteX3" fmla="*/ 80456 w 84077"/>
              <a:gd name="connsiteY3" fmla="*/ 66 h 68623"/>
            </a:gdLst>
            <a:ahLst/>
            <a:cxnLst>
              <a:cxn ang="0">
                <a:pos x="connsiteX0" y="connsiteY0"/>
              </a:cxn>
              <a:cxn ang="0">
                <a:pos x="connsiteX1" y="connsiteY1"/>
              </a:cxn>
              <a:cxn ang="0">
                <a:pos x="connsiteX2" y="connsiteY2"/>
              </a:cxn>
              <a:cxn ang="0">
                <a:pos x="connsiteX3" y="connsiteY3"/>
              </a:cxn>
            </a:cxnLst>
            <a:rect l="l" t="t" r="r" b="b"/>
            <a:pathLst>
              <a:path w="84077" h="68623">
                <a:moveTo>
                  <a:pt x="80456" y="66"/>
                </a:moveTo>
                <a:cubicBezTo>
                  <a:pt x="70159" y="-1993"/>
                  <a:pt x="3227" y="44345"/>
                  <a:pt x="138" y="55672"/>
                </a:cubicBezTo>
                <a:cubicBezTo>
                  <a:pt x="-2951" y="66999"/>
                  <a:pt x="46475" y="70087"/>
                  <a:pt x="61921" y="68028"/>
                </a:cubicBezTo>
                <a:cubicBezTo>
                  <a:pt x="77367" y="65969"/>
                  <a:pt x="90753" y="2125"/>
                  <a:pt x="80456" y="66"/>
                </a:cubicBezTo>
                <a:close/>
              </a:path>
            </a:pathLst>
          </a:cu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TextBox 10">
            <a:extLst>
              <a:ext uri="{FF2B5EF4-FFF2-40B4-BE49-F238E27FC236}">
                <a16:creationId xmlns:a16="http://schemas.microsoft.com/office/drawing/2014/main" id="{4A71FBDE-E0B4-934B-B928-BB27D0423D64}"/>
              </a:ext>
            </a:extLst>
          </p:cNvPr>
          <p:cNvSpPr txBox="1"/>
          <p:nvPr/>
        </p:nvSpPr>
        <p:spPr>
          <a:xfrm>
            <a:off x="6184557" y="4446276"/>
            <a:ext cx="481222" cy="261610"/>
          </a:xfrm>
          <a:prstGeom prst="rect">
            <a:avLst/>
          </a:prstGeom>
          <a:noFill/>
        </p:spPr>
        <p:txBody>
          <a:bodyPr wrap="none" rtlCol="0">
            <a:spAutoFit/>
          </a:bodyPr>
          <a:lstStyle/>
          <a:p>
            <a:r>
              <a:rPr lang="en-AU" sz="1050" dirty="0">
                <a:latin typeface="AhnbergHand" pitchFamily="2" charset="0"/>
              </a:rPr>
              <a:t>80’s</a:t>
            </a:r>
          </a:p>
        </p:txBody>
      </p:sp>
      <p:sp>
        <p:nvSpPr>
          <p:cNvPr id="12" name="TextBox 11">
            <a:extLst>
              <a:ext uri="{FF2B5EF4-FFF2-40B4-BE49-F238E27FC236}">
                <a16:creationId xmlns:a16="http://schemas.microsoft.com/office/drawing/2014/main" id="{E91EEF94-E851-2D42-A3C0-B0F11110C2D6}"/>
              </a:ext>
            </a:extLst>
          </p:cNvPr>
          <p:cNvSpPr txBox="1"/>
          <p:nvPr/>
        </p:nvSpPr>
        <p:spPr>
          <a:xfrm>
            <a:off x="6864598" y="4453024"/>
            <a:ext cx="486030" cy="253916"/>
          </a:xfrm>
          <a:prstGeom prst="rect">
            <a:avLst/>
          </a:prstGeom>
          <a:noFill/>
        </p:spPr>
        <p:txBody>
          <a:bodyPr wrap="none" rtlCol="0">
            <a:spAutoFit/>
          </a:bodyPr>
          <a:lstStyle/>
          <a:p>
            <a:r>
              <a:rPr lang="en-AU" sz="1050" dirty="0">
                <a:latin typeface="AhnbergHand" pitchFamily="2" charset="0"/>
              </a:rPr>
              <a:t>90’s</a:t>
            </a:r>
          </a:p>
        </p:txBody>
      </p:sp>
      <p:sp>
        <p:nvSpPr>
          <p:cNvPr id="13" name="TextBox 12">
            <a:extLst>
              <a:ext uri="{FF2B5EF4-FFF2-40B4-BE49-F238E27FC236}">
                <a16:creationId xmlns:a16="http://schemas.microsoft.com/office/drawing/2014/main" id="{0A43A15B-055E-554B-9B63-E636548EBDC9}"/>
              </a:ext>
            </a:extLst>
          </p:cNvPr>
          <p:cNvSpPr txBox="1"/>
          <p:nvPr/>
        </p:nvSpPr>
        <p:spPr>
          <a:xfrm>
            <a:off x="7549447" y="4453024"/>
            <a:ext cx="482824" cy="253916"/>
          </a:xfrm>
          <a:prstGeom prst="rect">
            <a:avLst/>
          </a:prstGeom>
          <a:noFill/>
        </p:spPr>
        <p:txBody>
          <a:bodyPr wrap="none" rtlCol="0">
            <a:spAutoFit/>
          </a:bodyPr>
          <a:lstStyle/>
          <a:p>
            <a:r>
              <a:rPr lang="en-AU" sz="1050" dirty="0">
                <a:latin typeface="AhnbergHand" pitchFamily="2" charset="0"/>
              </a:rPr>
              <a:t>00’s</a:t>
            </a:r>
          </a:p>
        </p:txBody>
      </p:sp>
      <p:sp>
        <p:nvSpPr>
          <p:cNvPr id="14" name="TextBox 13">
            <a:extLst>
              <a:ext uri="{FF2B5EF4-FFF2-40B4-BE49-F238E27FC236}">
                <a16:creationId xmlns:a16="http://schemas.microsoft.com/office/drawing/2014/main" id="{AA6F2E87-2714-CE40-85DE-7A0707BF3B77}"/>
              </a:ext>
            </a:extLst>
          </p:cNvPr>
          <p:cNvSpPr txBox="1"/>
          <p:nvPr/>
        </p:nvSpPr>
        <p:spPr>
          <a:xfrm>
            <a:off x="8231089" y="4431163"/>
            <a:ext cx="447558" cy="253916"/>
          </a:xfrm>
          <a:prstGeom prst="rect">
            <a:avLst/>
          </a:prstGeom>
          <a:noFill/>
        </p:spPr>
        <p:txBody>
          <a:bodyPr wrap="none" rtlCol="0">
            <a:spAutoFit/>
          </a:bodyPr>
          <a:lstStyle/>
          <a:p>
            <a:r>
              <a:rPr lang="en-AU" sz="1050" dirty="0">
                <a:latin typeface="AhnbergHand" pitchFamily="2" charset="0"/>
              </a:rPr>
              <a:t>10’s</a:t>
            </a:r>
          </a:p>
        </p:txBody>
      </p:sp>
      <p:sp>
        <p:nvSpPr>
          <p:cNvPr id="15" name="TextBox 14">
            <a:extLst>
              <a:ext uri="{FF2B5EF4-FFF2-40B4-BE49-F238E27FC236}">
                <a16:creationId xmlns:a16="http://schemas.microsoft.com/office/drawing/2014/main" id="{9CB0B1EC-9CBD-B54A-8257-C94027B7343D}"/>
              </a:ext>
            </a:extLst>
          </p:cNvPr>
          <p:cNvSpPr txBox="1"/>
          <p:nvPr/>
        </p:nvSpPr>
        <p:spPr>
          <a:xfrm>
            <a:off x="5845704" y="4071087"/>
            <a:ext cx="319318" cy="261610"/>
          </a:xfrm>
          <a:prstGeom prst="rect">
            <a:avLst/>
          </a:prstGeom>
          <a:noFill/>
        </p:spPr>
        <p:txBody>
          <a:bodyPr wrap="none" rtlCol="0">
            <a:spAutoFit/>
          </a:bodyPr>
          <a:lstStyle/>
          <a:p>
            <a:r>
              <a:rPr lang="en-AU" sz="1100" dirty="0">
                <a:latin typeface="AhnbergHand" pitchFamily="2" charset="0"/>
              </a:rPr>
              <a:t>K</a:t>
            </a:r>
          </a:p>
        </p:txBody>
      </p:sp>
      <p:sp>
        <p:nvSpPr>
          <p:cNvPr id="16" name="TextBox 15">
            <a:extLst>
              <a:ext uri="{FF2B5EF4-FFF2-40B4-BE49-F238E27FC236}">
                <a16:creationId xmlns:a16="http://schemas.microsoft.com/office/drawing/2014/main" id="{D5CFFD0E-B0AF-8449-B53C-EF9A6156A13C}"/>
              </a:ext>
            </a:extLst>
          </p:cNvPr>
          <p:cNvSpPr txBox="1"/>
          <p:nvPr/>
        </p:nvSpPr>
        <p:spPr>
          <a:xfrm>
            <a:off x="5827169" y="3486199"/>
            <a:ext cx="296876" cy="261610"/>
          </a:xfrm>
          <a:prstGeom prst="rect">
            <a:avLst/>
          </a:prstGeom>
          <a:noFill/>
        </p:spPr>
        <p:txBody>
          <a:bodyPr wrap="none" rtlCol="0">
            <a:spAutoFit/>
          </a:bodyPr>
          <a:lstStyle/>
          <a:p>
            <a:r>
              <a:rPr lang="en-AU" sz="1100" dirty="0">
                <a:latin typeface="AhnbergHand" pitchFamily="2" charset="0"/>
              </a:rPr>
              <a:t>M</a:t>
            </a:r>
          </a:p>
        </p:txBody>
      </p:sp>
      <p:sp>
        <p:nvSpPr>
          <p:cNvPr id="17" name="TextBox 16">
            <a:extLst>
              <a:ext uri="{FF2B5EF4-FFF2-40B4-BE49-F238E27FC236}">
                <a16:creationId xmlns:a16="http://schemas.microsoft.com/office/drawing/2014/main" id="{929B3263-2D64-C444-9F1E-911C1BFBAD6C}"/>
              </a:ext>
            </a:extLst>
          </p:cNvPr>
          <p:cNvSpPr txBox="1"/>
          <p:nvPr/>
        </p:nvSpPr>
        <p:spPr>
          <a:xfrm>
            <a:off x="5809547" y="2953959"/>
            <a:ext cx="325730" cy="261610"/>
          </a:xfrm>
          <a:prstGeom prst="rect">
            <a:avLst/>
          </a:prstGeom>
          <a:noFill/>
        </p:spPr>
        <p:txBody>
          <a:bodyPr wrap="none" rtlCol="0">
            <a:spAutoFit/>
          </a:bodyPr>
          <a:lstStyle/>
          <a:p>
            <a:r>
              <a:rPr lang="en-AU" sz="1100" dirty="0">
                <a:latin typeface="AhnbergHand" pitchFamily="2" charset="0"/>
              </a:rPr>
              <a:t>G</a:t>
            </a:r>
          </a:p>
        </p:txBody>
      </p:sp>
      <p:sp>
        <p:nvSpPr>
          <p:cNvPr id="18" name="Freeform 17">
            <a:extLst>
              <a:ext uri="{FF2B5EF4-FFF2-40B4-BE49-F238E27FC236}">
                <a16:creationId xmlns:a16="http://schemas.microsoft.com/office/drawing/2014/main" id="{C124CF95-0D2A-F045-AED2-FCFB2BAEEC16}"/>
              </a:ext>
            </a:extLst>
          </p:cNvPr>
          <p:cNvSpPr/>
          <p:nvPr/>
        </p:nvSpPr>
        <p:spPr>
          <a:xfrm>
            <a:off x="6172200" y="2952549"/>
            <a:ext cx="2656703" cy="1347602"/>
          </a:xfrm>
          <a:custGeom>
            <a:avLst/>
            <a:gdLst>
              <a:gd name="connsiteX0" fmla="*/ 0 w 2656703"/>
              <a:gd name="connsiteY0" fmla="*/ 1347602 h 1347602"/>
              <a:gd name="connsiteX1" fmla="*/ 413951 w 2656703"/>
              <a:gd name="connsiteY1" fmla="*/ 1069575 h 1347602"/>
              <a:gd name="connsiteX2" fmla="*/ 1248032 w 2656703"/>
              <a:gd name="connsiteY2" fmla="*/ 420846 h 1347602"/>
              <a:gd name="connsiteX3" fmla="*/ 1841157 w 2656703"/>
              <a:gd name="connsiteY3" fmla="*/ 56321 h 1347602"/>
              <a:gd name="connsiteX4" fmla="*/ 2656703 w 2656703"/>
              <a:gd name="connsiteY4" fmla="*/ 6894 h 1347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6703" h="1347602">
                <a:moveTo>
                  <a:pt x="0" y="1347602"/>
                </a:moveTo>
                <a:cubicBezTo>
                  <a:pt x="102973" y="1285818"/>
                  <a:pt x="205946" y="1224034"/>
                  <a:pt x="413951" y="1069575"/>
                </a:cubicBezTo>
                <a:cubicBezTo>
                  <a:pt x="621956" y="915116"/>
                  <a:pt x="1010164" y="589722"/>
                  <a:pt x="1248032" y="420846"/>
                </a:cubicBezTo>
                <a:cubicBezTo>
                  <a:pt x="1485900" y="251970"/>
                  <a:pt x="1606379" y="125313"/>
                  <a:pt x="1841157" y="56321"/>
                </a:cubicBezTo>
                <a:cubicBezTo>
                  <a:pt x="2075935" y="-12671"/>
                  <a:pt x="2366319" y="-2889"/>
                  <a:pt x="2656703" y="6894"/>
                </a:cubicBezTo>
              </a:path>
            </a:pathLst>
          </a:cu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600599183"/>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latin typeface="Powderfinger Type" charset="0"/>
                <a:ea typeface="Powderfinger Type" charset="0"/>
                <a:cs typeface="Powderfinger Type" charset="0"/>
              </a:rPr>
              <a:t>BBR Politeness?</a:t>
            </a:r>
          </a:p>
        </p:txBody>
      </p:sp>
      <p:sp>
        <p:nvSpPr>
          <p:cNvPr id="3" name="Content Placeholder 2"/>
          <p:cNvSpPr>
            <a:spLocks noGrp="1"/>
          </p:cNvSpPr>
          <p:nvPr>
            <p:ph idx="1"/>
          </p:nvPr>
        </p:nvSpPr>
        <p:spPr/>
        <p:txBody>
          <a:bodyPr/>
          <a:lstStyle/>
          <a:p>
            <a:r>
              <a:rPr lang="en-AU" dirty="0"/>
              <a:t>BBR will probably not constantly pull back when simultaneous loss-based protocols exert pressure on the path’s queues</a:t>
            </a:r>
          </a:p>
          <a:p>
            <a:r>
              <a:rPr lang="en-AU" dirty="0"/>
              <a:t>BBR tries to make minimal demands on the queue size, and does not rely on a large dynamic range of queue occupancy during a flow</a:t>
            </a:r>
          </a:p>
          <a:p>
            <a:endParaRPr lang="en-AU" dirty="0"/>
          </a:p>
        </p:txBody>
      </p:sp>
    </p:spTree>
    <p:extLst>
      <p:ext uri="{BB962C8B-B14F-4D97-AF65-F5344CB8AC3E}">
        <p14:creationId xmlns:p14="http://schemas.microsoft.com/office/powerpoint/2010/main" val="34812753"/>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latin typeface="Powderfinger Type" charset="0"/>
                <a:ea typeface="Powderfinger Type" charset="0"/>
                <a:cs typeface="Powderfinger Type" charset="0"/>
              </a:rPr>
              <a:t>From Theory to Practice</a:t>
            </a:r>
          </a:p>
        </p:txBody>
      </p:sp>
      <p:sp>
        <p:nvSpPr>
          <p:cNvPr id="3" name="Content Placeholder 2"/>
          <p:cNvSpPr>
            <a:spLocks noGrp="1"/>
          </p:cNvSpPr>
          <p:nvPr>
            <p:ph idx="1"/>
          </p:nvPr>
        </p:nvSpPr>
        <p:spPr/>
        <p:txBody>
          <a:bodyPr>
            <a:normAutofit lnSpcReduction="10000"/>
          </a:bodyPr>
          <a:lstStyle/>
          <a:p>
            <a:r>
              <a:rPr lang="en-AU" dirty="0"/>
              <a:t>Lets use BBR in the wild</a:t>
            </a:r>
          </a:p>
          <a:p>
            <a:r>
              <a:rPr lang="en-AU" dirty="0"/>
              <a:t>I’m using iperf3 on Linux platforms (</a:t>
            </a:r>
            <a:r>
              <a:rPr lang="en-AU" dirty="0" err="1"/>
              <a:t>Linode</a:t>
            </a:r>
            <a:r>
              <a:rPr lang="en-AU" dirty="0"/>
              <a:t>) </a:t>
            </a:r>
          </a:p>
          <a:p>
            <a:pPr lvl="1"/>
            <a:r>
              <a:rPr lang="en-AU" dirty="0"/>
              <a:t>The platforms are dedicated to these tests</a:t>
            </a:r>
          </a:p>
          <a:p>
            <a:r>
              <a:rPr lang="en-AU" dirty="0"/>
              <a:t>It</a:t>
            </a:r>
            <a:r>
              <a:rPr lang="mr-IN" dirty="0"/>
              <a:t>’</a:t>
            </a:r>
            <a:r>
              <a:rPr lang="en-AU" dirty="0"/>
              <a:t>s the Internet</a:t>
            </a:r>
          </a:p>
          <a:p>
            <a:pPr lvl="1"/>
            <a:r>
              <a:rPr lang="en-AU" dirty="0"/>
              <a:t>The networks paths vary between tests</a:t>
            </a:r>
          </a:p>
          <a:p>
            <a:pPr lvl="1"/>
            <a:r>
              <a:rPr lang="en-AU" dirty="0"/>
              <a:t>The cross traffic is highly variable</a:t>
            </a:r>
          </a:p>
          <a:p>
            <a:pPr lvl="1"/>
            <a:r>
              <a:rPr lang="en-AU" dirty="0"/>
              <a:t>No measurement is repeatable to a fine level of detail</a:t>
            </a:r>
          </a:p>
          <a:p>
            <a:pPr marL="0" indent="0">
              <a:buNone/>
            </a:pPr>
            <a:endParaRPr lang="en-AU" dirty="0"/>
          </a:p>
          <a:p>
            <a:endParaRPr lang="en-AU" dirty="0"/>
          </a:p>
        </p:txBody>
      </p:sp>
    </p:spTree>
    <p:extLst>
      <p:ext uri="{BB962C8B-B14F-4D97-AF65-F5344CB8AC3E}">
        <p14:creationId xmlns:p14="http://schemas.microsoft.com/office/powerpoint/2010/main" val="3724611449"/>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latin typeface="Powderfinger Type" charset="0"/>
                <a:ea typeface="Powderfinger Type" charset="0"/>
                <a:cs typeface="Powderfinger Type" charset="0"/>
              </a:rPr>
              <a:t>Cubic vs BBR over a 12ms RTT 10G circuit</a:t>
            </a:r>
          </a:p>
        </p:txBody>
      </p:sp>
      <p:pic>
        <p:nvPicPr>
          <p:cNvPr id="4" name="Content Placeholder 3"/>
          <p:cNvPicPr>
            <a:picLocks noGrp="1" noChangeAspect="1"/>
          </p:cNvPicPr>
          <p:nvPr>
            <p:ph idx="1"/>
          </p:nvPr>
        </p:nvPicPr>
        <p:blipFill>
          <a:blip r:embed="rId2"/>
          <a:stretch>
            <a:fillRect/>
          </a:stretch>
        </p:blipFill>
        <p:spPr>
          <a:xfrm>
            <a:off x="1411013" y="1198083"/>
            <a:ext cx="5912839" cy="3945418"/>
          </a:xfrm>
          <a:prstGeom prst="rect">
            <a:avLst/>
          </a:prstGeom>
        </p:spPr>
      </p:pic>
    </p:spTree>
    <p:extLst>
      <p:ext uri="{BB962C8B-B14F-4D97-AF65-F5344CB8AC3E}">
        <p14:creationId xmlns:p14="http://schemas.microsoft.com/office/powerpoint/2010/main" val="2701371595"/>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latin typeface="Powderfinger Type" charset="0"/>
                <a:ea typeface="Powderfinger Type" charset="0"/>
                <a:cs typeface="Powderfinger Type" charset="0"/>
              </a:rPr>
              <a:t>Wow!</a:t>
            </a:r>
          </a:p>
        </p:txBody>
      </p:sp>
      <p:sp>
        <p:nvSpPr>
          <p:cNvPr id="3" name="Content Placeholder 2"/>
          <p:cNvSpPr>
            <a:spLocks noGrp="1"/>
          </p:cNvSpPr>
          <p:nvPr>
            <p:ph idx="1"/>
          </p:nvPr>
        </p:nvSpPr>
        <p:spPr>
          <a:xfrm>
            <a:off x="395536" y="1596195"/>
            <a:ext cx="8352928" cy="3423827"/>
          </a:xfrm>
        </p:spPr>
        <p:txBody>
          <a:bodyPr>
            <a:normAutofit lnSpcReduction="10000"/>
          </a:bodyPr>
          <a:lstStyle/>
          <a:p>
            <a:r>
              <a:rPr lang="en-AU" dirty="0"/>
              <a:t>That was BRUTAL!</a:t>
            </a:r>
          </a:p>
          <a:p>
            <a:r>
              <a:rPr lang="en-AU" dirty="0"/>
              <a:t>As soon as BBR started up it collided with CUBIC, and BBR </a:t>
            </a:r>
            <a:r>
              <a:rPr lang="en-AU" dirty="0" err="1"/>
              <a:t>startup</a:t>
            </a:r>
            <a:r>
              <a:rPr lang="en-AU" dirty="0"/>
              <a:t> placed pressure on CUBIC such that CUBIC’s congestion window was reduced  close to zero</a:t>
            </a:r>
          </a:p>
          <a:p>
            <a:r>
              <a:rPr lang="en-AU" dirty="0"/>
              <a:t>At this stage CUBIC’s efforts to restart its congestion window appear to collide with BBR’s congestion control model, so CUBIC remains suppressed</a:t>
            </a:r>
          </a:p>
          <a:p>
            <a:pPr lvl="1"/>
            <a:r>
              <a:rPr lang="en-AU" dirty="0"/>
              <a:t>The inference is that BBR appears to be operating in steady state with an ability to crowd out CUBIC</a:t>
            </a:r>
          </a:p>
          <a:p>
            <a:endParaRPr lang="en-AU" dirty="0"/>
          </a:p>
          <a:p>
            <a:endParaRPr lang="en-AU" dirty="0"/>
          </a:p>
        </p:txBody>
      </p:sp>
      <p:pic>
        <p:nvPicPr>
          <p:cNvPr id="4" name="Content Placeholder 3"/>
          <p:cNvPicPr>
            <a:picLocks noChangeAspect="1"/>
          </p:cNvPicPr>
          <p:nvPr/>
        </p:nvPicPr>
        <p:blipFill>
          <a:blip r:embed="rId2"/>
          <a:stretch>
            <a:fillRect/>
          </a:stretch>
        </p:blipFill>
        <p:spPr>
          <a:xfrm>
            <a:off x="6490120" y="0"/>
            <a:ext cx="2653880" cy="1770836"/>
          </a:xfrm>
          <a:prstGeom prst="rect">
            <a:avLst/>
          </a:prstGeom>
        </p:spPr>
      </p:pic>
      <p:sp>
        <p:nvSpPr>
          <p:cNvPr id="5" name="Freeform 4">
            <a:extLst>
              <a:ext uri="{FF2B5EF4-FFF2-40B4-BE49-F238E27FC236}">
                <a16:creationId xmlns:a16="http://schemas.microsoft.com/office/drawing/2014/main" id="{BC5DA22A-3BC0-3E42-AF21-583735B538AD}"/>
              </a:ext>
            </a:extLst>
          </p:cNvPr>
          <p:cNvSpPr/>
          <p:nvPr/>
        </p:nvSpPr>
        <p:spPr>
          <a:xfrm>
            <a:off x="3389653" y="411510"/>
            <a:ext cx="3918651" cy="1211386"/>
          </a:xfrm>
          <a:custGeom>
            <a:avLst/>
            <a:gdLst>
              <a:gd name="connsiteX0" fmla="*/ 0 w 3918651"/>
              <a:gd name="connsiteY0" fmla="*/ 1211386 h 1211386"/>
              <a:gd name="connsiteX1" fmla="*/ 1631092 w 3918651"/>
              <a:gd name="connsiteY1" fmla="*/ 692402 h 1211386"/>
              <a:gd name="connsiteX2" fmla="*/ 3818238 w 3918651"/>
              <a:gd name="connsiteY2" fmla="*/ 62207 h 1211386"/>
              <a:gd name="connsiteX3" fmla="*/ 3583460 w 3918651"/>
              <a:gd name="connsiteY3" fmla="*/ 18959 h 1211386"/>
              <a:gd name="connsiteX4" fmla="*/ 3880022 w 3918651"/>
              <a:gd name="connsiteY4" fmla="*/ 25137 h 1211386"/>
              <a:gd name="connsiteX5" fmla="*/ 3707027 w 3918651"/>
              <a:gd name="connsiteY5" fmla="*/ 216667 h 121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18651" h="1211386">
                <a:moveTo>
                  <a:pt x="0" y="1211386"/>
                </a:moveTo>
                <a:cubicBezTo>
                  <a:pt x="497359" y="1047659"/>
                  <a:pt x="994719" y="883932"/>
                  <a:pt x="1631092" y="692402"/>
                </a:cubicBezTo>
                <a:cubicBezTo>
                  <a:pt x="2267465" y="500872"/>
                  <a:pt x="3492843" y="174447"/>
                  <a:pt x="3818238" y="62207"/>
                </a:cubicBezTo>
                <a:cubicBezTo>
                  <a:pt x="4143633" y="-50034"/>
                  <a:pt x="3573163" y="25137"/>
                  <a:pt x="3583460" y="18959"/>
                </a:cubicBezTo>
                <a:cubicBezTo>
                  <a:pt x="3593757" y="12781"/>
                  <a:pt x="3859428" y="-7814"/>
                  <a:pt x="3880022" y="25137"/>
                </a:cubicBezTo>
                <a:cubicBezTo>
                  <a:pt x="3900616" y="58088"/>
                  <a:pt x="3803821" y="137377"/>
                  <a:pt x="3707027" y="21666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427239281"/>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latin typeface="Powderfinger Type" charset="0"/>
                <a:ea typeface="Powderfinger Type" charset="0"/>
                <a:cs typeface="Powderfinger Type" charset="0"/>
              </a:rPr>
              <a:t>BBR vs Cubic </a:t>
            </a:r>
            <a:r>
              <a:rPr lang="mr-IN" dirty="0">
                <a:latin typeface="Powderfinger Type" charset="0"/>
                <a:ea typeface="Powderfinger Type" charset="0"/>
                <a:cs typeface="Powderfinger Type" charset="0"/>
              </a:rPr>
              <a:t>–</a:t>
            </a:r>
            <a:r>
              <a:rPr lang="en-AU" dirty="0">
                <a:latin typeface="Powderfinger Type" charset="0"/>
                <a:ea typeface="Powderfinger Type" charset="0"/>
                <a:cs typeface="Powderfinger Type" charset="0"/>
              </a:rPr>
              <a:t> second attempt</a:t>
            </a:r>
          </a:p>
        </p:txBody>
      </p:sp>
      <p:sp>
        <p:nvSpPr>
          <p:cNvPr id="8" name="TextBox 7"/>
          <p:cNvSpPr txBox="1"/>
          <p:nvPr/>
        </p:nvSpPr>
        <p:spPr>
          <a:xfrm flipH="1">
            <a:off x="137432" y="1978309"/>
            <a:ext cx="2604407" cy="1546577"/>
          </a:xfrm>
          <a:prstGeom prst="rect">
            <a:avLst/>
          </a:prstGeom>
          <a:noFill/>
        </p:spPr>
        <p:txBody>
          <a:bodyPr wrap="square" rtlCol="0">
            <a:spAutoFit/>
          </a:bodyPr>
          <a:lstStyle/>
          <a:p>
            <a:r>
              <a:rPr lang="en-AU" sz="1350" dirty="0"/>
              <a:t>Same two endpoints, same network path across the public Internet</a:t>
            </a:r>
          </a:p>
          <a:p>
            <a:endParaRPr lang="en-AU" sz="1350" dirty="0"/>
          </a:p>
          <a:p>
            <a:r>
              <a:rPr lang="en-AU" sz="1350" dirty="0"/>
              <a:t>Using a long delay path AU to Germany via the US</a:t>
            </a:r>
          </a:p>
          <a:p>
            <a:endParaRPr lang="en-AU" sz="1350" dirty="0"/>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b="2103"/>
          <a:stretch/>
        </p:blipFill>
        <p:spPr>
          <a:xfrm>
            <a:off x="2741839" y="1396093"/>
            <a:ext cx="6076950" cy="2797406"/>
          </a:xfrm>
          <a:prstGeom prst="rect">
            <a:avLst/>
          </a:prstGeom>
        </p:spPr>
      </p:pic>
    </p:spTree>
    <p:extLst>
      <p:ext uri="{BB962C8B-B14F-4D97-AF65-F5344CB8AC3E}">
        <p14:creationId xmlns:p14="http://schemas.microsoft.com/office/powerpoint/2010/main" val="3663285079"/>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72" y="223786"/>
            <a:ext cx="7886700" cy="994172"/>
          </a:xfrm>
        </p:spPr>
        <p:txBody>
          <a:bodyPr/>
          <a:lstStyle/>
          <a:p>
            <a:r>
              <a:rPr lang="en-AU" dirty="0">
                <a:latin typeface="Powderfinger Type" charset="0"/>
                <a:ea typeface="Powderfinger Type" charset="0"/>
                <a:cs typeface="Powderfinger Type" charset="0"/>
              </a:rPr>
              <a:t>BBR vs Cubic</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65821" y="223786"/>
            <a:ext cx="5570675" cy="3911324"/>
          </a:xfrm>
        </p:spPr>
      </p:pic>
      <p:sp>
        <p:nvSpPr>
          <p:cNvPr id="6" name="TextBox 5"/>
          <p:cNvSpPr txBox="1"/>
          <p:nvPr/>
        </p:nvSpPr>
        <p:spPr>
          <a:xfrm rot="16200000">
            <a:off x="5494111" y="2372778"/>
            <a:ext cx="1271567" cy="4247317"/>
          </a:xfrm>
          <a:prstGeom prst="rect">
            <a:avLst/>
          </a:prstGeom>
          <a:noFill/>
        </p:spPr>
        <p:txBody>
          <a:bodyPr wrap="none" rtlCol="0">
            <a:spAutoFit/>
          </a:bodyPr>
          <a:lstStyle/>
          <a:p>
            <a:pPr algn="r"/>
            <a:r>
              <a:rPr lang="en-AU" sz="1350" dirty="0"/>
              <a:t>BBR (1) starts</a:t>
            </a:r>
          </a:p>
          <a:p>
            <a:pPr algn="r"/>
            <a:endParaRPr lang="en-AU" sz="1350" dirty="0"/>
          </a:p>
          <a:p>
            <a:pPr algn="r"/>
            <a:endParaRPr lang="en-AU" sz="1350" dirty="0"/>
          </a:p>
          <a:p>
            <a:pPr algn="r"/>
            <a:r>
              <a:rPr lang="en-AU" sz="1350" dirty="0"/>
              <a:t>Cubic starts</a:t>
            </a:r>
          </a:p>
          <a:p>
            <a:pPr algn="r"/>
            <a:endParaRPr lang="en-AU" sz="1350" dirty="0"/>
          </a:p>
          <a:p>
            <a:pPr algn="r"/>
            <a:endParaRPr lang="en-AU" sz="1350" dirty="0"/>
          </a:p>
          <a:p>
            <a:pPr algn="r"/>
            <a:r>
              <a:rPr lang="en-AU" sz="1350" dirty="0"/>
              <a:t>BBR (2) starts</a:t>
            </a:r>
          </a:p>
          <a:p>
            <a:pPr algn="r"/>
            <a:endParaRPr lang="en-AU" sz="1350" dirty="0"/>
          </a:p>
          <a:p>
            <a:pPr algn="r"/>
            <a:endParaRPr lang="en-AU" sz="1350" dirty="0"/>
          </a:p>
          <a:p>
            <a:pPr algn="r"/>
            <a:endParaRPr lang="en-AU" sz="1350" dirty="0"/>
          </a:p>
          <a:p>
            <a:pPr algn="r"/>
            <a:endParaRPr lang="en-AU" sz="1350" dirty="0"/>
          </a:p>
          <a:p>
            <a:pPr algn="r"/>
            <a:endParaRPr lang="en-AU" sz="1350" dirty="0"/>
          </a:p>
          <a:p>
            <a:pPr algn="r"/>
            <a:endParaRPr lang="en-AU" sz="1350" dirty="0"/>
          </a:p>
          <a:p>
            <a:pPr algn="r"/>
            <a:endParaRPr lang="en-AU" sz="1350" dirty="0"/>
          </a:p>
          <a:p>
            <a:pPr algn="r"/>
            <a:r>
              <a:rPr lang="en-AU" sz="1350" dirty="0"/>
              <a:t>Cubic ends</a:t>
            </a:r>
          </a:p>
          <a:p>
            <a:pPr algn="r"/>
            <a:endParaRPr lang="en-AU" sz="1350" dirty="0"/>
          </a:p>
          <a:p>
            <a:pPr algn="r"/>
            <a:endParaRPr lang="en-AU" sz="1350" dirty="0"/>
          </a:p>
          <a:p>
            <a:pPr algn="r"/>
            <a:endParaRPr lang="en-AU" sz="1350" dirty="0"/>
          </a:p>
          <a:p>
            <a:pPr algn="r"/>
            <a:r>
              <a:rPr lang="en-AU" sz="1350" dirty="0"/>
              <a:t>BBR(2) ends</a:t>
            </a:r>
          </a:p>
          <a:p>
            <a:pPr algn="r"/>
            <a:endParaRPr lang="en-AU" sz="1350" dirty="0"/>
          </a:p>
        </p:txBody>
      </p:sp>
      <p:sp>
        <p:nvSpPr>
          <p:cNvPr id="8" name="TextBox 7"/>
          <p:cNvSpPr txBox="1"/>
          <p:nvPr/>
        </p:nvSpPr>
        <p:spPr>
          <a:xfrm flipH="1">
            <a:off x="440871" y="1268016"/>
            <a:ext cx="2604407" cy="2585323"/>
          </a:xfrm>
          <a:prstGeom prst="rect">
            <a:avLst/>
          </a:prstGeom>
          <a:noFill/>
        </p:spPr>
        <p:txBody>
          <a:bodyPr wrap="square" rtlCol="0">
            <a:spAutoFit/>
          </a:bodyPr>
          <a:lstStyle/>
          <a:p>
            <a:r>
              <a:rPr lang="en-AU" sz="1350" dirty="0"/>
              <a:t>The Internet is capable of offering a 400Mbps capacity path on demand!</a:t>
            </a:r>
          </a:p>
          <a:p>
            <a:endParaRPr lang="en-AU" sz="1350" dirty="0"/>
          </a:p>
          <a:p>
            <a:r>
              <a:rPr lang="en-AU" sz="1350" dirty="0"/>
              <a:t>In this case BBR is apparently operating with filled queues, and this crowds out  CUBIC</a:t>
            </a:r>
          </a:p>
          <a:p>
            <a:endParaRPr lang="en-AU" sz="1350" dirty="0"/>
          </a:p>
          <a:p>
            <a:r>
              <a:rPr lang="en-AU" sz="1350" dirty="0"/>
              <a:t>BBR does not compete well with itself, and the two sessions oscillate in getting the majority share of available path capacity</a:t>
            </a:r>
          </a:p>
        </p:txBody>
      </p:sp>
      <p:sp>
        <p:nvSpPr>
          <p:cNvPr id="3" name="Freeform 2">
            <a:extLst>
              <a:ext uri="{FF2B5EF4-FFF2-40B4-BE49-F238E27FC236}">
                <a16:creationId xmlns:a16="http://schemas.microsoft.com/office/drawing/2014/main" id="{3328CA7B-C337-2A4B-A039-117856F6C792}"/>
              </a:ext>
            </a:extLst>
          </p:cNvPr>
          <p:cNvSpPr/>
          <p:nvPr/>
        </p:nvSpPr>
        <p:spPr>
          <a:xfrm>
            <a:off x="5255926" y="1313799"/>
            <a:ext cx="2803899" cy="2601827"/>
          </a:xfrm>
          <a:custGeom>
            <a:avLst/>
            <a:gdLst>
              <a:gd name="connsiteX0" fmla="*/ 533081 w 2803899"/>
              <a:gd name="connsiteY0" fmla="*/ 1232048 h 2601827"/>
              <a:gd name="connsiteX1" fmla="*/ 13386 w 2803899"/>
              <a:gd name="connsiteY1" fmla="*/ 1541234 h 2601827"/>
              <a:gd name="connsiteX2" fmla="*/ 197582 w 2803899"/>
              <a:gd name="connsiteY2" fmla="*/ 1949096 h 2601827"/>
              <a:gd name="connsiteX3" fmla="*/ 671228 w 2803899"/>
              <a:gd name="connsiteY3" fmla="*/ 2350379 h 2601827"/>
              <a:gd name="connsiteX4" fmla="*/ 1460638 w 2803899"/>
              <a:gd name="connsiteY4" fmla="*/ 2547732 h 2601827"/>
              <a:gd name="connsiteX5" fmla="*/ 2460557 w 2803899"/>
              <a:gd name="connsiteY5" fmla="*/ 2574046 h 2601827"/>
              <a:gd name="connsiteX6" fmla="*/ 2776321 w 2803899"/>
              <a:gd name="connsiteY6" fmla="*/ 2192497 h 2601827"/>
              <a:gd name="connsiteX7" fmla="*/ 2723694 w 2803899"/>
              <a:gd name="connsiteY7" fmla="*/ 515001 h 2601827"/>
              <a:gd name="connsiteX8" fmla="*/ 2210578 w 2803899"/>
              <a:gd name="connsiteY8" fmla="*/ 1884 h 2601827"/>
              <a:gd name="connsiteX9" fmla="*/ 894894 w 2803899"/>
              <a:gd name="connsiteY9" fmla="*/ 363697 h 2601827"/>
              <a:gd name="connsiteX10" fmla="*/ 546238 w 2803899"/>
              <a:gd name="connsiteY10" fmla="*/ 922863 h 260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3899" h="2601827">
                <a:moveTo>
                  <a:pt x="533081" y="1232048"/>
                </a:moveTo>
                <a:cubicBezTo>
                  <a:pt x="301191" y="1326887"/>
                  <a:pt x="69302" y="1421726"/>
                  <a:pt x="13386" y="1541234"/>
                </a:cubicBezTo>
                <a:cubicBezTo>
                  <a:pt x="-42531" y="1660742"/>
                  <a:pt x="87942" y="1814239"/>
                  <a:pt x="197582" y="1949096"/>
                </a:cubicBezTo>
                <a:cubicBezTo>
                  <a:pt x="307222" y="2083953"/>
                  <a:pt x="460719" y="2250606"/>
                  <a:pt x="671228" y="2350379"/>
                </a:cubicBezTo>
                <a:cubicBezTo>
                  <a:pt x="881737" y="2450152"/>
                  <a:pt x="1162417" y="2510454"/>
                  <a:pt x="1460638" y="2547732"/>
                </a:cubicBezTo>
                <a:cubicBezTo>
                  <a:pt x="1758859" y="2585010"/>
                  <a:pt x="2241277" y="2633252"/>
                  <a:pt x="2460557" y="2574046"/>
                </a:cubicBezTo>
                <a:cubicBezTo>
                  <a:pt x="2679838" y="2514840"/>
                  <a:pt x="2732465" y="2535671"/>
                  <a:pt x="2776321" y="2192497"/>
                </a:cubicBezTo>
                <a:cubicBezTo>
                  <a:pt x="2820177" y="1849323"/>
                  <a:pt x="2817985" y="880103"/>
                  <a:pt x="2723694" y="515001"/>
                </a:cubicBezTo>
                <a:cubicBezTo>
                  <a:pt x="2629403" y="149899"/>
                  <a:pt x="2515378" y="27101"/>
                  <a:pt x="2210578" y="1884"/>
                </a:cubicBezTo>
                <a:cubicBezTo>
                  <a:pt x="1905778" y="-23333"/>
                  <a:pt x="1172284" y="210201"/>
                  <a:pt x="894894" y="363697"/>
                </a:cubicBezTo>
                <a:cubicBezTo>
                  <a:pt x="617504" y="517193"/>
                  <a:pt x="581871" y="720028"/>
                  <a:pt x="546238" y="92286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Freeform 4">
            <a:extLst>
              <a:ext uri="{FF2B5EF4-FFF2-40B4-BE49-F238E27FC236}">
                <a16:creationId xmlns:a16="http://schemas.microsoft.com/office/drawing/2014/main" id="{60187281-93CC-F941-BD0D-691BA1E1633A}"/>
              </a:ext>
            </a:extLst>
          </p:cNvPr>
          <p:cNvSpPr/>
          <p:nvPr/>
        </p:nvSpPr>
        <p:spPr>
          <a:xfrm>
            <a:off x="4466745" y="3453298"/>
            <a:ext cx="626831" cy="444689"/>
          </a:xfrm>
          <a:custGeom>
            <a:avLst/>
            <a:gdLst>
              <a:gd name="connsiteX0" fmla="*/ 124990 w 626831"/>
              <a:gd name="connsiteY0" fmla="*/ 368762 h 444689"/>
              <a:gd name="connsiteX1" fmla="*/ 407862 w 626831"/>
              <a:gd name="connsiteY1" fmla="*/ 434547 h 444689"/>
              <a:gd name="connsiteX2" fmla="*/ 618372 w 626831"/>
              <a:gd name="connsiteY2" fmla="*/ 177988 h 444689"/>
              <a:gd name="connsiteX3" fmla="*/ 526274 w 626831"/>
              <a:gd name="connsiteY3" fmla="*/ 371 h 444689"/>
              <a:gd name="connsiteX4" fmla="*/ 0 w 626831"/>
              <a:gd name="connsiteY4" fmla="*/ 224037 h 444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831" h="444689">
                <a:moveTo>
                  <a:pt x="124990" y="368762"/>
                </a:moveTo>
                <a:cubicBezTo>
                  <a:pt x="225311" y="417552"/>
                  <a:pt x="325632" y="466343"/>
                  <a:pt x="407862" y="434547"/>
                </a:cubicBezTo>
                <a:cubicBezTo>
                  <a:pt x="490092" y="402751"/>
                  <a:pt x="598637" y="250351"/>
                  <a:pt x="618372" y="177988"/>
                </a:cubicBezTo>
                <a:cubicBezTo>
                  <a:pt x="638107" y="105625"/>
                  <a:pt x="629336" y="-7304"/>
                  <a:pt x="526274" y="371"/>
                </a:cubicBezTo>
                <a:cubicBezTo>
                  <a:pt x="423212" y="8046"/>
                  <a:pt x="211606" y="116041"/>
                  <a:pt x="0" y="22403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557580077"/>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FD812443-FAB2-7243-87F0-026986FE58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13865" y="987574"/>
            <a:ext cx="5940660" cy="3960440"/>
          </a:xfrm>
        </p:spPr>
      </p:pic>
      <p:sp>
        <p:nvSpPr>
          <p:cNvPr id="2" name="Title 1">
            <a:extLst>
              <a:ext uri="{FF2B5EF4-FFF2-40B4-BE49-F238E27FC236}">
                <a16:creationId xmlns:a16="http://schemas.microsoft.com/office/drawing/2014/main" id="{0ED72F87-DEC0-134D-A7CC-3BF80B7F3EF7}"/>
              </a:ext>
            </a:extLst>
          </p:cNvPr>
          <p:cNvSpPr>
            <a:spLocks noGrp="1"/>
          </p:cNvSpPr>
          <p:nvPr>
            <p:ph type="title"/>
          </p:nvPr>
        </p:nvSpPr>
        <p:spPr>
          <a:xfrm>
            <a:off x="323528" y="483518"/>
            <a:ext cx="3600400" cy="857250"/>
          </a:xfrm>
        </p:spPr>
        <p:txBody>
          <a:bodyPr>
            <a:normAutofit fontScale="90000"/>
          </a:bodyPr>
          <a:lstStyle/>
          <a:p>
            <a:r>
              <a:rPr lang="en-AU" dirty="0">
                <a:latin typeface="Powderfinger Type" panose="02020709070000000403" pitchFamily="49" charset="77"/>
              </a:rPr>
              <a:t>BBR and Loss Recovery</a:t>
            </a:r>
          </a:p>
        </p:txBody>
      </p:sp>
      <p:sp>
        <p:nvSpPr>
          <p:cNvPr id="4" name="Slide Number Placeholder 3">
            <a:extLst>
              <a:ext uri="{FF2B5EF4-FFF2-40B4-BE49-F238E27FC236}">
                <a16:creationId xmlns:a16="http://schemas.microsoft.com/office/drawing/2014/main" id="{3B137C9E-D364-4C4E-8B8F-DEDCC60F5D5F}"/>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46</a:t>
            </a:fld>
            <a:endParaRPr lang="en-AU" kern="0" dirty="0"/>
          </a:p>
        </p:txBody>
      </p:sp>
      <p:sp>
        <p:nvSpPr>
          <p:cNvPr id="11" name="TextBox 10">
            <a:extLst>
              <a:ext uri="{FF2B5EF4-FFF2-40B4-BE49-F238E27FC236}">
                <a16:creationId xmlns:a16="http://schemas.microsoft.com/office/drawing/2014/main" id="{0F63C2B1-FB63-E447-83D7-FDB0F5345DC4}"/>
              </a:ext>
            </a:extLst>
          </p:cNvPr>
          <p:cNvSpPr txBox="1"/>
          <p:nvPr/>
        </p:nvSpPr>
        <p:spPr>
          <a:xfrm flipH="1">
            <a:off x="323528" y="2074004"/>
            <a:ext cx="2232248" cy="2585323"/>
          </a:xfrm>
          <a:prstGeom prst="rect">
            <a:avLst/>
          </a:prstGeom>
          <a:noFill/>
        </p:spPr>
        <p:txBody>
          <a:bodyPr wrap="square" rtlCol="0">
            <a:spAutoFit/>
          </a:bodyPr>
          <a:lstStyle/>
          <a:p>
            <a:r>
              <a:rPr lang="en-AU" sz="1350" dirty="0"/>
              <a:t>Packet loss causes retransmission that appears to occur in addition to the stable link capacity model used by BBR.</a:t>
            </a:r>
          </a:p>
          <a:p>
            <a:endParaRPr lang="en-AU" sz="1350" dirty="0"/>
          </a:p>
          <a:p>
            <a:r>
              <a:rPr lang="en-AU" sz="1350" dirty="0"/>
              <a:t>Once loss is reduced, BBR maintains a more consistent sending model</a:t>
            </a:r>
          </a:p>
          <a:p>
            <a:endParaRPr lang="en-AU" sz="1350" dirty="0"/>
          </a:p>
          <a:p>
            <a:r>
              <a:rPr lang="en-AU" sz="1350" dirty="0"/>
              <a:t> </a:t>
            </a:r>
          </a:p>
        </p:txBody>
      </p:sp>
    </p:spTree>
    <p:extLst>
      <p:ext uri="{BB962C8B-B14F-4D97-AF65-F5344CB8AC3E}">
        <p14:creationId xmlns:p14="http://schemas.microsoft.com/office/powerpoint/2010/main" val="1957862043"/>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72F87-DEC0-134D-A7CC-3BF80B7F3EF7}"/>
              </a:ext>
            </a:extLst>
          </p:cNvPr>
          <p:cNvSpPr>
            <a:spLocks noGrp="1"/>
          </p:cNvSpPr>
          <p:nvPr>
            <p:ph type="title"/>
          </p:nvPr>
        </p:nvSpPr>
        <p:spPr>
          <a:xfrm>
            <a:off x="323528" y="483518"/>
            <a:ext cx="3600400" cy="857250"/>
          </a:xfrm>
        </p:spPr>
        <p:txBody>
          <a:bodyPr>
            <a:normAutofit fontScale="90000"/>
          </a:bodyPr>
          <a:lstStyle/>
          <a:p>
            <a:r>
              <a:rPr lang="en-AU" dirty="0">
                <a:latin typeface="Powderfinger Type" panose="02020709070000000403" pitchFamily="49" charset="77"/>
              </a:rPr>
              <a:t>Parallel </a:t>
            </a:r>
            <a:br>
              <a:rPr lang="en-AU" dirty="0">
                <a:latin typeface="Powderfinger Type" panose="02020709070000000403" pitchFamily="49" charset="77"/>
              </a:rPr>
            </a:br>
            <a:r>
              <a:rPr lang="en-AU" dirty="0">
                <a:latin typeface="Powderfinger Type" panose="02020709070000000403" pitchFamily="49" charset="77"/>
              </a:rPr>
              <a:t>BBR</a:t>
            </a:r>
            <a:br>
              <a:rPr lang="en-AU" dirty="0">
                <a:latin typeface="Powderfinger Type" panose="02020709070000000403" pitchFamily="49" charset="77"/>
              </a:rPr>
            </a:br>
            <a:r>
              <a:rPr lang="en-AU" dirty="0">
                <a:latin typeface="Powderfinger Type" panose="02020709070000000403" pitchFamily="49" charset="77"/>
              </a:rPr>
              <a:t>Streams</a:t>
            </a:r>
          </a:p>
        </p:txBody>
      </p:sp>
      <p:pic>
        <p:nvPicPr>
          <p:cNvPr id="6" name="Content Placeholder 5">
            <a:extLst>
              <a:ext uri="{FF2B5EF4-FFF2-40B4-BE49-F238E27FC236}">
                <a16:creationId xmlns:a16="http://schemas.microsoft.com/office/drawing/2014/main" id="{37138A74-EBA1-2443-A434-08A84F3F8E3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65802" y="186485"/>
            <a:ext cx="6278198" cy="4185465"/>
          </a:xfrm>
        </p:spPr>
      </p:pic>
      <p:sp>
        <p:nvSpPr>
          <p:cNvPr id="4" name="Slide Number Placeholder 3">
            <a:extLst>
              <a:ext uri="{FF2B5EF4-FFF2-40B4-BE49-F238E27FC236}">
                <a16:creationId xmlns:a16="http://schemas.microsoft.com/office/drawing/2014/main" id="{3B137C9E-D364-4C4E-8B8F-DEDCC60F5D5F}"/>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47</a:t>
            </a:fld>
            <a:endParaRPr lang="en-AU" kern="0" dirty="0"/>
          </a:p>
        </p:txBody>
      </p:sp>
      <p:sp>
        <p:nvSpPr>
          <p:cNvPr id="9" name="Freeform 8">
            <a:extLst>
              <a:ext uri="{FF2B5EF4-FFF2-40B4-BE49-F238E27FC236}">
                <a16:creationId xmlns:a16="http://schemas.microsoft.com/office/drawing/2014/main" id="{7DDFB433-47D2-BE4D-8B5F-70AF0B84EE8E}"/>
              </a:ext>
            </a:extLst>
          </p:cNvPr>
          <p:cNvSpPr/>
          <p:nvPr/>
        </p:nvSpPr>
        <p:spPr>
          <a:xfrm>
            <a:off x="4239834" y="2571750"/>
            <a:ext cx="4598894" cy="85078"/>
          </a:xfrm>
          <a:custGeom>
            <a:avLst/>
            <a:gdLst>
              <a:gd name="connsiteX0" fmla="*/ 0 w 4598894"/>
              <a:gd name="connsiteY0" fmla="*/ 67236 h 85078"/>
              <a:gd name="connsiteX1" fmla="*/ 2003612 w 4598894"/>
              <a:gd name="connsiteY1" fmla="*/ 80683 h 85078"/>
              <a:gd name="connsiteX2" fmla="*/ 4598894 w 4598894"/>
              <a:gd name="connsiteY2" fmla="*/ 0 h 85078"/>
            </a:gdLst>
            <a:ahLst/>
            <a:cxnLst>
              <a:cxn ang="0">
                <a:pos x="connsiteX0" y="connsiteY0"/>
              </a:cxn>
              <a:cxn ang="0">
                <a:pos x="connsiteX1" y="connsiteY1"/>
              </a:cxn>
              <a:cxn ang="0">
                <a:pos x="connsiteX2" y="connsiteY2"/>
              </a:cxn>
            </a:cxnLst>
            <a:rect l="l" t="t" r="r" b="b"/>
            <a:pathLst>
              <a:path w="4598894" h="85078">
                <a:moveTo>
                  <a:pt x="0" y="67236"/>
                </a:moveTo>
                <a:cubicBezTo>
                  <a:pt x="618565" y="79562"/>
                  <a:pt x="1237130" y="91889"/>
                  <a:pt x="2003612" y="80683"/>
                </a:cubicBezTo>
                <a:cubicBezTo>
                  <a:pt x="2770094" y="69477"/>
                  <a:pt x="3684494" y="34738"/>
                  <a:pt x="4598894"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Freeform 9">
            <a:extLst>
              <a:ext uri="{FF2B5EF4-FFF2-40B4-BE49-F238E27FC236}">
                <a16:creationId xmlns:a16="http://schemas.microsoft.com/office/drawing/2014/main" id="{A27B7A2E-D792-894A-9D05-939D1567D0EF}"/>
              </a:ext>
            </a:extLst>
          </p:cNvPr>
          <p:cNvSpPr/>
          <p:nvPr/>
        </p:nvSpPr>
        <p:spPr>
          <a:xfrm>
            <a:off x="4139952" y="3075806"/>
            <a:ext cx="4598894" cy="85078"/>
          </a:xfrm>
          <a:custGeom>
            <a:avLst/>
            <a:gdLst>
              <a:gd name="connsiteX0" fmla="*/ 0 w 4598894"/>
              <a:gd name="connsiteY0" fmla="*/ 67236 h 85078"/>
              <a:gd name="connsiteX1" fmla="*/ 2003612 w 4598894"/>
              <a:gd name="connsiteY1" fmla="*/ 80683 h 85078"/>
              <a:gd name="connsiteX2" fmla="*/ 4598894 w 4598894"/>
              <a:gd name="connsiteY2" fmla="*/ 0 h 85078"/>
            </a:gdLst>
            <a:ahLst/>
            <a:cxnLst>
              <a:cxn ang="0">
                <a:pos x="connsiteX0" y="connsiteY0"/>
              </a:cxn>
              <a:cxn ang="0">
                <a:pos x="connsiteX1" y="connsiteY1"/>
              </a:cxn>
              <a:cxn ang="0">
                <a:pos x="connsiteX2" y="connsiteY2"/>
              </a:cxn>
            </a:cxnLst>
            <a:rect l="l" t="t" r="r" b="b"/>
            <a:pathLst>
              <a:path w="4598894" h="85078">
                <a:moveTo>
                  <a:pt x="0" y="67236"/>
                </a:moveTo>
                <a:cubicBezTo>
                  <a:pt x="618565" y="79562"/>
                  <a:pt x="1237130" y="91889"/>
                  <a:pt x="2003612" y="80683"/>
                </a:cubicBezTo>
                <a:cubicBezTo>
                  <a:pt x="2770094" y="69477"/>
                  <a:pt x="3684494" y="34738"/>
                  <a:pt x="4598894"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a:extLst>
              <a:ext uri="{FF2B5EF4-FFF2-40B4-BE49-F238E27FC236}">
                <a16:creationId xmlns:a16="http://schemas.microsoft.com/office/drawing/2014/main" id="{0F63C2B1-FB63-E447-83D7-FDB0F5345DC4}"/>
              </a:ext>
            </a:extLst>
          </p:cNvPr>
          <p:cNvSpPr txBox="1"/>
          <p:nvPr/>
        </p:nvSpPr>
        <p:spPr>
          <a:xfrm flipH="1">
            <a:off x="323528" y="2074004"/>
            <a:ext cx="2232248" cy="2793072"/>
          </a:xfrm>
          <a:prstGeom prst="rect">
            <a:avLst/>
          </a:prstGeom>
          <a:noFill/>
        </p:spPr>
        <p:txBody>
          <a:bodyPr wrap="square" rtlCol="0">
            <a:spAutoFit/>
          </a:bodyPr>
          <a:lstStyle/>
          <a:p>
            <a:r>
              <a:rPr lang="en-AU" sz="1350" dirty="0"/>
              <a:t>We used 50 parallel BBR streams between the same two endpoints (200ms RTT)</a:t>
            </a:r>
          </a:p>
          <a:p>
            <a:endParaRPr lang="en-AU" sz="1350" dirty="0"/>
          </a:p>
          <a:p>
            <a:r>
              <a:rPr lang="en-AU" sz="1350" dirty="0"/>
              <a:t>In this larger setup the majority of sessions managed to equilibrate between each other and evenly share the path bandwidth</a:t>
            </a:r>
          </a:p>
          <a:p>
            <a:endParaRPr lang="en-AU" sz="1350" dirty="0"/>
          </a:p>
          <a:p>
            <a:r>
              <a:rPr lang="en-AU" sz="1350" dirty="0"/>
              <a:t> </a:t>
            </a:r>
          </a:p>
        </p:txBody>
      </p:sp>
    </p:spTree>
    <p:extLst>
      <p:ext uri="{BB962C8B-B14F-4D97-AF65-F5344CB8AC3E}">
        <p14:creationId xmlns:p14="http://schemas.microsoft.com/office/powerpoint/2010/main" val="1874514730"/>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latin typeface="Powderfinger Type" charset="0"/>
                <a:ea typeface="Powderfinger Type" charset="0"/>
                <a:cs typeface="Powderfinger Type" charset="0"/>
              </a:rPr>
              <a:t>So what can we say about BBR?</a:t>
            </a:r>
          </a:p>
        </p:txBody>
      </p:sp>
      <p:sp>
        <p:nvSpPr>
          <p:cNvPr id="3" name="Content Placeholder 2"/>
          <p:cNvSpPr>
            <a:spLocks noGrp="1"/>
          </p:cNvSpPr>
          <p:nvPr>
            <p:ph idx="1"/>
          </p:nvPr>
        </p:nvSpPr>
        <p:spPr>
          <a:xfrm>
            <a:off x="395536" y="1200151"/>
            <a:ext cx="8352928" cy="3819871"/>
          </a:xfrm>
        </p:spPr>
        <p:txBody>
          <a:bodyPr>
            <a:normAutofit fontScale="70000" lnSpcReduction="20000"/>
          </a:bodyPr>
          <a:lstStyle/>
          <a:p>
            <a:pPr marL="0" indent="0">
              <a:buNone/>
            </a:pPr>
            <a:r>
              <a:rPr lang="en-AU" dirty="0"/>
              <a:t>It’s “interesting” in so many ways:</a:t>
            </a:r>
          </a:p>
          <a:p>
            <a:pPr lvl="1"/>
            <a:r>
              <a:rPr lang="en-AU" dirty="0"/>
              <a:t>It</a:t>
            </a:r>
            <a:r>
              <a:rPr lang="mr-IN" dirty="0"/>
              <a:t>’</a:t>
            </a:r>
            <a:r>
              <a:rPr lang="en-AU" dirty="0"/>
              <a:t>s a move away from the more common loss-based flow control protocols</a:t>
            </a:r>
          </a:p>
          <a:p>
            <a:pPr lvl="1"/>
            <a:r>
              <a:rPr lang="en-AU" dirty="0"/>
              <a:t>It looks like it will operate very efficiently in a high-speed small-buffer world</a:t>
            </a:r>
          </a:p>
          <a:p>
            <a:pPr lvl="2"/>
            <a:r>
              <a:rPr lang="en-AU" sz="1800" dirty="0"/>
              <a:t>High speed small buffer switching chips are far cheaper, but loss-based TCP reacts really badly to small buffers by capping its flow rate</a:t>
            </a:r>
          </a:p>
          <a:p>
            <a:pPr lvl="1"/>
            <a:r>
              <a:rPr lang="en-AU" dirty="0"/>
              <a:t>It will operate efficiently over ECMP paths, as it is relatively impervious to packet re-ordering</a:t>
            </a:r>
          </a:p>
          <a:p>
            <a:pPr lvl="1"/>
            <a:r>
              <a:rPr lang="en-AU" dirty="0"/>
              <a:t>It also looks as if it will operate efficiently in rate policed environments</a:t>
            </a:r>
          </a:p>
          <a:p>
            <a:pPr lvl="1"/>
            <a:r>
              <a:rPr lang="en-AU" dirty="0"/>
              <a:t>Unlike AIMD systems, it will scale from Kbps to </a:t>
            </a:r>
            <a:r>
              <a:rPr lang="en-AU" dirty="0" err="1"/>
              <a:t>Gbps</a:t>
            </a:r>
            <a:r>
              <a:rPr lang="en-AU" dirty="0"/>
              <a:t> over long delay paths very efficiently</a:t>
            </a:r>
          </a:p>
          <a:p>
            <a:pPr lvl="1"/>
            <a:r>
              <a:rPr lang="en-AU" dirty="0"/>
              <a:t>It resists the conventional network-based traffic control mechanisms</a:t>
            </a:r>
          </a:p>
          <a:p>
            <a:pPr lvl="1"/>
            <a:endParaRPr lang="en-AU" dirty="0"/>
          </a:p>
          <a:p>
            <a:pPr lvl="1"/>
            <a:endParaRPr lang="en-AU" dirty="0"/>
          </a:p>
        </p:txBody>
      </p:sp>
    </p:spTree>
    <p:extLst>
      <p:ext uri="{BB962C8B-B14F-4D97-AF65-F5344CB8AC3E}">
        <p14:creationId xmlns:p14="http://schemas.microsoft.com/office/powerpoint/2010/main" val="567284655"/>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latin typeface="Powderfinger Type" charset="0"/>
                <a:ea typeface="Powderfinger Type" charset="0"/>
                <a:cs typeface="Powderfinger Type" charset="0"/>
              </a:rPr>
              <a:t>Why use BBR?</a:t>
            </a:r>
          </a:p>
        </p:txBody>
      </p:sp>
      <p:sp>
        <p:nvSpPr>
          <p:cNvPr id="3" name="Content Placeholder 2"/>
          <p:cNvSpPr>
            <a:spLocks noGrp="1"/>
          </p:cNvSpPr>
          <p:nvPr>
            <p:ph idx="1"/>
          </p:nvPr>
        </p:nvSpPr>
        <p:spPr/>
        <p:txBody>
          <a:bodyPr/>
          <a:lstStyle/>
          <a:p>
            <a:r>
              <a:rPr lang="en-AU" dirty="0"/>
              <a:t>Because it achieves</a:t>
            </a:r>
          </a:p>
          <a:p>
            <a:r>
              <a:rPr lang="en-AU" dirty="0"/>
              <a:t>Its incredibly efficient</a:t>
            </a:r>
          </a:p>
          <a:p>
            <a:r>
              <a:rPr lang="en-AU" dirty="0"/>
              <a:t>It makes minimal demands on network buffer capacity </a:t>
            </a:r>
          </a:p>
          <a:p>
            <a:r>
              <a:rPr lang="en-AU" dirty="0"/>
              <a:t>It’s fast!</a:t>
            </a:r>
          </a:p>
        </p:txBody>
      </p:sp>
    </p:spTree>
    <p:extLst>
      <p:ext uri="{BB962C8B-B14F-4D97-AF65-F5344CB8AC3E}">
        <p14:creationId xmlns:p14="http://schemas.microsoft.com/office/powerpoint/2010/main" val="215857407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484E8-22E3-654A-91F3-1A3F36383A5D}"/>
              </a:ext>
            </a:extLst>
          </p:cNvPr>
          <p:cNvSpPr>
            <a:spLocks noGrp="1"/>
          </p:cNvSpPr>
          <p:nvPr>
            <p:ph type="title"/>
          </p:nvPr>
        </p:nvSpPr>
        <p:spPr/>
        <p:txBody>
          <a:bodyPr/>
          <a:lstStyle/>
          <a:p>
            <a:r>
              <a:rPr lang="en-AU" dirty="0">
                <a:latin typeface="Powderfinger Type" panose="02020709070000000403" pitchFamily="49" charset="77"/>
              </a:rPr>
              <a:t>The Evolution of Speed</a:t>
            </a:r>
            <a:endParaRPr lang="en-AU" dirty="0"/>
          </a:p>
        </p:txBody>
      </p:sp>
      <p:sp>
        <p:nvSpPr>
          <p:cNvPr id="3" name="Content Placeholder 2">
            <a:extLst>
              <a:ext uri="{FF2B5EF4-FFF2-40B4-BE49-F238E27FC236}">
                <a16:creationId xmlns:a16="http://schemas.microsoft.com/office/drawing/2014/main" id="{041C0139-7C07-594D-823F-587996E9A2E6}"/>
              </a:ext>
            </a:extLst>
          </p:cNvPr>
          <p:cNvSpPr>
            <a:spLocks noGrp="1"/>
          </p:cNvSpPr>
          <p:nvPr>
            <p:ph idx="1"/>
          </p:nvPr>
        </p:nvSpPr>
        <p:spPr/>
        <p:txBody>
          <a:bodyPr>
            <a:normAutofit fontScale="92500" lnSpcReduction="20000"/>
          </a:bodyPr>
          <a:lstStyle/>
          <a:p>
            <a:pPr marL="0" indent="0">
              <a:buNone/>
            </a:pPr>
            <a:r>
              <a:rPr lang="en-AU" dirty="0"/>
              <a:t>1980’s</a:t>
            </a:r>
          </a:p>
          <a:p>
            <a:pPr lvl="1"/>
            <a:r>
              <a:rPr lang="en-AU" sz="2400" dirty="0"/>
              <a:t>TCP rates of Kilobits per second</a:t>
            </a:r>
          </a:p>
          <a:p>
            <a:pPr marL="0" indent="0">
              <a:buNone/>
            </a:pPr>
            <a:r>
              <a:rPr lang="en-AU" dirty="0"/>
              <a:t>1990’s</a:t>
            </a:r>
          </a:p>
          <a:p>
            <a:pPr lvl="1"/>
            <a:r>
              <a:rPr lang="en-AU" sz="2400" dirty="0"/>
              <a:t>TCP rates of Megabits per second</a:t>
            </a:r>
          </a:p>
          <a:p>
            <a:pPr marL="0" indent="0">
              <a:buNone/>
            </a:pPr>
            <a:r>
              <a:rPr lang="en-AU" dirty="0"/>
              <a:t>2000’s</a:t>
            </a:r>
          </a:p>
          <a:p>
            <a:pPr lvl="1"/>
            <a:r>
              <a:rPr lang="en-AU" sz="2400" dirty="0"/>
              <a:t>TCP rates of Gigabits per second</a:t>
            </a:r>
          </a:p>
          <a:p>
            <a:pPr marL="0" indent="0">
              <a:buNone/>
            </a:pPr>
            <a:r>
              <a:rPr lang="en-AU" dirty="0"/>
              <a:t>2010’s</a:t>
            </a:r>
          </a:p>
          <a:p>
            <a:pPr lvl="1"/>
            <a:r>
              <a:rPr lang="en-AU" sz="2400" dirty="0"/>
              <a:t>TCP rates of Gigabits per second</a:t>
            </a:r>
            <a:endParaRPr lang="en-AU" dirty="0"/>
          </a:p>
          <a:p>
            <a:pPr marL="0" indent="0">
              <a:buNone/>
            </a:pPr>
            <a:endParaRPr lang="en-AU" dirty="0"/>
          </a:p>
        </p:txBody>
      </p:sp>
      <p:sp>
        <p:nvSpPr>
          <p:cNvPr id="4" name="Slide Number Placeholder 3">
            <a:extLst>
              <a:ext uri="{FF2B5EF4-FFF2-40B4-BE49-F238E27FC236}">
                <a16:creationId xmlns:a16="http://schemas.microsoft.com/office/drawing/2014/main" id="{18F5077D-8546-3E4E-A82A-5FE6F546764B}"/>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5</a:t>
            </a:fld>
            <a:endParaRPr lang="en-AU" kern="0" dirty="0"/>
          </a:p>
        </p:txBody>
      </p:sp>
      <p:sp>
        <p:nvSpPr>
          <p:cNvPr id="5" name="Freeform 4">
            <a:extLst>
              <a:ext uri="{FF2B5EF4-FFF2-40B4-BE49-F238E27FC236}">
                <a16:creationId xmlns:a16="http://schemas.microsoft.com/office/drawing/2014/main" id="{6A1FC39E-333A-9546-B546-E6AC9B255894}"/>
              </a:ext>
            </a:extLst>
          </p:cNvPr>
          <p:cNvSpPr/>
          <p:nvPr/>
        </p:nvSpPr>
        <p:spPr>
          <a:xfrm>
            <a:off x="6023898" y="2571750"/>
            <a:ext cx="160659" cy="1827255"/>
          </a:xfrm>
          <a:custGeom>
            <a:avLst/>
            <a:gdLst>
              <a:gd name="connsiteX0" fmla="*/ 160659 w 160659"/>
              <a:gd name="connsiteY0" fmla="*/ 2552297 h 2552297"/>
              <a:gd name="connsiteX1" fmla="*/ 98875 w 160659"/>
              <a:gd name="connsiteY1" fmla="*/ 1217768 h 2552297"/>
              <a:gd name="connsiteX2" fmla="*/ 67983 w 160659"/>
              <a:gd name="connsiteY2" fmla="*/ 80946 h 2552297"/>
              <a:gd name="connsiteX3" fmla="*/ 21 w 160659"/>
              <a:gd name="connsiteY3" fmla="*/ 148908 h 2552297"/>
              <a:gd name="connsiteX4" fmla="*/ 61805 w 160659"/>
              <a:gd name="connsiteY4" fmla="*/ 627 h 2552297"/>
              <a:gd name="connsiteX5" fmla="*/ 160659 w 160659"/>
              <a:gd name="connsiteY5" fmla="*/ 105660 h 255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659" h="2552297">
                <a:moveTo>
                  <a:pt x="160659" y="2552297"/>
                </a:moveTo>
                <a:cubicBezTo>
                  <a:pt x="137490" y="2090978"/>
                  <a:pt x="114321" y="1629660"/>
                  <a:pt x="98875" y="1217768"/>
                </a:cubicBezTo>
                <a:cubicBezTo>
                  <a:pt x="83429" y="805876"/>
                  <a:pt x="84459" y="259089"/>
                  <a:pt x="67983" y="80946"/>
                </a:cubicBezTo>
                <a:cubicBezTo>
                  <a:pt x="51507" y="-97197"/>
                  <a:pt x="1051" y="162294"/>
                  <a:pt x="21" y="148908"/>
                </a:cubicBezTo>
                <a:cubicBezTo>
                  <a:pt x="-1009" y="135521"/>
                  <a:pt x="35032" y="7835"/>
                  <a:pt x="61805" y="627"/>
                </a:cubicBezTo>
                <a:cubicBezTo>
                  <a:pt x="88578" y="-6581"/>
                  <a:pt x="124618" y="49539"/>
                  <a:pt x="160659" y="10566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Freeform 5">
            <a:extLst>
              <a:ext uri="{FF2B5EF4-FFF2-40B4-BE49-F238E27FC236}">
                <a16:creationId xmlns:a16="http://schemas.microsoft.com/office/drawing/2014/main" id="{21025B0A-2D87-3B46-8381-39DFCEE01E4D}"/>
              </a:ext>
            </a:extLst>
          </p:cNvPr>
          <p:cNvSpPr/>
          <p:nvPr/>
        </p:nvSpPr>
        <p:spPr>
          <a:xfrm>
            <a:off x="6221627" y="4287271"/>
            <a:ext cx="2581529" cy="124091"/>
          </a:xfrm>
          <a:custGeom>
            <a:avLst/>
            <a:gdLst>
              <a:gd name="connsiteX0" fmla="*/ 0 w 2581529"/>
              <a:gd name="connsiteY0" fmla="*/ 93199 h 124091"/>
              <a:gd name="connsiteX1" fmla="*/ 685800 w 2581529"/>
              <a:gd name="connsiteY1" fmla="*/ 80843 h 124091"/>
              <a:gd name="connsiteX2" fmla="*/ 2483708 w 2581529"/>
              <a:gd name="connsiteY2" fmla="*/ 80843 h 124091"/>
              <a:gd name="connsiteX3" fmla="*/ 2366319 w 2581529"/>
              <a:gd name="connsiteY3" fmla="*/ 524 h 124091"/>
              <a:gd name="connsiteX4" fmla="*/ 2570205 w 2581529"/>
              <a:gd name="connsiteY4" fmla="*/ 49951 h 124091"/>
              <a:gd name="connsiteX5" fmla="*/ 2458995 w 2581529"/>
              <a:gd name="connsiteY5" fmla="*/ 124091 h 124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1529" h="124091">
                <a:moveTo>
                  <a:pt x="0" y="93199"/>
                </a:moveTo>
                <a:lnTo>
                  <a:pt x="685800" y="80843"/>
                </a:lnTo>
                <a:lnTo>
                  <a:pt x="2483708" y="80843"/>
                </a:lnTo>
                <a:cubicBezTo>
                  <a:pt x="2763794" y="67457"/>
                  <a:pt x="2351903" y="5673"/>
                  <a:pt x="2366319" y="524"/>
                </a:cubicBezTo>
                <a:cubicBezTo>
                  <a:pt x="2380735" y="-4625"/>
                  <a:pt x="2554759" y="29356"/>
                  <a:pt x="2570205" y="49951"/>
                </a:cubicBezTo>
                <a:cubicBezTo>
                  <a:pt x="2585651" y="70546"/>
                  <a:pt x="2522323" y="97318"/>
                  <a:pt x="2458995" y="12409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Freeform 6">
            <a:extLst>
              <a:ext uri="{FF2B5EF4-FFF2-40B4-BE49-F238E27FC236}">
                <a16:creationId xmlns:a16="http://schemas.microsoft.com/office/drawing/2014/main" id="{43E1186C-F1B8-584F-9818-CAA0757B017D}"/>
              </a:ext>
            </a:extLst>
          </p:cNvPr>
          <p:cNvSpPr/>
          <p:nvPr/>
        </p:nvSpPr>
        <p:spPr>
          <a:xfrm>
            <a:off x="6295630" y="4133269"/>
            <a:ext cx="84077" cy="68623"/>
          </a:xfrm>
          <a:custGeom>
            <a:avLst/>
            <a:gdLst>
              <a:gd name="connsiteX0" fmla="*/ 80456 w 84077"/>
              <a:gd name="connsiteY0" fmla="*/ 66 h 68623"/>
              <a:gd name="connsiteX1" fmla="*/ 138 w 84077"/>
              <a:gd name="connsiteY1" fmla="*/ 55672 h 68623"/>
              <a:gd name="connsiteX2" fmla="*/ 61921 w 84077"/>
              <a:gd name="connsiteY2" fmla="*/ 68028 h 68623"/>
              <a:gd name="connsiteX3" fmla="*/ 80456 w 84077"/>
              <a:gd name="connsiteY3" fmla="*/ 66 h 68623"/>
            </a:gdLst>
            <a:ahLst/>
            <a:cxnLst>
              <a:cxn ang="0">
                <a:pos x="connsiteX0" y="connsiteY0"/>
              </a:cxn>
              <a:cxn ang="0">
                <a:pos x="connsiteX1" y="connsiteY1"/>
              </a:cxn>
              <a:cxn ang="0">
                <a:pos x="connsiteX2" y="connsiteY2"/>
              </a:cxn>
              <a:cxn ang="0">
                <a:pos x="connsiteX3" y="connsiteY3"/>
              </a:cxn>
            </a:cxnLst>
            <a:rect l="l" t="t" r="r" b="b"/>
            <a:pathLst>
              <a:path w="84077" h="68623">
                <a:moveTo>
                  <a:pt x="80456" y="66"/>
                </a:moveTo>
                <a:cubicBezTo>
                  <a:pt x="70159" y="-1993"/>
                  <a:pt x="3227" y="44345"/>
                  <a:pt x="138" y="55672"/>
                </a:cubicBezTo>
                <a:cubicBezTo>
                  <a:pt x="-2951" y="66999"/>
                  <a:pt x="46475" y="70087"/>
                  <a:pt x="61921" y="68028"/>
                </a:cubicBezTo>
                <a:cubicBezTo>
                  <a:pt x="77367" y="65969"/>
                  <a:pt x="90753" y="2125"/>
                  <a:pt x="80456" y="66"/>
                </a:cubicBezTo>
                <a:close/>
              </a:path>
            </a:pathLst>
          </a:cu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Freeform 7">
            <a:extLst>
              <a:ext uri="{FF2B5EF4-FFF2-40B4-BE49-F238E27FC236}">
                <a16:creationId xmlns:a16="http://schemas.microsoft.com/office/drawing/2014/main" id="{95335EDA-CF17-224A-9EBF-AE5DCDD39F68}"/>
              </a:ext>
            </a:extLst>
          </p:cNvPr>
          <p:cNvSpPr/>
          <p:nvPr/>
        </p:nvSpPr>
        <p:spPr>
          <a:xfrm>
            <a:off x="7023536" y="3591608"/>
            <a:ext cx="84077" cy="68623"/>
          </a:xfrm>
          <a:custGeom>
            <a:avLst/>
            <a:gdLst>
              <a:gd name="connsiteX0" fmla="*/ 80456 w 84077"/>
              <a:gd name="connsiteY0" fmla="*/ 66 h 68623"/>
              <a:gd name="connsiteX1" fmla="*/ 138 w 84077"/>
              <a:gd name="connsiteY1" fmla="*/ 55672 h 68623"/>
              <a:gd name="connsiteX2" fmla="*/ 61921 w 84077"/>
              <a:gd name="connsiteY2" fmla="*/ 68028 h 68623"/>
              <a:gd name="connsiteX3" fmla="*/ 80456 w 84077"/>
              <a:gd name="connsiteY3" fmla="*/ 66 h 68623"/>
            </a:gdLst>
            <a:ahLst/>
            <a:cxnLst>
              <a:cxn ang="0">
                <a:pos x="connsiteX0" y="connsiteY0"/>
              </a:cxn>
              <a:cxn ang="0">
                <a:pos x="connsiteX1" y="connsiteY1"/>
              </a:cxn>
              <a:cxn ang="0">
                <a:pos x="connsiteX2" y="connsiteY2"/>
              </a:cxn>
              <a:cxn ang="0">
                <a:pos x="connsiteX3" y="connsiteY3"/>
              </a:cxn>
            </a:cxnLst>
            <a:rect l="l" t="t" r="r" b="b"/>
            <a:pathLst>
              <a:path w="84077" h="68623">
                <a:moveTo>
                  <a:pt x="80456" y="66"/>
                </a:moveTo>
                <a:cubicBezTo>
                  <a:pt x="70159" y="-1993"/>
                  <a:pt x="3227" y="44345"/>
                  <a:pt x="138" y="55672"/>
                </a:cubicBezTo>
                <a:cubicBezTo>
                  <a:pt x="-2951" y="66999"/>
                  <a:pt x="46475" y="70087"/>
                  <a:pt x="61921" y="68028"/>
                </a:cubicBezTo>
                <a:cubicBezTo>
                  <a:pt x="77367" y="65969"/>
                  <a:pt x="90753" y="2125"/>
                  <a:pt x="80456" y="66"/>
                </a:cubicBezTo>
                <a:close/>
              </a:path>
            </a:pathLst>
          </a:cu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Freeform 8">
            <a:extLst>
              <a:ext uri="{FF2B5EF4-FFF2-40B4-BE49-F238E27FC236}">
                <a16:creationId xmlns:a16="http://schemas.microsoft.com/office/drawing/2014/main" id="{01A1BDFF-5455-4A4A-826A-5D9D8E778524}"/>
              </a:ext>
            </a:extLst>
          </p:cNvPr>
          <p:cNvSpPr/>
          <p:nvPr/>
        </p:nvSpPr>
        <p:spPr>
          <a:xfrm>
            <a:off x="7692485" y="3147814"/>
            <a:ext cx="84077" cy="68623"/>
          </a:xfrm>
          <a:custGeom>
            <a:avLst/>
            <a:gdLst>
              <a:gd name="connsiteX0" fmla="*/ 80456 w 84077"/>
              <a:gd name="connsiteY0" fmla="*/ 66 h 68623"/>
              <a:gd name="connsiteX1" fmla="*/ 138 w 84077"/>
              <a:gd name="connsiteY1" fmla="*/ 55672 h 68623"/>
              <a:gd name="connsiteX2" fmla="*/ 61921 w 84077"/>
              <a:gd name="connsiteY2" fmla="*/ 68028 h 68623"/>
              <a:gd name="connsiteX3" fmla="*/ 80456 w 84077"/>
              <a:gd name="connsiteY3" fmla="*/ 66 h 68623"/>
            </a:gdLst>
            <a:ahLst/>
            <a:cxnLst>
              <a:cxn ang="0">
                <a:pos x="connsiteX0" y="connsiteY0"/>
              </a:cxn>
              <a:cxn ang="0">
                <a:pos x="connsiteX1" y="connsiteY1"/>
              </a:cxn>
              <a:cxn ang="0">
                <a:pos x="connsiteX2" y="connsiteY2"/>
              </a:cxn>
              <a:cxn ang="0">
                <a:pos x="connsiteX3" y="connsiteY3"/>
              </a:cxn>
            </a:cxnLst>
            <a:rect l="l" t="t" r="r" b="b"/>
            <a:pathLst>
              <a:path w="84077" h="68623">
                <a:moveTo>
                  <a:pt x="80456" y="66"/>
                </a:moveTo>
                <a:cubicBezTo>
                  <a:pt x="70159" y="-1993"/>
                  <a:pt x="3227" y="44345"/>
                  <a:pt x="138" y="55672"/>
                </a:cubicBezTo>
                <a:cubicBezTo>
                  <a:pt x="-2951" y="66999"/>
                  <a:pt x="46475" y="70087"/>
                  <a:pt x="61921" y="68028"/>
                </a:cubicBezTo>
                <a:cubicBezTo>
                  <a:pt x="77367" y="65969"/>
                  <a:pt x="90753" y="2125"/>
                  <a:pt x="80456" y="66"/>
                </a:cubicBezTo>
                <a:close/>
              </a:path>
            </a:pathLst>
          </a:cu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Freeform 9">
            <a:extLst>
              <a:ext uri="{FF2B5EF4-FFF2-40B4-BE49-F238E27FC236}">
                <a16:creationId xmlns:a16="http://schemas.microsoft.com/office/drawing/2014/main" id="{99870C99-B3A1-FA48-97CF-79E4FB0DA999}"/>
              </a:ext>
            </a:extLst>
          </p:cNvPr>
          <p:cNvSpPr/>
          <p:nvPr/>
        </p:nvSpPr>
        <p:spPr>
          <a:xfrm>
            <a:off x="8388424" y="2929353"/>
            <a:ext cx="84077" cy="68623"/>
          </a:xfrm>
          <a:custGeom>
            <a:avLst/>
            <a:gdLst>
              <a:gd name="connsiteX0" fmla="*/ 80456 w 84077"/>
              <a:gd name="connsiteY0" fmla="*/ 66 h 68623"/>
              <a:gd name="connsiteX1" fmla="*/ 138 w 84077"/>
              <a:gd name="connsiteY1" fmla="*/ 55672 h 68623"/>
              <a:gd name="connsiteX2" fmla="*/ 61921 w 84077"/>
              <a:gd name="connsiteY2" fmla="*/ 68028 h 68623"/>
              <a:gd name="connsiteX3" fmla="*/ 80456 w 84077"/>
              <a:gd name="connsiteY3" fmla="*/ 66 h 68623"/>
            </a:gdLst>
            <a:ahLst/>
            <a:cxnLst>
              <a:cxn ang="0">
                <a:pos x="connsiteX0" y="connsiteY0"/>
              </a:cxn>
              <a:cxn ang="0">
                <a:pos x="connsiteX1" y="connsiteY1"/>
              </a:cxn>
              <a:cxn ang="0">
                <a:pos x="connsiteX2" y="connsiteY2"/>
              </a:cxn>
              <a:cxn ang="0">
                <a:pos x="connsiteX3" y="connsiteY3"/>
              </a:cxn>
            </a:cxnLst>
            <a:rect l="l" t="t" r="r" b="b"/>
            <a:pathLst>
              <a:path w="84077" h="68623">
                <a:moveTo>
                  <a:pt x="80456" y="66"/>
                </a:moveTo>
                <a:cubicBezTo>
                  <a:pt x="70159" y="-1993"/>
                  <a:pt x="3227" y="44345"/>
                  <a:pt x="138" y="55672"/>
                </a:cubicBezTo>
                <a:cubicBezTo>
                  <a:pt x="-2951" y="66999"/>
                  <a:pt x="46475" y="70087"/>
                  <a:pt x="61921" y="68028"/>
                </a:cubicBezTo>
                <a:cubicBezTo>
                  <a:pt x="77367" y="65969"/>
                  <a:pt x="90753" y="2125"/>
                  <a:pt x="80456" y="66"/>
                </a:cubicBezTo>
                <a:close/>
              </a:path>
            </a:pathLst>
          </a:cu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TextBox 10">
            <a:extLst>
              <a:ext uri="{FF2B5EF4-FFF2-40B4-BE49-F238E27FC236}">
                <a16:creationId xmlns:a16="http://schemas.microsoft.com/office/drawing/2014/main" id="{4A71FBDE-E0B4-934B-B928-BB27D0423D64}"/>
              </a:ext>
            </a:extLst>
          </p:cNvPr>
          <p:cNvSpPr txBox="1"/>
          <p:nvPr/>
        </p:nvSpPr>
        <p:spPr>
          <a:xfrm>
            <a:off x="6184557" y="4446276"/>
            <a:ext cx="481222" cy="261610"/>
          </a:xfrm>
          <a:prstGeom prst="rect">
            <a:avLst/>
          </a:prstGeom>
          <a:noFill/>
        </p:spPr>
        <p:txBody>
          <a:bodyPr wrap="none" rtlCol="0">
            <a:spAutoFit/>
          </a:bodyPr>
          <a:lstStyle/>
          <a:p>
            <a:r>
              <a:rPr lang="en-AU" sz="1050" dirty="0">
                <a:latin typeface="AhnbergHand" pitchFamily="2" charset="0"/>
              </a:rPr>
              <a:t>80’s</a:t>
            </a:r>
          </a:p>
        </p:txBody>
      </p:sp>
      <p:sp>
        <p:nvSpPr>
          <p:cNvPr id="12" name="TextBox 11">
            <a:extLst>
              <a:ext uri="{FF2B5EF4-FFF2-40B4-BE49-F238E27FC236}">
                <a16:creationId xmlns:a16="http://schemas.microsoft.com/office/drawing/2014/main" id="{E91EEF94-E851-2D42-A3C0-B0F11110C2D6}"/>
              </a:ext>
            </a:extLst>
          </p:cNvPr>
          <p:cNvSpPr txBox="1"/>
          <p:nvPr/>
        </p:nvSpPr>
        <p:spPr>
          <a:xfrm>
            <a:off x="6864598" y="4453024"/>
            <a:ext cx="486030" cy="253916"/>
          </a:xfrm>
          <a:prstGeom prst="rect">
            <a:avLst/>
          </a:prstGeom>
          <a:noFill/>
        </p:spPr>
        <p:txBody>
          <a:bodyPr wrap="none" rtlCol="0">
            <a:spAutoFit/>
          </a:bodyPr>
          <a:lstStyle/>
          <a:p>
            <a:r>
              <a:rPr lang="en-AU" sz="1050" dirty="0">
                <a:latin typeface="AhnbergHand" pitchFamily="2" charset="0"/>
              </a:rPr>
              <a:t>90’s</a:t>
            </a:r>
          </a:p>
        </p:txBody>
      </p:sp>
      <p:sp>
        <p:nvSpPr>
          <p:cNvPr id="13" name="TextBox 12">
            <a:extLst>
              <a:ext uri="{FF2B5EF4-FFF2-40B4-BE49-F238E27FC236}">
                <a16:creationId xmlns:a16="http://schemas.microsoft.com/office/drawing/2014/main" id="{0A43A15B-055E-554B-9B63-E636548EBDC9}"/>
              </a:ext>
            </a:extLst>
          </p:cNvPr>
          <p:cNvSpPr txBox="1"/>
          <p:nvPr/>
        </p:nvSpPr>
        <p:spPr>
          <a:xfrm>
            <a:off x="7549447" y="4453024"/>
            <a:ext cx="482824" cy="253916"/>
          </a:xfrm>
          <a:prstGeom prst="rect">
            <a:avLst/>
          </a:prstGeom>
          <a:noFill/>
        </p:spPr>
        <p:txBody>
          <a:bodyPr wrap="none" rtlCol="0">
            <a:spAutoFit/>
          </a:bodyPr>
          <a:lstStyle/>
          <a:p>
            <a:r>
              <a:rPr lang="en-AU" sz="1050" dirty="0">
                <a:latin typeface="AhnbergHand" pitchFamily="2" charset="0"/>
              </a:rPr>
              <a:t>00’s</a:t>
            </a:r>
          </a:p>
        </p:txBody>
      </p:sp>
      <p:sp>
        <p:nvSpPr>
          <p:cNvPr id="14" name="TextBox 13">
            <a:extLst>
              <a:ext uri="{FF2B5EF4-FFF2-40B4-BE49-F238E27FC236}">
                <a16:creationId xmlns:a16="http://schemas.microsoft.com/office/drawing/2014/main" id="{AA6F2E87-2714-CE40-85DE-7A0707BF3B77}"/>
              </a:ext>
            </a:extLst>
          </p:cNvPr>
          <p:cNvSpPr txBox="1"/>
          <p:nvPr/>
        </p:nvSpPr>
        <p:spPr>
          <a:xfrm>
            <a:off x="8231089" y="4431163"/>
            <a:ext cx="447558" cy="253916"/>
          </a:xfrm>
          <a:prstGeom prst="rect">
            <a:avLst/>
          </a:prstGeom>
          <a:noFill/>
        </p:spPr>
        <p:txBody>
          <a:bodyPr wrap="none" rtlCol="0">
            <a:spAutoFit/>
          </a:bodyPr>
          <a:lstStyle/>
          <a:p>
            <a:r>
              <a:rPr lang="en-AU" sz="1050" dirty="0">
                <a:latin typeface="AhnbergHand" pitchFamily="2" charset="0"/>
              </a:rPr>
              <a:t>10’s</a:t>
            </a:r>
          </a:p>
        </p:txBody>
      </p:sp>
      <p:sp>
        <p:nvSpPr>
          <p:cNvPr id="15" name="TextBox 14">
            <a:extLst>
              <a:ext uri="{FF2B5EF4-FFF2-40B4-BE49-F238E27FC236}">
                <a16:creationId xmlns:a16="http://schemas.microsoft.com/office/drawing/2014/main" id="{9CB0B1EC-9CBD-B54A-8257-C94027B7343D}"/>
              </a:ext>
            </a:extLst>
          </p:cNvPr>
          <p:cNvSpPr txBox="1"/>
          <p:nvPr/>
        </p:nvSpPr>
        <p:spPr>
          <a:xfrm>
            <a:off x="5845704" y="4071087"/>
            <a:ext cx="319318" cy="261610"/>
          </a:xfrm>
          <a:prstGeom prst="rect">
            <a:avLst/>
          </a:prstGeom>
          <a:noFill/>
        </p:spPr>
        <p:txBody>
          <a:bodyPr wrap="none" rtlCol="0">
            <a:spAutoFit/>
          </a:bodyPr>
          <a:lstStyle/>
          <a:p>
            <a:r>
              <a:rPr lang="en-AU" sz="1100" dirty="0">
                <a:latin typeface="AhnbergHand" pitchFamily="2" charset="0"/>
              </a:rPr>
              <a:t>K</a:t>
            </a:r>
          </a:p>
        </p:txBody>
      </p:sp>
      <p:sp>
        <p:nvSpPr>
          <p:cNvPr id="16" name="TextBox 15">
            <a:extLst>
              <a:ext uri="{FF2B5EF4-FFF2-40B4-BE49-F238E27FC236}">
                <a16:creationId xmlns:a16="http://schemas.microsoft.com/office/drawing/2014/main" id="{D5CFFD0E-B0AF-8449-B53C-EF9A6156A13C}"/>
              </a:ext>
            </a:extLst>
          </p:cNvPr>
          <p:cNvSpPr txBox="1"/>
          <p:nvPr/>
        </p:nvSpPr>
        <p:spPr>
          <a:xfrm>
            <a:off x="5827169" y="3486199"/>
            <a:ext cx="296876" cy="261610"/>
          </a:xfrm>
          <a:prstGeom prst="rect">
            <a:avLst/>
          </a:prstGeom>
          <a:noFill/>
        </p:spPr>
        <p:txBody>
          <a:bodyPr wrap="none" rtlCol="0">
            <a:spAutoFit/>
          </a:bodyPr>
          <a:lstStyle/>
          <a:p>
            <a:r>
              <a:rPr lang="en-AU" sz="1100" dirty="0">
                <a:latin typeface="AhnbergHand" pitchFamily="2" charset="0"/>
              </a:rPr>
              <a:t>M</a:t>
            </a:r>
          </a:p>
        </p:txBody>
      </p:sp>
      <p:sp>
        <p:nvSpPr>
          <p:cNvPr id="17" name="TextBox 16">
            <a:extLst>
              <a:ext uri="{FF2B5EF4-FFF2-40B4-BE49-F238E27FC236}">
                <a16:creationId xmlns:a16="http://schemas.microsoft.com/office/drawing/2014/main" id="{929B3263-2D64-C444-9F1E-911C1BFBAD6C}"/>
              </a:ext>
            </a:extLst>
          </p:cNvPr>
          <p:cNvSpPr txBox="1"/>
          <p:nvPr/>
        </p:nvSpPr>
        <p:spPr>
          <a:xfrm>
            <a:off x="5809547" y="2953959"/>
            <a:ext cx="325730" cy="261610"/>
          </a:xfrm>
          <a:prstGeom prst="rect">
            <a:avLst/>
          </a:prstGeom>
          <a:noFill/>
        </p:spPr>
        <p:txBody>
          <a:bodyPr wrap="none" rtlCol="0">
            <a:spAutoFit/>
          </a:bodyPr>
          <a:lstStyle/>
          <a:p>
            <a:r>
              <a:rPr lang="en-AU" sz="1100" dirty="0">
                <a:latin typeface="AhnbergHand" pitchFamily="2" charset="0"/>
              </a:rPr>
              <a:t>G</a:t>
            </a:r>
          </a:p>
        </p:txBody>
      </p:sp>
      <p:sp>
        <p:nvSpPr>
          <p:cNvPr id="18" name="Freeform 17">
            <a:extLst>
              <a:ext uri="{FF2B5EF4-FFF2-40B4-BE49-F238E27FC236}">
                <a16:creationId xmlns:a16="http://schemas.microsoft.com/office/drawing/2014/main" id="{C124CF95-0D2A-F045-AED2-FCFB2BAEEC16}"/>
              </a:ext>
            </a:extLst>
          </p:cNvPr>
          <p:cNvSpPr/>
          <p:nvPr/>
        </p:nvSpPr>
        <p:spPr>
          <a:xfrm>
            <a:off x="6172200" y="2952549"/>
            <a:ext cx="2656703" cy="1347602"/>
          </a:xfrm>
          <a:custGeom>
            <a:avLst/>
            <a:gdLst>
              <a:gd name="connsiteX0" fmla="*/ 0 w 2656703"/>
              <a:gd name="connsiteY0" fmla="*/ 1347602 h 1347602"/>
              <a:gd name="connsiteX1" fmla="*/ 413951 w 2656703"/>
              <a:gd name="connsiteY1" fmla="*/ 1069575 h 1347602"/>
              <a:gd name="connsiteX2" fmla="*/ 1248032 w 2656703"/>
              <a:gd name="connsiteY2" fmla="*/ 420846 h 1347602"/>
              <a:gd name="connsiteX3" fmla="*/ 1841157 w 2656703"/>
              <a:gd name="connsiteY3" fmla="*/ 56321 h 1347602"/>
              <a:gd name="connsiteX4" fmla="*/ 2656703 w 2656703"/>
              <a:gd name="connsiteY4" fmla="*/ 6894 h 1347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6703" h="1347602">
                <a:moveTo>
                  <a:pt x="0" y="1347602"/>
                </a:moveTo>
                <a:cubicBezTo>
                  <a:pt x="102973" y="1285818"/>
                  <a:pt x="205946" y="1224034"/>
                  <a:pt x="413951" y="1069575"/>
                </a:cubicBezTo>
                <a:cubicBezTo>
                  <a:pt x="621956" y="915116"/>
                  <a:pt x="1010164" y="589722"/>
                  <a:pt x="1248032" y="420846"/>
                </a:cubicBezTo>
                <a:cubicBezTo>
                  <a:pt x="1485900" y="251970"/>
                  <a:pt x="1606379" y="125313"/>
                  <a:pt x="1841157" y="56321"/>
                </a:cubicBezTo>
                <a:cubicBezTo>
                  <a:pt x="2075935" y="-12671"/>
                  <a:pt x="2366319" y="-2889"/>
                  <a:pt x="2656703" y="6894"/>
                </a:cubicBezTo>
              </a:path>
            </a:pathLst>
          </a:cu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Freeform 18">
            <a:extLst>
              <a:ext uri="{FF2B5EF4-FFF2-40B4-BE49-F238E27FC236}">
                <a16:creationId xmlns:a16="http://schemas.microsoft.com/office/drawing/2014/main" id="{551B0B65-11A1-6B49-922B-58BEE65059FA}"/>
              </a:ext>
            </a:extLst>
          </p:cNvPr>
          <p:cNvSpPr/>
          <p:nvPr/>
        </p:nvSpPr>
        <p:spPr>
          <a:xfrm>
            <a:off x="2615979" y="4444779"/>
            <a:ext cx="1017767" cy="34865"/>
          </a:xfrm>
          <a:custGeom>
            <a:avLst/>
            <a:gdLst>
              <a:gd name="connsiteX0" fmla="*/ 0 w 1017767"/>
              <a:gd name="connsiteY0" fmla="*/ 31805 h 34865"/>
              <a:gd name="connsiteX1" fmla="*/ 516835 w 1017767"/>
              <a:gd name="connsiteY1" fmla="*/ 31805 h 34865"/>
              <a:gd name="connsiteX2" fmla="*/ 1017767 w 1017767"/>
              <a:gd name="connsiteY2" fmla="*/ 0 h 34865"/>
            </a:gdLst>
            <a:ahLst/>
            <a:cxnLst>
              <a:cxn ang="0">
                <a:pos x="connsiteX0" y="connsiteY0"/>
              </a:cxn>
              <a:cxn ang="0">
                <a:pos x="connsiteX1" y="connsiteY1"/>
              </a:cxn>
              <a:cxn ang="0">
                <a:pos x="connsiteX2" y="connsiteY2"/>
              </a:cxn>
            </a:cxnLst>
            <a:rect l="l" t="t" r="r" b="b"/>
            <a:pathLst>
              <a:path w="1017767" h="34865">
                <a:moveTo>
                  <a:pt x="0" y="31805"/>
                </a:moveTo>
                <a:cubicBezTo>
                  <a:pt x="173603" y="34455"/>
                  <a:pt x="347207" y="37106"/>
                  <a:pt x="516835" y="31805"/>
                </a:cubicBezTo>
                <a:cubicBezTo>
                  <a:pt x="686463" y="26504"/>
                  <a:pt x="852115" y="13252"/>
                  <a:pt x="1017767" y="0"/>
                </a:cubicBezTo>
              </a:path>
            </a:pathLst>
          </a:custGeom>
          <a:no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AU" sz="1800" b="0" i="0" u="none" strike="noStrike" cap="none" spc="0" normalizeH="0" baseline="0">
              <a:ln>
                <a:noFill/>
              </a:ln>
              <a:solidFill>
                <a:srgbClr val="000000"/>
              </a:solidFill>
              <a:effectLst/>
              <a:uFillTx/>
            </a:endParaRPr>
          </a:p>
        </p:txBody>
      </p:sp>
      <p:sp>
        <p:nvSpPr>
          <p:cNvPr id="20" name="Freeform 19">
            <a:extLst>
              <a:ext uri="{FF2B5EF4-FFF2-40B4-BE49-F238E27FC236}">
                <a16:creationId xmlns:a16="http://schemas.microsoft.com/office/drawing/2014/main" id="{68E4B223-419D-DD45-A445-FE735CC786C6}"/>
              </a:ext>
            </a:extLst>
          </p:cNvPr>
          <p:cNvSpPr/>
          <p:nvPr/>
        </p:nvSpPr>
        <p:spPr>
          <a:xfrm>
            <a:off x="2602469" y="3591608"/>
            <a:ext cx="1017767" cy="34865"/>
          </a:xfrm>
          <a:custGeom>
            <a:avLst/>
            <a:gdLst>
              <a:gd name="connsiteX0" fmla="*/ 0 w 1017767"/>
              <a:gd name="connsiteY0" fmla="*/ 31805 h 34865"/>
              <a:gd name="connsiteX1" fmla="*/ 516835 w 1017767"/>
              <a:gd name="connsiteY1" fmla="*/ 31805 h 34865"/>
              <a:gd name="connsiteX2" fmla="*/ 1017767 w 1017767"/>
              <a:gd name="connsiteY2" fmla="*/ 0 h 34865"/>
            </a:gdLst>
            <a:ahLst/>
            <a:cxnLst>
              <a:cxn ang="0">
                <a:pos x="connsiteX0" y="connsiteY0"/>
              </a:cxn>
              <a:cxn ang="0">
                <a:pos x="connsiteX1" y="connsiteY1"/>
              </a:cxn>
              <a:cxn ang="0">
                <a:pos x="connsiteX2" y="connsiteY2"/>
              </a:cxn>
            </a:cxnLst>
            <a:rect l="l" t="t" r="r" b="b"/>
            <a:pathLst>
              <a:path w="1017767" h="34865">
                <a:moveTo>
                  <a:pt x="0" y="31805"/>
                </a:moveTo>
                <a:cubicBezTo>
                  <a:pt x="173603" y="34455"/>
                  <a:pt x="347207" y="37106"/>
                  <a:pt x="516835" y="31805"/>
                </a:cubicBezTo>
                <a:cubicBezTo>
                  <a:pt x="686463" y="26504"/>
                  <a:pt x="852115" y="13252"/>
                  <a:pt x="1017767" y="0"/>
                </a:cubicBezTo>
              </a:path>
            </a:pathLst>
          </a:custGeom>
          <a:no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AU" sz="1800" b="0" i="0" u="none" strike="noStrike" cap="none" spc="0" normalizeH="0" baseline="0">
              <a:ln>
                <a:noFill/>
              </a:ln>
              <a:solidFill>
                <a:srgbClr val="000000"/>
              </a:solidFill>
              <a:effectLst/>
              <a:uFillTx/>
            </a:endParaRPr>
          </a:p>
        </p:txBody>
      </p:sp>
      <p:sp>
        <p:nvSpPr>
          <p:cNvPr id="21" name="TextBox 20">
            <a:extLst>
              <a:ext uri="{FF2B5EF4-FFF2-40B4-BE49-F238E27FC236}">
                <a16:creationId xmlns:a16="http://schemas.microsoft.com/office/drawing/2014/main" id="{AA6C3938-4B9D-3D42-B454-FFC186154824}"/>
              </a:ext>
            </a:extLst>
          </p:cNvPr>
          <p:cNvSpPr txBox="1"/>
          <p:nvPr/>
        </p:nvSpPr>
        <p:spPr>
          <a:xfrm>
            <a:off x="2997107" y="3701759"/>
            <a:ext cx="316749"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AU" sz="1800" b="0" i="0" u="none" strike="noStrike" cap="none" spc="0" normalizeH="0" baseline="0" dirty="0">
                <a:ln>
                  <a:noFill/>
                </a:ln>
                <a:solidFill>
                  <a:srgbClr val="0070C0"/>
                </a:solidFill>
                <a:effectLst/>
                <a:uFillTx/>
                <a:latin typeface="AhnbergHand" pitchFamily="2" charset="0"/>
                <a:sym typeface="Helvetica"/>
              </a:rPr>
              <a:t>? </a:t>
            </a:r>
          </a:p>
        </p:txBody>
      </p:sp>
      <p:sp>
        <p:nvSpPr>
          <p:cNvPr id="22" name="Freeform 21">
            <a:extLst>
              <a:ext uri="{FF2B5EF4-FFF2-40B4-BE49-F238E27FC236}">
                <a16:creationId xmlns:a16="http://schemas.microsoft.com/office/drawing/2014/main" id="{14E280BA-F158-6F46-A8A5-59678879200B}"/>
              </a:ext>
            </a:extLst>
          </p:cNvPr>
          <p:cNvSpPr/>
          <p:nvPr/>
        </p:nvSpPr>
        <p:spPr>
          <a:xfrm>
            <a:off x="2775005" y="3633746"/>
            <a:ext cx="206797" cy="457444"/>
          </a:xfrm>
          <a:custGeom>
            <a:avLst/>
            <a:gdLst>
              <a:gd name="connsiteX0" fmla="*/ 103367 w 206797"/>
              <a:gd name="connsiteY0" fmla="*/ 0 h 457444"/>
              <a:gd name="connsiteX1" fmla="*/ 111318 w 206797"/>
              <a:gd name="connsiteY1" fmla="*/ 445273 h 457444"/>
              <a:gd name="connsiteX2" fmla="*/ 206734 w 206797"/>
              <a:gd name="connsiteY2" fmla="*/ 341906 h 457444"/>
              <a:gd name="connsiteX3" fmla="*/ 95416 w 206797"/>
              <a:gd name="connsiteY3" fmla="*/ 453224 h 457444"/>
              <a:gd name="connsiteX4" fmla="*/ 0 w 206797"/>
              <a:gd name="connsiteY4" fmla="*/ 326004 h 45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797" h="457444">
                <a:moveTo>
                  <a:pt x="103367" y="0"/>
                </a:moveTo>
                <a:cubicBezTo>
                  <a:pt x="98728" y="194144"/>
                  <a:pt x="94090" y="388289"/>
                  <a:pt x="111318" y="445273"/>
                </a:cubicBezTo>
                <a:cubicBezTo>
                  <a:pt x="128546" y="502257"/>
                  <a:pt x="209384" y="340581"/>
                  <a:pt x="206734" y="341906"/>
                </a:cubicBezTo>
                <a:cubicBezTo>
                  <a:pt x="204084" y="343231"/>
                  <a:pt x="129872" y="455874"/>
                  <a:pt x="95416" y="453224"/>
                </a:cubicBezTo>
                <a:cubicBezTo>
                  <a:pt x="60960" y="450574"/>
                  <a:pt x="30480" y="388289"/>
                  <a:pt x="0" y="326004"/>
                </a:cubicBezTo>
              </a:path>
            </a:pathLst>
          </a:custGeom>
          <a:no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AU" sz="1800" b="0" i="0" u="none" strike="noStrike" cap="none" spc="0" normalizeH="0" baseline="0">
              <a:ln>
                <a:noFill/>
              </a:ln>
              <a:solidFill>
                <a:srgbClr val="000000"/>
              </a:solidFill>
              <a:effectLst/>
              <a:uFillTx/>
            </a:endParaRPr>
          </a:p>
        </p:txBody>
      </p:sp>
    </p:spTree>
    <p:extLst>
      <p:ext uri="{BB962C8B-B14F-4D97-AF65-F5344CB8AC3E}">
        <p14:creationId xmlns:p14="http://schemas.microsoft.com/office/powerpoint/2010/main" val="3830591935"/>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latin typeface="Powderfinger Type" charset="0"/>
                <a:ea typeface="Powderfinger Type" charset="0"/>
                <a:cs typeface="Powderfinger Type" charset="0"/>
              </a:rPr>
              <a:t>Why </a:t>
            </a:r>
            <a:r>
              <a:rPr lang="en-AU" dirty="0">
                <a:solidFill>
                  <a:srgbClr val="FF0000"/>
                </a:solidFill>
                <a:latin typeface="Powderfinger Type" charset="0"/>
                <a:ea typeface="Powderfinger Type" charset="0"/>
                <a:cs typeface="Powderfinger Type" charset="0"/>
              </a:rPr>
              <a:t>not</a:t>
            </a:r>
            <a:r>
              <a:rPr lang="en-AU" dirty="0">
                <a:latin typeface="Powderfinger Type" charset="0"/>
                <a:ea typeface="Powderfinger Type" charset="0"/>
                <a:cs typeface="Powderfinger Type" charset="0"/>
              </a:rPr>
              <a:t> use BBR?</a:t>
            </a:r>
          </a:p>
        </p:txBody>
      </p:sp>
      <p:sp>
        <p:nvSpPr>
          <p:cNvPr id="3" name="Content Placeholder 2"/>
          <p:cNvSpPr>
            <a:spLocks noGrp="1"/>
          </p:cNvSpPr>
          <p:nvPr>
            <p:ph idx="1"/>
          </p:nvPr>
        </p:nvSpPr>
        <p:spPr>
          <a:xfrm>
            <a:off x="628650" y="1369218"/>
            <a:ext cx="7886700" cy="3439546"/>
          </a:xfrm>
        </p:spPr>
        <p:txBody>
          <a:bodyPr>
            <a:normAutofit fontScale="77500" lnSpcReduction="20000"/>
          </a:bodyPr>
          <a:lstStyle/>
          <a:p>
            <a:r>
              <a:rPr lang="en-AU" dirty="0"/>
              <a:t>Because it </a:t>
            </a:r>
            <a:r>
              <a:rPr lang="en-AU" b="1" dirty="0"/>
              <a:t>over achieves</a:t>
            </a:r>
            <a:r>
              <a:rPr lang="en-AU" dirty="0"/>
              <a:t>!</a:t>
            </a:r>
          </a:p>
          <a:p>
            <a:r>
              <a:rPr lang="en-AU" dirty="0"/>
              <a:t>The classic question for many Internet technologies is scaling </a:t>
            </a:r>
            <a:r>
              <a:rPr lang="mr-IN" dirty="0"/>
              <a:t>–</a:t>
            </a:r>
            <a:r>
              <a:rPr lang="en-AU" dirty="0"/>
              <a:t> “what if everyone does it?”</a:t>
            </a:r>
          </a:p>
          <a:p>
            <a:pPr lvl="1"/>
            <a:r>
              <a:rPr lang="en-AU" dirty="0"/>
              <a:t>BBR is not a scalable approach in competition with loss-based flows</a:t>
            </a:r>
          </a:p>
          <a:p>
            <a:pPr lvl="1"/>
            <a:r>
              <a:rPr lang="en-AU" dirty="0"/>
              <a:t>It works so well while it is used by just a few users, some of the time</a:t>
            </a:r>
          </a:p>
          <a:p>
            <a:pPr lvl="1"/>
            <a:r>
              <a:rPr lang="en-AU" dirty="0"/>
              <a:t>But when it is active, BBR has the ability to slaughter concurrent loss-based flows</a:t>
            </a:r>
          </a:p>
          <a:p>
            <a:pPr lvl="1"/>
            <a:r>
              <a:rPr lang="en-AU" dirty="0"/>
              <a:t>Which sends all the wrong signals to the TCP ecosystem</a:t>
            </a:r>
          </a:p>
          <a:p>
            <a:pPr lvl="2"/>
            <a:r>
              <a:rPr lang="en-AU" sz="1650" dirty="0"/>
              <a:t>The loss-based flows convert to BBR to compete on equal terms</a:t>
            </a:r>
          </a:p>
          <a:p>
            <a:pPr lvl="2"/>
            <a:r>
              <a:rPr lang="en-AU" sz="1650" dirty="0"/>
              <a:t>The network is then a BBR vs BBR environment, which is unstable</a:t>
            </a:r>
          </a:p>
        </p:txBody>
      </p:sp>
    </p:spTree>
    <p:extLst>
      <p:ext uri="{BB962C8B-B14F-4D97-AF65-F5344CB8AC3E}">
        <p14:creationId xmlns:p14="http://schemas.microsoft.com/office/powerpoint/2010/main" val="2491781345"/>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latin typeface="Powderfinger Type" charset="0"/>
                <a:ea typeface="Powderfinger Type" charset="0"/>
                <a:cs typeface="Powderfinger Type" charset="0"/>
              </a:rPr>
              <a:t>Is this BBR experiment a failure?</a:t>
            </a:r>
          </a:p>
        </p:txBody>
      </p:sp>
      <p:sp>
        <p:nvSpPr>
          <p:cNvPr id="3" name="Content Placeholder 2"/>
          <p:cNvSpPr>
            <a:spLocks noGrp="1"/>
          </p:cNvSpPr>
          <p:nvPr>
            <p:ph idx="1"/>
          </p:nvPr>
        </p:nvSpPr>
        <p:spPr/>
        <p:txBody>
          <a:bodyPr>
            <a:normAutofit fontScale="92500" lnSpcReduction="10000"/>
          </a:bodyPr>
          <a:lstStyle/>
          <a:p>
            <a:pPr marL="0" indent="0">
              <a:buNone/>
            </a:pPr>
            <a:r>
              <a:rPr lang="en-AU" dirty="0"/>
              <a:t>Is it just too ‘greedy’ and too ‘insensitive’ to other flows to be allowed out on the Internet to play?</a:t>
            </a:r>
          </a:p>
          <a:p>
            <a:pPr lvl="1"/>
            <a:r>
              <a:rPr lang="en-AU" dirty="0"/>
              <a:t>Many networks have been provisioned as a response to the aggregate behaviours of loss-based TCP congestion control</a:t>
            </a:r>
          </a:p>
          <a:p>
            <a:pPr lvl="1"/>
            <a:r>
              <a:rPr lang="en-AU" dirty="0"/>
              <a:t>BBR changes all those assumptions, and could potentially push many networks into sustained instability</a:t>
            </a:r>
          </a:p>
          <a:p>
            <a:pPr lvl="1"/>
            <a:r>
              <a:rPr lang="en-AU" dirty="0"/>
              <a:t>We cannot use the conventional network control mechanisms to regulate BBR flows</a:t>
            </a:r>
          </a:p>
          <a:p>
            <a:pPr lvl="2"/>
            <a:r>
              <a:rPr lang="en-AU" sz="1800" dirty="0"/>
              <a:t>Selective packet drop </a:t>
            </a:r>
            <a:r>
              <a:rPr lang="en-AU" sz="1800"/>
              <a:t>just won’t </a:t>
            </a:r>
            <a:r>
              <a:rPr lang="en-AU" sz="1800" dirty="0"/>
              <a:t>create back pressure on the flow</a:t>
            </a:r>
            <a:endParaRPr lang="en-AU" dirty="0"/>
          </a:p>
          <a:p>
            <a:pPr lvl="1"/>
            <a:endParaRPr lang="en-AU" dirty="0"/>
          </a:p>
        </p:txBody>
      </p:sp>
    </p:spTree>
    <p:extLst>
      <p:ext uri="{BB962C8B-B14F-4D97-AF65-F5344CB8AC3E}">
        <p14:creationId xmlns:p14="http://schemas.microsoft.com/office/powerpoint/2010/main" val="18559966"/>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1CDFB-58CF-8247-A2E1-87841C6D6706}"/>
              </a:ext>
            </a:extLst>
          </p:cNvPr>
          <p:cNvSpPr>
            <a:spLocks noGrp="1"/>
          </p:cNvSpPr>
          <p:nvPr>
            <p:ph type="title"/>
          </p:nvPr>
        </p:nvSpPr>
        <p:spPr/>
        <p:txBody>
          <a:bodyPr/>
          <a:lstStyle/>
          <a:p>
            <a:r>
              <a:rPr lang="en-AU" dirty="0">
                <a:latin typeface="Powderfinger Type" panose="02020709070000000403" pitchFamily="49" charset="77"/>
              </a:rPr>
              <a:t>Is BBR an outstanding success?</a:t>
            </a:r>
          </a:p>
        </p:txBody>
      </p:sp>
      <p:sp>
        <p:nvSpPr>
          <p:cNvPr id="3" name="Content Placeholder 2">
            <a:extLst>
              <a:ext uri="{FF2B5EF4-FFF2-40B4-BE49-F238E27FC236}">
                <a16:creationId xmlns:a16="http://schemas.microsoft.com/office/drawing/2014/main" id="{255AC226-C9E3-5246-B4A1-C96D7D6D30EA}"/>
              </a:ext>
            </a:extLst>
          </p:cNvPr>
          <p:cNvSpPr>
            <a:spLocks noGrp="1"/>
          </p:cNvSpPr>
          <p:nvPr>
            <p:ph idx="1"/>
          </p:nvPr>
        </p:nvSpPr>
        <p:spPr/>
        <p:txBody>
          <a:bodyPr>
            <a:normAutofit fontScale="92500" lnSpcReduction="20000"/>
          </a:bodyPr>
          <a:lstStyle/>
          <a:p>
            <a:r>
              <a:rPr lang="en-AU" dirty="0"/>
              <a:t>We can’t achieve speed if we need also large high speed buffers in network routers</a:t>
            </a:r>
          </a:p>
          <a:p>
            <a:pPr lvl="1"/>
            <a:r>
              <a:rPr lang="en-AU" dirty="0"/>
              <a:t>Loss-based flow-control systems have a sloppy control loop that is always ½ RTT late</a:t>
            </a:r>
          </a:p>
          <a:p>
            <a:r>
              <a:rPr lang="en-AU" dirty="0"/>
              <a:t>We can use small buffers in switches if we use sender pacing coupled with flow control systems that are sensitive to the onset of queue formation (rather than being sensitive to packet loss resulting from a full queue)</a:t>
            </a:r>
          </a:p>
          <a:p>
            <a:r>
              <a:rPr lang="en-AU" dirty="0"/>
              <a:t>BBR points to an approach that does not require large buffer pools in switches</a:t>
            </a:r>
          </a:p>
        </p:txBody>
      </p:sp>
      <p:sp>
        <p:nvSpPr>
          <p:cNvPr id="4" name="Slide Number Placeholder 3">
            <a:extLst>
              <a:ext uri="{FF2B5EF4-FFF2-40B4-BE49-F238E27FC236}">
                <a16:creationId xmlns:a16="http://schemas.microsoft.com/office/drawing/2014/main" id="{AEB2E3CD-169D-1140-8B66-205B983ED911}"/>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52</a:t>
            </a:fld>
            <a:endParaRPr lang="en-AU" kern="0" dirty="0"/>
          </a:p>
        </p:txBody>
      </p:sp>
    </p:spTree>
    <p:extLst>
      <p:ext uri="{BB962C8B-B14F-4D97-AF65-F5344CB8AC3E}">
        <p14:creationId xmlns:p14="http://schemas.microsoft.com/office/powerpoint/2010/main" val="2182037649"/>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latin typeface="Powderfinger Type" charset="0"/>
                <a:ea typeface="Powderfinger Type" charset="0"/>
                <a:cs typeface="Powderfinger Type" charset="0"/>
              </a:rPr>
              <a:t>Where now with BBR?</a:t>
            </a:r>
          </a:p>
        </p:txBody>
      </p:sp>
      <p:sp>
        <p:nvSpPr>
          <p:cNvPr id="3" name="Content Placeholder 2"/>
          <p:cNvSpPr>
            <a:spLocks noGrp="1"/>
          </p:cNvSpPr>
          <p:nvPr>
            <p:ph idx="1"/>
          </p:nvPr>
        </p:nvSpPr>
        <p:spPr>
          <a:xfrm>
            <a:off x="628650" y="1361054"/>
            <a:ext cx="7886700" cy="3263504"/>
          </a:xfrm>
        </p:spPr>
        <p:txBody>
          <a:bodyPr>
            <a:normAutofit fontScale="70000" lnSpcReduction="20000"/>
          </a:bodyPr>
          <a:lstStyle/>
          <a:p>
            <a:pPr marL="0" indent="0">
              <a:buNone/>
            </a:pPr>
            <a:r>
              <a:rPr lang="en-AU" sz="2800" b="1" dirty="0"/>
              <a:t>BBR 2.0</a:t>
            </a:r>
          </a:p>
          <a:p>
            <a:pPr lvl="1"/>
            <a:r>
              <a:rPr lang="en-AU" dirty="0"/>
              <a:t>Alter BBR’s ‘sensitivity’ to loss rates, so that it does not persist with an internal bandwidth delay product (BDP) that exceeds the uncongested BDP</a:t>
            </a:r>
          </a:p>
          <a:p>
            <a:pPr marL="685800" lvl="2" indent="0">
              <a:buNone/>
            </a:pPr>
            <a:r>
              <a:rPr lang="en-AU" sz="1800" dirty="0"/>
              <a:t>This measure would moderate BBR 1.0’s ability to operate for extended periods with very high loss levels</a:t>
            </a:r>
          </a:p>
          <a:p>
            <a:pPr lvl="1"/>
            <a:r>
              <a:rPr lang="en-AU" dirty="0"/>
              <a:t>Improve the dynamic sharing fairness by moderating the Bandwidth Delay Product by using an estimated ‘fair’ proportion of the path BDP</a:t>
            </a:r>
          </a:p>
          <a:p>
            <a:pPr lvl="1"/>
            <a:r>
              <a:rPr lang="en-AU" dirty="0"/>
              <a:t>Accommodate the signal distortion caused by ACK stretching middleware</a:t>
            </a:r>
          </a:p>
          <a:p>
            <a:pPr lvl="1"/>
            <a:r>
              <a:rPr lang="en-AU" dirty="0"/>
              <a:t>Place an upper bound on the volume of in-flight data</a:t>
            </a:r>
          </a:p>
          <a:p>
            <a:pPr lvl="1"/>
            <a:r>
              <a:rPr lang="en-AU" dirty="0"/>
              <a:t>Alter the +/- 25% probe factors dynamically (i.e. allow this to be less than 25% overload)</a:t>
            </a:r>
          </a:p>
          <a:p>
            <a:pPr lvl="1"/>
            <a:endParaRPr lang="en-AU" dirty="0"/>
          </a:p>
          <a:p>
            <a:pPr marL="685800" lvl="2" indent="0">
              <a:buNone/>
            </a:pPr>
            <a:endParaRPr lang="en-AU" sz="1800" dirty="0"/>
          </a:p>
        </p:txBody>
      </p:sp>
    </p:spTree>
    <p:extLst>
      <p:ext uri="{BB962C8B-B14F-4D97-AF65-F5344CB8AC3E}">
        <p14:creationId xmlns:p14="http://schemas.microsoft.com/office/powerpoint/2010/main" val="2682631512"/>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E68BC-A62B-3E48-BE5D-6FF6A0A4410F}"/>
              </a:ext>
            </a:extLst>
          </p:cNvPr>
          <p:cNvSpPr>
            <a:spLocks noGrp="1"/>
          </p:cNvSpPr>
          <p:nvPr>
            <p:ph type="title"/>
          </p:nvPr>
        </p:nvSpPr>
        <p:spPr/>
        <p:txBody>
          <a:bodyPr/>
          <a:lstStyle/>
          <a:p>
            <a:r>
              <a:rPr lang="en-AU" dirty="0">
                <a:latin typeface="Powderfinger Type" panose="02020709070000000403" pitchFamily="49" charset="77"/>
              </a:rPr>
              <a:t>The new Network Architecture</a:t>
            </a:r>
          </a:p>
        </p:txBody>
      </p:sp>
      <p:sp>
        <p:nvSpPr>
          <p:cNvPr id="3" name="Content Placeholder 2">
            <a:extLst>
              <a:ext uri="{FF2B5EF4-FFF2-40B4-BE49-F238E27FC236}">
                <a16:creationId xmlns:a16="http://schemas.microsoft.com/office/drawing/2014/main" id="{815993A4-37C4-3E43-9E96-32F24C7D5D6C}"/>
              </a:ext>
            </a:extLst>
          </p:cNvPr>
          <p:cNvSpPr>
            <a:spLocks noGrp="1"/>
          </p:cNvSpPr>
          <p:nvPr>
            <p:ph idx="1"/>
          </p:nvPr>
        </p:nvSpPr>
        <p:spPr/>
        <p:txBody>
          <a:bodyPr>
            <a:normAutofit/>
          </a:bodyPr>
          <a:lstStyle/>
          <a:p>
            <a:r>
              <a:rPr lang="en-AU" dirty="0"/>
              <a:t>We are seeing a shift in end systems to assert edge-centric control and hide from network-level active middleware in the Internet</a:t>
            </a:r>
          </a:p>
          <a:p>
            <a:r>
              <a:rPr lang="en-AU" dirty="0"/>
              <a:t>QUIC and BBR are instances of a recent push back from the network-level QoS bandwidth control mechanisms, and result in greater levels of autonomous control being passed back to the end hosts</a:t>
            </a:r>
          </a:p>
          <a:p>
            <a:r>
              <a:rPr lang="en-AU" dirty="0"/>
              <a:t>For better or worse!</a:t>
            </a:r>
          </a:p>
        </p:txBody>
      </p:sp>
      <p:sp>
        <p:nvSpPr>
          <p:cNvPr id="4" name="Slide Number Placeholder 3">
            <a:extLst>
              <a:ext uri="{FF2B5EF4-FFF2-40B4-BE49-F238E27FC236}">
                <a16:creationId xmlns:a16="http://schemas.microsoft.com/office/drawing/2014/main" id="{8AC6CA3B-7B4A-054A-AF81-217C31619C5F}"/>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54</a:t>
            </a:fld>
            <a:endParaRPr lang="en-AU" kern="0" dirty="0"/>
          </a:p>
        </p:txBody>
      </p:sp>
    </p:spTree>
    <p:extLst>
      <p:ext uri="{BB962C8B-B14F-4D97-AF65-F5344CB8AC3E}">
        <p14:creationId xmlns:p14="http://schemas.microsoft.com/office/powerpoint/2010/main" val="2714270522"/>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B0669-7E1B-4C4D-844C-8682EFC92D2A}"/>
              </a:ext>
            </a:extLst>
          </p:cNvPr>
          <p:cNvSpPr>
            <a:spLocks noGrp="1"/>
          </p:cNvSpPr>
          <p:nvPr>
            <p:ph type="title"/>
          </p:nvPr>
        </p:nvSpPr>
        <p:spPr/>
        <p:txBody>
          <a:bodyPr/>
          <a:lstStyle/>
          <a:p>
            <a:r>
              <a:rPr lang="en-AU" dirty="0">
                <a:latin typeface="Powderfinger Type" panose="02020709070000000403" pitchFamily="49" charset="77"/>
              </a:rPr>
              <a:t>What is all this telling us?</a:t>
            </a:r>
          </a:p>
        </p:txBody>
      </p:sp>
      <p:sp>
        <p:nvSpPr>
          <p:cNvPr id="3" name="Content Placeholder 2">
            <a:extLst>
              <a:ext uri="{FF2B5EF4-FFF2-40B4-BE49-F238E27FC236}">
                <a16:creationId xmlns:a16="http://schemas.microsoft.com/office/drawing/2014/main" id="{D83727FC-9A7B-BB48-9B35-263391074620}"/>
              </a:ext>
            </a:extLst>
          </p:cNvPr>
          <p:cNvSpPr>
            <a:spLocks noGrp="1"/>
          </p:cNvSpPr>
          <p:nvPr>
            <p:ph idx="1"/>
          </p:nvPr>
        </p:nvSpPr>
        <p:spPr/>
        <p:txBody>
          <a:bodyPr>
            <a:normAutofit fontScale="92500" lnSpcReduction="10000"/>
          </a:bodyPr>
          <a:lstStyle/>
          <a:p>
            <a:r>
              <a:rPr lang="en-AU" dirty="0"/>
              <a:t>The Internet still contains a large set of important unsolved problems</a:t>
            </a:r>
          </a:p>
          <a:p>
            <a:r>
              <a:rPr lang="en-AU" dirty="0"/>
              <a:t>And some of our cherished assumptions about network design may be mistaken</a:t>
            </a:r>
          </a:p>
          <a:p>
            <a:r>
              <a:rPr lang="en-AU" dirty="0"/>
              <a:t>Moving large data sets over high speed networks requires a different approach to what we are doing today</a:t>
            </a:r>
          </a:p>
          <a:p>
            <a:r>
              <a:rPr lang="en-AU" dirty="0"/>
              <a:t>BBR seems to be a step in an interesting direction, particularly for very high speed networking</a:t>
            </a:r>
          </a:p>
          <a:p>
            <a:r>
              <a:rPr lang="en-AU" dirty="0"/>
              <a:t>But it still calls for more research and more testing at scale</a:t>
            </a:r>
          </a:p>
          <a:p>
            <a:endParaRPr lang="en-AU" dirty="0"/>
          </a:p>
          <a:p>
            <a:endParaRPr lang="en-AU" dirty="0"/>
          </a:p>
        </p:txBody>
      </p:sp>
      <p:sp>
        <p:nvSpPr>
          <p:cNvPr id="4" name="Slide Number Placeholder 3">
            <a:extLst>
              <a:ext uri="{FF2B5EF4-FFF2-40B4-BE49-F238E27FC236}">
                <a16:creationId xmlns:a16="http://schemas.microsoft.com/office/drawing/2014/main" id="{97DAA70C-08C6-CF46-BCA7-88E0EB644E68}"/>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55</a:t>
            </a:fld>
            <a:endParaRPr lang="en-AU" kern="0" dirty="0"/>
          </a:p>
        </p:txBody>
      </p:sp>
    </p:spTree>
    <p:extLst>
      <p:ext uri="{BB962C8B-B14F-4D97-AF65-F5344CB8AC3E}">
        <p14:creationId xmlns:p14="http://schemas.microsoft.com/office/powerpoint/2010/main" val="2614249013"/>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32596-4164-1246-9FDB-23FA3D920F25}"/>
              </a:ext>
            </a:extLst>
          </p:cNvPr>
          <p:cNvSpPr>
            <a:spLocks noGrp="1"/>
          </p:cNvSpPr>
          <p:nvPr>
            <p:ph type="title"/>
          </p:nvPr>
        </p:nvSpPr>
        <p:spPr/>
        <p:txBody>
          <a:bodyPr/>
          <a:lstStyle/>
          <a:p>
            <a:r>
              <a:rPr lang="en-AU" dirty="0">
                <a:latin typeface="Powderfinger Type" panose="02020709070000000403" pitchFamily="49" charset="77"/>
              </a:rPr>
              <a:t>Tiny Buffers</a:t>
            </a:r>
          </a:p>
        </p:txBody>
      </p:sp>
      <p:sp>
        <p:nvSpPr>
          <p:cNvPr id="3" name="Content Placeholder 2">
            <a:extLst>
              <a:ext uri="{FF2B5EF4-FFF2-40B4-BE49-F238E27FC236}">
                <a16:creationId xmlns:a16="http://schemas.microsoft.com/office/drawing/2014/main" id="{91273763-CE7D-D045-B471-3F1DE09B8B60}"/>
              </a:ext>
            </a:extLst>
          </p:cNvPr>
          <p:cNvSpPr>
            <a:spLocks noGrp="1"/>
          </p:cNvSpPr>
          <p:nvPr>
            <p:ph idx="1"/>
          </p:nvPr>
        </p:nvSpPr>
        <p:spPr/>
        <p:txBody>
          <a:bodyPr>
            <a:normAutofit fontScale="62500" lnSpcReduction="20000"/>
          </a:bodyPr>
          <a:lstStyle/>
          <a:p>
            <a:r>
              <a:rPr lang="en-AU" dirty="0"/>
              <a:t>Buffers in a network serve two major purposes:</a:t>
            </a:r>
          </a:p>
          <a:p>
            <a:pPr lvl="1"/>
            <a:r>
              <a:rPr lang="en-AU" dirty="0"/>
              <a:t>smooth sender burstiness</a:t>
            </a:r>
          </a:p>
          <a:p>
            <a:pPr lvl="1"/>
            <a:r>
              <a:rPr lang="en-AU" dirty="0"/>
              <a:t>Multiplexing</a:t>
            </a:r>
          </a:p>
          <a:p>
            <a:r>
              <a:rPr lang="en-AU" dirty="0"/>
              <a:t>What if all senders ‘paced’ their sending to avoid bursting, and were sensitive to the formation of standing queues?</a:t>
            </a:r>
          </a:p>
          <a:p>
            <a:r>
              <a:rPr lang="en-AU" dirty="0"/>
              <a:t>Then we would likely have a residual multiplexing requirement for buffers where:</a:t>
            </a:r>
          </a:p>
          <a:p>
            <a:pPr marL="266700" lvl="1" indent="0">
              <a:buNone/>
            </a:pPr>
            <a:r>
              <a:rPr lang="en-AU" dirty="0"/>
              <a:t>	B &gt;= O(log W)</a:t>
            </a:r>
          </a:p>
          <a:p>
            <a:pPr marL="266700" lvl="1" indent="0">
              <a:buNone/>
            </a:pPr>
            <a:r>
              <a:rPr lang="en-AU" dirty="0"/>
              <a:t>	where W is the average flow window size</a:t>
            </a:r>
          </a:p>
          <a:p>
            <a:pPr marL="266700" lvl="1" indent="0">
              <a:buNone/>
            </a:pPr>
            <a:endParaRPr lang="en-AU" dirty="0"/>
          </a:p>
          <a:p>
            <a:pPr marL="266700" lvl="1" indent="0">
              <a:buNone/>
            </a:pPr>
            <a:r>
              <a:rPr lang="en-AU" dirty="0"/>
              <a:t>This would allow </a:t>
            </a:r>
            <a:r>
              <a:rPr lang="en-AU" dirty="0" err="1"/>
              <a:t>Tbps</a:t>
            </a:r>
            <a:r>
              <a:rPr lang="en-AU" dirty="0"/>
              <a:t> switches to operate with on-chip memory (10’s Mb) and still allow highly efficient network utilisation</a:t>
            </a:r>
          </a:p>
        </p:txBody>
      </p:sp>
      <p:sp>
        <p:nvSpPr>
          <p:cNvPr id="4" name="Slide Number Placeholder 3">
            <a:extLst>
              <a:ext uri="{FF2B5EF4-FFF2-40B4-BE49-F238E27FC236}">
                <a16:creationId xmlns:a16="http://schemas.microsoft.com/office/drawing/2014/main" id="{C35767F5-D0C0-5F4B-86C5-94D42F194C1B}"/>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56</a:t>
            </a:fld>
            <a:endParaRPr lang="en-AU" kern="0" dirty="0"/>
          </a:p>
        </p:txBody>
      </p:sp>
    </p:spTree>
    <p:extLst>
      <p:ext uri="{BB962C8B-B14F-4D97-AF65-F5344CB8AC3E}">
        <p14:creationId xmlns:p14="http://schemas.microsoft.com/office/powerpoint/2010/main" val="2792322168"/>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637" y="520241"/>
            <a:ext cx="4339390" cy="857250"/>
          </a:xfrm>
        </p:spPr>
        <p:txBody>
          <a:bodyPr>
            <a:normAutofit/>
          </a:bodyPr>
          <a:lstStyle/>
          <a:p>
            <a:r>
              <a:rPr lang="en-US" sz="4950" dirty="0">
                <a:latin typeface="Vadim's Writing"/>
                <a:cs typeface="Vadim's Writing"/>
              </a:rPr>
              <a:t>That’s it!</a:t>
            </a:r>
          </a:p>
        </p:txBody>
      </p:sp>
      <p:sp>
        <p:nvSpPr>
          <p:cNvPr id="4" name="Rectangle 2"/>
          <p:cNvSpPr>
            <a:spLocks/>
          </p:cNvSpPr>
          <p:nvPr/>
        </p:nvSpPr>
        <p:spPr bwMode="auto">
          <a:xfrm rot="397884">
            <a:off x="3169064" y="2377160"/>
            <a:ext cx="2408481" cy="885312"/>
          </a:xfrm>
          <a:prstGeom prst="rect">
            <a:avLst/>
          </a:prstGeom>
          <a:solidFill>
            <a:srgbClr val="F0F082"/>
          </a:solidFill>
          <a:ln>
            <a:noFill/>
          </a:ln>
          <a:effectLst>
            <a:outerShdw blurRad="76200" dist="50799" dir="3000000" algn="ctr" rotWithShape="0">
              <a:schemeClr val="tx1">
                <a:alpha val="50000"/>
              </a:schemeClr>
            </a:outerShdw>
          </a:effectLst>
        </p:spPr>
        <p:txBody>
          <a:bodyPr lIns="0" tIns="0" rIns="0" bIns="0" anchor="ctr"/>
          <a:lstStyle/>
          <a:p>
            <a:pPr algn="ctr">
              <a:defRPr/>
            </a:pPr>
            <a:r>
              <a:rPr lang="en-US" sz="1200" b="1" dirty="0">
                <a:effectLst>
                  <a:outerShdw blurRad="38100" dist="38100" dir="2700000" algn="tl">
                    <a:srgbClr val="FFFFFF"/>
                  </a:outerShdw>
                </a:effectLst>
                <a:latin typeface="AhnbergHand"/>
                <a:ea typeface="ＭＳ Ｐゴシック" charset="0"/>
                <a:cs typeface="AhnbergHand"/>
                <a:sym typeface="Bradley Hand ITC TT-Bold" charset="0"/>
              </a:rPr>
              <a:t>Questions?</a:t>
            </a:r>
          </a:p>
        </p:txBody>
      </p:sp>
    </p:spTree>
    <p:extLst>
      <p:ext uri="{BB962C8B-B14F-4D97-AF65-F5344CB8AC3E}">
        <p14:creationId xmlns:p14="http://schemas.microsoft.com/office/powerpoint/2010/main" val="1490139596"/>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D0004-4311-3247-A4F0-3708B6C6ACF9}"/>
              </a:ext>
            </a:extLst>
          </p:cNvPr>
          <p:cNvSpPr>
            <a:spLocks noGrp="1"/>
          </p:cNvSpPr>
          <p:nvPr>
            <p:ph type="title"/>
          </p:nvPr>
        </p:nvSpPr>
        <p:spPr/>
        <p:txBody>
          <a:bodyPr/>
          <a:lstStyle/>
          <a:p>
            <a:r>
              <a:rPr lang="en-AU" dirty="0">
                <a:latin typeface="Powderfinger Type" panose="02020709070000000403" pitchFamily="49" charset="77"/>
              </a:rPr>
              <a:t>Today</a:t>
            </a:r>
          </a:p>
        </p:txBody>
      </p:sp>
      <p:sp>
        <p:nvSpPr>
          <p:cNvPr id="3" name="Content Placeholder 2">
            <a:extLst>
              <a:ext uri="{FF2B5EF4-FFF2-40B4-BE49-F238E27FC236}">
                <a16:creationId xmlns:a16="http://schemas.microsoft.com/office/drawing/2014/main" id="{FC2AD28C-B941-EF48-8F0B-02249A0D7C33}"/>
              </a:ext>
            </a:extLst>
          </p:cNvPr>
          <p:cNvSpPr>
            <a:spLocks noGrp="1"/>
          </p:cNvSpPr>
          <p:nvPr>
            <p:ph idx="1"/>
          </p:nvPr>
        </p:nvSpPr>
        <p:spPr/>
        <p:txBody>
          <a:bodyPr/>
          <a:lstStyle/>
          <a:p>
            <a:r>
              <a:rPr lang="en-AU" dirty="0"/>
              <a:t>Optical transmission speeds are now in </a:t>
            </a:r>
            <a:r>
              <a:rPr lang="en-AU" dirty="0" err="1"/>
              <a:t>Terrabit</a:t>
            </a:r>
            <a:r>
              <a:rPr lang="en-AU" dirty="0"/>
              <a:t> capacity</a:t>
            </a:r>
          </a:p>
          <a:p>
            <a:r>
              <a:rPr lang="en-AU" dirty="0"/>
              <a:t>But peak TCP session speeds are not keeping up</a:t>
            </a:r>
          </a:p>
          <a:p>
            <a:r>
              <a:rPr lang="en-AU" dirty="0"/>
              <a:t>Its likely that network buffers play a role here</a:t>
            </a:r>
          </a:p>
          <a:p>
            <a:r>
              <a:rPr lang="en-AU" dirty="0"/>
              <a:t>How?</a:t>
            </a:r>
          </a:p>
          <a:p>
            <a:pPr marL="0" indent="0">
              <a:buNone/>
            </a:pPr>
            <a:endParaRPr lang="en-AU" dirty="0"/>
          </a:p>
          <a:p>
            <a:endParaRPr lang="en-AU" dirty="0"/>
          </a:p>
        </p:txBody>
      </p:sp>
      <p:sp>
        <p:nvSpPr>
          <p:cNvPr id="4" name="Slide Number Placeholder 3">
            <a:extLst>
              <a:ext uri="{FF2B5EF4-FFF2-40B4-BE49-F238E27FC236}">
                <a16:creationId xmlns:a16="http://schemas.microsoft.com/office/drawing/2014/main" id="{D6C4D725-E0F4-3B44-A148-3642C8067CB9}"/>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6</a:t>
            </a:fld>
            <a:endParaRPr lang="en-AU" kern="0" dirty="0"/>
          </a:p>
        </p:txBody>
      </p:sp>
      <p:sp>
        <p:nvSpPr>
          <p:cNvPr id="5" name="Freeform 4">
            <a:extLst>
              <a:ext uri="{FF2B5EF4-FFF2-40B4-BE49-F238E27FC236}">
                <a16:creationId xmlns:a16="http://schemas.microsoft.com/office/drawing/2014/main" id="{844CE289-84FC-9C4A-9ECC-C0F95D601FB0}"/>
              </a:ext>
            </a:extLst>
          </p:cNvPr>
          <p:cNvSpPr/>
          <p:nvPr/>
        </p:nvSpPr>
        <p:spPr>
          <a:xfrm>
            <a:off x="5488306" y="3027902"/>
            <a:ext cx="160659" cy="1827255"/>
          </a:xfrm>
          <a:custGeom>
            <a:avLst/>
            <a:gdLst>
              <a:gd name="connsiteX0" fmla="*/ 160659 w 160659"/>
              <a:gd name="connsiteY0" fmla="*/ 2552297 h 2552297"/>
              <a:gd name="connsiteX1" fmla="*/ 98875 w 160659"/>
              <a:gd name="connsiteY1" fmla="*/ 1217768 h 2552297"/>
              <a:gd name="connsiteX2" fmla="*/ 67983 w 160659"/>
              <a:gd name="connsiteY2" fmla="*/ 80946 h 2552297"/>
              <a:gd name="connsiteX3" fmla="*/ 21 w 160659"/>
              <a:gd name="connsiteY3" fmla="*/ 148908 h 2552297"/>
              <a:gd name="connsiteX4" fmla="*/ 61805 w 160659"/>
              <a:gd name="connsiteY4" fmla="*/ 627 h 2552297"/>
              <a:gd name="connsiteX5" fmla="*/ 160659 w 160659"/>
              <a:gd name="connsiteY5" fmla="*/ 105660 h 255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659" h="2552297">
                <a:moveTo>
                  <a:pt x="160659" y="2552297"/>
                </a:moveTo>
                <a:cubicBezTo>
                  <a:pt x="137490" y="2090978"/>
                  <a:pt x="114321" y="1629660"/>
                  <a:pt x="98875" y="1217768"/>
                </a:cubicBezTo>
                <a:cubicBezTo>
                  <a:pt x="83429" y="805876"/>
                  <a:pt x="84459" y="259089"/>
                  <a:pt x="67983" y="80946"/>
                </a:cubicBezTo>
                <a:cubicBezTo>
                  <a:pt x="51507" y="-97197"/>
                  <a:pt x="1051" y="162294"/>
                  <a:pt x="21" y="148908"/>
                </a:cubicBezTo>
                <a:cubicBezTo>
                  <a:pt x="-1009" y="135521"/>
                  <a:pt x="35032" y="7835"/>
                  <a:pt x="61805" y="627"/>
                </a:cubicBezTo>
                <a:cubicBezTo>
                  <a:pt x="88578" y="-6581"/>
                  <a:pt x="124618" y="49539"/>
                  <a:pt x="160659" y="10566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Freeform 5">
            <a:extLst>
              <a:ext uri="{FF2B5EF4-FFF2-40B4-BE49-F238E27FC236}">
                <a16:creationId xmlns:a16="http://schemas.microsoft.com/office/drawing/2014/main" id="{B3A46D6C-EF35-B042-89E4-93BA79E8B665}"/>
              </a:ext>
            </a:extLst>
          </p:cNvPr>
          <p:cNvSpPr/>
          <p:nvPr/>
        </p:nvSpPr>
        <p:spPr>
          <a:xfrm>
            <a:off x="5686035" y="4743423"/>
            <a:ext cx="2581529" cy="124091"/>
          </a:xfrm>
          <a:custGeom>
            <a:avLst/>
            <a:gdLst>
              <a:gd name="connsiteX0" fmla="*/ 0 w 2581529"/>
              <a:gd name="connsiteY0" fmla="*/ 93199 h 124091"/>
              <a:gd name="connsiteX1" fmla="*/ 685800 w 2581529"/>
              <a:gd name="connsiteY1" fmla="*/ 80843 h 124091"/>
              <a:gd name="connsiteX2" fmla="*/ 2483708 w 2581529"/>
              <a:gd name="connsiteY2" fmla="*/ 80843 h 124091"/>
              <a:gd name="connsiteX3" fmla="*/ 2366319 w 2581529"/>
              <a:gd name="connsiteY3" fmla="*/ 524 h 124091"/>
              <a:gd name="connsiteX4" fmla="*/ 2570205 w 2581529"/>
              <a:gd name="connsiteY4" fmla="*/ 49951 h 124091"/>
              <a:gd name="connsiteX5" fmla="*/ 2458995 w 2581529"/>
              <a:gd name="connsiteY5" fmla="*/ 124091 h 124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1529" h="124091">
                <a:moveTo>
                  <a:pt x="0" y="93199"/>
                </a:moveTo>
                <a:lnTo>
                  <a:pt x="685800" y="80843"/>
                </a:lnTo>
                <a:lnTo>
                  <a:pt x="2483708" y="80843"/>
                </a:lnTo>
                <a:cubicBezTo>
                  <a:pt x="2763794" y="67457"/>
                  <a:pt x="2351903" y="5673"/>
                  <a:pt x="2366319" y="524"/>
                </a:cubicBezTo>
                <a:cubicBezTo>
                  <a:pt x="2380735" y="-4625"/>
                  <a:pt x="2554759" y="29356"/>
                  <a:pt x="2570205" y="49951"/>
                </a:cubicBezTo>
                <a:cubicBezTo>
                  <a:pt x="2585651" y="70546"/>
                  <a:pt x="2522323" y="97318"/>
                  <a:pt x="2458995" y="12409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Freeform 6">
            <a:extLst>
              <a:ext uri="{FF2B5EF4-FFF2-40B4-BE49-F238E27FC236}">
                <a16:creationId xmlns:a16="http://schemas.microsoft.com/office/drawing/2014/main" id="{79BC63E8-F3A9-D94D-8B47-8E565D253929}"/>
              </a:ext>
            </a:extLst>
          </p:cNvPr>
          <p:cNvSpPr/>
          <p:nvPr/>
        </p:nvSpPr>
        <p:spPr>
          <a:xfrm>
            <a:off x="5760038" y="4589421"/>
            <a:ext cx="84077" cy="68623"/>
          </a:xfrm>
          <a:custGeom>
            <a:avLst/>
            <a:gdLst>
              <a:gd name="connsiteX0" fmla="*/ 80456 w 84077"/>
              <a:gd name="connsiteY0" fmla="*/ 66 h 68623"/>
              <a:gd name="connsiteX1" fmla="*/ 138 w 84077"/>
              <a:gd name="connsiteY1" fmla="*/ 55672 h 68623"/>
              <a:gd name="connsiteX2" fmla="*/ 61921 w 84077"/>
              <a:gd name="connsiteY2" fmla="*/ 68028 h 68623"/>
              <a:gd name="connsiteX3" fmla="*/ 80456 w 84077"/>
              <a:gd name="connsiteY3" fmla="*/ 66 h 68623"/>
            </a:gdLst>
            <a:ahLst/>
            <a:cxnLst>
              <a:cxn ang="0">
                <a:pos x="connsiteX0" y="connsiteY0"/>
              </a:cxn>
              <a:cxn ang="0">
                <a:pos x="connsiteX1" y="connsiteY1"/>
              </a:cxn>
              <a:cxn ang="0">
                <a:pos x="connsiteX2" y="connsiteY2"/>
              </a:cxn>
              <a:cxn ang="0">
                <a:pos x="connsiteX3" y="connsiteY3"/>
              </a:cxn>
            </a:cxnLst>
            <a:rect l="l" t="t" r="r" b="b"/>
            <a:pathLst>
              <a:path w="84077" h="68623">
                <a:moveTo>
                  <a:pt x="80456" y="66"/>
                </a:moveTo>
                <a:cubicBezTo>
                  <a:pt x="70159" y="-1993"/>
                  <a:pt x="3227" y="44345"/>
                  <a:pt x="138" y="55672"/>
                </a:cubicBezTo>
                <a:cubicBezTo>
                  <a:pt x="-2951" y="66999"/>
                  <a:pt x="46475" y="70087"/>
                  <a:pt x="61921" y="68028"/>
                </a:cubicBezTo>
                <a:cubicBezTo>
                  <a:pt x="77367" y="65969"/>
                  <a:pt x="90753" y="2125"/>
                  <a:pt x="80456" y="66"/>
                </a:cubicBezTo>
                <a:close/>
              </a:path>
            </a:pathLst>
          </a:cu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Freeform 7">
            <a:extLst>
              <a:ext uri="{FF2B5EF4-FFF2-40B4-BE49-F238E27FC236}">
                <a16:creationId xmlns:a16="http://schemas.microsoft.com/office/drawing/2014/main" id="{EC023B66-CB86-E443-9746-D022EA9871A1}"/>
              </a:ext>
            </a:extLst>
          </p:cNvPr>
          <p:cNvSpPr/>
          <p:nvPr/>
        </p:nvSpPr>
        <p:spPr>
          <a:xfrm>
            <a:off x="6487944" y="4047760"/>
            <a:ext cx="84077" cy="68623"/>
          </a:xfrm>
          <a:custGeom>
            <a:avLst/>
            <a:gdLst>
              <a:gd name="connsiteX0" fmla="*/ 80456 w 84077"/>
              <a:gd name="connsiteY0" fmla="*/ 66 h 68623"/>
              <a:gd name="connsiteX1" fmla="*/ 138 w 84077"/>
              <a:gd name="connsiteY1" fmla="*/ 55672 h 68623"/>
              <a:gd name="connsiteX2" fmla="*/ 61921 w 84077"/>
              <a:gd name="connsiteY2" fmla="*/ 68028 h 68623"/>
              <a:gd name="connsiteX3" fmla="*/ 80456 w 84077"/>
              <a:gd name="connsiteY3" fmla="*/ 66 h 68623"/>
            </a:gdLst>
            <a:ahLst/>
            <a:cxnLst>
              <a:cxn ang="0">
                <a:pos x="connsiteX0" y="connsiteY0"/>
              </a:cxn>
              <a:cxn ang="0">
                <a:pos x="connsiteX1" y="connsiteY1"/>
              </a:cxn>
              <a:cxn ang="0">
                <a:pos x="connsiteX2" y="connsiteY2"/>
              </a:cxn>
              <a:cxn ang="0">
                <a:pos x="connsiteX3" y="connsiteY3"/>
              </a:cxn>
            </a:cxnLst>
            <a:rect l="l" t="t" r="r" b="b"/>
            <a:pathLst>
              <a:path w="84077" h="68623">
                <a:moveTo>
                  <a:pt x="80456" y="66"/>
                </a:moveTo>
                <a:cubicBezTo>
                  <a:pt x="70159" y="-1993"/>
                  <a:pt x="3227" y="44345"/>
                  <a:pt x="138" y="55672"/>
                </a:cubicBezTo>
                <a:cubicBezTo>
                  <a:pt x="-2951" y="66999"/>
                  <a:pt x="46475" y="70087"/>
                  <a:pt x="61921" y="68028"/>
                </a:cubicBezTo>
                <a:cubicBezTo>
                  <a:pt x="77367" y="65969"/>
                  <a:pt x="90753" y="2125"/>
                  <a:pt x="80456" y="66"/>
                </a:cubicBezTo>
                <a:close/>
              </a:path>
            </a:pathLst>
          </a:cu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Freeform 8">
            <a:extLst>
              <a:ext uri="{FF2B5EF4-FFF2-40B4-BE49-F238E27FC236}">
                <a16:creationId xmlns:a16="http://schemas.microsoft.com/office/drawing/2014/main" id="{2745C6A4-8683-DE49-82E2-243F1AC2BC34}"/>
              </a:ext>
            </a:extLst>
          </p:cNvPr>
          <p:cNvSpPr/>
          <p:nvPr/>
        </p:nvSpPr>
        <p:spPr>
          <a:xfrm>
            <a:off x="7156893" y="3603966"/>
            <a:ext cx="84077" cy="68623"/>
          </a:xfrm>
          <a:custGeom>
            <a:avLst/>
            <a:gdLst>
              <a:gd name="connsiteX0" fmla="*/ 80456 w 84077"/>
              <a:gd name="connsiteY0" fmla="*/ 66 h 68623"/>
              <a:gd name="connsiteX1" fmla="*/ 138 w 84077"/>
              <a:gd name="connsiteY1" fmla="*/ 55672 h 68623"/>
              <a:gd name="connsiteX2" fmla="*/ 61921 w 84077"/>
              <a:gd name="connsiteY2" fmla="*/ 68028 h 68623"/>
              <a:gd name="connsiteX3" fmla="*/ 80456 w 84077"/>
              <a:gd name="connsiteY3" fmla="*/ 66 h 68623"/>
            </a:gdLst>
            <a:ahLst/>
            <a:cxnLst>
              <a:cxn ang="0">
                <a:pos x="connsiteX0" y="connsiteY0"/>
              </a:cxn>
              <a:cxn ang="0">
                <a:pos x="connsiteX1" y="connsiteY1"/>
              </a:cxn>
              <a:cxn ang="0">
                <a:pos x="connsiteX2" y="connsiteY2"/>
              </a:cxn>
              <a:cxn ang="0">
                <a:pos x="connsiteX3" y="connsiteY3"/>
              </a:cxn>
            </a:cxnLst>
            <a:rect l="l" t="t" r="r" b="b"/>
            <a:pathLst>
              <a:path w="84077" h="68623">
                <a:moveTo>
                  <a:pt x="80456" y="66"/>
                </a:moveTo>
                <a:cubicBezTo>
                  <a:pt x="70159" y="-1993"/>
                  <a:pt x="3227" y="44345"/>
                  <a:pt x="138" y="55672"/>
                </a:cubicBezTo>
                <a:cubicBezTo>
                  <a:pt x="-2951" y="66999"/>
                  <a:pt x="46475" y="70087"/>
                  <a:pt x="61921" y="68028"/>
                </a:cubicBezTo>
                <a:cubicBezTo>
                  <a:pt x="77367" y="65969"/>
                  <a:pt x="90753" y="2125"/>
                  <a:pt x="80456" y="66"/>
                </a:cubicBezTo>
                <a:close/>
              </a:path>
            </a:pathLst>
          </a:cu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Freeform 9">
            <a:extLst>
              <a:ext uri="{FF2B5EF4-FFF2-40B4-BE49-F238E27FC236}">
                <a16:creationId xmlns:a16="http://schemas.microsoft.com/office/drawing/2014/main" id="{BC542421-D681-DA44-9314-89EDC94B0185}"/>
              </a:ext>
            </a:extLst>
          </p:cNvPr>
          <p:cNvSpPr/>
          <p:nvPr/>
        </p:nvSpPr>
        <p:spPr>
          <a:xfrm>
            <a:off x="7852832" y="3385505"/>
            <a:ext cx="84077" cy="68623"/>
          </a:xfrm>
          <a:custGeom>
            <a:avLst/>
            <a:gdLst>
              <a:gd name="connsiteX0" fmla="*/ 80456 w 84077"/>
              <a:gd name="connsiteY0" fmla="*/ 66 h 68623"/>
              <a:gd name="connsiteX1" fmla="*/ 138 w 84077"/>
              <a:gd name="connsiteY1" fmla="*/ 55672 h 68623"/>
              <a:gd name="connsiteX2" fmla="*/ 61921 w 84077"/>
              <a:gd name="connsiteY2" fmla="*/ 68028 h 68623"/>
              <a:gd name="connsiteX3" fmla="*/ 80456 w 84077"/>
              <a:gd name="connsiteY3" fmla="*/ 66 h 68623"/>
            </a:gdLst>
            <a:ahLst/>
            <a:cxnLst>
              <a:cxn ang="0">
                <a:pos x="connsiteX0" y="connsiteY0"/>
              </a:cxn>
              <a:cxn ang="0">
                <a:pos x="connsiteX1" y="connsiteY1"/>
              </a:cxn>
              <a:cxn ang="0">
                <a:pos x="connsiteX2" y="connsiteY2"/>
              </a:cxn>
              <a:cxn ang="0">
                <a:pos x="connsiteX3" y="connsiteY3"/>
              </a:cxn>
            </a:cxnLst>
            <a:rect l="l" t="t" r="r" b="b"/>
            <a:pathLst>
              <a:path w="84077" h="68623">
                <a:moveTo>
                  <a:pt x="80456" y="66"/>
                </a:moveTo>
                <a:cubicBezTo>
                  <a:pt x="70159" y="-1993"/>
                  <a:pt x="3227" y="44345"/>
                  <a:pt x="138" y="55672"/>
                </a:cubicBezTo>
                <a:cubicBezTo>
                  <a:pt x="-2951" y="66999"/>
                  <a:pt x="46475" y="70087"/>
                  <a:pt x="61921" y="68028"/>
                </a:cubicBezTo>
                <a:cubicBezTo>
                  <a:pt x="77367" y="65969"/>
                  <a:pt x="90753" y="2125"/>
                  <a:pt x="80456" y="66"/>
                </a:cubicBezTo>
                <a:close/>
              </a:path>
            </a:pathLst>
          </a:cu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TextBox 10">
            <a:extLst>
              <a:ext uri="{FF2B5EF4-FFF2-40B4-BE49-F238E27FC236}">
                <a16:creationId xmlns:a16="http://schemas.microsoft.com/office/drawing/2014/main" id="{9BC15841-6D2A-7A46-B7C2-2182A2738281}"/>
              </a:ext>
            </a:extLst>
          </p:cNvPr>
          <p:cNvSpPr txBox="1"/>
          <p:nvPr/>
        </p:nvSpPr>
        <p:spPr>
          <a:xfrm>
            <a:off x="5648965" y="4902428"/>
            <a:ext cx="481222" cy="261610"/>
          </a:xfrm>
          <a:prstGeom prst="rect">
            <a:avLst/>
          </a:prstGeom>
          <a:noFill/>
        </p:spPr>
        <p:txBody>
          <a:bodyPr wrap="none" rtlCol="0">
            <a:spAutoFit/>
          </a:bodyPr>
          <a:lstStyle/>
          <a:p>
            <a:r>
              <a:rPr lang="en-AU" sz="1050" dirty="0">
                <a:latin typeface="AhnbergHand" pitchFamily="2" charset="0"/>
              </a:rPr>
              <a:t>80’s</a:t>
            </a:r>
          </a:p>
        </p:txBody>
      </p:sp>
      <p:sp>
        <p:nvSpPr>
          <p:cNvPr id="12" name="TextBox 11">
            <a:extLst>
              <a:ext uri="{FF2B5EF4-FFF2-40B4-BE49-F238E27FC236}">
                <a16:creationId xmlns:a16="http://schemas.microsoft.com/office/drawing/2014/main" id="{A0528597-D6F5-684C-A887-AF24AE61DF49}"/>
              </a:ext>
            </a:extLst>
          </p:cNvPr>
          <p:cNvSpPr txBox="1"/>
          <p:nvPr/>
        </p:nvSpPr>
        <p:spPr>
          <a:xfrm>
            <a:off x="6329006" y="4909176"/>
            <a:ext cx="486030" cy="253916"/>
          </a:xfrm>
          <a:prstGeom prst="rect">
            <a:avLst/>
          </a:prstGeom>
          <a:noFill/>
        </p:spPr>
        <p:txBody>
          <a:bodyPr wrap="none" rtlCol="0">
            <a:spAutoFit/>
          </a:bodyPr>
          <a:lstStyle/>
          <a:p>
            <a:r>
              <a:rPr lang="en-AU" sz="1050" dirty="0">
                <a:latin typeface="AhnbergHand" pitchFamily="2" charset="0"/>
              </a:rPr>
              <a:t>90’s</a:t>
            </a:r>
          </a:p>
        </p:txBody>
      </p:sp>
      <p:sp>
        <p:nvSpPr>
          <p:cNvPr id="13" name="TextBox 12">
            <a:extLst>
              <a:ext uri="{FF2B5EF4-FFF2-40B4-BE49-F238E27FC236}">
                <a16:creationId xmlns:a16="http://schemas.microsoft.com/office/drawing/2014/main" id="{FDF7EDD8-75C9-AB46-B759-3334AF201BE3}"/>
              </a:ext>
            </a:extLst>
          </p:cNvPr>
          <p:cNvSpPr txBox="1"/>
          <p:nvPr/>
        </p:nvSpPr>
        <p:spPr>
          <a:xfrm>
            <a:off x="7013855" y="4909176"/>
            <a:ext cx="482824" cy="253916"/>
          </a:xfrm>
          <a:prstGeom prst="rect">
            <a:avLst/>
          </a:prstGeom>
          <a:noFill/>
        </p:spPr>
        <p:txBody>
          <a:bodyPr wrap="none" rtlCol="0">
            <a:spAutoFit/>
          </a:bodyPr>
          <a:lstStyle/>
          <a:p>
            <a:r>
              <a:rPr lang="en-AU" sz="1050" dirty="0">
                <a:latin typeface="AhnbergHand" pitchFamily="2" charset="0"/>
              </a:rPr>
              <a:t>00’s</a:t>
            </a:r>
          </a:p>
        </p:txBody>
      </p:sp>
      <p:sp>
        <p:nvSpPr>
          <p:cNvPr id="14" name="TextBox 13">
            <a:extLst>
              <a:ext uri="{FF2B5EF4-FFF2-40B4-BE49-F238E27FC236}">
                <a16:creationId xmlns:a16="http://schemas.microsoft.com/office/drawing/2014/main" id="{B33F34CC-51D9-7D4B-BC36-3F5A7E000636}"/>
              </a:ext>
            </a:extLst>
          </p:cNvPr>
          <p:cNvSpPr txBox="1"/>
          <p:nvPr/>
        </p:nvSpPr>
        <p:spPr>
          <a:xfrm>
            <a:off x="7695497" y="4887315"/>
            <a:ext cx="447558" cy="253916"/>
          </a:xfrm>
          <a:prstGeom prst="rect">
            <a:avLst/>
          </a:prstGeom>
          <a:noFill/>
        </p:spPr>
        <p:txBody>
          <a:bodyPr wrap="none" rtlCol="0">
            <a:spAutoFit/>
          </a:bodyPr>
          <a:lstStyle/>
          <a:p>
            <a:r>
              <a:rPr lang="en-AU" sz="1050" dirty="0">
                <a:latin typeface="AhnbergHand" pitchFamily="2" charset="0"/>
              </a:rPr>
              <a:t>10’s</a:t>
            </a:r>
          </a:p>
        </p:txBody>
      </p:sp>
      <p:sp>
        <p:nvSpPr>
          <p:cNvPr id="15" name="TextBox 14">
            <a:extLst>
              <a:ext uri="{FF2B5EF4-FFF2-40B4-BE49-F238E27FC236}">
                <a16:creationId xmlns:a16="http://schemas.microsoft.com/office/drawing/2014/main" id="{86791E5A-8F2E-F042-9E86-F862F5C53FA9}"/>
              </a:ext>
            </a:extLst>
          </p:cNvPr>
          <p:cNvSpPr txBox="1"/>
          <p:nvPr/>
        </p:nvSpPr>
        <p:spPr>
          <a:xfrm>
            <a:off x="5310112" y="4527239"/>
            <a:ext cx="319318" cy="261610"/>
          </a:xfrm>
          <a:prstGeom prst="rect">
            <a:avLst/>
          </a:prstGeom>
          <a:noFill/>
        </p:spPr>
        <p:txBody>
          <a:bodyPr wrap="none" rtlCol="0">
            <a:spAutoFit/>
          </a:bodyPr>
          <a:lstStyle/>
          <a:p>
            <a:r>
              <a:rPr lang="en-AU" sz="1100" dirty="0">
                <a:latin typeface="AhnbergHand" pitchFamily="2" charset="0"/>
              </a:rPr>
              <a:t>K</a:t>
            </a:r>
          </a:p>
        </p:txBody>
      </p:sp>
      <p:sp>
        <p:nvSpPr>
          <p:cNvPr id="16" name="TextBox 15">
            <a:extLst>
              <a:ext uri="{FF2B5EF4-FFF2-40B4-BE49-F238E27FC236}">
                <a16:creationId xmlns:a16="http://schemas.microsoft.com/office/drawing/2014/main" id="{B0853543-90DC-3840-886E-2A8D4500330D}"/>
              </a:ext>
            </a:extLst>
          </p:cNvPr>
          <p:cNvSpPr txBox="1"/>
          <p:nvPr/>
        </p:nvSpPr>
        <p:spPr>
          <a:xfrm>
            <a:off x="5291577" y="3942351"/>
            <a:ext cx="296876" cy="261610"/>
          </a:xfrm>
          <a:prstGeom prst="rect">
            <a:avLst/>
          </a:prstGeom>
          <a:noFill/>
        </p:spPr>
        <p:txBody>
          <a:bodyPr wrap="none" rtlCol="0">
            <a:spAutoFit/>
          </a:bodyPr>
          <a:lstStyle/>
          <a:p>
            <a:r>
              <a:rPr lang="en-AU" sz="1100" dirty="0">
                <a:latin typeface="AhnbergHand" pitchFamily="2" charset="0"/>
              </a:rPr>
              <a:t>M</a:t>
            </a:r>
          </a:p>
        </p:txBody>
      </p:sp>
      <p:sp>
        <p:nvSpPr>
          <p:cNvPr id="17" name="TextBox 16">
            <a:extLst>
              <a:ext uri="{FF2B5EF4-FFF2-40B4-BE49-F238E27FC236}">
                <a16:creationId xmlns:a16="http://schemas.microsoft.com/office/drawing/2014/main" id="{4362ECE4-F731-BA48-A07F-63E734AAE645}"/>
              </a:ext>
            </a:extLst>
          </p:cNvPr>
          <p:cNvSpPr txBox="1"/>
          <p:nvPr/>
        </p:nvSpPr>
        <p:spPr>
          <a:xfrm>
            <a:off x="5273955" y="3410111"/>
            <a:ext cx="325730" cy="261610"/>
          </a:xfrm>
          <a:prstGeom prst="rect">
            <a:avLst/>
          </a:prstGeom>
          <a:noFill/>
        </p:spPr>
        <p:txBody>
          <a:bodyPr wrap="none" rtlCol="0">
            <a:spAutoFit/>
          </a:bodyPr>
          <a:lstStyle/>
          <a:p>
            <a:r>
              <a:rPr lang="en-AU" sz="1100" dirty="0">
                <a:latin typeface="AhnbergHand" pitchFamily="2" charset="0"/>
              </a:rPr>
              <a:t>G</a:t>
            </a:r>
          </a:p>
        </p:txBody>
      </p:sp>
      <p:sp>
        <p:nvSpPr>
          <p:cNvPr id="18" name="Freeform 17">
            <a:extLst>
              <a:ext uri="{FF2B5EF4-FFF2-40B4-BE49-F238E27FC236}">
                <a16:creationId xmlns:a16="http://schemas.microsoft.com/office/drawing/2014/main" id="{677764C4-EFC6-4941-8CC7-033D9ED0E6BF}"/>
              </a:ext>
            </a:extLst>
          </p:cNvPr>
          <p:cNvSpPr/>
          <p:nvPr/>
        </p:nvSpPr>
        <p:spPr>
          <a:xfrm>
            <a:off x="5636608" y="3408701"/>
            <a:ext cx="2656703" cy="1347602"/>
          </a:xfrm>
          <a:custGeom>
            <a:avLst/>
            <a:gdLst>
              <a:gd name="connsiteX0" fmla="*/ 0 w 2656703"/>
              <a:gd name="connsiteY0" fmla="*/ 1347602 h 1347602"/>
              <a:gd name="connsiteX1" fmla="*/ 413951 w 2656703"/>
              <a:gd name="connsiteY1" fmla="*/ 1069575 h 1347602"/>
              <a:gd name="connsiteX2" fmla="*/ 1248032 w 2656703"/>
              <a:gd name="connsiteY2" fmla="*/ 420846 h 1347602"/>
              <a:gd name="connsiteX3" fmla="*/ 1841157 w 2656703"/>
              <a:gd name="connsiteY3" fmla="*/ 56321 h 1347602"/>
              <a:gd name="connsiteX4" fmla="*/ 2656703 w 2656703"/>
              <a:gd name="connsiteY4" fmla="*/ 6894 h 1347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6703" h="1347602">
                <a:moveTo>
                  <a:pt x="0" y="1347602"/>
                </a:moveTo>
                <a:cubicBezTo>
                  <a:pt x="102973" y="1285818"/>
                  <a:pt x="205946" y="1224034"/>
                  <a:pt x="413951" y="1069575"/>
                </a:cubicBezTo>
                <a:cubicBezTo>
                  <a:pt x="621956" y="915116"/>
                  <a:pt x="1010164" y="589722"/>
                  <a:pt x="1248032" y="420846"/>
                </a:cubicBezTo>
                <a:cubicBezTo>
                  <a:pt x="1485900" y="251970"/>
                  <a:pt x="1606379" y="125313"/>
                  <a:pt x="1841157" y="56321"/>
                </a:cubicBezTo>
                <a:cubicBezTo>
                  <a:pt x="2075935" y="-12671"/>
                  <a:pt x="2366319" y="-2889"/>
                  <a:pt x="2656703" y="6894"/>
                </a:cubicBezTo>
              </a:path>
            </a:pathLst>
          </a:cu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Box 18">
            <a:extLst>
              <a:ext uri="{FF2B5EF4-FFF2-40B4-BE49-F238E27FC236}">
                <a16:creationId xmlns:a16="http://schemas.microsoft.com/office/drawing/2014/main" id="{E9192E03-C488-AF4E-9EB8-0C865EED9571}"/>
              </a:ext>
            </a:extLst>
          </p:cNvPr>
          <p:cNvSpPr txBox="1"/>
          <p:nvPr/>
        </p:nvSpPr>
        <p:spPr>
          <a:xfrm>
            <a:off x="5220072" y="2968457"/>
            <a:ext cx="311304" cy="261610"/>
          </a:xfrm>
          <a:prstGeom prst="rect">
            <a:avLst/>
          </a:prstGeom>
          <a:noFill/>
        </p:spPr>
        <p:txBody>
          <a:bodyPr wrap="none" rtlCol="0">
            <a:spAutoFit/>
          </a:bodyPr>
          <a:lstStyle/>
          <a:p>
            <a:r>
              <a:rPr lang="en-AU" sz="1100" dirty="0">
                <a:latin typeface="AhnbergHand" pitchFamily="2" charset="0"/>
              </a:rPr>
              <a:t>T</a:t>
            </a:r>
          </a:p>
        </p:txBody>
      </p:sp>
      <p:sp>
        <p:nvSpPr>
          <p:cNvPr id="20" name="Freeform 19">
            <a:extLst>
              <a:ext uri="{FF2B5EF4-FFF2-40B4-BE49-F238E27FC236}">
                <a16:creationId xmlns:a16="http://schemas.microsoft.com/office/drawing/2014/main" id="{8FEEF60B-A174-704A-8411-C075E6CDAF1A}"/>
              </a:ext>
            </a:extLst>
          </p:cNvPr>
          <p:cNvSpPr/>
          <p:nvPr/>
        </p:nvSpPr>
        <p:spPr>
          <a:xfrm>
            <a:off x="5633220" y="2943845"/>
            <a:ext cx="2355592" cy="1779156"/>
          </a:xfrm>
          <a:custGeom>
            <a:avLst/>
            <a:gdLst>
              <a:gd name="connsiteX0" fmla="*/ 0 w 2355592"/>
              <a:gd name="connsiteY0" fmla="*/ 1779156 h 1779156"/>
              <a:gd name="connsiteX1" fmla="*/ 296562 w 2355592"/>
              <a:gd name="connsiteY1" fmla="*/ 1587626 h 1779156"/>
              <a:gd name="connsiteX2" fmla="*/ 1050324 w 2355592"/>
              <a:gd name="connsiteY2" fmla="*/ 1000680 h 1779156"/>
              <a:gd name="connsiteX3" fmla="*/ 1748481 w 2355592"/>
              <a:gd name="connsiteY3" fmla="*/ 487875 h 1779156"/>
              <a:gd name="connsiteX4" fmla="*/ 2261286 w 2355592"/>
              <a:gd name="connsiteY4" fmla="*/ 67745 h 1779156"/>
              <a:gd name="connsiteX5" fmla="*/ 2353962 w 2355592"/>
              <a:gd name="connsiteY5" fmla="*/ 5961 h 177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5592" h="1779156">
                <a:moveTo>
                  <a:pt x="0" y="1779156"/>
                </a:moveTo>
                <a:cubicBezTo>
                  <a:pt x="60754" y="1748264"/>
                  <a:pt x="121508" y="1717372"/>
                  <a:pt x="296562" y="1587626"/>
                </a:cubicBezTo>
                <a:cubicBezTo>
                  <a:pt x="471616" y="1457880"/>
                  <a:pt x="808338" y="1183972"/>
                  <a:pt x="1050324" y="1000680"/>
                </a:cubicBezTo>
                <a:cubicBezTo>
                  <a:pt x="1292310" y="817388"/>
                  <a:pt x="1546654" y="643364"/>
                  <a:pt x="1748481" y="487875"/>
                </a:cubicBezTo>
                <a:cubicBezTo>
                  <a:pt x="1950308" y="332386"/>
                  <a:pt x="2160373" y="148064"/>
                  <a:pt x="2261286" y="67745"/>
                </a:cubicBezTo>
                <a:cubicBezTo>
                  <a:pt x="2362199" y="-12574"/>
                  <a:pt x="2358080" y="-3307"/>
                  <a:pt x="2353962" y="5961"/>
                </a:cubicBezTo>
              </a:path>
            </a:pathLst>
          </a:cu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extBox 20">
            <a:extLst>
              <a:ext uri="{FF2B5EF4-FFF2-40B4-BE49-F238E27FC236}">
                <a16:creationId xmlns:a16="http://schemas.microsoft.com/office/drawing/2014/main" id="{821C3704-8761-CE4C-8996-2189419F99C8}"/>
              </a:ext>
            </a:extLst>
          </p:cNvPr>
          <p:cNvSpPr txBox="1"/>
          <p:nvPr/>
        </p:nvSpPr>
        <p:spPr>
          <a:xfrm>
            <a:off x="8106223" y="2699184"/>
            <a:ext cx="913353" cy="338554"/>
          </a:xfrm>
          <a:prstGeom prst="rect">
            <a:avLst/>
          </a:prstGeom>
          <a:noFill/>
        </p:spPr>
        <p:txBody>
          <a:bodyPr wrap="square" rtlCol="0">
            <a:spAutoFit/>
          </a:bodyPr>
          <a:lstStyle/>
          <a:p>
            <a:r>
              <a:rPr lang="en-AU" sz="800" dirty="0">
                <a:solidFill>
                  <a:srgbClr val="0070C0"/>
                </a:solidFill>
                <a:latin typeface="AhnbergHand" pitchFamily="2" charset="0"/>
              </a:rPr>
              <a:t>optical transport</a:t>
            </a:r>
          </a:p>
        </p:txBody>
      </p:sp>
      <p:sp>
        <p:nvSpPr>
          <p:cNvPr id="22" name="TextBox 21">
            <a:extLst>
              <a:ext uri="{FF2B5EF4-FFF2-40B4-BE49-F238E27FC236}">
                <a16:creationId xmlns:a16="http://schemas.microsoft.com/office/drawing/2014/main" id="{BBF263B4-4ADA-2B46-9EAC-6B0A2B80A913}"/>
              </a:ext>
            </a:extLst>
          </p:cNvPr>
          <p:cNvSpPr txBox="1"/>
          <p:nvPr/>
        </p:nvSpPr>
        <p:spPr>
          <a:xfrm>
            <a:off x="8357833" y="3216228"/>
            <a:ext cx="913353" cy="215444"/>
          </a:xfrm>
          <a:prstGeom prst="rect">
            <a:avLst/>
          </a:prstGeom>
          <a:noFill/>
        </p:spPr>
        <p:txBody>
          <a:bodyPr wrap="square" rtlCol="0">
            <a:spAutoFit/>
          </a:bodyPr>
          <a:lstStyle/>
          <a:p>
            <a:r>
              <a:rPr lang="en-AU" sz="800" dirty="0">
                <a:solidFill>
                  <a:srgbClr val="0070C0"/>
                </a:solidFill>
                <a:latin typeface="AhnbergHand" pitchFamily="2" charset="0"/>
              </a:rPr>
              <a:t>TCP speed</a:t>
            </a:r>
          </a:p>
        </p:txBody>
      </p:sp>
    </p:spTree>
    <p:extLst>
      <p:ext uri="{BB962C8B-B14F-4D97-AF65-F5344CB8AC3E}">
        <p14:creationId xmlns:p14="http://schemas.microsoft.com/office/powerpoint/2010/main" val="60505932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latin typeface="Powderfinger Type" charset="0"/>
                <a:ea typeface="Powderfinger Type" charset="0"/>
                <a:cs typeface="Powderfinger Type" charset="0"/>
              </a:rPr>
              <a:t>TCP</a:t>
            </a:r>
          </a:p>
        </p:txBody>
      </p:sp>
      <p:sp>
        <p:nvSpPr>
          <p:cNvPr id="3" name="Content Placeholder 2"/>
          <p:cNvSpPr>
            <a:spLocks noGrp="1"/>
          </p:cNvSpPr>
          <p:nvPr>
            <p:ph idx="1"/>
          </p:nvPr>
        </p:nvSpPr>
        <p:spPr>
          <a:xfrm>
            <a:off x="628650" y="1369218"/>
            <a:ext cx="7886700" cy="2858715"/>
          </a:xfrm>
        </p:spPr>
        <p:txBody>
          <a:bodyPr>
            <a:normAutofit/>
          </a:bodyPr>
          <a:lstStyle/>
          <a:p>
            <a:r>
              <a:rPr lang="en-AU" dirty="0"/>
              <a:t>The Transmission Control Protocol is an end-to-end protocol that creates a reliable stream protocol from the underlying IP datagram device</a:t>
            </a:r>
          </a:p>
          <a:p>
            <a:r>
              <a:rPr lang="en-AU" dirty="0"/>
              <a:t>TCP operates as an adaptive rate control protocol that attempts to operate </a:t>
            </a:r>
            <a:r>
              <a:rPr lang="en-AU" b="1" dirty="0"/>
              <a:t>fairly</a:t>
            </a:r>
            <a:r>
              <a:rPr lang="en-AU" dirty="0"/>
              <a:t> and </a:t>
            </a:r>
            <a:r>
              <a:rPr lang="en-AU" b="1" dirty="0"/>
              <a:t>efficiently</a:t>
            </a:r>
          </a:p>
        </p:txBody>
      </p:sp>
    </p:spTree>
    <p:extLst>
      <p:ext uri="{BB962C8B-B14F-4D97-AF65-F5344CB8AC3E}">
        <p14:creationId xmlns:p14="http://schemas.microsoft.com/office/powerpoint/2010/main" val="126213404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latin typeface="Powderfinger Type" charset="0"/>
                <a:ea typeface="Powderfinger Type" charset="0"/>
                <a:cs typeface="Powderfinger Type" charset="0"/>
              </a:rPr>
              <a:t>TCP Design Objectives</a:t>
            </a:r>
          </a:p>
        </p:txBody>
      </p:sp>
      <p:sp>
        <p:nvSpPr>
          <p:cNvPr id="3" name="Content Placeholder 2"/>
          <p:cNvSpPr>
            <a:spLocks noGrp="1"/>
          </p:cNvSpPr>
          <p:nvPr>
            <p:ph idx="1"/>
          </p:nvPr>
        </p:nvSpPr>
        <p:spPr/>
        <p:txBody>
          <a:bodyPr>
            <a:normAutofit fontScale="85000" lnSpcReduction="20000"/>
          </a:bodyPr>
          <a:lstStyle/>
          <a:p>
            <a:pPr marL="0" indent="0">
              <a:buNone/>
            </a:pPr>
            <a:r>
              <a:rPr lang="en-AU" dirty="0"/>
              <a:t>To maintain an average flow which is </a:t>
            </a:r>
            <a:r>
              <a:rPr lang="en-AU" b="1" dirty="0"/>
              <a:t>Efficient</a:t>
            </a:r>
            <a:r>
              <a:rPr lang="en-AU" dirty="0"/>
              <a:t> and </a:t>
            </a:r>
            <a:r>
              <a:rPr lang="en-AU" b="1" dirty="0"/>
              <a:t>Fair</a:t>
            </a:r>
          </a:p>
          <a:p>
            <a:pPr marL="0" indent="0">
              <a:buNone/>
            </a:pPr>
            <a:r>
              <a:rPr lang="en-AU" b="1" dirty="0"/>
              <a:t>Efficient</a:t>
            </a:r>
            <a:r>
              <a:rPr lang="en-AU" dirty="0"/>
              <a:t>:</a:t>
            </a:r>
          </a:p>
          <a:p>
            <a:pPr lvl="1"/>
            <a:r>
              <a:rPr lang="en-AU" dirty="0"/>
              <a:t>Minimise packet loss</a:t>
            </a:r>
          </a:p>
          <a:p>
            <a:pPr lvl="1"/>
            <a:r>
              <a:rPr lang="en-AU" dirty="0"/>
              <a:t>Minimise packet re-ordering</a:t>
            </a:r>
          </a:p>
          <a:p>
            <a:pPr lvl="1"/>
            <a:r>
              <a:rPr lang="en-AU" dirty="0"/>
              <a:t>Do not leave unused path bandwidth on the table!</a:t>
            </a:r>
          </a:p>
          <a:p>
            <a:pPr marL="0" indent="0">
              <a:buNone/>
            </a:pPr>
            <a:r>
              <a:rPr lang="en-AU" b="1" dirty="0"/>
              <a:t>Fair</a:t>
            </a:r>
            <a:r>
              <a:rPr lang="en-AU" dirty="0"/>
              <a:t>:</a:t>
            </a:r>
          </a:p>
          <a:p>
            <a:pPr lvl="1"/>
            <a:r>
              <a:rPr lang="en-AU" dirty="0"/>
              <a:t>Do not crowd out other TCP sessions</a:t>
            </a:r>
          </a:p>
          <a:p>
            <a:pPr lvl="1"/>
            <a:r>
              <a:rPr lang="en-AU" dirty="0"/>
              <a:t>Over time, take an average 1/N of the path capacity when there are N other TCP sessions sharing the same path</a:t>
            </a:r>
          </a:p>
        </p:txBody>
      </p:sp>
    </p:spTree>
    <p:extLst>
      <p:ext uri="{BB962C8B-B14F-4D97-AF65-F5344CB8AC3E}">
        <p14:creationId xmlns:p14="http://schemas.microsoft.com/office/powerpoint/2010/main" val="381913600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latin typeface="Powderfinger Type" charset="0"/>
                <a:ea typeface="Powderfinger Type" charset="0"/>
                <a:cs typeface="Powderfinger Type" charset="0"/>
              </a:rPr>
              <a:t>It</a:t>
            </a:r>
            <a:r>
              <a:rPr lang="mr-IN" dirty="0">
                <a:latin typeface="Powderfinger Type" charset="0"/>
                <a:ea typeface="Powderfinger Type" charset="0"/>
                <a:cs typeface="Powderfinger Type" charset="0"/>
              </a:rPr>
              <a:t>’</a:t>
            </a:r>
            <a:r>
              <a:rPr lang="en-AU" dirty="0">
                <a:latin typeface="Powderfinger Type" charset="0"/>
                <a:ea typeface="Powderfinger Type" charset="0"/>
                <a:cs typeface="Powderfinger Type" charset="0"/>
              </a:rPr>
              <a:t>s a Flow Control process</a:t>
            </a:r>
          </a:p>
        </p:txBody>
      </p:sp>
      <p:sp>
        <p:nvSpPr>
          <p:cNvPr id="3" name="Content Placeholder 2"/>
          <p:cNvSpPr>
            <a:spLocks noGrp="1"/>
          </p:cNvSpPr>
          <p:nvPr>
            <p:ph idx="1"/>
          </p:nvPr>
        </p:nvSpPr>
        <p:spPr>
          <a:xfrm>
            <a:off x="342900" y="1369219"/>
            <a:ext cx="3003331" cy="3263504"/>
          </a:xfrm>
        </p:spPr>
        <p:txBody>
          <a:bodyPr>
            <a:normAutofit fontScale="85000" lnSpcReduction="10000"/>
          </a:bodyPr>
          <a:lstStyle/>
          <a:p>
            <a:r>
              <a:rPr lang="en-AU" dirty="0"/>
              <a:t>Think of this as a multi-flow fluid dynamics problem</a:t>
            </a:r>
          </a:p>
          <a:p>
            <a:r>
              <a:rPr lang="en-AU" dirty="0"/>
              <a:t>Each flow has to gently exert pressure on the other flows to signal them to provide a fair share of the network, and be responsive to the pressure from all other flows</a:t>
            </a:r>
          </a:p>
        </p:txBody>
      </p:sp>
      <p:pic>
        <p:nvPicPr>
          <p:cNvPr id="4" name="Picture 3"/>
          <p:cNvPicPr>
            <a:picLocks noChangeAspect="1"/>
          </p:cNvPicPr>
          <p:nvPr/>
        </p:nvPicPr>
        <p:blipFill rotWithShape="1">
          <a:blip r:embed="rId2"/>
          <a:srcRect b="3234"/>
          <a:stretch/>
        </p:blipFill>
        <p:spPr>
          <a:xfrm>
            <a:off x="3583305" y="1643302"/>
            <a:ext cx="5492115" cy="2989421"/>
          </a:xfrm>
          <a:prstGeom prst="rect">
            <a:avLst/>
          </a:prstGeom>
        </p:spPr>
      </p:pic>
    </p:spTree>
    <p:extLst>
      <p:ext uri="{BB962C8B-B14F-4D97-AF65-F5344CB8AC3E}">
        <p14:creationId xmlns:p14="http://schemas.microsoft.com/office/powerpoint/2010/main" val="740506721"/>
      </p:ext>
    </p:extLst>
  </p:cSld>
  <p:clrMapOvr>
    <a:masterClrMapping/>
  </p:clrMapOvr>
  <p:transition spd="med"/>
</p:sld>
</file>

<file path=ppt/theme/theme1.xml><?xml version="1.0" encoding="utf-8"?>
<a:theme xmlns:a="http://schemas.openxmlformats.org/drawingml/2006/main" name="APNIC33PowerPointTemplateFinal">
  <a:themeElements>
    <a:clrScheme name="APNIC33PowerPointTemplateFinal">
      <a:dk1>
        <a:srgbClr val="000000"/>
      </a:dk1>
      <a:lt1>
        <a:srgbClr val="FFFFFF"/>
      </a:lt1>
      <a:dk2>
        <a:srgbClr val="A7A7A7"/>
      </a:dk2>
      <a:lt2>
        <a:srgbClr val="535353"/>
      </a:lt2>
      <a:accent1>
        <a:srgbClr val="004FBA"/>
      </a:accent1>
      <a:accent2>
        <a:srgbClr val="F27D0A"/>
      </a:accent2>
      <a:accent3>
        <a:srgbClr val="590F4A"/>
      </a:accent3>
      <a:accent4>
        <a:srgbClr val="166813"/>
      </a:accent4>
      <a:accent5>
        <a:srgbClr val="C40836"/>
      </a:accent5>
      <a:accent6>
        <a:srgbClr val="FFCF0A"/>
      </a:accent6>
      <a:hlink>
        <a:srgbClr val="0000FF"/>
      </a:hlink>
      <a:folHlink>
        <a:srgbClr val="FF00FF"/>
      </a:folHlink>
    </a:clrScheme>
    <a:fontScheme name="APNIC33PowerPointTemplateFinal">
      <a:majorFont>
        <a:latin typeface="Calibri"/>
        <a:ea typeface="Calibri"/>
        <a:cs typeface="Calibri"/>
      </a:majorFont>
      <a:minorFont>
        <a:latin typeface="Helvetica"/>
        <a:ea typeface="Helvetica"/>
        <a:cs typeface="Helvetica"/>
      </a:minorFont>
    </a:fontScheme>
    <a:fmtScheme name="APNIC33PowerPointTemplateFin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APNIC33PowerPointTemplateFinal">
  <a:themeElements>
    <a:clrScheme name="APNIC33PowerPointTemplateFinal">
      <a:dk1>
        <a:srgbClr val="000000"/>
      </a:dk1>
      <a:lt1>
        <a:srgbClr val="FFFFFF"/>
      </a:lt1>
      <a:dk2>
        <a:srgbClr val="A7A7A7"/>
      </a:dk2>
      <a:lt2>
        <a:srgbClr val="535353"/>
      </a:lt2>
      <a:accent1>
        <a:srgbClr val="004FBA"/>
      </a:accent1>
      <a:accent2>
        <a:srgbClr val="F27D0A"/>
      </a:accent2>
      <a:accent3>
        <a:srgbClr val="590F4A"/>
      </a:accent3>
      <a:accent4>
        <a:srgbClr val="166813"/>
      </a:accent4>
      <a:accent5>
        <a:srgbClr val="C40836"/>
      </a:accent5>
      <a:accent6>
        <a:srgbClr val="FFCF0A"/>
      </a:accent6>
      <a:hlink>
        <a:srgbClr val="0000FF"/>
      </a:hlink>
      <a:folHlink>
        <a:srgbClr val="FF00FF"/>
      </a:folHlink>
    </a:clrScheme>
    <a:fontScheme name="APNIC33PowerPointTemplateFinal">
      <a:majorFont>
        <a:latin typeface="Calibri"/>
        <a:ea typeface="Calibri"/>
        <a:cs typeface="Calibri"/>
      </a:majorFont>
      <a:minorFont>
        <a:latin typeface="Helvetica"/>
        <a:ea typeface="Helvetica"/>
        <a:cs typeface="Helvetica"/>
      </a:minorFont>
    </a:fontScheme>
    <a:fmtScheme name="APNIC33PowerPointTemplateFin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0DD99DB75E8AD468526128D747955F7" ma:contentTypeVersion="10" ma:contentTypeDescription="Create a new document." ma:contentTypeScope="" ma:versionID="25ceb78b78c9c74fe27a3e5cb2aa1acb">
  <xsd:schema xmlns:xsd="http://www.w3.org/2001/XMLSchema" xmlns:xs="http://www.w3.org/2001/XMLSchema" xmlns:p="http://schemas.microsoft.com/office/2006/metadata/properties" xmlns:ns2="990b3987-f040-43db-b1b5-2d85fe73dd3e" xmlns:ns3="9ba754fa-f922-42e2-9add-e758af90bab1" targetNamespace="http://schemas.microsoft.com/office/2006/metadata/properties" ma:root="true" ma:fieldsID="737d8e8e979239a89670e62bf4be49dd" ns2:_="" ns3:_="">
    <xsd:import namespace="990b3987-f040-43db-b1b5-2d85fe73dd3e"/>
    <xsd:import namespace="9ba754fa-f922-42e2-9add-e758af90bab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EventHashCode" minOccurs="0"/>
                <xsd:element ref="ns2:MediaServiceGenerationTim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0b3987-f040-43db-b1b5-2d85fe73dd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ba754fa-f922-42e2-9add-e758af90bab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1920D4-D4FB-4F14-8AEE-21C2B1A251F4}">
  <ds:schemaRefs>
    <ds:schemaRef ds:uri="http://schemas.microsoft.com/sharepoint/v3/contenttype/forms"/>
  </ds:schemaRefs>
</ds:datastoreItem>
</file>

<file path=customXml/itemProps2.xml><?xml version="1.0" encoding="utf-8"?>
<ds:datastoreItem xmlns:ds="http://schemas.openxmlformats.org/officeDocument/2006/customXml" ds:itemID="{C7698B0C-667B-4E56-8447-985496288893}">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BE76C97-97A7-4A26-918B-FC58431047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0b3987-f040-43db-b1b5-2d85fe73dd3e"/>
    <ds:schemaRef ds:uri="9ba754fa-f922-42e2-9add-e758af90ba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208</TotalTime>
  <Words>3039</Words>
  <Application>Microsoft Macintosh PowerPoint</Application>
  <PresentationFormat>On-screen Show (16:9)</PresentationFormat>
  <Paragraphs>409</Paragraphs>
  <Slides>58</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AhnbergHand</vt:lpstr>
      <vt:lpstr>Arial</vt:lpstr>
      <vt:lpstr>Calibri</vt:lpstr>
      <vt:lpstr>Helvetica</vt:lpstr>
      <vt:lpstr>Powderfinger Type</vt:lpstr>
      <vt:lpstr>Vadim's Writing</vt:lpstr>
      <vt:lpstr>APNIC33PowerPointTemplateFinal</vt:lpstr>
      <vt:lpstr>Buffers and Protocols</vt:lpstr>
      <vt:lpstr>Networking is all about moving data</vt:lpstr>
      <vt:lpstr>Let’s talk about speed</vt:lpstr>
      <vt:lpstr>The Evolution of Speed</vt:lpstr>
      <vt:lpstr>The Evolution of Speed</vt:lpstr>
      <vt:lpstr>Today</vt:lpstr>
      <vt:lpstr>TCP</vt:lpstr>
      <vt:lpstr>TCP Design Objectives</vt:lpstr>
      <vt:lpstr>It’s a Flow Control process</vt:lpstr>
      <vt:lpstr>TCP Control</vt:lpstr>
      <vt:lpstr>TCP Control</vt:lpstr>
      <vt:lpstr>TCP Control</vt:lpstr>
      <vt:lpstr>“Classic TCP” – TCP Reno</vt:lpstr>
      <vt:lpstr>Idealised TCP Reno</vt:lpstr>
      <vt:lpstr>TCP RENO and Idealized Queue Behaviour</vt:lpstr>
      <vt:lpstr>TCP and Buffers – the Theory</vt:lpstr>
      <vt:lpstr>TCP and Buffers – the Theory</vt:lpstr>
      <vt:lpstr>TCP and Buffers</vt:lpstr>
      <vt:lpstr>TCP and Buffers</vt:lpstr>
      <vt:lpstr>From 1 to N – Scaling Switching</vt:lpstr>
      <vt:lpstr>Scaling Switching</vt:lpstr>
      <vt:lpstr>Scaling Switching</vt:lpstr>
      <vt:lpstr>Smaller buffers?</vt:lpstr>
      <vt:lpstr>Smaller buffers?</vt:lpstr>
      <vt:lpstr>Switching Chip Design TradeOffs</vt:lpstr>
      <vt:lpstr>Switch Design</vt:lpstr>
      <vt:lpstr>The Network Design Dilemma</vt:lpstr>
      <vt:lpstr>Buffer Sizing</vt:lpstr>
      <vt:lpstr>Buffer Sizing</vt:lpstr>
      <vt:lpstr>Protocols and Buffers</vt:lpstr>
      <vt:lpstr>Refinements to RENO</vt:lpstr>
      <vt:lpstr>Enter CUBIC</vt:lpstr>
      <vt:lpstr>CUBIC and Queue formation</vt:lpstr>
      <vt:lpstr>CUBIC assessment</vt:lpstr>
      <vt:lpstr>Can we do even better?</vt:lpstr>
      <vt:lpstr>RTT and Delivery Rate with Queuing</vt:lpstr>
      <vt:lpstr>How to detect the onset of queuing?</vt:lpstr>
      <vt:lpstr>BBR Design Principles</vt:lpstr>
      <vt:lpstr>Idealised BBR profile</vt:lpstr>
      <vt:lpstr>BBR Politeness?</vt:lpstr>
      <vt:lpstr>From Theory to Practice</vt:lpstr>
      <vt:lpstr>Cubic vs BBR over a 12ms RTT 10G circuit</vt:lpstr>
      <vt:lpstr>Wow!</vt:lpstr>
      <vt:lpstr>BBR vs Cubic – second attempt</vt:lpstr>
      <vt:lpstr>BBR vs Cubic</vt:lpstr>
      <vt:lpstr>BBR and Loss Recovery</vt:lpstr>
      <vt:lpstr>Parallel  BBR Streams</vt:lpstr>
      <vt:lpstr>So what can we say about BBR?</vt:lpstr>
      <vt:lpstr>Why use BBR?</vt:lpstr>
      <vt:lpstr>Why not use BBR?</vt:lpstr>
      <vt:lpstr>Is this BBR experiment a failure?</vt:lpstr>
      <vt:lpstr>Is BBR an outstanding success?</vt:lpstr>
      <vt:lpstr>Where now with BBR?</vt:lpstr>
      <vt:lpstr>The new Network Architecture</vt:lpstr>
      <vt:lpstr>What is all this telling us?</vt:lpstr>
      <vt:lpstr>Tiny Buffers</vt:lpstr>
      <vt:lpstr>That’s it!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for using this template</dc:title>
  <cp:lastModifiedBy>Geoff Huston</cp:lastModifiedBy>
  <cp:revision>5</cp:revision>
  <dcterms:modified xsi:type="dcterms:W3CDTF">2020-02-11T01:23:54Z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0x01010010DD99DB75E8AD468526128D747955F7</vt:lpwstr>
  </property>
</Properties>
</file>