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92" r:id="rId4"/>
    <p:sldId id="258" r:id="rId5"/>
    <p:sldId id="259" r:id="rId6"/>
    <p:sldId id="260" r:id="rId7"/>
    <p:sldId id="261" r:id="rId8"/>
    <p:sldId id="268" r:id="rId9"/>
    <p:sldId id="262" r:id="rId10"/>
    <p:sldId id="263" r:id="rId11"/>
    <p:sldId id="264" r:id="rId12"/>
    <p:sldId id="265" r:id="rId13"/>
    <p:sldId id="267" r:id="rId14"/>
    <p:sldId id="266" r:id="rId15"/>
    <p:sldId id="281" r:id="rId16"/>
    <p:sldId id="269" r:id="rId17"/>
    <p:sldId id="293" r:id="rId18"/>
    <p:sldId id="270" r:id="rId19"/>
    <p:sldId id="271" r:id="rId20"/>
    <p:sldId id="272" r:id="rId21"/>
    <p:sldId id="286" r:id="rId22"/>
    <p:sldId id="280" r:id="rId23"/>
    <p:sldId id="284" r:id="rId24"/>
    <p:sldId id="294" r:id="rId25"/>
    <p:sldId id="287" r:id="rId26"/>
    <p:sldId id="288" r:id="rId27"/>
    <p:sldId id="290" r:id="rId28"/>
    <p:sldId id="289"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8"/>
    <p:restoredTop sz="94694"/>
  </p:normalViewPr>
  <p:slideViewPr>
    <p:cSldViewPr snapToGrid="0" snapToObjects="1">
      <p:cViewPr varScale="1">
        <p:scale>
          <a:sx n="121" d="100"/>
          <a:sy n="121" d="100"/>
        </p:scale>
        <p:origin x="11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5A29A3-E767-2F42-9BE5-81D0411C1B45}" type="datetimeFigureOut">
              <a:rPr lang="en-AU" smtClean="0"/>
              <a:t>16/11/19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590CB-ECE0-7648-A47A-1E403446491E}" type="slidenum">
              <a:rPr lang="en-AU" smtClean="0"/>
              <a:t>‹#›</a:t>
            </a:fld>
            <a:endParaRPr lang="en-AU"/>
          </a:p>
        </p:txBody>
      </p:sp>
    </p:spTree>
    <p:extLst>
      <p:ext uri="{BB962C8B-B14F-4D97-AF65-F5344CB8AC3E}">
        <p14:creationId xmlns:p14="http://schemas.microsoft.com/office/powerpoint/2010/main" val="92895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FF590CB-ECE0-7648-A47A-1E403446491E}" type="slidenum">
              <a:rPr lang="en-AU" smtClean="0"/>
              <a:t>10</a:t>
            </a:fld>
            <a:endParaRPr lang="en-AU"/>
          </a:p>
        </p:txBody>
      </p:sp>
    </p:spTree>
    <p:extLst>
      <p:ext uri="{BB962C8B-B14F-4D97-AF65-F5344CB8AC3E}">
        <p14:creationId xmlns:p14="http://schemas.microsoft.com/office/powerpoint/2010/main" val="251577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FF590CB-ECE0-7648-A47A-1E403446491E}" type="slidenum">
              <a:rPr lang="en-AU" smtClean="0"/>
              <a:t>14</a:t>
            </a:fld>
            <a:endParaRPr lang="en-AU"/>
          </a:p>
        </p:txBody>
      </p:sp>
    </p:spTree>
    <p:extLst>
      <p:ext uri="{BB962C8B-B14F-4D97-AF65-F5344CB8AC3E}">
        <p14:creationId xmlns:p14="http://schemas.microsoft.com/office/powerpoint/2010/main" val="132612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FF590CB-ECE0-7648-A47A-1E403446491E}" type="slidenum">
              <a:rPr lang="en-AU" smtClean="0"/>
              <a:t>17</a:t>
            </a:fld>
            <a:endParaRPr lang="en-AU"/>
          </a:p>
        </p:txBody>
      </p:sp>
    </p:spTree>
    <p:extLst>
      <p:ext uri="{BB962C8B-B14F-4D97-AF65-F5344CB8AC3E}">
        <p14:creationId xmlns:p14="http://schemas.microsoft.com/office/powerpoint/2010/main" val="4130569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0CB8-BB2D-3B43-9EC9-5889CA400963}"/>
              </a:ext>
            </a:extLst>
          </p:cNvPr>
          <p:cNvSpPr>
            <a:spLocks noGrp="1"/>
          </p:cNvSpPr>
          <p:nvPr>
            <p:ph type="ctrTitle"/>
          </p:nvPr>
        </p:nvSpPr>
        <p:spPr>
          <a:xfrm>
            <a:off x="1524000" y="1122363"/>
            <a:ext cx="9144000" cy="2387600"/>
          </a:xfrm>
        </p:spPr>
        <p:txBody>
          <a:bodyPr anchor="b"/>
          <a:lstStyle>
            <a:lvl1pPr algn="ctr">
              <a:defRPr sz="6000" baseline="0">
                <a:latin typeface="Powderfinger Type" panose="02020709070000000403" pitchFamily="49" charset="77"/>
              </a:defRPr>
            </a:lvl1pPr>
          </a:lstStyle>
          <a:p>
            <a:r>
              <a:rPr lang="en-US" dirty="0"/>
              <a:t>Click to edit Master title style</a:t>
            </a:r>
          </a:p>
        </p:txBody>
      </p:sp>
      <p:sp>
        <p:nvSpPr>
          <p:cNvPr id="3" name="Subtitle 2">
            <a:extLst>
              <a:ext uri="{FF2B5EF4-FFF2-40B4-BE49-F238E27FC236}">
                <a16:creationId xmlns:a16="http://schemas.microsoft.com/office/drawing/2014/main" id="{644612BA-981A-4D4B-9BAE-57A454D2D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2A6655-F60E-0C48-AA89-3AD6CD1F3EB2}"/>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5" name="Footer Placeholder 4">
            <a:extLst>
              <a:ext uri="{FF2B5EF4-FFF2-40B4-BE49-F238E27FC236}">
                <a16:creationId xmlns:a16="http://schemas.microsoft.com/office/drawing/2014/main" id="{CB0FEF64-BE28-D64B-9C4A-41681288E1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06AC57-8094-554C-B7C2-5643ED2B46E4}"/>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354009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5268-4EC6-8840-A6FA-EC9142CB2B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9AA0D0-F04E-D044-B484-BCB2CB9A1C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DC2B8-B18C-2F4D-8D63-3AC737D2FBC9}"/>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5" name="Footer Placeholder 4">
            <a:extLst>
              <a:ext uri="{FF2B5EF4-FFF2-40B4-BE49-F238E27FC236}">
                <a16:creationId xmlns:a16="http://schemas.microsoft.com/office/drawing/2014/main" id="{B7E2F3E4-0321-C54E-9CAB-BAE36F4E12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55B718-5937-FA47-B2CE-9CD093055A3D}"/>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117672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84FC34-0F0D-B348-8FF2-7E7EDE624D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4B4F76-3261-2045-BECA-F7F6C1A403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F710C-6EBE-D642-9DDE-E1264C5AAEF2}"/>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5" name="Footer Placeholder 4">
            <a:extLst>
              <a:ext uri="{FF2B5EF4-FFF2-40B4-BE49-F238E27FC236}">
                <a16:creationId xmlns:a16="http://schemas.microsoft.com/office/drawing/2014/main" id="{50B651E8-27A0-7D4B-9240-68AD0F4A5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08735-0A5A-2941-BE70-C1244C1D8B62}"/>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21254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FF72-A30A-C54B-A8AF-54BE29A88009}"/>
              </a:ext>
            </a:extLst>
          </p:cNvPr>
          <p:cNvSpPr>
            <a:spLocks noGrp="1"/>
          </p:cNvSpPr>
          <p:nvPr>
            <p:ph type="title"/>
          </p:nvPr>
        </p:nvSpPr>
        <p:spPr/>
        <p:txBody>
          <a:bodyPr/>
          <a:lstStyle>
            <a:lvl1pPr>
              <a:defRPr baseline="0">
                <a:latin typeface="Powderfinger Type" panose="02020709070000000403" pitchFamily="49"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47A366BB-AEF1-3047-A686-78B8A4FB51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845233-D9DA-2D46-AF70-DE3F1A712230}"/>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5" name="Footer Placeholder 4">
            <a:extLst>
              <a:ext uri="{FF2B5EF4-FFF2-40B4-BE49-F238E27FC236}">
                <a16:creationId xmlns:a16="http://schemas.microsoft.com/office/drawing/2014/main" id="{5584DE2F-CA3E-3B4B-ADAA-A44399247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2022C-F1A6-F245-8373-114FCB7097A6}"/>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99316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84CFA-7199-084D-8764-788497B9FA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852EC-0CB4-D445-8C0B-DF70795474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7FA1CE-7C4E-5649-B4BD-F71F04888359}"/>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5" name="Footer Placeholder 4">
            <a:extLst>
              <a:ext uri="{FF2B5EF4-FFF2-40B4-BE49-F238E27FC236}">
                <a16:creationId xmlns:a16="http://schemas.microsoft.com/office/drawing/2014/main" id="{4EC81259-A0F7-6C45-868F-E4D7F9AA6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F59C59-0462-7549-8CF8-54D7FC6AE8AC}"/>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11327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BAE2-0407-DA43-A568-C7EA04282F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963B7A-019C-B24F-86E6-2258D53156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FD9DE9-9624-EC42-8962-C8DF2F6A80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0D3388-4C22-7047-AD61-B2FB0BDBBF64}"/>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6" name="Footer Placeholder 5">
            <a:extLst>
              <a:ext uri="{FF2B5EF4-FFF2-40B4-BE49-F238E27FC236}">
                <a16:creationId xmlns:a16="http://schemas.microsoft.com/office/drawing/2014/main" id="{D1339BE4-35E4-134E-A7B0-FC7E64F63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C9D6A1-6F89-B945-A54E-E0BE1FA441CD}"/>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946567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7885-2B74-8747-B9F2-3B0821D3CA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0A2B59-855A-6E4E-9C83-6329026E5E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48D5CF-374E-E045-867E-5D443B0C9A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D14827-D232-AF44-8094-C712DDD72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E726F8-5F52-8B49-989C-DE6FDF54BA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15BF42-23F6-AC49-916D-AED6F98B16E4}"/>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8" name="Footer Placeholder 7">
            <a:extLst>
              <a:ext uri="{FF2B5EF4-FFF2-40B4-BE49-F238E27FC236}">
                <a16:creationId xmlns:a16="http://schemas.microsoft.com/office/drawing/2014/main" id="{5C11B5CE-323D-E042-92D1-0C30DADBE0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DA6943-AB66-BF40-9ACD-D893506F9546}"/>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4226232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D14C6-C0B5-9C4E-B5BF-540BCB7D95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9E6D57-3B0D-1248-8EEA-A322F1D8AF4D}"/>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4" name="Footer Placeholder 3">
            <a:extLst>
              <a:ext uri="{FF2B5EF4-FFF2-40B4-BE49-F238E27FC236}">
                <a16:creationId xmlns:a16="http://schemas.microsoft.com/office/drawing/2014/main" id="{C061D488-3548-6742-9403-CF168D6A2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051C30-DD74-CC48-9EC4-62264C304FC9}"/>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445593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7BE34C-FD65-6B45-92C6-2DAE8D9BD921}"/>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3" name="Footer Placeholder 2">
            <a:extLst>
              <a:ext uri="{FF2B5EF4-FFF2-40B4-BE49-F238E27FC236}">
                <a16:creationId xmlns:a16="http://schemas.microsoft.com/office/drawing/2014/main" id="{BEB4E509-86E9-FD4F-8F9E-750CC9415C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CAD810-873C-BE42-B9DE-7AACB24B280F}"/>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284598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8E13F-E8B3-114D-ABB0-D90E3D7621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EF3D54-90AE-3740-ABF9-5CFD0448D8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1DC1C11-B5EE-5A4C-8952-88832E00A2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57B1DD-C30F-D042-A66C-1C616964000B}"/>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6" name="Footer Placeholder 5">
            <a:extLst>
              <a:ext uri="{FF2B5EF4-FFF2-40B4-BE49-F238E27FC236}">
                <a16:creationId xmlns:a16="http://schemas.microsoft.com/office/drawing/2014/main" id="{36467EE7-BC1E-7744-8B79-3ADFBDFD1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AEEE3-E395-A04B-90FF-D2C8DC96A7CA}"/>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405098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62D4-1285-7846-B770-48D47ED0F7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1301B2-8055-454D-B9E5-96448D022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2B5497-F7A3-B04D-8980-84DF0F99AA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5C38C3-B305-9D47-8346-07F46C98CD51}"/>
              </a:ext>
            </a:extLst>
          </p:cNvPr>
          <p:cNvSpPr>
            <a:spLocks noGrp="1"/>
          </p:cNvSpPr>
          <p:nvPr>
            <p:ph type="dt" sz="half" idx="10"/>
          </p:nvPr>
        </p:nvSpPr>
        <p:spPr/>
        <p:txBody>
          <a:bodyPr/>
          <a:lstStyle/>
          <a:p>
            <a:fld id="{08A9EDF8-A75A-AA4C-9FFE-984496F31145}" type="datetimeFigureOut">
              <a:rPr lang="en-US" smtClean="0"/>
              <a:t>11/16/19</a:t>
            </a:fld>
            <a:endParaRPr lang="en-US"/>
          </a:p>
        </p:txBody>
      </p:sp>
      <p:sp>
        <p:nvSpPr>
          <p:cNvPr id="6" name="Footer Placeholder 5">
            <a:extLst>
              <a:ext uri="{FF2B5EF4-FFF2-40B4-BE49-F238E27FC236}">
                <a16:creationId xmlns:a16="http://schemas.microsoft.com/office/drawing/2014/main" id="{5846C9F0-76A5-A944-90EE-408C101BFE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13B8C-C350-144F-A946-EAE083EF486A}"/>
              </a:ext>
            </a:extLst>
          </p:cNvPr>
          <p:cNvSpPr>
            <a:spLocks noGrp="1"/>
          </p:cNvSpPr>
          <p:nvPr>
            <p:ph type="sldNum" sz="quarter" idx="12"/>
          </p:nvPr>
        </p:nvSpPr>
        <p:spPr/>
        <p:txBody>
          <a:bodyPr/>
          <a:lstStyle/>
          <a:p>
            <a:fld id="{1D140BC6-23EF-8C47-A7CD-DC90BF8A61B0}" type="slidenum">
              <a:rPr lang="en-US" smtClean="0"/>
              <a:t>‹#›</a:t>
            </a:fld>
            <a:endParaRPr lang="en-US"/>
          </a:p>
        </p:txBody>
      </p:sp>
    </p:spTree>
    <p:extLst>
      <p:ext uri="{BB962C8B-B14F-4D97-AF65-F5344CB8AC3E}">
        <p14:creationId xmlns:p14="http://schemas.microsoft.com/office/powerpoint/2010/main" val="1760024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F4FDEE-CB15-1240-AA55-6B605F5216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531B9F-7F49-A24A-915F-2C3300849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27B33-5903-AA45-ACF0-DF4E9D1FA5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9EDF8-A75A-AA4C-9FFE-984496F31145}" type="datetimeFigureOut">
              <a:rPr lang="en-US" smtClean="0"/>
              <a:t>11/16/19</a:t>
            </a:fld>
            <a:endParaRPr lang="en-US"/>
          </a:p>
        </p:txBody>
      </p:sp>
      <p:sp>
        <p:nvSpPr>
          <p:cNvPr id="5" name="Footer Placeholder 4">
            <a:extLst>
              <a:ext uri="{FF2B5EF4-FFF2-40B4-BE49-F238E27FC236}">
                <a16:creationId xmlns:a16="http://schemas.microsoft.com/office/drawing/2014/main" id="{60E67E2E-F48C-1047-8187-BCD5E4326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FB3EBA5-9FA3-964C-8848-F4E20EC892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140BC6-23EF-8C47-A7CD-DC90BF8A61B0}" type="slidenum">
              <a:rPr lang="en-US" smtClean="0"/>
              <a:t>‹#›</a:t>
            </a:fld>
            <a:endParaRPr lang="en-US"/>
          </a:p>
        </p:txBody>
      </p:sp>
    </p:spTree>
    <p:extLst>
      <p:ext uri="{BB962C8B-B14F-4D97-AF65-F5344CB8AC3E}">
        <p14:creationId xmlns:p14="http://schemas.microsoft.com/office/powerpoint/2010/main" val="3635425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9743-EF7A-BD48-A741-30A4EC0AD971}"/>
              </a:ext>
            </a:extLst>
          </p:cNvPr>
          <p:cNvSpPr>
            <a:spLocks noGrp="1"/>
          </p:cNvSpPr>
          <p:nvPr>
            <p:ph type="ctrTitle"/>
          </p:nvPr>
        </p:nvSpPr>
        <p:spPr>
          <a:xfrm>
            <a:off x="774915" y="1122363"/>
            <a:ext cx="9893085" cy="2387600"/>
          </a:xfrm>
        </p:spPr>
        <p:txBody>
          <a:bodyPr>
            <a:normAutofit fontScale="90000"/>
          </a:bodyPr>
          <a:lstStyle/>
          <a:p>
            <a:r>
              <a:rPr lang="en-US" dirty="0"/>
              <a:t>What part of “NO” is so hard to understand?</a:t>
            </a:r>
          </a:p>
        </p:txBody>
      </p:sp>
      <p:sp>
        <p:nvSpPr>
          <p:cNvPr id="3" name="Subtitle 2">
            <a:extLst>
              <a:ext uri="{FF2B5EF4-FFF2-40B4-BE49-F238E27FC236}">
                <a16:creationId xmlns:a16="http://schemas.microsoft.com/office/drawing/2014/main" id="{F579BB89-2DBB-674D-A0A6-A47A83738681}"/>
              </a:ext>
            </a:extLst>
          </p:cNvPr>
          <p:cNvSpPr>
            <a:spLocks noGrp="1"/>
          </p:cNvSpPr>
          <p:nvPr>
            <p:ph type="subTitle" idx="1"/>
          </p:nvPr>
        </p:nvSpPr>
        <p:spPr/>
        <p:txBody>
          <a:bodyPr>
            <a:normAutofit/>
          </a:bodyPr>
          <a:lstStyle/>
          <a:p>
            <a:pPr algn="r"/>
            <a:r>
              <a:rPr lang="en-US" sz="1600" dirty="0">
                <a:solidFill>
                  <a:schemeClr val="bg1">
                    <a:lumMod val="50000"/>
                  </a:schemeClr>
                </a:solidFill>
                <a:latin typeface="AhnbergHand" pitchFamily="2" charset="0"/>
              </a:rPr>
              <a:t>Geoff Huston</a:t>
            </a:r>
          </a:p>
          <a:p>
            <a:pPr algn="r"/>
            <a:r>
              <a:rPr lang="en-US" sz="1600" dirty="0">
                <a:solidFill>
                  <a:schemeClr val="bg1">
                    <a:lumMod val="50000"/>
                  </a:schemeClr>
                </a:solidFill>
                <a:latin typeface="AhnbergHand" pitchFamily="2" charset="0"/>
              </a:rPr>
              <a:t>APNIC Labs</a:t>
            </a:r>
          </a:p>
        </p:txBody>
      </p:sp>
    </p:spTree>
    <p:extLst>
      <p:ext uri="{BB962C8B-B14F-4D97-AF65-F5344CB8AC3E}">
        <p14:creationId xmlns:p14="http://schemas.microsoft.com/office/powerpoint/2010/main" val="2446305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3BD7D-1849-4843-8843-4A5E35913A08}"/>
              </a:ext>
            </a:extLst>
          </p:cNvPr>
          <p:cNvSpPr>
            <a:spLocks noGrp="1"/>
          </p:cNvSpPr>
          <p:nvPr>
            <p:ph type="title"/>
          </p:nvPr>
        </p:nvSpPr>
        <p:spPr/>
        <p:txBody>
          <a:bodyPr/>
          <a:lstStyle/>
          <a:p>
            <a:r>
              <a:rPr lang="en-US" dirty="0"/>
              <a:t>Re-query Distribution</a:t>
            </a:r>
          </a:p>
        </p:txBody>
      </p:sp>
      <p:pic>
        <p:nvPicPr>
          <p:cNvPr id="9" name="Content Placeholder 8">
            <a:extLst>
              <a:ext uri="{FF2B5EF4-FFF2-40B4-BE49-F238E27FC236}">
                <a16:creationId xmlns:a16="http://schemas.microsoft.com/office/drawing/2014/main" id="{E0FB97C6-DE95-FC46-BE5A-D550A995D17F}"/>
              </a:ext>
            </a:extLst>
          </p:cNvPr>
          <p:cNvPicPr>
            <a:picLocks noGrp="1" noChangeAspect="1"/>
          </p:cNvPicPr>
          <p:nvPr>
            <p:ph idx="1"/>
          </p:nvPr>
        </p:nvPicPr>
        <p:blipFill>
          <a:blip r:embed="rId3"/>
          <a:stretch>
            <a:fillRect/>
          </a:stretch>
        </p:blipFill>
        <p:spPr>
          <a:xfrm>
            <a:off x="706154" y="1690688"/>
            <a:ext cx="4355988" cy="2903992"/>
          </a:xfrm>
        </p:spPr>
      </p:pic>
      <p:pic>
        <p:nvPicPr>
          <p:cNvPr id="11" name="Picture 10">
            <a:extLst>
              <a:ext uri="{FF2B5EF4-FFF2-40B4-BE49-F238E27FC236}">
                <a16:creationId xmlns:a16="http://schemas.microsoft.com/office/drawing/2014/main" id="{909B1671-BC36-7048-8DFA-AD99E64C0F7C}"/>
              </a:ext>
            </a:extLst>
          </p:cNvPr>
          <p:cNvPicPr>
            <a:picLocks noChangeAspect="1"/>
          </p:cNvPicPr>
          <p:nvPr/>
        </p:nvPicPr>
        <p:blipFill>
          <a:blip r:embed="rId4"/>
          <a:stretch>
            <a:fillRect/>
          </a:stretch>
        </p:blipFill>
        <p:spPr>
          <a:xfrm>
            <a:off x="5818413" y="2685142"/>
            <a:ext cx="5434694" cy="3623129"/>
          </a:xfrm>
          <a:prstGeom prst="rect">
            <a:avLst/>
          </a:prstGeom>
        </p:spPr>
      </p:pic>
      <p:sp>
        <p:nvSpPr>
          <p:cNvPr id="12" name="Freeform 11">
            <a:extLst>
              <a:ext uri="{FF2B5EF4-FFF2-40B4-BE49-F238E27FC236}">
                <a16:creationId xmlns:a16="http://schemas.microsoft.com/office/drawing/2014/main" id="{12A42E00-8E91-2E44-9517-16C938001D5C}"/>
              </a:ext>
            </a:extLst>
          </p:cNvPr>
          <p:cNvSpPr/>
          <p:nvPr/>
        </p:nvSpPr>
        <p:spPr>
          <a:xfrm>
            <a:off x="398786" y="3814267"/>
            <a:ext cx="1265507" cy="1287464"/>
          </a:xfrm>
          <a:custGeom>
            <a:avLst/>
            <a:gdLst>
              <a:gd name="connsiteX0" fmla="*/ 573671 w 1265507"/>
              <a:gd name="connsiteY0" fmla="*/ 844819 h 1287464"/>
              <a:gd name="connsiteX1" fmla="*/ 631728 w 1265507"/>
              <a:gd name="connsiteY1" fmla="*/ 859333 h 1287464"/>
              <a:gd name="connsiteX2" fmla="*/ 1263100 w 1265507"/>
              <a:gd name="connsiteY2" fmla="*/ 387619 h 1287464"/>
              <a:gd name="connsiteX3" fmla="*/ 370471 w 1265507"/>
              <a:gd name="connsiteY3" fmla="*/ 32019 h 1287464"/>
              <a:gd name="connsiteX4" fmla="*/ 14871 w 1265507"/>
              <a:gd name="connsiteY4" fmla="*/ 1229447 h 1287464"/>
              <a:gd name="connsiteX5" fmla="*/ 820414 w 1265507"/>
              <a:gd name="connsiteY5" fmla="*/ 989962 h 128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5507" h="1287464">
                <a:moveTo>
                  <a:pt x="573671" y="844819"/>
                </a:moveTo>
                <a:cubicBezTo>
                  <a:pt x="545247" y="890176"/>
                  <a:pt x="516823" y="935533"/>
                  <a:pt x="631728" y="859333"/>
                </a:cubicBezTo>
                <a:cubicBezTo>
                  <a:pt x="746633" y="783133"/>
                  <a:pt x="1306643" y="525505"/>
                  <a:pt x="1263100" y="387619"/>
                </a:cubicBezTo>
                <a:cubicBezTo>
                  <a:pt x="1219557" y="249733"/>
                  <a:pt x="578509" y="-108286"/>
                  <a:pt x="370471" y="32019"/>
                </a:cubicBezTo>
                <a:cubicBezTo>
                  <a:pt x="162433" y="172324"/>
                  <a:pt x="-60120" y="1069790"/>
                  <a:pt x="14871" y="1229447"/>
                </a:cubicBezTo>
                <a:cubicBezTo>
                  <a:pt x="89861" y="1389104"/>
                  <a:pt x="455137" y="1189533"/>
                  <a:pt x="820414" y="9899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813B49A-62D1-E54B-B1F8-B91775696E11}"/>
              </a:ext>
            </a:extLst>
          </p:cNvPr>
          <p:cNvSpPr txBox="1"/>
          <p:nvPr/>
        </p:nvSpPr>
        <p:spPr>
          <a:xfrm>
            <a:off x="6916056" y="6338986"/>
            <a:ext cx="4497706" cy="307777"/>
          </a:xfrm>
          <a:prstGeom prst="rect">
            <a:avLst/>
          </a:prstGeom>
          <a:noFill/>
        </p:spPr>
        <p:txBody>
          <a:bodyPr wrap="none" rtlCol="0">
            <a:spAutoFit/>
          </a:bodyPr>
          <a:lstStyle/>
          <a:p>
            <a:r>
              <a:rPr lang="en-US" sz="1400" dirty="0"/>
              <a:t>32% of queries were parts of query sequences of 3 or more</a:t>
            </a:r>
          </a:p>
        </p:txBody>
      </p:sp>
      <p:sp>
        <p:nvSpPr>
          <p:cNvPr id="16" name="Freeform 15">
            <a:extLst>
              <a:ext uri="{FF2B5EF4-FFF2-40B4-BE49-F238E27FC236}">
                <a16:creationId xmlns:a16="http://schemas.microsoft.com/office/drawing/2014/main" id="{59A13E70-B1EF-A64E-BC25-B029A7E9D073}"/>
              </a:ext>
            </a:extLst>
          </p:cNvPr>
          <p:cNvSpPr/>
          <p:nvPr/>
        </p:nvSpPr>
        <p:spPr>
          <a:xfrm>
            <a:off x="6948778" y="6139522"/>
            <a:ext cx="957821" cy="239507"/>
          </a:xfrm>
          <a:custGeom>
            <a:avLst/>
            <a:gdLst>
              <a:gd name="connsiteX0" fmla="*/ 112422 w 957821"/>
              <a:gd name="connsiteY0" fmla="*/ 239507 h 239507"/>
              <a:gd name="connsiteX1" fmla="*/ 119679 w 957821"/>
              <a:gd name="connsiteY1" fmla="*/ 145164 h 239507"/>
              <a:gd name="connsiteX2" fmla="*/ 97908 w 957821"/>
              <a:gd name="connsiteY2" fmla="*/ 50821 h 239507"/>
              <a:gd name="connsiteX3" fmla="*/ 25336 w 957821"/>
              <a:gd name="connsiteY3" fmla="*/ 43564 h 239507"/>
              <a:gd name="connsiteX4" fmla="*/ 584136 w 957821"/>
              <a:gd name="connsiteY4" fmla="*/ 50821 h 239507"/>
              <a:gd name="connsiteX5" fmla="*/ 954251 w 957821"/>
              <a:gd name="connsiteY5" fmla="*/ 58078 h 239507"/>
              <a:gd name="connsiteX6" fmla="*/ 780079 w 957821"/>
              <a:gd name="connsiteY6" fmla="*/ 21 h 239507"/>
              <a:gd name="connsiteX7" fmla="*/ 925222 w 957821"/>
              <a:gd name="connsiteY7" fmla="*/ 65335 h 239507"/>
              <a:gd name="connsiteX8" fmla="*/ 700251 w 957821"/>
              <a:gd name="connsiteY8" fmla="*/ 152421 h 239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821" h="239507">
                <a:moveTo>
                  <a:pt x="112422" y="239507"/>
                </a:moveTo>
                <a:cubicBezTo>
                  <a:pt x="117260" y="208059"/>
                  <a:pt x="122098" y="176612"/>
                  <a:pt x="119679" y="145164"/>
                </a:cubicBezTo>
                <a:cubicBezTo>
                  <a:pt x="117260" y="113716"/>
                  <a:pt x="113632" y="67754"/>
                  <a:pt x="97908" y="50821"/>
                </a:cubicBezTo>
                <a:cubicBezTo>
                  <a:pt x="82184" y="33888"/>
                  <a:pt x="-55702" y="43564"/>
                  <a:pt x="25336" y="43564"/>
                </a:cubicBezTo>
                <a:cubicBezTo>
                  <a:pt x="106374" y="43564"/>
                  <a:pt x="584136" y="50821"/>
                  <a:pt x="584136" y="50821"/>
                </a:cubicBezTo>
                <a:cubicBezTo>
                  <a:pt x="738955" y="53240"/>
                  <a:pt x="921594" y="66545"/>
                  <a:pt x="954251" y="58078"/>
                </a:cubicBezTo>
                <a:cubicBezTo>
                  <a:pt x="986908" y="49611"/>
                  <a:pt x="784917" y="-1188"/>
                  <a:pt x="780079" y="21"/>
                </a:cubicBezTo>
                <a:cubicBezTo>
                  <a:pt x="775241" y="1230"/>
                  <a:pt x="938527" y="39935"/>
                  <a:pt x="925222" y="65335"/>
                </a:cubicBezTo>
                <a:cubicBezTo>
                  <a:pt x="911917" y="90735"/>
                  <a:pt x="806084" y="121578"/>
                  <a:pt x="700251" y="15242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E805BB36-8542-294C-909D-6651CAB9E2FF}"/>
              </a:ext>
            </a:extLst>
          </p:cNvPr>
          <p:cNvSpPr/>
          <p:nvPr/>
        </p:nvSpPr>
        <p:spPr>
          <a:xfrm>
            <a:off x="4189535" y="3894020"/>
            <a:ext cx="635153" cy="1049939"/>
          </a:xfrm>
          <a:custGeom>
            <a:avLst/>
            <a:gdLst>
              <a:gd name="connsiteX0" fmla="*/ 242980 w 635153"/>
              <a:gd name="connsiteY0" fmla="*/ 887207 h 1049939"/>
              <a:gd name="connsiteX1" fmla="*/ 622689 w 635153"/>
              <a:gd name="connsiteY1" fmla="*/ 515248 h 1049939"/>
              <a:gd name="connsiteX2" fmla="*/ 506451 w 635153"/>
              <a:gd name="connsiteY2" fmla="*/ 34800 h 1049939"/>
              <a:gd name="connsiteX3" fmla="*/ 142241 w 635153"/>
              <a:gd name="connsiteY3" fmla="*/ 112292 h 1049939"/>
              <a:gd name="connsiteX4" fmla="*/ 2757 w 635153"/>
              <a:gd name="connsiteY4" fmla="*/ 708977 h 1049939"/>
              <a:gd name="connsiteX5" fmla="*/ 250729 w 635153"/>
              <a:gd name="connsiteY5" fmla="*/ 1049939 h 104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153" h="1049939">
                <a:moveTo>
                  <a:pt x="242980" y="887207"/>
                </a:moveTo>
                <a:cubicBezTo>
                  <a:pt x="410878" y="772261"/>
                  <a:pt x="578777" y="657316"/>
                  <a:pt x="622689" y="515248"/>
                </a:cubicBezTo>
                <a:cubicBezTo>
                  <a:pt x="666601" y="373180"/>
                  <a:pt x="586526" y="101959"/>
                  <a:pt x="506451" y="34800"/>
                </a:cubicBezTo>
                <a:cubicBezTo>
                  <a:pt x="426376" y="-32359"/>
                  <a:pt x="226190" y="-71"/>
                  <a:pt x="142241" y="112292"/>
                </a:cubicBezTo>
                <a:cubicBezTo>
                  <a:pt x="58292" y="224655"/>
                  <a:pt x="-15324" y="552702"/>
                  <a:pt x="2757" y="708977"/>
                </a:cubicBezTo>
                <a:cubicBezTo>
                  <a:pt x="20838" y="865251"/>
                  <a:pt x="135783" y="957595"/>
                  <a:pt x="250729" y="10499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Freeform 3">
            <a:extLst>
              <a:ext uri="{FF2B5EF4-FFF2-40B4-BE49-F238E27FC236}">
                <a16:creationId xmlns:a16="http://schemas.microsoft.com/office/drawing/2014/main" id="{BA751584-D1F3-9C49-85AD-C97856E65E9A}"/>
              </a:ext>
            </a:extLst>
          </p:cNvPr>
          <p:cNvSpPr/>
          <p:nvPr/>
        </p:nvSpPr>
        <p:spPr>
          <a:xfrm>
            <a:off x="4514594" y="1790054"/>
            <a:ext cx="1405759" cy="2397143"/>
          </a:xfrm>
          <a:custGeom>
            <a:avLst/>
            <a:gdLst>
              <a:gd name="connsiteX0" fmla="*/ 1405759 w 1405759"/>
              <a:gd name="connsiteY0" fmla="*/ 0 h 2397143"/>
              <a:gd name="connsiteX1" fmla="*/ 615345 w 1405759"/>
              <a:gd name="connsiteY1" fmla="*/ 1185621 h 2397143"/>
              <a:gd name="connsiteX2" fmla="*/ 41908 w 1405759"/>
              <a:gd name="connsiteY2" fmla="*/ 2363492 h 2397143"/>
              <a:gd name="connsiteX3" fmla="*/ 41908 w 1405759"/>
              <a:gd name="connsiteY3" fmla="*/ 2100021 h 2397143"/>
              <a:gd name="connsiteX4" fmla="*/ 26409 w 1405759"/>
              <a:gd name="connsiteY4" fmla="*/ 2355743 h 2397143"/>
              <a:gd name="connsiteX5" fmla="*/ 173643 w 1405759"/>
              <a:gd name="connsiteY5" fmla="*/ 2347993 h 239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5759" h="2397143">
                <a:moveTo>
                  <a:pt x="1405759" y="0"/>
                </a:moveTo>
                <a:cubicBezTo>
                  <a:pt x="1124206" y="395853"/>
                  <a:pt x="842654" y="791706"/>
                  <a:pt x="615345" y="1185621"/>
                </a:cubicBezTo>
                <a:cubicBezTo>
                  <a:pt x="388036" y="1579536"/>
                  <a:pt x="137481" y="2211092"/>
                  <a:pt x="41908" y="2363492"/>
                </a:cubicBezTo>
                <a:cubicBezTo>
                  <a:pt x="-53665" y="2515892"/>
                  <a:pt x="44491" y="2101312"/>
                  <a:pt x="41908" y="2100021"/>
                </a:cubicBezTo>
                <a:cubicBezTo>
                  <a:pt x="39325" y="2098730"/>
                  <a:pt x="4453" y="2314414"/>
                  <a:pt x="26409" y="2355743"/>
                </a:cubicBezTo>
                <a:cubicBezTo>
                  <a:pt x="48365" y="2397072"/>
                  <a:pt x="111004" y="2372532"/>
                  <a:pt x="173643" y="23479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25D46BE-B0B9-0B4E-8E1C-DF1D38CAF2A1}"/>
              </a:ext>
            </a:extLst>
          </p:cNvPr>
          <p:cNvSpPr txBox="1"/>
          <p:nvPr/>
        </p:nvSpPr>
        <p:spPr>
          <a:xfrm>
            <a:off x="5920353" y="1555705"/>
            <a:ext cx="1911101" cy="369332"/>
          </a:xfrm>
          <a:prstGeom prst="rect">
            <a:avLst/>
          </a:prstGeom>
          <a:noFill/>
        </p:spPr>
        <p:txBody>
          <a:bodyPr wrap="none" rtlCol="0">
            <a:spAutoFit/>
          </a:bodyPr>
          <a:lstStyle/>
          <a:p>
            <a:r>
              <a:rPr lang="en-AU" dirty="0">
                <a:latin typeface="AhnbergHand" pitchFamily="2" charset="0"/>
              </a:rPr>
              <a:t>!! Seriously????</a:t>
            </a:r>
          </a:p>
        </p:txBody>
      </p:sp>
      <p:sp>
        <p:nvSpPr>
          <p:cNvPr id="6" name="Freeform 5">
            <a:extLst>
              <a:ext uri="{FF2B5EF4-FFF2-40B4-BE49-F238E27FC236}">
                <a16:creationId xmlns:a16="http://schemas.microsoft.com/office/drawing/2014/main" id="{5F092EC1-DD2F-6B4B-B5DA-21BCBC2AFB14}"/>
              </a:ext>
            </a:extLst>
          </p:cNvPr>
          <p:cNvSpPr/>
          <p:nvPr/>
        </p:nvSpPr>
        <p:spPr>
          <a:xfrm>
            <a:off x="1123627" y="4564251"/>
            <a:ext cx="4999795" cy="1270861"/>
          </a:xfrm>
          <a:custGeom>
            <a:avLst/>
            <a:gdLst>
              <a:gd name="connsiteX0" fmla="*/ 0 w 4999795"/>
              <a:gd name="connsiteY0" fmla="*/ 0 h 1270861"/>
              <a:gd name="connsiteX1" fmla="*/ 1363851 w 4999795"/>
              <a:gd name="connsiteY1" fmla="*/ 984142 h 1270861"/>
              <a:gd name="connsiteX2" fmla="*/ 4812224 w 4999795"/>
              <a:gd name="connsiteY2" fmla="*/ 1061634 h 1270861"/>
              <a:gd name="connsiteX3" fmla="*/ 4579749 w 4999795"/>
              <a:gd name="connsiteY3" fmla="*/ 968644 h 1270861"/>
              <a:gd name="connsiteX4" fmla="*/ 4998204 w 4999795"/>
              <a:gd name="connsiteY4" fmla="*/ 1061634 h 1270861"/>
              <a:gd name="connsiteX5" fmla="*/ 4695987 w 4999795"/>
              <a:gd name="connsiteY5" fmla="*/ 1270861 h 127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9795" h="1270861">
                <a:moveTo>
                  <a:pt x="0" y="0"/>
                </a:moveTo>
                <a:cubicBezTo>
                  <a:pt x="280907" y="403601"/>
                  <a:pt x="561814" y="807203"/>
                  <a:pt x="1363851" y="984142"/>
                </a:cubicBezTo>
                <a:cubicBezTo>
                  <a:pt x="2165888" y="1161081"/>
                  <a:pt x="4276241" y="1064217"/>
                  <a:pt x="4812224" y="1061634"/>
                </a:cubicBezTo>
                <a:cubicBezTo>
                  <a:pt x="5348207" y="1059051"/>
                  <a:pt x="4548752" y="968644"/>
                  <a:pt x="4579749" y="968644"/>
                </a:cubicBezTo>
                <a:cubicBezTo>
                  <a:pt x="4610746" y="968644"/>
                  <a:pt x="4978831" y="1011265"/>
                  <a:pt x="4998204" y="1061634"/>
                </a:cubicBezTo>
                <a:cubicBezTo>
                  <a:pt x="5017577" y="1112003"/>
                  <a:pt x="4856782" y="1191432"/>
                  <a:pt x="4695987" y="127086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44112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C243-6207-C247-9552-FE39948BAFA6}"/>
              </a:ext>
            </a:extLst>
          </p:cNvPr>
          <p:cNvSpPr>
            <a:spLocks noGrp="1"/>
          </p:cNvSpPr>
          <p:nvPr>
            <p:ph type="title"/>
          </p:nvPr>
        </p:nvSpPr>
        <p:spPr/>
        <p:txBody>
          <a:bodyPr/>
          <a:lstStyle/>
          <a:p>
            <a:r>
              <a:rPr lang="en-US" dirty="0"/>
              <a:t>Does UDP suck THAT much?</a:t>
            </a:r>
          </a:p>
        </p:txBody>
      </p:sp>
      <p:sp>
        <p:nvSpPr>
          <p:cNvPr id="3" name="Content Placeholder 2">
            <a:extLst>
              <a:ext uri="{FF2B5EF4-FFF2-40B4-BE49-F238E27FC236}">
                <a16:creationId xmlns:a16="http://schemas.microsoft.com/office/drawing/2014/main" id="{6F07F3FC-B28F-A44B-A051-1A33F47F3B80}"/>
              </a:ext>
            </a:extLst>
          </p:cNvPr>
          <p:cNvSpPr>
            <a:spLocks noGrp="1"/>
          </p:cNvSpPr>
          <p:nvPr>
            <p:ph idx="1"/>
          </p:nvPr>
        </p:nvSpPr>
        <p:spPr/>
        <p:txBody>
          <a:bodyPr/>
          <a:lstStyle/>
          <a:p>
            <a:r>
              <a:rPr lang="en-US" dirty="0"/>
              <a:t>Why is the total re-query rate at 51% of tests?</a:t>
            </a:r>
          </a:p>
          <a:p>
            <a:r>
              <a:rPr lang="en-US" dirty="0"/>
              <a:t>Surely DNS over UDP is not THAT bad</a:t>
            </a:r>
          </a:p>
          <a:p>
            <a:pPr lvl="1"/>
            <a:r>
              <a:rPr lang="en-US" dirty="0"/>
              <a:t>The servers are responding to every query</a:t>
            </a:r>
          </a:p>
          <a:p>
            <a:pPr lvl="1"/>
            <a:r>
              <a:rPr lang="en-US" dirty="0"/>
              <a:t>The signed response is 603 bytes in size</a:t>
            </a:r>
          </a:p>
          <a:p>
            <a:pPr lvl="1"/>
            <a:r>
              <a:rPr lang="en-US" dirty="0"/>
              <a:t>We are using a distributed setup of servers to localize DNS transactions</a:t>
            </a:r>
          </a:p>
          <a:p>
            <a:pPr lvl="1"/>
            <a:r>
              <a:rPr lang="en-US" dirty="0"/>
              <a:t>So why are the servers seeing 51% of tests generate 2 or more queries?</a:t>
            </a:r>
          </a:p>
          <a:p>
            <a:pPr lvl="1"/>
            <a:endParaRPr lang="en-US" dirty="0"/>
          </a:p>
          <a:p>
            <a:pPr lvl="1"/>
            <a:endParaRPr lang="en-US" dirty="0"/>
          </a:p>
        </p:txBody>
      </p:sp>
    </p:spTree>
    <p:extLst>
      <p:ext uri="{BB962C8B-B14F-4D97-AF65-F5344CB8AC3E}">
        <p14:creationId xmlns:p14="http://schemas.microsoft.com/office/powerpoint/2010/main" val="413662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7F376-4D7C-2D44-BCE8-0B9F39BDF20A}"/>
              </a:ext>
            </a:extLst>
          </p:cNvPr>
          <p:cNvSpPr>
            <a:spLocks noGrp="1"/>
          </p:cNvSpPr>
          <p:nvPr>
            <p:ph type="title"/>
          </p:nvPr>
        </p:nvSpPr>
        <p:spPr/>
        <p:txBody>
          <a:bodyPr/>
          <a:lstStyle/>
          <a:p>
            <a:r>
              <a:rPr lang="en-AU" dirty="0"/>
              <a:t>Re-Query Time Intervals</a:t>
            </a:r>
          </a:p>
        </p:txBody>
      </p:sp>
      <p:pic>
        <p:nvPicPr>
          <p:cNvPr id="5" name="Content Placeholder 4">
            <a:extLst>
              <a:ext uri="{FF2B5EF4-FFF2-40B4-BE49-F238E27FC236}">
                <a16:creationId xmlns:a16="http://schemas.microsoft.com/office/drawing/2014/main" id="{5B3049A1-7E72-604C-89AB-0F2D03E7AA71}"/>
              </a:ext>
            </a:extLst>
          </p:cNvPr>
          <p:cNvPicPr>
            <a:picLocks noGrp="1" noChangeAspect="1"/>
          </p:cNvPicPr>
          <p:nvPr>
            <p:ph idx="1"/>
          </p:nvPr>
        </p:nvPicPr>
        <p:blipFill>
          <a:blip r:embed="rId2"/>
          <a:stretch>
            <a:fillRect/>
          </a:stretch>
        </p:blipFill>
        <p:spPr>
          <a:xfrm>
            <a:off x="838200" y="1825625"/>
            <a:ext cx="6197360" cy="4351338"/>
          </a:xfrm>
        </p:spPr>
      </p:pic>
      <p:sp>
        <p:nvSpPr>
          <p:cNvPr id="6" name="TextBox 5">
            <a:extLst>
              <a:ext uri="{FF2B5EF4-FFF2-40B4-BE49-F238E27FC236}">
                <a16:creationId xmlns:a16="http://schemas.microsoft.com/office/drawing/2014/main" id="{2A7749BF-C01E-9945-B1DF-715443604B11}"/>
              </a:ext>
            </a:extLst>
          </p:cNvPr>
          <p:cNvSpPr txBox="1"/>
          <p:nvPr/>
        </p:nvSpPr>
        <p:spPr>
          <a:xfrm>
            <a:off x="7240137" y="2782669"/>
            <a:ext cx="3425416" cy="1200329"/>
          </a:xfrm>
          <a:prstGeom prst="rect">
            <a:avLst/>
          </a:prstGeom>
          <a:noFill/>
        </p:spPr>
        <p:txBody>
          <a:bodyPr wrap="square" rtlCol="0">
            <a:spAutoFit/>
          </a:bodyPr>
          <a:lstStyle/>
          <a:p>
            <a:r>
              <a:rPr lang="en-AU" dirty="0"/>
              <a:t>There are strong local peaks at regular 1 second intervals – this would appear to be an end host / stub resolver re-query behaviour</a:t>
            </a:r>
          </a:p>
        </p:txBody>
      </p:sp>
    </p:spTree>
    <p:extLst>
      <p:ext uri="{BB962C8B-B14F-4D97-AF65-F5344CB8AC3E}">
        <p14:creationId xmlns:p14="http://schemas.microsoft.com/office/powerpoint/2010/main" val="57766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9BF3-CE43-3746-9FC5-4991D43D9214}"/>
              </a:ext>
            </a:extLst>
          </p:cNvPr>
          <p:cNvSpPr>
            <a:spLocks noGrp="1"/>
          </p:cNvSpPr>
          <p:nvPr>
            <p:ph type="title"/>
          </p:nvPr>
        </p:nvSpPr>
        <p:spPr/>
        <p:txBody>
          <a:bodyPr/>
          <a:lstStyle/>
          <a:p>
            <a:r>
              <a:rPr lang="en-AU" dirty="0"/>
              <a:t>Re-Query Time Intervals</a:t>
            </a:r>
          </a:p>
        </p:txBody>
      </p:sp>
      <p:sp>
        <p:nvSpPr>
          <p:cNvPr id="6" name="TextBox 5">
            <a:extLst>
              <a:ext uri="{FF2B5EF4-FFF2-40B4-BE49-F238E27FC236}">
                <a16:creationId xmlns:a16="http://schemas.microsoft.com/office/drawing/2014/main" id="{11821E4C-A848-0740-ABE9-7A48150054F2}"/>
              </a:ext>
            </a:extLst>
          </p:cNvPr>
          <p:cNvSpPr txBox="1"/>
          <p:nvPr/>
        </p:nvSpPr>
        <p:spPr>
          <a:xfrm>
            <a:off x="7977117" y="2026692"/>
            <a:ext cx="4012441" cy="1754326"/>
          </a:xfrm>
          <a:prstGeom prst="rect">
            <a:avLst/>
          </a:prstGeom>
          <a:noFill/>
        </p:spPr>
        <p:txBody>
          <a:bodyPr wrap="square" rtlCol="0">
            <a:spAutoFit/>
          </a:bodyPr>
          <a:lstStyle/>
          <a:p>
            <a:r>
              <a:rPr lang="en-AU" dirty="0"/>
              <a:t>There are local re-query peaks here at 370 </a:t>
            </a:r>
            <a:r>
              <a:rPr lang="en-AU" dirty="0" err="1"/>
              <a:t>ms</a:t>
            </a:r>
            <a:r>
              <a:rPr lang="en-AU" dirty="0"/>
              <a:t>, 800ms, 1 sec and 1.5sec</a:t>
            </a:r>
          </a:p>
          <a:p>
            <a:endParaRPr lang="en-AU" dirty="0"/>
          </a:p>
          <a:p>
            <a:r>
              <a:rPr lang="en-AU" dirty="0"/>
              <a:t>It is likely that these time intervals represent stub and/or recursive resolver re-query timers</a:t>
            </a:r>
          </a:p>
        </p:txBody>
      </p:sp>
      <p:pic>
        <p:nvPicPr>
          <p:cNvPr id="10" name="Content Placeholder 9">
            <a:extLst>
              <a:ext uri="{FF2B5EF4-FFF2-40B4-BE49-F238E27FC236}">
                <a16:creationId xmlns:a16="http://schemas.microsoft.com/office/drawing/2014/main" id="{71039D04-18F6-F243-B2A0-A1738F8807CB}"/>
              </a:ext>
            </a:extLst>
          </p:cNvPr>
          <p:cNvPicPr>
            <a:picLocks noGrp="1" noChangeAspect="1"/>
          </p:cNvPicPr>
          <p:nvPr>
            <p:ph idx="1"/>
          </p:nvPr>
        </p:nvPicPr>
        <p:blipFill>
          <a:blip r:embed="rId2"/>
          <a:stretch>
            <a:fillRect/>
          </a:stretch>
        </p:blipFill>
        <p:spPr>
          <a:xfrm>
            <a:off x="265287" y="1690688"/>
            <a:ext cx="7372295" cy="4791992"/>
          </a:xfrm>
        </p:spPr>
      </p:pic>
      <p:sp>
        <p:nvSpPr>
          <p:cNvPr id="11" name="TextBox 10">
            <a:extLst>
              <a:ext uri="{FF2B5EF4-FFF2-40B4-BE49-F238E27FC236}">
                <a16:creationId xmlns:a16="http://schemas.microsoft.com/office/drawing/2014/main" id="{F1D9619F-00F8-244D-9915-562BDC0A4533}"/>
              </a:ext>
            </a:extLst>
          </p:cNvPr>
          <p:cNvSpPr txBox="1"/>
          <p:nvPr/>
        </p:nvSpPr>
        <p:spPr>
          <a:xfrm>
            <a:off x="1904214" y="2884602"/>
            <a:ext cx="997389" cy="369332"/>
          </a:xfrm>
          <a:prstGeom prst="rect">
            <a:avLst/>
          </a:prstGeom>
          <a:noFill/>
        </p:spPr>
        <p:txBody>
          <a:bodyPr wrap="none" rtlCol="0">
            <a:spAutoFit/>
          </a:bodyPr>
          <a:lstStyle/>
          <a:p>
            <a:r>
              <a:rPr lang="en-AU" dirty="0">
                <a:latin typeface="AhnbergHand" pitchFamily="2" charset="0"/>
              </a:rPr>
              <a:t>370ms</a:t>
            </a:r>
          </a:p>
        </p:txBody>
      </p:sp>
      <p:sp>
        <p:nvSpPr>
          <p:cNvPr id="12" name="TextBox 11">
            <a:extLst>
              <a:ext uri="{FF2B5EF4-FFF2-40B4-BE49-F238E27FC236}">
                <a16:creationId xmlns:a16="http://schemas.microsoft.com/office/drawing/2014/main" id="{3054D22E-25B4-8640-B7CE-C07B63182308}"/>
              </a:ext>
            </a:extLst>
          </p:cNvPr>
          <p:cNvSpPr txBox="1"/>
          <p:nvPr/>
        </p:nvSpPr>
        <p:spPr>
          <a:xfrm>
            <a:off x="2443113" y="3319354"/>
            <a:ext cx="963725" cy="369332"/>
          </a:xfrm>
          <a:prstGeom prst="rect">
            <a:avLst/>
          </a:prstGeom>
          <a:noFill/>
        </p:spPr>
        <p:txBody>
          <a:bodyPr wrap="none" rtlCol="0">
            <a:spAutoFit/>
          </a:bodyPr>
          <a:lstStyle/>
          <a:p>
            <a:r>
              <a:rPr lang="en-AU" dirty="0">
                <a:latin typeface="AhnbergHand" pitchFamily="2" charset="0"/>
              </a:rPr>
              <a:t>800ms</a:t>
            </a:r>
          </a:p>
        </p:txBody>
      </p:sp>
      <p:sp>
        <p:nvSpPr>
          <p:cNvPr id="13" name="TextBox 12">
            <a:extLst>
              <a:ext uri="{FF2B5EF4-FFF2-40B4-BE49-F238E27FC236}">
                <a16:creationId xmlns:a16="http://schemas.microsoft.com/office/drawing/2014/main" id="{ADBABEB9-3AF9-DF4C-920F-30F3974625F4}"/>
              </a:ext>
            </a:extLst>
          </p:cNvPr>
          <p:cNvSpPr txBox="1"/>
          <p:nvPr/>
        </p:nvSpPr>
        <p:spPr>
          <a:xfrm>
            <a:off x="2861496" y="3754106"/>
            <a:ext cx="401072" cy="369332"/>
          </a:xfrm>
          <a:prstGeom prst="rect">
            <a:avLst/>
          </a:prstGeom>
          <a:noFill/>
        </p:spPr>
        <p:txBody>
          <a:bodyPr wrap="none" rtlCol="0">
            <a:spAutoFit/>
          </a:bodyPr>
          <a:lstStyle/>
          <a:p>
            <a:r>
              <a:rPr lang="en-AU" dirty="0">
                <a:latin typeface="AhnbergHand" pitchFamily="2" charset="0"/>
              </a:rPr>
              <a:t>1s</a:t>
            </a:r>
          </a:p>
        </p:txBody>
      </p:sp>
      <p:sp>
        <p:nvSpPr>
          <p:cNvPr id="14" name="TextBox 13">
            <a:extLst>
              <a:ext uri="{FF2B5EF4-FFF2-40B4-BE49-F238E27FC236}">
                <a16:creationId xmlns:a16="http://schemas.microsoft.com/office/drawing/2014/main" id="{E3BE9C25-B8F9-9C42-B6DC-9DD9F155967E}"/>
              </a:ext>
            </a:extLst>
          </p:cNvPr>
          <p:cNvSpPr txBox="1"/>
          <p:nvPr/>
        </p:nvSpPr>
        <p:spPr>
          <a:xfrm>
            <a:off x="3508375" y="3938772"/>
            <a:ext cx="611065" cy="369332"/>
          </a:xfrm>
          <a:prstGeom prst="rect">
            <a:avLst/>
          </a:prstGeom>
          <a:noFill/>
        </p:spPr>
        <p:txBody>
          <a:bodyPr wrap="none" rtlCol="0">
            <a:spAutoFit/>
          </a:bodyPr>
          <a:lstStyle/>
          <a:p>
            <a:r>
              <a:rPr lang="en-AU" dirty="0">
                <a:latin typeface="AhnbergHand" pitchFamily="2" charset="0"/>
              </a:rPr>
              <a:t>1.5s</a:t>
            </a:r>
          </a:p>
        </p:txBody>
      </p:sp>
      <p:sp>
        <p:nvSpPr>
          <p:cNvPr id="15" name="Freeform 14">
            <a:extLst>
              <a:ext uri="{FF2B5EF4-FFF2-40B4-BE49-F238E27FC236}">
                <a16:creationId xmlns:a16="http://schemas.microsoft.com/office/drawing/2014/main" id="{97DBE26E-AA22-3644-A346-2CE9C362AA85}"/>
              </a:ext>
            </a:extLst>
          </p:cNvPr>
          <p:cNvSpPr/>
          <p:nvPr/>
        </p:nvSpPr>
        <p:spPr>
          <a:xfrm>
            <a:off x="1717157" y="3223967"/>
            <a:ext cx="516996" cy="1735961"/>
          </a:xfrm>
          <a:custGeom>
            <a:avLst/>
            <a:gdLst>
              <a:gd name="connsiteX0" fmla="*/ 516996 w 516996"/>
              <a:gd name="connsiteY0" fmla="*/ 0 h 1735961"/>
              <a:gd name="connsiteX1" fmla="*/ 290752 w 516996"/>
              <a:gd name="connsiteY1" fmla="*/ 1206631 h 1735961"/>
              <a:gd name="connsiteX2" fmla="*/ 17375 w 516996"/>
              <a:gd name="connsiteY2" fmla="*/ 1706252 h 1735961"/>
              <a:gd name="connsiteX3" fmla="*/ 26802 w 516996"/>
              <a:gd name="connsiteY3" fmla="*/ 1583703 h 1735961"/>
              <a:gd name="connsiteX4" fmla="*/ 17375 w 516996"/>
              <a:gd name="connsiteY4" fmla="*/ 1725105 h 1735961"/>
              <a:gd name="connsiteX5" fmla="*/ 83363 w 516996"/>
              <a:gd name="connsiteY5" fmla="*/ 1715678 h 173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996" h="1735961">
                <a:moveTo>
                  <a:pt x="516996" y="0"/>
                </a:moveTo>
                <a:cubicBezTo>
                  <a:pt x="445509" y="461128"/>
                  <a:pt x="374022" y="922256"/>
                  <a:pt x="290752" y="1206631"/>
                </a:cubicBezTo>
                <a:cubicBezTo>
                  <a:pt x="207482" y="1491006"/>
                  <a:pt x="61367" y="1643407"/>
                  <a:pt x="17375" y="1706252"/>
                </a:cubicBezTo>
                <a:cubicBezTo>
                  <a:pt x="-26617" y="1769097"/>
                  <a:pt x="26802" y="1580561"/>
                  <a:pt x="26802" y="1583703"/>
                </a:cubicBezTo>
                <a:cubicBezTo>
                  <a:pt x="26802" y="1586845"/>
                  <a:pt x="7948" y="1703109"/>
                  <a:pt x="17375" y="1725105"/>
                </a:cubicBezTo>
                <a:cubicBezTo>
                  <a:pt x="26802" y="1747101"/>
                  <a:pt x="55082" y="1731389"/>
                  <a:pt x="83363" y="171567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44878BFB-5B11-8940-8F60-EF9BB5DFBA03}"/>
              </a:ext>
            </a:extLst>
          </p:cNvPr>
          <p:cNvSpPr/>
          <p:nvPr/>
        </p:nvSpPr>
        <p:spPr>
          <a:xfrm>
            <a:off x="2029689" y="4114800"/>
            <a:ext cx="362961" cy="1407083"/>
          </a:xfrm>
          <a:custGeom>
            <a:avLst/>
            <a:gdLst>
              <a:gd name="connsiteX0" fmla="*/ 54833 w 362961"/>
              <a:gd name="connsiteY0" fmla="*/ 0 h 1407083"/>
              <a:gd name="connsiteX1" fmla="*/ 589 w 362961"/>
              <a:gd name="connsiteY1" fmla="*/ 387458 h 1407083"/>
              <a:gd name="connsiteX2" fmla="*/ 85830 w 362961"/>
              <a:gd name="connsiteY2" fmla="*/ 891153 h 1407083"/>
              <a:gd name="connsiteX3" fmla="*/ 341552 w 362961"/>
              <a:gd name="connsiteY3" fmla="*/ 1394847 h 1407083"/>
              <a:gd name="connsiteX4" fmla="*/ 349301 w 362961"/>
              <a:gd name="connsiteY4" fmla="*/ 1263112 h 1407083"/>
              <a:gd name="connsiteX5" fmla="*/ 349301 w 362961"/>
              <a:gd name="connsiteY5" fmla="*/ 1394847 h 1407083"/>
              <a:gd name="connsiteX6" fmla="*/ 209816 w 362961"/>
              <a:gd name="connsiteY6" fmla="*/ 1317356 h 140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2961" h="1407083">
                <a:moveTo>
                  <a:pt x="54833" y="0"/>
                </a:moveTo>
                <a:cubicBezTo>
                  <a:pt x="25128" y="119466"/>
                  <a:pt x="-4577" y="238933"/>
                  <a:pt x="589" y="387458"/>
                </a:cubicBezTo>
                <a:cubicBezTo>
                  <a:pt x="5755" y="535983"/>
                  <a:pt x="29003" y="723255"/>
                  <a:pt x="85830" y="891153"/>
                </a:cubicBezTo>
                <a:cubicBezTo>
                  <a:pt x="142657" y="1059051"/>
                  <a:pt x="297640" y="1332854"/>
                  <a:pt x="341552" y="1394847"/>
                </a:cubicBezTo>
                <a:cubicBezTo>
                  <a:pt x="385464" y="1456840"/>
                  <a:pt x="348010" y="1263112"/>
                  <a:pt x="349301" y="1263112"/>
                </a:cubicBezTo>
                <a:cubicBezTo>
                  <a:pt x="350592" y="1263112"/>
                  <a:pt x="372548" y="1385806"/>
                  <a:pt x="349301" y="1394847"/>
                </a:cubicBezTo>
                <a:cubicBezTo>
                  <a:pt x="326054" y="1403888"/>
                  <a:pt x="267935" y="1360622"/>
                  <a:pt x="209816" y="13173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8ACA6F19-E6AD-164E-9990-580EA3DB05F6}"/>
              </a:ext>
            </a:extLst>
          </p:cNvPr>
          <p:cNvSpPr/>
          <p:nvPr/>
        </p:nvSpPr>
        <p:spPr>
          <a:xfrm>
            <a:off x="2623214" y="3735092"/>
            <a:ext cx="119986" cy="1664771"/>
          </a:xfrm>
          <a:custGeom>
            <a:avLst/>
            <a:gdLst>
              <a:gd name="connsiteX0" fmla="*/ 119986 w 119986"/>
              <a:gd name="connsiteY0" fmla="*/ 0 h 1664771"/>
              <a:gd name="connsiteX1" fmla="*/ 73491 w 119986"/>
              <a:gd name="connsiteY1" fmla="*/ 906650 h 1664771"/>
              <a:gd name="connsiteX2" fmla="*/ 11498 w 119986"/>
              <a:gd name="connsiteY2" fmla="*/ 1635071 h 1664771"/>
              <a:gd name="connsiteX3" fmla="*/ 3749 w 119986"/>
              <a:gd name="connsiteY3" fmla="*/ 1534332 h 1664771"/>
              <a:gd name="connsiteX4" fmla="*/ 3749 w 119986"/>
              <a:gd name="connsiteY4" fmla="*/ 1635071 h 1664771"/>
              <a:gd name="connsiteX5" fmla="*/ 50244 w 119986"/>
              <a:gd name="connsiteY5" fmla="*/ 1549830 h 166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86" h="1664771">
                <a:moveTo>
                  <a:pt x="119986" y="0"/>
                </a:moveTo>
                <a:cubicBezTo>
                  <a:pt x="105779" y="317069"/>
                  <a:pt x="91572" y="634138"/>
                  <a:pt x="73491" y="906650"/>
                </a:cubicBezTo>
                <a:cubicBezTo>
                  <a:pt x="55410" y="1179162"/>
                  <a:pt x="23122" y="1530457"/>
                  <a:pt x="11498" y="1635071"/>
                </a:cubicBezTo>
                <a:cubicBezTo>
                  <a:pt x="-126" y="1739685"/>
                  <a:pt x="5040" y="1534332"/>
                  <a:pt x="3749" y="1534332"/>
                </a:cubicBezTo>
                <a:cubicBezTo>
                  <a:pt x="2458" y="1534332"/>
                  <a:pt x="-4000" y="1632488"/>
                  <a:pt x="3749" y="1635071"/>
                </a:cubicBezTo>
                <a:cubicBezTo>
                  <a:pt x="11498" y="1637654"/>
                  <a:pt x="30871" y="1593742"/>
                  <a:pt x="50244" y="154983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Freeform 19">
            <a:extLst>
              <a:ext uri="{FF2B5EF4-FFF2-40B4-BE49-F238E27FC236}">
                <a16:creationId xmlns:a16="http://schemas.microsoft.com/office/drawing/2014/main" id="{4D93E814-851B-2C48-9E52-BBA5DA40DBA8}"/>
              </a:ext>
            </a:extLst>
          </p:cNvPr>
          <p:cNvSpPr/>
          <p:nvPr/>
        </p:nvSpPr>
        <p:spPr>
          <a:xfrm>
            <a:off x="2706177" y="4184542"/>
            <a:ext cx="1643967" cy="1576117"/>
          </a:xfrm>
          <a:custGeom>
            <a:avLst/>
            <a:gdLst>
              <a:gd name="connsiteX0" fmla="*/ 13776 w 1643967"/>
              <a:gd name="connsiteY0" fmla="*/ 0 h 1576117"/>
              <a:gd name="connsiteX1" fmla="*/ 6026 w 1643967"/>
              <a:gd name="connsiteY1" fmla="*/ 503695 h 1576117"/>
              <a:gd name="connsiteX2" fmla="*/ 91267 w 1643967"/>
              <a:gd name="connsiteY2" fmla="*/ 798163 h 1576117"/>
              <a:gd name="connsiteX3" fmla="*/ 463226 w 1643967"/>
              <a:gd name="connsiteY3" fmla="*/ 1015139 h 1576117"/>
              <a:gd name="connsiteX4" fmla="*/ 1013416 w 1643967"/>
              <a:gd name="connsiteY4" fmla="*/ 1077133 h 1576117"/>
              <a:gd name="connsiteX5" fmla="*/ 1377626 w 1643967"/>
              <a:gd name="connsiteY5" fmla="*/ 1216617 h 1576117"/>
              <a:gd name="connsiteX6" fmla="*/ 1625599 w 1643967"/>
              <a:gd name="connsiteY6" fmla="*/ 1557580 h 1576117"/>
              <a:gd name="connsiteX7" fmla="*/ 1625599 w 1643967"/>
              <a:gd name="connsiteY7" fmla="*/ 1402597 h 1576117"/>
              <a:gd name="connsiteX8" fmla="*/ 1625599 w 1643967"/>
              <a:gd name="connsiteY8" fmla="*/ 1573078 h 1576117"/>
              <a:gd name="connsiteX9" fmla="*/ 1478365 w 1643967"/>
              <a:gd name="connsiteY9" fmla="*/ 1495587 h 157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3967" h="1576117">
                <a:moveTo>
                  <a:pt x="13776" y="0"/>
                </a:moveTo>
                <a:cubicBezTo>
                  <a:pt x="3443" y="185334"/>
                  <a:pt x="-6889" y="370668"/>
                  <a:pt x="6026" y="503695"/>
                </a:cubicBezTo>
                <a:cubicBezTo>
                  <a:pt x="18941" y="636722"/>
                  <a:pt x="15067" y="712922"/>
                  <a:pt x="91267" y="798163"/>
                </a:cubicBezTo>
                <a:cubicBezTo>
                  <a:pt x="167467" y="883404"/>
                  <a:pt x="309535" y="968644"/>
                  <a:pt x="463226" y="1015139"/>
                </a:cubicBezTo>
                <a:cubicBezTo>
                  <a:pt x="616917" y="1061634"/>
                  <a:pt x="861016" y="1043553"/>
                  <a:pt x="1013416" y="1077133"/>
                </a:cubicBezTo>
                <a:cubicBezTo>
                  <a:pt x="1165816" y="1110713"/>
                  <a:pt x="1275596" y="1136543"/>
                  <a:pt x="1377626" y="1216617"/>
                </a:cubicBezTo>
                <a:cubicBezTo>
                  <a:pt x="1479656" y="1296691"/>
                  <a:pt x="1584270" y="1526583"/>
                  <a:pt x="1625599" y="1557580"/>
                </a:cubicBezTo>
                <a:cubicBezTo>
                  <a:pt x="1666928" y="1588577"/>
                  <a:pt x="1625599" y="1402597"/>
                  <a:pt x="1625599" y="1402597"/>
                </a:cubicBezTo>
                <a:cubicBezTo>
                  <a:pt x="1625599" y="1405180"/>
                  <a:pt x="1650138" y="1557580"/>
                  <a:pt x="1625599" y="1573078"/>
                </a:cubicBezTo>
                <a:cubicBezTo>
                  <a:pt x="1601060" y="1588576"/>
                  <a:pt x="1539712" y="1542081"/>
                  <a:pt x="1478365" y="149558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Freeform 20">
            <a:extLst>
              <a:ext uri="{FF2B5EF4-FFF2-40B4-BE49-F238E27FC236}">
                <a16:creationId xmlns:a16="http://schemas.microsoft.com/office/drawing/2014/main" id="{B6F661F5-2AAE-564B-B540-14AF7F6E28DB}"/>
              </a:ext>
            </a:extLst>
          </p:cNvPr>
          <p:cNvSpPr/>
          <p:nvPr/>
        </p:nvSpPr>
        <p:spPr>
          <a:xfrm>
            <a:off x="2983424" y="4238786"/>
            <a:ext cx="139511" cy="1255661"/>
          </a:xfrm>
          <a:custGeom>
            <a:avLst/>
            <a:gdLst>
              <a:gd name="connsiteX0" fmla="*/ 100739 w 139511"/>
              <a:gd name="connsiteY0" fmla="*/ 0 h 1255661"/>
              <a:gd name="connsiteX1" fmla="*/ 69742 w 139511"/>
              <a:gd name="connsiteY1" fmla="*/ 1115878 h 1255661"/>
              <a:gd name="connsiteX2" fmla="*/ 85240 w 139511"/>
              <a:gd name="connsiteY2" fmla="*/ 1239865 h 1255661"/>
              <a:gd name="connsiteX3" fmla="*/ 139484 w 139511"/>
              <a:gd name="connsiteY3" fmla="*/ 1123628 h 1255661"/>
              <a:gd name="connsiteX4" fmla="*/ 77491 w 139511"/>
              <a:gd name="connsiteY4" fmla="*/ 1247614 h 1255661"/>
              <a:gd name="connsiteX5" fmla="*/ 0 w 139511"/>
              <a:gd name="connsiteY5" fmla="*/ 1170122 h 125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511" h="1255661">
                <a:moveTo>
                  <a:pt x="100739" y="0"/>
                </a:moveTo>
                <a:cubicBezTo>
                  <a:pt x="86532" y="454617"/>
                  <a:pt x="72325" y="909234"/>
                  <a:pt x="69742" y="1115878"/>
                </a:cubicBezTo>
                <a:cubicBezTo>
                  <a:pt x="67159" y="1322522"/>
                  <a:pt x="73616" y="1238573"/>
                  <a:pt x="85240" y="1239865"/>
                </a:cubicBezTo>
                <a:cubicBezTo>
                  <a:pt x="96864" y="1241157"/>
                  <a:pt x="140775" y="1122337"/>
                  <a:pt x="139484" y="1123628"/>
                </a:cubicBezTo>
                <a:cubicBezTo>
                  <a:pt x="138193" y="1124919"/>
                  <a:pt x="100738" y="1239865"/>
                  <a:pt x="77491" y="1247614"/>
                </a:cubicBezTo>
                <a:cubicBezTo>
                  <a:pt x="54244" y="1255363"/>
                  <a:pt x="27122" y="1212742"/>
                  <a:pt x="0" y="117012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Freeform 21">
            <a:extLst>
              <a:ext uri="{FF2B5EF4-FFF2-40B4-BE49-F238E27FC236}">
                <a16:creationId xmlns:a16="http://schemas.microsoft.com/office/drawing/2014/main" id="{6993E52A-858E-5941-AD01-4284780D571D}"/>
              </a:ext>
            </a:extLst>
          </p:cNvPr>
          <p:cNvSpPr/>
          <p:nvPr/>
        </p:nvSpPr>
        <p:spPr>
          <a:xfrm>
            <a:off x="3084163" y="4347275"/>
            <a:ext cx="2255003" cy="1418493"/>
          </a:xfrm>
          <a:custGeom>
            <a:avLst/>
            <a:gdLst>
              <a:gd name="connsiteX0" fmla="*/ 0 w 2255003"/>
              <a:gd name="connsiteY0" fmla="*/ 0 h 1418493"/>
              <a:gd name="connsiteX1" fmla="*/ 46495 w 2255003"/>
              <a:gd name="connsiteY1" fmla="*/ 371959 h 1418493"/>
              <a:gd name="connsiteX2" fmla="*/ 247973 w 2255003"/>
              <a:gd name="connsiteY2" fmla="*/ 457200 h 1418493"/>
              <a:gd name="connsiteX3" fmla="*/ 790413 w 2255003"/>
              <a:gd name="connsiteY3" fmla="*/ 534691 h 1418493"/>
              <a:gd name="connsiteX4" fmla="*/ 1836549 w 2255003"/>
              <a:gd name="connsiteY4" fmla="*/ 565688 h 1418493"/>
              <a:gd name="connsiteX5" fmla="*/ 2154264 w 2255003"/>
              <a:gd name="connsiteY5" fmla="*/ 1239864 h 1418493"/>
              <a:gd name="connsiteX6" fmla="*/ 2193010 w 2255003"/>
              <a:gd name="connsiteY6" fmla="*/ 1418094 h 1418493"/>
              <a:gd name="connsiteX7" fmla="*/ 2255003 w 2255003"/>
              <a:gd name="connsiteY7" fmla="*/ 1278610 h 141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5003" h="1418493">
                <a:moveTo>
                  <a:pt x="0" y="0"/>
                </a:moveTo>
                <a:cubicBezTo>
                  <a:pt x="2583" y="147879"/>
                  <a:pt x="5166" y="295759"/>
                  <a:pt x="46495" y="371959"/>
                </a:cubicBezTo>
                <a:cubicBezTo>
                  <a:pt x="87824" y="448159"/>
                  <a:pt x="123987" y="430078"/>
                  <a:pt x="247973" y="457200"/>
                </a:cubicBezTo>
                <a:cubicBezTo>
                  <a:pt x="371959" y="484322"/>
                  <a:pt x="525650" y="516610"/>
                  <a:pt x="790413" y="534691"/>
                </a:cubicBezTo>
                <a:cubicBezTo>
                  <a:pt x="1055176" y="552772"/>
                  <a:pt x="1609241" y="448159"/>
                  <a:pt x="1836549" y="565688"/>
                </a:cubicBezTo>
                <a:cubicBezTo>
                  <a:pt x="2063857" y="683217"/>
                  <a:pt x="2094854" y="1097796"/>
                  <a:pt x="2154264" y="1239864"/>
                </a:cubicBezTo>
                <a:cubicBezTo>
                  <a:pt x="2213674" y="1381932"/>
                  <a:pt x="2176220" y="1411636"/>
                  <a:pt x="2193010" y="1418094"/>
                </a:cubicBezTo>
                <a:cubicBezTo>
                  <a:pt x="2209800" y="1424552"/>
                  <a:pt x="2232401" y="1351581"/>
                  <a:pt x="2255003" y="127861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2">
            <a:extLst>
              <a:ext uri="{FF2B5EF4-FFF2-40B4-BE49-F238E27FC236}">
                <a16:creationId xmlns:a16="http://schemas.microsoft.com/office/drawing/2014/main" id="{8A5B10EE-54D6-0C40-B6A0-A8F19F91B7AF}"/>
              </a:ext>
            </a:extLst>
          </p:cNvPr>
          <p:cNvSpPr/>
          <p:nvPr/>
        </p:nvSpPr>
        <p:spPr>
          <a:xfrm>
            <a:off x="5176434" y="5672380"/>
            <a:ext cx="112334" cy="101529"/>
          </a:xfrm>
          <a:custGeom>
            <a:avLst/>
            <a:gdLst>
              <a:gd name="connsiteX0" fmla="*/ 0 w 112334"/>
              <a:gd name="connsiteY0" fmla="*/ 0 h 101529"/>
              <a:gd name="connsiteX1" fmla="*/ 108488 w 112334"/>
              <a:gd name="connsiteY1" fmla="*/ 100739 h 101529"/>
              <a:gd name="connsiteX2" fmla="*/ 77491 w 112334"/>
              <a:gd name="connsiteY2" fmla="*/ 38745 h 101529"/>
            </a:gdLst>
            <a:ahLst/>
            <a:cxnLst>
              <a:cxn ang="0">
                <a:pos x="connsiteX0" y="connsiteY0"/>
              </a:cxn>
              <a:cxn ang="0">
                <a:pos x="connsiteX1" y="connsiteY1"/>
              </a:cxn>
              <a:cxn ang="0">
                <a:pos x="connsiteX2" y="connsiteY2"/>
              </a:cxn>
            </a:cxnLst>
            <a:rect l="l" t="t" r="r" b="b"/>
            <a:pathLst>
              <a:path w="112334" h="101529">
                <a:moveTo>
                  <a:pt x="0" y="0"/>
                </a:moveTo>
                <a:cubicBezTo>
                  <a:pt x="47786" y="47141"/>
                  <a:pt x="95573" y="94282"/>
                  <a:pt x="108488" y="100739"/>
                </a:cubicBezTo>
                <a:cubicBezTo>
                  <a:pt x="121403" y="107197"/>
                  <a:pt x="99447" y="72971"/>
                  <a:pt x="77491" y="3874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4AAD48FD-13E2-D24B-8633-1BF6CEAB9709}"/>
              </a:ext>
            </a:extLst>
          </p:cNvPr>
          <p:cNvSpPr/>
          <p:nvPr/>
        </p:nvSpPr>
        <p:spPr>
          <a:xfrm>
            <a:off x="3820332" y="4269783"/>
            <a:ext cx="348712" cy="1547118"/>
          </a:xfrm>
          <a:custGeom>
            <a:avLst/>
            <a:gdLst>
              <a:gd name="connsiteX0" fmla="*/ 0 w 348712"/>
              <a:gd name="connsiteY0" fmla="*/ 0 h 1547118"/>
              <a:gd name="connsiteX1" fmla="*/ 185979 w 348712"/>
              <a:gd name="connsiteY1" fmla="*/ 666427 h 1547118"/>
              <a:gd name="connsiteX2" fmla="*/ 302217 w 348712"/>
              <a:gd name="connsiteY2" fmla="*/ 1511085 h 1547118"/>
              <a:gd name="connsiteX3" fmla="*/ 201478 w 348712"/>
              <a:gd name="connsiteY3" fmla="*/ 1402597 h 1547118"/>
              <a:gd name="connsiteX4" fmla="*/ 294468 w 348712"/>
              <a:gd name="connsiteY4" fmla="*/ 1503336 h 1547118"/>
              <a:gd name="connsiteX5" fmla="*/ 348712 w 348712"/>
              <a:gd name="connsiteY5" fmla="*/ 1410346 h 154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712" h="1547118">
                <a:moveTo>
                  <a:pt x="0" y="0"/>
                </a:moveTo>
                <a:cubicBezTo>
                  <a:pt x="67805" y="207290"/>
                  <a:pt x="135610" y="414580"/>
                  <a:pt x="185979" y="666427"/>
                </a:cubicBezTo>
                <a:cubicBezTo>
                  <a:pt x="236349" y="918275"/>
                  <a:pt x="299634" y="1388390"/>
                  <a:pt x="302217" y="1511085"/>
                </a:cubicBezTo>
                <a:cubicBezTo>
                  <a:pt x="304800" y="1633780"/>
                  <a:pt x="202769" y="1403888"/>
                  <a:pt x="201478" y="1402597"/>
                </a:cubicBezTo>
                <a:cubicBezTo>
                  <a:pt x="200187" y="1401306"/>
                  <a:pt x="269929" y="1502045"/>
                  <a:pt x="294468" y="1503336"/>
                </a:cubicBezTo>
                <a:cubicBezTo>
                  <a:pt x="319007" y="1504627"/>
                  <a:pt x="333859" y="1457486"/>
                  <a:pt x="348712" y="1410346"/>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490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6544-4CF9-9B44-8281-2A8024220AF5}"/>
              </a:ext>
            </a:extLst>
          </p:cNvPr>
          <p:cNvSpPr>
            <a:spLocks noGrp="1"/>
          </p:cNvSpPr>
          <p:nvPr>
            <p:ph type="title"/>
          </p:nvPr>
        </p:nvSpPr>
        <p:spPr/>
        <p:txBody>
          <a:bodyPr/>
          <a:lstStyle/>
          <a:p>
            <a:r>
              <a:rPr lang="en-AU" dirty="0"/>
              <a:t>DNSSEC?</a:t>
            </a:r>
          </a:p>
        </p:txBody>
      </p:sp>
      <p:sp>
        <p:nvSpPr>
          <p:cNvPr id="3" name="Content Placeholder 2">
            <a:extLst>
              <a:ext uri="{FF2B5EF4-FFF2-40B4-BE49-F238E27FC236}">
                <a16:creationId xmlns:a16="http://schemas.microsoft.com/office/drawing/2014/main" id="{6E2FD9D6-9F0E-DF48-A4E9-79BD37D359B7}"/>
              </a:ext>
            </a:extLst>
          </p:cNvPr>
          <p:cNvSpPr>
            <a:spLocks noGrp="1"/>
          </p:cNvSpPr>
          <p:nvPr>
            <p:ph idx="1"/>
          </p:nvPr>
        </p:nvSpPr>
        <p:spPr/>
        <p:txBody>
          <a:bodyPr/>
          <a:lstStyle/>
          <a:p>
            <a:r>
              <a:rPr lang="en-AU" dirty="0"/>
              <a:t>This is a DNSSEC-signed non-existent name</a:t>
            </a:r>
          </a:p>
          <a:p>
            <a:pPr lvl="1"/>
            <a:r>
              <a:rPr lang="en-AU" dirty="0"/>
              <a:t>i.e. the NXDOMAIN also has an NSEC record if DO is set in the query</a:t>
            </a:r>
          </a:p>
          <a:p>
            <a:r>
              <a:rPr lang="en-AU" dirty="0"/>
              <a:t>Is DNSSEC a factor in the excessive re-query volume?</a:t>
            </a:r>
          </a:p>
          <a:p>
            <a:pPr lvl="1"/>
            <a:r>
              <a:rPr lang="en-AU" dirty="0"/>
              <a:t>i.e. is the additional time to validate causing </a:t>
            </a:r>
            <a:r>
              <a:rPr lang="en-AU" dirty="0" err="1"/>
              <a:t>requery</a:t>
            </a:r>
            <a:r>
              <a:rPr lang="en-AU" dirty="0"/>
              <a:t> timers to trigger?</a:t>
            </a:r>
          </a:p>
          <a:p>
            <a:r>
              <a:rPr lang="en-AU" dirty="0"/>
              <a:t>We added an unsigned non-existent name to the test set</a:t>
            </a:r>
          </a:p>
        </p:txBody>
      </p:sp>
    </p:spTree>
    <p:extLst>
      <p:ext uri="{BB962C8B-B14F-4D97-AF65-F5344CB8AC3E}">
        <p14:creationId xmlns:p14="http://schemas.microsoft.com/office/powerpoint/2010/main" val="867435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45FCB-C2EC-0542-BBC1-514855645E81}"/>
              </a:ext>
            </a:extLst>
          </p:cNvPr>
          <p:cNvSpPr>
            <a:spLocks noGrp="1"/>
          </p:cNvSpPr>
          <p:nvPr>
            <p:ph type="title"/>
          </p:nvPr>
        </p:nvSpPr>
        <p:spPr/>
        <p:txBody>
          <a:bodyPr/>
          <a:lstStyle/>
          <a:p>
            <a:r>
              <a:rPr lang="en-AU" dirty="0"/>
              <a:t>Re-Queries per resolver IP </a:t>
            </a:r>
            <a:r>
              <a:rPr lang="en-AU" dirty="0" err="1"/>
              <a:t>addresss</a:t>
            </a:r>
            <a:endParaRPr lang="en-AU" dirty="0"/>
          </a:p>
        </p:txBody>
      </p:sp>
      <p:pic>
        <p:nvPicPr>
          <p:cNvPr id="7" name="Picture 6">
            <a:extLst>
              <a:ext uri="{FF2B5EF4-FFF2-40B4-BE49-F238E27FC236}">
                <a16:creationId xmlns:a16="http://schemas.microsoft.com/office/drawing/2014/main" id="{A4A84CAF-0226-684C-B4C4-37677EAFBC1A}"/>
              </a:ext>
            </a:extLst>
          </p:cNvPr>
          <p:cNvPicPr>
            <a:picLocks noChangeAspect="1"/>
          </p:cNvPicPr>
          <p:nvPr/>
        </p:nvPicPr>
        <p:blipFill>
          <a:blip r:embed="rId2"/>
          <a:stretch>
            <a:fillRect/>
          </a:stretch>
        </p:blipFill>
        <p:spPr>
          <a:xfrm>
            <a:off x="425445" y="1779736"/>
            <a:ext cx="6905252" cy="4848368"/>
          </a:xfrm>
          <a:prstGeom prst="rect">
            <a:avLst/>
          </a:prstGeom>
        </p:spPr>
      </p:pic>
      <p:sp>
        <p:nvSpPr>
          <p:cNvPr id="6" name="TextBox 5">
            <a:extLst>
              <a:ext uri="{FF2B5EF4-FFF2-40B4-BE49-F238E27FC236}">
                <a16:creationId xmlns:a16="http://schemas.microsoft.com/office/drawing/2014/main" id="{BB60A302-3313-7942-8D66-D659AC99DBC2}"/>
              </a:ext>
            </a:extLst>
          </p:cNvPr>
          <p:cNvSpPr txBox="1"/>
          <p:nvPr/>
        </p:nvSpPr>
        <p:spPr>
          <a:xfrm>
            <a:off x="7330697" y="1898542"/>
            <a:ext cx="4658748" cy="1200329"/>
          </a:xfrm>
          <a:prstGeom prst="rect">
            <a:avLst/>
          </a:prstGeom>
          <a:noFill/>
        </p:spPr>
        <p:txBody>
          <a:bodyPr wrap="square" rtlCol="0">
            <a:spAutoFit/>
          </a:bodyPr>
          <a:lstStyle/>
          <a:p>
            <a:r>
              <a:rPr lang="en-AU" dirty="0"/>
              <a:t>The log scale exaggerates the effect, but we observe that a DNSSEC-signed NXDOMAIN response generates a higher repeat query profile from the same resolver IP address</a:t>
            </a:r>
          </a:p>
        </p:txBody>
      </p:sp>
    </p:spTree>
    <p:extLst>
      <p:ext uri="{BB962C8B-B14F-4D97-AF65-F5344CB8AC3E}">
        <p14:creationId xmlns:p14="http://schemas.microsoft.com/office/powerpoint/2010/main" val="3920424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D8DC-9374-5C46-8DD1-1C45FF963D13}"/>
              </a:ext>
            </a:extLst>
          </p:cNvPr>
          <p:cNvSpPr>
            <a:spLocks noGrp="1"/>
          </p:cNvSpPr>
          <p:nvPr>
            <p:ph type="title"/>
          </p:nvPr>
        </p:nvSpPr>
        <p:spPr/>
        <p:txBody>
          <a:bodyPr/>
          <a:lstStyle/>
          <a:p>
            <a:r>
              <a:rPr lang="en-AU" dirty="0"/>
              <a:t>Signed vs Unsigned</a:t>
            </a:r>
          </a:p>
        </p:txBody>
      </p:sp>
      <p:sp>
        <p:nvSpPr>
          <p:cNvPr id="3" name="Content Placeholder 2">
            <a:extLst>
              <a:ext uri="{FF2B5EF4-FFF2-40B4-BE49-F238E27FC236}">
                <a16:creationId xmlns:a16="http://schemas.microsoft.com/office/drawing/2014/main" id="{95BF6438-6831-1040-9814-95F5F982DDFA}"/>
              </a:ext>
            </a:extLst>
          </p:cNvPr>
          <p:cNvSpPr>
            <a:spLocks noGrp="1"/>
          </p:cNvSpPr>
          <p:nvPr>
            <p:ph idx="1"/>
          </p:nvPr>
        </p:nvSpPr>
        <p:spPr>
          <a:xfrm>
            <a:off x="838200" y="4949505"/>
            <a:ext cx="10515600" cy="1227458"/>
          </a:xfrm>
        </p:spPr>
        <p:txBody>
          <a:bodyPr/>
          <a:lstStyle/>
          <a:p>
            <a:pPr marL="0" indent="0">
              <a:buNone/>
            </a:pPr>
            <a:r>
              <a:rPr lang="en-AU" b="1" dirty="0"/>
              <a:t>DNSSEC validation adds delay</a:t>
            </a:r>
            <a:r>
              <a:rPr lang="en-AU" dirty="0"/>
              <a:t>, and in around </a:t>
            </a:r>
            <a:r>
              <a:rPr lang="en-AU" b="1" dirty="0"/>
              <a:t>12%</a:t>
            </a:r>
            <a:r>
              <a:rPr lang="en-AU" dirty="0"/>
              <a:t> of cases this additional delay causes the resolver system to re-query the name</a:t>
            </a:r>
          </a:p>
        </p:txBody>
      </p:sp>
      <p:sp>
        <p:nvSpPr>
          <p:cNvPr id="5" name="TextBox 4">
            <a:extLst>
              <a:ext uri="{FF2B5EF4-FFF2-40B4-BE49-F238E27FC236}">
                <a16:creationId xmlns:a16="http://schemas.microsoft.com/office/drawing/2014/main" id="{26E11DDE-808E-004C-BE53-16378B4CE52F}"/>
              </a:ext>
            </a:extLst>
          </p:cNvPr>
          <p:cNvSpPr txBox="1"/>
          <p:nvPr/>
        </p:nvSpPr>
        <p:spPr>
          <a:xfrm>
            <a:off x="2189527" y="1585520"/>
            <a:ext cx="7105475" cy="3139321"/>
          </a:xfrm>
          <a:prstGeom prst="rect">
            <a:avLst/>
          </a:prstGeom>
          <a:noFill/>
        </p:spPr>
        <p:txBody>
          <a:bodyPr wrap="square" rtlCol="0">
            <a:spAutoFit/>
          </a:bodyPr>
          <a:lstStyle/>
          <a:p>
            <a:r>
              <a:rPr lang="en-AU" dirty="0"/>
              <a:t>		       </a:t>
            </a:r>
            <a:r>
              <a:rPr lang="en-AU" b="1" dirty="0"/>
              <a:t>Signed	   Unsigned</a:t>
            </a:r>
          </a:p>
          <a:p>
            <a:endParaRPr lang="en-AU" dirty="0"/>
          </a:p>
          <a:p>
            <a:r>
              <a:rPr lang="en-AU" dirty="0"/>
              <a:t>Experiments	  65,686,452	  69,251,349</a:t>
            </a:r>
          </a:p>
          <a:p>
            <a:r>
              <a:rPr lang="en-AU" dirty="0"/>
              <a:t>A/AAAA		  81,057,694	  84,979,990</a:t>
            </a:r>
          </a:p>
          <a:p>
            <a:r>
              <a:rPr lang="en-AU" dirty="0"/>
              <a:t>Queries		153,697,947	122,665,888</a:t>
            </a:r>
          </a:p>
          <a:p>
            <a:endParaRPr lang="en-AU" dirty="0"/>
          </a:p>
          <a:p>
            <a:r>
              <a:rPr lang="en-AU" dirty="0"/>
              <a:t>Single Query </a:t>
            </a:r>
            <a:r>
              <a:rPr lang="en-AU" dirty="0" err="1"/>
              <a:t>Exps</a:t>
            </a:r>
            <a:r>
              <a:rPr lang="en-AU" dirty="0"/>
              <a:t>	  47,694,930	  60,061,746</a:t>
            </a:r>
          </a:p>
          <a:p>
            <a:r>
              <a:rPr lang="en-AU" dirty="0"/>
              <a:t>Ratio		              59%	              71%</a:t>
            </a:r>
          </a:p>
          <a:p>
            <a:endParaRPr lang="en-AU" dirty="0"/>
          </a:p>
          <a:p>
            <a:r>
              <a:rPr lang="en-AU" dirty="0"/>
              <a:t>Multi-Query </a:t>
            </a:r>
            <a:r>
              <a:rPr lang="en-AU" dirty="0" err="1"/>
              <a:t>Exps</a:t>
            </a:r>
            <a:r>
              <a:rPr lang="en-AU" dirty="0"/>
              <a:t>	  33,092,764	  24,918,244</a:t>
            </a:r>
          </a:p>
          <a:p>
            <a:r>
              <a:rPr lang="en-AU" dirty="0"/>
              <a:t>Re-Query Rate	              3.19	              2.51</a:t>
            </a:r>
          </a:p>
        </p:txBody>
      </p:sp>
      <p:sp>
        <p:nvSpPr>
          <p:cNvPr id="4" name="TextBox 3">
            <a:extLst>
              <a:ext uri="{FF2B5EF4-FFF2-40B4-BE49-F238E27FC236}">
                <a16:creationId xmlns:a16="http://schemas.microsoft.com/office/drawing/2014/main" id="{F139C20A-4519-DD4D-ADC1-7D2270B3131E}"/>
              </a:ext>
            </a:extLst>
          </p:cNvPr>
          <p:cNvSpPr txBox="1"/>
          <p:nvPr/>
        </p:nvSpPr>
        <p:spPr>
          <a:xfrm>
            <a:off x="7555424" y="2424864"/>
            <a:ext cx="4054777" cy="307777"/>
          </a:xfrm>
          <a:prstGeom prst="rect">
            <a:avLst/>
          </a:prstGeom>
          <a:noFill/>
        </p:spPr>
        <p:txBody>
          <a:bodyPr wrap="square" rtlCol="0">
            <a:spAutoFit/>
          </a:bodyPr>
          <a:lstStyle/>
          <a:p>
            <a:r>
              <a:rPr lang="en-AU" sz="1400" dirty="0">
                <a:solidFill>
                  <a:schemeClr val="accent5">
                    <a:lumMod val="50000"/>
                  </a:schemeClr>
                </a:solidFill>
                <a:latin typeface="AhnbergHand" pitchFamily="2" charset="0"/>
              </a:rPr>
              <a:t>Split out the ‘happy eyeballs’ factor</a:t>
            </a:r>
          </a:p>
        </p:txBody>
      </p:sp>
      <p:sp>
        <p:nvSpPr>
          <p:cNvPr id="6" name="Freeform 5">
            <a:extLst>
              <a:ext uri="{FF2B5EF4-FFF2-40B4-BE49-F238E27FC236}">
                <a16:creationId xmlns:a16="http://schemas.microsoft.com/office/drawing/2014/main" id="{449C68E1-F9EC-AB4A-93C1-1974CCFE23C6}"/>
              </a:ext>
            </a:extLst>
          </p:cNvPr>
          <p:cNvSpPr/>
          <p:nvPr/>
        </p:nvSpPr>
        <p:spPr>
          <a:xfrm>
            <a:off x="7134915" y="2479687"/>
            <a:ext cx="420509" cy="294510"/>
          </a:xfrm>
          <a:custGeom>
            <a:avLst/>
            <a:gdLst>
              <a:gd name="connsiteX0" fmla="*/ 420509 w 420509"/>
              <a:gd name="connsiteY0" fmla="*/ 108530 h 294510"/>
              <a:gd name="connsiteX1" fmla="*/ 9804 w 420509"/>
              <a:gd name="connsiteY1" fmla="*/ 131777 h 294510"/>
              <a:gd name="connsiteX2" fmla="*/ 118292 w 420509"/>
              <a:gd name="connsiteY2" fmla="*/ 42 h 294510"/>
              <a:gd name="connsiteX3" fmla="*/ 2054 w 420509"/>
              <a:gd name="connsiteY3" fmla="*/ 147276 h 294510"/>
              <a:gd name="connsiteX4" fmla="*/ 157038 w 420509"/>
              <a:gd name="connsiteY4" fmla="*/ 294510 h 294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509" h="294510">
                <a:moveTo>
                  <a:pt x="420509" y="108530"/>
                </a:moveTo>
                <a:cubicBezTo>
                  <a:pt x="240341" y="129194"/>
                  <a:pt x="60173" y="149858"/>
                  <a:pt x="9804" y="131777"/>
                </a:cubicBezTo>
                <a:cubicBezTo>
                  <a:pt x="-40565" y="113696"/>
                  <a:pt x="119584" y="-2541"/>
                  <a:pt x="118292" y="42"/>
                </a:cubicBezTo>
                <a:cubicBezTo>
                  <a:pt x="117000" y="2625"/>
                  <a:pt x="-4404" y="98198"/>
                  <a:pt x="2054" y="147276"/>
                </a:cubicBezTo>
                <a:cubicBezTo>
                  <a:pt x="8512" y="196354"/>
                  <a:pt x="82775" y="245432"/>
                  <a:pt x="157038" y="2945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A548B4B1-E5DC-8F48-A464-3F69C50F33E2}"/>
              </a:ext>
            </a:extLst>
          </p:cNvPr>
          <p:cNvSpPr/>
          <p:nvPr/>
        </p:nvSpPr>
        <p:spPr>
          <a:xfrm>
            <a:off x="4536402" y="4363947"/>
            <a:ext cx="2737283" cy="363036"/>
          </a:xfrm>
          <a:custGeom>
            <a:avLst/>
            <a:gdLst>
              <a:gd name="connsiteX0" fmla="*/ 2189862 w 2737283"/>
              <a:gd name="connsiteY0" fmla="*/ 363036 h 363036"/>
              <a:gd name="connsiteX1" fmla="*/ 2732303 w 2737283"/>
              <a:gd name="connsiteY1" fmla="*/ 177056 h 363036"/>
              <a:gd name="connsiteX2" fmla="*/ 2360344 w 2737283"/>
              <a:gd name="connsiteY2" fmla="*/ 14324 h 363036"/>
              <a:gd name="connsiteX3" fmla="*/ 864757 w 2737283"/>
              <a:gd name="connsiteY3" fmla="*/ 14324 h 363036"/>
              <a:gd name="connsiteX4" fmla="*/ 58845 w 2737283"/>
              <a:gd name="connsiteY4" fmla="*/ 68568 h 363036"/>
              <a:gd name="connsiteX5" fmla="*/ 105340 w 2737283"/>
              <a:gd name="connsiteY5" fmla="*/ 262297 h 363036"/>
              <a:gd name="connsiteX6" fmla="*/ 454052 w 2737283"/>
              <a:gd name="connsiteY6" fmla="*/ 308792 h 363036"/>
              <a:gd name="connsiteX7" fmla="*/ 1779157 w 2737283"/>
              <a:gd name="connsiteY7" fmla="*/ 347538 h 36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7283" h="363036">
                <a:moveTo>
                  <a:pt x="2189862" y="363036"/>
                </a:moveTo>
                <a:cubicBezTo>
                  <a:pt x="2446875" y="299105"/>
                  <a:pt x="2703889" y="235175"/>
                  <a:pt x="2732303" y="177056"/>
                </a:cubicBezTo>
                <a:cubicBezTo>
                  <a:pt x="2760717" y="118937"/>
                  <a:pt x="2671602" y="41446"/>
                  <a:pt x="2360344" y="14324"/>
                </a:cubicBezTo>
                <a:cubicBezTo>
                  <a:pt x="2049086" y="-12798"/>
                  <a:pt x="1248340" y="5283"/>
                  <a:pt x="864757" y="14324"/>
                </a:cubicBezTo>
                <a:cubicBezTo>
                  <a:pt x="481174" y="23365"/>
                  <a:pt x="185414" y="27239"/>
                  <a:pt x="58845" y="68568"/>
                </a:cubicBezTo>
                <a:cubicBezTo>
                  <a:pt x="-67725" y="109897"/>
                  <a:pt x="39472" y="222260"/>
                  <a:pt x="105340" y="262297"/>
                </a:cubicBezTo>
                <a:cubicBezTo>
                  <a:pt x="171208" y="302334"/>
                  <a:pt x="175083" y="294585"/>
                  <a:pt x="454052" y="308792"/>
                </a:cubicBezTo>
                <a:cubicBezTo>
                  <a:pt x="733021" y="322999"/>
                  <a:pt x="1256089" y="335268"/>
                  <a:pt x="1779157" y="3475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3530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56544-4CF9-9B44-8281-2A8024220AF5}"/>
              </a:ext>
            </a:extLst>
          </p:cNvPr>
          <p:cNvSpPr>
            <a:spLocks noGrp="1"/>
          </p:cNvSpPr>
          <p:nvPr>
            <p:ph type="title"/>
          </p:nvPr>
        </p:nvSpPr>
        <p:spPr/>
        <p:txBody>
          <a:bodyPr/>
          <a:lstStyle/>
          <a:p>
            <a:r>
              <a:rPr lang="en-AU" dirty="0"/>
              <a:t>DNSSEC!</a:t>
            </a:r>
          </a:p>
        </p:txBody>
      </p:sp>
      <p:sp>
        <p:nvSpPr>
          <p:cNvPr id="3" name="Content Placeholder 2">
            <a:extLst>
              <a:ext uri="{FF2B5EF4-FFF2-40B4-BE49-F238E27FC236}">
                <a16:creationId xmlns:a16="http://schemas.microsoft.com/office/drawing/2014/main" id="{6E2FD9D6-9F0E-DF48-A4E9-79BD37D359B7}"/>
              </a:ext>
            </a:extLst>
          </p:cNvPr>
          <p:cNvSpPr>
            <a:spLocks noGrp="1"/>
          </p:cNvSpPr>
          <p:nvPr>
            <p:ph idx="1"/>
          </p:nvPr>
        </p:nvSpPr>
        <p:spPr/>
        <p:txBody>
          <a:bodyPr/>
          <a:lstStyle/>
          <a:p>
            <a:r>
              <a:rPr lang="en-AU" dirty="0"/>
              <a:t>About 12% of cases of re-query for non-existent names appear to be related to recursive resolver’s DNSSEC validation of NSEC records</a:t>
            </a:r>
          </a:p>
        </p:txBody>
      </p:sp>
    </p:spTree>
    <p:extLst>
      <p:ext uri="{BB962C8B-B14F-4D97-AF65-F5344CB8AC3E}">
        <p14:creationId xmlns:p14="http://schemas.microsoft.com/office/powerpoint/2010/main" val="1806412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D162-B7C5-9444-948F-9AEB9F594516}"/>
              </a:ext>
            </a:extLst>
          </p:cNvPr>
          <p:cNvSpPr>
            <a:spLocks noGrp="1"/>
          </p:cNvSpPr>
          <p:nvPr>
            <p:ph type="title"/>
          </p:nvPr>
        </p:nvSpPr>
        <p:spPr/>
        <p:txBody>
          <a:bodyPr/>
          <a:lstStyle/>
          <a:p>
            <a:r>
              <a:rPr lang="en-AU" dirty="0"/>
              <a:t>Resolver “farms”</a:t>
            </a:r>
          </a:p>
        </p:txBody>
      </p:sp>
      <p:sp>
        <p:nvSpPr>
          <p:cNvPr id="3" name="Content Placeholder 2">
            <a:extLst>
              <a:ext uri="{FF2B5EF4-FFF2-40B4-BE49-F238E27FC236}">
                <a16:creationId xmlns:a16="http://schemas.microsoft.com/office/drawing/2014/main" id="{D773F710-635E-3749-8E00-836E4EC334D1}"/>
              </a:ext>
            </a:extLst>
          </p:cNvPr>
          <p:cNvSpPr>
            <a:spLocks noGrp="1"/>
          </p:cNvSpPr>
          <p:nvPr>
            <p:ph idx="1"/>
          </p:nvPr>
        </p:nvSpPr>
        <p:spPr>
          <a:xfrm>
            <a:off x="838200" y="1825625"/>
            <a:ext cx="10515600" cy="607182"/>
          </a:xfrm>
        </p:spPr>
        <p:txBody>
          <a:bodyPr/>
          <a:lstStyle/>
          <a:p>
            <a:pPr marL="0" indent="0">
              <a:buNone/>
            </a:pPr>
            <a:r>
              <a:rPr lang="en-AU" dirty="0"/>
              <a:t>We also see query patterns of the form:</a:t>
            </a:r>
          </a:p>
        </p:txBody>
      </p:sp>
      <p:sp>
        <p:nvSpPr>
          <p:cNvPr id="4" name="Rectangle 3">
            <a:extLst>
              <a:ext uri="{FF2B5EF4-FFF2-40B4-BE49-F238E27FC236}">
                <a16:creationId xmlns:a16="http://schemas.microsoft.com/office/drawing/2014/main" id="{F2457489-3BB1-B942-95D1-C38E199D2EFB}"/>
              </a:ext>
            </a:extLst>
          </p:cNvPr>
          <p:cNvSpPr/>
          <p:nvPr/>
        </p:nvSpPr>
        <p:spPr>
          <a:xfrm>
            <a:off x="838200" y="2563853"/>
            <a:ext cx="3649910" cy="3693319"/>
          </a:xfrm>
          <a:prstGeom prst="rect">
            <a:avLst/>
          </a:prstGeom>
        </p:spPr>
        <p:txBody>
          <a:bodyPr wrap="square">
            <a:spAutoFit/>
          </a:bodyPr>
          <a:lstStyle/>
          <a:p>
            <a:r>
              <a:rPr lang="en-AU" dirty="0"/>
              <a:t>Resolver		Query Time</a:t>
            </a:r>
          </a:p>
          <a:p>
            <a:r>
              <a:rPr lang="en-AU" dirty="0">
                <a:solidFill>
                  <a:schemeClr val="accent4">
                    <a:lumMod val="50000"/>
                  </a:schemeClr>
                </a:solidFill>
              </a:rPr>
              <a:t>7x.xxx.0.178	0.752</a:t>
            </a:r>
          </a:p>
          <a:p>
            <a:r>
              <a:rPr lang="en-AU" dirty="0"/>
              <a:t>6z.zzz.161.146	0.865</a:t>
            </a:r>
          </a:p>
          <a:p>
            <a:r>
              <a:rPr lang="en-AU" dirty="0">
                <a:solidFill>
                  <a:schemeClr val="accent4">
                    <a:lumMod val="50000"/>
                  </a:schemeClr>
                </a:solidFill>
              </a:rPr>
              <a:t>7x.xxx.0.230	0.980</a:t>
            </a:r>
          </a:p>
          <a:p>
            <a:r>
              <a:rPr lang="en-AU" dirty="0"/>
              <a:t>6z.zzz.161.220	1.094</a:t>
            </a:r>
          </a:p>
          <a:p>
            <a:r>
              <a:rPr lang="en-AU" dirty="0">
                <a:solidFill>
                  <a:schemeClr val="accent4">
                    <a:lumMod val="50000"/>
                  </a:schemeClr>
                </a:solidFill>
              </a:rPr>
              <a:t>7x.xxx.0.188	1.201</a:t>
            </a:r>
          </a:p>
          <a:p>
            <a:r>
              <a:rPr lang="en-AU" dirty="0"/>
              <a:t>6z.zzz.161.182	1.319</a:t>
            </a:r>
          </a:p>
          <a:p>
            <a:r>
              <a:rPr lang="en-AU" dirty="0">
                <a:solidFill>
                  <a:schemeClr val="accent4">
                    <a:lumMod val="50000"/>
                  </a:schemeClr>
                </a:solidFill>
              </a:rPr>
              <a:t>7x.xxx.0.180	1.430</a:t>
            </a:r>
          </a:p>
          <a:p>
            <a:r>
              <a:rPr lang="en-AU" dirty="0"/>
              <a:t>6z.zzz.161.144	1.542</a:t>
            </a:r>
          </a:p>
          <a:p>
            <a:r>
              <a:rPr lang="en-AU" dirty="0">
                <a:solidFill>
                  <a:schemeClr val="accent4">
                    <a:lumMod val="50000"/>
                  </a:schemeClr>
                </a:solidFill>
              </a:rPr>
              <a:t>7x.xxx.0.226	1.650</a:t>
            </a:r>
          </a:p>
          <a:p>
            <a:r>
              <a:rPr lang="en-AU" dirty="0">
                <a:solidFill>
                  <a:schemeClr val="accent4">
                    <a:lumMod val="50000"/>
                  </a:schemeClr>
                </a:solidFill>
              </a:rPr>
              <a:t>7x.xxx.0.138	1.654</a:t>
            </a:r>
          </a:p>
          <a:p>
            <a:r>
              <a:rPr lang="en-AU" dirty="0"/>
              <a:t>6z.zzz.161.134	1.762</a:t>
            </a:r>
          </a:p>
          <a:p>
            <a:r>
              <a:rPr lang="en-AU" dirty="0"/>
              <a:t>6z.zzz.161.222	1.775</a:t>
            </a:r>
          </a:p>
        </p:txBody>
      </p:sp>
      <p:sp>
        <p:nvSpPr>
          <p:cNvPr id="5" name="TextBox 4">
            <a:extLst>
              <a:ext uri="{FF2B5EF4-FFF2-40B4-BE49-F238E27FC236}">
                <a16:creationId xmlns:a16="http://schemas.microsoft.com/office/drawing/2014/main" id="{AD89DABD-40EA-2C40-BD86-18F5D925A64E}"/>
              </a:ext>
            </a:extLst>
          </p:cNvPr>
          <p:cNvSpPr txBox="1"/>
          <p:nvPr/>
        </p:nvSpPr>
        <p:spPr>
          <a:xfrm>
            <a:off x="4723002" y="2684477"/>
            <a:ext cx="5436066" cy="2585323"/>
          </a:xfrm>
          <a:prstGeom prst="rect">
            <a:avLst/>
          </a:prstGeom>
          <a:noFill/>
        </p:spPr>
        <p:txBody>
          <a:bodyPr wrap="square" rtlCol="0">
            <a:spAutoFit/>
          </a:bodyPr>
          <a:lstStyle/>
          <a:p>
            <a:r>
              <a:rPr lang="en-AU" dirty="0"/>
              <a:t>It appears that some resolver farms operate by farming</a:t>
            </a:r>
          </a:p>
          <a:p>
            <a:r>
              <a:rPr lang="en-AU" dirty="0"/>
              <a:t>the query across all members of the farm. This pattern seen here shows two such cases where different IP addresses in the same subnet repeat the initial query at approximately 100ms intervals</a:t>
            </a:r>
          </a:p>
          <a:p>
            <a:endParaRPr lang="en-AU" dirty="0"/>
          </a:p>
          <a:p>
            <a:endParaRPr lang="en-AU" dirty="0"/>
          </a:p>
          <a:p>
            <a:r>
              <a:rPr lang="en-AU" dirty="0"/>
              <a:t>How common is this form of subnet-based query repetition?</a:t>
            </a:r>
          </a:p>
        </p:txBody>
      </p:sp>
      <p:sp>
        <p:nvSpPr>
          <p:cNvPr id="6" name="Freeform 5">
            <a:extLst>
              <a:ext uri="{FF2B5EF4-FFF2-40B4-BE49-F238E27FC236}">
                <a16:creationId xmlns:a16="http://schemas.microsoft.com/office/drawing/2014/main" id="{9FF4D83A-8BF9-7A49-9906-8578A2A2348F}"/>
              </a:ext>
            </a:extLst>
          </p:cNvPr>
          <p:cNvSpPr/>
          <p:nvPr/>
        </p:nvSpPr>
        <p:spPr>
          <a:xfrm>
            <a:off x="519193" y="809721"/>
            <a:ext cx="263471" cy="693615"/>
          </a:xfrm>
          <a:custGeom>
            <a:avLst/>
            <a:gdLst>
              <a:gd name="connsiteX0" fmla="*/ 0 w 263471"/>
              <a:gd name="connsiteY0" fmla="*/ 693615 h 693615"/>
              <a:gd name="connsiteX1" fmla="*/ 240224 w 263471"/>
              <a:gd name="connsiteY1" fmla="*/ 3940 h 693615"/>
              <a:gd name="connsiteX2" fmla="*/ 100739 w 263471"/>
              <a:gd name="connsiteY2" fmla="*/ 422394 h 693615"/>
              <a:gd name="connsiteX3" fmla="*/ 263471 w 263471"/>
              <a:gd name="connsiteY3" fmla="*/ 647120 h 693615"/>
            </a:gdLst>
            <a:ahLst/>
            <a:cxnLst>
              <a:cxn ang="0">
                <a:pos x="connsiteX0" y="connsiteY0"/>
              </a:cxn>
              <a:cxn ang="0">
                <a:pos x="connsiteX1" y="connsiteY1"/>
              </a:cxn>
              <a:cxn ang="0">
                <a:pos x="connsiteX2" y="connsiteY2"/>
              </a:cxn>
              <a:cxn ang="0">
                <a:pos x="connsiteX3" y="connsiteY3"/>
              </a:cxn>
            </a:cxnLst>
            <a:rect l="l" t="t" r="r" b="b"/>
            <a:pathLst>
              <a:path w="263471" h="693615">
                <a:moveTo>
                  <a:pt x="0" y="693615"/>
                </a:moveTo>
                <a:cubicBezTo>
                  <a:pt x="111717" y="371379"/>
                  <a:pt x="223434" y="49143"/>
                  <a:pt x="240224" y="3940"/>
                </a:cubicBezTo>
                <a:cubicBezTo>
                  <a:pt x="257014" y="-41263"/>
                  <a:pt x="96864" y="315197"/>
                  <a:pt x="100739" y="422394"/>
                </a:cubicBezTo>
                <a:cubicBezTo>
                  <a:pt x="104614" y="529591"/>
                  <a:pt x="184042" y="588355"/>
                  <a:pt x="263471" y="6471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6BCEF3A6-A013-F74B-9EAB-690B6AC50B8D}"/>
              </a:ext>
            </a:extLst>
          </p:cNvPr>
          <p:cNvSpPr txBox="1"/>
          <p:nvPr/>
        </p:nvSpPr>
        <p:spPr>
          <a:xfrm>
            <a:off x="450946" y="162954"/>
            <a:ext cx="1713931" cy="707886"/>
          </a:xfrm>
          <a:prstGeom prst="rect">
            <a:avLst/>
          </a:prstGeom>
          <a:noFill/>
        </p:spPr>
        <p:txBody>
          <a:bodyPr wrap="none" rtlCol="0">
            <a:spAutoFit/>
          </a:bodyPr>
          <a:lstStyle/>
          <a:p>
            <a:r>
              <a:rPr lang="en-AU" sz="4000" dirty="0">
                <a:solidFill>
                  <a:schemeClr val="accent4">
                    <a:lumMod val="50000"/>
                  </a:schemeClr>
                </a:solidFill>
                <a:latin typeface="AhnbergHand" pitchFamily="2" charset="0"/>
              </a:rPr>
              <a:t>stupid</a:t>
            </a:r>
          </a:p>
        </p:txBody>
      </p:sp>
      <p:sp>
        <p:nvSpPr>
          <p:cNvPr id="10" name="Freeform 9">
            <a:extLst>
              <a:ext uri="{FF2B5EF4-FFF2-40B4-BE49-F238E27FC236}">
                <a16:creationId xmlns:a16="http://schemas.microsoft.com/office/drawing/2014/main" id="{DC59B9E5-18B6-8E4A-8289-868FADEECEFA}"/>
              </a:ext>
            </a:extLst>
          </p:cNvPr>
          <p:cNvSpPr/>
          <p:nvPr/>
        </p:nvSpPr>
        <p:spPr>
          <a:xfrm>
            <a:off x="3308888" y="2994882"/>
            <a:ext cx="271624" cy="2547015"/>
          </a:xfrm>
          <a:custGeom>
            <a:avLst/>
            <a:gdLst>
              <a:gd name="connsiteX0" fmla="*/ 15498 w 271624"/>
              <a:gd name="connsiteY0" fmla="*/ 11789 h 2547015"/>
              <a:gd name="connsiteX1" fmla="*/ 255722 w 271624"/>
              <a:gd name="connsiteY1" fmla="*/ 35037 h 2547015"/>
              <a:gd name="connsiteX2" fmla="*/ 247973 w 271624"/>
              <a:gd name="connsiteY2" fmla="*/ 306257 h 2547015"/>
              <a:gd name="connsiteX3" fmla="*/ 240224 w 271624"/>
              <a:gd name="connsiteY3" fmla="*/ 507735 h 2547015"/>
              <a:gd name="connsiteX4" fmla="*/ 30997 w 271624"/>
              <a:gd name="connsiteY4" fmla="*/ 577477 h 2547015"/>
              <a:gd name="connsiteX5" fmla="*/ 201478 w 271624"/>
              <a:gd name="connsiteY5" fmla="*/ 577477 h 2547015"/>
              <a:gd name="connsiteX6" fmla="*/ 224726 w 271624"/>
              <a:gd name="connsiteY6" fmla="*/ 809952 h 2547015"/>
              <a:gd name="connsiteX7" fmla="*/ 209227 w 271624"/>
              <a:gd name="connsiteY7" fmla="*/ 1034677 h 2547015"/>
              <a:gd name="connsiteX8" fmla="*/ 0 w 271624"/>
              <a:gd name="connsiteY8" fmla="*/ 1081172 h 2547015"/>
              <a:gd name="connsiteX9" fmla="*/ 209227 w 271624"/>
              <a:gd name="connsiteY9" fmla="*/ 1104420 h 2547015"/>
              <a:gd name="connsiteX10" fmla="*/ 216976 w 271624"/>
              <a:gd name="connsiteY10" fmla="*/ 1546121 h 2547015"/>
              <a:gd name="connsiteX11" fmla="*/ 7749 w 271624"/>
              <a:gd name="connsiteY11" fmla="*/ 1646860 h 2547015"/>
              <a:gd name="connsiteX12" fmla="*/ 178231 w 271624"/>
              <a:gd name="connsiteY12" fmla="*/ 1670108 h 2547015"/>
              <a:gd name="connsiteX13" fmla="*/ 170481 w 271624"/>
              <a:gd name="connsiteY13" fmla="*/ 2088562 h 2547015"/>
              <a:gd name="connsiteX14" fmla="*/ 23248 w 271624"/>
              <a:gd name="connsiteY14" fmla="*/ 2166054 h 2547015"/>
              <a:gd name="connsiteX15" fmla="*/ 170481 w 271624"/>
              <a:gd name="connsiteY15" fmla="*/ 2181552 h 2547015"/>
              <a:gd name="connsiteX16" fmla="*/ 193729 w 271624"/>
              <a:gd name="connsiteY16" fmla="*/ 2507016 h 2547015"/>
              <a:gd name="connsiteX17" fmla="*/ 15498 w 271624"/>
              <a:gd name="connsiteY17" fmla="*/ 2530264 h 254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624" h="2547015">
                <a:moveTo>
                  <a:pt x="15498" y="11789"/>
                </a:moveTo>
                <a:cubicBezTo>
                  <a:pt x="116237" y="-1126"/>
                  <a:pt x="216976" y="-14041"/>
                  <a:pt x="255722" y="35037"/>
                </a:cubicBezTo>
                <a:cubicBezTo>
                  <a:pt x="294468" y="84115"/>
                  <a:pt x="250556" y="227474"/>
                  <a:pt x="247973" y="306257"/>
                </a:cubicBezTo>
                <a:cubicBezTo>
                  <a:pt x="245390" y="385040"/>
                  <a:pt x="276387" y="462532"/>
                  <a:pt x="240224" y="507735"/>
                </a:cubicBezTo>
                <a:cubicBezTo>
                  <a:pt x="204061" y="552938"/>
                  <a:pt x="37455" y="565853"/>
                  <a:pt x="30997" y="577477"/>
                </a:cubicBezTo>
                <a:cubicBezTo>
                  <a:pt x="24539" y="589101"/>
                  <a:pt x="169190" y="538731"/>
                  <a:pt x="201478" y="577477"/>
                </a:cubicBezTo>
                <a:cubicBezTo>
                  <a:pt x="233766" y="616223"/>
                  <a:pt x="223435" y="733752"/>
                  <a:pt x="224726" y="809952"/>
                </a:cubicBezTo>
                <a:cubicBezTo>
                  <a:pt x="226017" y="886152"/>
                  <a:pt x="246681" y="989474"/>
                  <a:pt x="209227" y="1034677"/>
                </a:cubicBezTo>
                <a:cubicBezTo>
                  <a:pt x="171773" y="1079880"/>
                  <a:pt x="0" y="1069548"/>
                  <a:pt x="0" y="1081172"/>
                </a:cubicBezTo>
                <a:cubicBezTo>
                  <a:pt x="0" y="1092796"/>
                  <a:pt x="173064" y="1026929"/>
                  <a:pt x="209227" y="1104420"/>
                </a:cubicBezTo>
                <a:cubicBezTo>
                  <a:pt x="245390" y="1181911"/>
                  <a:pt x="250556" y="1455714"/>
                  <a:pt x="216976" y="1546121"/>
                </a:cubicBezTo>
                <a:cubicBezTo>
                  <a:pt x="183396" y="1636528"/>
                  <a:pt x="14207" y="1626195"/>
                  <a:pt x="7749" y="1646860"/>
                </a:cubicBezTo>
                <a:cubicBezTo>
                  <a:pt x="1291" y="1667525"/>
                  <a:pt x="151109" y="1596491"/>
                  <a:pt x="178231" y="1670108"/>
                </a:cubicBezTo>
                <a:cubicBezTo>
                  <a:pt x="205353" y="1743725"/>
                  <a:pt x="196311" y="2005904"/>
                  <a:pt x="170481" y="2088562"/>
                </a:cubicBezTo>
                <a:cubicBezTo>
                  <a:pt x="144651" y="2171220"/>
                  <a:pt x="23248" y="2150556"/>
                  <a:pt x="23248" y="2166054"/>
                </a:cubicBezTo>
                <a:cubicBezTo>
                  <a:pt x="23248" y="2181552"/>
                  <a:pt x="142068" y="2124725"/>
                  <a:pt x="170481" y="2181552"/>
                </a:cubicBezTo>
                <a:cubicBezTo>
                  <a:pt x="198895" y="2238379"/>
                  <a:pt x="219560" y="2448897"/>
                  <a:pt x="193729" y="2507016"/>
                </a:cubicBezTo>
                <a:cubicBezTo>
                  <a:pt x="167898" y="2565135"/>
                  <a:pt x="91698" y="2547699"/>
                  <a:pt x="15498" y="253026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9723C09E-858F-534F-A68F-EE2B607AFC9C}"/>
              </a:ext>
            </a:extLst>
          </p:cNvPr>
          <p:cNvSpPr/>
          <p:nvPr/>
        </p:nvSpPr>
        <p:spPr>
          <a:xfrm>
            <a:off x="631832" y="3285649"/>
            <a:ext cx="274830" cy="2789687"/>
          </a:xfrm>
          <a:custGeom>
            <a:avLst/>
            <a:gdLst>
              <a:gd name="connsiteX0" fmla="*/ 189578 w 274830"/>
              <a:gd name="connsiteY0" fmla="*/ 23239 h 2789687"/>
              <a:gd name="connsiteX1" fmla="*/ 11348 w 274830"/>
              <a:gd name="connsiteY1" fmla="*/ 30988 h 2789687"/>
              <a:gd name="connsiteX2" fmla="*/ 19097 w 274830"/>
              <a:gd name="connsiteY2" fmla="*/ 325456 h 2789687"/>
              <a:gd name="connsiteX3" fmla="*/ 26846 w 274830"/>
              <a:gd name="connsiteY3" fmla="*/ 557931 h 2789687"/>
              <a:gd name="connsiteX4" fmla="*/ 181829 w 274830"/>
              <a:gd name="connsiteY4" fmla="*/ 565680 h 2789687"/>
              <a:gd name="connsiteX5" fmla="*/ 26846 w 274830"/>
              <a:gd name="connsiteY5" fmla="*/ 573429 h 2789687"/>
              <a:gd name="connsiteX6" fmla="*/ 42344 w 274830"/>
              <a:gd name="connsiteY6" fmla="*/ 875646 h 2789687"/>
              <a:gd name="connsiteX7" fmla="*/ 65592 w 274830"/>
              <a:gd name="connsiteY7" fmla="*/ 1046127 h 2789687"/>
              <a:gd name="connsiteX8" fmla="*/ 212826 w 274830"/>
              <a:gd name="connsiteY8" fmla="*/ 1069375 h 2789687"/>
              <a:gd name="connsiteX9" fmla="*/ 65592 w 274830"/>
              <a:gd name="connsiteY9" fmla="*/ 1061626 h 2789687"/>
              <a:gd name="connsiteX10" fmla="*/ 135334 w 274830"/>
              <a:gd name="connsiteY10" fmla="*/ 1666059 h 2789687"/>
              <a:gd name="connsiteX11" fmla="*/ 274819 w 274830"/>
              <a:gd name="connsiteY11" fmla="*/ 1728053 h 2789687"/>
              <a:gd name="connsiteX12" fmla="*/ 127585 w 274830"/>
              <a:gd name="connsiteY12" fmla="*/ 1712554 h 2789687"/>
              <a:gd name="connsiteX13" fmla="*/ 81090 w 274830"/>
              <a:gd name="connsiteY13" fmla="*/ 2471971 h 2789687"/>
              <a:gd name="connsiteX14" fmla="*/ 259321 w 274830"/>
              <a:gd name="connsiteY14" fmla="*/ 2487470 h 2789687"/>
              <a:gd name="connsiteX15" fmla="*/ 81090 w 274830"/>
              <a:gd name="connsiteY15" fmla="*/ 2502968 h 2789687"/>
              <a:gd name="connsiteX16" fmla="*/ 112087 w 274830"/>
              <a:gd name="connsiteY16" fmla="*/ 2735443 h 2789687"/>
              <a:gd name="connsiteX17" fmla="*/ 267070 w 274830"/>
              <a:gd name="connsiteY17" fmla="*/ 2789687 h 278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4830" h="2789687">
                <a:moveTo>
                  <a:pt x="189578" y="23239"/>
                </a:moveTo>
                <a:cubicBezTo>
                  <a:pt x="114669" y="1928"/>
                  <a:pt x="39761" y="-19382"/>
                  <a:pt x="11348" y="30988"/>
                </a:cubicBezTo>
                <a:cubicBezTo>
                  <a:pt x="-17066" y="81358"/>
                  <a:pt x="16514" y="237632"/>
                  <a:pt x="19097" y="325456"/>
                </a:cubicBezTo>
                <a:cubicBezTo>
                  <a:pt x="21680" y="413280"/>
                  <a:pt x="-276" y="517894"/>
                  <a:pt x="26846" y="557931"/>
                </a:cubicBezTo>
                <a:cubicBezTo>
                  <a:pt x="53968" y="597968"/>
                  <a:pt x="181829" y="563097"/>
                  <a:pt x="181829" y="565680"/>
                </a:cubicBezTo>
                <a:cubicBezTo>
                  <a:pt x="181829" y="568263"/>
                  <a:pt x="50093" y="521768"/>
                  <a:pt x="26846" y="573429"/>
                </a:cubicBezTo>
                <a:cubicBezTo>
                  <a:pt x="3599" y="625090"/>
                  <a:pt x="35886" y="796863"/>
                  <a:pt x="42344" y="875646"/>
                </a:cubicBezTo>
                <a:cubicBezTo>
                  <a:pt x="48802" y="954429"/>
                  <a:pt x="37178" y="1013839"/>
                  <a:pt x="65592" y="1046127"/>
                </a:cubicBezTo>
                <a:cubicBezTo>
                  <a:pt x="94006" y="1078415"/>
                  <a:pt x="212826" y="1066792"/>
                  <a:pt x="212826" y="1069375"/>
                </a:cubicBezTo>
                <a:cubicBezTo>
                  <a:pt x="212826" y="1071958"/>
                  <a:pt x="78507" y="962179"/>
                  <a:pt x="65592" y="1061626"/>
                </a:cubicBezTo>
                <a:cubicBezTo>
                  <a:pt x="52677" y="1161073"/>
                  <a:pt x="100463" y="1554988"/>
                  <a:pt x="135334" y="1666059"/>
                </a:cubicBezTo>
                <a:cubicBezTo>
                  <a:pt x="170205" y="1777130"/>
                  <a:pt x="276111" y="1720304"/>
                  <a:pt x="274819" y="1728053"/>
                </a:cubicBezTo>
                <a:cubicBezTo>
                  <a:pt x="273528" y="1735802"/>
                  <a:pt x="159873" y="1588568"/>
                  <a:pt x="127585" y="1712554"/>
                </a:cubicBezTo>
                <a:cubicBezTo>
                  <a:pt x="95297" y="1836540"/>
                  <a:pt x="59134" y="2342818"/>
                  <a:pt x="81090" y="2471971"/>
                </a:cubicBezTo>
                <a:cubicBezTo>
                  <a:pt x="103046" y="2601124"/>
                  <a:pt x="259321" y="2482304"/>
                  <a:pt x="259321" y="2487470"/>
                </a:cubicBezTo>
                <a:cubicBezTo>
                  <a:pt x="259321" y="2492636"/>
                  <a:pt x="105629" y="2461639"/>
                  <a:pt x="81090" y="2502968"/>
                </a:cubicBezTo>
                <a:cubicBezTo>
                  <a:pt x="56551" y="2544297"/>
                  <a:pt x="81090" y="2687657"/>
                  <a:pt x="112087" y="2735443"/>
                </a:cubicBezTo>
                <a:cubicBezTo>
                  <a:pt x="143084" y="2783229"/>
                  <a:pt x="205077" y="2786458"/>
                  <a:pt x="267070" y="27896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3700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83BC-7D65-484A-9D8E-26DE0BA3C092}"/>
              </a:ext>
            </a:extLst>
          </p:cNvPr>
          <p:cNvSpPr>
            <a:spLocks noGrp="1"/>
          </p:cNvSpPr>
          <p:nvPr>
            <p:ph type="title"/>
          </p:nvPr>
        </p:nvSpPr>
        <p:spPr/>
        <p:txBody>
          <a:bodyPr/>
          <a:lstStyle/>
          <a:p>
            <a:r>
              <a:rPr lang="en-AU" dirty="0"/>
              <a:t>Re-query Profile</a:t>
            </a:r>
          </a:p>
        </p:txBody>
      </p:sp>
      <p:sp>
        <p:nvSpPr>
          <p:cNvPr id="3" name="Content Placeholder 2">
            <a:extLst>
              <a:ext uri="{FF2B5EF4-FFF2-40B4-BE49-F238E27FC236}">
                <a16:creationId xmlns:a16="http://schemas.microsoft.com/office/drawing/2014/main" id="{321AF0EF-66C8-9344-A9F8-61D797150626}"/>
              </a:ext>
            </a:extLst>
          </p:cNvPr>
          <p:cNvSpPr>
            <a:spLocks noGrp="1"/>
          </p:cNvSpPr>
          <p:nvPr>
            <p:ph idx="1"/>
          </p:nvPr>
        </p:nvSpPr>
        <p:spPr/>
        <p:txBody>
          <a:bodyPr/>
          <a:lstStyle/>
          <a:p>
            <a:pPr marL="0" indent="0">
              <a:buNone/>
            </a:pPr>
            <a:r>
              <a:rPr lang="en-AU" dirty="0"/>
              <a:t>			  		  </a:t>
            </a:r>
          </a:p>
          <a:p>
            <a:pPr marL="0" indent="0">
              <a:buNone/>
            </a:pPr>
            <a:r>
              <a:rPr lang="en-AU" dirty="0"/>
              <a:t>Re-queries		  59,782,873		 </a:t>
            </a:r>
          </a:p>
          <a:p>
            <a:pPr marL="0" indent="0">
              <a:buNone/>
            </a:pPr>
            <a:r>
              <a:rPr lang="en-AU" dirty="0"/>
              <a:t>Same IP Address	  17,848,729		    </a:t>
            </a:r>
          </a:p>
          <a:p>
            <a:pPr marL="0" indent="0">
              <a:buNone/>
            </a:pPr>
            <a:r>
              <a:rPr lang="en-AU" dirty="0"/>
              <a:t>Same Subnet	  41,111,416		</a:t>
            </a:r>
          </a:p>
        </p:txBody>
      </p:sp>
      <p:sp>
        <p:nvSpPr>
          <p:cNvPr id="4" name="TextBox 3">
            <a:extLst>
              <a:ext uri="{FF2B5EF4-FFF2-40B4-BE49-F238E27FC236}">
                <a16:creationId xmlns:a16="http://schemas.microsoft.com/office/drawing/2014/main" id="{716978E5-8538-6441-8734-BF6FBFB6157F}"/>
              </a:ext>
            </a:extLst>
          </p:cNvPr>
          <p:cNvSpPr txBox="1"/>
          <p:nvPr/>
        </p:nvSpPr>
        <p:spPr>
          <a:xfrm>
            <a:off x="2625755" y="4834572"/>
            <a:ext cx="7608814" cy="1631216"/>
          </a:xfrm>
          <a:prstGeom prst="rect">
            <a:avLst/>
          </a:prstGeom>
          <a:noFill/>
        </p:spPr>
        <p:txBody>
          <a:bodyPr wrap="square" rtlCol="0">
            <a:spAutoFit/>
          </a:bodyPr>
          <a:lstStyle/>
          <a:p>
            <a:r>
              <a:rPr lang="en-AU" sz="2000" dirty="0">
                <a:latin typeface="AhnbergHand" pitchFamily="2" charset="0"/>
              </a:rPr>
              <a:t>Some 70% of the re-queries are from resolvers that share the same subnet prefix!!! </a:t>
            </a:r>
          </a:p>
          <a:p>
            <a:endParaRPr lang="en-AU" sz="2000" dirty="0">
              <a:solidFill>
                <a:schemeClr val="accent4">
                  <a:lumMod val="50000"/>
                </a:schemeClr>
              </a:solidFill>
              <a:latin typeface="AhnbergHand" pitchFamily="2" charset="0"/>
            </a:endParaRPr>
          </a:p>
          <a:p>
            <a:r>
              <a:rPr lang="en-AU" sz="2000" dirty="0">
                <a:solidFill>
                  <a:schemeClr val="accent4">
                    <a:lumMod val="50000"/>
                  </a:schemeClr>
                </a:solidFill>
                <a:latin typeface="AhnbergHand" pitchFamily="2" charset="0"/>
              </a:rPr>
              <a:t>This points to some outstanding issues with resolver farm management</a:t>
            </a:r>
          </a:p>
        </p:txBody>
      </p:sp>
      <p:sp>
        <p:nvSpPr>
          <p:cNvPr id="6" name="Freeform 5">
            <a:extLst>
              <a:ext uri="{FF2B5EF4-FFF2-40B4-BE49-F238E27FC236}">
                <a16:creationId xmlns:a16="http://schemas.microsoft.com/office/drawing/2014/main" id="{49C505B5-3570-4340-9617-A608C7B92FD8}"/>
              </a:ext>
            </a:extLst>
          </p:cNvPr>
          <p:cNvSpPr/>
          <p:nvPr/>
        </p:nvSpPr>
        <p:spPr>
          <a:xfrm>
            <a:off x="3874746" y="3549112"/>
            <a:ext cx="2603546" cy="1263300"/>
          </a:xfrm>
          <a:custGeom>
            <a:avLst/>
            <a:gdLst>
              <a:gd name="connsiteX0" fmla="*/ 240054 w 2603546"/>
              <a:gd name="connsiteY0" fmla="*/ 906651 h 1263300"/>
              <a:gd name="connsiteX1" fmla="*/ 61823 w 2603546"/>
              <a:gd name="connsiteY1" fmla="*/ 1216617 h 1263300"/>
              <a:gd name="connsiteX2" fmla="*/ 464779 w 2603546"/>
              <a:gd name="connsiteY2" fmla="*/ 1239864 h 1263300"/>
              <a:gd name="connsiteX3" fmla="*/ 15329 w 2603546"/>
              <a:gd name="connsiteY3" fmla="*/ 1216617 h 1263300"/>
              <a:gd name="connsiteX4" fmla="*/ 1146705 w 2603546"/>
              <a:gd name="connsiteY4" fmla="*/ 705173 h 1263300"/>
              <a:gd name="connsiteX5" fmla="*/ 2603546 w 2603546"/>
              <a:gd name="connsiteY5" fmla="*/ 0 h 126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3546" h="1263300">
                <a:moveTo>
                  <a:pt x="240054" y="906651"/>
                </a:moveTo>
                <a:cubicBezTo>
                  <a:pt x="132211" y="1033866"/>
                  <a:pt x="24369" y="1161082"/>
                  <a:pt x="61823" y="1216617"/>
                </a:cubicBezTo>
                <a:cubicBezTo>
                  <a:pt x="99277" y="1272152"/>
                  <a:pt x="472528" y="1239864"/>
                  <a:pt x="464779" y="1239864"/>
                </a:cubicBezTo>
                <a:cubicBezTo>
                  <a:pt x="457030" y="1239864"/>
                  <a:pt x="-98325" y="1305732"/>
                  <a:pt x="15329" y="1216617"/>
                </a:cubicBezTo>
                <a:cubicBezTo>
                  <a:pt x="128983" y="1127502"/>
                  <a:pt x="715336" y="907942"/>
                  <a:pt x="1146705" y="705173"/>
                </a:cubicBezTo>
                <a:cubicBezTo>
                  <a:pt x="1578074" y="502404"/>
                  <a:pt x="2090810" y="251202"/>
                  <a:pt x="260354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537DD1AC-C701-B641-992D-501E9FB12557}"/>
              </a:ext>
            </a:extLst>
          </p:cNvPr>
          <p:cNvSpPr txBox="1"/>
          <p:nvPr/>
        </p:nvSpPr>
        <p:spPr>
          <a:xfrm>
            <a:off x="6617776" y="3244334"/>
            <a:ext cx="803425" cy="369332"/>
          </a:xfrm>
          <a:prstGeom prst="rect">
            <a:avLst/>
          </a:prstGeom>
          <a:noFill/>
        </p:spPr>
        <p:txBody>
          <a:bodyPr wrap="none" rtlCol="0">
            <a:spAutoFit/>
          </a:bodyPr>
          <a:lstStyle/>
          <a:p>
            <a:r>
              <a:rPr lang="en-AU" dirty="0">
                <a:latin typeface="AhnbergHand" pitchFamily="2" charset="0"/>
              </a:rPr>
              <a:t>Wow!</a:t>
            </a:r>
          </a:p>
        </p:txBody>
      </p:sp>
    </p:spTree>
    <p:extLst>
      <p:ext uri="{BB962C8B-B14F-4D97-AF65-F5344CB8AC3E}">
        <p14:creationId xmlns:p14="http://schemas.microsoft.com/office/powerpoint/2010/main" val="4043671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86050-2BB3-5843-AEC4-AB6B27DE6B1D}"/>
              </a:ext>
            </a:extLst>
          </p:cNvPr>
          <p:cNvSpPr>
            <a:spLocks noGrp="1"/>
          </p:cNvSpPr>
          <p:nvPr>
            <p:ph type="title"/>
          </p:nvPr>
        </p:nvSpPr>
        <p:spPr/>
        <p:txBody>
          <a:bodyPr/>
          <a:lstStyle/>
          <a:p>
            <a:r>
              <a:rPr lang="en-US" dirty="0"/>
              <a:t>We were looking elsewhere…</a:t>
            </a:r>
          </a:p>
        </p:txBody>
      </p:sp>
      <p:sp>
        <p:nvSpPr>
          <p:cNvPr id="3" name="Content Placeholder 2">
            <a:extLst>
              <a:ext uri="{FF2B5EF4-FFF2-40B4-BE49-F238E27FC236}">
                <a16:creationId xmlns:a16="http://schemas.microsoft.com/office/drawing/2014/main" id="{15AD5B97-376D-834C-B8EF-6C8689F77337}"/>
              </a:ext>
            </a:extLst>
          </p:cNvPr>
          <p:cNvSpPr>
            <a:spLocks noGrp="1"/>
          </p:cNvSpPr>
          <p:nvPr>
            <p:ph idx="1"/>
          </p:nvPr>
        </p:nvSpPr>
        <p:spPr/>
        <p:txBody>
          <a:bodyPr/>
          <a:lstStyle/>
          <a:p>
            <a:r>
              <a:rPr lang="en-US" dirty="0"/>
              <a:t>We were setting up a measurement experiment that was looking at the extent of support for aggressive NSEC caching (RFC8198) in the DNS</a:t>
            </a:r>
          </a:p>
          <a:p>
            <a:r>
              <a:rPr lang="en-US" dirty="0"/>
              <a:t>The experiment setup involved presenting to the user a DNS name that did not exist from a signed zone, so that we would pass an NSEC record to a DNSSEC-aware resolver</a:t>
            </a:r>
          </a:p>
          <a:p>
            <a:r>
              <a:rPr lang="en-US" dirty="0"/>
              <a:t>But was was intriguing was that we were seeing many more queries for the non-existent name than we had expected</a:t>
            </a:r>
          </a:p>
        </p:txBody>
      </p:sp>
    </p:spTree>
    <p:extLst>
      <p:ext uri="{BB962C8B-B14F-4D97-AF65-F5344CB8AC3E}">
        <p14:creationId xmlns:p14="http://schemas.microsoft.com/office/powerpoint/2010/main" val="2840862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8D9CF-707F-084D-B25B-A0C1026DC821}"/>
              </a:ext>
            </a:extLst>
          </p:cNvPr>
          <p:cNvSpPr>
            <a:spLocks noGrp="1"/>
          </p:cNvSpPr>
          <p:nvPr>
            <p:ph type="title"/>
          </p:nvPr>
        </p:nvSpPr>
        <p:spPr/>
        <p:txBody>
          <a:bodyPr/>
          <a:lstStyle/>
          <a:p>
            <a:r>
              <a:rPr lang="en-AU" dirty="0"/>
              <a:t>It may sound odd but…</a:t>
            </a:r>
          </a:p>
        </p:txBody>
      </p:sp>
      <p:sp>
        <p:nvSpPr>
          <p:cNvPr id="3" name="Content Placeholder 2">
            <a:extLst>
              <a:ext uri="{FF2B5EF4-FFF2-40B4-BE49-F238E27FC236}">
                <a16:creationId xmlns:a16="http://schemas.microsoft.com/office/drawing/2014/main" id="{97A23276-FBD9-094B-8115-1716F5122035}"/>
              </a:ext>
            </a:extLst>
          </p:cNvPr>
          <p:cNvSpPr>
            <a:spLocks noGrp="1"/>
          </p:cNvSpPr>
          <p:nvPr>
            <p:ph idx="1"/>
          </p:nvPr>
        </p:nvSpPr>
        <p:spPr/>
        <p:txBody>
          <a:bodyPr/>
          <a:lstStyle/>
          <a:p>
            <a:r>
              <a:rPr lang="en-AU" b="1" dirty="0"/>
              <a:t>Is NO worse than YES?</a:t>
            </a:r>
          </a:p>
          <a:p>
            <a:r>
              <a:rPr lang="en-AU" dirty="0"/>
              <a:t>Is NXDOMAIN part of the issue here?</a:t>
            </a:r>
          </a:p>
          <a:p>
            <a:r>
              <a:rPr lang="en-AU" dirty="0"/>
              <a:t>Is the re-query rate lower if the name exists in the DNS?</a:t>
            </a:r>
          </a:p>
        </p:txBody>
      </p:sp>
    </p:spTree>
    <p:extLst>
      <p:ext uri="{BB962C8B-B14F-4D97-AF65-F5344CB8AC3E}">
        <p14:creationId xmlns:p14="http://schemas.microsoft.com/office/powerpoint/2010/main" val="281451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77595-0B84-2742-9E2C-AA816E67B957}"/>
              </a:ext>
            </a:extLst>
          </p:cNvPr>
          <p:cNvSpPr>
            <a:spLocks noGrp="1"/>
          </p:cNvSpPr>
          <p:nvPr>
            <p:ph type="title"/>
          </p:nvPr>
        </p:nvSpPr>
        <p:spPr/>
        <p:txBody>
          <a:bodyPr/>
          <a:lstStyle/>
          <a:p>
            <a:r>
              <a:rPr lang="en-AU" dirty="0"/>
              <a:t>NXDOMAIN vs A/AAAA re-queries</a:t>
            </a:r>
          </a:p>
        </p:txBody>
      </p:sp>
      <p:sp>
        <p:nvSpPr>
          <p:cNvPr id="3" name="Content Placeholder 2">
            <a:extLst>
              <a:ext uri="{FF2B5EF4-FFF2-40B4-BE49-F238E27FC236}">
                <a16:creationId xmlns:a16="http://schemas.microsoft.com/office/drawing/2014/main" id="{E698C2C5-DBDF-CE41-96EC-40DBD52D2968}"/>
              </a:ext>
            </a:extLst>
          </p:cNvPr>
          <p:cNvSpPr>
            <a:spLocks noGrp="1"/>
          </p:cNvSpPr>
          <p:nvPr>
            <p:ph idx="1"/>
          </p:nvPr>
        </p:nvSpPr>
        <p:spPr>
          <a:xfrm>
            <a:off x="838200" y="1825624"/>
            <a:ext cx="10515600" cy="4877179"/>
          </a:xfrm>
        </p:spPr>
        <p:txBody>
          <a:bodyPr>
            <a:normAutofit fontScale="62500" lnSpcReduction="20000"/>
          </a:bodyPr>
          <a:lstStyle/>
          <a:p>
            <a:pPr marL="0" indent="0">
              <a:buNone/>
            </a:pPr>
            <a:r>
              <a:rPr lang="en-AU" dirty="0"/>
              <a:t>NXDOMAIN Signed:</a:t>
            </a:r>
          </a:p>
          <a:p>
            <a:pPr marL="0" indent="0">
              <a:buNone/>
            </a:pPr>
            <a:r>
              <a:rPr lang="en-AU" dirty="0"/>
              <a:t>	41% of experiments generate multiple queries</a:t>
            </a:r>
          </a:p>
          <a:p>
            <a:pPr marL="0" indent="0">
              <a:buNone/>
            </a:pPr>
            <a:r>
              <a:rPr lang="en-AU" dirty="0"/>
              <a:t>	39% of queries are re-queries (</a:t>
            </a:r>
            <a:r>
              <a:rPr lang="en-AU" dirty="0" err="1"/>
              <a:t>avg</a:t>
            </a:r>
            <a:r>
              <a:rPr lang="en-AU" dirty="0"/>
              <a:t> of 3.19 queries per experiment)</a:t>
            </a:r>
          </a:p>
          <a:p>
            <a:pPr marL="0" indent="0">
              <a:buNone/>
            </a:pPr>
            <a:r>
              <a:rPr lang="en-AU" dirty="0"/>
              <a:t>A/AAAA Signed:</a:t>
            </a:r>
          </a:p>
          <a:p>
            <a:pPr marL="0" indent="0">
              <a:buNone/>
            </a:pPr>
            <a:r>
              <a:rPr lang="en-AU" dirty="0"/>
              <a:t>	18% of experiments generate multiple queries</a:t>
            </a:r>
          </a:p>
          <a:p>
            <a:pPr marL="0" indent="0">
              <a:buNone/>
            </a:pPr>
            <a:r>
              <a:rPr lang="en-AU" dirty="0"/>
              <a:t>	13% of queries are re-queries (</a:t>
            </a:r>
            <a:r>
              <a:rPr lang="en-AU" dirty="0" err="1"/>
              <a:t>avg</a:t>
            </a:r>
            <a:r>
              <a:rPr lang="en-AU" dirty="0"/>
              <a:t> of 5.81 queries per experiment)</a:t>
            </a:r>
          </a:p>
          <a:p>
            <a:pPr marL="0" indent="0">
              <a:buNone/>
            </a:pPr>
            <a:endParaRPr lang="en-AU" dirty="0"/>
          </a:p>
          <a:p>
            <a:pPr marL="0" indent="0">
              <a:buNone/>
            </a:pPr>
            <a:endParaRPr lang="en-AU" dirty="0"/>
          </a:p>
          <a:p>
            <a:pPr marL="0" indent="0">
              <a:buNone/>
            </a:pPr>
            <a:r>
              <a:rPr lang="en-AU" dirty="0"/>
              <a:t>NXDOMAIN Unsigned:</a:t>
            </a:r>
          </a:p>
          <a:p>
            <a:pPr marL="0" indent="0">
              <a:buNone/>
            </a:pPr>
            <a:r>
              <a:rPr lang="en-AU" dirty="0"/>
              <a:t>	39% of experiments generate multiple queries</a:t>
            </a:r>
          </a:p>
          <a:p>
            <a:pPr marL="0" indent="0">
              <a:buNone/>
            </a:pPr>
            <a:r>
              <a:rPr lang="en-AU" dirty="0"/>
              <a:t>	29% of queries are re-queries (</a:t>
            </a:r>
            <a:r>
              <a:rPr lang="en-AU" dirty="0" err="1"/>
              <a:t>avg</a:t>
            </a:r>
            <a:r>
              <a:rPr lang="en-AU" dirty="0"/>
              <a:t> of 2.51 queries per experiment)</a:t>
            </a:r>
          </a:p>
          <a:p>
            <a:pPr marL="0" indent="0">
              <a:buNone/>
            </a:pPr>
            <a:endParaRPr lang="en-AU" dirty="0"/>
          </a:p>
          <a:p>
            <a:pPr marL="0" indent="0">
              <a:buNone/>
            </a:pPr>
            <a:r>
              <a:rPr lang="en-AU" dirty="0"/>
              <a:t>A/AAAA Unsigned</a:t>
            </a:r>
          </a:p>
          <a:p>
            <a:pPr marL="0" indent="0">
              <a:buNone/>
            </a:pPr>
            <a:r>
              <a:rPr lang="en-AU" dirty="0"/>
              <a:t>	38% of experiments generate multiple queries </a:t>
            </a:r>
          </a:p>
          <a:p>
            <a:pPr marL="0" indent="0">
              <a:buNone/>
            </a:pPr>
            <a:r>
              <a:rPr lang="en-AU" dirty="0"/>
              <a:t>	36% of queries are re-queries (</a:t>
            </a:r>
            <a:r>
              <a:rPr lang="en-AU" dirty="0" err="1"/>
              <a:t>avg</a:t>
            </a:r>
            <a:r>
              <a:rPr lang="en-AU" dirty="0"/>
              <a:t> of 3.03 queries per experiment)</a:t>
            </a:r>
          </a:p>
          <a:p>
            <a:pPr marL="0" indent="0">
              <a:buNone/>
            </a:pPr>
            <a:endParaRPr lang="en-AU" dirty="0"/>
          </a:p>
        </p:txBody>
      </p:sp>
      <p:sp>
        <p:nvSpPr>
          <p:cNvPr id="4" name="Freeform 3">
            <a:extLst>
              <a:ext uri="{FF2B5EF4-FFF2-40B4-BE49-F238E27FC236}">
                <a16:creationId xmlns:a16="http://schemas.microsoft.com/office/drawing/2014/main" id="{9CB37FFE-BD8D-8C45-AE52-304059F55EB3}"/>
              </a:ext>
            </a:extLst>
          </p:cNvPr>
          <p:cNvSpPr/>
          <p:nvPr/>
        </p:nvSpPr>
        <p:spPr>
          <a:xfrm>
            <a:off x="5331417" y="2657022"/>
            <a:ext cx="395719" cy="748155"/>
          </a:xfrm>
          <a:custGeom>
            <a:avLst/>
            <a:gdLst>
              <a:gd name="connsiteX0" fmla="*/ 0 w 395719"/>
              <a:gd name="connsiteY0" fmla="*/ 47432 h 748155"/>
              <a:gd name="connsiteX1" fmla="*/ 395207 w 395719"/>
              <a:gd name="connsiteY1" fmla="*/ 55181 h 748155"/>
              <a:gd name="connsiteX2" fmla="*/ 85241 w 395719"/>
              <a:gd name="connsiteY2" fmla="*/ 47432 h 748155"/>
              <a:gd name="connsiteX3" fmla="*/ 162732 w 395719"/>
              <a:gd name="connsiteY3" fmla="*/ 721609 h 748155"/>
              <a:gd name="connsiteX4" fmla="*/ 247973 w 395719"/>
              <a:gd name="connsiteY4" fmla="*/ 535629 h 748155"/>
              <a:gd name="connsiteX5" fmla="*/ 147234 w 395719"/>
              <a:gd name="connsiteY5" fmla="*/ 744856 h 748155"/>
              <a:gd name="connsiteX6" fmla="*/ 46495 w 395719"/>
              <a:gd name="connsiteY6" fmla="*/ 644117 h 748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719" h="748155">
                <a:moveTo>
                  <a:pt x="0" y="47432"/>
                </a:moveTo>
                <a:lnTo>
                  <a:pt x="395207" y="55181"/>
                </a:lnTo>
                <a:cubicBezTo>
                  <a:pt x="409414" y="55181"/>
                  <a:pt x="123987" y="-63639"/>
                  <a:pt x="85241" y="47432"/>
                </a:cubicBezTo>
                <a:cubicBezTo>
                  <a:pt x="46495" y="158503"/>
                  <a:pt x="135610" y="640243"/>
                  <a:pt x="162732" y="721609"/>
                </a:cubicBezTo>
                <a:cubicBezTo>
                  <a:pt x="189854" y="802975"/>
                  <a:pt x="250556" y="531755"/>
                  <a:pt x="247973" y="535629"/>
                </a:cubicBezTo>
                <a:cubicBezTo>
                  <a:pt x="245390" y="539504"/>
                  <a:pt x="180814" y="726775"/>
                  <a:pt x="147234" y="744856"/>
                </a:cubicBezTo>
                <a:cubicBezTo>
                  <a:pt x="113654" y="762937"/>
                  <a:pt x="80074" y="703527"/>
                  <a:pt x="46495" y="6441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14ED34A2-B248-DA4D-B768-D1FD851186C5}"/>
              </a:ext>
            </a:extLst>
          </p:cNvPr>
          <p:cNvSpPr/>
          <p:nvPr/>
        </p:nvSpPr>
        <p:spPr>
          <a:xfrm>
            <a:off x="5323668" y="5223217"/>
            <a:ext cx="396257" cy="1022744"/>
          </a:xfrm>
          <a:custGeom>
            <a:avLst/>
            <a:gdLst>
              <a:gd name="connsiteX0" fmla="*/ 7749 w 396257"/>
              <a:gd name="connsiteY0" fmla="*/ 46207 h 1022744"/>
              <a:gd name="connsiteX1" fmla="*/ 395207 w 396257"/>
              <a:gd name="connsiteY1" fmla="*/ 77203 h 1022744"/>
              <a:gd name="connsiteX2" fmla="*/ 123986 w 396257"/>
              <a:gd name="connsiteY2" fmla="*/ 61705 h 1022744"/>
              <a:gd name="connsiteX3" fmla="*/ 178230 w 396257"/>
              <a:gd name="connsiteY3" fmla="*/ 968356 h 1022744"/>
              <a:gd name="connsiteX4" fmla="*/ 263471 w 396257"/>
              <a:gd name="connsiteY4" fmla="*/ 728132 h 1022744"/>
              <a:gd name="connsiteX5" fmla="*/ 209227 w 396257"/>
              <a:gd name="connsiteY5" fmla="*/ 1022600 h 1022744"/>
              <a:gd name="connsiteX6" fmla="*/ 0 w 396257"/>
              <a:gd name="connsiteY6" fmla="*/ 759129 h 102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257" h="1022744">
                <a:moveTo>
                  <a:pt x="7749" y="46207"/>
                </a:moveTo>
                <a:lnTo>
                  <a:pt x="395207" y="77203"/>
                </a:lnTo>
                <a:cubicBezTo>
                  <a:pt x="414580" y="79786"/>
                  <a:pt x="160149" y="-86821"/>
                  <a:pt x="123986" y="61705"/>
                </a:cubicBezTo>
                <a:cubicBezTo>
                  <a:pt x="87823" y="210231"/>
                  <a:pt x="154983" y="857285"/>
                  <a:pt x="178230" y="968356"/>
                </a:cubicBezTo>
                <a:cubicBezTo>
                  <a:pt x="201477" y="1079427"/>
                  <a:pt x="258305" y="719091"/>
                  <a:pt x="263471" y="728132"/>
                </a:cubicBezTo>
                <a:cubicBezTo>
                  <a:pt x="268637" y="737173"/>
                  <a:pt x="253139" y="1017434"/>
                  <a:pt x="209227" y="1022600"/>
                </a:cubicBezTo>
                <a:cubicBezTo>
                  <a:pt x="165315" y="1027766"/>
                  <a:pt x="82657" y="893447"/>
                  <a:pt x="0" y="7591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80A1598B-6476-5B47-83C8-641C21867442}"/>
              </a:ext>
            </a:extLst>
          </p:cNvPr>
          <p:cNvSpPr txBox="1"/>
          <p:nvPr/>
        </p:nvSpPr>
        <p:spPr>
          <a:xfrm>
            <a:off x="8671302" y="2430934"/>
            <a:ext cx="2280314" cy="1200329"/>
          </a:xfrm>
          <a:prstGeom prst="rect">
            <a:avLst/>
          </a:prstGeom>
          <a:noFill/>
        </p:spPr>
        <p:txBody>
          <a:bodyPr wrap="square" rtlCol="0">
            <a:spAutoFit/>
          </a:bodyPr>
          <a:lstStyle/>
          <a:p>
            <a:r>
              <a:rPr lang="en-AU" dirty="0">
                <a:latin typeface="AhnbergHand" pitchFamily="2" charset="0"/>
              </a:rPr>
              <a:t>Fewer re-query events but each event has more queries!</a:t>
            </a:r>
          </a:p>
        </p:txBody>
      </p:sp>
      <p:sp>
        <p:nvSpPr>
          <p:cNvPr id="7" name="Freeform 6">
            <a:extLst>
              <a:ext uri="{FF2B5EF4-FFF2-40B4-BE49-F238E27FC236}">
                <a16:creationId xmlns:a16="http://schemas.microsoft.com/office/drawing/2014/main" id="{8DD91FBD-31EC-1549-8B72-175C4888E3AE}"/>
              </a:ext>
            </a:extLst>
          </p:cNvPr>
          <p:cNvSpPr/>
          <p:nvPr/>
        </p:nvSpPr>
        <p:spPr>
          <a:xfrm>
            <a:off x="1765738" y="2667989"/>
            <a:ext cx="433771" cy="803159"/>
          </a:xfrm>
          <a:custGeom>
            <a:avLst/>
            <a:gdLst>
              <a:gd name="connsiteX0" fmla="*/ 0 w 433771"/>
              <a:gd name="connsiteY0" fmla="*/ 33170 h 803159"/>
              <a:gd name="connsiteX1" fmla="*/ 430924 w 433771"/>
              <a:gd name="connsiteY1" fmla="*/ 43680 h 803159"/>
              <a:gd name="connsiteX2" fmla="*/ 189186 w 433771"/>
              <a:gd name="connsiteY2" fmla="*/ 54190 h 803159"/>
              <a:gd name="connsiteX3" fmla="*/ 231228 w 433771"/>
              <a:gd name="connsiteY3" fmla="*/ 747873 h 803159"/>
              <a:gd name="connsiteX4" fmla="*/ 346841 w 433771"/>
              <a:gd name="connsiteY4" fmla="*/ 611239 h 803159"/>
              <a:gd name="connsiteX5" fmla="*/ 241738 w 433771"/>
              <a:gd name="connsiteY5" fmla="*/ 800425 h 803159"/>
              <a:gd name="connsiteX6" fmla="*/ 115614 w 433771"/>
              <a:gd name="connsiteY6" fmla="*/ 705832 h 803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771" h="803159">
                <a:moveTo>
                  <a:pt x="0" y="33170"/>
                </a:moveTo>
                <a:lnTo>
                  <a:pt x="430924" y="43680"/>
                </a:lnTo>
                <a:cubicBezTo>
                  <a:pt x="462455" y="47183"/>
                  <a:pt x="222469" y="-63175"/>
                  <a:pt x="189186" y="54190"/>
                </a:cubicBezTo>
                <a:cubicBezTo>
                  <a:pt x="155903" y="171555"/>
                  <a:pt x="204952" y="655032"/>
                  <a:pt x="231228" y="747873"/>
                </a:cubicBezTo>
                <a:cubicBezTo>
                  <a:pt x="257504" y="840714"/>
                  <a:pt x="345089" y="602480"/>
                  <a:pt x="346841" y="611239"/>
                </a:cubicBezTo>
                <a:cubicBezTo>
                  <a:pt x="348593" y="619998"/>
                  <a:pt x="280276" y="784660"/>
                  <a:pt x="241738" y="800425"/>
                </a:cubicBezTo>
                <a:cubicBezTo>
                  <a:pt x="203200" y="816191"/>
                  <a:pt x="159407" y="761011"/>
                  <a:pt x="115614" y="70583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179252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A56A1-AF8B-C04B-8965-F1443267FB36}"/>
              </a:ext>
            </a:extLst>
          </p:cNvPr>
          <p:cNvSpPr>
            <a:spLocks noGrp="1"/>
          </p:cNvSpPr>
          <p:nvPr>
            <p:ph type="title"/>
          </p:nvPr>
        </p:nvSpPr>
        <p:spPr/>
        <p:txBody>
          <a:bodyPr/>
          <a:lstStyle/>
          <a:p>
            <a:r>
              <a:rPr lang="en-AU" dirty="0"/>
              <a:t>WTF?</a:t>
            </a:r>
          </a:p>
        </p:txBody>
      </p:sp>
      <p:sp>
        <p:nvSpPr>
          <p:cNvPr id="3" name="Content Placeholder 2">
            <a:extLst>
              <a:ext uri="{FF2B5EF4-FFF2-40B4-BE49-F238E27FC236}">
                <a16:creationId xmlns:a16="http://schemas.microsoft.com/office/drawing/2014/main" id="{E7180D96-78F7-F54A-B1D4-D88E171D5292}"/>
              </a:ext>
            </a:extLst>
          </p:cNvPr>
          <p:cNvSpPr>
            <a:spLocks noGrp="1"/>
          </p:cNvSpPr>
          <p:nvPr>
            <p:ph idx="1"/>
          </p:nvPr>
        </p:nvSpPr>
        <p:spPr/>
        <p:txBody>
          <a:bodyPr/>
          <a:lstStyle/>
          <a:p>
            <a:r>
              <a:rPr lang="en-AU" dirty="0"/>
              <a:t>A DNSSEC-signed NXDOMAIN response generates many more re-queries than a DNSSEC-signed A / AAAA response</a:t>
            </a:r>
          </a:p>
          <a:p>
            <a:endParaRPr lang="en-AU" dirty="0"/>
          </a:p>
        </p:txBody>
      </p:sp>
      <p:pic>
        <p:nvPicPr>
          <p:cNvPr id="5" name="Picture 4">
            <a:extLst>
              <a:ext uri="{FF2B5EF4-FFF2-40B4-BE49-F238E27FC236}">
                <a16:creationId xmlns:a16="http://schemas.microsoft.com/office/drawing/2014/main" id="{83C8E8D3-67E5-3344-91AC-50D534F86F46}"/>
              </a:ext>
            </a:extLst>
          </p:cNvPr>
          <p:cNvPicPr>
            <a:picLocks noChangeAspect="1"/>
          </p:cNvPicPr>
          <p:nvPr/>
        </p:nvPicPr>
        <p:blipFill>
          <a:blip r:embed="rId2"/>
          <a:stretch>
            <a:fillRect/>
          </a:stretch>
        </p:blipFill>
        <p:spPr>
          <a:xfrm>
            <a:off x="3123364" y="2683660"/>
            <a:ext cx="5945272" cy="4174340"/>
          </a:xfrm>
          <a:prstGeom prst="rect">
            <a:avLst/>
          </a:prstGeom>
        </p:spPr>
      </p:pic>
    </p:spTree>
    <p:extLst>
      <p:ext uri="{BB962C8B-B14F-4D97-AF65-F5344CB8AC3E}">
        <p14:creationId xmlns:p14="http://schemas.microsoft.com/office/powerpoint/2010/main" val="3074322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D86-63D5-A34D-8131-17790732E078}"/>
              </a:ext>
            </a:extLst>
          </p:cNvPr>
          <p:cNvSpPr>
            <a:spLocks noGrp="1"/>
          </p:cNvSpPr>
          <p:nvPr>
            <p:ph type="title"/>
          </p:nvPr>
        </p:nvSpPr>
        <p:spPr/>
        <p:txBody>
          <a:bodyPr/>
          <a:lstStyle/>
          <a:p>
            <a:r>
              <a:rPr lang="en-AU" dirty="0"/>
              <a:t>Pulling it back together</a:t>
            </a:r>
          </a:p>
        </p:txBody>
      </p:sp>
      <p:sp>
        <p:nvSpPr>
          <p:cNvPr id="3" name="Content Placeholder 2">
            <a:extLst>
              <a:ext uri="{FF2B5EF4-FFF2-40B4-BE49-F238E27FC236}">
                <a16:creationId xmlns:a16="http://schemas.microsoft.com/office/drawing/2014/main" id="{7F39AB7E-9184-AE40-9795-757AB7EB814A}"/>
              </a:ext>
            </a:extLst>
          </p:cNvPr>
          <p:cNvSpPr>
            <a:spLocks noGrp="1"/>
          </p:cNvSpPr>
          <p:nvPr>
            <p:ph idx="1"/>
          </p:nvPr>
        </p:nvSpPr>
        <p:spPr/>
        <p:txBody>
          <a:bodyPr/>
          <a:lstStyle/>
          <a:p>
            <a:r>
              <a:rPr lang="en-AU" dirty="0"/>
              <a:t>Why are there so many DNS repeat queries?</a:t>
            </a:r>
          </a:p>
          <a:p>
            <a:pPr lvl="1"/>
            <a:endParaRPr lang="en-AU" dirty="0"/>
          </a:p>
        </p:txBody>
      </p:sp>
      <p:pic>
        <p:nvPicPr>
          <p:cNvPr id="5" name="Picture 4">
            <a:extLst>
              <a:ext uri="{FF2B5EF4-FFF2-40B4-BE49-F238E27FC236}">
                <a16:creationId xmlns:a16="http://schemas.microsoft.com/office/drawing/2014/main" id="{029449F2-1F84-7C41-8084-5D88ACB5120E}"/>
              </a:ext>
            </a:extLst>
          </p:cNvPr>
          <p:cNvPicPr>
            <a:picLocks noChangeAspect="1"/>
          </p:cNvPicPr>
          <p:nvPr/>
        </p:nvPicPr>
        <p:blipFill>
          <a:blip r:embed="rId2"/>
          <a:stretch>
            <a:fillRect/>
          </a:stretch>
        </p:blipFill>
        <p:spPr>
          <a:xfrm>
            <a:off x="4740614" y="2395658"/>
            <a:ext cx="5273824" cy="4445759"/>
          </a:xfrm>
          <a:prstGeom prst="rect">
            <a:avLst/>
          </a:prstGeom>
        </p:spPr>
      </p:pic>
    </p:spTree>
    <p:extLst>
      <p:ext uri="{BB962C8B-B14F-4D97-AF65-F5344CB8AC3E}">
        <p14:creationId xmlns:p14="http://schemas.microsoft.com/office/powerpoint/2010/main" val="2251459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D86-63D5-A34D-8131-17790732E078}"/>
              </a:ext>
            </a:extLst>
          </p:cNvPr>
          <p:cNvSpPr>
            <a:spLocks noGrp="1"/>
          </p:cNvSpPr>
          <p:nvPr>
            <p:ph type="title"/>
          </p:nvPr>
        </p:nvSpPr>
        <p:spPr/>
        <p:txBody>
          <a:bodyPr/>
          <a:lstStyle/>
          <a:p>
            <a:r>
              <a:rPr lang="en-AU" dirty="0"/>
              <a:t>Pulling it back together</a:t>
            </a:r>
          </a:p>
        </p:txBody>
      </p:sp>
      <p:sp>
        <p:nvSpPr>
          <p:cNvPr id="3" name="Content Placeholder 2">
            <a:extLst>
              <a:ext uri="{FF2B5EF4-FFF2-40B4-BE49-F238E27FC236}">
                <a16:creationId xmlns:a16="http://schemas.microsoft.com/office/drawing/2014/main" id="{7F39AB7E-9184-AE40-9795-757AB7EB814A}"/>
              </a:ext>
            </a:extLst>
          </p:cNvPr>
          <p:cNvSpPr>
            <a:spLocks noGrp="1"/>
          </p:cNvSpPr>
          <p:nvPr>
            <p:ph idx="1"/>
          </p:nvPr>
        </p:nvSpPr>
        <p:spPr/>
        <p:txBody>
          <a:bodyPr/>
          <a:lstStyle/>
          <a:p>
            <a:r>
              <a:rPr lang="en-AU" dirty="0"/>
              <a:t>Why are there so many DNS repeat queries?</a:t>
            </a:r>
          </a:p>
          <a:p>
            <a:pPr lvl="1"/>
            <a:r>
              <a:rPr lang="en-AU" dirty="0"/>
              <a:t>Happy Eyeballs</a:t>
            </a:r>
          </a:p>
          <a:p>
            <a:pPr lvl="1"/>
            <a:endParaRPr lang="en-AU" dirty="0"/>
          </a:p>
        </p:txBody>
      </p:sp>
      <p:pic>
        <p:nvPicPr>
          <p:cNvPr id="5" name="Picture 4">
            <a:extLst>
              <a:ext uri="{FF2B5EF4-FFF2-40B4-BE49-F238E27FC236}">
                <a16:creationId xmlns:a16="http://schemas.microsoft.com/office/drawing/2014/main" id="{029449F2-1F84-7C41-8084-5D88ACB5120E}"/>
              </a:ext>
            </a:extLst>
          </p:cNvPr>
          <p:cNvPicPr>
            <a:picLocks noChangeAspect="1"/>
          </p:cNvPicPr>
          <p:nvPr/>
        </p:nvPicPr>
        <p:blipFill>
          <a:blip r:embed="rId2"/>
          <a:stretch>
            <a:fillRect/>
          </a:stretch>
        </p:blipFill>
        <p:spPr>
          <a:xfrm>
            <a:off x="4740614" y="2395658"/>
            <a:ext cx="5273824" cy="4445759"/>
          </a:xfrm>
          <a:prstGeom prst="rect">
            <a:avLst/>
          </a:prstGeom>
        </p:spPr>
      </p:pic>
      <p:sp>
        <p:nvSpPr>
          <p:cNvPr id="14" name="Freeform 13">
            <a:extLst>
              <a:ext uri="{FF2B5EF4-FFF2-40B4-BE49-F238E27FC236}">
                <a16:creationId xmlns:a16="http://schemas.microsoft.com/office/drawing/2014/main" id="{78DE7992-5143-B24D-A032-0E1C61F5AF41}"/>
              </a:ext>
            </a:extLst>
          </p:cNvPr>
          <p:cNvSpPr/>
          <p:nvPr/>
        </p:nvSpPr>
        <p:spPr>
          <a:xfrm>
            <a:off x="3618854" y="2518475"/>
            <a:ext cx="3922995" cy="3162340"/>
          </a:xfrm>
          <a:custGeom>
            <a:avLst/>
            <a:gdLst>
              <a:gd name="connsiteX0" fmla="*/ 0 w 3922995"/>
              <a:gd name="connsiteY0" fmla="*/ 0 h 3162340"/>
              <a:gd name="connsiteX1" fmla="*/ 3572360 w 3922995"/>
              <a:gd name="connsiteY1" fmla="*/ 2921430 h 3162340"/>
              <a:gd name="connsiteX2" fmla="*/ 3828082 w 3922995"/>
              <a:gd name="connsiteY2" fmla="*/ 2843939 h 3162340"/>
              <a:gd name="connsiteX3" fmla="*/ 3913322 w 3922995"/>
              <a:gd name="connsiteY3" fmla="*/ 3122908 h 3162340"/>
              <a:gd name="connsiteX4" fmla="*/ 3727343 w 3922995"/>
              <a:gd name="connsiteY4" fmla="*/ 3153905 h 316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2995" h="3162340">
                <a:moveTo>
                  <a:pt x="0" y="0"/>
                </a:moveTo>
                <a:cubicBezTo>
                  <a:pt x="1467173" y="1223720"/>
                  <a:pt x="2934346" y="2447440"/>
                  <a:pt x="3572360" y="2921430"/>
                </a:cubicBezTo>
                <a:cubicBezTo>
                  <a:pt x="4210374" y="3395420"/>
                  <a:pt x="3771255" y="2810359"/>
                  <a:pt x="3828082" y="2843939"/>
                </a:cubicBezTo>
                <a:cubicBezTo>
                  <a:pt x="3884909" y="2877519"/>
                  <a:pt x="3930112" y="3071247"/>
                  <a:pt x="3913322" y="3122908"/>
                </a:cubicBezTo>
                <a:cubicBezTo>
                  <a:pt x="3896532" y="3174569"/>
                  <a:pt x="3811937" y="3164237"/>
                  <a:pt x="3727343" y="315390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28090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D86-63D5-A34D-8131-17790732E078}"/>
              </a:ext>
            </a:extLst>
          </p:cNvPr>
          <p:cNvSpPr>
            <a:spLocks noGrp="1"/>
          </p:cNvSpPr>
          <p:nvPr>
            <p:ph type="title"/>
          </p:nvPr>
        </p:nvSpPr>
        <p:spPr/>
        <p:txBody>
          <a:bodyPr/>
          <a:lstStyle/>
          <a:p>
            <a:r>
              <a:rPr lang="en-AU" dirty="0"/>
              <a:t>Pulling it back together</a:t>
            </a:r>
          </a:p>
        </p:txBody>
      </p:sp>
      <p:sp>
        <p:nvSpPr>
          <p:cNvPr id="3" name="Content Placeholder 2">
            <a:extLst>
              <a:ext uri="{FF2B5EF4-FFF2-40B4-BE49-F238E27FC236}">
                <a16:creationId xmlns:a16="http://schemas.microsoft.com/office/drawing/2014/main" id="{7F39AB7E-9184-AE40-9795-757AB7EB814A}"/>
              </a:ext>
            </a:extLst>
          </p:cNvPr>
          <p:cNvSpPr>
            <a:spLocks noGrp="1"/>
          </p:cNvSpPr>
          <p:nvPr>
            <p:ph idx="1"/>
          </p:nvPr>
        </p:nvSpPr>
        <p:spPr/>
        <p:txBody>
          <a:bodyPr/>
          <a:lstStyle/>
          <a:p>
            <a:r>
              <a:rPr lang="en-AU" dirty="0"/>
              <a:t>Why are there so many DNS repeat queries?</a:t>
            </a:r>
          </a:p>
          <a:p>
            <a:pPr lvl="1"/>
            <a:r>
              <a:rPr lang="en-AU" dirty="0"/>
              <a:t>Happy Eyeballs</a:t>
            </a:r>
          </a:p>
          <a:p>
            <a:pPr lvl="1"/>
            <a:r>
              <a:rPr lang="en-AU" dirty="0"/>
              <a:t>DNSSEC</a:t>
            </a:r>
          </a:p>
          <a:p>
            <a:pPr lvl="1"/>
            <a:endParaRPr lang="en-AU" dirty="0"/>
          </a:p>
        </p:txBody>
      </p:sp>
      <p:pic>
        <p:nvPicPr>
          <p:cNvPr id="5" name="Picture 4">
            <a:extLst>
              <a:ext uri="{FF2B5EF4-FFF2-40B4-BE49-F238E27FC236}">
                <a16:creationId xmlns:a16="http://schemas.microsoft.com/office/drawing/2014/main" id="{029449F2-1F84-7C41-8084-5D88ACB5120E}"/>
              </a:ext>
            </a:extLst>
          </p:cNvPr>
          <p:cNvPicPr>
            <a:picLocks noChangeAspect="1"/>
          </p:cNvPicPr>
          <p:nvPr/>
        </p:nvPicPr>
        <p:blipFill>
          <a:blip r:embed="rId2"/>
          <a:stretch>
            <a:fillRect/>
          </a:stretch>
        </p:blipFill>
        <p:spPr>
          <a:xfrm>
            <a:off x="4740614" y="2395658"/>
            <a:ext cx="5273824" cy="4445759"/>
          </a:xfrm>
          <a:prstGeom prst="rect">
            <a:avLst/>
          </a:prstGeom>
        </p:spPr>
      </p:pic>
      <p:sp>
        <p:nvSpPr>
          <p:cNvPr id="4" name="Freeform 3">
            <a:extLst>
              <a:ext uri="{FF2B5EF4-FFF2-40B4-BE49-F238E27FC236}">
                <a16:creationId xmlns:a16="http://schemas.microsoft.com/office/drawing/2014/main" id="{8FB74AEF-F505-0045-B0B9-7E585EFE855C}"/>
              </a:ext>
            </a:extLst>
          </p:cNvPr>
          <p:cNvSpPr/>
          <p:nvPr/>
        </p:nvSpPr>
        <p:spPr>
          <a:xfrm>
            <a:off x="2805193" y="2828440"/>
            <a:ext cx="3534249" cy="2597899"/>
          </a:xfrm>
          <a:custGeom>
            <a:avLst/>
            <a:gdLst>
              <a:gd name="connsiteX0" fmla="*/ 0 w 4030195"/>
              <a:gd name="connsiteY0" fmla="*/ 0 h 2768380"/>
              <a:gd name="connsiteX1" fmla="*/ 3665349 w 4030195"/>
              <a:gd name="connsiteY1" fmla="*/ 2518474 h 2768380"/>
              <a:gd name="connsiteX2" fmla="*/ 3936569 w 4030195"/>
              <a:gd name="connsiteY2" fmla="*/ 2433234 h 2768380"/>
              <a:gd name="connsiteX3" fmla="*/ 3998563 w 4030195"/>
              <a:gd name="connsiteY3" fmla="*/ 2743200 h 2768380"/>
              <a:gd name="connsiteX4" fmla="*/ 3688596 w 4030195"/>
              <a:gd name="connsiteY4" fmla="*/ 2727701 h 2768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0195" h="2768380">
                <a:moveTo>
                  <a:pt x="0" y="0"/>
                </a:moveTo>
                <a:cubicBezTo>
                  <a:pt x="1504627" y="1056467"/>
                  <a:pt x="3009254" y="2112935"/>
                  <a:pt x="3665349" y="2518474"/>
                </a:cubicBezTo>
                <a:cubicBezTo>
                  <a:pt x="4321444" y="2924013"/>
                  <a:pt x="3881033" y="2395780"/>
                  <a:pt x="3936569" y="2433234"/>
                </a:cubicBezTo>
                <a:cubicBezTo>
                  <a:pt x="3992105" y="2470688"/>
                  <a:pt x="4039892" y="2694122"/>
                  <a:pt x="3998563" y="2743200"/>
                </a:cubicBezTo>
                <a:cubicBezTo>
                  <a:pt x="3957234" y="2792278"/>
                  <a:pt x="3822915" y="2759989"/>
                  <a:pt x="3688596" y="272770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4515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D86-63D5-A34D-8131-17790732E078}"/>
              </a:ext>
            </a:extLst>
          </p:cNvPr>
          <p:cNvSpPr>
            <a:spLocks noGrp="1"/>
          </p:cNvSpPr>
          <p:nvPr>
            <p:ph type="title"/>
          </p:nvPr>
        </p:nvSpPr>
        <p:spPr/>
        <p:txBody>
          <a:bodyPr/>
          <a:lstStyle/>
          <a:p>
            <a:r>
              <a:rPr lang="en-AU" dirty="0"/>
              <a:t>Pulling it back together</a:t>
            </a:r>
          </a:p>
        </p:txBody>
      </p:sp>
      <p:sp>
        <p:nvSpPr>
          <p:cNvPr id="3" name="Content Placeholder 2">
            <a:extLst>
              <a:ext uri="{FF2B5EF4-FFF2-40B4-BE49-F238E27FC236}">
                <a16:creationId xmlns:a16="http://schemas.microsoft.com/office/drawing/2014/main" id="{7F39AB7E-9184-AE40-9795-757AB7EB814A}"/>
              </a:ext>
            </a:extLst>
          </p:cNvPr>
          <p:cNvSpPr>
            <a:spLocks noGrp="1"/>
          </p:cNvSpPr>
          <p:nvPr>
            <p:ph idx="1"/>
          </p:nvPr>
        </p:nvSpPr>
        <p:spPr/>
        <p:txBody>
          <a:bodyPr/>
          <a:lstStyle/>
          <a:p>
            <a:r>
              <a:rPr lang="en-AU" dirty="0"/>
              <a:t>Why are there so many DNS repeat queries?</a:t>
            </a:r>
          </a:p>
          <a:p>
            <a:pPr lvl="1"/>
            <a:r>
              <a:rPr lang="en-AU" dirty="0"/>
              <a:t>Happy Eyeballs</a:t>
            </a:r>
          </a:p>
          <a:p>
            <a:pPr lvl="1"/>
            <a:r>
              <a:rPr lang="en-AU" dirty="0"/>
              <a:t>DNSSEC</a:t>
            </a:r>
          </a:p>
          <a:p>
            <a:pPr lvl="1"/>
            <a:r>
              <a:rPr lang="en-AU" dirty="0"/>
              <a:t>NXDOMAIN</a:t>
            </a:r>
          </a:p>
          <a:p>
            <a:pPr lvl="1"/>
            <a:endParaRPr lang="en-AU" dirty="0"/>
          </a:p>
        </p:txBody>
      </p:sp>
      <p:pic>
        <p:nvPicPr>
          <p:cNvPr id="5" name="Picture 4">
            <a:extLst>
              <a:ext uri="{FF2B5EF4-FFF2-40B4-BE49-F238E27FC236}">
                <a16:creationId xmlns:a16="http://schemas.microsoft.com/office/drawing/2014/main" id="{029449F2-1F84-7C41-8084-5D88ACB5120E}"/>
              </a:ext>
            </a:extLst>
          </p:cNvPr>
          <p:cNvPicPr>
            <a:picLocks noChangeAspect="1"/>
          </p:cNvPicPr>
          <p:nvPr/>
        </p:nvPicPr>
        <p:blipFill>
          <a:blip r:embed="rId2"/>
          <a:stretch>
            <a:fillRect/>
          </a:stretch>
        </p:blipFill>
        <p:spPr>
          <a:xfrm>
            <a:off x="4740614" y="2395658"/>
            <a:ext cx="5273824" cy="4445759"/>
          </a:xfrm>
          <a:prstGeom prst="rect">
            <a:avLst/>
          </a:prstGeom>
        </p:spPr>
      </p:pic>
      <p:sp>
        <p:nvSpPr>
          <p:cNvPr id="4" name="Freeform 3">
            <a:extLst>
              <a:ext uri="{FF2B5EF4-FFF2-40B4-BE49-F238E27FC236}">
                <a16:creationId xmlns:a16="http://schemas.microsoft.com/office/drawing/2014/main" id="{C10FC527-E8D7-D742-AE19-3B20F9EE800E}"/>
              </a:ext>
            </a:extLst>
          </p:cNvPr>
          <p:cNvSpPr/>
          <p:nvPr/>
        </p:nvSpPr>
        <p:spPr>
          <a:xfrm>
            <a:off x="3192651" y="3324386"/>
            <a:ext cx="2916574" cy="1309607"/>
          </a:xfrm>
          <a:custGeom>
            <a:avLst/>
            <a:gdLst>
              <a:gd name="connsiteX0" fmla="*/ 0 w 2916574"/>
              <a:gd name="connsiteY0" fmla="*/ 0 h 1309607"/>
              <a:gd name="connsiteX1" fmla="*/ 1650569 w 2916574"/>
              <a:gd name="connsiteY1" fmla="*/ 658678 h 1309607"/>
              <a:gd name="connsiteX2" fmla="*/ 2836190 w 2916574"/>
              <a:gd name="connsiteY2" fmla="*/ 1247614 h 1309607"/>
              <a:gd name="connsiteX3" fmla="*/ 2812942 w 2916574"/>
              <a:gd name="connsiteY3" fmla="*/ 1084882 h 1309607"/>
              <a:gd name="connsiteX4" fmla="*/ 2913681 w 2916574"/>
              <a:gd name="connsiteY4" fmla="*/ 1263112 h 1309607"/>
              <a:gd name="connsiteX5" fmla="*/ 2681207 w 2916574"/>
              <a:gd name="connsiteY5" fmla="*/ 1309607 h 130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6574" h="1309607">
                <a:moveTo>
                  <a:pt x="0" y="0"/>
                </a:moveTo>
                <a:cubicBezTo>
                  <a:pt x="588935" y="225371"/>
                  <a:pt x="1177871" y="450742"/>
                  <a:pt x="1650569" y="658678"/>
                </a:cubicBezTo>
                <a:cubicBezTo>
                  <a:pt x="2123267" y="866614"/>
                  <a:pt x="2642461" y="1176580"/>
                  <a:pt x="2836190" y="1247614"/>
                </a:cubicBezTo>
                <a:cubicBezTo>
                  <a:pt x="3029919" y="1318648"/>
                  <a:pt x="2800027" y="1082299"/>
                  <a:pt x="2812942" y="1084882"/>
                </a:cubicBezTo>
                <a:cubicBezTo>
                  <a:pt x="2825857" y="1087465"/>
                  <a:pt x="2935637" y="1225658"/>
                  <a:pt x="2913681" y="1263112"/>
                </a:cubicBezTo>
                <a:cubicBezTo>
                  <a:pt x="2891725" y="1300566"/>
                  <a:pt x="2786466" y="1305086"/>
                  <a:pt x="2681207" y="13096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5309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D86-63D5-A34D-8131-17790732E078}"/>
              </a:ext>
            </a:extLst>
          </p:cNvPr>
          <p:cNvSpPr>
            <a:spLocks noGrp="1"/>
          </p:cNvSpPr>
          <p:nvPr>
            <p:ph type="title"/>
          </p:nvPr>
        </p:nvSpPr>
        <p:spPr/>
        <p:txBody>
          <a:bodyPr/>
          <a:lstStyle/>
          <a:p>
            <a:r>
              <a:rPr lang="en-AU" dirty="0"/>
              <a:t>Pulling it back together</a:t>
            </a:r>
          </a:p>
        </p:txBody>
      </p:sp>
      <p:pic>
        <p:nvPicPr>
          <p:cNvPr id="5" name="Picture 4">
            <a:extLst>
              <a:ext uri="{FF2B5EF4-FFF2-40B4-BE49-F238E27FC236}">
                <a16:creationId xmlns:a16="http://schemas.microsoft.com/office/drawing/2014/main" id="{029449F2-1F84-7C41-8084-5D88ACB5120E}"/>
              </a:ext>
            </a:extLst>
          </p:cNvPr>
          <p:cNvPicPr>
            <a:picLocks noChangeAspect="1"/>
          </p:cNvPicPr>
          <p:nvPr/>
        </p:nvPicPr>
        <p:blipFill>
          <a:blip r:embed="rId2"/>
          <a:stretch>
            <a:fillRect/>
          </a:stretch>
        </p:blipFill>
        <p:spPr>
          <a:xfrm>
            <a:off x="4740614" y="2395658"/>
            <a:ext cx="5273824" cy="4445759"/>
          </a:xfrm>
          <a:prstGeom prst="rect">
            <a:avLst/>
          </a:prstGeom>
        </p:spPr>
      </p:pic>
      <p:sp>
        <p:nvSpPr>
          <p:cNvPr id="4" name="Freeform 3">
            <a:extLst>
              <a:ext uri="{FF2B5EF4-FFF2-40B4-BE49-F238E27FC236}">
                <a16:creationId xmlns:a16="http://schemas.microsoft.com/office/drawing/2014/main" id="{E7513C4F-CE1C-E540-92B7-6A7ECFFE501E}"/>
              </a:ext>
            </a:extLst>
          </p:cNvPr>
          <p:cNvSpPr/>
          <p:nvPr/>
        </p:nvSpPr>
        <p:spPr>
          <a:xfrm>
            <a:off x="5067946" y="3688597"/>
            <a:ext cx="1495621" cy="488196"/>
          </a:xfrm>
          <a:custGeom>
            <a:avLst/>
            <a:gdLst>
              <a:gd name="connsiteX0" fmla="*/ 0 w 3053201"/>
              <a:gd name="connsiteY0" fmla="*/ 0 h 488196"/>
              <a:gd name="connsiteX1" fmla="*/ 2867187 w 3053201"/>
              <a:gd name="connsiteY1" fmla="*/ 333213 h 488196"/>
              <a:gd name="connsiteX2" fmla="*/ 2758698 w 3053201"/>
              <a:gd name="connsiteY2" fmla="*/ 154983 h 488196"/>
              <a:gd name="connsiteX3" fmla="*/ 3053166 w 3053201"/>
              <a:gd name="connsiteY3" fmla="*/ 325464 h 488196"/>
              <a:gd name="connsiteX4" fmla="*/ 2774197 w 3053201"/>
              <a:gd name="connsiteY4" fmla="*/ 488196 h 48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3201" h="488196">
                <a:moveTo>
                  <a:pt x="0" y="0"/>
                </a:moveTo>
                <a:cubicBezTo>
                  <a:pt x="1203702" y="153691"/>
                  <a:pt x="2407404" y="307383"/>
                  <a:pt x="2867187" y="333213"/>
                </a:cubicBezTo>
                <a:cubicBezTo>
                  <a:pt x="3326970" y="359043"/>
                  <a:pt x="2727702" y="156274"/>
                  <a:pt x="2758698" y="154983"/>
                </a:cubicBezTo>
                <a:cubicBezTo>
                  <a:pt x="2789694" y="153692"/>
                  <a:pt x="3050583" y="269929"/>
                  <a:pt x="3053166" y="325464"/>
                </a:cubicBezTo>
                <a:cubicBezTo>
                  <a:pt x="3055749" y="380999"/>
                  <a:pt x="2914973" y="434597"/>
                  <a:pt x="2774197" y="48819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Content Placeholder 2">
            <a:extLst>
              <a:ext uri="{FF2B5EF4-FFF2-40B4-BE49-F238E27FC236}">
                <a16:creationId xmlns:a16="http://schemas.microsoft.com/office/drawing/2014/main" id="{7F39AB7E-9184-AE40-9795-757AB7EB814A}"/>
              </a:ext>
            </a:extLst>
          </p:cNvPr>
          <p:cNvSpPr>
            <a:spLocks noGrp="1"/>
          </p:cNvSpPr>
          <p:nvPr>
            <p:ph idx="1"/>
          </p:nvPr>
        </p:nvSpPr>
        <p:spPr/>
        <p:txBody>
          <a:bodyPr/>
          <a:lstStyle/>
          <a:p>
            <a:r>
              <a:rPr lang="en-AU" dirty="0"/>
              <a:t>Why are there so many DNS repeat queries?</a:t>
            </a:r>
          </a:p>
          <a:p>
            <a:pPr lvl="1"/>
            <a:r>
              <a:rPr lang="en-AU" dirty="0"/>
              <a:t>Happy Eyeballs</a:t>
            </a:r>
          </a:p>
          <a:p>
            <a:pPr lvl="1"/>
            <a:r>
              <a:rPr lang="en-AU" dirty="0"/>
              <a:t>DNSSEC</a:t>
            </a:r>
          </a:p>
          <a:p>
            <a:pPr lvl="1"/>
            <a:r>
              <a:rPr lang="en-AU" dirty="0"/>
              <a:t>NXDOMAIN</a:t>
            </a:r>
          </a:p>
          <a:p>
            <a:pPr lvl="1"/>
            <a:r>
              <a:rPr lang="en-AU" dirty="0"/>
              <a:t>stupidity down on the farm</a:t>
            </a:r>
          </a:p>
          <a:p>
            <a:pPr lvl="1"/>
            <a:endParaRPr lang="en-AU" dirty="0"/>
          </a:p>
        </p:txBody>
      </p:sp>
    </p:spTree>
    <p:extLst>
      <p:ext uri="{BB962C8B-B14F-4D97-AF65-F5344CB8AC3E}">
        <p14:creationId xmlns:p14="http://schemas.microsoft.com/office/powerpoint/2010/main" val="2710556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D86-63D5-A34D-8131-17790732E078}"/>
              </a:ext>
            </a:extLst>
          </p:cNvPr>
          <p:cNvSpPr>
            <a:spLocks noGrp="1"/>
          </p:cNvSpPr>
          <p:nvPr>
            <p:ph type="title"/>
          </p:nvPr>
        </p:nvSpPr>
        <p:spPr/>
        <p:txBody>
          <a:bodyPr/>
          <a:lstStyle/>
          <a:p>
            <a:r>
              <a:rPr lang="en-AU" dirty="0"/>
              <a:t>Pulling it back together</a:t>
            </a:r>
          </a:p>
        </p:txBody>
      </p:sp>
      <p:pic>
        <p:nvPicPr>
          <p:cNvPr id="5" name="Picture 4">
            <a:extLst>
              <a:ext uri="{FF2B5EF4-FFF2-40B4-BE49-F238E27FC236}">
                <a16:creationId xmlns:a16="http://schemas.microsoft.com/office/drawing/2014/main" id="{029449F2-1F84-7C41-8084-5D88ACB5120E}"/>
              </a:ext>
            </a:extLst>
          </p:cNvPr>
          <p:cNvPicPr>
            <a:picLocks noChangeAspect="1"/>
          </p:cNvPicPr>
          <p:nvPr/>
        </p:nvPicPr>
        <p:blipFill>
          <a:blip r:embed="rId2"/>
          <a:stretch>
            <a:fillRect/>
          </a:stretch>
        </p:blipFill>
        <p:spPr>
          <a:xfrm>
            <a:off x="4740614" y="2395658"/>
            <a:ext cx="5273824" cy="4445759"/>
          </a:xfrm>
          <a:prstGeom prst="rect">
            <a:avLst/>
          </a:prstGeom>
        </p:spPr>
      </p:pic>
      <p:sp>
        <p:nvSpPr>
          <p:cNvPr id="3" name="Content Placeholder 2">
            <a:extLst>
              <a:ext uri="{FF2B5EF4-FFF2-40B4-BE49-F238E27FC236}">
                <a16:creationId xmlns:a16="http://schemas.microsoft.com/office/drawing/2014/main" id="{7F39AB7E-9184-AE40-9795-757AB7EB814A}"/>
              </a:ext>
            </a:extLst>
          </p:cNvPr>
          <p:cNvSpPr>
            <a:spLocks noGrp="1"/>
          </p:cNvSpPr>
          <p:nvPr>
            <p:ph idx="1"/>
          </p:nvPr>
        </p:nvSpPr>
        <p:spPr/>
        <p:txBody>
          <a:bodyPr/>
          <a:lstStyle/>
          <a:p>
            <a:r>
              <a:rPr lang="en-AU" dirty="0"/>
              <a:t>Why are there so many DNS repeat queries?</a:t>
            </a:r>
          </a:p>
          <a:p>
            <a:pPr lvl="1"/>
            <a:r>
              <a:rPr lang="en-AU" dirty="0"/>
              <a:t>Happy Eyeballs</a:t>
            </a:r>
          </a:p>
          <a:p>
            <a:pPr lvl="1"/>
            <a:r>
              <a:rPr lang="en-AU" dirty="0"/>
              <a:t>DNSSEC</a:t>
            </a:r>
          </a:p>
          <a:p>
            <a:pPr lvl="1"/>
            <a:r>
              <a:rPr lang="en-AU" dirty="0"/>
              <a:t>NXDOMAIN</a:t>
            </a:r>
          </a:p>
          <a:p>
            <a:pPr lvl="1"/>
            <a:r>
              <a:rPr lang="en-AU" dirty="0"/>
              <a:t>Stupidity down on the farm</a:t>
            </a:r>
          </a:p>
          <a:p>
            <a:pPr lvl="1"/>
            <a:r>
              <a:rPr lang="en-AU" dirty="0"/>
              <a:t>&lt;reasons&gt;</a:t>
            </a:r>
          </a:p>
          <a:p>
            <a:pPr lvl="1"/>
            <a:endParaRPr lang="en-AU" dirty="0"/>
          </a:p>
        </p:txBody>
      </p:sp>
      <p:sp>
        <p:nvSpPr>
          <p:cNvPr id="4" name="Freeform 3">
            <a:extLst>
              <a:ext uri="{FF2B5EF4-FFF2-40B4-BE49-F238E27FC236}">
                <a16:creationId xmlns:a16="http://schemas.microsoft.com/office/drawing/2014/main" id="{2338B5C4-DACE-B940-90B0-311E10AF0898}"/>
              </a:ext>
            </a:extLst>
          </p:cNvPr>
          <p:cNvSpPr/>
          <p:nvPr/>
        </p:nvSpPr>
        <p:spPr>
          <a:xfrm>
            <a:off x="2991173" y="3649636"/>
            <a:ext cx="4070155" cy="441917"/>
          </a:xfrm>
          <a:custGeom>
            <a:avLst/>
            <a:gdLst>
              <a:gd name="connsiteX0" fmla="*/ 0 w 4070155"/>
              <a:gd name="connsiteY0" fmla="*/ 441917 h 441917"/>
              <a:gd name="connsiteX1" fmla="*/ 3029919 w 4070155"/>
              <a:gd name="connsiteY1" fmla="*/ 116452 h 441917"/>
              <a:gd name="connsiteX2" fmla="*/ 4037308 w 4070155"/>
              <a:gd name="connsiteY2" fmla="*/ 108703 h 441917"/>
              <a:gd name="connsiteX3" fmla="*/ 3742841 w 4070155"/>
              <a:gd name="connsiteY3" fmla="*/ 215 h 441917"/>
              <a:gd name="connsiteX4" fmla="*/ 4068305 w 4070155"/>
              <a:gd name="connsiteY4" fmla="*/ 85456 h 441917"/>
              <a:gd name="connsiteX5" fmla="*/ 3851329 w 4070155"/>
              <a:gd name="connsiteY5" fmla="*/ 240439 h 44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0155" h="441917">
                <a:moveTo>
                  <a:pt x="0" y="441917"/>
                </a:moveTo>
                <a:lnTo>
                  <a:pt x="3029919" y="116452"/>
                </a:lnTo>
                <a:cubicBezTo>
                  <a:pt x="3702804" y="60916"/>
                  <a:pt x="3918488" y="128076"/>
                  <a:pt x="4037308" y="108703"/>
                </a:cubicBezTo>
                <a:cubicBezTo>
                  <a:pt x="4156128" y="89330"/>
                  <a:pt x="3737675" y="4089"/>
                  <a:pt x="3742841" y="215"/>
                </a:cubicBezTo>
                <a:cubicBezTo>
                  <a:pt x="3748007" y="-3659"/>
                  <a:pt x="4050224" y="45419"/>
                  <a:pt x="4068305" y="85456"/>
                </a:cubicBezTo>
                <a:cubicBezTo>
                  <a:pt x="4086386" y="125493"/>
                  <a:pt x="3968857" y="182966"/>
                  <a:pt x="3851329" y="240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445232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862F1-F077-594C-9E88-57F03B9384F5}"/>
              </a:ext>
            </a:extLst>
          </p:cNvPr>
          <p:cNvSpPr>
            <a:spLocks noGrp="1"/>
          </p:cNvSpPr>
          <p:nvPr>
            <p:ph type="title"/>
          </p:nvPr>
        </p:nvSpPr>
        <p:spPr>
          <a:xfrm>
            <a:off x="1973317" y="2877097"/>
            <a:ext cx="10515600" cy="1325563"/>
          </a:xfrm>
        </p:spPr>
        <p:txBody>
          <a:bodyPr/>
          <a:lstStyle/>
          <a:p>
            <a:r>
              <a:rPr lang="en-AU" dirty="0">
                <a:solidFill>
                  <a:schemeClr val="accent4">
                    <a:lumMod val="50000"/>
                  </a:schemeClr>
                </a:solidFill>
              </a:rPr>
              <a:t>Thanks!</a:t>
            </a:r>
          </a:p>
        </p:txBody>
      </p:sp>
    </p:spTree>
    <p:extLst>
      <p:ext uri="{BB962C8B-B14F-4D97-AF65-F5344CB8AC3E}">
        <p14:creationId xmlns:p14="http://schemas.microsoft.com/office/powerpoint/2010/main" val="391474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A8AC-36D7-6241-9B70-680D90292A5A}"/>
              </a:ext>
            </a:extLst>
          </p:cNvPr>
          <p:cNvSpPr>
            <a:spLocks noGrp="1"/>
          </p:cNvSpPr>
          <p:nvPr>
            <p:ph type="title"/>
          </p:nvPr>
        </p:nvSpPr>
        <p:spPr/>
        <p:txBody>
          <a:bodyPr/>
          <a:lstStyle/>
          <a:p>
            <a:r>
              <a:rPr lang="en-US" dirty="0"/>
              <a:t>What we saw:</a:t>
            </a:r>
          </a:p>
        </p:txBody>
      </p:sp>
      <p:sp>
        <p:nvSpPr>
          <p:cNvPr id="3" name="Content Placeholder 2">
            <a:extLst>
              <a:ext uri="{FF2B5EF4-FFF2-40B4-BE49-F238E27FC236}">
                <a16:creationId xmlns:a16="http://schemas.microsoft.com/office/drawing/2014/main" id="{6B24070D-294C-9E49-BA44-661DE0A78608}"/>
              </a:ext>
            </a:extLst>
          </p:cNvPr>
          <p:cNvSpPr>
            <a:spLocks noGrp="1"/>
          </p:cNvSpPr>
          <p:nvPr>
            <p:ph idx="1"/>
          </p:nvPr>
        </p:nvSpPr>
        <p:spPr>
          <a:xfrm>
            <a:off x="838200" y="1825625"/>
            <a:ext cx="7030915" cy="1443092"/>
          </a:xfrm>
        </p:spPr>
        <p:txBody>
          <a:bodyPr>
            <a:normAutofit lnSpcReduction="10000"/>
          </a:bodyPr>
          <a:lstStyle/>
          <a:p>
            <a:r>
              <a:rPr lang="en-US" sz="2400" dirty="0"/>
              <a:t>We used an online ad to get users to query for a </a:t>
            </a:r>
            <a:r>
              <a:rPr lang="en-US" sz="2400" b="1" dirty="0"/>
              <a:t>unique</a:t>
            </a:r>
            <a:r>
              <a:rPr lang="en-US" sz="2400" dirty="0"/>
              <a:t> non-existent DNS name</a:t>
            </a:r>
          </a:p>
          <a:p>
            <a:r>
              <a:rPr lang="en-US" sz="2400" dirty="0"/>
              <a:t>And then counted the number of queries we saw for these names</a:t>
            </a:r>
          </a:p>
          <a:p>
            <a:endParaRPr lang="en-US" sz="2400" dirty="0"/>
          </a:p>
          <a:p>
            <a:pPr marL="0" indent="0">
              <a:buNone/>
            </a:pPr>
            <a:endParaRPr lang="en-US" sz="2400" dirty="0"/>
          </a:p>
          <a:p>
            <a:pPr marL="0" indent="0">
              <a:buNone/>
            </a:pPr>
            <a:endParaRPr lang="en-US" sz="2400" dirty="0"/>
          </a:p>
        </p:txBody>
      </p:sp>
      <p:sp>
        <p:nvSpPr>
          <p:cNvPr id="6" name="Freeform 5">
            <a:extLst>
              <a:ext uri="{FF2B5EF4-FFF2-40B4-BE49-F238E27FC236}">
                <a16:creationId xmlns:a16="http://schemas.microsoft.com/office/drawing/2014/main" id="{B4B895BE-AAFC-3B45-8537-9BE242ECB2D0}"/>
              </a:ext>
            </a:extLst>
          </p:cNvPr>
          <p:cNvSpPr/>
          <p:nvPr/>
        </p:nvSpPr>
        <p:spPr>
          <a:xfrm>
            <a:off x="8146318" y="4130566"/>
            <a:ext cx="1323503" cy="1019503"/>
          </a:xfrm>
          <a:custGeom>
            <a:avLst/>
            <a:gdLst>
              <a:gd name="connsiteX0" fmla="*/ 72772 w 1323503"/>
              <a:gd name="connsiteY0" fmla="*/ 0 h 1019503"/>
              <a:gd name="connsiteX1" fmla="*/ 62261 w 1323503"/>
              <a:gd name="connsiteY1" fmla="*/ 914400 h 1019503"/>
              <a:gd name="connsiteX2" fmla="*/ 104303 w 1323503"/>
              <a:gd name="connsiteY2" fmla="*/ 998482 h 1019503"/>
              <a:gd name="connsiteX3" fmla="*/ 1323503 w 1323503"/>
              <a:gd name="connsiteY3" fmla="*/ 1019503 h 1019503"/>
            </a:gdLst>
            <a:ahLst/>
            <a:cxnLst>
              <a:cxn ang="0">
                <a:pos x="connsiteX0" y="connsiteY0"/>
              </a:cxn>
              <a:cxn ang="0">
                <a:pos x="connsiteX1" y="connsiteY1"/>
              </a:cxn>
              <a:cxn ang="0">
                <a:pos x="connsiteX2" y="connsiteY2"/>
              </a:cxn>
              <a:cxn ang="0">
                <a:pos x="connsiteX3" y="connsiteY3"/>
              </a:cxn>
            </a:cxnLst>
            <a:rect l="l" t="t" r="r" b="b"/>
            <a:pathLst>
              <a:path w="1323503" h="1019503">
                <a:moveTo>
                  <a:pt x="72772" y="0"/>
                </a:moveTo>
                <a:cubicBezTo>
                  <a:pt x="64889" y="373993"/>
                  <a:pt x="57006" y="747986"/>
                  <a:pt x="62261" y="914400"/>
                </a:cubicBezTo>
                <a:cubicBezTo>
                  <a:pt x="67516" y="1080814"/>
                  <a:pt x="-105904" y="980965"/>
                  <a:pt x="104303" y="998482"/>
                </a:cubicBezTo>
                <a:cubicBezTo>
                  <a:pt x="314510" y="1015999"/>
                  <a:pt x="819006" y="1017751"/>
                  <a:pt x="1323503" y="10195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CE292C36-0AB6-F74D-A601-E675405C8F74}"/>
              </a:ext>
            </a:extLst>
          </p:cNvPr>
          <p:cNvSpPr/>
          <p:nvPr/>
        </p:nvSpPr>
        <p:spPr>
          <a:xfrm>
            <a:off x="8219090" y="4133810"/>
            <a:ext cx="1311878" cy="900645"/>
          </a:xfrm>
          <a:custGeom>
            <a:avLst/>
            <a:gdLst>
              <a:gd name="connsiteX0" fmla="*/ 0 w 1311878"/>
              <a:gd name="connsiteY0" fmla="*/ 7266 h 900645"/>
              <a:gd name="connsiteX1" fmla="*/ 1219200 w 1311878"/>
              <a:gd name="connsiteY1" fmla="*/ 38797 h 900645"/>
              <a:gd name="connsiteX2" fmla="*/ 1229710 w 1311878"/>
              <a:gd name="connsiteY2" fmla="*/ 70328 h 900645"/>
              <a:gd name="connsiteX3" fmla="*/ 1250731 w 1311878"/>
              <a:gd name="connsiteY3" fmla="*/ 900645 h 900645"/>
            </a:gdLst>
            <a:ahLst/>
            <a:cxnLst>
              <a:cxn ang="0">
                <a:pos x="connsiteX0" y="connsiteY0"/>
              </a:cxn>
              <a:cxn ang="0">
                <a:pos x="connsiteX1" y="connsiteY1"/>
              </a:cxn>
              <a:cxn ang="0">
                <a:pos x="connsiteX2" y="connsiteY2"/>
              </a:cxn>
              <a:cxn ang="0">
                <a:pos x="connsiteX3" y="connsiteY3"/>
              </a:cxn>
            </a:cxnLst>
            <a:rect l="l" t="t" r="r" b="b"/>
            <a:pathLst>
              <a:path w="1311878" h="900645">
                <a:moveTo>
                  <a:pt x="0" y="7266"/>
                </a:moveTo>
                <a:lnTo>
                  <a:pt x="1219200" y="38797"/>
                </a:lnTo>
                <a:cubicBezTo>
                  <a:pt x="1424152" y="49307"/>
                  <a:pt x="1224455" y="-73313"/>
                  <a:pt x="1229710" y="70328"/>
                </a:cubicBezTo>
                <a:cubicBezTo>
                  <a:pt x="1234965" y="213969"/>
                  <a:pt x="1242848" y="557307"/>
                  <a:pt x="1250731" y="90064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5B717DFB-72CC-094B-983A-D4F48496D2AF}"/>
              </a:ext>
            </a:extLst>
          </p:cNvPr>
          <p:cNvSpPr txBox="1"/>
          <p:nvPr/>
        </p:nvSpPr>
        <p:spPr>
          <a:xfrm>
            <a:off x="7966842" y="5349765"/>
            <a:ext cx="2642070" cy="369332"/>
          </a:xfrm>
          <a:prstGeom prst="rect">
            <a:avLst/>
          </a:prstGeom>
          <a:noFill/>
        </p:spPr>
        <p:txBody>
          <a:bodyPr wrap="none" rtlCol="0">
            <a:spAutoFit/>
          </a:bodyPr>
          <a:lstStyle/>
          <a:p>
            <a:r>
              <a:rPr lang="en-AU" dirty="0">
                <a:latin typeface="AhnbergHand" pitchFamily="2" charset="0"/>
              </a:rPr>
              <a:t>Authoritative Server</a:t>
            </a:r>
          </a:p>
        </p:txBody>
      </p:sp>
      <p:sp>
        <p:nvSpPr>
          <p:cNvPr id="10" name="Freeform 9">
            <a:extLst>
              <a:ext uri="{FF2B5EF4-FFF2-40B4-BE49-F238E27FC236}">
                <a16:creationId xmlns:a16="http://schemas.microsoft.com/office/drawing/2014/main" id="{4ADD985A-5BF1-B54F-94A8-1C452C71352C}"/>
              </a:ext>
            </a:extLst>
          </p:cNvPr>
          <p:cNvSpPr/>
          <p:nvPr/>
        </p:nvSpPr>
        <p:spPr>
          <a:xfrm>
            <a:off x="8250621" y="3602868"/>
            <a:ext cx="1733454" cy="948111"/>
          </a:xfrm>
          <a:custGeom>
            <a:avLst/>
            <a:gdLst>
              <a:gd name="connsiteX0" fmla="*/ 0 w 1733454"/>
              <a:gd name="connsiteY0" fmla="*/ 506677 h 948111"/>
              <a:gd name="connsiteX1" fmla="*/ 620110 w 1733454"/>
              <a:gd name="connsiteY1" fmla="*/ 75753 h 948111"/>
              <a:gd name="connsiteX2" fmla="*/ 704193 w 1733454"/>
              <a:gd name="connsiteY2" fmla="*/ 65242 h 948111"/>
              <a:gd name="connsiteX3" fmla="*/ 1660634 w 1733454"/>
              <a:gd name="connsiteY3" fmla="*/ 44222 h 948111"/>
              <a:gd name="connsiteX4" fmla="*/ 1671145 w 1733454"/>
              <a:gd name="connsiteY4" fmla="*/ 75753 h 948111"/>
              <a:gd name="connsiteX5" fmla="*/ 1702676 w 1733454"/>
              <a:gd name="connsiteY5" fmla="*/ 948111 h 948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3454" h="948111">
                <a:moveTo>
                  <a:pt x="0" y="506677"/>
                </a:moveTo>
                <a:cubicBezTo>
                  <a:pt x="251372" y="328001"/>
                  <a:pt x="502745" y="149325"/>
                  <a:pt x="620110" y="75753"/>
                </a:cubicBezTo>
                <a:cubicBezTo>
                  <a:pt x="737475" y="2181"/>
                  <a:pt x="704193" y="65242"/>
                  <a:pt x="704193" y="65242"/>
                </a:cubicBezTo>
                <a:lnTo>
                  <a:pt x="1660634" y="44222"/>
                </a:lnTo>
                <a:cubicBezTo>
                  <a:pt x="1821793" y="45974"/>
                  <a:pt x="1664138" y="-74895"/>
                  <a:pt x="1671145" y="75753"/>
                </a:cubicBezTo>
                <a:cubicBezTo>
                  <a:pt x="1678152" y="226401"/>
                  <a:pt x="1690414" y="587256"/>
                  <a:pt x="1702676" y="94811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11625D42-0FF0-474B-925E-0AA31E29BB5A}"/>
              </a:ext>
            </a:extLst>
          </p:cNvPr>
          <p:cNvSpPr/>
          <p:nvPr/>
        </p:nvSpPr>
        <p:spPr>
          <a:xfrm>
            <a:off x="9501352" y="4572000"/>
            <a:ext cx="430924" cy="493986"/>
          </a:xfrm>
          <a:custGeom>
            <a:avLst/>
            <a:gdLst>
              <a:gd name="connsiteX0" fmla="*/ 430924 w 430924"/>
              <a:gd name="connsiteY0" fmla="*/ 0 h 493986"/>
              <a:gd name="connsiteX1" fmla="*/ 0 w 430924"/>
              <a:gd name="connsiteY1" fmla="*/ 493986 h 493986"/>
            </a:gdLst>
            <a:ahLst/>
            <a:cxnLst>
              <a:cxn ang="0">
                <a:pos x="connsiteX0" y="connsiteY0"/>
              </a:cxn>
              <a:cxn ang="0">
                <a:pos x="connsiteX1" y="connsiteY1"/>
              </a:cxn>
            </a:cxnLst>
            <a:rect l="l" t="t" r="r" b="b"/>
            <a:pathLst>
              <a:path w="430924" h="493986">
                <a:moveTo>
                  <a:pt x="430924" y="0"/>
                </a:moveTo>
                <a:lnTo>
                  <a:pt x="0" y="49398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D661AFB1-BED9-D246-BC15-97205BBD1EB7}"/>
              </a:ext>
            </a:extLst>
          </p:cNvPr>
          <p:cNvSpPr/>
          <p:nvPr/>
        </p:nvSpPr>
        <p:spPr>
          <a:xfrm>
            <a:off x="9501352" y="3699641"/>
            <a:ext cx="388882" cy="462456"/>
          </a:xfrm>
          <a:custGeom>
            <a:avLst/>
            <a:gdLst>
              <a:gd name="connsiteX0" fmla="*/ 388882 w 388882"/>
              <a:gd name="connsiteY0" fmla="*/ 0 h 462456"/>
              <a:gd name="connsiteX1" fmla="*/ 0 w 388882"/>
              <a:gd name="connsiteY1" fmla="*/ 462456 h 462456"/>
            </a:gdLst>
            <a:ahLst/>
            <a:cxnLst>
              <a:cxn ang="0">
                <a:pos x="connsiteX0" y="connsiteY0"/>
              </a:cxn>
              <a:cxn ang="0">
                <a:pos x="connsiteX1" y="connsiteY1"/>
              </a:cxn>
            </a:cxnLst>
            <a:rect l="l" t="t" r="r" b="b"/>
            <a:pathLst>
              <a:path w="388882" h="462456">
                <a:moveTo>
                  <a:pt x="388882" y="0"/>
                </a:moveTo>
                <a:lnTo>
                  <a:pt x="0" y="46245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FE1BD64D-448B-E249-8B41-65535DB26963}"/>
              </a:ext>
            </a:extLst>
          </p:cNvPr>
          <p:cNvSpPr/>
          <p:nvPr/>
        </p:nvSpPr>
        <p:spPr>
          <a:xfrm>
            <a:off x="4572000" y="4041726"/>
            <a:ext cx="3384997" cy="351598"/>
          </a:xfrm>
          <a:custGeom>
            <a:avLst/>
            <a:gdLst>
              <a:gd name="connsiteX0" fmla="*/ 0 w 3384997"/>
              <a:gd name="connsiteY0" fmla="*/ 351598 h 351598"/>
              <a:gd name="connsiteX1" fmla="*/ 1030014 w 3384997"/>
              <a:gd name="connsiteY1" fmla="*/ 4757 h 351598"/>
              <a:gd name="connsiteX2" fmla="*/ 3258207 w 3384997"/>
              <a:gd name="connsiteY2" fmla="*/ 141391 h 351598"/>
              <a:gd name="connsiteX3" fmla="*/ 3100552 w 3384997"/>
              <a:gd name="connsiteY3" fmla="*/ 15267 h 351598"/>
              <a:gd name="connsiteX4" fmla="*/ 3384331 w 3384997"/>
              <a:gd name="connsiteY4" fmla="*/ 130881 h 351598"/>
              <a:gd name="connsiteX5" fmla="*/ 3163614 w 3384997"/>
              <a:gd name="connsiteY5" fmla="*/ 235984 h 35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997" h="351598">
                <a:moveTo>
                  <a:pt x="0" y="351598"/>
                </a:moveTo>
                <a:cubicBezTo>
                  <a:pt x="243490" y="195694"/>
                  <a:pt x="486980" y="39791"/>
                  <a:pt x="1030014" y="4757"/>
                </a:cubicBezTo>
                <a:cubicBezTo>
                  <a:pt x="1573049" y="-30278"/>
                  <a:pt x="2913117" y="139639"/>
                  <a:pt x="3258207" y="141391"/>
                </a:cubicBezTo>
                <a:cubicBezTo>
                  <a:pt x="3603297" y="143143"/>
                  <a:pt x="3079531" y="17019"/>
                  <a:pt x="3100552" y="15267"/>
                </a:cubicBezTo>
                <a:cubicBezTo>
                  <a:pt x="3121573" y="13515"/>
                  <a:pt x="3373821" y="94095"/>
                  <a:pt x="3384331" y="130881"/>
                </a:cubicBezTo>
                <a:cubicBezTo>
                  <a:pt x="3394841" y="167667"/>
                  <a:pt x="3279227" y="201825"/>
                  <a:pt x="3163614" y="2359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EF89AFA2-F6B3-1A41-B2F6-33A3F09D74C0}"/>
              </a:ext>
            </a:extLst>
          </p:cNvPr>
          <p:cNvSpPr txBox="1"/>
          <p:nvPr/>
        </p:nvSpPr>
        <p:spPr>
          <a:xfrm>
            <a:off x="5499337" y="3753646"/>
            <a:ext cx="1765227" cy="276999"/>
          </a:xfrm>
          <a:prstGeom prst="rect">
            <a:avLst/>
          </a:prstGeom>
          <a:noFill/>
        </p:spPr>
        <p:txBody>
          <a:bodyPr wrap="none" rtlCol="0">
            <a:spAutoFit/>
          </a:bodyPr>
          <a:lstStyle/>
          <a:p>
            <a:r>
              <a:rPr lang="en-AU" sz="1200" dirty="0" err="1">
                <a:latin typeface="Courier" pitchFamily="2" charset="0"/>
              </a:rPr>
              <a:t>uuid.example.com</a:t>
            </a:r>
            <a:r>
              <a:rPr lang="en-AU" sz="1200" dirty="0">
                <a:latin typeface="Courier" pitchFamily="2" charset="0"/>
              </a:rPr>
              <a:t>?</a:t>
            </a:r>
          </a:p>
        </p:txBody>
      </p:sp>
      <p:sp>
        <p:nvSpPr>
          <p:cNvPr id="15" name="TextBox 14">
            <a:extLst>
              <a:ext uri="{FF2B5EF4-FFF2-40B4-BE49-F238E27FC236}">
                <a16:creationId xmlns:a16="http://schemas.microsoft.com/office/drawing/2014/main" id="{A1CA8364-07EB-AA4D-A465-82B0A671201C}"/>
              </a:ext>
            </a:extLst>
          </p:cNvPr>
          <p:cNvSpPr txBox="1"/>
          <p:nvPr/>
        </p:nvSpPr>
        <p:spPr>
          <a:xfrm>
            <a:off x="5800268" y="4154463"/>
            <a:ext cx="928459" cy="276999"/>
          </a:xfrm>
          <a:prstGeom prst="rect">
            <a:avLst/>
          </a:prstGeom>
          <a:noFill/>
        </p:spPr>
        <p:txBody>
          <a:bodyPr wrap="none" rtlCol="0">
            <a:spAutoFit/>
          </a:bodyPr>
          <a:lstStyle/>
          <a:p>
            <a:r>
              <a:rPr lang="en-AU" sz="1200" dirty="0">
                <a:latin typeface="Courier" pitchFamily="2" charset="0"/>
              </a:rPr>
              <a:t>NXDOMAIN</a:t>
            </a:r>
          </a:p>
        </p:txBody>
      </p:sp>
      <p:sp>
        <p:nvSpPr>
          <p:cNvPr id="16" name="Freeform 15">
            <a:extLst>
              <a:ext uri="{FF2B5EF4-FFF2-40B4-BE49-F238E27FC236}">
                <a16:creationId xmlns:a16="http://schemas.microsoft.com/office/drawing/2014/main" id="{CE5EFE62-54EC-9C42-A0CD-7DF58D48D494}"/>
              </a:ext>
            </a:extLst>
          </p:cNvPr>
          <p:cNvSpPr/>
          <p:nvPr/>
        </p:nvSpPr>
        <p:spPr>
          <a:xfrm>
            <a:off x="4545723" y="4667087"/>
            <a:ext cx="3384997" cy="351598"/>
          </a:xfrm>
          <a:custGeom>
            <a:avLst/>
            <a:gdLst>
              <a:gd name="connsiteX0" fmla="*/ 0 w 3384997"/>
              <a:gd name="connsiteY0" fmla="*/ 351598 h 351598"/>
              <a:gd name="connsiteX1" fmla="*/ 1030014 w 3384997"/>
              <a:gd name="connsiteY1" fmla="*/ 4757 h 351598"/>
              <a:gd name="connsiteX2" fmla="*/ 3258207 w 3384997"/>
              <a:gd name="connsiteY2" fmla="*/ 141391 h 351598"/>
              <a:gd name="connsiteX3" fmla="*/ 3100552 w 3384997"/>
              <a:gd name="connsiteY3" fmla="*/ 15267 h 351598"/>
              <a:gd name="connsiteX4" fmla="*/ 3384331 w 3384997"/>
              <a:gd name="connsiteY4" fmla="*/ 130881 h 351598"/>
              <a:gd name="connsiteX5" fmla="*/ 3163614 w 3384997"/>
              <a:gd name="connsiteY5" fmla="*/ 235984 h 35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997" h="351598">
                <a:moveTo>
                  <a:pt x="0" y="351598"/>
                </a:moveTo>
                <a:cubicBezTo>
                  <a:pt x="243490" y="195694"/>
                  <a:pt x="486980" y="39791"/>
                  <a:pt x="1030014" y="4757"/>
                </a:cubicBezTo>
                <a:cubicBezTo>
                  <a:pt x="1573049" y="-30278"/>
                  <a:pt x="2913117" y="139639"/>
                  <a:pt x="3258207" y="141391"/>
                </a:cubicBezTo>
                <a:cubicBezTo>
                  <a:pt x="3603297" y="143143"/>
                  <a:pt x="3079531" y="17019"/>
                  <a:pt x="3100552" y="15267"/>
                </a:cubicBezTo>
                <a:cubicBezTo>
                  <a:pt x="3121573" y="13515"/>
                  <a:pt x="3373821" y="94095"/>
                  <a:pt x="3384331" y="130881"/>
                </a:cubicBezTo>
                <a:cubicBezTo>
                  <a:pt x="3394841" y="167667"/>
                  <a:pt x="3279227" y="201825"/>
                  <a:pt x="3163614" y="235984"/>
                </a:cubicBezTo>
              </a:path>
            </a:pathLst>
          </a:cu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3EE375E7-21BC-6C41-B692-C1C1A5D70C54}"/>
              </a:ext>
            </a:extLst>
          </p:cNvPr>
          <p:cNvSpPr txBox="1"/>
          <p:nvPr/>
        </p:nvSpPr>
        <p:spPr>
          <a:xfrm>
            <a:off x="5473060" y="4379007"/>
            <a:ext cx="1765227" cy="276999"/>
          </a:xfrm>
          <a:prstGeom prst="rect">
            <a:avLst/>
          </a:prstGeom>
          <a:noFill/>
        </p:spPr>
        <p:txBody>
          <a:bodyPr wrap="none" rtlCol="0">
            <a:spAutoFit/>
          </a:bodyPr>
          <a:lstStyle/>
          <a:p>
            <a:r>
              <a:rPr lang="en-AU" sz="1200" dirty="0" err="1">
                <a:latin typeface="Courier" pitchFamily="2" charset="0"/>
              </a:rPr>
              <a:t>uuid.example.com</a:t>
            </a:r>
            <a:r>
              <a:rPr lang="en-AU" sz="1200" dirty="0">
                <a:latin typeface="Courier" pitchFamily="2" charset="0"/>
              </a:rPr>
              <a:t>?</a:t>
            </a:r>
          </a:p>
        </p:txBody>
      </p:sp>
      <p:sp>
        <p:nvSpPr>
          <p:cNvPr id="18" name="TextBox 17">
            <a:extLst>
              <a:ext uri="{FF2B5EF4-FFF2-40B4-BE49-F238E27FC236}">
                <a16:creationId xmlns:a16="http://schemas.microsoft.com/office/drawing/2014/main" id="{E2BE34BA-8E6F-1348-9454-FE4A83DECC2A}"/>
              </a:ext>
            </a:extLst>
          </p:cNvPr>
          <p:cNvSpPr txBox="1"/>
          <p:nvPr/>
        </p:nvSpPr>
        <p:spPr>
          <a:xfrm>
            <a:off x="5773991" y="4779824"/>
            <a:ext cx="928459" cy="276999"/>
          </a:xfrm>
          <a:prstGeom prst="rect">
            <a:avLst/>
          </a:prstGeom>
          <a:noFill/>
        </p:spPr>
        <p:txBody>
          <a:bodyPr wrap="none" rtlCol="0">
            <a:spAutoFit/>
          </a:bodyPr>
          <a:lstStyle/>
          <a:p>
            <a:r>
              <a:rPr lang="en-AU" sz="1200" dirty="0">
                <a:latin typeface="Courier" pitchFamily="2" charset="0"/>
              </a:rPr>
              <a:t>NXDOMAIN</a:t>
            </a:r>
          </a:p>
        </p:txBody>
      </p:sp>
      <p:sp>
        <p:nvSpPr>
          <p:cNvPr id="19" name="Freeform 18">
            <a:extLst>
              <a:ext uri="{FF2B5EF4-FFF2-40B4-BE49-F238E27FC236}">
                <a16:creationId xmlns:a16="http://schemas.microsoft.com/office/drawing/2014/main" id="{B418C303-358C-4A46-B4D2-06D6C92F7E9F}"/>
              </a:ext>
            </a:extLst>
          </p:cNvPr>
          <p:cNvSpPr/>
          <p:nvPr/>
        </p:nvSpPr>
        <p:spPr>
          <a:xfrm>
            <a:off x="4608790" y="5329242"/>
            <a:ext cx="3384997" cy="351598"/>
          </a:xfrm>
          <a:custGeom>
            <a:avLst/>
            <a:gdLst>
              <a:gd name="connsiteX0" fmla="*/ 0 w 3384997"/>
              <a:gd name="connsiteY0" fmla="*/ 351598 h 351598"/>
              <a:gd name="connsiteX1" fmla="*/ 1030014 w 3384997"/>
              <a:gd name="connsiteY1" fmla="*/ 4757 h 351598"/>
              <a:gd name="connsiteX2" fmla="*/ 3258207 w 3384997"/>
              <a:gd name="connsiteY2" fmla="*/ 141391 h 351598"/>
              <a:gd name="connsiteX3" fmla="*/ 3100552 w 3384997"/>
              <a:gd name="connsiteY3" fmla="*/ 15267 h 351598"/>
              <a:gd name="connsiteX4" fmla="*/ 3384331 w 3384997"/>
              <a:gd name="connsiteY4" fmla="*/ 130881 h 351598"/>
              <a:gd name="connsiteX5" fmla="*/ 3163614 w 3384997"/>
              <a:gd name="connsiteY5" fmla="*/ 235984 h 351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4997" h="351598">
                <a:moveTo>
                  <a:pt x="0" y="351598"/>
                </a:moveTo>
                <a:cubicBezTo>
                  <a:pt x="243490" y="195694"/>
                  <a:pt x="486980" y="39791"/>
                  <a:pt x="1030014" y="4757"/>
                </a:cubicBezTo>
                <a:cubicBezTo>
                  <a:pt x="1573049" y="-30278"/>
                  <a:pt x="2913117" y="139639"/>
                  <a:pt x="3258207" y="141391"/>
                </a:cubicBezTo>
                <a:cubicBezTo>
                  <a:pt x="3603297" y="143143"/>
                  <a:pt x="3079531" y="17019"/>
                  <a:pt x="3100552" y="15267"/>
                </a:cubicBezTo>
                <a:cubicBezTo>
                  <a:pt x="3121573" y="13515"/>
                  <a:pt x="3373821" y="94095"/>
                  <a:pt x="3384331" y="130881"/>
                </a:cubicBezTo>
                <a:cubicBezTo>
                  <a:pt x="3394841" y="167667"/>
                  <a:pt x="3279227" y="201825"/>
                  <a:pt x="3163614" y="23598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C3FF50BD-BF8B-7A49-8E93-F1A515B58FB3}"/>
              </a:ext>
            </a:extLst>
          </p:cNvPr>
          <p:cNvSpPr txBox="1"/>
          <p:nvPr/>
        </p:nvSpPr>
        <p:spPr>
          <a:xfrm>
            <a:off x="5536127" y="5041162"/>
            <a:ext cx="1765227" cy="276999"/>
          </a:xfrm>
          <a:prstGeom prst="rect">
            <a:avLst/>
          </a:prstGeom>
          <a:noFill/>
        </p:spPr>
        <p:txBody>
          <a:bodyPr wrap="none" rtlCol="0">
            <a:spAutoFit/>
          </a:bodyPr>
          <a:lstStyle/>
          <a:p>
            <a:r>
              <a:rPr lang="en-AU" sz="1200" dirty="0" err="1">
                <a:latin typeface="Courier" pitchFamily="2" charset="0"/>
              </a:rPr>
              <a:t>uuid.example.com</a:t>
            </a:r>
            <a:r>
              <a:rPr lang="en-AU" sz="1200" dirty="0">
                <a:latin typeface="Courier" pitchFamily="2" charset="0"/>
              </a:rPr>
              <a:t>?</a:t>
            </a:r>
          </a:p>
        </p:txBody>
      </p:sp>
      <p:sp>
        <p:nvSpPr>
          <p:cNvPr id="21" name="TextBox 20">
            <a:extLst>
              <a:ext uri="{FF2B5EF4-FFF2-40B4-BE49-F238E27FC236}">
                <a16:creationId xmlns:a16="http://schemas.microsoft.com/office/drawing/2014/main" id="{B007AF95-67F8-C44F-B82A-4791A3A58026}"/>
              </a:ext>
            </a:extLst>
          </p:cNvPr>
          <p:cNvSpPr txBox="1"/>
          <p:nvPr/>
        </p:nvSpPr>
        <p:spPr>
          <a:xfrm>
            <a:off x="5837058" y="5441979"/>
            <a:ext cx="928459" cy="276999"/>
          </a:xfrm>
          <a:prstGeom prst="rect">
            <a:avLst/>
          </a:prstGeom>
          <a:noFill/>
        </p:spPr>
        <p:txBody>
          <a:bodyPr wrap="none" rtlCol="0">
            <a:spAutoFit/>
          </a:bodyPr>
          <a:lstStyle/>
          <a:p>
            <a:r>
              <a:rPr lang="en-AU" sz="1200" dirty="0">
                <a:latin typeface="Courier" pitchFamily="2" charset="0"/>
              </a:rPr>
              <a:t>NXDOMAIN</a:t>
            </a:r>
          </a:p>
        </p:txBody>
      </p:sp>
    </p:spTree>
    <p:extLst>
      <p:ext uri="{BB962C8B-B14F-4D97-AF65-F5344CB8AC3E}">
        <p14:creationId xmlns:p14="http://schemas.microsoft.com/office/powerpoint/2010/main" val="357819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A8AC-36D7-6241-9B70-680D90292A5A}"/>
              </a:ext>
            </a:extLst>
          </p:cNvPr>
          <p:cNvSpPr>
            <a:spLocks noGrp="1"/>
          </p:cNvSpPr>
          <p:nvPr>
            <p:ph type="title"/>
          </p:nvPr>
        </p:nvSpPr>
        <p:spPr/>
        <p:txBody>
          <a:bodyPr/>
          <a:lstStyle/>
          <a:p>
            <a:r>
              <a:rPr lang="en-US" dirty="0"/>
              <a:t>What we saw:</a:t>
            </a:r>
          </a:p>
        </p:txBody>
      </p:sp>
      <p:sp>
        <p:nvSpPr>
          <p:cNvPr id="3" name="Content Placeholder 2">
            <a:extLst>
              <a:ext uri="{FF2B5EF4-FFF2-40B4-BE49-F238E27FC236}">
                <a16:creationId xmlns:a16="http://schemas.microsoft.com/office/drawing/2014/main" id="{6B24070D-294C-9E49-BA44-661DE0A78608}"/>
              </a:ext>
            </a:extLst>
          </p:cNvPr>
          <p:cNvSpPr>
            <a:spLocks noGrp="1"/>
          </p:cNvSpPr>
          <p:nvPr>
            <p:ph idx="1"/>
          </p:nvPr>
        </p:nvSpPr>
        <p:spPr>
          <a:xfrm>
            <a:off x="838200" y="1825625"/>
            <a:ext cx="7030915" cy="4351338"/>
          </a:xfrm>
        </p:spPr>
        <p:txBody>
          <a:bodyPr>
            <a:normAutofit fontScale="85000" lnSpcReduction="20000"/>
          </a:bodyPr>
          <a:lstStyle/>
          <a:p>
            <a:r>
              <a:rPr lang="en-US" dirty="0"/>
              <a:t>We used an online ad to get users to query for a </a:t>
            </a:r>
            <a:r>
              <a:rPr lang="en-US" b="1" dirty="0"/>
              <a:t>unique</a:t>
            </a:r>
            <a:r>
              <a:rPr lang="en-US" dirty="0"/>
              <a:t> non-existent DNS name</a:t>
            </a:r>
          </a:p>
          <a:p>
            <a:r>
              <a:rPr lang="en-US" dirty="0"/>
              <a:t>And then counted the number of queries we saw for these names</a:t>
            </a:r>
          </a:p>
          <a:p>
            <a:endParaRPr lang="en-US" dirty="0"/>
          </a:p>
          <a:p>
            <a:pPr marL="0" indent="0">
              <a:buNone/>
            </a:pPr>
            <a:endParaRPr lang="en-US" dirty="0"/>
          </a:p>
          <a:p>
            <a:pPr marL="0" indent="0">
              <a:buNone/>
            </a:pPr>
            <a:endParaRPr lang="en-US" dirty="0"/>
          </a:p>
          <a:p>
            <a:pPr marL="0" indent="0">
              <a:buNone/>
            </a:pPr>
            <a:endParaRPr lang="en-US" dirty="0"/>
          </a:p>
          <a:p>
            <a:r>
              <a:rPr lang="en-US" dirty="0"/>
              <a:t>That’s an average of 2.37 queries per non-existent name!</a:t>
            </a:r>
          </a:p>
          <a:p>
            <a:pPr marL="0" indent="0">
              <a:buNone/>
            </a:pPr>
            <a:endParaRPr lang="en-US" b="1" dirty="0"/>
          </a:p>
          <a:p>
            <a:pPr marL="0" indent="0">
              <a:buNone/>
            </a:pPr>
            <a:r>
              <a:rPr lang="en-US" sz="3800" b="1" dirty="0">
                <a:solidFill>
                  <a:schemeClr val="accent4">
                    <a:lumMod val="50000"/>
                  </a:schemeClr>
                </a:solidFill>
                <a:latin typeface="AhnbergHand" pitchFamily="2" charset="0"/>
              </a:rPr>
              <a:t>Why so many queries?</a:t>
            </a:r>
          </a:p>
        </p:txBody>
      </p:sp>
      <p:sp>
        <p:nvSpPr>
          <p:cNvPr id="4" name="Rectangle 3">
            <a:extLst>
              <a:ext uri="{FF2B5EF4-FFF2-40B4-BE49-F238E27FC236}">
                <a16:creationId xmlns:a16="http://schemas.microsoft.com/office/drawing/2014/main" id="{F071A2CC-24CA-494F-A8E3-C5D5856ED8EA}"/>
              </a:ext>
            </a:extLst>
          </p:cNvPr>
          <p:cNvSpPr/>
          <p:nvPr/>
        </p:nvSpPr>
        <p:spPr>
          <a:xfrm>
            <a:off x="2750827" y="3429000"/>
            <a:ext cx="4434227" cy="1815882"/>
          </a:xfrm>
          <a:prstGeom prst="rect">
            <a:avLst/>
          </a:prstGeom>
        </p:spPr>
        <p:txBody>
          <a:bodyPr wrap="none">
            <a:spAutoFit/>
          </a:bodyPr>
          <a:lstStyle/>
          <a:p>
            <a:r>
              <a:rPr lang="en-US" sz="2800" dirty="0"/>
              <a:t>Queried Names: 60,210,983</a:t>
            </a:r>
          </a:p>
          <a:p>
            <a:r>
              <a:rPr lang="en-US" sz="2800" dirty="0"/>
              <a:t>DNS Queries:    142,631,272</a:t>
            </a:r>
          </a:p>
          <a:p>
            <a:endParaRPr lang="en-US" sz="2800" dirty="0"/>
          </a:p>
          <a:p>
            <a:endParaRPr lang="en-US" sz="2800" dirty="0"/>
          </a:p>
        </p:txBody>
      </p:sp>
      <p:pic>
        <p:nvPicPr>
          <p:cNvPr id="5" name="Picture 4">
            <a:extLst>
              <a:ext uri="{FF2B5EF4-FFF2-40B4-BE49-F238E27FC236}">
                <a16:creationId xmlns:a16="http://schemas.microsoft.com/office/drawing/2014/main" id="{D25F3278-3699-3046-A9E8-ADE9C35638F7}"/>
              </a:ext>
            </a:extLst>
          </p:cNvPr>
          <p:cNvPicPr>
            <a:picLocks noChangeAspect="1"/>
          </p:cNvPicPr>
          <p:nvPr/>
        </p:nvPicPr>
        <p:blipFill>
          <a:blip r:embed="rId2"/>
          <a:stretch>
            <a:fillRect/>
          </a:stretch>
        </p:blipFill>
        <p:spPr>
          <a:xfrm>
            <a:off x="8185883" y="2087929"/>
            <a:ext cx="3746805" cy="3314700"/>
          </a:xfrm>
          <a:prstGeom prst="rect">
            <a:avLst/>
          </a:prstGeom>
        </p:spPr>
      </p:pic>
      <p:sp>
        <p:nvSpPr>
          <p:cNvPr id="7" name="Freeform 6">
            <a:extLst>
              <a:ext uri="{FF2B5EF4-FFF2-40B4-BE49-F238E27FC236}">
                <a16:creationId xmlns:a16="http://schemas.microsoft.com/office/drawing/2014/main" id="{3632C47E-83B8-854A-A9CC-AAE40222E933}"/>
              </a:ext>
            </a:extLst>
          </p:cNvPr>
          <p:cNvSpPr/>
          <p:nvPr/>
        </p:nvSpPr>
        <p:spPr>
          <a:xfrm>
            <a:off x="2657959" y="4931551"/>
            <a:ext cx="1077291" cy="655588"/>
          </a:xfrm>
          <a:custGeom>
            <a:avLst/>
            <a:gdLst>
              <a:gd name="connsiteX0" fmla="*/ 0 w 1077291"/>
              <a:gd name="connsiteY0" fmla="*/ 655588 h 655588"/>
              <a:gd name="connsiteX1" fmla="*/ 542441 w 1077291"/>
              <a:gd name="connsiteY1" fmla="*/ 368869 h 655588"/>
              <a:gd name="connsiteX2" fmla="*/ 1061634 w 1077291"/>
              <a:gd name="connsiteY2" fmla="*/ 51154 h 655588"/>
              <a:gd name="connsiteX3" fmla="*/ 681926 w 1077291"/>
              <a:gd name="connsiteY3" fmla="*/ 105398 h 655588"/>
              <a:gd name="connsiteX4" fmla="*/ 1053885 w 1077291"/>
              <a:gd name="connsiteY4" fmla="*/ 12408 h 655588"/>
              <a:gd name="connsiteX5" fmla="*/ 1007390 w 1077291"/>
              <a:gd name="connsiteY5" fmla="*/ 430863 h 65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7291" h="655588">
                <a:moveTo>
                  <a:pt x="0" y="655588"/>
                </a:moveTo>
                <a:cubicBezTo>
                  <a:pt x="182751" y="562598"/>
                  <a:pt x="365502" y="469608"/>
                  <a:pt x="542441" y="368869"/>
                </a:cubicBezTo>
                <a:cubicBezTo>
                  <a:pt x="719380" y="268130"/>
                  <a:pt x="1038387" y="95066"/>
                  <a:pt x="1061634" y="51154"/>
                </a:cubicBezTo>
                <a:cubicBezTo>
                  <a:pt x="1084882" y="7242"/>
                  <a:pt x="683217" y="111856"/>
                  <a:pt x="681926" y="105398"/>
                </a:cubicBezTo>
                <a:cubicBezTo>
                  <a:pt x="680635" y="98940"/>
                  <a:pt x="999641" y="-41836"/>
                  <a:pt x="1053885" y="12408"/>
                </a:cubicBezTo>
                <a:cubicBezTo>
                  <a:pt x="1108129" y="66652"/>
                  <a:pt x="1057759" y="248757"/>
                  <a:pt x="1007390" y="430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02606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971F-728E-B84B-AA34-524B5DF9336B}"/>
              </a:ext>
            </a:extLst>
          </p:cNvPr>
          <p:cNvSpPr>
            <a:spLocks noGrp="1"/>
          </p:cNvSpPr>
          <p:nvPr>
            <p:ph type="title"/>
          </p:nvPr>
        </p:nvSpPr>
        <p:spPr/>
        <p:txBody>
          <a:bodyPr/>
          <a:lstStyle/>
          <a:p>
            <a:r>
              <a:rPr lang="en-US" dirty="0"/>
              <a:t>Expectations</a:t>
            </a:r>
          </a:p>
        </p:txBody>
      </p:sp>
      <p:sp>
        <p:nvSpPr>
          <p:cNvPr id="3" name="Content Placeholder 2">
            <a:extLst>
              <a:ext uri="{FF2B5EF4-FFF2-40B4-BE49-F238E27FC236}">
                <a16:creationId xmlns:a16="http://schemas.microsoft.com/office/drawing/2014/main" id="{FBBF19E6-BFF0-3545-94EE-D11C82BDDFBE}"/>
              </a:ext>
            </a:extLst>
          </p:cNvPr>
          <p:cNvSpPr>
            <a:spLocks noGrp="1"/>
          </p:cNvSpPr>
          <p:nvPr>
            <p:ph idx="1"/>
          </p:nvPr>
        </p:nvSpPr>
        <p:spPr/>
        <p:txBody>
          <a:bodyPr/>
          <a:lstStyle/>
          <a:p>
            <a:r>
              <a:rPr lang="en-US" dirty="0"/>
              <a:t>If “NO means NO” then naïvely we would expect to see 1 query per name, not 2.37 queries per name</a:t>
            </a:r>
          </a:p>
          <a:p>
            <a:endParaRPr lang="en-US" dirty="0"/>
          </a:p>
          <a:p>
            <a:r>
              <a:rPr lang="en-US" dirty="0"/>
              <a:t>But maybe that’s just too naïve these days…</a:t>
            </a:r>
          </a:p>
          <a:p>
            <a:endParaRPr lang="en-US" dirty="0"/>
          </a:p>
          <a:p>
            <a:r>
              <a:rPr lang="en-US" dirty="0"/>
              <a:t>After all - the DNS is now SO clever that this just couldn’t be due to random DNS insanity – could it?</a:t>
            </a:r>
          </a:p>
        </p:txBody>
      </p:sp>
    </p:spTree>
    <p:extLst>
      <p:ext uri="{BB962C8B-B14F-4D97-AF65-F5344CB8AC3E}">
        <p14:creationId xmlns:p14="http://schemas.microsoft.com/office/powerpoint/2010/main" val="376976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BD63A-0897-0A48-9CA8-5CFD4DFFD7A7}"/>
              </a:ext>
            </a:extLst>
          </p:cNvPr>
          <p:cNvSpPr>
            <a:spLocks noGrp="1"/>
          </p:cNvSpPr>
          <p:nvPr>
            <p:ph type="title"/>
          </p:nvPr>
        </p:nvSpPr>
        <p:spPr/>
        <p:txBody>
          <a:bodyPr/>
          <a:lstStyle/>
          <a:p>
            <a:r>
              <a:rPr lang="en-US" dirty="0"/>
              <a:t>Happy Eyeballs and the DNS</a:t>
            </a:r>
          </a:p>
        </p:txBody>
      </p:sp>
      <p:sp>
        <p:nvSpPr>
          <p:cNvPr id="3" name="Content Placeholder 2">
            <a:extLst>
              <a:ext uri="{FF2B5EF4-FFF2-40B4-BE49-F238E27FC236}">
                <a16:creationId xmlns:a16="http://schemas.microsoft.com/office/drawing/2014/main" id="{AAFA0140-FAB5-7C49-A940-331DC9CF61CA}"/>
              </a:ext>
            </a:extLst>
          </p:cNvPr>
          <p:cNvSpPr>
            <a:spLocks noGrp="1"/>
          </p:cNvSpPr>
          <p:nvPr>
            <p:ph idx="1"/>
          </p:nvPr>
        </p:nvSpPr>
        <p:spPr/>
        <p:txBody>
          <a:bodyPr/>
          <a:lstStyle/>
          <a:p>
            <a:pPr marL="0" indent="0">
              <a:buNone/>
            </a:pPr>
            <a:r>
              <a:rPr lang="en-US" dirty="0"/>
              <a:t>A ‘happy eyeballs” dual stack client will launch 2 DNS queries back-to-back (roughly), for A and AAAA records of the name</a:t>
            </a:r>
          </a:p>
          <a:p>
            <a:pPr lvl="1"/>
            <a:r>
              <a:rPr lang="en-US" dirty="0"/>
              <a:t>23% of clients asked both A and AAAA records</a:t>
            </a:r>
          </a:p>
          <a:p>
            <a:pPr lvl="1"/>
            <a:r>
              <a:rPr lang="en-US" dirty="0"/>
              <a:t>3% asked only AAAA records (*)</a:t>
            </a:r>
          </a:p>
          <a:p>
            <a:pPr lvl="1"/>
            <a:r>
              <a:rPr lang="en-US" dirty="0"/>
              <a:t>74% asked only for A records</a:t>
            </a:r>
          </a:p>
          <a:p>
            <a:pPr lvl="1"/>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id="{26070040-01E4-9F4E-A876-9F5D840F20AA}"/>
              </a:ext>
            </a:extLst>
          </p:cNvPr>
          <p:cNvSpPr txBox="1"/>
          <p:nvPr/>
        </p:nvSpPr>
        <p:spPr>
          <a:xfrm>
            <a:off x="1083000" y="5569545"/>
            <a:ext cx="7813077" cy="923330"/>
          </a:xfrm>
          <a:prstGeom prst="rect">
            <a:avLst/>
          </a:prstGeom>
          <a:noFill/>
        </p:spPr>
        <p:txBody>
          <a:bodyPr wrap="square" rtlCol="0">
            <a:spAutoFit/>
          </a:bodyPr>
          <a:lstStyle/>
          <a:p>
            <a:r>
              <a:rPr lang="en-US" dirty="0"/>
              <a:t>* If the client asks for an AAAA record and waits for a response before asking for the A record then the NXDOMAIN response will stop the connection process and any subsequent A query will not be performed</a:t>
            </a:r>
          </a:p>
        </p:txBody>
      </p:sp>
      <p:grpSp>
        <p:nvGrpSpPr>
          <p:cNvPr id="9" name="Group 8">
            <a:extLst>
              <a:ext uri="{FF2B5EF4-FFF2-40B4-BE49-F238E27FC236}">
                <a16:creationId xmlns:a16="http://schemas.microsoft.com/office/drawing/2014/main" id="{83826159-CC57-2D4C-AF23-090263894E8A}"/>
              </a:ext>
            </a:extLst>
          </p:cNvPr>
          <p:cNvGrpSpPr/>
          <p:nvPr/>
        </p:nvGrpSpPr>
        <p:grpSpPr>
          <a:xfrm>
            <a:off x="5917574" y="3750589"/>
            <a:ext cx="942189" cy="773881"/>
            <a:chOff x="5847831" y="3580108"/>
            <a:chExt cx="942189" cy="773881"/>
          </a:xfrm>
        </p:grpSpPr>
        <p:sp>
          <p:nvSpPr>
            <p:cNvPr id="6" name="Freeform 5">
              <a:extLst>
                <a:ext uri="{FF2B5EF4-FFF2-40B4-BE49-F238E27FC236}">
                  <a16:creationId xmlns:a16="http://schemas.microsoft.com/office/drawing/2014/main" id="{E19190ED-DC1C-EF4E-86F7-FA142CDBC713}"/>
                </a:ext>
              </a:extLst>
            </p:cNvPr>
            <p:cNvSpPr/>
            <p:nvPr/>
          </p:nvSpPr>
          <p:spPr>
            <a:xfrm>
              <a:off x="5847831" y="3580552"/>
              <a:ext cx="942189" cy="773437"/>
            </a:xfrm>
            <a:custGeom>
              <a:avLst/>
              <a:gdLst>
                <a:gd name="connsiteX0" fmla="*/ 2779 w 942189"/>
                <a:gd name="connsiteY0" fmla="*/ 270777 h 773437"/>
                <a:gd name="connsiteX1" fmla="*/ 10528 w 942189"/>
                <a:gd name="connsiteY1" fmla="*/ 727977 h 773437"/>
                <a:gd name="connsiteX2" fmla="*/ 88020 w 942189"/>
                <a:gd name="connsiteY2" fmla="*/ 751224 h 773437"/>
                <a:gd name="connsiteX3" fmla="*/ 622711 w 942189"/>
                <a:gd name="connsiteY3" fmla="*/ 751224 h 773437"/>
                <a:gd name="connsiteX4" fmla="*/ 645959 w 942189"/>
                <a:gd name="connsiteY4" fmla="*/ 735726 h 773437"/>
                <a:gd name="connsiteX5" fmla="*/ 653708 w 942189"/>
                <a:gd name="connsiteY5" fmla="*/ 294024 h 773437"/>
                <a:gd name="connsiteX6" fmla="*/ 653708 w 942189"/>
                <a:gd name="connsiteY6" fmla="*/ 270777 h 773437"/>
                <a:gd name="connsiteX7" fmla="*/ 909430 w 942189"/>
                <a:gd name="connsiteY7" fmla="*/ 15055 h 773437"/>
                <a:gd name="connsiteX8" fmla="*/ 940427 w 942189"/>
                <a:gd name="connsiteY8" fmla="*/ 69299 h 773437"/>
                <a:gd name="connsiteX9" fmla="*/ 924928 w 942189"/>
                <a:gd name="connsiteY9" fmla="*/ 394763 h 773437"/>
                <a:gd name="connsiteX10" fmla="*/ 886183 w 942189"/>
                <a:gd name="connsiteY10" fmla="*/ 410262 h 773437"/>
                <a:gd name="connsiteX11" fmla="*/ 669206 w 942189"/>
                <a:gd name="connsiteY11" fmla="*/ 727977 h 77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189" h="773437">
                  <a:moveTo>
                    <a:pt x="2779" y="270777"/>
                  </a:moveTo>
                  <a:cubicBezTo>
                    <a:pt x="-450" y="459340"/>
                    <a:pt x="-3679" y="647903"/>
                    <a:pt x="10528" y="727977"/>
                  </a:cubicBezTo>
                  <a:cubicBezTo>
                    <a:pt x="24735" y="808051"/>
                    <a:pt x="-14010" y="747350"/>
                    <a:pt x="88020" y="751224"/>
                  </a:cubicBezTo>
                  <a:cubicBezTo>
                    <a:pt x="190050" y="755098"/>
                    <a:pt x="622711" y="751224"/>
                    <a:pt x="622711" y="751224"/>
                  </a:cubicBezTo>
                  <a:cubicBezTo>
                    <a:pt x="715701" y="748641"/>
                    <a:pt x="640793" y="811926"/>
                    <a:pt x="645959" y="735726"/>
                  </a:cubicBezTo>
                  <a:cubicBezTo>
                    <a:pt x="651125" y="659526"/>
                    <a:pt x="652417" y="371515"/>
                    <a:pt x="653708" y="294024"/>
                  </a:cubicBezTo>
                  <a:cubicBezTo>
                    <a:pt x="654999" y="216533"/>
                    <a:pt x="611088" y="317272"/>
                    <a:pt x="653708" y="270777"/>
                  </a:cubicBezTo>
                  <a:cubicBezTo>
                    <a:pt x="696328" y="224282"/>
                    <a:pt x="861644" y="48635"/>
                    <a:pt x="909430" y="15055"/>
                  </a:cubicBezTo>
                  <a:cubicBezTo>
                    <a:pt x="957216" y="-18525"/>
                    <a:pt x="937844" y="6014"/>
                    <a:pt x="940427" y="69299"/>
                  </a:cubicBezTo>
                  <a:cubicBezTo>
                    <a:pt x="943010" y="132584"/>
                    <a:pt x="933969" y="337936"/>
                    <a:pt x="924928" y="394763"/>
                  </a:cubicBezTo>
                  <a:cubicBezTo>
                    <a:pt x="915887" y="451590"/>
                    <a:pt x="928803" y="354726"/>
                    <a:pt x="886183" y="410262"/>
                  </a:cubicBezTo>
                  <a:cubicBezTo>
                    <a:pt x="843563" y="465798"/>
                    <a:pt x="756384" y="596887"/>
                    <a:pt x="669206" y="727977"/>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E75461FC-4904-9447-BBFE-1D53003AED0C}"/>
                </a:ext>
              </a:extLst>
            </p:cNvPr>
            <p:cNvSpPr/>
            <p:nvPr/>
          </p:nvSpPr>
          <p:spPr>
            <a:xfrm>
              <a:off x="5860881" y="3611105"/>
              <a:ext cx="570916" cy="232739"/>
            </a:xfrm>
            <a:custGeom>
              <a:avLst/>
              <a:gdLst>
                <a:gd name="connsiteX0" fmla="*/ 570916 w 570916"/>
                <a:gd name="connsiteY0" fmla="*/ 201478 h 232739"/>
                <a:gd name="connsiteX1" fmla="*/ 51722 w 570916"/>
                <a:gd name="connsiteY1" fmla="*/ 232475 h 232739"/>
                <a:gd name="connsiteX2" fmla="*/ 43973 w 570916"/>
                <a:gd name="connsiteY2" fmla="*/ 185980 h 232739"/>
                <a:gd name="connsiteX3" fmla="*/ 276448 w 570916"/>
                <a:gd name="connsiteY3" fmla="*/ 0 h 232739"/>
              </a:gdLst>
              <a:ahLst/>
              <a:cxnLst>
                <a:cxn ang="0">
                  <a:pos x="connsiteX0" y="connsiteY0"/>
                </a:cxn>
                <a:cxn ang="0">
                  <a:pos x="connsiteX1" y="connsiteY1"/>
                </a:cxn>
                <a:cxn ang="0">
                  <a:pos x="connsiteX2" y="connsiteY2"/>
                </a:cxn>
                <a:cxn ang="0">
                  <a:pos x="connsiteX3" y="connsiteY3"/>
                </a:cxn>
              </a:cxnLst>
              <a:rect l="l" t="t" r="r" b="b"/>
              <a:pathLst>
                <a:path w="570916" h="232739">
                  <a:moveTo>
                    <a:pt x="570916" y="201478"/>
                  </a:moveTo>
                  <a:cubicBezTo>
                    <a:pt x="355231" y="218268"/>
                    <a:pt x="139546" y="235058"/>
                    <a:pt x="51722" y="232475"/>
                  </a:cubicBezTo>
                  <a:cubicBezTo>
                    <a:pt x="-36102" y="229892"/>
                    <a:pt x="6519" y="224726"/>
                    <a:pt x="43973" y="185980"/>
                  </a:cubicBezTo>
                  <a:cubicBezTo>
                    <a:pt x="81427" y="147234"/>
                    <a:pt x="178937" y="73617"/>
                    <a:pt x="276448"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F880767D-BBB6-E740-9432-C736F55D26DC}"/>
                </a:ext>
              </a:extLst>
            </p:cNvPr>
            <p:cNvSpPr/>
            <p:nvPr/>
          </p:nvSpPr>
          <p:spPr>
            <a:xfrm>
              <a:off x="6183824" y="3580108"/>
              <a:ext cx="557939" cy="23935"/>
            </a:xfrm>
            <a:custGeom>
              <a:avLst/>
              <a:gdLst>
                <a:gd name="connsiteX0" fmla="*/ 0 w 557939"/>
                <a:gd name="connsiteY0" fmla="*/ 15499 h 23935"/>
                <a:gd name="connsiteX1" fmla="*/ 123986 w 557939"/>
                <a:gd name="connsiteY1" fmla="*/ 23248 h 23935"/>
                <a:gd name="connsiteX2" fmla="*/ 557939 w 557939"/>
                <a:gd name="connsiteY2" fmla="*/ 0 h 23935"/>
              </a:gdLst>
              <a:ahLst/>
              <a:cxnLst>
                <a:cxn ang="0">
                  <a:pos x="connsiteX0" y="connsiteY0"/>
                </a:cxn>
                <a:cxn ang="0">
                  <a:pos x="connsiteX1" y="connsiteY1"/>
                </a:cxn>
                <a:cxn ang="0">
                  <a:pos x="connsiteX2" y="connsiteY2"/>
                </a:cxn>
              </a:cxnLst>
              <a:rect l="l" t="t" r="r" b="b"/>
              <a:pathLst>
                <a:path w="557939" h="23935">
                  <a:moveTo>
                    <a:pt x="0" y="15499"/>
                  </a:moveTo>
                  <a:cubicBezTo>
                    <a:pt x="15498" y="20665"/>
                    <a:pt x="30996" y="25831"/>
                    <a:pt x="123986" y="23248"/>
                  </a:cubicBezTo>
                  <a:cubicBezTo>
                    <a:pt x="216976" y="20665"/>
                    <a:pt x="387457" y="10332"/>
                    <a:pt x="557939" y="0"/>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Freeform 10">
            <a:extLst>
              <a:ext uri="{FF2B5EF4-FFF2-40B4-BE49-F238E27FC236}">
                <a16:creationId xmlns:a16="http://schemas.microsoft.com/office/drawing/2014/main" id="{10E5E5E6-283C-5848-A34A-73E68ACDE3D3}"/>
              </a:ext>
            </a:extLst>
          </p:cNvPr>
          <p:cNvSpPr/>
          <p:nvPr/>
        </p:nvSpPr>
        <p:spPr>
          <a:xfrm>
            <a:off x="6904495" y="3364093"/>
            <a:ext cx="2713172" cy="363249"/>
          </a:xfrm>
          <a:custGeom>
            <a:avLst/>
            <a:gdLst>
              <a:gd name="connsiteX0" fmla="*/ 0 w 2713172"/>
              <a:gd name="connsiteY0" fmla="*/ 363249 h 363249"/>
              <a:gd name="connsiteX1" fmla="*/ 635430 w 2713172"/>
              <a:gd name="connsiteY1" fmla="*/ 6788 h 363249"/>
              <a:gd name="connsiteX2" fmla="*/ 2030278 w 2713172"/>
              <a:gd name="connsiteY2" fmla="*/ 138524 h 363249"/>
              <a:gd name="connsiteX3" fmla="*/ 2657959 w 2713172"/>
              <a:gd name="connsiteY3" fmla="*/ 254761 h 363249"/>
              <a:gd name="connsiteX4" fmla="*/ 2464230 w 2713172"/>
              <a:gd name="connsiteY4" fmla="*/ 61032 h 363249"/>
              <a:gd name="connsiteX5" fmla="*/ 2712203 w 2713172"/>
              <a:gd name="connsiteY5" fmla="*/ 293507 h 363249"/>
              <a:gd name="connsiteX6" fmla="*/ 2533973 w 2713172"/>
              <a:gd name="connsiteY6" fmla="*/ 363249 h 36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172" h="363249">
                <a:moveTo>
                  <a:pt x="0" y="363249"/>
                </a:moveTo>
                <a:cubicBezTo>
                  <a:pt x="148525" y="203745"/>
                  <a:pt x="297050" y="44242"/>
                  <a:pt x="635430" y="6788"/>
                </a:cubicBezTo>
                <a:cubicBezTo>
                  <a:pt x="973810" y="-30666"/>
                  <a:pt x="1693190" y="97195"/>
                  <a:pt x="2030278" y="138524"/>
                </a:cubicBezTo>
                <a:cubicBezTo>
                  <a:pt x="2367366" y="179853"/>
                  <a:pt x="2585634" y="267676"/>
                  <a:pt x="2657959" y="254761"/>
                </a:cubicBezTo>
                <a:cubicBezTo>
                  <a:pt x="2730284" y="241846"/>
                  <a:pt x="2455189" y="54574"/>
                  <a:pt x="2464230" y="61032"/>
                </a:cubicBezTo>
                <a:cubicBezTo>
                  <a:pt x="2473271" y="67490"/>
                  <a:pt x="2700579" y="243138"/>
                  <a:pt x="2712203" y="293507"/>
                </a:cubicBezTo>
                <a:cubicBezTo>
                  <a:pt x="2723827" y="343876"/>
                  <a:pt x="2628900" y="353562"/>
                  <a:pt x="2533973" y="363249"/>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E9C874CA-B479-DA48-BF1F-2ACF4321B366}"/>
              </a:ext>
            </a:extLst>
          </p:cNvPr>
          <p:cNvSpPr txBox="1"/>
          <p:nvPr/>
        </p:nvSpPr>
        <p:spPr>
          <a:xfrm>
            <a:off x="9767526" y="3429000"/>
            <a:ext cx="816570" cy="369332"/>
          </a:xfrm>
          <a:prstGeom prst="rect">
            <a:avLst/>
          </a:prstGeom>
          <a:noFill/>
        </p:spPr>
        <p:txBody>
          <a:bodyPr wrap="none" rtlCol="0">
            <a:spAutoFit/>
          </a:bodyPr>
          <a:lstStyle/>
          <a:p>
            <a:r>
              <a:rPr lang="en-AU" dirty="0"/>
              <a:t>AAAA?</a:t>
            </a:r>
          </a:p>
        </p:txBody>
      </p:sp>
      <p:sp>
        <p:nvSpPr>
          <p:cNvPr id="14" name="TextBox 13">
            <a:extLst>
              <a:ext uri="{FF2B5EF4-FFF2-40B4-BE49-F238E27FC236}">
                <a16:creationId xmlns:a16="http://schemas.microsoft.com/office/drawing/2014/main" id="{6D7DFF3A-F5F6-B94A-A2F9-C90E35683E5B}"/>
              </a:ext>
            </a:extLst>
          </p:cNvPr>
          <p:cNvSpPr txBox="1"/>
          <p:nvPr/>
        </p:nvSpPr>
        <p:spPr>
          <a:xfrm>
            <a:off x="9802789" y="3875890"/>
            <a:ext cx="417422" cy="369332"/>
          </a:xfrm>
          <a:prstGeom prst="rect">
            <a:avLst/>
          </a:prstGeom>
          <a:noFill/>
        </p:spPr>
        <p:txBody>
          <a:bodyPr wrap="none" rtlCol="0">
            <a:spAutoFit/>
          </a:bodyPr>
          <a:lstStyle/>
          <a:p>
            <a:r>
              <a:rPr lang="en-AU" dirty="0"/>
              <a:t>A?</a:t>
            </a:r>
          </a:p>
        </p:txBody>
      </p:sp>
      <p:sp>
        <p:nvSpPr>
          <p:cNvPr id="15" name="Freeform 14">
            <a:extLst>
              <a:ext uri="{FF2B5EF4-FFF2-40B4-BE49-F238E27FC236}">
                <a16:creationId xmlns:a16="http://schemas.microsoft.com/office/drawing/2014/main" id="{1C2D5D4E-D27A-A449-8E51-5786B8017672}"/>
              </a:ext>
            </a:extLst>
          </p:cNvPr>
          <p:cNvSpPr/>
          <p:nvPr/>
        </p:nvSpPr>
        <p:spPr>
          <a:xfrm>
            <a:off x="6925244" y="3723533"/>
            <a:ext cx="2718084" cy="639240"/>
          </a:xfrm>
          <a:custGeom>
            <a:avLst/>
            <a:gdLst>
              <a:gd name="connsiteX0" fmla="*/ 2691454 w 2718084"/>
              <a:gd name="connsiteY0" fmla="*/ 3809 h 639240"/>
              <a:gd name="connsiteX1" fmla="*/ 2598464 w 2718084"/>
              <a:gd name="connsiteY1" fmla="*/ 81301 h 639240"/>
              <a:gd name="connsiteX2" fmla="*/ 1746058 w 2718084"/>
              <a:gd name="connsiteY2" fmla="*/ 553999 h 639240"/>
              <a:gd name="connsiteX3" fmla="*/ 103237 w 2718084"/>
              <a:gd name="connsiteY3" fmla="*/ 492006 h 639240"/>
              <a:gd name="connsiteX4" fmla="*/ 327963 w 2718084"/>
              <a:gd name="connsiteY4" fmla="*/ 445511 h 639240"/>
              <a:gd name="connsiteX5" fmla="*/ 2498 w 2718084"/>
              <a:gd name="connsiteY5" fmla="*/ 507504 h 639240"/>
              <a:gd name="connsiteX6" fmla="*/ 203976 w 2718084"/>
              <a:gd name="connsiteY6" fmla="*/ 639240 h 63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8084" h="639240">
                <a:moveTo>
                  <a:pt x="2691454" y="3809"/>
                </a:moveTo>
                <a:cubicBezTo>
                  <a:pt x="2723742" y="-3294"/>
                  <a:pt x="2756030" y="-10397"/>
                  <a:pt x="2598464" y="81301"/>
                </a:cubicBezTo>
                <a:cubicBezTo>
                  <a:pt x="2440898" y="172999"/>
                  <a:pt x="2161929" y="485548"/>
                  <a:pt x="1746058" y="553999"/>
                </a:cubicBezTo>
                <a:cubicBezTo>
                  <a:pt x="1330187" y="622450"/>
                  <a:pt x="339586" y="510087"/>
                  <a:pt x="103237" y="492006"/>
                </a:cubicBezTo>
                <a:cubicBezTo>
                  <a:pt x="-133112" y="473925"/>
                  <a:pt x="344753" y="442928"/>
                  <a:pt x="327963" y="445511"/>
                </a:cubicBezTo>
                <a:cubicBezTo>
                  <a:pt x="311173" y="448094"/>
                  <a:pt x="23162" y="475216"/>
                  <a:pt x="2498" y="507504"/>
                </a:cubicBezTo>
                <a:cubicBezTo>
                  <a:pt x="-18166" y="539792"/>
                  <a:pt x="92905" y="589516"/>
                  <a:pt x="203976" y="639240"/>
                </a:cubicBezTo>
              </a:path>
            </a:pathLst>
          </a:cu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BAFC938A-234F-CC47-8AC4-EBD3D8ED5481}"/>
              </a:ext>
            </a:extLst>
          </p:cNvPr>
          <p:cNvSpPr/>
          <p:nvPr/>
        </p:nvSpPr>
        <p:spPr>
          <a:xfrm>
            <a:off x="6850251" y="3534350"/>
            <a:ext cx="2675342" cy="526206"/>
          </a:xfrm>
          <a:custGeom>
            <a:avLst/>
            <a:gdLst>
              <a:gd name="connsiteX0" fmla="*/ 0 w 2675342"/>
              <a:gd name="connsiteY0" fmla="*/ 378972 h 526206"/>
              <a:gd name="connsiteX1" fmla="*/ 550190 w 2675342"/>
              <a:gd name="connsiteY1" fmla="*/ 30260 h 526206"/>
              <a:gd name="connsiteX2" fmla="*/ 1263112 w 2675342"/>
              <a:gd name="connsiteY2" fmla="*/ 69006 h 526206"/>
              <a:gd name="connsiteX3" fmla="*/ 2619213 w 2675342"/>
              <a:gd name="connsiteY3" fmla="*/ 479711 h 526206"/>
              <a:gd name="connsiteX4" fmla="*/ 2440983 w 2675342"/>
              <a:gd name="connsiteY4" fmla="*/ 309230 h 526206"/>
              <a:gd name="connsiteX5" fmla="*/ 2665708 w 2675342"/>
              <a:gd name="connsiteY5" fmla="*/ 479711 h 526206"/>
              <a:gd name="connsiteX6" fmla="*/ 2378990 w 2675342"/>
              <a:gd name="connsiteY6" fmla="*/ 526206 h 52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342" h="526206">
                <a:moveTo>
                  <a:pt x="0" y="378972"/>
                </a:moveTo>
                <a:cubicBezTo>
                  <a:pt x="169835" y="230446"/>
                  <a:pt x="339671" y="81921"/>
                  <a:pt x="550190" y="30260"/>
                </a:cubicBezTo>
                <a:cubicBezTo>
                  <a:pt x="760709" y="-21401"/>
                  <a:pt x="918275" y="-5902"/>
                  <a:pt x="1263112" y="69006"/>
                </a:cubicBezTo>
                <a:cubicBezTo>
                  <a:pt x="1607949" y="143914"/>
                  <a:pt x="2422901" y="439674"/>
                  <a:pt x="2619213" y="479711"/>
                </a:cubicBezTo>
                <a:cubicBezTo>
                  <a:pt x="2815525" y="519748"/>
                  <a:pt x="2433234" y="309230"/>
                  <a:pt x="2440983" y="309230"/>
                </a:cubicBezTo>
                <a:cubicBezTo>
                  <a:pt x="2448732" y="309230"/>
                  <a:pt x="2676040" y="443548"/>
                  <a:pt x="2665708" y="479711"/>
                </a:cubicBezTo>
                <a:cubicBezTo>
                  <a:pt x="2655376" y="515874"/>
                  <a:pt x="2517183" y="521040"/>
                  <a:pt x="2378990" y="526206"/>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3F292A42-726C-0846-A2E4-F0A24286E851}"/>
              </a:ext>
            </a:extLst>
          </p:cNvPr>
          <p:cNvSpPr/>
          <p:nvPr/>
        </p:nvSpPr>
        <p:spPr>
          <a:xfrm>
            <a:off x="6883868" y="4060556"/>
            <a:ext cx="2678586" cy="604434"/>
          </a:xfrm>
          <a:custGeom>
            <a:avLst/>
            <a:gdLst>
              <a:gd name="connsiteX0" fmla="*/ 2678586 w 2678586"/>
              <a:gd name="connsiteY0" fmla="*/ 0 h 604434"/>
              <a:gd name="connsiteX1" fmla="*/ 2229135 w 2678586"/>
              <a:gd name="connsiteY1" fmla="*/ 333213 h 604434"/>
              <a:gd name="connsiteX2" fmla="*/ 1609203 w 2678586"/>
              <a:gd name="connsiteY2" fmla="*/ 557939 h 604434"/>
              <a:gd name="connsiteX3" fmla="*/ 787793 w 2678586"/>
              <a:gd name="connsiteY3" fmla="*/ 534691 h 604434"/>
              <a:gd name="connsiteX4" fmla="*/ 12878 w 2678586"/>
              <a:gd name="connsiteY4" fmla="*/ 449451 h 604434"/>
              <a:gd name="connsiteX5" fmla="*/ 284098 w 2678586"/>
              <a:gd name="connsiteY5" fmla="*/ 402956 h 604434"/>
              <a:gd name="connsiteX6" fmla="*/ 20627 w 2678586"/>
              <a:gd name="connsiteY6" fmla="*/ 449451 h 604434"/>
              <a:gd name="connsiteX7" fmla="*/ 144613 w 2678586"/>
              <a:gd name="connsiteY7" fmla="*/ 604434 h 60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586" h="604434">
                <a:moveTo>
                  <a:pt x="2678586" y="0"/>
                </a:moveTo>
                <a:cubicBezTo>
                  <a:pt x="2542975" y="120111"/>
                  <a:pt x="2407365" y="240223"/>
                  <a:pt x="2229135" y="333213"/>
                </a:cubicBezTo>
                <a:cubicBezTo>
                  <a:pt x="2050905" y="426203"/>
                  <a:pt x="1849427" y="524359"/>
                  <a:pt x="1609203" y="557939"/>
                </a:cubicBezTo>
                <a:cubicBezTo>
                  <a:pt x="1368979" y="591519"/>
                  <a:pt x="1053847" y="552772"/>
                  <a:pt x="787793" y="534691"/>
                </a:cubicBezTo>
                <a:cubicBezTo>
                  <a:pt x="521739" y="516610"/>
                  <a:pt x="96827" y="471407"/>
                  <a:pt x="12878" y="449451"/>
                </a:cubicBezTo>
                <a:cubicBezTo>
                  <a:pt x="-71071" y="427495"/>
                  <a:pt x="282807" y="402956"/>
                  <a:pt x="284098" y="402956"/>
                </a:cubicBezTo>
                <a:cubicBezTo>
                  <a:pt x="285389" y="402956"/>
                  <a:pt x="43874" y="415871"/>
                  <a:pt x="20627" y="449451"/>
                </a:cubicBezTo>
                <a:cubicBezTo>
                  <a:pt x="-2620" y="483031"/>
                  <a:pt x="70996" y="543732"/>
                  <a:pt x="144613" y="604434"/>
                </a:cubicBezTo>
              </a:path>
            </a:pathLst>
          </a:cu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5F95A0B0-516D-8B4C-AB8D-1EA21D9B696D}"/>
              </a:ext>
            </a:extLst>
          </p:cNvPr>
          <p:cNvSpPr txBox="1"/>
          <p:nvPr/>
        </p:nvSpPr>
        <p:spPr>
          <a:xfrm>
            <a:off x="5268881" y="4579456"/>
            <a:ext cx="1909010" cy="646331"/>
          </a:xfrm>
          <a:prstGeom prst="rect">
            <a:avLst/>
          </a:prstGeom>
          <a:noFill/>
        </p:spPr>
        <p:txBody>
          <a:bodyPr wrap="square" rtlCol="0">
            <a:spAutoFit/>
          </a:bodyPr>
          <a:lstStyle/>
          <a:p>
            <a:pPr algn="ctr"/>
            <a:r>
              <a:rPr lang="en-AU" dirty="0">
                <a:latin typeface="AhnbergHand" pitchFamily="2" charset="0"/>
              </a:rPr>
              <a:t>Client stub resolver</a:t>
            </a:r>
          </a:p>
        </p:txBody>
      </p:sp>
    </p:spTree>
    <p:extLst>
      <p:ext uri="{BB962C8B-B14F-4D97-AF65-F5344CB8AC3E}">
        <p14:creationId xmlns:p14="http://schemas.microsoft.com/office/powerpoint/2010/main" val="189044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1501-33AB-F548-8207-EC3DC7C02E12}"/>
              </a:ext>
            </a:extLst>
          </p:cNvPr>
          <p:cNvSpPr>
            <a:spLocks noGrp="1"/>
          </p:cNvSpPr>
          <p:nvPr>
            <p:ph type="title"/>
          </p:nvPr>
        </p:nvSpPr>
        <p:spPr/>
        <p:txBody>
          <a:bodyPr/>
          <a:lstStyle/>
          <a:p>
            <a:r>
              <a:rPr lang="en-US" dirty="0"/>
              <a:t>Factoring Happy Eyeballs</a:t>
            </a:r>
          </a:p>
        </p:txBody>
      </p:sp>
      <p:sp>
        <p:nvSpPr>
          <p:cNvPr id="3" name="Content Placeholder 2">
            <a:extLst>
              <a:ext uri="{FF2B5EF4-FFF2-40B4-BE49-F238E27FC236}">
                <a16:creationId xmlns:a16="http://schemas.microsoft.com/office/drawing/2014/main" id="{7FC078D8-59EF-2D43-975E-46ED65F8B6B6}"/>
              </a:ext>
            </a:extLst>
          </p:cNvPr>
          <p:cNvSpPr>
            <a:spLocks noGrp="1"/>
          </p:cNvSpPr>
          <p:nvPr>
            <p:ph idx="1"/>
          </p:nvPr>
        </p:nvSpPr>
        <p:spPr/>
        <p:txBody>
          <a:bodyPr/>
          <a:lstStyle/>
          <a:p>
            <a:r>
              <a:rPr lang="en-US" dirty="0"/>
              <a:t>If we split out the A and AAAA queries the experiment launched 73,537,852 DNS resolution ‘events’</a:t>
            </a:r>
          </a:p>
          <a:p>
            <a:r>
              <a:rPr lang="en-US" dirty="0"/>
              <a:t>We saw 142,631,272 DNS queries, or an average of </a:t>
            </a:r>
            <a:r>
              <a:rPr lang="en-US" b="1" dirty="0"/>
              <a:t>1.93</a:t>
            </a:r>
            <a:r>
              <a:rPr lang="en-US" dirty="0"/>
              <a:t> queries per name</a:t>
            </a:r>
          </a:p>
          <a:p>
            <a:endParaRPr lang="en-US" dirty="0"/>
          </a:p>
          <a:p>
            <a:pPr marL="0" indent="0">
              <a:buNone/>
            </a:pPr>
            <a:r>
              <a:rPr lang="en-US" dirty="0">
                <a:latin typeface="AhnbergHand" pitchFamily="2" charset="0"/>
              </a:rPr>
              <a:t>That’s better, but still</a:t>
            </a:r>
          </a:p>
          <a:p>
            <a:pPr marL="0" indent="0">
              <a:buNone/>
            </a:pPr>
            <a:r>
              <a:rPr lang="en-US" dirty="0">
                <a:latin typeface="AhnbergHand" pitchFamily="2" charset="0"/>
              </a:rPr>
              <a:t>unexpectedly high</a:t>
            </a:r>
          </a:p>
          <a:p>
            <a:pPr marL="0" indent="0">
              <a:buNone/>
            </a:pPr>
            <a:r>
              <a:rPr lang="en-US" dirty="0"/>
              <a:t> </a:t>
            </a:r>
          </a:p>
          <a:p>
            <a:endParaRPr lang="en-US" dirty="0"/>
          </a:p>
        </p:txBody>
      </p:sp>
      <p:pic>
        <p:nvPicPr>
          <p:cNvPr id="4" name="Picture 3">
            <a:extLst>
              <a:ext uri="{FF2B5EF4-FFF2-40B4-BE49-F238E27FC236}">
                <a16:creationId xmlns:a16="http://schemas.microsoft.com/office/drawing/2014/main" id="{ECFCAEB4-14F5-1E41-8245-4EF6DA7B8E9F}"/>
              </a:ext>
            </a:extLst>
          </p:cNvPr>
          <p:cNvPicPr>
            <a:picLocks noChangeAspect="1"/>
          </p:cNvPicPr>
          <p:nvPr/>
        </p:nvPicPr>
        <p:blipFill>
          <a:blip r:embed="rId2"/>
          <a:stretch>
            <a:fillRect/>
          </a:stretch>
        </p:blipFill>
        <p:spPr>
          <a:xfrm>
            <a:off x="7210380" y="3349869"/>
            <a:ext cx="4596223" cy="3301512"/>
          </a:xfrm>
          <a:prstGeom prst="rect">
            <a:avLst/>
          </a:prstGeom>
        </p:spPr>
      </p:pic>
      <p:sp>
        <p:nvSpPr>
          <p:cNvPr id="5" name="Freeform 4">
            <a:extLst>
              <a:ext uri="{FF2B5EF4-FFF2-40B4-BE49-F238E27FC236}">
                <a16:creationId xmlns:a16="http://schemas.microsoft.com/office/drawing/2014/main" id="{F6EBB9D6-6179-1E4C-8D97-03CE1E636053}"/>
              </a:ext>
            </a:extLst>
          </p:cNvPr>
          <p:cNvSpPr/>
          <p:nvPr/>
        </p:nvSpPr>
        <p:spPr>
          <a:xfrm>
            <a:off x="9097443" y="3618854"/>
            <a:ext cx="1766881" cy="906651"/>
          </a:xfrm>
          <a:custGeom>
            <a:avLst/>
            <a:gdLst>
              <a:gd name="connsiteX0" fmla="*/ 953208 w 1766881"/>
              <a:gd name="connsiteY0" fmla="*/ 0 h 906651"/>
              <a:gd name="connsiteX1" fmla="*/ 1255425 w 1766881"/>
              <a:gd name="connsiteY1" fmla="*/ 7749 h 906651"/>
              <a:gd name="connsiteX2" fmla="*/ 1766869 w 1766881"/>
              <a:gd name="connsiteY2" fmla="*/ 15499 h 906651"/>
              <a:gd name="connsiteX3" fmla="*/ 1270923 w 1766881"/>
              <a:gd name="connsiteY3" fmla="*/ 30997 h 906651"/>
              <a:gd name="connsiteX4" fmla="*/ 1208930 w 1766881"/>
              <a:gd name="connsiteY4" fmla="*/ 85241 h 906651"/>
              <a:gd name="connsiteX5" fmla="*/ 46557 w 1766881"/>
              <a:gd name="connsiteY5" fmla="*/ 829160 h 906651"/>
              <a:gd name="connsiteX6" fmla="*/ 209289 w 1766881"/>
              <a:gd name="connsiteY6" fmla="*/ 542441 h 906651"/>
              <a:gd name="connsiteX7" fmla="*/ 15560 w 1766881"/>
              <a:gd name="connsiteY7" fmla="*/ 798163 h 906651"/>
              <a:gd name="connsiteX8" fmla="*/ 193791 w 1766881"/>
              <a:gd name="connsiteY8" fmla="*/ 906651 h 90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6881" h="906651">
                <a:moveTo>
                  <a:pt x="953208" y="0"/>
                </a:moveTo>
                <a:lnTo>
                  <a:pt x="1255425" y="7749"/>
                </a:lnTo>
                <a:lnTo>
                  <a:pt x="1766869" y="15499"/>
                </a:lnTo>
                <a:cubicBezTo>
                  <a:pt x="1769452" y="19374"/>
                  <a:pt x="1363913" y="19373"/>
                  <a:pt x="1270923" y="30997"/>
                </a:cubicBezTo>
                <a:cubicBezTo>
                  <a:pt x="1177933" y="42621"/>
                  <a:pt x="1412991" y="-47786"/>
                  <a:pt x="1208930" y="85241"/>
                </a:cubicBezTo>
                <a:cubicBezTo>
                  <a:pt x="1004869" y="218268"/>
                  <a:pt x="213164" y="752960"/>
                  <a:pt x="46557" y="829160"/>
                </a:cubicBezTo>
                <a:cubicBezTo>
                  <a:pt x="-120050" y="905360"/>
                  <a:pt x="214455" y="547607"/>
                  <a:pt x="209289" y="542441"/>
                </a:cubicBezTo>
                <a:cubicBezTo>
                  <a:pt x="204123" y="537275"/>
                  <a:pt x="18143" y="737462"/>
                  <a:pt x="15560" y="798163"/>
                </a:cubicBezTo>
                <a:cubicBezTo>
                  <a:pt x="12977" y="858864"/>
                  <a:pt x="103384" y="882757"/>
                  <a:pt x="193791" y="9066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027C13B8-0B29-7A41-973D-63F85D829523}"/>
              </a:ext>
            </a:extLst>
          </p:cNvPr>
          <p:cNvSpPr/>
          <p:nvPr/>
        </p:nvSpPr>
        <p:spPr>
          <a:xfrm>
            <a:off x="8833441" y="3564898"/>
            <a:ext cx="868498" cy="2096925"/>
          </a:xfrm>
          <a:custGeom>
            <a:avLst/>
            <a:gdLst>
              <a:gd name="connsiteX0" fmla="*/ 868498 w 868498"/>
              <a:gd name="connsiteY0" fmla="*/ 22960 h 2096925"/>
              <a:gd name="connsiteX1" fmla="*/ 78084 w 868498"/>
              <a:gd name="connsiteY1" fmla="*/ 22960 h 2096925"/>
              <a:gd name="connsiteX2" fmla="*/ 419047 w 868498"/>
              <a:gd name="connsiteY2" fmla="*/ 22960 h 2096925"/>
              <a:gd name="connsiteX3" fmla="*/ 8342 w 868498"/>
              <a:gd name="connsiteY3" fmla="*/ 332926 h 2096925"/>
              <a:gd name="connsiteX4" fmla="*/ 171074 w 868498"/>
              <a:gd name="connsiteY4" fmla="*/ 1177583 h 2096925"/>
              <a:gd name="connsiteX5" fmla="*/ 504288 w 868498"/>
              <a:gd name="connsiteY5" fmla="*/ 1681278 h 2096925"/>
              <a:gd name="connsiteX6" fmla="*/ 682518 w 868498"/>
              <a:gd name="connsiteY6" fmla="*/ 2068736 h 2096925"/>
              <a:gd name="connsiteX7" fmla="*/ 628274 w 868498"/>
              <a:gd name="connsiteY7" fmla="*/ 1743271 h 2096925"/>
              <a:gd name="connsiteX8" fmla="*/ 636023 w 868498"/>
              <a:gd name="connsiteY8" fmla="*/ 2084234 h 2096925"/>
              <a:gd name="connsiteX9" fmla="*/ 450044 w 868498"/>
              <a:gd name="connsiteY9" fmla="*/ 1991244 h 209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8498" h="2096925">
                <a:moveTo>
                  <a:pt x="868498" y="22960"/>
                </a:moveTo>
                <a:lnTo>
                  <a:pt x="78084" y="22960"/>
                </a:lnTo>
                <a:cubicBezTo>
                  <a:pt x="3176" y="22960"/>
                  <a:pt x="430671" y="-28701"/>
                  <a:pt x="419047" y="22960"/>
                </a:cubicBezTo>
                <a:cubicBezTo>
                  <a:pt x="407423" y="74621"/>
                  <a:pt x="49671" y="140489"/>
                  <a:pt x="8342" y="332926"/>
                </a:cubicBezTo>
                <a:cubicBezTo>
                  <a:pt x="-32987" y="525363"/>
                  <a:pt x="88416" y="952858"/>
                  <a:pt x="171074" y="1177583"/>
                </a:cubicBezTo>
                <a:cubicBezTo>
                  <a:pt x="253732" y="1402308"/>
                  <a:pt x="419047" y="1532752"/>
                  <a:pt x="504288" y="1681278"/>
                </a:cubicBezTo>
                <a:cubicBezTo>
                  <a:pt x="589529" y="1829804"/>
                  <a:pt x="661854" y="2058404"/>
                  <a:pt x="682518" y="2068736"/>
                </a:cubicBezTo>
                <a:cubicBezTo>
                  <a:pt x="703182" y="2079068"/>
                  <a:pt x="636023" y="1740688"/>
                  <a:pt x="628274" y="1743271"/>
                </a:cubicBezTo>
                <a:cubicBezTo>
                  <a:pt x="620525" y="1745854"/>
                  <a:pt x="665728" y="2042905"/>
                  <a:pt x="636023" y="2084234"/>
                </a:cubicBezTo>
                <a:cubicBezTo>
                  <a:pt x="606318" y="2125563"/>
                  <a:pt x="528181" y="2058403"/>
                  <a:pt x="450044" y="19912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26172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3FE0-B8CB-7145-B8E7-8682A9184C2F}"/>
              </a:ext>
            </a:extLst>
          </p:cNvPr>
          <p:cNvSpPr>
            <a:spLocks noGrp="1"/>
          </p:cNvSpPr>
          <p:nvPr>
            <p:ph type="title"/>
          </p:nvPr>
        </p:nvSpPr>
        <p:spPr/>
        <p:txBody>
          <a:bodyPr/>
          <a:lstStyle/>
          <a:p>
            <a:r>
              <a:rPr lang="en-AU" dirty="0"/>
              <a:t>Single vs Multiple Queries</a:t>
            </a:r>
          </a:p>
        </p:txBody>
      </p:sp>
      <p:sp>
        <p:nvSpPr>
          <p:cNvPr id="3" name="Content Placeholder 2">
            <a:extLst>
              <a:ext uri="{FF2B5EF4-FFF2-40B4-BE49-F238E27FC236}">
                <a16:creationId xmlns:a16="http://schemas.microsoft.com/office/drawing/2014/main" id="{32FA984D-6684-F341-9FBE-4BEB40B72AB7}"/>
              </a:ext>
            </a:extLst>
          </p:cNvPr>
          <p:cNvSpPr>
            <a:spLocks noGrp="1"/>
          </p:cNvSpPr>
          <p:nvPr>
            <p:ph idx="1"/>
          </p:nvPr>
        </p:nvSpPr>
        <p:spPr/>
        <p:txBody>
          <a:bodyPr/>
          <a:lstStyle/>
          <a:p>
            <a:r>
              <a:rPr lang="en-AU" dirty="0"/>
              <a:t>36,059,484 resolution ‘events’ were completed with just 1 query to the authoritative server (49% of all resolution events)</a:t>
            </a:r>
          </a:p>
          <a:p>
            <a:r>
              <a:rPr lang="en-AU" dirty="0"/>
              <a:t>If there were multiple queries for a name (&gt;= 2 queries), then the average of the multiple queries was 2.84 queries </a:t>
            </a:r>
          </a:p>
          <a:p>
            <a:endParaRPr lang="en-AU" dirty="0"/>
          </a:p>
          <a:p>
            <a:pPr marL="0" indent="0">
              <a:buNone/>
            </a:pPr>
            <a:endParaRPr lang="en-AU" dirty="0"/>
          </a:p>
        </p:txBody>
      </p:sp>
    </p:spTree>
    <p:extLst>
      <p:ext uri="{BB962C8B-B14F-4D97-AF65-F5344CB8AC3E}">
        <p14:creationId xmlns:p14="http://schemas.microsoft.com/office/powerpoint/2010/main" val="396404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104F-AD11-4849-9B3D-8A2FD9E4AA42}"/>
              </a:ext>
            </a:extLst>
          </p:cNvPr>
          <p:cNvSpPr>
            <a:spLocks noGrp="1"/>
          </p:cNvSpPr>
          <p:nvPr>
            <p:ph type="title"/>
          </p:nvPr>
        </p:nvSpPr>
        <p:spPr/>
        <p:txBody>
          <a:bodyPr/>
          <a:lstStyle/>
          <a:p>
            <a:r>
              <a:rPr lang="en-US" dirty="0"/>
              <a:t>Distribution of Queries</a:t>
            </a:r>
          </a:p>
        </p:txBody>
      </p:sp>
      <p:sp>
        <p:nvSpPr>
          <p:cNvPr id="3" name="Content Placeholder 2">
            <a:extLst>
              <a:ext uri="{FF2B5EF4-FFF2-40B4-BE49-F238E27FC236}">
                <a16:creationId xmlns:a16="http://schemas.microsoft.com/office/drawing/2014/main" id="{CE2ACB49-3AFD-EE4D-926C-9D50FC1B0064}"/>
              </a:ext>
            </a:extLst>
          </p:cNvPr>
          <p:cNvSpPr>
            <a:spLocks noGrp="1"/>
          </p:cNvSpPr>
          <p:nvPr>
            <p:ph idx="1"/>
          </p:nvPr>
        </p:nvSpPr>
        <p:spPr/>
        <p:txBody>
          <a:bodyPr/>
          <a:lstStyle/>
          <a:p>
            <a:r>
              <a:rPr lang="en-US" dirty="0"/>
              <a:t>Are averages misleading here?</a:t>
            </a:r>
          </a:p>
          <a:p>
            <a:r>
              <a:rPr lang="en-US" dirty="0"/>
              <a:t>Is this a generic issue of re-queries across a large set of queries?</a:t>
            </a:r>
          </a:p>
          <a:p>
            <a:r>
              <a:rPr lang="en-US" dirty="0"/>
              <a:t>Or a small number of queries that are the subject of a total frenzy of re-queries?</a:t>
            </a:r>
          </a:p>
        </p:txBody>
      </p:sp>
    </p:spTree>
    <p:extLst>
      <p:ext uri="{BB962C8B-B14F-4D97-AF65-F5344CB8AC3E}">
        <p14:creationId xmlns:p14="http://schemas.microsoft.com/office/powerpoint/2010/main" val="257233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10141</TotalTime>
  <Words>1366</Words>
  <Application>Microsoft Macintosh PowerPoint</Application>
  <PresentationFormat>Widescreen</PresentationFormat>
  <Paragraphs>188</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AhnbergHand</vt:lpstr>
      <vt:lpstr>Arial</vt:lpstr>
      <vt:lpstr>Calibri</vt:lpstr>
      <vt:lpstr>Calibri Light</vt:lpstr>
      <vt:lpstr>Courier</vt:lpstr>
      <vt:lpstr>Powderfinger Type</vt:lpstr>
      <vt:lpstr>Office Theme</vt:lpstr>
      <vt:lpstr>What part of “NO” is so hard to understand?</vt:lpstr>
      <vt:lpstr>We were looking elsewhere…</vt:lpstr>
      <vt:lpstr>What we saw:</vt:lpstr>
      <vt:lpstr>What we saw:</vt:lpstr>
      <vt:lpstr>Expectations</vt:lpstr>
      <vt:lpstr>Happy Eyeballs and the DNS</vt:lpstr>
      <vt:lpstr>Factoring Happy Eyeballs</vt:lpstr>
      <vt:lpstr>Single vs Multiple Queries</vt:lpstr>
      <vt:lpstr>Distribution of Queries</vt:lpstr>
      <vt:lpstr>Re-query Distribution</vt:lpstr>
      <vt:lpstr>Does UDP suck THAT much?</vt:lpstr>
      <vt:lpstr>Re-Query Time Intervals</vt:lpstr>
      <vt:lpstr>Re-Query Time Intervals</vt:lpstr>
      <vt:lpstr>DNSSEC?</vt:lpstr>
      <vt:lpstr>Re-Queries per resolver IP addresss</vt:lpstr>
      <vt:lpstr>Signed vs Unsigned</vt:lpstr>
      <vt:lpstr>DNSSEC!</vt:lpstr>
      <vt:lpstr>Resolver “farms”</vt:lpstr>
      <vt:lpstr>Re-query Profile</vt:lpstr>
      <vt:lpstr>It may sound odd but…</vt:lpstr>
      <vt:lpstr>NXDOMAIN vs A/AAAA re-queries</vt:lpstr>
      <vt:lpstr>WTF?</vt:lpstr>
      <vt:lpstr>Pulling it back together</vt:lpstr>
      <vt:lpstr>Pulling it back together</vt:lpstr>
      <vt:lpstr>Pulling it back together</vt:lpstr>
      <vt:lpstr>Pulling it back together</vt:lpstr>
      <vt:lpstr>Pulling it back together</vt:lpstr>
      <vt:lpstr>Pulling it back together</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part of “NO” is so hard to Understsand?</dc:title>
  <dc:creator>Geoff Huston</dc:creator>
  <cp:lastModifiedBy>Geoff Huston</cp:lastModifiedBy>
  <cp:revision>68</cp:revision>
  <cp:lastPrinted>2019-10-15T15:53:20Z</cp:lastPrinted>
  <dcterms:created xsi:type="dcterms:W3CDTF">2019-03-14T03:13:17Z</dcterms:created>
  <dcterms:modified xsi:type="dcterms:W3CDTF">2019-11-16T10:53:51Z</dcterms:modified>
</cp:coreProperties>
</file>