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12" r:id="rId4"/>
    <p:sldId id="271" r:id="rId5"/>
    <p:sldId id="323" r:id="rId6"/>
    <p:sldId id="272" r:id="rId7"/>
    <p:sldId id="313" r:id="rId8"/>
    <p:sldId id="286" r:id="rId9"/>
    <p:sldId id="322" r:id="rId10"/>
    <p:sldId id="288" r:id="rId11"/>
    <p:sldId id="329" r:id="rId12"/>
    <p:sldId id="335" r:id="rId13"/>
    <p:sldId id="321" r:id="rId14"/>
    <p:sldId id="347" r:id="rId15"/>
    <p:sldId id="314" r:id="rId16"/>
    <p:sldId id="289" r:id="rId17"/>
    <p:sldId id="291" r:id="rId18"/>
    <p:sldId id="292" r:id="rId19"/>
    <p:sldId id="293" r:id="rId20"/>
    <p:sldId id="294" r:id="rId21"/>
    <p:sldId id="306" r:id="rId22"/>
    <p:sldId id="295" r:id="rId23"/>
    <p:sldId id="316" r:id="rId24"/>
    <p:sldId id="274" r:id="rId25"/>
    <p:sldId id="273" r:id="rId26"/>
    <p:sldId id="261" r:id="rId27"/>
    <p:sldId id="318" r:id="rId28"/>
    <p:sldId id="348" r:id="rId29"/>
    <p:sldId id="263" r:id="rId30"/>
    <p:sldId id="265" r:id="rId31"/>
    <p:sldId id="284" r:id="rId32"/>
    <p:sldId id="297" r:id="rId33"/>
    <p:sldId id="319" r:id="rId34"/>
    <p:sldId id="349" r:id="rId35"/>
    <p:sldId id="298" r:id="rId36"/>
    <p:sldId id="301" r:id="rId37"/>
    <p:sldId id="303" r:id="rId38"/>
    <p:sldId id="270" r:id="rId39"/>
    <p:sldId id="304" r:id="rId40"/>
    <p:sldId id="283" r:id="rId41"/>
    <p:sldId id="305" r:id="rId42"/>
    <p:sldId id="310" r:id="rId43"/>
    <p:sldId id="328" r:id="rId44"/>
    <p:sldId id="309" r:id="rId45"/>
    <p:sldId id="325" r:id="rId46"/>
    <p:sldId id="326" r:id="rId47"/>
    <p:sldId id="327" r:id="rId48"/>
    <p:sldId id="307" r:id="rId49"/>
    <p:sldId id="269" r:id="rId50"/>
    <p:sldId id="311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32"/>
    <p:restoredTop sz="94694"/>
  </p:normalViewPr>
  <p:slideViewPr>
    <p:cSldViewPr snapToGrid="0" snapToObjects="1">
      <p:cViewPr varScale="1">
        <p:scale>
          <a:sx n="212" d="100"/>
          <a:sy n="212" d="100"/>
        </p:scale>
        <p:origin x="208" y="2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7AE9-214A-3640-80D7-843B52DA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9511E-CBD0-E34C-B972-EDC4C7498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CA90-960B-FE4F-8E82-72D6778A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3941F-26E9-2C42-A708-0DF541AA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63CA-40EB-1648-A631-AD25F5DA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72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AA7F-3C8E-684C-911B-21ABAEE3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600F5-E72D-F048-A3D0-542191089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DF03-53AB-D84F-8A0A-25B7137E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D07E-47F7-854B-8BE0-C2C46126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5193E-8D57-E94D-A5B3-2FAD619E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3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04190-B17A-174D-B172-91508933B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46838-4A2C-AA46-8AA4-AA7708124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B13F5-461A-2840-841F-99438057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54A93-4E6D-5847-8AD5-FCA06E7E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9FEF2-8B48-1649-A54C-A6A74410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43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03D5-D2F7-2648-A6C7-4D0738D8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D101-C488-7C4B-97CE-0EE5670A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11DEA-39FA-7B48-8F8D-8FEE3002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2D8E-CE1D-854E-81E3-5ABF0C08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D72F-3B3F-6C47-AF2E-CF5D3C73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04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6F09-EA70-2F4A-AB9B-43AE0A3F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26270-82B6-6A4C-891D-04AD12626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6E7D1-3F80-8B46-A96A-04DC35AF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D3091-A2CB-DD40-9C0C-2CABDB9F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D97-193B-8B43-A438-F0FF4CD4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310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DC6D-7357-CA4A-8110-2FDA03D5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B0E6-6DC1-BA42-BABF-6F77FA70F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0D931-5F34-2D46-8216-C709ABCB9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1222A-F587-EA42-AF0E-0579CBA7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3A3A2-A038-3E46-8E7C-A23E9869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6393-F7B6-5547-A227-E1837598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50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B03D-73BB-7E4C-8BF7-21184717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BD843-EF77-3743-91A2-C121AAFC2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EEFF4-1658-9F45-83EC-79CFC201E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FB80F-2200-0840-BFF9-0C46E3E47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22C6C-A9E7-2D44-B883-077C8FB74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5B232-155E-864E-90F3-2F295C6C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FD1A7-C268-5D43-A524-9041177A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47534-4AB1-624B-A913-E1BE7AD5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92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B1E92-26EA-BF44-8FC7-B436AE42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95614-F663-C741-970C-51005AEF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43160-16C4-B34B-B93E-F42E3741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0751F-86FE-874D-B366-63D5D659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9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6EBAE-9713-0B4A-967D-E48FB39D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AF89C-B941-FC4B-A2E6-9412EBB9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58316-3A44-EA4C-B018-31CE2456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34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243F-E4B5-9849-A06F-B4C075D5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5F3C-BCE9-E841-B48D-64EA0F79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33FE2-D1BB-EE41-837C-A064DD38E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84E45-38AA-AC4B-8C2E-0E99E4AA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1EAA2-2F97-CB47-AF34-4CD81BE9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77108-983C-404E-A6DD-79EC84E1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03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F4A7-2CB9-4B4A-BC74-EE6CE124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89039-F455-7E4C-B0B8-2F7AA5527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67D79-9E40-2C44-899D-A9517939A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FFEF6-0866-294F-9F64-D1427E8B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F5063-16DB-0941-93EF-94AA8A4B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3B2B4-F792-884C-961E-A32DF3D1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7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27020-8B4B-3D4A-A8E2-9F477BE9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76B21-913F-8D45-A9CB-D3CFEC82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E944-D57B-6844-BC41-0DFCA2D59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2149-D0F8-3A4F-8985-F14110DE90DA}" type="datetimeFigureOut">
              <a:rPr lang="en-AU" smtClean="0"/>
              <a:t>22/9/19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72790-9BAB-3248-B266-F3E80571B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FB38-2420-8549-90A6-220B84404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89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" TargetMode="External"/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xample.com/" TargetMode="External"/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hyperlink" Target="http://www.thepirateba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433C-73BD-A642-8CBC-4C2E425B6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DNS Privacy</a:t>
            </a:r>
            <a:br>
              <a:rPr lang="en-AU" dirty="0">
                <a:latin typeface="Powderfinger Type" panose="02020709070000000403" pitchFamily="49" charset="77"/>
              </a:rPr>
            </a:br>
            <a:r>
              <a:rPr lang="en-AU" dirty="0">
                <a:latin typeface="Powderfinger Type" panose="02020709070000000403" pitchFamily="49" charset="77"/>
              </a:rPr>
              <a:t>(or not!)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38C45-B1A8-1147-AE83-17D3E576A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</a:t>
            </a:r>
          </a:p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324601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6016-0FC3-E845-9950-AC655B08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A6D9-79B1-6743-A72C-2F51909BC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DNS appears to be used by many actors as a means of looking at what we do online and censoring what services we can access online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543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0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984807"/>
                </a:solidFill>
                <a:latin typeface="Powderfinger Type"/>
                <a:cs typeface="Powderfinger Type"/>
              </a:rPr>
              <a:t>Top Stalker Subnets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44420"/>
            <a:ext cx="8753740" cy="4938323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nl-NL" sz="1000" b="1" dirty="0">
                <a:solidFill>
                  <a:srgbClr val="0000FF"/>
                </a:solidFill>
                <a:latin typeface="Lucida Console"/>
                <a:cs typeface="Lucida Console"/>
              </a:rPr>
              <a:t>Rank	   IP Net	</a:t>
            </a:r>
            <a:r>
              <a:rPr lang="nl-NL" sz="1000" b="1" dirty="0" err="1">
                <a:solidFill>
                  <a:srgbClr val="0000FF"/>
                </a:solidFill>
                <a:latin typeface="Lucida Console"/>
                <a:cs typeface="Lucida Console"/>
              </a:rPr>
              <a:t>Count</a:t>
            </a:r>
            <a:r>
              <a:rPr lang="nl-NL" sz="1000" b="1" dirty="0">
                <a:solidFill>
                  <a:srgbClr val="0000FF"/>
                </a:solidFill>
                <a:latin typeface="Lucida Console"/>
                <a:cs typeface="Lucida Console"/>
              </a:rPr>
              <a:t>	AVG Delay      AS	</a:t>
            </a:r>
            <a:r>
              <a:rPr lang="nl-NL" sz="1000" b="1" dirty="0" err="1">
                <a:solidFill>
                  <a:srgbClr val="0000FF"/>
                </a:solidFill>
                <a:latin typeface="Lucida Console"/>
                <a:cs typeface="Lucida Console"/>
              </a:rPr>
              <a:t>Description</a:t>
            </a:r>
            <a:endParaRPr lang="nl-NL" sz="1000" b="1" dirty="0">
              <a:solidFill>
                <a:srgbClr val="0000FF"/>
              </a:solidFill>
              <a:latin typeface="Lucida Console"/>
              <a:cs typeface="Lucida Console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nl-NL" sz="1000" dirty="0">
                <a:solidFill>
                  <a:srgbClr val="000000"/>
                </a:solidFill>
                <a:latin typeface="Menlo-Regular"/>
              </a:rPr>
              <a:t> 1      119.147.146.0  339,855        122.6       4134 CHINANET-BACKBONE No.31,Jin-rong </a:t>
            </a:r>
            <a:r>
              <a:rPr lang="nl-NL" sz="1000" dirty="0" err="1">
                <a:solidFill>
                  <a:srgbClr val="000000"/>
                </a:solidFill>
                <a:latin typeface="Menlo-Regular"/>
              </a:rPr>
              <a:t>Street,CN</a:t>
            </a:r>
            <a:endParaRPr lang="nl-NL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 2       101.226.33.0   53,181      1,502.2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 3      180.153.206.0   51,592      1,528.0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Menlo-Regular"/>
              </a:rPr>
              <a:t> 4       112.64.235.0   33,067      1,470.8      17621 CNCGROUP-SH China Unicom Shanghai </a:t>
            </a:r>
            <a:r>
              <a:rPr lang="en-US" sz="1000" dirty="0" err="1">
                <a:solidFill>
                  <a:srgbClr val="000000"/>
                </a:solidFill>
                <a:latin typeface="Menlo-Regular"/>
              </a:rPr>
              <a:t>network,CN</a:t>
            </a:r>
            <a:endParaRPr lang="en-US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 5      180.153.214.0   32,954      1,468.4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 6       101.226.66.0   30,863      1,499.3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 7      180.153.163.0   23,941      1,515.0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 8      180.153.201.0   22,673      1,562.2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 9       101.226.89.0   19,337      1,426.4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Menlo-Regular"/>
              </a:rPr>
              <a:t>10        221.176.4.0   14,019        855.7       9808 CMNET-GD Guangdong Mobile Communication </a:t>
            </a:r>
            <a:r>
              <a:rPr lang="en-US" sz="1000" dirty="0" err="1">
                <a:solidFill>
                  <a:srgbClr val="000000"/>
                </a:solidFill>
                <a:latin typeface="Menlo-Regular"/>
              </a:rPr>
              <a:t>Co.Ltd.,CN</a:t>
            </a:r>
            <a:endParaRPr lang="en-US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11       101.226.65.0   13,604      1,519.9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12       101.226.51.0   10,226      1,490.8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Menlo-Regular"/>
              </a:rPr>
              <a:t>13       112.65.193.0    8,619      1,555.5      17621 CNCGROUP-SH China Unicom Shanghai </a:t>
            </a:r>
            <a:r>
              <a:rPr lang="en-US" sz="1000" dirty="0" err="1">
                <a:solidFill>
                  <a:srgbClr val="000000"/>
                </a:solidFill>
                <a:latin typeface="Menlo-Regular"/>
              </a:rPr>
              <a:t>network,CN</a:t>
            </a:r>
            <a:endParaRPr lang="en-US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da-DK" sz="1000" dirty="0">
                <a:solidFill>
                  <a:srgbClr val="000000"/>
                </a:solidFill>
                <a:latin typeface="Menlo-Regular"/>
              </a:rPr>
              <a:t>14        66.249.93.0    8,306     31,355.1      15169 GOOGLE - Google </a:t>
            </a:r>
            <a:r>
              <a:rPr lang="da-DK" sz="1000" dirty="0" err="1">
                <a:solidFill>
                  <a:srgbClr val="000000"/>
                </a:solidFill>
                <a:latin typeface="Menlo-Regular"/>
              </a:rPr>
              <a:t>Inc.,US</a:t>
            </a:r>
            <a:endParaRPr lang="da-DK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15      180.153.205.0    6,816      1,557.0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16      180.153.114.0    6,796      1,550.6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fr-FR" sz="1000" dirty="0">
                <a:solidFill>
                  <a:srgbClr val="000000"/>
                </a:solidFill>
                <a:latin typeface="Menlo-Regular"/>
              </a:rPr>
              <a:t>17         69.41.14.0    5,724        810.0      47018 CE-BGPAC - Covenant </a:t>
            </a:r>
            <a:r>
              <a:rPr lang="fr-FR" sz="1000" dirty="0" err="1">
                <a:solidFill>
                  <a:srgbClr val="000000"/>
                </a:solidFill>
                <a:latin typeface="Menlo-Regular"/>
              </a:rPr>
              <a:t>Eyes</a:t>
            </a:r>
            <a:r>
              <a:rPr lang="fr-FR" sz="10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fr-FR" sz="1000" dirty="0" err="1">
                <a:solidFill>
                  <a:srgbClr val="000000"/>
                </a:solidFill>
                <a:latin typeface="Menlo-Regular"/>
              </a:rPr>
              <a:t>Inc.,US</a:t>
            </a:r>
            <a:endParaRPr lang="fr-FR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da-DK" sz="1000" dirty="0">
                <a:solidFill>
                  <a:srgbClr val="000000"/>
                </a:solidFill>
                <a:latin typeface="Menlo-Regular"/>
              </a:rPr>
              <a:t>18        66.249.81.0    5,218     38,095.9      15169 GOOGLE - Google </a:t>
            </a:r>
            <a:r>
              <a:rPr lang="da-DK" sz="1000" dirty="0" err="1">
                <a:solidFill>
                  <a:srgbClr val="000000"/>
                </a:solidFill>
                <a:latin typeface="Menlo-Regular"/>
              </a:rPr>
              <a:t>Inc.,US</a:t>
            </a:r>
            <a:endParaRPr lang="da-DK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da-DK" sz="1000" dirty="0">
                <a:solidFill>
                  <a:srgbClr val="000000"/>
                </a:solidFill>
                <a:latin typeface="Menlo-Regular"/>
              </a:rPr>
              <a:t>19        66.249.88.0    4,817     31,119.7      15169 GOOGLE - Google </a:t>
            </a:r>
            <a:r>
              <a:rPr lang="da-DK" sz="1000" dirty="0" err="1">
                <a:solidFill>
                  <a:srgbClr val="000000"/>
                </a:solidFill>
                <a:latin typeface="Menlo-Regular"/>
              </a:rPr>
              <a:t>Inc.,US</a:t>
            </a:r>
            <a:endParaRPr lang="da-DK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da-DK" sz="1000" dirty="0">
                <a:solidFill>
                  <a:srgbClr val="000000"/>
                </a:solidFill>
                <a:latin typeface="Menlo-Regular"/>
              </a:rPr>
              <a:t>20        66.249.80.0    4,685     24,641.1      15169 GOOGLE - Google </a:t>
            </a:r>
            <a:r>
              <a:rPr lang="da-DK" sz="1000" dirty="0" err="1">
                <a:solidFill>
                  <a:srgbClr val="000000"/>
                </a:solidFill>
                <a:latin typeface="Menlo-Regular"/>
              </a:rPr>
              <a:t>Inc.,US</a:t>
            </a:r>
            <a:endParaRPr lang="da-DK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21        222.73.77.0    4,471      1,398.5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22      180.153.161.0    4,352      1,470.3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pt-BR" sz="1000" dirty="0">
                <a:solidFill>
                  <a:srgbClr val="000000"/>
                </a:solidFill>
                <a:latin typeface="Menlo-Regular"/>
              </a:rPr>
              <a:t>23      180.153.211.0    4,271      1,520.9       4812 CHINANET-SH-AP China Telecom (</a:t>
            </a:r>
            <a:r>
              <a:rPr lang="pt-BR" sz="1000" dirty="0" err="1">
                <a:solidFill>
                  <a:srgbClr val="000000"/>
                </a:solidFill>
                <a:latin typeface="Menlo-Regular"/>
              </a:rPr>
              <a:t>Group</a:t>
            </a:r>
            <a:r>
              <a:rPr lang="pt-BR" sz="1000" dirty="0">
                <a:solidFill>
                  <a:srgbClr val="000000"/>
                </a:solidFill>
                <a:latin typeface="Menlo-Regular"/>
              </a:rPr>
              <a:t>),CN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da-DK" sz="1000" dirty="0">
                <a:solidFill>
                  <a:srgbClr val="000000"/>
                </a:solidFill>
                <a:latin typeface="Menlo-Regular"/>
              </a:rPr>
              <a:t>24        66.249.85.0    3,774     23,607.7      15169 GOOGLE - Google </a:t>
            </a:r>
            <a:r>
              <a:rPr lang="da-DK" sz="1000" dirty="0" err="1">
                <a:solidFill>
                  <a:srgbClr val="000000"/>
                </a:solidFill>
                <a:latin typeface="Menlo-Regular"/>
              </a:rPr>
              <a:t>Inc.,US</a:t>
            </a:r>
            <a:endParaRPr lang="da-DK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Menlo-Regular"/>
              </a:rPr>
              <a:t>25        93.186.23.0    3,707         37.3      18705 RIMBLACKBERRY - Research In Motion </a:t>
            </a:r>
            <a:r>
              <a:rPr lang="en-US" sz="1000" dirty="0" err="1">
                <a:solidFill>
                  <a:srgbClr val="000000"/>
                </a:solidFill>
                <a:latin typeface="Menlo-Regular"/>
              </a:rPr>
              <a:t>Limited,CA</a:t>
            </a:r>
            <a:endParaRPr lang="en-US" sz="1000" dirty="0">
              <a:solidFill>
                <a:srgbClr val="000000"/>
              </a:solidFill>
              <a:latin typeface="Menlo-Regular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sz="1000" dirty="0">
                <a:latin typeface="Lucida Console"/>
                <a:cs typeface="Lucida Console"/>
              </a:rPr>
              <a:t>	</a:t>
            </a:r>
            <a:endParaRPr lang="nl-NL" sz="10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60829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ksy-street_004236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744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3318" y="5970830"/>
            <a:ext cx="1214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Street Art: </a:t>
            </a:r>
            <a:r>
              <a:rPr lang="en-US" sz="1100" dirty="0" err="1">
                <a:solidFill>
                  <a:schemeClr val="bg1"/>
                </a:solidFill>
              </a:rPr>
              <a:t>Banksy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84807"/>
                </a:solidFill>
                <a:latin typeface="Powderfinger Type"/>
                <a:cs typeface="Powderfinger Type"/>
              </a:rPr>
              <a:t>Top 25 User Agent Strings of the stalked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dirty="0"/>
              <a:t>6,068 Mozilla/5.0 (Windows NT 5.1) </a:t>
            </a:r>
            <a:r>
              <a:rPr lang="en-US" sz="1050" dirty="0" err="1"/>
              <a:t>AppleWebKit</a:t>
            </a:r>
            <a:r>
              <a:rPr lang="en-US" sz="1050" dirty="0"/>
              <a:t>/537.36 (KHTML, like Gecko) Chrome/28.0.1500.95 Safari/537.36 SE 2.X </a:t>
            </a:r>
            <a:r>
              <a:rPr lang="en-US" sz="1050" dirty="0" err="1"/>
              <a:t>MetaSr</a:t>
            </a:r>
            <a:r>
              <a:rPr lang="en-US" sz="1050" dirty="0"/>
              <a:t> 1.0</a:t>
            </a:r>
          </a:p>
          <a:p>
            <a:pPr marL="0" indent="0">
              <a:buNone/>
            </a:pPr>
            <a:r>
              <a:rPr lang="en-US" sz="1050" dirty="0"/>
              <a:t>5,458 Mozilla/5.0 (Windows NT 6.1; WOW64) </a:t>
            </a:r>
            <a:r>
              <a:rPr lang="en-US" sz="1050" dirty="0" err="1"/>
              <a:t>AppleWebKit</a:t>
            </a:r>
            <a:r>
              <a:rPr lang="en-US" sz="1050" dirty="0"/>
              <a:t>/537.36 (KHTML, like Gecko) Chrome/28.0.1500.95 Safari/537.36 SE 2.X </a:t>
            </a:r>
            <a:r>
              <a:rPr lang="en-US" sz="1050" dirty="0" err="1"/>
              <a:t>MetaSr</a:t>
            </a:r>
            <a:r>
              <a:rPr lang="en-US" sz="1050" dirty="0"/>
              <a:t> 1.0</a:t>
            </a:r>
          </a:p>
          <a:p>
            <a:pPr marL="0" indent="0">
              <a:buNone/>
            </a:pPr>
            <a:r>
              <a:rPr lang="en-US" sz="1050" dirty="0"/>
              <a:t>5,389 Mozilla/5.0 (Windows NT 6.1; WOW64) </a:t>
            </a:r>
            <a:r>
              <a:rPr lang="en-US" sz="1050" dirty="0" err="1"/>
              <a:t>AppleWebKit</a:t>
            </a:r>
            <a:r>
              <a:rPr lang="en-US" sz="1050" dirty="0"/>
              <a:t>/537.36 (KHTML, like Gecko) Chrome/33.0.1750.154 Safari/537.36</a:t>
            </a:r>
          </a:p>
          <a:p>
            <a:pPr marL="0" indent="0">
              <a:buNone/>
            </a:pPr>
            <a:r>
              <a:rPr lang="en-US" sz="1050" dirty="0"/>
              <a:t>5,029 Mozilla/5.0 (Windows NT 6.1; WOW64) </a:t>
            </a:r>
            <a:r>
              <a:rPr lang="en-US" sz="1050" dirty="0" err="1"/>
              <a:t>AppleWebKit</a:t>
            </a:r>
            <a:r>
              <a:rPr lang="en-US" sz="1050" dirty="0"/>
              <a:t>/537.36 (KHTML, like Gecko) Chrome/32.0.1700.107 Safari/537.36</a:t>
            </a:r>
          </a:p>
          <a:p>
            <a:pPr marL="0" indent="0">
              <a:buNone/>
            </a:pPr>
            <a:r>
              <a:rPr lang="en-US" sz="1050" dirty="0"/>
              <a:t>4,669 Mozilla/5.0 (Windows NT 6.1) </a:t>
            </a:r>
            <a:r>
              <a:rPr lang="en-US" sz="1050" dirty="0" err="1"/>
              <a:t>AppleWebKit</a:t>
            </a:r>
            <a:r>
              <a:rPr lang="en-US" sz="1050" dirty="0"/>
              <a:t>/537.36 (KHTML, like Gecko) Chrome/28.0.1500.95 Safari/537.36 SE 2.X </a:t>
            </a:r>
            <a:r>
              <a:rPr lang="en-US" sz="1050" dirty="0" err="1"/>
              <a:t>MetaSr</a:t>
            </a:r>
            <a:r>
              <a:rPr lang="en-US" sz="1050" dirty="0"/>
              <a:t> 1.0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4603089" y="3373979"/>
            <a:ext cx="263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AhnbergHand"/>
                <a:cs typeface="AhnbergHand"/>
              </a:rPr>
              <a:t>Sogou</a:t>
            </a:r>
            <a:r>
              <a:rPr lang="en-US" dirty="0">
                <a:solidFill>
                  <a:srgbClr val="0000FF"/>
                </a:solidFill>
                <a:latin typeface="AhnbergHand"/>
                <a:cs typeface="AhnbergHand"/>
              </a:rPr>
              <a:t> Explorer 2.X</a:t>
            </a:r>
          </a:p>
        </p:txBody>
      </p:sp>
      <p:pic>
        <p:nvPicPr>
          <p:cNvPr id="10" name="Picture 9" descr="Screen Shot 2014-05-26 at 11.5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43" y="3763258"/>
            <a:ext cx="5973222" cy="2635563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730201" y="3095671"/>
            <a:ext cx="2650651" cy="926003"/>
          </a:xfrm>
          <a:custGeom>
            <a:avLst/>
            <a:gdLst>
              <a:gd name="connsiteX0" fmla="*/ 2650651 w 2650651"/>
              <a:gd name="connsiteY0" fmla="*/ 737470 h 926003"/>
              <a:gd name="connsiteX1" fmla="*/ 1881611 w 2650651"/>
              <a:gd name="connsiteY1" fmla="*/ 877281 h 926003"/>
              <a:gd name="connsiteX2" fmla="*/ 1322310 w 2650651"/>
              <a:gd name="connsiteY2" fmla="*/ 3464 h 926003"/>
              <a:gd name="connsiteX3" fmla="*/ 63881 w 2650651"/>
              <a:gd name="connsiteY3" fmla="*/ 562707 h 926003"/>
              <a:gd name="connsiteX4" fmla="*/ 168750 w 2650651"/>
              <a:gd name="connsiteY4" fmla="*/ 318038 h 926003"/>
              <a:gd name="connsiteX5" fmla="*/ 5620 w 2650651"/>
              <a:gd name="connsiteY5" fmla="*/ 597659 h 926003"/>
              <a:gd name="connsiteX6" fmla="*/ 413444 w 2650651"/>
              <a:gd name="connsiteY6" fmla="*/ 632612 h 92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0651" h="926003">
                <a:moveTo>
                  <a:pt x="2650651" y="737470"/>
                </a:moveTo>
                <a:cubicBezTo>
                  <a:pt x="2376826" y="868542"/>
                  <a:pt x="2103001" y="999615"/>
                  <a:pt x="1881611" y="877281"/>
                </a:cubicBezTo>
                <a:cubicBezTo>
                  <a:pt x="1660221" y="754947"/>
                  <a:pt x="1625265" y="55893"/>
                  <a:pt x="1322310" y="3464"/>
                </a:cubicBezTo>
                <a:cubicBezTo>
                  <a:pt x="1019355" y="-48965"/>
                  <a:pt x="256141" y="510278"/>
                  <a:pt x="63881" y="562707"/>
                </a:cubicBezTo>
                <a:cubicBezTo>
                  <a:pt x="-128379" y="615136"/>
                  <a:pt x="178460" y="312213"/>
                  <a:pt x="168750" y="318038"/>
                </a:cubicBezTo>
                <a:cubicBezTo>
                  <a:pt x="159040" y="323863"/>
                  <a:pt x="-35162" y="545230"/>
                  <a:pt x="5620" y="597659"/>
                </a:cubicBezTo>
                <a:cubicBezTo>
                  <a:pt x="46402" y="650088"/>
                  <a:pt x="413444" y="632612"/>
                  <a:pt x="413444" y="63261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614764" y="6480201"/>
            <a:ext cx="68928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“It connects to the cloud to recognize malicious websites and software”</a:t>
            </a:r>
          </a:p>
        </p:txBody>
      </p:sp>
      <p:sp>
        <p:nvSpPr>
          <p:cNvPr id="15" name="Freeform 14"/>
          <p:cNvSpPr/>
          <p:nvPr/>
        </p:nvSpPr>
        <p:spPr>
          <a:xfrm>
            <a:off x="6206067" y="5985934"/>
            <a:ext cx="643466" cy="8467"/>
          </a:xfrm>
          <a:custGeom>
            <a:avLst/>
            <a:gdLst>
              <a:gd name="connsiteX0" fmla="*/ 0 w 643466"/>
              <a:gd name="connsiteY0" fmla="*/ 8467 h 8467"/>
              <a:gd name="connsiteX1" fmla="*/ 474133 w 643466"/>
              <a:gd name="connsiteY1" fmla="*/ 8467 h 8467"/>
              <a:gd name="connsiteX2" fmla="*/ 643466 w 643466"/>
              <a:gd name="connsiteY2" fmla="*/ 0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6" h="8467">
                <a:moveTo>
                  <a:pt x="0" y="8467"/>
                </a:moveTo>
                <a:lnTo>
                  <a:pt x="474133" y="8467"/>
                </a:lnTo>
                <a:cubicBezTo>
                  <a:pt x="581377" y="7056"/>
                  <a:pt x="643466" y="0"/>
                  <a:pt x="64346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561668" y="6045200"/>
            <a:ext cx="533627" cy="484788"/>
          </a:xfrm>
          <a:custGeom>
            <a:avLst/>
            <a:gdLst>
              <a:gd name="connsiteX0" fmla="*/ 0 w 533627"/>
              <a:gd name="connsiteY0" fmla="*/ 0 h 484788"/>
              <a:gd name="connsiteX1" fmla="*/ 406400 w 533627"/>
              <a:gd name="connsiteY1" fmla="*/ 279400 h 484788"/>
              <a:gd name="connsiteX2" fmla="*/ 491066 w 533627"/>
              <a:gd name="connsiteY2" fmla="*/ 474133 h 484788"/>
              <a:gd name="connsiteX3" fmla="*/ 533400 w 533627"/>
              <a:gd name="connsiteY3" fmla="*/ 287867 h 484788"/>
              <a:gd name="connsiteX4" fmla="*/ 474133 w 533627"/>
              <a:gd name="connsiteY4" fmla="*/ 482600 h 484788"/>
              <a:gd name="connsiteX5" fmla="*/ 338666 w 533627"/>
              <a:gd name="connsiteY5" fmla="*/ 397933 h 48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627" h="484788">
                <a:moveTo>
                  <a:pt x="0" y="0"/>
                </a:moveTo>
                <a:cubicBezTo>
                  <a:pt x="162278" y="100189"/>
                  <a:pt x="324556" y="200378"/>
                  <a:pt x="406400" y="279400"/>
                </a:cubicBezTo>
                <a:cubicBezTo>
                  <a:pt x="488244" y="358422"/>
                  <a:pt x="469899" y="472722"/>
                  <a:pt x="491066" y="474133"/>
                </a:cubicBezTo>
                <a:cubicBezTo>
                  <a:pt x="512233" y="475544"/>
                  <a:pt x="536222" y="286456"/>
                  <a:pt x="533400" y="287867"/>
                </a:cubicBezTo>
                <a:cubicBezTo>
                  <a:pt x="530578" y="289278"/>
                  <a:pt x="506589" y="464256"/>
                  <a:pt x="474133" y="482600"/>
                </a:cubicBezTo>
                <a:cubicBezTo>
                  <a:pt x="441677" y="500944"/>
                  <a:pt x="338666" y="397933"/>
                  <a:pt x="338666" y="39793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393ABD7-6BE2-0B43-B240-9B7DAADAA7EB}"/>
              </a:ext>
            </a:extLst>
          </p:cNvPr>
          <p:cNvSpPr/>
          <p:nvPr/>
        </p:nvSpPr>
        <p:spPr>
          <a:xfrm>
            <a:off x="7503935" y="3150634"/>
            <a:ext cx="636542" cy="30480"/>
          </a:xfrm>
          <a:custGeom>
            <a:avLst/>
            <a:gdLst>
              <a:gd name="connsiteX0" fmla="*/ 129317 w 636542"/>
              <a:gd name="connsiteY0" fmla="*/ 29888 h 30480"/>
              <a:gd name="connsiteX1" fmla="*/ 457308 w 636542"/>
              <a:gd name="connsiteY1" fmla="*/ 19949 h 30480"/>
              <a:gd name="connsiteX2" fmla="*/ 636213 w 636542"/>
              <a:gd name="connsiteY2" fmla="*/ 19949 h 30480"/>
              <a:gd name="connsiteX3" fmla="*/ 487126 w 636542"/>
              <a:gd name="connsiteY3" fmla="*/ 10009 h 30480"/>
              <a:gd name="connsiteX4" fmla="*/ 19987 w 636542"/>
              <a:gd name="connsiteY4" fmla="*/ 70 h 30480"/>
              <a:gd name="connsiteX5" fmla="*/ 129317 w 636542"/>
              <a:gd name="connsiteY5" fmla="*/ 29888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6542" h="30480">
                <a:moveTo>
                  <a:pt x="129317" y="29888"/>
                </a:moveTo>
                <a:cubicBezTo>
                  <a:pt x="202204" y="33201"/>
                  <a:pt x="372825" y="21605"/>
                  <a:pt x="457308" y="19949"/>
                </a:cubicBezTo>
                <a:cubicBezTo>
                  <a:pt x="541791" y="18293"/>
                  <a:pt x="631243" y="21606"/>
                  <a:pt x="636213" y="19949"/>
                </a:cubicBezTo>
                <a:cubicBezTo>
                  <a:pt x="641183" y="18292"/>
                  <a:pt x="589830" y="13322"/>
                  <a:pt x="487126" y="10009"/>
                </a:cubicBezTo>
                <a:cubicBezTo>
                  <a:pt x="384422" y="6696"/>
                  <a:pt x="82935" y="1726"/>
                  <a:pt x="19987" y="70"/>
                </a:cubicBezTo>
                <a:cubicBezTo>
                  <a:pt x="-42961" y="-1586"/>
                  <a:pt x="56430" y="26575"/>
                  <a:pt x="129317" y="2988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941A7436-99AB-9441-B46E-490E5C98151B}"/>
              </a:ext>
            </a:extLst>
          </p:cNvPr>
          <p:cNvSpPr/>
          <p:nvPr/>
        </p:nvSpPr>
        <p:spPr>
          <a:xfrm>
            <a:off x="7222776" y="3289852"/>
            <a:ext cx="740051" cy="477078"/>
          </a:xfrm>
          <a:custGeom>
            <a:avLst/>
            <a:gdLst>
              <a:gd name="connsiteX0" fmla="*/ 658954 w 740051"/>
              <a:gd name="connsiteY0" fmla="*/ 0 h 477078"/>
              <a:gd name="connsiteX1" fmla="*/ 688772 w 740051"/>
              <a:gd name="connsiteY1" fmla="*/ 397565 h 477078"/>
              <a:gd name="connsiteX2" fmla="*/ 62607 w 740051"/>
              <a:gd name="connsiteY2" fmla="*/ 278296 h 477078"/>
              <a:gd name="connsiteX3" fmla="*/ 231572 w 740051"/>
              <a:gd name="connsiteY3" fmla="*/ 139148 h 477078"/>
              <a:gd name="connsiteX4" fmla="*/ 2972 w 740051"/>
              <a:gd name="connsiteY4" fmla="*/ 248478 h 477078"/>
              <a:gd name="connsiteX5" fmla="*/ 122241 w 740051"/>
              <a:gd name="connsiteY5" fmla="*/ 477078 h 4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051" h="477078">
                <a:moveTo>
                  <a:pt x="658954" y="0"/>
                </a:moveTo>
                <a:cubicBezTo>
                  <a:pt x="723558" y="175591"/>
                  <a:pt x="788163" y="351182"/>
                  <a:pt x="688772" y="397565"/>
                </a:cubicBezTo>
                <a:cubicBezTo>
                  <a:pt x="589381" y="443948"/>
                  <a:pt x="138807" y="321366"/>
                  <a:pt x="62607" y="278296"/>
                </a:cubicBezTo>
                <a:cubicBezTo>
                  <a:pt x="-13593" y="235227"/>
                  <a:pt x="241511" y="144118"/>
                  <a:pt x="231572" y="139148"/>
                </a:cubicBezTo>
                <a:cubicBezTo>
                  <a:pt x="221633" y="134178"/>
                  <a:pt x="21194" y="192156"/>
                  <a:pt x="2972" y="248478"/>
                </a:cubicBezTo>
                <a:cubicBezTo>
                  <a:pt x="-15250" y="304800"/>
                  <a:pt x="53495" y="390939"/>
                  <a:pt x="122241" y="47707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8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49" y="2740265"/>
            <a:ext cx="7437217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This data set is just a tiny glimpse into the overall pattern of web activity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07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6016-0FC3-E845-9950-AC655B08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A6D9-79B1-6743-A72C-2F51909BC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Can we stop DNS surveillance completely?</a:t>
            </a:r>
          </a:p>
          <a:p>
            <a:pPr lvl="1"/>
            <a:r>
              <a:rPr lang="en-AU" dirty="0"/>
              <a:t>Probably not!</a:t>
            </a:r>
          </a:p>
          <a:p>
            <a:endParaRPr lang="en-AU" dirty="0"/>
          </a:p>
          <a:p>
            <a:r>
              <a:rPr lang="en-AU" dirty="0"/>
              <a:t>Can we make it harder to collect individual profiles of activity?</a:t>
            </a:r>
          </a:p>
          <a:p>
            <a:pPr lvl="1"/>
            <a:r>
              <a:rPr lang="en-AU" dirty="0"/>
              <a:t>Well, yes</a:t>
            </a:r>
          </a:p>
          <a:p>
            <a:pPr lvl="1"/>
            <a:r>
              <a:rPr lang="en-AU" dirty="0"/>
              <a:t>And that’s what I want to talk about today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83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BB1B-51F5-254C-A14B-28284EC31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The DNS Privacy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C472-9EF3-4F45-9A6F-BB962EC58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Lots of actors get to see what I do in the DNS</a:t>
            </a:r>
          </a:p>
          <a:p>
            <a:pPr lvl="1"/>
            <a:r>
              <a:rPr lang="en-AU" dirty="0"/>
              <a:t>My platform</a:t>
            </a:r>
          </a:p>
          <a:p>
            <a:pPr lvl="1"/>
            <a:r>
              <a:rPr lang="en-AU" dirty="0"/>
              <a:t>My ISP’s recursive resolver</a:t>
            </a:r>
          </a:p>
          <a:p>
            <a:pPr lvl="1"/>
            <a:r>
              <a:rPr lang="en-AU" dirty="0"/>
              <a:t>Their forwarding resolver, if they have one</a:t>
            </a:r>
          </a:p>
          <a:p>
            <a:pPr lvl="1"/>
            <a:r>
              <a:rPr lang="en-AU" dirty="0"/>
              <a:t>Authoritative Name servers</a:t>
            </a:r>
          </a:p>
          <a:p>
            <a:pPr lvl="1"/>
            <a:r>
              <a:rPr lang="en-AU" dirty="0"/>
              <a:t>Snoopers on the wire</a:t>
            </a:r>
          </a:p>
          <a:p>
            <a:r>
              <a:rPr lang="en-AU" dirty="0"/>
              <a:t>Can we make it harder for these “others” to snoop on me?</a:t>
            </a:r>
          </a:p>
        </p:txBody>
      </p:sp>
    </p:spTree>
    <p:extLst>
      <p:ext uri="{BB962C8B-B14F-4D97-AF65-F5344CB8AC3E}">
        <p14:creationId xmlns:p14="http://schemas.microsoft.com/office/powerpoint/2010/main" val="28872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64" y="365125"/>
            <a:ext cx="11028336" cy="13255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7F5F00"/>
                </a:solidFill>
              </a:rPr>
              <a:t>How we might think the DNS works</a:t>
            </a:r>
          </a:p>
        </p:txBody>
      </p:sp>
      <p:sp>
        <p:nvSpPr>
          <p:cNvPr id="4" name="Freeform 3"/>
          <p:cNvSpPr/>
          <p:nvPr/>
        </p:nvSpPr>
        <p:spPr>
          <a:xfrm>
            <a:off x="2468563" y="3258541"/>
            <a:ext cx="1471368" cy="753503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5062" y="3482393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nbergHand"/>
                <a:cs typeface="AhnbergHand"/>
              </a:rPr>
              <a:t>Client</a:t>
            </a:r>
          </a:p>
        </p:txBody>
      </p:sp>
      <p:sp>
        <p:nvSpPr>
          <p:cNvPr id="6" name="Freeform 5"/>
          <p:cNvSpPr/>
          <p:nvPr/>
        </p:nvSpPr>
        <p:spPr>
          <a:xfrm>
            <a:off x="5131201" y="3258919"/>
            <a:ext cx="1868512" cy="833739"/>
          </a:xfrm>
          <a:custGeom>
            <a:avLst/>
            <a:gdLst>
              <a:gd name="connsiteX0" fmla="*/ 135412 w 1868512"/>
              <a:gd name="connsiteY0" fmla="*/ 46786 h 833738"/>
              <a:gd name="connsiteX1" fmla="*/ 816856 w 1868512"/>
              <a:gd name="connsiteY1" fmla="*/ 15813 h 833738"/>
              <a:gd name="connsiteX2" fmla="*/ 1611874 w 1868512"/>
              <a:gd name="connsiteY2" fmla="*/ 15813 h 833738"/>
              <a:gd name="connsiteX3" fmla="*/ 1756423 w 1868512"/>
              <a:gd name="connsiteY3" fmla="*/ 88084 h 833738"/>
              <a:gd name="connsiteX4" fmla="*/ 1756423 w 1868512"/>
              <a:gd name="connsiteY4" fmla="*/ 748847 h 833738"/>
              <a:gd name="connsiteX5" fmla="*/ 1746098 w 1868512"/>
              <a:gd name="connsiteY5" fmla="*/ 728198 h 833738"/>
              <a:gd name="connsiteX6" fmla="*/ 135412 w 1868512"/>
              <a:gd name="connsiteY6" fmla="*/ 769496 h 833738"/>
              <a:gd name="connsiteX7" fmla="*/ 104437 w 1868512"/>
              <a:gd name="connsiteY7" fmla="*/ 779820 h 833738"/>
              <a:gd name="connsiteX8" fmla="*/ 32163 w 1868512"/>
              <a:gd name="connsiteY8" fmla="*/ 779820 h 833738"/>
              <a:gd name="connsiteX9" fmla="*/ 11513 w 1868512"/>
              <a:gd name="connsiteY9" fmla="*/ 57110 h 833738"/>
              <a:gd name="connsiteX10" fmla="*/ 11513 w 1868512"/>
              <a:gd name="connsiteY10" fmla="*/ 46786 h 833738"/>
              <a:gd name="connsiteX11" fmla="*/ 135412 w 1868512"/>
              <a:gd name="connsiteY11" fmla="*/ 46786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512" h="833738">
                <a:moveTo>
                  <a:pt x="135412" y="46786"/>
                </a:moveTo>
                <a:cubicBezTo>
                  <a:pt x="269636" y="41624"/>
                  <a:pt x="570779" y="20975"/>
                  <a:pt x="816856" y="15813"/>
                </a:cubicBezTo>
                <a:cubicBezTo>
                  <a:pt x="1062933" y="10651"/>
                  <a:pt x="1455280" y="3768"/>
                  <a:pt x="1611874" y="15813"/>
                </a:cubicBezTo>
                <a:cubicBezTo>
                  <a:pt x="1768468" y="27858"/>
                  <a:pt x="1732332" y="-34088"/>
                  <a:pt x="1756423" y="88084"/>
                </a:cubicBezTo>
                <a:cubicBezTo>
                  <a:pt x="1780515" y="210256"/>
                  <a:pt x="1758144" y="642161"/>
                  <a:pt x="1756423" y="748847"/>
                </a:cubicBezTo>
                <a:cubicBezTo>
                  <a:pt x="1754702" y="855533"/>
                  <a:pt x="2016266" y="724757"/>
                  <a:pt x="1746098" y="728198"/>
                </a:cubicBezTo>
                <a:cubicBezTo>
                  <a:pt x="1475930" y="731639"/>
                  <a:pt x="409022" y="760892"/>
                  <a:pt x="135412" y="769496"/>
                </a:cubicBezTo>
                <a:cubicBezTo>
                  <a:pt x="-138198" y="778100"/>
                  <a:pt x="121645" y="778099"/>
                  <a:pt x="104437" y="779820"/>
                </a:cubicBezTo>
                <a:cubicBezTo>
                  <a:pt x="87229" y="781541"/>
                  <a:pt x="47650" y="900272"/>
                  <a:pt x="32163" y="779820"/>
                </a:cubicBezTo>
                <a:cubicBezTo>
                  <a:pt x="16676" y="659368"/>
                  <a:pt x="14955" y="179282"/>
                  <a:pt x="11513" y="57110"/>
                </a:cubicBezTo>
                <a:cubicBezTo>
                  <a:pt x="8071" y="-65062"/>
                  <a:pt x="-12578" y="46786"/>
                  <a:pt x="11513" y="46786"/>
                </a:cubicBezTo>
                <a:cubicBezTo>
                  <a:pt x="35604" y="46786"/>
                  <a:pt x="1188" y="51948"/>
                  <a:pt x="135412" y="46786"/>
                </a:cubicBezTo>
                <a:close/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78289" y="3482393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nbergHand"/>
                <a:cs typeface="AhnbergHand"/>
              </a:rPr>
              <a:t>DNS Resolver</a:t>
            </a:r>
          </a:p>
        </p:txBody>
      </p:sp>
      <p:sp>
        <p:nvSpPr>
          <p:cNvPr id="8" name="Freeform 7"/>
          <p:cNvSpPr/>
          <p:nvPr/>
        </p:nvSpPr>
        <p:spPr>
          <a:xfrm>
            <a:off x="3837647" y="3285057"/>
            <a:ext cx="1232851" cy="196383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81021" y="3160350"/>
            <a:ext cx="1232851" cy="196383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39931" y="3815776"/>
            <a:ext cx="1147836" cy="196267"/>
          </a:xfrm>
          <a:custGeom>
            <a:avLst/>
            <a:gdLst>
              <a:gd name="connsiteX0" fmla="*/ 1147836 w 1147836"/>
              <a:gd name="connsiteY0" fmla="*/ 51703 h 196266"/>
              <a:gd name="connsiteX1" fmla="*/ 518016 w 1147836"/>
              <a:gd name="connsiteY1" fmla="*/ 196245 h 196266"/>
              <a:gd name="connsiteX2" fmla="*/ 12095 w 1147836"/>
              <a:gd name="connsiteY2" fmla="*/ 62028 h 196266"/>
              <a:gd name="connsiteX3" fmla="*/ 146319 w 1147836"/>
              <a:gd name="connsiteY3" fmla="*/ 81 h 196266"/>
              <a:gd name="connsiteX4" fmla="*/ 12095 w 1147836"/>
              <a:gd name="connsiteY4" fmla="*/ 51703 h 196266"/>
              <a:gd name="connsiteX5" fmla="*/ 32745 w 1147836"/>
              <a:gd name="connsiteY5" fmla="*/ 165272 h 196266"/>
              <a:gd name="connsiteX6" fmla="*/ 32745 w 1147836"/>
              <a:gd name="connsiteY6" fmla="*/ 165272 h 19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36" h="196266">
                <a:moveTo>
                  <a:pt x="1147836" y="51703"/>
                </a:moveTo>
                <a:cubicBezTo>
                  <a:pt x="927571" y="123113"/>
                  <a:pt x="707306" y="194524"/>
                  <a:pt x="518016" y="196245"/>
                </a:cubicBezTo>
                <a:cubicBezTo>
                  <a:pt x="328726" y="197966"/>
                  <a:pt x="74044" y="94722"/>
                  <a:pt x="12095" y="62028"/>
                </a:cubicBezTo>
                <a:cubicBezTo>
                  <a:pt x="-49854" y="29334"/>
                  <a:pt x="146319" y="1802"/>
                  <a:pt x="146319" y="81"/>
                </a:cubicBezTo>
                <a:cubicBezTo>
                  <a:pt x="146319" y="-1640"/>
                  <a:pt x="31024" y="24171"/>
                  <a:pt x="12095" y="51703"/>
                </a:cubicBezTo>
                <a:cubicBezTo>
                  <a:pt x="-6834" y="79235"/>
                  <a:pt x="32745" y="165272"/>
                  <a:pt x="32745" y="165272"/>
                </a:cubicBezTo>
                <a:lnTo>
                  <a:pt x="32745" y="165272"/>
                </a:lnTo>
              </a:path>
            </a:pathLst>
          </a:custGeom>
          <a:ln>
            <a:solidFill>
              <a:srgbClr val="4A45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923529" y="3815776"/>
            <a:ext cx="1147836" cy="196267"/>
          </a:xfrm>
          <a:custGeom>
            <a:avLst/>
            <a:gdLst>
              <a:gd name="connsiteX0" fmla="*/ 1147836 w 1147836"/>
              <a:gd name="connsiteY0" fmla="*/ 51703 h 196266"/>
              <a:gd name="connsiteX1" fmla="*/ 518016 w 1147836"/>
              <a:gd name="connsiteY1" fmla="*/ 196245 h 196266"/>
              <a:gd name="connsiteX2" fmla="*/ 12095 w 1147836"/>
              <a:gd name="connsiteY2" fmla="*/ 62028 h 196266"/>
              <a:gd name="connsiteX3" fmla="*/ 146319 w 1147836"/>
              <a:gd name="connsiteY3" fmla="*/ 81 h 196266"/>
              <a:gd name="connsiteX4" fmla="*/ 12095 w 1147836"/>
              <a:gd name="connsiteY4" fmla="*/ 51703 h 196266"/>
              <a:gd name="connsiteX5" fmla="*/ 32745 w 1147836"/>
              <a:gd name="connsiteY5" fmla="*/ 165272 h 196266"/>
              <a:gd name="connsiteX6" fmla="*/ 32745 w 1147836"/>
              <a:gd name="connsiteY6" fmla="*/ 165272 h 19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836" h="196266">
                <a:moveTo>
                  <a:pt x="1147836" y="51703"/>
                </a:moveTo>
                <a:cubicBezTo>
                  <a:pt x="927571" y="123113"/>
                  <a:pt x="707306" y="194524"/>
                  <a:pt x="518016" y="196245"/>
                </a:cubicBezTo>
                <a:cubicBezTo>
                  <a:pt x="328726" y="197966"/>
                  <a:pt x="74044" y="94722"/>
                  <a:pt x="12095" y="62028"/>
                </a:cubicBezTo>
                <a:cubicBezTo>
                  <a:pt x="-49854" y="29334"/>
                  <a:pt x="146319" y="1802"/>
                  <a:pt x="146319" y="81"/>
                </a:cubicBezTo>
                <a:cubicBezTo>
                  <a:pt x="146319" y="-1640"/>
                  <a:pt x="31024" y="24171"/>
                  <a:pt x="12095" y="51703"/>
                </a:cubicBezTo>
                <a:cubicBezTo>
                  <a:pt x="-6834" y="79235"/>
                  <a:pt x="32745" y="165272"/>
                  <a:pt x="32745" y="165272"/>
                </a:cubicBezTo>
                <a:lnTo>
                  <a:pt x="32745" y="165272"/>
                </a:lnTo>
              </a:path>
            </a:pathLst>
          </a:custGeom>
          <a:ln>
            <a:solidFill>
              <a:srgbClr val="4A45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139612" y="3160349"/>
            <a:ext cx="1868512" cy="833739"/>
          </a:xfrm>
          <a:custGeom>
            <a:avLst/>
            <a:gdLst>
              <a:gd name="connsiteX0" fmla="*/ 135412 w 1868512"/>
              <a:gd name="connsiteY0" fmla="*/ 46786 h 833738"/>
              <a:gd name="connsiteX1" fmla="*/ 816856 w 1868512"/>
              <a:gd name="connsiteY1" fmla="*/ 15813 h 833738"/>
              <a:gd name="connsiteX2" fmla="*/ 1611874 w 1868512"/>
              <a:gd name="connsiteY2" fmla="*/ 15813 h 833738"/>
              <a:gd name="connsiteX3" fmla="*/ 1756423 w 1868512"/>
              <a:gd name="connsiteY3" fmla="*/ 88084 h 833738"/>
              <a:gd name="connsiteX4" fmla="*/ 1756423 w 1868512"/>
              <a:gd name="connsiteY4" fmla="*/ 748847 h 833738"/>
              <a:gd name="connsiteX5" fmla="*/ 1746098 w 1868512"/>
              <a:gd name="connsiteY5" fmla="*/ 728198 h 833738"/>
              <a:gd name="connsiteX6" fmla="*/ 135412 w 1868512"/>
              <a:gd name="connsiteY6" fmla="*/ 769496 h 833738"/>
              <a:gd name="connsiteX7" fmla="*/ 104437 w 1868512"/>
              <a:gd name="connsiteY7" fmla="*/ 779820 h 833738"/>
              <a:gd name="connsiteX8" fmla="*/ 32163 w 1868512"/>
              <a:gd name="connsiteY8" fmla="*/ 779820 h 833738"/>
              <a:gd name="connsiteX9" fmla="*/ 11513 w 1868512"/>
              <a:gd name="connsiteY9" fmla="*/ 57110 h 833738"/>
              <a:gd name="connsiteX10" fmla="*/ 11513 w 1868512"/>
              <a:gd name="connsiteY10" fmla="*/ 46786 h 833738"/>
              <a:gd name="connsiteX11" fmla="*/ 135412 w 1868512"/>
              <a:gd name="connsiteY11" fmla="*/ 46786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512" h="833738">
                <a:moveTo>
                  <a:pt x="135412" y="46786"/>
                </a:moveTo>
                <a:cubicBezTo>
                  <a:pt x="269636" y="41624"/>
                  <a:pt x="570779" y="20975"/>
                  <a:pt x="816856" y="15813"/>
                </a:cubicBezTo>
                <a:cubicBezTo>
                  <a:pt x="1062933" y="10651"/>
                  <a:pt x="1455280" y="3768"/>
                  <a:pt x="1611874" y="15813"/>
                </a:cubicBezTo>
                <a:cubicBezTo>
                  <a:pt x="1768468" y="27858"/>
                  <a:pt x="1732332" y="-34088"/>
                  <a:pt x="1756423" y="88084"/>
                </a:cubicBezTo>
                <a:cubicBezTo>
                  <a:pt x="1780515" y="210256"/>
                  <a:pt x="1758144" y="642161"/>
                  <a:pt x="1756423" y="748847"/>
                </a:cubicBezTo>
                <a:cubicBezTo>
                  <a:pt x="1754702" y="855533"/>
                  <a:pt x="2016266" y="724757"/>
                  <a:pt x="1746098" y="728198"/>
                </a:cubicBezTo>
                <a:cubicBezTo>
                  <a:pt x="1475930" y="731639"/>
                  <a:pt x="409022" y="760892"/>
                  <a:pt x="135412" y="769496"/>
                </a:cubicBezTo>
                <a:cubicBezTo>
                  <a:pt x="-138198" y="778100"/>
                  <a:pt x="121645" y="778099"/>
                  <a:pt x="104437" y="779820"/>
                </a:cubicBezTo>
                <a:cubicBezTo>
                  <a:pt x="87229" y="781541"/>
                  <a:pt x="47650" y="900272"/>
                  <a:pt x="32163" y="779820"/>
                </a:cubicBezTo>
                <a:cubicBezTo>
                  <a:pt x="16676" y="659368"/>
                  <a:pt x="14955" y="179282"/>
                  <a:pt x="11513" y="57110"/>
                </a:cubicBezTo>
                <a:cubicBezTo>
                  <a:pt x="8071" y="-65062"/>
                  <a:pt x="-12578" y="46786"/>
                  <a:pt x="11513" y="46786"/>
                </a:cubicBezTo>
                <a:cubicBezTo>
                  <a:pt x="35604" y="46786"/>
                  <a:pt x="1188" y="51948"/>
                  <a:pt x="135412" y="46786"/>
                </a:cubicBezTo>
                <a:close/>
              </a:path>
            </a:pathLst>
          </a:custGeom>
          <a:noFill/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166521" y="3392552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hnbergHand"/>
                <a:cs typeface="AhnbergHand"/>
              </a:rPr>
              <a:t>DNS Server</a:t>
            </a:r>
          </a:p>
        </p:txBody>
      </p:sp>
    </p:spTree>
    <p:extLst>
      <p:ext uri="{BB962C8B-B14F-4D97-AF65-F5344CB8AC3E}">
        <p14:creationId xmlns:p14="http://schemas.microsoft.com/office/powerpoint/2010/main" val="162618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85" y="314092"/>
            <a:ext cx="11175569" cy="13255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7F5F00"/>
                </a:solidFill>
              </a:rPr>
              <a:t>What we suspect the DNS is like</a:t>
            </a:r>
          </a:p>
        </p:txBody>
      </p:sp>
      <p:sp>
        <p:nvSpPr>
          <p:cNvPr id="14" name="Freeform 13"/>
          <p:cNvSpPr/>
          <p:nvPr/>
        </p:nvSpPr>
        <p:spPr>
          <a:xfrm>
            <a:off x="1998207" y="1916585"/>
            <a:ext cx="1471368" cy="753503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4706" y="214043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nbergHand"/>
                <a:cs typeface="AhnbergHand"/>
              </a:rPr>
              <a:t>Client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67291" y="1943101"/>
            <a:ext cx="1232851" cy="196383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43516" y="1940062"/>
            <a:ext cx="2026264" cy="753503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50015" y="216391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hnbergHand"/>
                <a:cs typeface="AhnbergHand"/>
              </a:rPr>
              <a:t>DNS Server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10666" y="3055359"/>
            <a:ext cx="729236" cy="495837"/>
            <a:chOff x="4924605" y="4010196"/>
            <a:chExt cx="729236" cy="495837"/>
          </a:xfrm>
        </p:grpSpPr>
        <p:sp>
          <p:nvSpPr>
            <p:cNvPr id="26" name="Freeform 25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17950" y="3842264"/>
            <a:ext cx="729236" cy="495837"/>
            <a:chOff x="4924605" y="4010196"/>
            <a:chExt cx="729236" cy="495837"/>
          </a:xfrm>
        </p:grpSpPr>
        <p:sp>
          <p:nvSpPr>
            <p:cNvPr id="29" name="Freeform 28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9582" y="4440740"/>
            <a:ext cx="729236" cy="495837"/>
            <a:chOff x="4924605" y="4010196"/>
            <a:chExt cx="729236" cy="495837"/>
          </a:xfrm>
        </p:grpSpPr>
        <p:sp>
          <p:nvSpPr>
            <p:cNvPr id="32" name="Freeform 31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39734" y="3594344"/>
            <a:ext cx="729236" cy="495837"/>
            <a:chOff x="4924605" y="4010196"/>
            <a:chExt cx="729236" cy="495837"/>
          </a:xfrm>
        </p:grpSpPr>
        <p:sp>
          <p:nvSpPr>
            <p:cNvPr id="35" name="Freeform 34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29595" y="3055359"/>
            <a:ext cx="729236" cy="495837"/>
            <a:chOff x="4924605" y="4010196"/>
            <a:chExt cx="729236" cy="495837"/>
          </a:xfrm>
        </p:grpSpPr>
        <p:sp>
          <p:nvSpPr>
            <p:cNvPr id="50" name="Freeform 49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sp>
        <p:nvSpPr>
          <p:cNvPr id="52" name="Freeform 51"/>
          <p:cNvSpPr/>
          <p:nvPr/>
        </p:nvSpPr>
        <p:spPr>
          <a:xfrm>
            <a:off x="5311825" y="3060368"/>
            <a:ext cx="1057459" cy="147909"/>
          </a:xfrm>
          <a:custGeom>
            <a:avLst/>
            <a:gdLst>
              <a:gd name="connsiteX0" fmla="*/ 0 w 1057459"/>
              <a:gd name="connsiteY0" fmla="*/ 130511 h 147909"/>
              <a:gd name="connsiteX1" fmla="*/ 539289 w 1057459"/>
              <a:gd name="connsiteY1" fmla="*/ 43522 h 147909"/>
              <a:gd name="connsiteX2" fmla="*/ 1043786 w 1057459"/>
              <a:gd name="connsiteY2" fmla="*/ 87017 h 147909"/>
              <a:gd name="connsiteX3" fmla="*/ 922011 w 1057459"/>
              <a:gd name="connsiteY3" fmla="*/ 28 h 147909"/>
              <a:gd name="connsiteX4" fmla="*/ 1008993 w 1057459"/>
              <a:gd name="connsiteY4" fmla="*/ 78318 h 147909"/>
              <a:gd name="connsiteX5" fmla="*/ 948106 w 1057459"/>
              <a:gd name="connsiteY5" fmla="*/ 147909 h 1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459" h="147909">
                <a:moveTo>
                  <a:pt x="0" y="130511"/>
                </a:moveTo>
                <a:cubicBezTo>
                  <a:pt x="182662" y="90641"/>
                  <a:pt x="365325" y="50771"/>
                  <a:pt x="539289" y="43522"/>
                </a:cubicBezTo>
                <a:cubicBezTo>
                  <a:pt x="713253" y="36273"/>
                  <a:pt x="979999" y="94266"/>
                  <a:pt x="1043786" y="87017"/>
                </a:cubicBezTo>
                <a:cubicBezTo>
                  <a:pt x="1107573" y="79768"/>
                  <a:pt x="927810" y="1478"/>
                  <a:pt x="922011" y="28"/>
                </a:cubicBezTo>
                <a:cubicBezTo>
                  <a:pt x="916212" y="-1422"/>
                  <a:pt x="1004644" y="53671"/>
                  <a:pt x="1008993" y="78318"/>
                </a:cubicBezTo>
                <a:cubicBezTo>
                  <a:pt x="1013342" y="102965"/>
                  <a:pt x="948106" y="147909"/>
                  <a:pt x="948106" y="1479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034071" y="2294892"/>
            <a:ext cx="531888" cy="756805"/>
          </a:xfrm>
          <a:custGeom>
            <a:avLst/>
            <a:gdLst>
              <a:gd name="connsiteX0" fmla="*/ 0 w 531888"/>
              <a:gd name="connsiteY0" fmla="*/ 756805 h 756805"/>
              <a:gd name="connsiteX1" fmla="*/ 313136 w 531888"/>
              <a:gd name="connsiteY1" fmla="*/ 191376 h 756805"/>
              <a:gd name="connsiteX2" fmla="*/ 530591 w 531888"/>
              <a:gd name="connsiteY2" fmla="*/ 52193 h 756805"/>
              <a:gd name="connsiteX3" fmla="*/ 408816 w 531888"/>
              <a:gd name="connsiteY3" fmla="*/ 0 h 756805"/>
              <a:gd name="connsiteX4" fmla="*/ 521893 w 531888"/>
              <a:gd name="connsiteY4" fmla="*/ 52193 h 756805"/>
              <a:gd name="connsiteX5" fmla="*/ 487100 w 531888"/>
              <a:gd name="connsiteY5" fmla="*/ 252268 h 7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88" h="756805">
                <a:moveTo>
                  <a:pt x="0" y="756805"/>
                </a:moveTo>
                <a:cubicBezTo>
                  <a:pt x="112352" y="532808"/>
                  <a:pt x="224704" y="308811"/>
                  <a:pt x="313136" y="191376"/>
                </a:cubicBezTo>
                <a:cubicBezTo>
                  <a:pt x="401568" y="73941"/>
                  <a:pt x="514644" y="84089"/>
                  <a:pt x="530591" y="52193"/>
                </a:cubicBezTo>
                <a:cubicBezTo>
                  <a:pt x="546538" y="20297"/>
                  <a:pt x="410266" y="0"/>
                  <a:pt x="408816" y="0"/>
                </a:cubicBezTo>
                <a:cubicBezTo>
                  <a:pt x="407366" y="0"/>
                  <a:pt x="508846" y="10148"/>
                  <a:pt x="521893" y="52193"/>
                </a:cubicBezTo>
                <a:cubicBezTo>
                  <a:pt x="534940" y="94238"/>
                  <a:pt x="511020" y="173253"/>
                  <a:pt x="487100" y="2522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11647" y="3311303"/>
            <a:ext cx="370176" cy="436472"/>
          </a:xfrm>
          <a:custGeom>
            <a:avLst/>
            <a:gdLst>
              <a:gd name="connsiteX0" fmla="*/ 4734 w 370176"/>
              <a:gd name="connsiteY0" fmla="*/ 436305 h 436472"/>
              <a:gd name="connsiteX1" fmla="*/ 22130 w 370176"/>
              <a:gd name="connsiteY1" fmla="*/ 384112 h 436472"/>
              <a:gd name="connsiteX2" fmla="*/ 178698 w 370176"/>
              <a:gd name="connsiteY2" fmla="*/ 114446 h 436472"/>
              <a:gd name="connsiteX3" fmla="*/ 317869 w 370176"/>
              <a:gd name="connsiteY3" fmla="*/ 36156 h 436472"/>
              <a:gd name="connsiteX4" fmla="*/ 230887 w 370176"/>
              <a:gd name="connsiteY4" fmla="*/ 1360 h 436472"/>
              <a:gd name="connsiteX5" fmla="*/ 370059 w 370176"/>
              <a:gd name="connsiteY5" fmla="*/ 79650 h 436472"/>
              <a:gd name="connsiteX6" fmla="*/ 256982 w 370176"/>
              <a:gd name="connsiteY6" fmla="*/ 210134 h 4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76" h="436472">
                <a:moveTo>
                  <a:pt x="4734" y="436305"/>
                </a:moveTo>
                <a:cubicBezTo>
                  <a:pt x="-1065" y="437030"/>
                  <a:pt x="-6864" y="437755"/>
                  <a:pt x="22130" y="384112"/>
                </a:cubicBezTo>
                <a:cubicBezTo>
                  <a:pt x="51124" y="330469"/>
                  <a:pt x="129408" y="172439"/>
                  <a:pt x="178698" y="114446"/>
                </a:cubicBezTo>
                <a:cubicBezTo>
                  <a:pt x="227988" y="56453"/>
                  <a:pt x="309171" y="55004"/>
                  <a:pt x="317869" y="36156"/>
                </a:cubicBezTo>
                <a:cubicBezTo>
                  <a:pt x="326567" y="17308"/>
                  <a:pt x="222189" y="-5889"/>
                  <a:pt x="230887" y="1360"/>
                </a:cubicBezTo>
                <a:cubicBezTo>
                  <a:pt x="239585" y="8609"/>
                  <a:pt x="365710" y="44854"/>
                  <a:pt x="370059" y="79650"/>
                </a:cubicBezTo>
                <a:cubicBezTo>
                  <a:pt x="374408" y="114446"/>
                  <a:pt x="256982" y="210134"/>
                  <a:pt x="256982" y="2101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138451" y="2644370"/>
            <a:ext cx="431229" cy="1459895"/>
          </a:xfrm>
          <a:custGeom>
            <a:avLst/>
            <a:gdLst>
              <a:gd name="connsiteX0" fmla="*/ 0 w 431229"/>
              <a:gd name="connsiteY0" fmla="*/ 1459895 h 1459895"/>
              <a:gd name="connsiteX1" fmla="*/ 426212 w 431229"/>
              <a:gd name="connsiteY1" fmla="*/ 868370 h 1459895"/>
              <a:gd name="connsiteX2" fmla="*/ 243550 w 431229"/>
              <a:gd name="connsiteY2" fmla="*/ 259446 h 1459895"/>
              <a:gd name="connsiteX3" fmla="*/ 400117 w 431229"/>
              <a:gd name="connsiteY3" fmla="*/ 24576 h 1459895"/>
              <a:gd name="connsiteX4" fmla="*/ 295739 w 431229"/>
              <a:gd name="connsiteY4" fmla="*/ 7178 h 1459895"/>
              <a:gd name="connsiteX5" fmla="*/ 417514 w 431229"/>
              <a:gd name="connsiteY5" fmla="*/ 24576 h 1459895"/>
              <a:gd name="connsiteX6" fmla="*/ 417514 w 431229"/>
              <a:gd name="connsiteY6" fmla="*/ 163758 h 14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229" h="1459895">
                <a:moveTo>
                  <a:pt x="0" y="1459895"/>
                </a:moveTo>
                <a:cubicBezTo>
                  <a:pt x="192810" y="1264170"/>
                  <a:pt x="385620" y="1068445"/>
                  <a:pt x="426212" y="868370"/>
                </a:cubicBezTo>
                <a:cubicBezTo>
                  <a:pt x="466804" y="668295"/>
                  <a:pt x="247899" y="400078"/>
                  <a:pt x="243550" y="259446"/>
                </a:cubicBezTo>
                <a:cubicBezTo>
                  <a:pt x="239201" y="118814"/>
                  <a:pt x="391419" y="66621"/>
                  <a:pt x="400117" y="24576"/>
                </a:cubicBezTo>
                <a:cubicBezTo>
                  <a:pt x="408815" y="-17469"/>
                  <a:pt x="292840" y="7178"/>
                  <a:pt x="295739" y="7178"/>
                </a:cubicBezTo>
                <a:cubicBezTo>
                  <a:pt x="298638" y="7178"/>
                  <a:pt x="397218" y="-1521"/>
                  <a:pt x="417514" y="24576"/>
                </a:cubicBezTo>
                <a:cubicBezTo>
                  <a:pt x="437810" y="50673"/>
                  <a:pt x="417514" y="163758"/>
                  <a:pt x="417514" y="1637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729339" y="4056657"/>
            <a:ext cx="217456" cy="369467"/>
          </a:xfrm>
          <a:custGeom>
            <a:avLst/>
            <a:gdLst>
              <a:gd name="connsiteX0" fmla="*/ 0 w 217456"/>
              <a:gd name="connsiteY0" fmla="*/ 369467 h 369467"/>
              <a:gd name="connsiteX1" fmla="*/ 156568 w 217456"/>
              <a:gd name="connsiteY1" fmla="*/ 12812 h 369467"/>
              <a:gd name="connsiteX2" fmla="*/ 8699 w 217456"/>
              <a:gd name="connsiteY2" fmla="*/ 73704 h 369467"/>
              <a:gd name="connsiteX3" fmla="*/ 182663 w 217456"/>
              <a:gd name="connsiteY3" fmla="*/ 21511 h 369467"/>
              <a:gd name="connsiteX4" fmla="*/ 217456 w 217456"/>
              <a:gd name="connsiteY4" fmla="*/ 108500 h 3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56" h="369467">
                <a:moveTo>
                  <a:pt x="0" y="369467"/>
                </a:moveTo>
                <a:cubicBezTo>
                  <a:pt x="77559" y="215786"/>
                  <a:pt x="155118" y="62106"/>
                  <a:pt x="156568" y="12812"/>
                </a:cubicBezTo>
                <a:cubicBezTo>
                  <a:pt x="158018" y="-36482"/>
                  <a:pt x="4350" y="72254"/>
                  <a:pt x="8699" y="73704"/>
                </a:cubicBezTo>
                <a:cubicBezTo>
                  <a:pt x="13048" y="75154"/>
                  <a:pt x="147870" y="15712"/>
                  <a:pt x="182663" y="21511"/>
                </a:cubicBezTo>
                <a:cubicBezTo>
                  <a:pt x="217456" y="27310"/>
                  <a:pt x="217456" y="108500"/>
                  <a:pt x="217456" y="1085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051172" y="3869245"/>
            <a:ext cx="313187" cy="139331"/>
          </a:xfrm>
          <a:custGeom>
            <a:avLst/>
            <a:gdLst>
              <a:gd name="connsiteX0" fmla="*/ 0 w 313186"/>
              <a:gd name="connsiteY0" fmla="*/ 17546 h 139330"/>
              <a:gd name="connsiteX1" fmla="*/ 69586 w 313186"/>
              <a:gd name="connsiteY1" fmla="*/ 148 h 139330"/>
              <a:gd name="connsiteX2" fmla="*/ 156568 w 313186"/>
              <a:gd name="connsiteY2" fmla="*/ 26245 h 139330"/>
              <a:gd name="connsiteX3" fmla="*/ 295740 w 313186"/>
              <a:gd name="connsiteY3" fmla="*/ 95836 h 139330"/>
              <a:gd name="connsiteX4" fmla="*/ 191361 w 313186"/>
              <a:gd name="connsiteY4" fmla="*/ 148 h 139330"/>
              <a:gd name="connsiteX5" fmla="*/ 313136 w 313186"/>
              <a:gd name="connsiteY5" fmla="*/ 113234 h 139330"/>
              <a:gd name="connsiteX6" fmla="*/ 173965 w 313186"/>
              <a:gd name="connsiteY6" fmla="*/ 139330 h 13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86" h="139330">
                <a:moveTo>
                  <a:pt x="0" y="17546"/>
                </a:moveTo>
                <a:cubicBezTo>
                  <a:pt x="21745" y="8122"/>
                  <a:pt x="43491" y="-1302"/>
                  <a:pt x="69586" y="148"/>
                </a:cubicBezTo>
                <a:cubicBezTo>
                  <a:pt x="95681" y="1598"/>
                  <a:pt x="118876" y="10297"/>
                  <a:pt x="156568" y="26245"/>
                </a:cubicBezTo>
                <a:cubicBezTo>
                  <a:pt x="194260" y="42193"/>
                  <a:pt x="289941" y="100185"/>
                  <a:pt x="295740" y="95836"/>
                </a:cubicBezTo>
                <a:cubicBezTo>
                  <a:pt x="301539" y="91487"/>
                  <a:pt x="188462" y="-2752"/>
                  <a:pt x="191361" y="148"/>
                </a:cubicBezTo>
                <a:cubicBezTo>
                  <a:pt x="194260" y="3048"/>
                  <a:pt x="316035" y="90037"/>
                  <a:pt x="313136" y="113234"/>
                </a:cubicBezTo>
                <a:cubicBezTo>
                  <a:pt x="310237" y="136431"/>
                  <a:pt x="173965" y="139330"/>
                  <a:pt x="173965" y="13933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181645" y="4338599"/>
            <a:ext cx="730651" cy="318063"/>
          </a:xfrm>
          <a:custGeom>
            <a:avLst/>
            <a:gdLst>
              <a:gd name="connsiteX0" fmla="*/ 0 w 730650"/>
              <a:gd name="connsiteY0" fmla="*/ 313696 h 318062"/>
              <a:gd name="connsiteX1" fmla="*/ 78284 w 730650"/>
              <a:gd name="connsiteY1" fmla="*/ 313696 h 318062"/>
              <a:gd name="connsiteX2" fmla="*/ 504496 w 730650"/>
              <a:gd name="connsiteY2" fmla="*/ 287599 h 318062"/>
              <a:gd name="connsiteX3" fmla="*/ 669762 w 730650"/>
              <a:gd name="connsiteY3" fmla="*/ 9234 h 318062"/>
              <a:gd name="connsiteX4" fmla="*/ 547987 w 730650"/>
              <a:gd name="connsiteY4" fmla="*/ 61427 h 318062"/>
              <a:gd name="connsiteX5" fmla="*/ 669762 w 730650"/>
              <a:gd name="connsiteY5" fmla="*/ 9234 h 318062"/>
              <a:gd name="connsiteX6" fmla="*/ 730650 w 730650"/>
              <a:gd name="connsiteY6" fmla="*/ 78825 h 3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50" h="318062">
                <a:moveTo>
                  <a:pt x="0" y="313696"/>
                </a:moveTo>
                <a:lnTo>
                  <a:pt x="78284" y="313696"/>
                </a:lnTo>
                <a:cubicBezTo>
                  <a:pt x="162367" y="309347"/>
                  <a:pt x="405916" y="338343"/>
                  <a:pt x="504496" y="287599"/>
                </a:cubicBezTo>
                <a:cubicBezTo>
                  <a:pt x="603076" y="236855"/>
                  <a:pt x="662514" y="46929"/>
                  <a:pt x="669762" y="9234"/>
                </a:cubicBezTo>
                <a:cubicBezTo>
                  <a:pt x="677010" y="-28461"/>
                  <a:pt x="547987" y="61427"/>
                  <a:pt x="547987" y="61427"/>
                </a:cubicBezTo>
                <a:cubicBezTo>
                  <a:pt x="547987" y="61427"/>
                  <a:pt x="639318" y="6334"/>
                  <a:pt x="669762" y="9234"/>
                </a:cubicBezTo>
                <a:cubicBezTo>
                  <a:pt x="700206" y="12134"/>
                  <a:pt x="730650" y="78825"/>
                  <a:pt x="730650" y="7882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171772" y="4809845"/>
            <a:ext cx="398449" cy="217116"/>
          </a:xfrm>
          <a:custGeom>
            <a:avLst/>
            <a:gdLst>
              <a:gd name="connsiteX0" fmla="*/ 0 w 398449"/>
              <a:gd name="connsiteY0" fmla="*/ 0 h 217116"/>
              <a:gd name="connsiteX1" fmla="*/ 240007 w 398449"/>
              <a:gd name="connsiteY1" fmla="*/ 44999 h 217116"/>
              <a:gd name="connsiteX2" fmla="*/ 395011 w 398449"/>
              <a:gd name="connsiteY2" fmla="*/ 169996 h 217116"/>
              <a:gd name="connsiteX3" fmla="*/ 350010 w 398449"/>
              <a:gd name="connsiteY3" fmla="*/ 34999 h 217116"/>
              <a:gd name="connsiteX4" fmla="*/ 380011 w 398449"/>
              <a:gd name="connsiteY4" fmla="*/ 154997 h 217116"/>
              <a:gd name="connsiteX5" fmla="*/ 285008 w 398449"/>
              <a:gd name="connsiteY5" fmla="*/ 214996 h 217116"/>
              <a:gd name="connsiteX6" fmla="*/ 300009 w 398449"/>
              <a:gd name="connsiteY6" fmla="*/ 199996 h 217116"/>
              <a:gd name="connsiteX7" fmla="*/ 360010 w 398449"/>
              <a:gd name="connsiteY7" fmla="*/ 164997 h 21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449" h="217116">
                <a:moveTo>
                  <a:pt x="0" y="0"/>
                </a:moveTo>
                <a:cubicBezTo>
                  <a:pt x="87086" y="8333"/>
                  <a:pt x="174172" y="16666"/>
                  <a:pt x="240007" y="44999"/>
                </a:cubicBezTo>
                <a:cubicBezTo>
                  <a:pt x="305842" y="73332"/>
                  <a:pt x="376677" y="171663"/>
                  <a:pt x="395011" y="169996"/>
                </a:cubicBezTo>
                <a:cubicBezTo>
                  <a:pt x="413345" y="168329"/>
                  <a:pt x="352510" y="37499"/>
                  <a:pt x="350010" y="34999"/>
                </a:cubicBezTo>
                <a:cubicBezTo>
                  <a:pt x="347510" y="32499"/>
                  <a:pt x="390845" y="124998"/>
                  <a:pt x="380011" y="154997"/>
                </a:cubicBezTo>
                <a:cubicBezTo>
                  <a:pt x="369177" y="184996"/>
                  <a:pt x="298342" y="207496"/>
                  <a:pt x="285008" y="214996"/>
                </a:cubicBezTo>
                <a:cubicBezTo>
                  <a:pt x="271674" y="222496"/>
                  <a:pt x="287509" y="208329"/>
                  <a:pt x="300009" y="199996"/>
                </a:cubicBezTo>
                <a:cubicBezTo>
                  <a:pt x="312509" y="191663"/>
                  <a:pt x="360010" y="164997"/>
                  <a:pt x="360010" y="164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996767" y="4074857"/>
            <a:ext cx="593149" cy="744987"/>
          </a:xfrm>
          <a:custGeom>
            <a:avLst/>
            <a:gdLst>
              <a:gd name="connsiteX0" fmla="*/ 0 w 593149"/>
              <a:gd name="connsiteY0" fmla="*/ 0 h 744986"/>
              <a:gd name="connsiteX1" fmla="*/ 285007 w 593149"/>
              <a:gd name="connsiteY1" fmla="*/ 409993 h 744986"/>
              <a:gd name="connsiteX2" fmla="*/ 575015 w 593149"/>
              <a:gd name="connsiteY2" fmla="*/ 729987 h 744986"/>
              <a:gd name="connsiteX3" fmla="*/ 565015 w 593149"/>
              <a:gd name="connsiteY3" fmla="*/ 659988 h 744986"/>
              <a:gd name="connsiteX4" fmla="*/ 585016 w 593149"/>
              <a:gd name="connsiteY4" fmla="*/ 724987 h 744986"/>
              <a:gd name="connsiteX5" fmla="*/ 480013 w 593149"/>
              <a:gd name="connsiteY5" fmla="*/ 744986 h 74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49" h="744986">
                <a:moveTo>
                  <a:pt x="0" y="0"/>
                </a:moveTo>
                <a:cubicBezTo>
                  <a:pt x="94585" y="144164"/>
                  <a:pt x="189171" y="288329"/>
                  <a:pt x="285007" y="409993"/>
                </a:cubicBezTo>
                <a:cubicBezTo>
                  <a:pt x="380843" y="531657"/>
                  <a:pt x="528347" y="688321"/>
                  <a:pt x="575015" y="729987"/>
                </a:cubicBezTo>
                <a:cubicBezTo>
                  <a:pt x="621683" y="771653"/>
                  <a:pt x="563348" y="660821"/>
                  <a:pt x="565015" y="659988"/>
                </a:cubicBezTo>
                <a:cubicBezTo>
                  <a:pt x="566682" y="659155"/>
                  <a:pt x="599183" y="710821"/>
                  <a:pt x="585016" y="724987"/>
                </a:cubicBezTo>
                <a:cubicBezTo>
                  <a:pt x="570849" y="739153"/>
                  <a:pt x="525431" y="742069"/>
                  <a:pt x="480013" y="7449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BCF00E-DF5B-0049-9EC3-9568A8864FF9}"/>
              </a:ext>
            </a:extLst>
          </p:cNvPr>
          <p:cNvGrpSpPr/>
          <p:nvPr/>
        </p:nvGrpSpPr>
        <p:grpSpPr>
          <a:xfrm>
            <a:off x="6669454" y="4348371"/>
            <a:ext cx="2264395" cy="1663023"/>
            <a:chOff x="6669454" y="4348371"/>
            <a:chExt cx="2264395" cy="1663023"/>
          </a:xfrm>
        </p:grpSpPr>
        <p:grpSp>
          <p:nvGrpSpPr>
            <p:cNvPr id="67" name="Group 66"/>
            <p:cNvGrpSpPr/>
            <p:nvPr/>
          </p:nvGrpSpPr>
          <p:grpSpPr>
            <a:xfrm>
              <a:off x="6669454" y="4730581"/>
              <a:ext cx="729236" cy="495837"/>
              <a:chOff x="4924605" y="4010196"/>
              <a:chExt cx="729236" cy="495837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4931889" y="401019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noFill/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924605" y="403125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442613" y="4348371"/>
              <a:ext cx="729236" cy="495837"/>
              <a:chOff x="5670962" y="4828436"/>
              <a:chExt cx="729236" cy="495837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7595013" y="4500771"/>
              <a:ext cx="729236" cy="495837"/>
              <a:chOff x="5670962" y="4828436"/>
              <a:chExt cx="729236" cy="495837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7747413" y="4653171"/>
              <a:ext cx="729236" cy="495837"/>
              <a:chOff x="5670962" y="4828436"/>
              <a:chExt cx="729236" cy="495837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7899813" y="4805571"/>
              <a:ext cx="729236" cy="495837"/>
              <a:chOff x="5670962" y="4828436"/>
              <a:chExt cx="729236" cy="495837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8052213" y="4957971"/>
              <a:ext cx="729236" cy="495837"/>
              <a:chOff x="5670962" y="4828436"/>
              <a:chExt cx="729236" cy="495837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8204613" y="5110371"/>
              <a:ext cx="729236" cy="495837"/>
              <a:chOff x="5670962" y="4828436"/>
              <a:chExt cx="729236" cy="495837"/>
            </a:xfrm>
          </p:grpSpPr>
          <p:sp>
            <p:nvSpPr>
              <p:cNvPr id="86" name="Freeform 85"/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sp>
          <p:nvSpPr>
            <p:cNvPr id="90" name="Freeform 89"/>
            <p:cNvSpPr/>
            <p:nvPr/>
          </p:nvSpPr>
          <p:spPr>
            <a:xfrm>
              <a:off x="7351804" y="4858183"/>
              <a:ext cx="195005" cy="106191"/>
            </a:xfrm>
            <a:custGeom>
              <a:avLst/>
              <a:gdLst>
                <a:gd name="connsiteX0" fmla="*/ 0 w 195005"/>
                <a:gd name="connsiteY0" fmla="*/ 101658 h 106190"/>
                <a:gd name="connsiteX1" fmla="*/ 125003 w 195005"/>
                <a:gd name="connsiteY1" fmla="*/ 96658 h 106190"/>
                <a:gd name="connsiteX2" fmla="*/ 165004 w 195005"/>
                <a:gd name="connsiteY2" fmla="*/ 16659 h 106190"/>
                <a:gd name="connsiteX3" fmla="*/ 115003 w 195005"/>
                <a:gd name="connsiteY3" fmla="*/ 26659 h 106190"/>
                <a:gd name="connsiteX4" fmla="*/ 165004 w 195005"/>
                <a:gd name="connsiteY4" fmla="*/ 1660 h 106190"/>
                <a:gd name="connsiteX5" fmla="*/ 195005 w 195005"/>
                <a:gd name="connsiteY5" fmla="*/ 81658 h 10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05" h="106190">
                  <a:moveTo>
                    <a:pt x="0" y="101658"/>
                  </a:moveTo>
                  <a:cubicBezTo>
                    <a:pt x="48751" y="106241"/>
                    <a:pt x="97502" y="110825"/>
                    <a:pt x="125003" y="96658"/>
                  </a:cubicBezTo>
                  <a:cubicBezTo>
                    <a:pt x="152504" y="82491"/>
                    <a:pt x="166671" y="28325"/>
                    <a:pt x="165004" y="16659"/>
                  </a:cubicBezTo>
                  <a:cubicBezTo>
                    <a:pt x="163337" y="4993"/>
                    <a:pt x="115003" y="29159"/>
                    <a:pt x="115003" y="26659"/>
                  </a:cubicBezTo>
                  <a:cubicBezTo>
                    <a:pt x="115003" y="24159"/>
                    <a:pt x="151670" y="-7506"/>
                    <a:pt x="165004" y="1660"/>
                  </a:cubicBezTo>
                  <a:cubicBezTo>
                    <a:pt x="178338" y="10826"/>
                    <a:pt x="195005" y="81658"/>
                    <a:pt x="195005" y="8165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356803" y="5024841"/>
              <a:ext cx="326899" cy="114999"/>
            </a:xfrm>
            <a:custGeom>
              <a:avLst/>
              <a:gdLst>
                <a:gd name="connsiteX0" fmla="*/ 0 w 326898"/>
                <a:gd name="connsiteY0" fmla="*/ 0 h 114998"/>
                <a:gd name="connsiteX1" fmla="*/ 185005 w 326898"/>
                <a:gd name="connsiteY1" fmla="*/ 54999 h 114998"/>
                <a:gd name="connsiteX2" fmla="*/ 320008 w 326898"/>
                <a:gd name="connsiteY2" fmla="*/ 9999 h 114998"/>
                <a:gd name="connsiteX3" fmla="*/ 215006 w 326898"/>
                <a:gd name="connsiteY3" fmla="*/ 14999 h 114998"/>
                <a:gd name="connsiteX4" fmla="*/ 315008 w 326898"/>
                <a:gd name="connsiteY4" fmla="*/ 24999 h 114998"/>
                <a:gd name="connsiteX5" fmla="*/ 325009 w 326898"/>
                <a:gd name="connsiteY5" fmla="*/ 114998 h 11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898" h="114998">
                  <a:moveTo>
                    <a:pt x="0" y="0"/>
                  </a:moveTo>
                  <a:cubicBezTo>
                    <a:pt x="65835" y="26666"/>
                    <a:pt x="131670" y="53333"/>
                    <a:pt x="185005" y="54999"/>
                  </a:cubicBezTo>
                  <a:cubicBezTo>
                    <a:pt x="238340" y="56666"/>
                    <a:pt x="315008" y="16666"/>
                    <a:pt x="320008" y="9999"/>
                  </a:cubicBezTo>
                  <a:cubicBezTo>
                    <a:pt x="325008" y="3332"/>
                    <a:pt x="215839" y="12499"/>
                    <a:pt x="215006" y="14999"/>
                  </a:cubicBezTo>
                  <a:cubicBezTo>
                    <a:pt x="214173" y="17499"/>
                    <a:pt x="296674" y="8333"/>
                    <a:pt x="315008" y="24999"/>
                  </a:cubicBezTo>
                  <a:cubicBezTo>
                    <a:pt x="333342" y="41665"/>
                    <a:pt x="325009" y="114998"/>
                    <a:pt x="325009" y="114998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356804" y="5069839"/>
              <a:ext cx="491901" cy="221560"/>
            </a:xfrm>
            <a:custGeom>
              <a:avLst/>
              <a:gdLst>
                <a:gd name="connsiteX0" fmla="*/ 0 w 491901"/>
                <a:gd name="connsiteY0" fmla="*/ 0 h 221560"/>
                <a:gd name="connsiteX1" fmla="*/ 330009 w 491901"/>
                <a:gd name="connsiteY1" fmla="*/ 219996 h 221560"/>
                <a:gd name="connsiteX2" fmla="*/ 475013 w 491901"/>
                <a:gd name="connsiteY2" fmla="*/ 99998 h 221560"/>
                <a:gd name="connsiteX3" fmla="*/ 370010 w 491901"/>
                <a:gd name="connsiteY3" fmla="*/ 129997 h 221560"/>
                <a:gd name="connsiteX4" fmla="*/ 480013 w 491901"/>
                <a:gd name="connsiteY4" fmla="*/ 99998 h 221560"/>
                <a:gd name="connsiteX5" fmla="*/ 490013 w 491901"/>
                <a:gd name="connsiteY5" fmla="*/ 169997 h 2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01" h="221560">
                  <a:moveTo>
                    <a:pt x="0" y="0"/>
                  </a:moveTo>
                  <a:cubicBezTo>
                    <a:pt x="125420" y="101665"/>
                    <a:pt x="250840" y="203330"/>
                    <a:pt x="330009" y="219996"/>
                  </a:cubicBezTo>
                  <a:cubicBezTo>
                    <a:pt x="409178" y="236662"/>
                    <a:pt x="468346" y="114998"/>
                    <a:pt x="475013" y="99998"/>
                  </a:cubicBezTo>
                  <a:cubicBezTo>
                    <a:pt x="481680" y="84998"/>
                    <a:pt x="369177" y="129997"/>
                    <a:pt x="370010" y="129997"/>
                  </a:cubicBezTo>
                  <a:cubicBezTo>
                    <a:pt x="370843" y="129997"/>
                    <a:pt x="460013" y="93331"/>
                    <a:pt x="480013" y="99998"/>
                  </a:cubicBezTo>
                  <a:cubicBezTo>
                    <a:pt x="500013" y="106665"/>
                    <a:pt x="488346" y="157497"/>
                    <a:pt x="490013" y="16999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341801" y="5129839"/>
              <a:ext cx="645019" cy="340755"/>
            </a:xfrm>
            <a:custGeom>
              <a:avLst/>
              <a:gdLst>
                <a:gd name="connsiteX0" fmla="*/ 0 w 645018"/>
                <a:gd name="connsiteY0" fmla="*/ 0 h 340755"/>
                <a:gd name="connsiteX1" fmla="*/ 380011 w 645018"/>
                <a:gd name="connsiteY1" fmla="*/ 334994 h 340755"/>
                <a:gd name="connsiteX2" fmla="*/ 610017 w 645018"/>
                <a:gd name="connsiteY2" fmla="*/ 214996 h 340755"/>
                <a:gd name="connsiteX3" fmla="*/ 505014 w 645018"/>
                <a:gd name="connsiteY3" fmla="*/ 254995 h 340755"/>
                <a:gd name="connsiteX4" fmla="*/ 605017 w 645018"/>
                <a:gd name="connsiteY4" fmla="*/ 219996 h 340755"/>
                <a:gd name="connsiteX5" fmla="*/ 645018 w 645018"/>
                <a:gd name="connsiteY5" fmla="*/ 324994 h 3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018" h="340755">
                  <a:moveTo>
                    <a:pt x="0" y="0"/>
                  </a:moveTo>
                  <a:cubicBezTo>
                    <a:pt x="139171" y="149580"/>
                    <a:pt x="278342" y="299161"/>
                    <a:pt x="380011" y="334994"/>
                  </a:cubicBezTo>
                  <a:cubicBezTo>
                    <a:pt x="481680" y="370827"/>
                    <a:pt x="589183" y="228329"/>
                    <a:pt x="610017" y="214996"/>
                  </a:cubicBezTo>
                  <a:cubicBezTo>
                    <a:pt x="630851" y="201663"/>
                    <a:pt x="505847" y="254162"/>
                    <a:pt x="505014" y="254995"/>
                  </a:cubicBezTo>
                  <a:cubicBezTo>
                    <a:pt x="504181" y="255828"/>
                    <a:pt x="581683" y="208330"/>
                    <a:pt x="605017" y="219996"/>
                  </a:cubicBezTo>
                  <a:cubicBezTo>
                    <a:pt x="628351" y="231662"/>
                    <a:pt x="645018" y="324994"/>
                    <a:pt x="645018" y="32499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306801" y="5174838"/>
              <a:ext cx="806339" cy="568873"/>
            </a:xfrm>
            <a:custGeom>
              <a:avLst/>
              <a:gdLst>
                <a:gd name="connsiteX0" fmla="*/ 0 w 806338"/>
                <a:gd name="connsiteY0" fmla="*/ 0 h 568873"/>
                <a:gd name="connsiteX1" fmla="*/ 455013 w 806338"/>
                <a:gd name="connsiteY1" fmla="*/ 559990 h 568873"/>
                <a:gd name="connsiteX2" fmla="*/ 780022 w 806338"/>
                <a:gd name="connsiteY2" fmla="*/ 344994 h 568873"/>
                <a:gd name="connsiteX3" fmla="*/ 705020 w 806338"/>
                <a:gd name="connsiteY3" fmla="*/ 359993 h 568873"/>
                <a:gd name="connsiteX4" fmla="*/ 795022 w 806338"/>
                <a:gd name="connsiteY4" fmla="*/ 339994 h 568873"/>
                <a:gd name="connsiteX5" fmla="*/ 805022 w 806338"/>
                <a:gd name="connsiteY5" fmla="*/ 434992 h 56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338" h="568873">
                  <a:moveTo>
                    <a:pt x="0" y="0"/>
                  </a:moveTo>
                  <a:cubicBezTo>
                    <a:pt x="162504" y="251245"/>
                    <a:pt x="325009" y="502491"/>
                    <a:pt x="455013" y="559990"/>
                  </a:cubicBezTo>
                  <a:cubicBezTo>
                    <a:pt x="585017" y="617489"/>
                    <a:pt x="738354" y="378327"/>
                    <a:pt x="780022" y="344994"/>
                  </a:cubicBezTo>
                  <a:cubicBezTo>
                    <a:pt x="821690" y="311661"/>
                    <a:pt x="702520" y="360826"/>
                    <a:pt x="705020" y="359993"/>
                  </a:cubicBezTo>
                  <a:cubicBezTo>
                    <a:pt x="707520" y="359160"/>
                    <a:pt x="778355" y="327494"/>
                    <a:pt x="795022" y="339994"/>
                  </a:cubicBezTo>
                  <a:cubicBezTo>
                    <a:pt x="811689" y="352494"/>
                    <a:pt x="805022" y="434992"/>
                    <a:pt x="805022" y="43499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176799" y="5184838"/>
              <a:ext cx="1170032" cy="826556"/>
            </a:xfrm>
            <a:custGeom>
              <a:avLst/>
              <a:gdLst>
                <a:gd name="connsiteX0" fmla="*/ 0 w 1170032"/>
                <a:gd name="connsiteY0" fmla="*/ 0 h 826556"/>
                <a:gd name="connsiteX1" fmla="*/ 510014 w 1170032"/>
                <a:gd name="connsiteY1" fmla="*/ 784985 h 826556"/>
                <a:gd name="connsiteX2" fmla="*/ 1020028 w 1170032"/>
                <a:gd name="connsiteY2" fmla="*/ 689987 h 826556"/>
                <a:gd name="connsiteX3" fmla="*/ 1130031 w 1170032"/>
                <a:gd name="connsiteY3" fmla="*/ 449992 h 826556"/>
                <a:gd name="connsiteX4" fmla="*/ 1090030 w 1170032"/>
                <a:gd name="connsiteY4" fmla="*/ 474991 h 826556"/>
                <a:gd name="connsiteX5" fmla="*/ 1135031 w 1170032"/>
                <a:gd name="connsiteY5" fmla="*/ 434992 h 826556"/>
                <a:gd name="connsiteX6" fmla="*/ 1170032 w 1170032"/>
                <a:gd name="connsiteY6" fmla="*/ 489991 h 82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0032" h="826556">
                  <a:moveTo>
                    <a:pt x="0" y="0"/>
                  </a:moveTo>
                  <a:cubicBezTo>
                    <a:pt x="170004" y="334993"/>
                    <a:pt x="340009" y="669987"/>
                    <a:pt x="510014" y="784985"/>
                  </a:cubicBezTo>
                  <a:cubicBezTo>
                    <a:pt x="680019" y="899983"/>
                    <a:pt x="916692" y="745819"/>
                    <a:pt x="1020028" y="689987"/>
                  </a:cubicBezTo>
                  <a:cubicBezTo>
                    <a:pt x="1123364" y="634155"/>
                    <a:pt x="1118364" y="485825"/>
                    <a:pt x="1130031" y="449992"/>
                  </a:cubicBezTo>
                  <a:cubicBezTo>
                    <a:pt x="1141698" y="414159"/>
                    <a:pt x="1089197" y="477491"/>
                    <a:pt x="1090030" y="474991"/>
                  </a:cubicBezTo>
                  <a:cubicBezTo>
                    <a:pt x="1090863" y="472491"/>
                    <a:pt x="1121697" y="432492"/>
                    <a:pt x="1135031" y="434992"/>
                  </a:cubicBezTo>
                  <a:cubicBezTo>
                    <a:pt x="1148365" y="437492"/>
                    <a:pt x="1170032" y="489991"/>
                    <a:pt x="1170032" y="48999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Freeform 95"/>
          <p:cNvSpPr/>
          <p:nvPr/>
        </p:nvSpPr>
        <p:spPr>
          <a:xfrm>
            <a:off x="7982461" y="2753484"/>
            <a:ext cx="648377" cy="16459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134861" y="2753484"/>
            <a:ext cx="648377" cy="17983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8287261" y="2753484"/>
            <a:ext cx="648377" cy="19507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439661" y="2753484"/>
            <a:ext cx="648377" cy="21031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592061" y="2753484"/>
            <a:ext cx="648377" cy="22555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8744461" y="2753484"/>
            <a:ext cx="648377" cy="24079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74058" y="2223740"/>
            <a:ext cx="1071105" cy="1068101"/>
          </a:xfrm>
          <a:custGeom>
            <a:avLst/>
            <a:gdLst>
              <a:gd name="connsiteX0" fmla="*/ 663 w 1071105"/>
              <a:gd name="connsiteY0" fmla="*/ 5111 h 1068101"/>
              <a:gd name="connsiteX1" fmla="*/ 57813 w 1071105"/>
              <a:gd name="connsiteY1" fmla="*/ 16541 h 1068101"/>
              <a:gd name="connsiteX2" fmla="*/ 366423 w 1071105"/>
              <a:gd name="connsiteY2" fmla="*/ 142271 h 1068101"/>
              <a:gd name="connsiteX3" fmla="*/ 629313 w 1071105"/>
              <a:gd name="connsiteY3" fmla="*/ 873791 h 1068101"/>
              <a:gd name="connsiteX4" fmla="*/ 1063653 w 1071105"/>
              <a:gd name="connsiteY4" fmla="*/ 942371 h 1068101"/>
              <a:gd name="connsiteX5" fmla="*/ 915063 w 1071105"/>
              <a:gd name="connsiteY5" fmla="*/ 793781 h 1068101"/>
              <a:gd name="connsiteX6" fmla="*/ 1063653 w 1071105"/>
              <a:gd name="connsiteY6" fmla="*/ 953801 h 1068101"/>
              <a:gd name="connsiteX7" fmla="*/ 915063 w 1071105"/>
              <a:gd name="connsiteY7" fmla="*/ 1068101 h 10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105" h="1068101">
                <a:moveTo>
                  <a:pt x="663" y="5111"/>
                </a:moveTo>
                <a:cubicBezTo>
                  <a:pt x="-1242" y="-604"/>
                  <a:pt x="-3147" y="-6319"/>
                  <a:pt x="57813" y="16541"/>
                </a:cubicBezTo>
                <a:cubicBezTo>
                  <a:pt x="118773" y="39401"/>
                  <a:pt x="271173" y="-604"/>
                  <a:pt x="366423" y="142271"/>
                </a:cubicBezTo>
                <a:cubicBezTo>
                  <a:pt x="461673" y="285146"/>
                  <a:pt x="513108" y="740441"/>
                  <a:pt x="629313" y="873791"/>
                </a:cubicBezTo>
                <a:cubicBezTo>
                  <a:pt x="745518" y="1007141"/>
                  <a:pt x="1016028" y="955706"/>
                  <a:pt x="1063653" y="942371"/>
                </a:cubicBezTo>
                <a:cubicBezTo>
                  <a:pt x="1111278" y="929036"/>
                  <a:pt x="915063" y="791876"/>
                  <a:pt x="915063" y="793781"/>
                </a:cubicBezTo>
                <a:cubicBezTo>
                  <a:pt x="915063" y="795686"/>
                  <a:pt x="1063653" y="908081"/>
                  <a:pt x="1063653" y="953801"/>
                </a:cubicBezTo>
                <a:cubicBezTo>
                  <a:pt x="1063653" y="999521"/>
                  <a:pt x="989358" y="1033811"/>
                  <a:pt x="915063" y="10681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3451861" y="2366011"/>
            <a:ext cx="1977937" cy="2468880"/>
          </a:xfrm>
          <a:custGeom>
            <a:avLst/>
            <a:gdLst>
              <a:gd name="connsiteX0" fmla="*/ 0 w 1977937"/>
              <a:gd name="connsiteY0" fmla="*/ 0 h 2468880"/>
              <a:gd name="connsiteX1" fmla="*/ 182880 w 1977937"/>
              <a:gd name="connsiteY1" fmla="*/ 91440 h 2468880"/>
              <a:gd name="connsiteX2" fmla="*/ 400050 w 1977937"/>
              <a:gd name="connsiteY2" fmla="*/ 891540 h 2468880"/>
              <a:gd name="connsiteX3" fmla="*/ 754380 w 1977937"/>
              <a:gd name="connsiteY3" fmla="*/ 2137410 h 2468880"/>
              <a:gd name="connsiteX4" fmla="*/ 1805940 w 1977937"/>
              <a:gd name="connsiteY4" fmla="*/ 2320290 h 2468880"/>
              <a:gd name="connsiteX5" fmla="*/ 1748790 w 1977937"/>
              <a:gd name="connsiteY5" fmla="*/ 2228850 h 2468880"/>
              <a:gd name="connsiteX6" fmla="*/ 1977390 w 1977937"/>
              <a:gd name="connsiteY6" fmla="*/ 2331720 h 2468880"/>
              <a:gd name="connsiteX7" fmla="*/ 1817370 w 1977937"/>
              <a:gd name="connsiteY7" fmla="*/ 246888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937" h="2468880">
                <a:moveTo>
                  <a:pt x="0" y="0"/>
                </a:moveTo>
                <a:lnTo>
                  <a:pt x="182880" y="91440"/>
                </a:lnTo>
                <a:cubicBezTo>
                  <a:pt x="249555" y="240030"/>
                  <a:pt x="304800" y="550545"/>
                  <a:pt x="400050" y="891540"/>
                </a:cubicBezTo>
                <a:cubicBezTo>
                  <a:pt x="495300" y="1232535"/>
                  <a:pt x="520065" y="1899285"/>
                  <a:pt x="754380" y="2137410"/>
                </a:cubicBezTo>
                <a:cubicBezTo>
                  <a:pt x="988695" y="2375535"/>
                  <a:pt x="1640205" y="2305050"/>
                  <a:pt x="1805940" y="2320290"/>
                </a:cubicBezTo>
                <a:cubicBezTo>
                  <a:pt x="1971675" y="2335530"/>
                  <a:pt x="1720215" y="2226945"/>
                  <a:pt x="1748790" y="2228850"/>
                </a:cubicBezTo>
                <a:cubicBezTo>
                  <a:pt x="1777365" y="2230755"/>
                  <a:pt x="1965960" y="2291715"/>
                  <a:pt x="1977390" y="2331720"/>
                </a:cubicBezTo>
                <a:cubicBezTo>
                  <a:pt x="1988820" y="2371725"/>
                  <a:pt x="1817370" y="2468880"/>
                  <a:pt x="1817370" y="24688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38119A7-F7FA-E043-9C5B-4F7481002E09}"/>
              </a:ext>
            </a:extLst>
          </p:cNvPr>
          <p:cNvGrpSpPr/>
          <p:nvPr/>
        </p:nvGrpSpPr>
        <p:grpSpPr>
          <a:xfrm>
            <a:off x="4562348" y="1402867"/>
            <a:ext cx="2264395" cy="1663023"/>
            <a:chOff x="6669454" y="4348371"/>
            <a:chExt cx="2264395" cy="1663023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603BBF04-F5F2-0E4C-B498-3DDEBEAF573F}"/>
                </a:ext>
              </a:extLst>
            </p:cNvPr>
            <p:cNvGrpSpPr/>
            <p:nvPr/>
          </p:nvGrpSpPr>
          <p:grpSpPr>
            <a:xfrm>
              <a:off x="6669454" y="4730581"/>
              <a:ext cx="729236" cy="495837"/>
              <a:chOff x="4924605" y="4010196"/>
              <a:chExt cx="729236" cy="495837"/>
            </a:xfrm>
          </p:grpSpPr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1A5E961D-C2CC-8746-978A-874DAC45F4EE}"/>
                  </a:ext>
                </a:extLst>
              </p:cNvPr>
              <p:cNvSpPr/>
              <p:nvPr/>
            </p:nvSpPr>
            <p:spPr>
              <a:xfrm>
                <a:off x="4931889" y="401019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noFill/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DBCF831-1735-F341-8E49-CB2D03BD3702}"/>
                  </a:ext>
                </a:extLst>
              </p:cNvPr>
              <p:cNvSpPr txBox="1"/>
              <p:nvPr/>
            </p:nvSpPr>
            <p:spPr>
              <a:xfrm>
                <a:off x="4924605" y="403125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A61A06BC-1EFC-E147-90CC-38BFB8744D3F}"/>
                </a:ext>
              </a:extLst>
            </p:cNvPr>
            <p:cNvGrpSpPr/>
            <p:nvPr/>
          </p:nvGrpSpPr>
          <p:grpSpPr>
            <a:xfrm>
              <a:off x="7442613" y="4348371"/>
              <a:ext cx="729236" cy="495837"/>
              <a:chOff x="5670962" y="4828436"/>
              <a:chExt cx="729236" cy="495837"/>
            </a:xfrm>
          </p:grpSpPr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FC0B6AF8-7593-CE49-B063-8DB917633B76}"/>
                  </a:ext>
                </a:extLst>
              </p:cNvPr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DBFC3F6A-6312-D346-B21E-547BA713FDD0}"/>
                  </a:ext>
                </a:extLst>
              </p:cNvPr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1B62CD36-F391-7548-A5BE-D4D1741B3DD6}"/>
                </a:ext>
              </a:extLst>
            </p:cNvPr>
            <p:cNvGrpSpPr/>
            <p:nvPr/>
          </p:nvGrpSpPr>
          <p:grpSpPr>
            <a:xfrm>
              <a:off x="7595013" y="4500771"/>
              <a:ext cx="729236" cy="495837"/>
              <a:chOff x="5670962" y="4828436"/>
              <a:chExt cx="729236" cy="495837"/>
            </a:xfrm>
          </p:grpSpPr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5CBD1FC2-B566-7A44-8C1A-39607EB8EC4D}"/>
                  </a:ext>
                </a:extLst>
              </p:cNvPr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7853A31-58E9-1340-9E6E-B7339E8560A6}"/>
                  </a:ext>
                </a:extLst>
              </p:cNvPr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ECEA414-E501-FE4F-A377-0900971C458E}"/>
                </a:ext>
              </a:extLst>
            </p:cNvPr>
            <p:cNvGrpSpPr/>
            <p:nvPr/>
          </p:nvGrpSpPr>
          <p:grpSpPr>
            <a:xfrm>
              <a:off x="7747413" y="4653171"/>
              <a:ext cx="729236" cy="495837"/>
              <a:chOff x="5670962" y="4828436"/>
              <a:chExt cx="729236" cy="495837"/>
            </a:xfrm>
          </p:grpSpPr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8415A221-D2E2-CD48-ACAD-781993208758}"/>
                  </a:ext>
                </a:extLst>
              </p:cNvPr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B0638CD-D2F9-E242-BFB4-3D2E2F11EC5A}"/>
                  </a:ext>
                </a:extLst>
              </p:cNvPr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C26B238-3A04-B849-9E70-BA41E238FA31}"/>
                </a:ext>
              </a:extLst>
            </p:cNvPr>
            <p:cNvGrpSpPr/>
            <p:nvPr/>
          </p:nvGrpSpPr>
          <p:grpSpPr>
            <a:xfrm>
              <a:off x="7899813" y="4805571"/>
              <a:ext cx="729236" cy="495837"/>
              <a:chOff x="5670962" y="4828436"/>
              <a:chExt cx="729236" cy="495837"/>
            </a:xfrm>
          </p:grpSpPr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98270B0F-ACF5-534F-AA7E-A42A844B8C99}"/>
                  </a:ext>
                </a:extLst>
              </p:cNvPr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892FD89-ACD2-F24C-93AD-EC9298CE6931}"/>
                  </a:ext>
                </a:extLst>
              </p:cNvPr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EADAB67-F980-F447-8E5C-740A8740A021}"/>
                </a:ext>
              </a:extLst>
            </p:cNvPr>
            <p:cNvGrpSpPr/>
            <p:nvPr/>
          </p:nvGrpSpPr>
          <p:grpSpPr>
            <a:xfrm>
              <a:off x="8052213" y="4957971"/>
              <a:ext cx="729236" cy="495837"/>
              <a:chOff x="5670962" y="4828436"/>
              <a:chExt cx="729236" cy="495837"/>
            </a:xfrm>
          </p:grpSpPr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D4790A6-E6BE-7948-83E9-34A005DD91E0}"/>
                  </a:ext>
                </a:extLst>
              </p:cNvPr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34E5E2F-7F00-2B4E-93D9-1F23EE257BC4}"/>
                  </a:ext>
                </a:extLst>
              </p:cNvPr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F1169E3-BDB0-AD49-86B4-FE220EC9231D}"/>
                </a:ext>
              </a:extLst>
            </p:cNvPr>
            <p:cNvGrpSpPr/>
            <p:nvPr/>
          </p:nvGrpSpPr>
          <p:grpSpPr>
            <a:xfrm>
              <a:off x="8204613" y="5110371"/>
              <a:ext cx="729236" cy="495837"/>
              <a:chOff x="5670962" y="4828436"/>
              <a:chExt cx="729236" cy="495837"/>
            </a:xfrm>
          </p:grpSpPr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4C978A2-9ADF-FB44-BE68-FC2CA28BBB44}"/>
                  </a:ext>
                </a:extLst>
              </p:cNvPr>
              <p:cNvSpPr/>
              <p:nvPr/>
            </p:nvSpPr>
            <p:spPr>
              <a:xfrm>
                <a:off x="5678246" y="4828436"/>
                <a:ext cx="721952" cy="495837"/>
              </a:xfrm>
              <a:custGeom>
                <a:avLst/>
                <a:gdLst>
                  <a:gd name="connsiteX0" fmla="*/ 135412 w 1868512"/>
                  <a:gd name="connsiteY0" fmla="*/ 46786 h 833738"/>
                  <a:gd name="connsiteX1" fmla="*/ 816856 w 1868512"/>
                  <a:gd name="connsiteY1" fmla="*/ 15813 h 833738"/>
                  <a:gd name="connsiteX2" fmla="*/ 1611874 w 1868512"/>
                  <a:gd name="connsiteY2" fmla="*/ 15813 h 833738"/>
                  <a:gd name="connsiteX3" fmla="*/ 1756423 w 1868512"/>
                  <a:gd name="connsiteY3" fmla="*/ 88084 h 833738"/>
                  <a:gd name="connsiteX4" fmla="*/ 1756423 w 1868512"/>
                  <a:gd name="connsiteY4" fmla="*/ 748847 h 833738"/>
                  <a:gd name="connsiteX5" fmla="*/ 1746098 w 1868512"/>
                  <a:gd name="connsiteY5" fmla="*/ 728198 h 833738"/>
                  <a:gd name="connsiteX6" fmla="*/ 135412 w 1868512"/>
                  <a:gd name="connsiteY6" fmla="*/ 769496 h 833738"/>
                  <a:gd name="connsiteX7" fmla="*/ 104437 w 1868512"/>
                  <a:gd name="connsiteY7" fmla="*/ 779820 h 833738"/>
                  <a:gd name="connsiteX8" fmla="*/ 32163 w 1868512"/>
                  <a:gd name="connsiteY8" fmla="*/ 779820 h 833738"/>
                  <a:gd name="connsiteX9" fmla="*/ 11513 w 1868512"/>
                  <a:gd name="connsiteY9" fmla="*/ 57110 h 833738"/>
                  <a:gd name="connsiteX10" fmla="*/ 11513 w 1868512"/>
                  <a:gd name="connsiteY10" fmla="*/ 46786 h 833738"/>
                  <a:gd name="connsiteX11" fmla="*/ 135412 w 1868512"/>
                  <a:gd name="connsiteY11" fmla="*/ 46786 h 83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68512" h="833738">
                    <a:moveTo>
                      <a:pt x="135412" y="46786"/>
                    </a:moveTo>
                    <a:cubicBezTo>
                      <a:pt x="269636" y="41624"/>
                      <a:pt x="570779" y="20975"/>
                      <a:pt x="816856" y="15813"/>
                    </a:cubicBezTo>
                    <a:cubicBezTo>
                      <a:pt x="1062933" y="10651"/>
                      <a:pt x="1455280" y="3768"/>
                      <a:pt x="1611874" y="15813"/>
                    </a:cubicBezTo>
                    <a:cubicBezTo>
                      <a:pt x="1768468" y="27858"/>
                      <a:pt x="1732332" y="-34088"/>
                      <a:pt x="1756423" y="88084"/>
                    </a:cubicBezTo>
                    <a:cubicBezTo>
                      <a:pt x="1780515" y="210256"/>
                      <a:pt x="1758144" y="642161"/>
                      <a:pt x="1756423" y="748847"/>
                    </a:cubicBezTo>
                    <a:cubicBezTo>
                      <a:pt x="1754702" y="855533"/>
                      <a:pt x="2016266" y="724757"/>
                      <a:pt x="1746098" y="728198"/>
                    </a:cubicBezTo>
                    <a:cubicBezTo>
                      <a:pt x="1475930" y="731639"/>
                      <a:pt x="409022" y="760892"/>
                      <a:pt x="135412" y="769496"/>
                    </a:cubicBezTo>
                    <a:cubicBezTo>
                      <a:pt x="-138198" y="778100"/>
                      <a:pt x="121645" y="778099"/>
                      <a:pt x="104437" y="779820"/>
                    </a:cubicBezTo>
                    <a:cubicBezTo>
                      <a:pt x="87229" y="781541"/>
                      <a:pt x="47650" y="900272"/>
                      <a:pt x="32163" y="779820"/>
                    </a:cubicBezTo>
                    <a:cubicBezTo>
                      <a:pt x="16676" y="659368"/>
                      <a:pt x="14955" y="179282"/>
                      <a:pt x="11513" y="57110"/>
                    </a:cubicBezTo>
                    <a:cubicBezTo>
                      <a:pt x="8071" y="-65062"/>
                      <a:pt x="-12578" y="46786"/>
                      <a:pt x="11513" y="46786"/>
                    </a:cubicBezTo>
                    <a:cubicBezTo>
                      <a:pt x="35604" y="46786"/>
                      <a:pt x="1188" y="51948"/>
                      <a:pt x="135412" y="4678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B90F400-8C90-2B49-9E0D-980F8A4B802B}"/>
                  </a:ext>
                </a:extLst>
              </p:cNvPr>
              <p:cNvSpPr txBox="1"/>
              <p:nvPr/>
            </p:nvSpPr>
            <p:spPr>
              <a:xfrm>
                <a:off x="5670962" y="4849499"/>
                <a:ext cx="719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latin typeface="AhnbergHand"/>
                    <a:cs typeface="AhnbergHand"/>
                  </a:rPr>
                  <a:t>DNS Resolver</a:t>
                </a:r>
              </a:p>
            </p:txBody>
          </p:sp>
        </p:grp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F2D3B7F9-4F64-D74A-9062-AC923C79CD8C}"/>
                </a:ext>
              </a:extLst>
            </p:cNvPr>
            <p:cNvSpPr/>
            <p:nvPr/>
          </p:nvSpPr>
          <p:spPr>
            <a:xfrm>
              <a:off x="7351804" y="4858183"/>
              <a:ext cx="195005" cy="106191"/>
            </a:xfrm>
            <a:custGeom>
              <a:avLst/>
              <a:gdLst>
                <a:gd name="connsiteX0" fmla="*/ 0 w 195005"/>
                <a:gd name="connsiteY0" fmla="*/ 101658 h 106190"/>
                <a:gd name="connsiteX1" fmla="*/ 125003 w 195005"/>
                <a:gd name="connsiteY1" fmla="*/ 96658 h 106190"/>
                <a:gd name="connsiteX2" fmla="*/ 165004 w 195005"/>
                <a:gd name="connsiteY2" fmla="*/ 16659 h 106190"/>
                <a:gd name="connsiteX3" fmla="*/ 115003 w 195005"/>
                <a:gd name="connsiteY3" fmla="*/ 26659 h 106190"/>
                <a:gd name="connsiteX4" fmla="*/ 165004 w 195005"/>
                <a:gd name="connsiteY4" fmla="*/ 1660 h 106190"/>
                <a:gd name="connsiteX5" fmla="*/ 195005 w 195005"/>
                <a:gd name="connsiteY5" fmla="*/ 81658 h 10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005" h="106190">
                  <a:moveTo>
                    <a:pt x="0" y="101658"/>
                  </a:moveTo>
                  <a:cubicBezTo>
                    <a:pt x="48751" y="106241"/>
                    <a:pt x="97502" y="110825"/>
                    <a:pt x="125003" y="96658"/>
                  </a:cubicBezTo>
                  <a:cubicBezTo>
                    <a:pt x="152504" y="82491"/>
                    <a:pt x="166671" y="28325"/>
                    <a:pt x="165004" y="16659"/>
                  </a:cubicBezTo>
                  <a:cubicBezTo>
                    <a:pt x="163337" y="4993"/>
                    <a:pt x="115003" y="29159"/>
                    <a:pt x="115003" y="26659"/>
                  </a:cubicBezTo>
                  <a:cubicBezTo>
                    <a:pt x="115003" y="24159"/>
                    <a:pt x="151670" y="-7506"/>
                    <a:pt x="165004" y="1660"/>
                  </a:cubicBezTo>
                  <a:cubicBezTo>
                    <a:pt x="178338" y="10826"/>
                    <a:pt x="195005" y="81658"/>
                    <a:pt x="195005" y="8165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65B9482-5307-8C46-9194-7BCDD038EAFB}"/>
                </a:ext>
              </a:extLst>
            </p:cNvPr>
            <p:cNvSpPr/>
            <p:nvPr/>
          </p:nvSpPr>
          <p:spPr>
            <a:xfrm>
              <a:off x="7356803" y="5024841"/>
              <a:ext cx="326899" cy="114999"/>
            </a:xfrm>
            <a:custGeom>
              <a:avLst/>
              <a:gdLst>
                <a:gd name="connsiteX0" fmla="*/ 0 w 326898"/>
                <a:gd name="connsiteY0" fmla="*/ 0 h 114998"/>
                <a:gd name="connsiteX1" fmla="*/ 185005 w 326898"/>
                <a:gd name="connsiteY1" fmla="*/ 54999 h 114998"/>
                <a:gd name="connsiteX2" fmla="*/ 320008 w 326898"/>
                <a:gd name="connsiteY2" fmla="*/ 9999 h 114998"/>
                <a:gd name="connsiteX3" fmla="*/ 215006 w 326898"/>
                <a:gd name="connsiteY3" fmla="*/ 14999 h 114998"/>
                <a:gd name="connsiteX4" fmla="*/ 315008 w 326898"/>
                <a:gd name="connsiteY4" fmla="*/ 24999 h 114998"/>
                <a:gd name="connsiteX5" fmla="*/ 325009 w 326898"/>
                <a:gd name="connsiteY5" fmla="*/ 114998 h 11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898" h="114998">
                  <a:moveTo>
                    <a:pt x="0" y="0"/>
                  </a:moveTo>
                  <a:cubicBezTo>
                    <a:pt x="65835" y="26666"/>
                    <a:pt x="131670" y="53333"/>
                    <a:pt x="185005" y="54999"/>
                  </a:cubicBezTo>
                  <a:cubicBezTo>
                    <a:pt x="238340" y="56666"/>
                    <a:pt x="315008" y="16666"/>
                    <a:pt x="320008" y="9999"/>
                  </a:cubicBezTo>
                  <a:cubicBezTo>
                    <a:pt x="325008" y="3332"/>
                    <a:pt x="215839" y="12499"/>
                    <a:pt x="215006" y="14999"/>
                  </a:cubicBezTo>
                  <a:cubicBezTo>
                    <a:pt x="214173" y="17499"/>
                    <a:pt x="296674" y="8333"/>
                    <a:pt x="315008" y="24999"/>
                  </a:cubicBezTo>
                  <a:cubicBezTo>
                    <a:pt x="333342" y="41665"/>
                    <a:pt x="325009" y="114998"/>
                    <a:pt x="325009" y="114998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31DAB425-1A93-3948-B2D7-0588A4462CEE}"/>
                </a:ext>
              </a:extLst>
            </p:cNvPr>
            <p:cNvSpPr/>
            <p:nvPr/>
          </p:nvSpPr>
          <p:spPr>
            <a:xfrm>
              <a:off x="7356804" y="5069839"/>
              <a:ext cx="491901" cy="221560"/>
            </a:xfrm>
            <a:custGeom>
              <a:avLst/>
              <a:gdLst>
                <a:gd name="connsiteX0" fmla="*/ 0 w 491901"/>
                <a:gd name="connsiteY0" fmla="*/ 0 h 221560"/>
                <a:gd name="connsiteX1" fmla="*/ 330009 w 491901"/>
                <a:gd name="connsiteY1" fmla="*/ 219996 h 221560"/>
                <a:gd name="connsiteX2" fmla="*/ 475013 w 491901"/>
                <a:gd name="connsiteY2" fmla="*/ 99998 h 221560"/>
                <a:gd name="connsiteX3" fmla="*/ 370010 w 491901"/>
                <a:gd name="connsiteY3" fmla="*/ 129997 h 221560"/>
                <a:gd name="connsiteX4" fmla="*/ 480013 w 491901"/>
                <a:gd name="connsiteY4" fmla="*/ 99998 h 221560"/>
                <a:gd name="connsiteX5" fmla="*/ 490013 w 491901"/>
                <a:gd name="connsiteY5" fmla="*/ 169997 h 22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901" h="221560">
                  <a:moveTo>
                    <a:pt x="0" y="0"/>
                  </a:moveTo>
                  <a:cubicBezTo>
                    <a:pt x="125420" y="101665"/>
                    <a:pt x="250840" y="203330"/>
                    <a:pt x="330009" y="219996"/>
                  </a:cubicBezTo>
                  <a:cubicBezTo>
                    <a:pt x="409178" y="236662"/>
                    <a:pt x="468346" y="114998"/>
                    <a:pt x="475013" y="99998"/>
                  </a:cubicBezTo>
                  <a:cubicBezTo>
                    <a:pt x="481680" y="84998"/>
                    <a:pt x="369177" y="129997"/>
                    <a:pt x="370010" y="129997"/>
                  </a:cubicBezTo>
                  <a:cubicBezTo>
                    <a:pt x="370843" y="129997"/>
                    <a:pt x="460013" y="93331"/>
                    <a:pt x="480013" y="99998"/>
                  </a:cubicBezTo>
                  <a:cubicBezTo>
                    <a:pt x="500013" y="106665"/>
                    <a:pt x="488346" y="157497"/>
                    <a:pt x="490013" y="16999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AD908B1-CF10-3042-99FF-4D5EDB096BA7}"/>
                </a:ext>
              </a:extLst>
            </p:cNvPr>
            <p:cNvSpPr/>
            <p:nvPr/>
          </p:nvSpPr>
          <p:spPr>
            <a:xfrm>
              <a:off x="7341801" y="5129839"/>
              <a:ext cx="645019" cy="340755"/>
            </a:xfrm>
            <a:custGeom>
              <a:avLst/>
              <a:gdLst>
                <a:gd name="connsiteX0" fmla="*/ 0 w 645018"/>
                <a:gd name="connsiteY0" fmla="*/ 0 h 340755"/>
                <a:gd name="connsiteX1" fmla="*/ 380011 w 645018"/>
                <a:gd name="connsiteY1" fmla="*/ 334994 h 340755"/>
                <a:gd name="connsiteX2" fmla="*/ 610017 w 645018"/>
                <a:gd name="connsiteY2" fmla="*/ 214996 h 340755"/>
                <a:gd name="connsiteX3" fmla="*/ 505014 w 645018"/>
                <a:gd name="connsiteY3" fmla="*/ 254995 h 340755"/>
                <a:gd name="connsiteX4" fmla="*/ 605017 w 645018"/>
                <a:gd name="connsiteY4" fmla="*/ 219996 h 340755"/>
                <a:gd name="connsiteX5" fmla="*/ 645018 w 645018"/>
                <a:gd name="connsiteY5" fmla="*/ 324994 h 3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018" h="340755">
                  <a:moveTo>
                    <a:pt x="0" y="0"/>
                  </a:moveTo>
                  <a:cubicBezTo>
                    <a:pt x="139171" y="149580"/>
                    <a:pt x="278342" y="299161"/>
                    <a:pt x="380011" y="334994"/>
                  </a:cubicBezTo>
                  <a:cubicBezTo>
                    <a:pt x="481680" y="370827"/>
                    <a:pt x="589183" y="228329"/>
                    <a:pt x="610017" y="214996"/>
                  </a:cubicBezTo>
                  <a:cubicBezTo>
                    <a:pt x="630851" y="201663"/>
                    <a:pt x="505847" y="254162"/>
                    <a:pt x="505014" y="254995"/>
                  </a:cubicBezTo>
                  <a:cubicBezTo>
                    <a:pt x="504181" y="255828"/>
                    <a:pt x="581683" y="208330"/>
                    <a:pt x="605017" y="219996"/>
                  </a:cubicBezTo>
                  <a:cubicBezTo>
                    <a:pt x="628351" y="231662"/>
                    <a:pt x="645018" y="324994"/>
                    <a:pt x="645018" y="32499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609DEEA1-47FF-AB4A-A96D-CA2E8481B02C}"/>
                </a:ext>
              </a:extLst>
            </p:cNvPr>
            <p:cNvSpPr/>
            <p:nvPr/>
          </p:nvSpPr>
          <p:spPr>
            <a:xfrm>
              <a:off x="7306801" y="5174838"/>
              <a:ext cx="806339" cy="568873"/>
            </a:xfrm>
            <a:custGeom>
              <a:avLst/>
              <a:gdLst>
                <a:gd name="connsiteX0" fmla="*/ 0 w 806338"/>
                <a:gd name="connsiteY0" fmla="*/ 0 h 568873"/>
                <a:gd name="connsiteX1" fmla="*/ 455013 w 806338"/>
                <a:gd name="connsiteY1" fmla="*/ 559990 h 568873"/>
                <a:gd name="connsiteX2" fmla="*/ 780022 w 806338"/>
                <a:gd name="connsiteY2" fmla="*/ 344994 h 568873"/>
                <a:gd name="connsiteX3" fmla="*/ 705020 w 806338"/>
                <a:gd name="connsiteY3" fmla="*/ 359993 h 568873"/>
                <a:gd name="connsiteX4" fmla="*/ 795022 w 806338"/>
                <a:gd name="connsiteY4" fmla="*/ 339994 h 568873"/>
                <a:gd name="connsiteX5" fmla="*/ 805022 w 806338"/>
                <a:gd name="connsiteY5" fmla="*/ 434992 h 56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338" h="568873">
                  <a:moveTo>
                    <a:pt x="0" y="0"/>
                  </a:moveTo>
                  <a:cubicBezTo>
                    <a:pt x="162504" y="251245"/>
                    <a:pt x="325009" y="502491"/>
                    <a:pt x="455013" y="559990"/>
                  </a:cubicBezTo>
                  <a:cubicBezTo>
                    <a:pt x="585017" y="617489"/>
                    <a:pt x="738354" y="378327"/>
                    <a:pt x="780022" y="344994"/>
                  </a:cubicBezTo>
                  <a:cubicBezTo>
                    <a:pt x="821690" y="311661"/>
                    <a:pt x="702520" y="360826"/>
                    <a:pt x="705020" y="359993"/>
                  </a:cubicBezTo>
                  <a:cubicBezTo>
                    <a:pt x="707520" y="359160"/>
                    <a:pt x="778355" y="327494"/>
                    <a:pt x="795022" y="339994"/>
                  </a:cubicBezTo>
                  <a:cubicBezTo>
                    <a:pt x="811689" y="352494"/>
                    <a:pt x="805022" y="434992"/>
                    <a:pt x="805022" y="43499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61DFE24C-05CC-F34D-B6C7-AA9F4BECDBC0}"/>
                </a:ext>
              </a:extLst>
            </p:cNvPr>
            <p:cNvSpPr/>
            <p:nvPr/>
          </p:nvSpPr>
          <p:spPr>
            <a:xfrm>
              <a:off x="7176799" y="5184838"/>
              <a:ext cx="1170032" cy="826556"/>
            </a:xfrm>
            <a:custGeom>
              <a:avLst/>
              <a:gdLst>
                <a:gd name="connsiteX0" fmla="*/ 0 w 1170032"/>
                <a:gd name="connsiteY0" fmla="*/ 0 h 826556"/>
                <a:gd name="connsiteX1" fmla="*/ 510014 w 1170032"/>
                <a:gd name="connsiteY1" fmla="*/ 784985 h 826556"/>
                <a:gd name="connsiteX2" fmla="*/ 1020028 w 1170032"/>
                <a:gd name="connsiteY2" fmla="*/ 689987 h 826556"/>
                <a:gd name="connsiteX3" fmla="*/ 1130031 w 1170032"/>
                <a:gd name="connsiteY3" fmla="*/ 449992 h 826556"/>
                <a:gd name="connsiteX4" fmla="*/ 1090030 w 1170032"/>
                <a:gd name="connsiteY4" fmla="*/ 474991 h 826556"/>
                <a:gd name="connsiteX5" fmla="*/ 1135031 w 1170032"/>
                <a:gd name="connsiteY5" fmla="*/ 434992 h 826556"/>
                <a:gd name="connsiteX6" fmla="*/ 1170032 w 1170032"/>
                <a:gd name="connsiteY6" fmla="*/ 489991 h 82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0032" h="826556">
                  <a:moveTo>
                    <a:pt x="0" y="0"/>
                  </a:moveTo>
                  <a:cubicBezTo>
                    <a:pt x="170004" y="334993"/>
                    <a:pt x="340009" y="669987"/>
                    <a:pt x="510014" y="784985"/>
                  </a:cubicBezTo>
                  <a:cubicBezTo>
                    <a:pt x="680019" y="899983"/>
                    <a:pt x="916692" y="745819"/>
                    <a:pt x="1020028" y="689987"/>
                  </a:cubicBezTo>
                  <a:cubicBezTo>
                    <a:pt x="1123364" y="634155"/>
                    <a:pt x="1118364" y="485825"/>
                    <a:pt x="1130031" y="449992"/>
                  </a:cubicBezTo>
                  <a:cubicBezTo>
                    <a:pt x="1141698" y="414159"/>
                    <a:pt x="1089197" y="477491"/>
                    <a:pt x="1090030" y="474991"/>
                  </a:cubicBezTo>
                  <a:cubicBezTo>
                    <a:pt x="1090863" y="472491"/>
                    <a:pt x="1121697" y="432492"/>
                    <a:pt x="1135031" y="434992"/>
                  </a:cubicBezTo>
                  <a:cubicBezTo>
                    <a:pt x="1148365" y="437492"/>
                    <a:pt x="1170032" y="489991"/>
                    <a:pt x="1170032" y="489991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666B0025-AAF3-9446-A796-F72D7EE1FA24}"/>
              </a:ext>
            </a:extLst>
          </p:cNvPr>
          <p:cNvSpPr/>
          <p:nvPr/>
        </p:nvSpPr>
        <p:spPr>
          <a:xfrm>
            <a:off x="6045868" y="1375547"/>
            <a:ext cx="1546456" cy="675837"/>
          </a:xfrm>
          <a:custGeom>
            <a:avLst/>
            <a:gdLst>
              <a:gd name="connsiteX0" fmla="*/ 0 w 1546456"/>
              <a:gd name="connsiteY0" fmla="*/ 80274 h 675837"/>
              <a:gd name="connsiteX1" fmla="*/ 354932 w 1546456"/>
              <a:gd name="connsiteY1" fmla="*/ 8085 h 675837"/>
              <a:gd name="connsiteX2" fmla="*/ 902369 w 1546456"/>
              <a:gd name="connsiteY2" fmla="*/ 248716 h 675837"/>
              <a:gd name="connsiteX3" fmla="*/ 1509964 w 1546456"/>
              <a:gd name="connsiteY3" fmla="*/ 627711 h 675837"/>
              <a:gd name="connsiteX4" fmla="*/ 1389648 w 1546456"/>
              <a:gd name="connsiteY4" fmla="*/ 471300 h 675837"/>
              <a:gd name="connsiteX5" fmla="*/ 1546058 w 1546456"/>
              <a:gd name="connsiteY5" fmla="*/ 627711 h 675837"/>
              <a:gd name="connsiteX6" fmla="*/ 1425743 w 1546456"/>
              <a:gd name="connsiteY6" fmla="*/ 675837 h 6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6456" h="675837">
                <a:moveTo>
                  <a:pt x="0" y="80274"/>
                </a:moveTo>
                <a:cubicBezTo>
                  <a:pt x="102268" y="30142"/>
                  <a:pt x="204537" y="-19989"/>
                  <a:pt x="354932" y="8085"/>
                </a:cubicBezTo>
                <a:cubicBezTo>
                  <a:pt x="505327" y="36159"/>
                  <a:pt x="709864" y="145445"/>
                  <a:pt x="902369" y="248716"/>
                </a:cubicBezTo>
                <a:cubicBezTo>
                  <a:pt x="1094874" y="351987"/>
                  <a:pt x="1428751" y="590614"/>
                  <a:pt x="1509964" y="627711"/>
                </a:cubicBezTo>
                <a:cubicBezTo>
                  <a:pt x="1591177" y="664808"/>
                  <a:pt x="1383632" y="471300"/>
                  <a:pt x="1389648" y="471300"/>
                </a:cubicBezTo>
                <a:cubicBezTo>
                  <a:pt x="1395664" y="471300"/>
                  <a:pt x="1540042" y="593622"/>
                  <a:pt x="1546058" y="627711"/>
                </a:cubicBezTo>
                <a:cubicBezTo>
                  <a:pt x="1552074" y="661801"/>
                  <a:pt x="1488908" y="668819"/>
                  <a:pt x="1425743" y="6758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E8EAE7B-DD0F-DC46-B357-D0665AF23428}"/>
              </a:ext>
            </a:extLst>
          </p:cNvPr>
          <p:cNvSpPr/>
          <p:nvPr/>
        </p:nvSpPr>
        <p:spPr>
          <a:xfrm>
            <a:off x="6196263" y="1520353"/>
            <a:ext cx="1347771" cy="612433"/>
          </a:xfrm>
          <a:custGeom>
            <a:avLst/>
            <a:gdLst>
              <a:gd name="connsiteX0" fmla="*/ 0 w 1347771"/>
              <a:gd name="connsiteY0" fmla="*/ 103910 h 612433"/>
              <a:gd name="connsiteX1" fmla="*/ 150395 w 1347771"/>
              <a:gd name="connsiteY1" fmla="*/ 7658 h 612433"/>
              <a:gd name="connsiteX2" fmla="*/ 397042 w 1347771"/>
              <a:gd name="connsiteY2" fmla="*/ 61800 h 612433"/>
              <a:gd name="connsiteX3" fmla="*/ 1118937 w 1347771"/>
              <a:gd name="connsiteY3" fmla="*/ 500952 h 612433"/>
              <a:gd name="connsiteX4" fmla="*/ 1347537 w 1347771"/>
              <a:gd name="connsiteY4" fmla="*/ 603221 h 612433"/>
              <a:gd name="connsiteX5" fmla="*/ 1088858 w 1347771"/>
              <a:gd name="connsiteY5" fmla="*/ 404700 h 612433"/>
              <a:gd name="connsiteX6" fmla="*/ 1323474 w 1347771"/>
              <a:gd name="connsiteY6" fmla="*/ 603221 h 612433"/>
              <a:gd name="connsiteX7" fmla="*/ 1064795 w 1347771"/>
              <a:gd name="connsiteY7" fmla="*/ 561110 h 61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771" h="612433">
                <a:moveTo>
                  <a:pt x="0" y="103910"/>
                </a:moveTo>
                <a:cubicBezTo>
                  <a:pt x="42111" y="59293"/>
                  <a:pt x="84222" y="14676"/>
                  <a:pt x="150395" y="7658"/>
                </a:cubicBezTo>
                <a:cubicBezTo>
                  <a:pt x="216568" y="640"/>
                  <a:pt x="235618" y="-20416"/>
                  <a:pt x="397042" y="61800"/>
                </a:cubicBezTo>
                <a:cubicBezTo>
                  <a:pt x="558466" y="144016"/>
                  <a:pt x="960521" y="410715"/>
                  <a:pt x="1118937" y="500952"/>
                </a:cubicBezTo>
                <a:cubicBezTo>
                  <a:pt x="1277353" y="591189"/>
                  <a:pt x="1352550" y="619263"/>
                  <a:pt x="1347537" y="603221"/>
                </a:cubicBezTo>
                <a:cubicBezTo>
                  <a:pt x="1342524" y="587179"/>
                  <a:pt x="1092868" y="404700"/>
                  <a:pt x="1088858" y="404700"/>
                </a:cubicBezTo>
                <a:cubicBezTo>
                  <a:pt x="1084848" y="404700"/>
                  <a:pt x="1327484" y="577153"/>
                  <a:pt x="1323474" y="603221"/>
                </a:cubicBezTo>
                <a:cubicBezTo>
                  <a:pt x="1319464" y="629289"/>
                  <a:pt x="1192129" y="595199"/>
                  <a:pt x="1064795" y="5611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36B6240-8F9C-D247-9BE9-A309F277FCF1}"/>
              </a:ext>
            </a:extLst>
          </p:cNvPr>
          <p:cNvSpPr/>
          <p:nvPr/>
        </p:nvSpPr>
        <p:spPr>
          <a:xfrm>
            <a:off x="6364705" y="1652305"/>
            <a:ext cx="1122044" cy="568857"/>
          </a:xfrm>
          <a:custGeom>
            <a:avLst/>
            <a:gdLst>
              <a:gd name="connsiteX0" fmla="*/ 0 w 1122044"/>
              <a:gd name="connsiteY0" fmla="*/ 38132 h 568857"/>
              <a:gd name="connsiteX1" fmla="*/ 84221 w 1122044"/>
              <a:gd name="connsiteY1" fmla="*/ 2037 h 568857"/>
              <a:gd name="connsiteX2" fmla="*/ 276727 w 1122044"/>
              <a:gd name="connsiteY2" fmla="*/ 92274 h 568857"/>
              <a:gd name="connsiteX3" fmla="*/ 866274 w 1122044"/>
              <a:gd name="connsiteY3" fmla="*/ 465253 h 568857"/>
              <a:gd name="connsiteX4" fmla="*/ 1118937 w 1122044"/>
              <a:gd name="connsiteY4" fmla="*/ 555490 h 568857"/>
              <a:gd name="connsiteX5" fmla="*/ 1010653 w 1122044"/>
              <a:gd name="connsiteY5" fmla="*/ 471269 h 568857"/>
              <a:gd name="connsiteX6" fmla="*/ 1064795 w 1122044"/>
              <a:gd name="connsiteY6" fmla="*/ 555490 h 568857"/>
              <a:gd name="connsiteX7" fmla="*/ 980574 w 1122044"/>
              <a:gd name="connsiteY7" fmla="*/ 567521 h 56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2044" h="568857">
                <a:moveTo>
                  <a:pt x="0" y="38132"/>
                </a:moveTo>
                <a:cubicBezTo>
                  <a:pt x="19050" y="15572"/>
                  <a:pt x="38100" y="-6987"/>
                  <a:pt x="84221" y="2037"/>
                </a:cubicBezTo>
                <a:cubicBezTo>
                  <a:pt x="130342" y="11061"/>
                  <a:pt x="146385" y="15071"/>
                  <a:pt x="276727" y="92274"/>
                </a:cubicBezTo>
                <a:cubicBezTo>
                  <a:pt x="407069" y="169477"/>
                  <a:pt x="725906" y="388050"/>
                  <a:pt x="866274" y="465253"/>
                </a:cubicBezTo>
                <a:cubicBezTo>
                  <a:pt x="1006642" y="542456"/>
                  <a:pt x="1094874" y="554487"/>
                  <a:pt x="1118937" y="555490"/>
                </a:cubicBezTo>
                <a:cubicBezTo>
                  <a:pt x="1143000" y="556493"/>
                  <a:pt x="1019677" y="471269"/>
                  <a:pt x="1010653" y="471269"/>
                </a:cubicBezTo>
                <a:cubicBezTo>
                  <a:pt x="1001629" y="471269"/>
                  <a:pt x="1069808" y="539448"/>
                  <a:pt x="1064795" y="555490"/>
                </a:cubicBezTo>
                <a:cubicBezTo>
                  <a:pt x="1059782" y="571532"/>
                  <a:pt x="1020178" y="569526"/>
                  <a:pt x="980574" y="5675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8973A3D-6677-8944-A43E-79D6CD14CD7C}"/>
              </a:ext>
            </a:extLst>
          </p:cNvPr>
          <p:cNvSpPr/>
          <p:nvPr/>
        </p:nvSpPr>
        <p:spPr>
          <a:xfrm>
            <a:off x="6485021" y="1861500"/>
            <a:ext cx="1016687" cy="448563"/>
          </a:xfrm>
          <a:custGeom>
            <a:avLst/>
            <a:gdLst>
              <a:gd name="connsiteX0" fmla="*/ 0 w 1016687"/>
              <a:gd name="connsiteY0" fmla="*/ 63553 h 448563"/>
              <a:gd name="connsiteX1" fmla="*/ 78205 w 1016687"/>
              <a:gd name="connsiteY1" fmla="*/ 3395 h 448563"/>
              <a:gd name="connsiteX2" fmla="*/ 372979 w 1016687"/>
              <a:gd name="connsiteY2" fmla="*/ 153789 h 448563"/>
              <a:gd name="connsiteX3" fmla="*/ 872290 w 1016687"/>
              <a:gd name="connsiteY3" fmla="*/ 388405 h 448563"/>
              <a:gd name="connsiteX4" fmla="*/ 1016668 w 1016687"/>
              <a:gd name="connsiteY4" fmla="*/ 406453 h 448563"/>
              <a:gd name="connsiteX5" fmla="*/ 866274 w 1016687"/>
              <a:gd name="connsiteY5" fmla="*/ 310200 h 448563"/>
              <a:gd name="connsiteX6" fmla="*/ 1004637 w 1016687"/>
              <a:gd name="connsiteY6" fmla="*/ 424500 h 448563"/>
              <a:gd name="connsiteX7" fmla="*/ 848226 w 1016687"/>
              <a:gd name="connsiteY7" fmla="*/ 448563 h 44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687" h="448563">
                <a:moveTo>
                  <a:pt x="0" y="63553"/>
                </a:moveTo>
                <a:cubicBezTo>
                  <a:pt x="8021" y="25954"/>
                  <a:pt x="16042" y="-11644"/>
                  <a:pt x="78205" y="3395"/>
                </a:cubicBezTo>
                <a:cubicBezTo>
                  <a:pt x="140368" y="18434"/>
                  <a:pt x="240632" y="89621"/>
                  <a:pt x="372979" y="153789"/>
                </a:cubicBezTo>
                <a:cubicBezTo>
                  <a:pt x="505326" y="217957"/>
                  <a:pt x="765009" y="346294"/>
                  <a:pt x="872290" y="388405"/>
                </a:cubicBezTo>
                <a:cubicBezTo>
                  <a:pt x="979571" y="430516"/>
                  <a:pt x="1017671" y="419487"/>
                  <a:pt x="1016668" y="406453"/>
                </a:cubicBezTo>
                <a:cubicBezTo>
                  <a:pt x="1015665" y="393419"/>
                  <a:pt x="868279" y="307192"/>
                  <a:pt x="866274" y="310200"/>
                </a:cubicBezTo>
                <a:cubicBezTo>
                  <a:pt x="864269" y="313208"/>
                  <a:pt x="1007645" y="401440"/>
                  <a:pt x="1004637" y="424500"/>
                </a:cubicBezTo>
                <a:cubicBezTo>
                  <a:pt x="1001629" y="447560"/>
                  <a:pt x="924927" y="448061"/>
                  <a:pt x="848226" y="448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E80FA8D-A32B-0942-A820-A641C5709AD3}"/>
              </a:ext>
            </a:extLst>
          </p:cNvPr>
          <p:cNvSpPr/>
          <p:nvPr/>
        </p:nvSpPr>
        <p:spPr>
          <a:xfrm>
            <a:off x="6653463" y="2098904"/>
            <a:ext cx="822777" cy="297839"/>
          </a:xfrm>
          <a:custGeom>
            <a:avLst/>
            <a:gdLst>
              <a:gd name="connsiteX0" fmla="*/ 0 w 822777"/>
              <a:gd name="connsiteY0" fmla="*/ 18654 h 297839"/>
              <a:gd name="connsiteX1" fmla="*/ 162426 w 822777"/>
              <a:gd name="connsiteY1" fmla="*/ 12638 h 297839"/>
              <a:gd name="connsiteX2" fmla="*/ 553453 w 822777"/>
              <a:gd name="connsiteY2" fmla="*/ 163033 h 297839"/>
              <a:gd name="connsiteX3" fmla="*/ 818148 w 822777"/>
              <a:gd name="connsiteY3" fmla="*/ 265301 h 297839"/>
              <a:gd name="connsiteX4" fmla="*/ 727911 w 822777"/>
              <a:gd name="connsiteY4" fmla="*/ 144985 h 297839"/>
              <a:gd name="connsiteX5" fmla="*/ 806116 w 822777"/>
              <a:gd name="connsiteY5" fmla="*/ 277333 h 297839"/>
              <a:gd name="connsiteX6" fmla="*/ 661737 w 822777"/>
              <a:gd name="connsiteY6" fmla="*/ 295380 h 29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777" h="297839">
                <a:moveTo>
                  <a:pt x="0" y="18654"/>
                </a:moveTo>
                <a:cubicBezTo>
                  <a:pt x="35092" y="3614"/>
                  <a:pt x="70184" y="-11425"/>
                  <a:pt x="162426" y="12638"/>
                </a:cubicBezTo>
                <a:cubicBezTo>
                  <a:pt x="254668" y="36701"/>
                  <a:pt x="553453" y="163033"/>
                  <a:pt x="553453" y="163033"/>
                </a:cubicBezTo>
                <a:cubicBezTo>
                  <a:pt x="662740" y="205144"/>
                  <a:pt x="789072" y="268309"/>
                  <a:pt x="818148" y="265301"/>
                </a:cubicBezTo>
                <a:cubicBezTo>
                  <a:pt x="847224" y="262293"/>
                  <a:pt x="729916" y="142980"/>
                  <a:pt x="727911" y="144985"/>
                </a:cubicBezTo>
                <a:cubicBezTo>
                  <a:pt x="725906" y="146990"/>
                  <a:pt x="817145" y="252267"/>
                  <a:pt x="806116" y="277333"/>
                </a:cubicBezTo>
                <a:cubicBezTo>
                  <a:pt x="795087" y="302399"/>
                  <a:pt x="728412" y="298889"/>
                  <a:pt x="661737" y="2953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125D17D-F0A7-DC4C-808D-AC012689D3BF}"/>
              </a:ext>
            </a:extLst>
          </p:cNvPr>
          <p:cNvSpPr/>
          <p:nvPr/>
        </p:nvSpPr>
        <p:spPr>
          <a:xfrm>
            <a:off x="6785811" y="2267953"/>
            <a:ext cx="667818" cy="216568"/>
          </a:xfrm>
          <a:custGeom>
            <a:avLst/>
            <a:gdLst>
              <a:gd name="connsiteX0" fmla="*/ 0 w 667818"/>
              <a:gd name="connsiteY0" fmla="*/ 0 h 216568"/>
              <a:gd name="connsiteX1" fmla="*/ 180473 w 667818"/>
              <a:gd name="connsiteY1" fmla="*/ 12031 h 216568"/>
              <a:gd name="connsiteX2" fmla="*/ 463215 w 667818"/>
              <a:gd name="connsiteY2" fmla="*/ 114300 h 216568"/>
              <a:gd name="connsiteX3" fmla="*/ 667752 w 667818"/>
              <a:gd name="connsiteY3" fmla="*/ 138363 h 216568"/>
              <a:gd name="connsiteX4" fmla="*/ 487278 w 667818"/>
              <a:gd name="connsiteY4" fmla="*/ 66173 h 216568"/>
              <a:gd name="connsiteX5" fmla="*/ 637673 w 667818"/>
              <a:gd name="connsiteY5" fmla="*/ 138363 h 216568"/>
              <a:gd name="connsiteX6" fmla="*/ 535405 w 667818"/>
              <a:gd name="connsiteY6" fmla="*/ 216568 h 21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818" h="216568">
                <a:moveTo>
                  <a:pt x="0" y="0"/>
                </a:moveTo>
                <a:lnTo>
                  <a:pt x="180473" y="12031"/>
                </a:lnTo>
                <a:cubicBezTo>
                  <a:pt x="257676" y="31081"/>
                  <a:pt x="382002" y="93245"/>
                  <a:pt x="463215" y="114300"/>
                </a:cubicBezTo>
                <a:cubicBezTo>
                  <a:pt x="544428" y="135355"/>
                  <a:pt x="663742" y="146384"/>
                  <a:pt x="667752" y="138363"/>
                </a:cubicBezTo>
                <a:cubicBezTo>
                  <a:pt x="671762" y="130342"/>
                  <a:pt x="492291" y="66173"/>
                  <a:pt x="487278" y="66173"/>
                </a:cubicBezTo>
                <a:cubicBezTo>
                  <a:pt x="482265" y="66173"/>
                  <a:pt x="629652" y="113297"/>
                  <a:pt x="637673" y="138363"/>
                </a:cubicBezTo>
                <a:cubicBezTo>
                  <a:pt x="645694" y="163429"/>
                  <a:pt x="590549" y="189998"/>
                  <a:pt x="535405" y="2165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9AEB7A9-F6A3-9043-935A-340247187734}"/>
              </a:ext>
            </a:extLst>
          </p:cNvPr>
          <p:cNvSpPr/>
          <p:nvPr/>
        </p:nvSpPr>
        <p:spPr>
          <a:xfrm>
            <a:off x="4203993" y="2243483"/>
            <a:ext cx="1247512" cy="896759"/>
          </a:xfrm>
          <a:custGeom>
            <a:avLst/>
            <a:gdLst>
              <a:gd name="connsiteX0" fmla="*/ 1138028 w 1247512"/>
              <a:gd name="connsiteY0" fmla="*/ 896759 h 896759"/>
              <a:gd name="connsiteX1" fmla="*/ 1150060 w 1247512"/>
              <a:gd name="connsiteY1" fmla="*/ 644096 h 896759"/>
              <a:gd name="connsiteX2" fmla="*/ 97296 w 1247512"/>
              <a:gd name="connsiteY2" fmla="*/ 301196 h 896759"/>
              <a:gd name="connsiteX3" fmla="*/ 73233 w 1247512"/>
              <a:gd name="connsiteY3" fmla="*/ 114706 h 896759"/>
              <a:gd name="connsiteX4" fmla="*/ 331912 w 1247512"/>
              <a:gd name="connsiteY4" fmla="*/ 30485 h 896759"/>
              <a:gd name="connsiteX5" fmla="*/ 205581 w 1247512"/>
              <a:gd name="connsiteY5" fmla="*/ 406 h 896759"/>
              <a:gd name="connsiteX6" fmla="*/ 331912 w 1247512"/>
              <a:gd name="connsiteY6" fmla="*/ 48533 h 896759"/>
              <a:gd name="connsiteX7" fmla="*/ 307849 w 1247512"/>
              <a:gd name="connsiteY7" fmla="*/ 126738 h 89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7512" h="896759">
                <a:moveTo>
                  <a:pt x="1138028" y="896759"/>
                </a:moveTo>
                <a:cubicBezTo>
                  <a:pt x="1230771" y="820057"/>
                  <a:pt x="1323515" y="743356"/>
                  <a:pt x="1150060" y="644096"/>
                </a:cubicBezTo>
                <a:cubicBezTo>
                  <a:pt x="976605" y="544835"/>
                  <a:pt x="276767" y="389428"/>
                  <a:pt x="97296" y="301196"/>
                </a:cubicBezTo>
                <a:cubicBezTo>
                  <a:pt x="-82175" y="212964"/>
                  <a:pt x="34130" y="159825"/>
                  <a:pt x="73233" y="114706"/>
                </a:cubicBezTo>
                <a:cubicBezTo>
                  <a:pt x="112336" y="69587"/>
                  <a:pt x="309854" y="49535"/>
                  <a:pt x="331912" y="30485"/>
                </a:cubicBezTo>
                <a:cubicBezTo>
                  <a:pt x="353970" y="11435"/>
                  <a:pt x="205581" y="-2602"/>
                  <a:pt x="205581" y="406"/>
                </a:cubicBezTo>
                <a:cubicBezTo>
                  <a:pt x="205581" y="3414"/>
                  <a:pt x="314867" y="27478"/>
                  <a:pt x="331912" y="48533"/>
                </a:cubicBezTo>
                <a:cubicBezTo>
                  <a:pt x="348957" y="69588"/>
                  <a:pt x="328403" y="98163"/>
                  <a:pt x="307849" y="1267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8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33" y="365125"/>
            <a:ext cx="11175569" cy="13255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7F5F00"/>
                </a:solidFill>
              </a:rPr>
              <a:t>What we suspect the DNS is like</a:t>
            </a:r>
          </a:p>
        </p:txBody>
      </p:sp>
      <p:sp>
        <p:nvSpPr>
          <p:cNvPr id="14" name="Freeform 13"/>
          <p:cNvSpPr/>
          <p:nvPr/>
        </p:nvSpPr>
        <p:spPr>
          <a:xfrm>
            <a:off x="1998207" y="1916585"/>
            <a:ext cx="1471368" cy="753503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4706" y="2140437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nbergHand"/>
                <a:cs typeface="AhnbergHand"/>
              </a:rPr>
              <a:t>Client</a:t>
            </a:r>
          </a:p>
        </p:txBody>
      </p:sp>
      <p:sp>
        <p:nvSpPr>
          <p:cNvPr id="16" name="Freeform 15"/>
          <p:cNvSpPr/>
          <p:nvPr/>
        </p:nvSpPr>
        <p:spPr>
          <a:xfrm>
            <a:off x="4660845" y="1916963"/>
            <a:ext cx="1868512" cy="833739"/>
          </a:xfrm>
          <a:custGeom>
            <a:avLst/>
            <a:gdLst>
              <a:gd name="connsiteX0" fmla="*/ 135412 w 1868512"/>
              <a:gd name="connsiteY0" fmla="*/ 46786 h 833738"/>
              <a:gd name="connsiteX1" fmla="*/ 816856 w 1868512"/>
              <a:gd name="connsiteY1" fmla="*/ 15813 h 833738"/>
              <a:gd name="connsiteX2" fmla="*/ 1611874 w 1868512"/>
              <a:gd name="connsiteY2" fmla="*/ 15813 h 833738"/>
              <a:gd name="connsiteX3" fmla="*/ 1756423 w 1868512"/>
              <a:gd name="connsiteY3" fmla="*/ 88084 h 833738"/>
              <a:gd name="connsiteX4" fmla="*/ 1756423 w 1868512"/>
              <a:gd name="connsiteY4" fmla="*/ 748847 h 833738"/>
              <a:gd name="connsiteX5" fmla="*/ 1746098 w 1868512"/>
              <a:gd name="connsiteY5" fmla="*/ 728198 h 833738"/>
              <a:gd name="connsiteX6" fmla="*/ 135412 w 1868512"/>
              <a:gd name="connsiteY6" fmla="*/ 769496 h 833738"/>
              <a:gd name="connsiteX7" fmla="*/ 104437 w 1868512"/>
              <a:gd name="connsiteY7" fmla="*/ 779820 h 833738"/>
              <a:gd name="connsiteX8" fmla="*/ 32163 w 1868512"/>
              <a:gd name="connsiteY8" fmla="*/ 779820 h 833738"/>
              <a:gd name="connsiteX9" fmla="*/ 11513 w 1868512"/>
              <a:gd name="connsiteY9" fmla="*/ 57110 h 833738"/>
              <a:gd name="connsiteX10" fmla="*/ 11513 w 1868512"/>
              <a:gd name="connsiteY10" fmla="*/ 46786 h 833738"/>
              <a:gd name="connsiteX11" fmla="*/ 135412 w 1868512"/>
              <a:gd name="connsiteY11" fmla="*/ 46786 h 8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512" h="833738">
                <a:moveTo>
                  <a:pt x="135412" y="46786"/>
                </a:moveTo>
                <a:cubicBezTo>
                  <a:pt x="269636" y="41624"/>
                  <a:pt x="570779" y="20975"/>
                  <a:pt x="816856" y="15813"/>
                </a:cubicBezTo>
                <a:cubicBezTo>
                  <a:pt x="1062933" y="10651"/>
                  <a:pt x="1455280" y="3768"/>
                  <a:pt x="1611874" y="15813"/>
                </a:cubicBezTo>
                <a:cubicBezTo>
                  <a:pt x="1768468" y="27858"/>
                  <a:pt x="1732332" y="-34088"/>
                  <a:pt x="1756423" y="88084"/>
                </a:cubicBezTo>
                <a:cubicBezTo>
                  <a:pt x="1780515" y="210256"/>
                  <a:pt x="1758144" y="642161"/>
                  <a:pt x="1756423" y="748847"/>
                </a:cubicBezTo>
                <a:cubicBezTo>
                  <a:pt x="1754702" y="855533"/>
                  <a:pt x="2016266" y="724757"/>
                  <a:pt x="1746098" y="728198"/>
                </a:cubicBezTo>
                <a:cubicBezTo>
                  <a:pt x="1475930" y="731639"/>
                  <a:pt x="409022" y="760892"/>
                  <a:pt x="135412" y="769496"/>
                </a:cubicBezTo>
                <a:cubicBezTo>
                  <a:pt x="-138198" y="778100"/>
                  <a:pt x="121645" y="778099"/>
                  <a:pt x="104437" y="779820"/>
                </a:cubicBezTo>
                <a:cubicBezTo>
                  <a:pt x="87229" y="781541"/>
                  <a:pt x="47650" y="900272"/>
                  <a:pt x="32163" y="779820"/>
                </a:cubicBezTo>
                <a:cubicBezTo>
                  <a:pt x="16676" y="659368"/>
                  <a:pt x="14955" y="179282"/>
                  <a:pt x="11513" y="57110"/>
                </a:cubicBezTo>
                <a:cubicBezTo>
                  <a:pt x="8071" y="-65062"/>
                  <a:pt x="-12578" y="46786"/>
                  <a:pt x="11513" y="46786"/>
                </a:cubicBezTo>
                <a:cubicBezTo>
                  <a:pt x="35604" y="46786"/>
                  <a:pt x="1188" y="51948"/>
                  <a:pt x="135412" y="46786"/>
                </a:cubicBezTo>
                <a:close/>
              </a:path>
            </a:pathLst>
          </a:custGeom>
          <a:noFill/>
          <a:ln w="28575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07933" y="2140437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hnbergHand"/>
                <a:cs typeface="AhnbergHand"/>
              </a:rPr>
              <a:t>DNS Resolver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67291" y="1943101"/>
            <a:ext cx="1232851" cy="196383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10665" y="1818394"/>
            <a:ext cx="1232851" cy="196383"/>
          </a:xfrm>
          <a:custGeom>
            <a:avLst/>
            <a:gdLst>
              <a:gd name="connsiteX0" fmla="*/ 55754 w 1232851"/>
              <a:gd name="connsiteY0" fmla="*/ 175515 h 196382"/>
              <a:gd name="connsiteX1" fmla="*/ 45429 w 1232851"/>
              <a:gd name="connsiteY1" fmla="*/ 123893 h 196382"/>
              <a:gd name="connsiteX2" fmla="*/ 551350 w 1232851"/>
              <a:gd name="connsiteY2" fmla="*/ 20649 h 196382"/>
              <a:gd name="connsiteX3" fmla="*/ 1212144 w 1232851"/>
              <a:gd name="connsiteY3" fmla="*/ 103244 h 196382"/>
              <a:gd name="connsiteX4" fmla="*/ 1057270 w 1232851"/>
              <a:gd name="connsiteY4" fmla="*/ 0 h 196382"/>
              <a:gd name="connsiteX5" fmla="*/ 1232794 w 1232851"/>
              <a:gd name="connsiteY5" fmla="*/ 103244 h 196382"/>
              <a:gd name="connsiteX6" fmla="*/ 1077920 w 1232851"/>
              <a:gd name="connsiteY6" fmla="*/ 196164 h 196382"/>
              <a:gd name="connsiteX7" fmla="*/ 1201819 w 1232851"/>
              <a:gd name="connsiteY7" fmla="*/ 123893 h 19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2851" h="196382">
                <a:moveTo>
                  <a:pt x="55754" y="175515"/>
                </a:moveTo>
                <a:cubicBezTo>
                  <a:pt x="9292" y="162609"/>
                  <a:pt x="-37170" y="149704"/>
                  <a:pt x="45429" y="123893"/>
                </a:cubicBezTo>
                <a:cubicBezTo>
                  <a:pt x="128028" y="98082"/>
                  <a:pt x="356898" y="24090"/>
                  <a:pt x="551350" y="20649"/>
                </a:cubicBezTo>
                <a:cubicBezTo>
                  <a:pt x="745802" y="17208"/>
                  <a:pt x="1127824" y="106685"/>
                  <a:pt x="1212144" y="103244"/>
                </a:cubicBezTo>
                <a:cubicBezTo>
                  <a:pt x="1296464" y="99803"/>
                  <a:pt x="1053828" y="0"/>
                  <a:pt x="1057270" y="0"/>
                </a:cubicBezTo>
                <a:cubicBezTo>
                  <a:pt x="1060712" y="0"/>
                  <a:pt x="1229352" y="70550"/>
                  <a:pt x="1232794" y="103244"/>
                </a:cubicBezTo>
                <a:cubicBezTo>
                  <a:pt x="1236236" y="135938"/>
                  <a:pt x="1083082" y="192723"/>
                  <a:pt x="1077920" y="196164"/>
                </a:cubicBezTo>
                <a:cubicBezTo>
                  <a:pt x="1072758" y="199605"/>
                  <a:pt x="1137288" y="161749"/>
                  <a:pt x="1201819" y="123893"/>
                </a:cubicBezTo>
              </a:path>
            </a:pathLst>
          </a:cu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643516" y="1940062"/>
            <a:ext cx="2026264" cy="753503"/>
          </a:xfrm>
          <a:custGeom>
            <a:avLst/>
            <a:gdLst>
              <a:gd name="connsiteX0" fmla="*/ 82599 w 1471368"/>
              <a:gd name="connsiteY0" fmla="*/ 88463 h 753502"/>
              <a:gd name="connsiteX1" fmla="*/ 929242 w 1471368"/>
              <a:gd name="connsiteY1" fmla="*/ 98787 h 753502"/>
              <a:gd name="connsiteX2" fmla="*/ 1383538 w 1471368"/>
              <a:gd name="connsiteY2" fmla="*/ 67814 h 753502"/>
              <a:gd name="connsiteX3" fmla="*/ 1424838 w 1471368"/>
              <a:gd name="connsiteY3" fmla="*/ 676955 h 753502"/>
              <a:gd name="connsiteX4" fmla="*/ 867293 w 1471368"/>
              <a:gd name="connsiteY4" fmla="*/ 749226 h 753502"/>
              <a:gd name="connsiteX5" fmla="*/ 113574 w 1471368"/>
              <a:gd name="connsiteY5" fmla="*/ 738901 h 753502"/>
              <a:gd name="connsiteX6" fmla="*/ 30975 w 1471368"/>
              <a:gd name="connsiteY6" fmla="*/ 687279 h 753502"/>
              <a:gd name="connsiteX7" fmla="*/ 10325 w 1471368"/>
              <a:gd name="connsiteY7" fmla="*/ 67814 h 753502"/>
              <a:gd name="connsiteX8" fmla="*/ 0 w 1471368"/>
              <a:gd name="connsiteY8" fmla="*/ 16192 h 75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368" h="753502">
                <a:moveTo>
                  <a:pt x="82599" y="88463"/>
                </a:moveTo>
                <a:lnTo>
                  <a:pt x="929242" y="98787"/>
                </a:lnTo>
                <a:cubicBezTo>
                  <a:pt x="1146065" y="95346"/>
                  <a:pt x="1300939" y="-28547"/>
                  <a:pt x="1383538" y="67814"/>
                </a:cubicBezTo>
                <a:cubicBezTo>
                  <a:pt x="1466137" y="164175"/>
                  <a:pt x="1510879" y="563386"/>
                  <a:pt x="1424838" y="676955"/>
                </a:cubicBezTo>
                <a:cubicBezTo>
                  <a:pt x="1338797" y="790524"/>
                  <a:pt x="1085837" y="738902"/>
                  <a:pt x="867293" y="749226"/>
                </a:cubicBezTo>
                <a:cubicBezTo>
                  <a:pt x="648749" y="759550"/>
                  <a:pt x="252960" y="749226"/>
                  <a:pt x="113574" y="738901"/>
                </a:cubicBezTo>
                <a:cubicBezTo>
                  <a:pt x="-25812" y="728577"/>
                  <a:pt x="48183" y="799127"/>
                  <a:pt x="30975" y="687279"/>
                </a:cubicBezTo>
                <a:cubicBezTo>
                  <a:pt x="13767" y="575431"/>
                  <a:pt x="15487" y="179662"/>
                  <a:pt x="10325" y="67814"/>
                </a:cubicBezTo>
                <a:cubicBezTo>
                  <a:pt x="5162" y="-44034"/>
                  <a:pt x="0" y="16192"/>
                  <a:pt x="0" y="16192"/>
                </a:cubicBezTo>
              </a:path>
            </a:pathLst>
          </a:cu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850015" y="2163916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hnbergHand"/>
                <a:cs typeface="AhnbergHand"/>
              </a:rPr>
              <a:t>DNS Server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10666" y="3055359"/>
            <a:ext cx="729236" cy="495837"/>
            <a:chOff x="4924605" y="4010196"/>
            <a:chExt cx="729236" cy="495837"/>
          </a:xfrm>
        </p:grpSpPr>
        <p:sp>
          <p:nvSpPr>
            <p:cNvPr id="26" name="Freeform 25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17950" y="3842264"/>
            <a:ext cx="729236" cy="495837"/>
            <a:chOff x="4924605" y="4010196"/>
            <a:chExt cx="729236" cy="495837"/>
          </a:xfrm>
        </p:grpSpPr>
        <p:sp>
          <p:nvSpPr>
            <p:cNvPr id="29" name="Freeform 28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39582" y="4440740"/>
            <a:ext cx="729236" cy="495837"/>
            <a:chOff x="4924605" y="4010196"/>
            <a:chExt cx="729236" cy="495837"/>
          </a:xfrm>
        </p:grpSpPr>
        <p:sp>
          <p:nvSpPr>
            <p:cNvPr id="32" name="Freeform 31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39734" y="3594344"/>
            <a:ext cx="729236" cy="495837"/>
            <a:chOff x="4924605" y="4010196"/>
            <a:chExt cx="729236" cy="495837"/>
          </a:xfrm>
        </p:grpSpPr>
        <p:sp>
          <p:nvSpPr>
            <p:cNvPr id="35" name="Freeform 34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29595" y="3055359"/>
            <a:ext cx="729236" cy="495837"/>
            <a:chOff x="4924605" y="4010196"/>
            <a:chExt cx="729236" cy="495837"/>
          </a:xfrm>
        </p:grpSpPr>
        <p:sp>
          <p:nvSpPr>
            <p:cNvPr id="50" name="Freeform 49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sp>
        <p:nvSpPr>
          <p:cNvPr id="52" name="Freeform 51"/>
          <p:cNvSpPr/>
          <p:nvPr/>
        </p:nvSpPr>
        <p:spPr>
          <a:xfrm>
            <a:off x="5311825" y="3060368"/>
            <a:ext cx="1057459" cy="147909"/>
          </a:xfrm>
          <a:custGeom>
            <a:avLst/>
            <a:gdLst>
              <a:gd name="connsiteX0" fmla="*/ 0 w 1057459"/>
              <a:gd name="connsiteY0" fmla="*/ 130511 h 147909"/>
              <a:gd name="connsiteX1" fmla="*/ 539289 w 1057459"/>
              <a:gd name="connsiteY1" fmla="*/ 43522 h 147909"/>
              <a:gd name="connsiteX2" fmla="*/ 1043786 w 1057459"/>
              <a:gd name="connsiteY2" fmla="*/ 87017 h 147909"/>
              <a:gd name="connsiteX3" fmla="*/ 922011 w 1057459"/>
              <a:gd name="connsiteY3" fmla="*/ 28 h 147909"/>
              <a:gd name="connsiteX4" fmla="*/ 1008993 w 1057459"/>
              <a:gd name="connsiteY4" fmla="*/ 78318 h 147909"/>
              <a:gd name="connsiteX5" fmla="*/ 948106 w 1057459"/>
              <a:gd name="connsiteY5" fmla="*/ 147909 h 14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459" h="147909">
                <a:moveTo>
                  <a:pt x="0" y="130511"/>
                </a:moveTo>
                <a:cubicBezTo>
                  <a:pt x="182662" y="90641"/>
                  <a:pt x="365325" y="50771"/>
                  <a:pt x="539289" y="43522"/>
                </a:cubicBezTo>
                <a:cubicBezTo>
                  <a:pt x="713253" y="36273"/>
                  <a:pt x="979999" y="94266"/>
                  <a:pt x="1043786" y="87017"/>
                </a:cubicBezTo>
                <a:cubicBezTo>
                  <a:pt x="1107573" y="79768"/>
                  <a:pt x="927810" y="1478"/>
                  <a:pt x="922011" y="28"/>
                </a:cubicBezTo>
                <a:cubicBezTo>
                  <a:pt x="916212" y="-1422"/>
                  <a:pt x="1004644" y="53671"/>
                  <a:pt x="1008993" y="78318"/>
                </a:cubicBezTo>
                <a:cubicBezTo>
                  <a:pt x="1013342" y="102965"/>
                  <a:pt x="948106" y="147909"/>
                  <a:pt x="948106" y="1479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034071" y="2294892"/>
            <a:ext cx="531888" cy="756805"/>
          </a:xfrm>
          <a:custGeom>
            <a:avLst/>
            <a:gdLst>
              <a:gd name="connsiteX0" fmla="*/ 0 w 531888"/>
              <a:gd name="connsiteY0" fmla="*/ 756805 h 756805"/>
              <a:gd name="connsiteX1" fmla="*/ 313136 w 531888"/>
              <a:gd name="connsiteY1" fmla="*/ 191376 h 756805"/>
              <a:gd name="connsiteX2" fmla="*/ 530591 w 531888"/>
              <a:gd name="connsiteY2" fmla="*/ 52193 h 756805"/>
              <a:gd name="connsiteX3" fmla="*/ 408816 w 531888"/>
              <a:gd name="connsiteY3" fmla="*/ 0 h 756805"/>
              <a:gd name="connsiteX4" fmla="*/ 521893 w 531888"/>
              <a:gd name="connsiteY4" fmla="*/ 52193 h 756805"/>
              <a:gd name="connsiteX5" fmla="*/ 487100 w 531888"/>
              <a:gd name="connsiteY5" fmla="*/ 252268 h 75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888" h="756805">
                <a:moveTo>
                  <a:pt x="0" y="756805"/>
                </a:moveTo>
                <a:cubicBezTo>
                  <a:pt x="112352" y="532808"/>
                  <a:pt x="224704" y="308811"/>
                  <a:pt x="313136" y="191376"/>
                </a:cubicBezTo>
                <a:cubicBezTo>
                  <a:pt x="401568" y="73941"/>
                  <a:pt x="514644" y="84089"/>
                  <a:pt x="530591" y="52193"/>
                </a:cubicBezTo>
                <a:cubicBezTo>
                  <a:pt x="546538" y="20297"/>
                  <a:pt x="410266" y="0"/>
                  <a:pt x="408816" y="0"/>
                </a:cubicBezTo>
                <a:cubicBezTo>
                  <a:pt x="407366" y="0"/>
                  <a:pt x="508846" y="10148"/>
                  <a:pt x="521893" y="52193"/>
                </a:cubicBezTo>
                <a:cubicBezTo>
                  <a:pt x="534940" y="94238"/>
                  <a:pt x="511020" y="173253"/>
                  <a:pt x="487100" y="25226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011647" y="3311303"/>
            <a:ext cx="370176" cy="436472"/>
          </a:xfrm>
          <a:custGeom>
            <a:avLst/>
            <a:gdLst>
              <a:gd name="connsiteX0" fmla="*/ 4734 w 370176"/>
              <a:gd name="connsiteY0" fmla="*/ 436305 h 436472"/>
              <a:gd name="connsiteX1" fmla="*/ 22130 w 370176"/>
              <a:gd name="connsiteY1" fmla="*/ 384112 h 436472"/>
              <a:gd name="connsiteX2" fmla="*/ 178698 w 370176"/>
              <a:gd name="connsiteY2" fmla="*/ 114446 h 436472"/>
              <a:gd name="connsiteX3" fmla="*/ 317869 w 370176"/>
              <a:gd name="connsiteY3" fmla="*/ 36156 h 436472"/>
              <a:gd name="connsiteX4" fmla="*/ 230887 w 370176"/>
              <a:gd name="connsiteY4" fmla="*/ 1360 h 436472"/>
              <a:gd name="connsiteX5" fmla="*/ 370059 w 370176"/>
              <a:gd name="connsiteY5" fmla="*/ 79650 h 436472"/>
              <a:gd name="connsiteX6" fmla="*/ 256982 w 370176"/>
              <a:gd name="connsiteY6" fmla="*/ 210134 h 43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76" h="436472">
                <a:moveTo>
                  <a:pt x="4734" y="436305"/>
                </a:moveTo>
                <a:cubicBezTo>
                  <a:pt x="-1065" y="437030"/>
                  <a:pt x="-6864" y="437755"/>
                  <a:pt x="22130" y="384112"/>
                </a:cubicBezTo>
                <a:cubicBezTo>
                  <a:pt x="51124" y="330469"/>
                  <a:pt x="129408" y="172439"/>
                  <a:pt x="178698" y="114446"/>
                </a:cubicBezTo>
                <a:cubicBezTo>
                  <a:pt x="227988" y="56453"/>
                  <a:pt x="309171" y="55004"/>
                  <a:pt x="317869" y="36156"/>
                </a:cubicBezTo>
                <a:cubicBezTo>
                  <a:pt x="326567" y="17308"/>
                  <a:pt x="222189" y="-5889"/>
                  <a:pt x="230887" y="1360"/>
                </a:cubicBezTo>
                <a:cubicBezTo>
                  <a:pt x="239585" y="8609"/>
                  <a:pt x="365710" y="44854"/>
                  <a:pt x="370059" y="79650"/>
                </a:cubicBezTo>
                <a:cubicBezTo>
                  <a:pt x="374408" y="114446"/>
                  <a:pt x="256982" y="210134"/>
                  <a:pt x="256982" y="2101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138451" y="2644370"/>
            <a:ext cx="431229" cy="1459895"/>
          </a:xfrm>
          <a:custGeom>
            <a:avLst/>
            <a:gdLst>
              <a:gd name="connsiteX0" fmla="*/ 0 w 431229"/>
              <a:gd name="connsiteY0" fmla="*/ 1459895 h 1459895"/>
              <a:gd name="connsiteX1" fmla="*/ 426212 w 431229"/>
              <a:gd name="connsiteY1" fmla="*/ 868370 h 1459895"/>
              <a:gd name="connsiteX2" fmla="*/ 243550 w 431229"/>
              <a:gd name="connsiteY2" fmla="*/ 259446 h 1459895"/>
              <a:gd name="connsiteX3" fmla="*/ 400117 w 431229"/>
              <a:gd name="connsiteY3" fmla="*/ 24576 h 1459895"/>
              <a:gd name="connsiteX4" fmla="*/ 295739 w 431229"/>
              <a:gd name="connsiteY4" fmla="*/ 7178 h 1459895"/>
              <a:gd name="connsiteX5" fmla="*/ 417514 w 431229"/>
              <a:gd name="connsiteY5" fmla="*/ 24576 h 1459895"/>
              <a:gd name="connsiteX6" fmla="*/ 417514 w 431229"/>
              <a:gd name="connsiteY6" fmla="*/ 163758 h 145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229" h="1459895">
                <a:moveTo>
                  <a:pt x="0" y="1459895"/>
                </a:moveTo>
                <a:cubicBezTo>
                  <a:pt x="192810" y="1264170"/>
                  <a:pt x="385620" y="1068445"/>
                  <a:pt x="426212" y="868370"/>
                </a:cubicBezTo>
                <a:cubicBezTo>
                  <a:pt x="466804" y="668295"/>
                  <a:pt x="247899" y="400078"/>
                  <a:pt x="243550" y="259446"/>
                </a:cubicBezTo>
                <a:cubicBezTo>
                  <a:pt x="239201" y="118814"/>
                  <a:pt x="391419" y="66621"/>
                  <a:pt x="400117" y="24576"/>
                </a:cubicBezTo>
                <a:cubicBezTo>
                  <a:pt x="408815" y="-17469"/>
                  <a:pt x="292840" y="7178"/>
                  <a:pt x="295739" y="7178"/>
                </a:cubicBezTo>
                <a:cubicBezTo>
                  <a:pt x="298638" y="7178"/>
                  <a:pt x="397218" y="-1521"/>
                  <a:pt x="417514" y="24576"/>
                </a:cubicBezTo>
                <a:cubicBezTo>
                  <a:pt x="437810" y="50673"/>
                  <a:pt x="417514" y="163758"/>
                  <a:pt x="417514" y="1637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5729339" y="4056657"/>
            <a:ext cx="217456" cy="369467"/>
          </a:xfrm>
          <a:custGeom>
            <a:avLst/>
            <a:gdLst>
              <a:gd name="connsiteX0" fmla="*/ 0 w 217456"/>
              <a:gd name="connsiteY0" fmla="*/ 369467 h 369467"/>
              <a:gd name="connsiteX1" fmla="*/ 156568 w 217456"/>
              <a:gd name="connsiteY1" fmla="*/ 12812 h 369467"/>
              <a:gd name="connsiteX2" fmla="*/ 8699 w 217456"/>
              <a:gd name="connsiteY2" fmla="*/ 73704 h 369467"/>
              <a:gd name="connsiteX3" fmla="*/ 182663 w 217456"/>
              <a:gd name="connsiteY3" fmla="*/ 21511 h 369467"/>
              <a:gd name="connsiteX4" fmla="*/ 217456 w 217456"/>
              <a:gd name="connsiteY4" fmla="*/ 108500 h 3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56" h="369467">
                <a:moveTo>
                  <a:pt x="0" y="369467"/>
                </a:moveTo>
                <a:cubicBezTo>
                  <a:pt x="77559" y="215786"/>
                  <a:pt x="155118" y="62106"/>
                  <a:pt x="156568" y="12812"/>
                </a:cubicBezTo>
                <a:cubicBezTo>
                  <a:pt x="158018" y="-36482"/>
                  <a:pt x="4350" y="72254"/>
                  <a:pt x="8699" y="73704"/>
                </a:cubicBezTo>
                <a:cubicBezTo>
                  <a:pt x="13048" y="75154"/>
                  <a:pt x="147870" y="15712"/>
                  <a:pt x="182663" y="21511"/>
                </a:cubicBezTo>
                <a:cubicBezTo>
                  <a:pt x="217456" y="27310"/>
                  <a:pt x="217456" y="108500"/>
                  <a:pt x="217456" y="1085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051172" y="3869245"/>
            <a:ext cx="313187" cy="139331"/>
          </a:xfrm>
          <a:custGeom>
            <a:avLst/>
            <a:gdLst>
              <a:gd name="connsiteX0" fmla="*/ 0 w 313186"/>
              <a:gd name="connsiteY0" fmla="*/ 17546 h 139330"/>
              <a:gd name="connsiteX1" fmla="*/ 69586 w 313186"/>
              <a:gd name="connsiteY1" fmla="*/ 148 h 139330"/>
              <a:gd name="connsiteX2" fmla="*/ 156568 w 313186"/>
              <a:gd name="connsiteY2" fmla="*/ 26245 h 139330"/>
              <a:gd name="connsiteX3" fmla="*/ 295740 w 313186"/>
              <a:gd name="connsiteY3" fmla="*/ 95836 h 139330"/>
              <a:gd name="connsiteX4" fmla="*/ 191361 w 313186"/>
              <a:gd name="connsiteY4" fmla="*/ 148 h 139330"/>
              <a:gd name="connsiteX5" fmla="*/ 313136 w 313186"/>
              <a:gd name="connsiteY5" fmla="*/ 113234 h 139330"/>
              <a:gd name="connsiteX6" fmla="*/ 173965 w 313186"/>
              <a:gd name="connsiteY6" fmla="*/ 139330 h 13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86" h="139330">
                <a:moveTo>
                  <a:pt x="0" y="17546"/>
                </a:moveTo>
                <a:cubicBezTo>
                  <a:pt x="21745" y="8122"/>
                  <a:pt x="43491" y="-1302"/>
                  <a:pt x="69586" y="148"/>
                </a:cubicBezTo>
                <a:cubicBezTo>
                  <a:pt x="95681" y="1598"/>
                  <a:pt x="118876" y="10297"/>
                  <a:pt x="156568" y="26245"/>
                </a:cubicBezTo>
                <a:cubicBezTo>
                  <a:pt x="194260" y="42193"/>
                  <a:pt x="289941" y="100185"/>
                  <a:pt x="295740" y="95836"/>
                </a:cubicBezTo>
                <a:cubicBezTo>
                  <a:pt x="301539" y="91487"/>
                  <a:pt x="188462" y="-2752"/>
                  <a:pt x="191361" y="148"/>
                </a:cubicBezTo>
                <a:cubicBezTo>
                  <a:pt x="194260" y="3048"/>
                  <a:pt x="316035" y="90037"/>
                  <a:pt x="313136" y="113234"/>
                </a:cubicBezTo>
                <a:cubicBezTo>
                  <a:pt x="310237" y="136431"/>
                  <a:pt x="173965" y="139330"/>
                  <a:pt x="173965" y="13933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181645" y="4338599"/>
            <a:ext cx="730651" cy="318063"/>
          </a:xfrm>
          <a:custGeom>
            <a:avLst/>
            <a:gdLst>
              <a:gd name="connsiteX0" fmla="*/ 0 w 730650"/>
              <a:gd name="connsiteY0" fmla="*/ 313696 h 318062"/>
              <a:gd name="connsiteX1" fmla="*/ 78284 w 730650"/>
              <a:gd name="connsiteY1" fmla="*/ 313696 h 318062"/>
              <a:gd name="connsiteX2" fmla="*/ 504496 w 730650"/>
              <a:gd name="connsiteY2" fmla="*/ 287599 h 318062"/>
              <a:gd name="connsiteX3" fmla="*/ 669762 w 730650"/>
              <a:gd name="connsiteY3" fmla="*/ 9234 h 318062"/>
              <a:gd name="connsiteX4" fmla="*/ 547987 w 730650"/>
              <a:gd name="connsiteY4" fmla="*/ 61427 h 318062"/>
              <a:gd name="connsiteX5" fmla="*/ 669762 w 730650"/>
              <a:gd name="connsiteY5" fmla="*/ 9234 h 318062"/>
              <a:gd name="connsiteX6" fmla="*/ 730650 w 730650"/>
              <a:gd name="connsiteY6" fmla="*/ 78825 h 31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50" h="318062">
                <a:moveTo>
                  <a:pt x="0" y="313696"/>
                </a:moveTo>
                <a:lnTo>
                  <a:pt x="78284" y="313696"/>
                </a:lnTo>
                <a:cubicBezTo>
                  <a:pt x="162367" y="309347"/>
                  <a:pt x="405916" y="338343"/>
                  <a:pt x="504496" y="287599"/>
                </a:cubicBezTo>
                <a:cubicBezTo>
                  <a:pt x="603076" y="236855"/>
                  <a:pt x="662514" y="46929"/>
                  <a:pt x="669762" y="9234"/>
                </a:cubicBezTo>
                <a:cubicBezTo>
                  <a:pt x="677010" y="-28461"/>
                  <a:pt x="547987" y="61427"/>
                  <a:pt x="547987" y="61427"/>
                </a:cubicBezTo>
                <a:cubicBezTo>
                  <a:pt x="547987" y="61427"/>
                  <a:pt x="639318" y="6334"/>
                  <a:pt x="669762" y="9234"/>
                </a:cubicBezTo>
                <a:cubicBezTo>
                  <a:pt x="700206" y="12134"/>
                  <a:pt x="730650" y="78825"/>
                  <a:pt x="730650" y="7882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346618" y="2739801"/>
            <a:ext cx="695857" cy="320595"/>
          </a:xfrm>
          <a:custGeom>
            <a:avLst/>
            <a:gdLst>
              <a:gd name="connsiteX0" fmla="*/ 0 w 695857"/>
              <a:gd name="connsiteY0" fmla="*/ 320594 h 320594"/>
              <a:gd name="connsiteX1" fmla="*/ 495798 w 695857"/>
              <a:gd name="connsiteY1" fmla="*/ 120519 h 320594"/>
              <a:gd name="connsiteX2" fmla="*/ 608875 w 695857"/>
              <a:gd name="connsiteY2" fmla="*/ 16132 h 320594"/>
              <a:gd name="connsiteX3" fmla="*/ 469704 w 695857"/>
              <a:gd name="connsiteY3" fmla="*/ 16132 h 320594"/>
              <a:gd name="connsiteX4" fmla="*/ 652366 w 695857"/>
              <a:gd name="connsiteY4" fmla="*/ 7433 h 320594"/>
              <a:gd name="connsiteX5" fmla="*/ 695857 w 695857"/>
              <a:gd name="connsiteY5" fmla="*/ 137917 h 32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5857" h="320594">
                <a:moveTo>
                  <a:pt x="0" y="320594"/>
                </a:moveTo>
                <a:cubicBezTo>
                  <a:pt x="197159" y="245928"/>
                  <a:pt x="394319" y="171263"/>
                  <a:pt x="495798" y="120519"/>
                </a:cubicBezTo>
                <a:cubicBezTo>
                  <a:pt x="597277" y="69775"/>
                  <a:pt x="613224" y="33530"/>
                  <a:pt x="608875" y="16132"/>
                </a:cubicBezTo>
                <a:cubicBezTo>
                  <a:pt x="604526" y="-1266"/>
                  <a:pt x="462456" y="17582"/>
                  <a:pt x="469704" y="16132"/>
                </a:cubicBezTo>
                <a:cubicBezTo>
                  <a:pt x="476952" y="14682"/>
                  <a:pt x="614674" y="-12864"/>
                  <a:pt x="652366" y="7433"/>
                </a:cubicBezTo>
                <a:cubicBezTo>
                  <a:pt x="690058" y="27730"/>
                  <a:pt x="695857" y="137917"/>
                  <a:pt x="695857" y="13791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669454" y="4730581"/>
            <a:ext cx="729236" cy="495837"/>
            <a:chOff x="4924605" y="4010196"/>
            <a:chExt cx="729236" cy="495837"/>
          </a:xfrm>
        </p:grpSpPr>
        <p:sp>
          <p:nvSpPr>
            <p:cNvPr id="68" name="Freeform 67"/>
            <p:cNvSpPr/>
            <p:nvPr/>
          </p:nvSpPr>
          <p:spPr>
            <a:xfrm>
              <a:off x="4931889" y="401019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24605" y="403125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42613" y="4348371"/>
            <a:ext cx="729236" cy="495837"/>
            <a:chOff x="5670962" y="4828436"/>
            <a:chExt cx="729236" cy="495837"/>
          </a:xfrm>
        </p:grpSpPr>
        <p:sp>
          <p:nvSpPr>
            <p:cNvPr id="71" name="Freeform 70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70962" y="484949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595013" y="4500771"/>
            <a:ext cx="729236" cy="495837"/>
            <a:chOff x="5670962" y="4828436"/>
            <a:chExt cx="729236" cy="495837"/>
          </a:xfrm>
        </p:grpSpPr>
        <p:sp>
          <p:nvSpPr>
            <p:cNvPr id="74" name="Freeform 73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670962" y="484949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747413" y="4653171"/>
            <a:ext cx="729236" cy="495837"/>
            <a:chOff x="5670962" y="4828436"/>
            <a:chExt cx="729236" cy="495837"/>
          </a:xfrm>
        </p:grpSpPr>
        <p:sp>
          <p:nvSpPr>
            <p:cNvPr id="77" name="Freeform 76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0962" y="484949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899813" y="4805571"/>
            <a:ext cx="729236" cy="495837"/>
            <a:chOff x="5670962" y="4828436"/>
            <a:chExt cx="729236" cy="495837"/>
          </a:xfrm>
        </p:grpSpPr>
        <p:sp>
          <p:nvSpPr>
            <p:cNvPr id="80" name="Freeform 79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70962" y="484949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8052213" y="4957971"/>
            <a:ext cx="729236" cy="495837"/>
            <a:chOff x="5670962" y="4828436"/>
            <a:chExt cx="729236" cy="495837"/>
          </a:xfrm>
        </p:grpSpPr>
        <p:sp>
          <p:nvSpPr>
            <p:cNvPr id="83" name="Freeform 82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70962" y="484949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204613" y="5110371"/>
            <a:ext cx="729236" cy="495837"/>
            <a:chOff x="5670962" y="4828436"/>
            <a:chExt cx="729236" cy="495837"/>
          </a:xfrm>
        </p:grpSpPr>
        <p:sp>
          <p:nvSpPr>
            <p:cNvPr id="86" name="Freeform 85"/>
            <p:cNvSpPr/>
            <p:nvPr/>
          </p:nvSpPr>
          <p:spPr>
            <a:xfrm>
              <a:off x="5678246" y="4828436"/>
              <a:ext cx="721952" cy="495837"/>
            </a:xfrm>
            <a:custGeom>
              <a:avLst/>
              <a:gdLst>
                <a:gd name="connsiteX0" fmla="*/ 135412 w 1868512"/>
                <a:gd name="connsiteY0" fmla="*/ 46786 h 833738"/>
                <a:gd name="connsiteX1" fmla="*/ 816856 w 1868512"/>
                <a:gd name="connsiteY1" fmla="*/ 15813 h 833738"/>
                <a:gd name="connsiteX2" fmla="*/ 1611874 w 1868512"/>
                <a:gd name="connsiteY2" fmla="*/ 15813 h 833738"/>
                <a:gd name="connsiteX3" fmla="*/ 1756423 w 1868512"/>
                <a:gd name="connsiteY3" fmla="*/ 88084 h 833738"/>
                <a:gd name="connsiteX4" fmla="*/ 1756423 w 1868512"/>
                <a:gd name="connsiteY4" fmla="*/ 748847 h 833738"/>
                <a:gd name="connsiteX5" fmla="*/ 1746098 w 1868512"/>
                <a:gd name="connsiteY5" fmla="*/ 728198 h 833738"/>
                <a:gd name="connsiteX6" fmla="*/ 135412 w 1868512"/>
                <a:gd name="connsiteY6" fmla="*/ 769496 h 833738"/>
                <a:gd name="connsiteX7" fmla="*/ 104437 w 1868512"/>
                <a:gd name="connsiteY7" fmla="*/ 779820 h 833738"/>
                <a:gd name="connsiteX8" fmla="*/ 32163 w 1868512"/>
                <a:gd name="connsiteY8" fmla="*/ 779820 h 833738"/>
                <a:gd name="connsiteX9" fmla="*/ 11513 w 1868512"/>
                <a:gd name="connsiteY9" fmla="*/ 57110 h 833738"/>
                <a:gd name="connsiteX10" fmla="*/ 11513 w 1868512"/>
                <a:gd name="connsiteY10" fmla="*/ 46786 h 833738"/>
                <a:gd name="connsiteX11" fmla="*/ 135412 w 1868512"/>
                <a:gd name="connsiteY11" fmla="*/ 46786 h 83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512" h="833738">
                  <a:moveTo>
                    <a:pt x="135412" y="46786"/>
                  </a:moveTo>
                  <a:cubicBezTo>
                    <a:pt x="269636" y="41624"/>
                    <a:pt x="570779" y="20975"/>
                    <a:pt x="816856" y="15813"/>
                  </a:cubicBezTo>
                  <a:cubicBezTo>
                    <a:pt x="1062933" y="10651"/>
                    <a:pt x="1455280" y="3768"/>
                    <a:pt x="1611874" y="15813"/>
                  </a:cubicBezTo>
                  <a:cubicBezTo>
                    <a:pt x="1768468" y="27858"/>
                    <a:pt x="1732332" y="-34088"/>
                    <a:pt x="1756423" y="88084"/>
                  </a:cubicBezTo>
                  <a:cubicBezTo>
                    <a:pt x="1780515" y="210256"/>
                    <a:pt x="1758144" y="642161"/>
                    <a:pt x="1756423" y="748847"/>
                  </a:cubicBezTo>
                  <a:cubicBezTo>
                    <a:pt x="1754702" y="855533"/>
                    <a:pt x="2016266" y="724757"/>
                    <a:pt x="1746098" y="728198"/>
                  </a:cubicBezTo>
                  <a:cubicBezTo>
                    <a:pt x="1475930" y="731639"/>
                    <a:pt x="409022" y="760892"/>
                    <a:pt x="135412" y="769496"/>
                  </a:cubicBezTo>
                  <a:cubicBezTo>
                    <a:pt x="-138198" y="778100"/>
                    <a:pt x="121645" y="778099"/>
                    <a:pt x="104437" y="779820"/>
                  </a:cubicBezTo>
                  <a:cubicBezTo>
                    <a:pt x="87229" y="781541"/>
                    <a:pt x="47650" y="900272"/>
                    <a:pt x="32163" y="779820"/>
                  </a:cubicBezTo>
                  <a:cubicBezTo>
                    <a:pt x="16676" y="659368"/>
                    <a:pt x="14955" y="179282"/>
                    <a:pt x="11513" y="57110"/>
                  </a:cubicBezTo>
                  <a:cubicBezTo>
                    <a:pt x="8071" y="-65062"/>
                    <a:pt x="-12578" y="46786"/>
                    <a:pt x="11513" y="46786"/>
                  </a:cubicBezTo>
                  <a:cubicBezTo>
                    <a:pt x="35604" y="46786"/>
                    <a:pt x="1188" y="51948"/>
                    <a:pt x="135412" y="46786"/>
                  </a:cubicBez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670962" y="4849499"/>
              <a:ext cx="719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latin typeface="AhnbergHand"/>
                  <a:cs typeface="AhnbergHand"/>
                </a:rPr>
                <a:t>DNS Resolver</a:t>
              </a:r>
            </a:p>
          </p:txBody>
        </p:sp>
      </p:grpSp>
      <p:sp>
        <p:nvSpPr>
          <p:cNvPr id="88" name="Freeform 87"/>
          <p:cNvSpPr/>
          <p:nvPr/>
        </p:nvSpPr>
        <p:spPr>
          <a:xfrm>
            <a:off x="6171772" y="4809845"/>
            <a:ext cx="398449" cy="217116"/>
          </a:xfrm>
          <a:custGeom>
            <a:avLst/>
            <a:gdLst>
              <a:gd name="connsiteX0" fmla="*/ 0 w 398449"/>
              <a:gd name="connsiteY0" fmla="*/ 0 h 217116"/>
              <a:gd name="connsiteX1" fmla="*/ 240007 w 398449"/>
              <a:gd name="connsiteY1" fmla="*/ 44999 h 217116"/>
              <a:gd name="connsiteX2" fmla="*/ 395011 w 398449"/>
              <a:gd name="connsiteY2" fmla="*/ 169996 h 217116"/>
              <a:gd name="connsiteX3" fmla="*/ 350010 w 398449"/>
              <a:gd name="connsiteY3" fmla="*/ 34999 h 217116"/>
              <a:gd name="connsiteX4" fmla="*/ 380011 w 398449"/>
              <a:gd name="connsiteY4" fmla="*/ 154997 h 217116"/>
              <a:gd name="connsiteX5" fmla="*/ 285008 w 398449"/>
              <a:gd name="connsiteY5" fmla="*/ 214996 h 217116"/>
              <a:gd name="connsiteX6" fmla="*/ 300009 w 398449"/>
              <a:gd name="connsiteY6" fmla="*/ 199996 h 217116"/>
              <a:gd name="connsiteX7" fmla="*/ 360010 w 398449"/>
              <a:gd name="connsiteY7" fmla="*/ 164997 h 21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449" h="217116">
                <a:moveTo>
                  <a:pt x="0" y="0"/>
                </a:moveTo>
                <a:cubicBezTo>
                  <a:pt x="87086" y="8333"/>
                  <a:pt x="174172" y="16666"/>
                  <a:pt x="240007" y="44999"/>
                </a:cubicBezTo>
                <a:cubicBezTo>
                  <a:pt x="305842" y="73332"/>
                  <a:pt x="376677" y="171663"/>
                  <a:pt x="395011" y="169996"/>
                </a:cubicBezTo>
                <a:cubicBezTo>
                  <a:pt x="413345" y="168329"/>
                  <a:pt x="352510" y="37499"/>
                  <a:pt x="350010" y="34999"/>
                </a:cubicBezTo>
                <a:cubicBezTo>
                  <a:pt x="347510" y="32499"/>
                  <a:pt x="390845" y="124998"/>
                  <a:pt x="380011" y="154997"/>
                </a:cubicBezTo>
                <a:cubicBezTo>
                  <a:pt x="369177" y="184996"/>
                  <a:pt x="298342" y="207496"/>
                  <a:pt x="285008" y="214996"/>
                </a:cubicBezTo>
                <a:cubicBezTo>
                  <a:pt x="271674" y="222496"/>
                  <a:pt x="287509" y="208329"/>
                  <a:pt x="300009" y="199996"/>
                </a:cubicBezTo>
                <a:cubicBezTo>
                  <a:pt x="312509" y="191663"/>
                  <a:pt x="360010" y="164997"/>
                  <a:pt x="360010" y="164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996767" y="4074857"/>
            <a:ext cx="593149" cy="744987"/>
          </a:xfrm>
          <a:custGeom>
            <a:avLst/>
            <a:gdLst>
              <a:gd name="connsiteX0" fmla="*/ 0 w 593149"/>
              <a:gd name="connsiteY0" fmla="*/ 0 h 744986"/>
              <a:gd name="connsiteX1" fmla="*/ 285007 w 593149"/>
              <a:gd name="connsiteY1" fmla="*/ 409993 h 744986"/>
              <a:gd name="connsiteX2" fmla="*/ 575015 w 593149"/>
              <a:gd name="connsiteY2" fmla="*/ 729987 h 744986"/>
              <a:gd name="connsiteX3" fmla="*/ 565015 w 593149"/>
              <a:gd name="connsiteY3" fmla="*/ 659988 h 744986"/>
              <a:gd name="connsiteX4" fmla="*/ 585016 w 593149"/>
              <a:gd name="connsiteY4" fmla="*/ 724987 h 744986"/>
              <a:gd name="connsiteX5" fmla="*/ 480013 w 593149"/>
              <a:gd name="connsiteY5" fmla="*/ 744986 h 74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149" h="744986">
                <a:moveTo>
                  <a:pt x="0" y="0"/>
                </a:moveTo>
                <a:cubicBezTo>
                  <a:pt x="94585" y="144164"/>
                  <a:pt x="189171" y="288329"/>
                  <a:pt x="285007" y="409993"/>
                </a:cubicBezTo>
                <a:cubicBezTo>
                  <a:pt x="380843" y="531657"/>
                  <a:pt x="528347" y="688321"/>
                  <a:pt x="575015" y="729987"/>
                </a:cubicBezTo>
                <a:cubicBezTo>
                  <a:pt x="621683" y="771653"/>
                  <a:pt x="563348" y="660821"/>
                  <a:pt x="565015" y="659988"/>
                </a:cubicBezTo>
                <a:cubicBezTo>
                  <a:pt x="566682" y="659155"/>
                  <a:pt x="599183" y="710821"/>
                  <a:pt x="585016" y="724987"/>
                </a:cubicBezTo>
                <a:cubicBezTo>
                  <a:pt x="570849" y="739153"/>
                  <a:pt x="525431" y="742069"/>
                  <a:pt x="480013" y="7449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7351804" y="4858183"/>
            <a:ext cx="195005" cy="106191"/>
          </a:xfrm>
          <a:custGeom>
            <a:avLst/>
            <a:gdLst>
              <a:gd name="connsiteX0" fmla="*/ 0 w 195005"/>
              <a:gd name="connsiteY0" fmla="*/ 101658 h 106190"/>
              <a:gd name="connsiteX1" fmla="*/ 125003 w 195005"/>
              <a:gd name="connsiteY1" fmla="*/ 96658 h 106190"/>
              <a:gd name="connsiteX2" fmla="*/ 165004 w 195005"/>
              <a:gd name="connsiteY2" fmla="*/ 16659 h 106190"/>
              <a:gd name="connsiteX3" fmla="*/ 115003 w 195005"/>
              <a:gd name="connsiteY3" fmla="*/ 26659 h 106190"/>
              <a:gd name="connsiteX4" fmla="*/ 165004 w 195005"/>
              <a:gd name="connsiteY4" fmla="*/ 1660 h 106190"/>
              <a:gd name="connsiteX5" fmla="*/ 195005 w 195005"/>
              <a:gd name="connsiteY5" fmla="*/ 81658 h 1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005" h="106190">
                <a:moveTo>
                  <a:pt x="0" y="101658"/>
                </a:moveTo>
                <a:cubicBezTo>
                  <a:pt x="48751" y="106241"/>
                  <a:pt x="97502" y="110825"/>
                  <a:pt x="125003" y="96658"/>
                </a:cubicBezTo>
                <a:cubicBezTo>
                  <a:pt x="152504" y="82491"/>
                  <a:pt x="166671" y="28325"/>
                  <a:pt x="165004" y="16659"/>
                </a:cubicBezTo>
                <a:cubicBezTo>
                  <a:pt x="163337" y="4993"/>
                  <a:pt x="115003" y="29159"/>
                  <a:pt x="115003" y="26659"/>
                </a:cubicBezTo>
                <a:cubicBezTo>
                  <a:pt x="115003" y="24159"/>
                  <a:pt x="151670" y="-7506"/>
                  <a:pt x="165004" y="1660"/>
                </a:cubicBezTo>
                <a:cubicBezTo>
                  <a:pt x="178338" y="10826"/>
                  <a:pt x="195005" y="81658"/>
                  <a:pt x="195005" y="816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7356803" y="5024841"/>
            <a:ext cx="326899" cy="114999"/>
          </a:xfrm>
          <a:custGeom>
            <a:avLst/>
            <a:gdLst>
              <a:gd name="connsiteX0" fmla="*/ 0 w 326898"/>
              <a:gd name="connsiteY0" fmla="*/ 0 h 114998"/>
              <a:gd name="connsiteX1" fmla="*/ 185005 w 326898"/>
              <a:gd name="connsiteY1" fmla="*/ 54999 h 114998"/>
              <a:gd name="connsiteX2" fmla="*/ 320008 w 326898"/>
              <a:gd name="connsiteY2" fmla="*/ 9999 h 114998"/>
              <a:gd name="connsiteX3" fmla="*/ 215006 w 326898"/>
              <a:gd name="connsiteY3" fmla="*/ 14999 h 114998"/>
              <a:gd name="connsiteX4" fmla="*/ 315008 w 326898"/>
              <a:gd name="connsiteY4" fmla="*/ 24999 h 114998"/>
              <a:gd name="connsiteX5" fmla="*/ 325009 w 326898"/>
              <a:gd name="connsiteY5" fmla="*/ 114998 h 11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898" h="114998">
                <a:moveTo>
                  <a:pt x="0" y="0"/>
                </a:moveTo>
                <a:cubicBezTo>
                  <a:pt x="65835" y="26666"/>
                  <a:pt x="131670" y="53333"/>
                  <a:pt x="185005" y="54999"/>
                </a:cubicBezTo>
                <a:cubicBezTo>
                  <a:pt x="238340" y="56666"/>
                  <a:pt x="315008" y="16666"/>
                  <a:pt x="320008" y="9999"/>
                </a:cubicBezTo>
                <a:cubicBezTo>
                  <a:pt x="325008" y="3332"/>
                  <a:pt x="215839" y="12499"/>
                  <a:pt x="215006" y="14999"/>
                </a:cubicBezTo>
                <a:cubicBezTo>
                  <a:pt x="214173" y="17499"/>
                  <a:pt x="296674" y="8333"/>
                  <a:pt x="315008" y="24999"/>
                </a:cubicBezTo>
                <a:cubicBezTo>
                  <a:pt x="333342" y="41665"/>
                  <a:pt x="325009" y="114998"/>
                  <a:pt x="325009" y="114998"/>
                </a:cubicBezTo>
              </a:path>
            </a:pathLst>
          </a:cu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7356804" y="5069839"/>
            <a:ext cx="491901" cy="221560"/>
          </a:xfrm>
          <a:custGeom>
            <a:avLst/>
            <a:gdLst>
              <a:gd name="connsiteX0" fmla="*/ 0 w 491901"/>
              <a:gd name="connsiteY0" fmla="*/ 0 h 221560"/>
              <a:gd name="connsiteX1" fmla="*/ 330009 w 491901"/>
              <a:gd name="connsiteY1" fmla="*/ 219996 h 221560"/>
              <a:gd name="connsiteX2" fmla="*/ 475013 w 491901"/>
              <a:gd name="connsiteY2" fmla="*/ 99998 h 221560"/>
              <a:gd name="connsiteX3" fmla="*/ 370010 w 491901"/>
              <a:gd name="connsiteY3" fmla="*/ 129997 h 221560"/>
              <a:gd name="connsiteX4" fmla="*/ 480013 w 491901"/>
              <a:gd name="connsiteY4" fmla="*/ 99998 h 221560"/>
              <a:gd name="connsiteX5" fmla="*/ 490013 w 491901"/>
              <a:gd name="connsiteY5" fmla="*/ 169997 h 22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901" h="221560">
                <a:moveTo>
                  <a:pt x="0" y="0"/>
                </a:moveTo>
                <a:cubicBezTo>
                  <a:pt x="125420" y="101665"/>
                  <a:pt x="250840" y="203330"/>
                  <a:pt x="330009" y="219996"/>
                </a:cubicBezTo>
                <a:cubicBezTo>
                  <a:pt x="409178" y="236662"/>
                  <a:pt x="468346" y="114998"/>
                  <a:pt x="475013" y="99998"/>
                </a:cubicBezTo>
                <a:cubicBezTo>
                  <a:pt x="481680" y="84998"/>
                  <a:pt x="369177" y="129997"/>
                  <a:pt x="370010" y="129997"/>
                </a:cubicBezTo>
                <a:cubicBezTo>
                  <a:pt x="370843" y="129997"/>
                  <a:pt x="460013" y="93331"/>
                  <a:pt x="480013" y="99998"/>
                </a:cubicBezTo>
                <a:cubicBezTo>
                  <a:pt x="500013" y="106665"/>
                  <a:pt x="488346" y="157497"/>
                  <a:pt x="490013" y="1699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7341801" y="5129839"/>
            <a:ext cx="645019" cy="340755"/>
          </a:xfrm>
          <a:custGeom>
            <a:avLst/>
            <a:gdLst>
              <a:gd name="connsiteX0" fmla="*/ 0 w 645018"/>
              <a:gd name="connsiteY0" fmla="*/ 0 h 340755"/>
              <a:gd name="connsiteX1" fmla="*/ 380011 w 645018"/>
              <a:gd name="connsiteY1" fmla="*/ 334994 h 340755"/>
              <a:gd name="connsiteX2" fmla="*/ 610017 w 645018"/>
              <a:gd name="connsiteY2" fmla="*/ 214996 h 340755"/>
              <a:gd name="connsiteX3" fmla="*/ 505014 w 645018"/>
              <a:gd name="connsiteY3" fmla="*/ 254995 h 340755"/>
              <a:gd name="connsiteX4" fmla="*/ 605017 w 645018"/>
              <a:gd name="connsiteY4" fmla="*/ 219996 h 340755"/>
              <a:gd name="connsiteX5" fmla="*/ 645018 w 645018"/>
              <a:gd name="connsiteY5" fmla="*/ 324994 h 34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018" h="340755">
                <a:moveTo>
                  <a:pt x="0" y="0"/>
                </a:moveTo>
                <a:cubicBezTo>
                  <a:pt x="139171" y="149580"/>
                  <a:pt x="278342" y="299161"/>
                  <a:pt x="380011" y="334994"/>
                </a:cubicBezTo>
                <a:cubicBezTo>
                  <a:pt x="481680" y="370827"/>
                  <a:pt x="589183" y="228329"/>
                  <a:pt x="610017" y="214996"/>
                </a:cubicBezTo>
                <a:cubicBezTo>
                  <a:pt x="630851" y="201663"/>
                  <a:pt x="505847" y="254162"/>
                  <a:pt x="505014" y="254995"/>
                </a:cubicBezTo>
                <a:cubicBezTo>
                  <a:pt x="504181" y="255828"/>
                  <a:pt x="581683" y="208330"/>
                  <a:pt x="605017" y="219996"/>
                </a:cubicBezTo>
                <a:cubicBezTo>
                  <a:pt x="628351" y="231662"/>
                  <a:pt x="645018" y="324994"/>
                  <a:pt x="645018" y="32499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306801" y="5174838"/>
            <a:ext cx="806339" cy="568873"/>
          </a:xfrm>
          <a:custGeom>
            <a:avLst/>
            <a:gdLst>
              <a:gd name="connsiteX0" fmla="*/ 0 w 806338"/>
              <a:gd name="connsiteY0" fmla="*/ 0 h 568873"/>
              <a:gd name="connsiteX1" fmla="*/ 455013 w 806338"/>
              <a:gd name="connsiteY1" fmla="*/ 559990 h 568873"/>
              <a:gd name="connsiteX2" fmla="*/ 780022 w 806338"/>
              <a:gd name="connsiteY2" fmla="*/ 344994 h 568873"/>
              <a:gd name="connsiteX3" fmla="*/ 705020 w 806338"/>
              <a:gd name="connsiteY3" fmla="*/ 359993 h 568873"/>
              <a:gd name="connsiteX4" fmla="*/ 795022 w 806338"/>
              <a:gd name="connsiteY4" fmla="*/ 339994 h 568873"/>
              <a:gd name="connsiteX5" fmla="*/ 805022 w 806338"/>
              <a:gd name="connsiteY5" fmla="*/ 434992 h 56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6338" h="568873">
                <a:moveTo>
                  <a:pt x="0" y="0"/>
                </a:moveTo>
                <a:cubicBezTo>
                  <a:pt x="162504" y="251245"/>
                  <a:pt x="325009" y="502491"/>
                  <a:pt x="455013" y="559990"/>
                </a:cubicBezTo>
                <a:cubicBezTo>
                  <a:pt x="585017" y="617489"/>
                  <a:pt x="738354" y="378327"/>
                  <a:pt x="780022" y="344994"/>
                </a:cubicBezTo>
                <a:cubicBezTo>
                  <a:pt x="821690" y="311661"/>
                  <a:pt x="702520" y="360826"/>
                  <a:pt x="705020" y="359993"/>
                </a:cubicBezTo>
                <a:cubicBezTo>
                  <a:pt x="707520" y="359160"/>
                  <a:pt x="778355" y="327494"/>
                  <a:pt x="795022" y="339994"/>
                </a:cubicBezTo>
                <a:cubicBezTo>
                  <a:pt x="811689" y="352494"/>
                  <a:pt x="805022" y="434992"/>
                  <a:pt x="805022" y="4349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7176799" y="5184838"/>
            <a:ext cx="1170032" cy="826556"/>
          </a:xfrm>
          <a:custGeom>
            <a:avLst/>
            <a:gdLst>
              <a:gd name="connsiteX0" fmla="*/ 0 w 1170032"/>
              <a:gd name="connsiteY0" fmla="*/ 0 h 826556"/>
              <a:gd name="connsiteX1" fmla="*/ 510014 w 1170032"/>
              <a:gd name="connsiteY1" fmla="*/ 784985 h 826556"/>
              <a:gd name="connsiteX2" fmla="*/ 1020028 w 1170032"/>
              <a:gd name="connsiteY2" fmla="*/ 689987 h 826556"/>
              <a:gd name="connsiteX3" fmla="*/ 1130031 w 1170032"/>
              <a:gd name="connsiteY3" fmla="*/ 449992 h 826556"/>
              <a:gd name="connsiteX4" fmla="*/ 1090030 w 1170032"/>
              <a:gd name="connsiteY4" fmla="*/ 474991 h 826556"/>
              <a:gd name="connsiteX5" fmla="*/ 1135031 w 1170032"/>
              <a:gd name="connsiteY5" fmla="*/ 434992 h 826556"/>
              <a:gd name="connsiteX6" fmla="*/ 1170032 w 1170032"/>
              <a:gd name="connsiteY6" fmla="*/ 489991 h 82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032" h="826556">
                <a:moveTo>
                  <a:pt x="0" y="0"/>
                </a:moveTo>
                <a:cubicBezTo>
                  <a:pt x="170004" y="334993"/>
                  <a:pt x="340009" y="669987"/>
                  <a:pt x="510014" y="784985"/>
                </a:cubicBezTo>
                <a:cubicBezTo>
                  <a:pt x="680019" y="899983"/>
                  <a:pt x="916692" y="745819"/>
                  <a:pt x="1020028" y="689987"/>
                </a:cubicBezTo>
                <a:cubicBezTo>
                  <a:pt x="1123364" y="634155"/>
                  <a:pt x="1118364" y="485825"/>
                  <a:pt x="1130031" y="449992"/>
                </a:cubicBezTo>
                <a:cubicBezTo>
                  <a:pt x="1141698" y="414159"/>
                  <a:pt x="1089197" y="477491"/>
                  <a:pt x="1090030" y="474991"/>
                </a:cubicBezTo>
                <a:cubicBezTo>
                  <a:pt x="1090863" y="472491"/>
                  <a:pt x="1121697" y="432492"/>
                  <a:pt x="1135031" y="434992"/>
                </a:cubicBezTo>
                <a:cubicBezTo>
                  <a:pt x="1148365" y="437492"/>
                  <a:pt x="1170032" y="489991"/>
                  <a:pt x="1170032" y="4899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7982461" y="2753484"/>
            <a:ext cx="648377" cy="16459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8134861" y="2753484"/>
            <a:ext cx="648377" cy="17983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8287261" y="2753484"/>
            <a:ext cx="648377" cy="19507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8439661" y="2753484"/>
            <a:ext cx="648377" cy="21031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8592061" y="2753484"/>
            <a:ext cx="648377" cy="22555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8744461" y="2753484"/>
            <a:ext cx="648377" cy="2407931"/>
          </a:xfrm>
          <a:custGeom>
            <a:avLst/>
            <a:gdLst>
              <a:gd name="connsiteX0" fmla="*/ 192664 w 648377"/>
              <a:gd name="connsiteY0" fmla="*/ 1645930 h 1645930"/>
              <a:gd name="connsiteX1" fmla="*/ 647190 w 648377"/>
              <a:gd name="connsiteY1" fmla="*/ 977509 h 1645930"/>
              <a:gd name="connsiteX2" fmla="*/ 72348 w 648377"/>
              <a:gd name="connsiteY2" fmla="*/ 41719 h 1645930"/>
              <a:gd name="connsiteX3" fmla="*/ 5506 w 648377"/>
              <a:gd name="connsiteY3" fmla="*/ 148667 h 1645930"/>
              <a:gd name="connsiteX4" fmla="*/ 45611 w 648377"/>
              <a:gd name="connsiteY4" fmla="*/ 14982 h 1645930"/>
              <a:gd name="connsiteX5" fmla="*/ 246137 w 648377"/>
              <a:gd name="connsiteY5" fmla="*/ 81824 h 164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377" h="1645930">
                <a:moveTo>
                  <a:pt x="192664" y="1645930"/>
                </a:moveTo>
                <a:cubicBezTo>
                  <a:pt x="429953" y="1445403"/>
                  <a:pt x="667243" y="1244877"/>
                  <a:pt x="647190" y="977509"/>
                </a:cubicBezTo>
                <a:cubicBezTo>
                  <a:pt x="627137" y="710140"/>
                  <a:pt x="179295" y="179859"/>
                  <a:pt x="72348" y="41719"/>
                </a:cubicBezTo>
                <a:cubicBezTo>
                  <a:pt x="-34599" y="-96421"/>
                  <a:pt x="9962" y="153123"/>
                  <a:pt x="5506" y="148667"/>
                </a:cubicBezTo>
                <a:cubicBezTo>
                  <a:pt x="1050" y="144211"/>
                  <a:pt x="5506" y="26122"/>
                  <a:pt x="45611" y="14982"/>
                </a:cubicBezTo>
                <a:cubicBezTo>
                  <a:pt x="85716" y="3842"/>
                  <a:pt x="246137" y="81824"/>
                  <a:pt x="246137" y="8182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474058" y="2223740"/>
            <a:ext cx="1071105" cy="1068101"/>
          </a:xfrm>
          <a:custGeom>
            <a:avLst/>
            <a:gdLst>
              <a:gd name="connsiteX0" fmla="*/ 663 w 1071105"/>
              <a:gd name="connsiteY0" fmla="*/ 5111 h 1068101"/>
              <a:gd name="connsiteX1" fmla="*/ 57813 w 1071105"/>
              <a:gd name="connsiteY1" fmla="*/ 16541 h 1068101"/>
              <a:gd name="connsiteX2" fmla="*/ 366423 w 1071105"/>
              <a:gd name="connsiteY2" fmla="*/ 142271 h 1068101"/>
              <a:gd name="connsiteX3" fmla="*/ 629313 w 1071105"/>
              <a:gd name="connsiteY3" fmla="*/ 873791 h 1068101"/>
              <a:gd name="connsiteX4" fmla="*/ 1063653 w 1071105"/>
              <a:gd name="connsiteY4" fmla="*/ 942371 h 1068101"/>
              <a:gd name="connsiteX5" fmla="*/ 915063 w 1071105"/>
              <a:gd name="connsiteY5" fmla="*/ 793781 h 1068101"/>
              <a:gd name="connsiteX6" fmla="*/ 1063653 w 1071105"/>
              <a:gd name="connsiteY6" fmla="*/ 953801 h 1068101"/>
              <a:gd name="connsiteX7" fmla="*/ 915063 w 1071105"/>
              <a:gd name="connsiteY7" fmla="*/ 1068101 h 10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105" h="1068101">
                <a:moveTo>
                  <a:pt x="663" y="5111"/>
                </a:moveTo>
                <a:cubicBezTo>
                  <a:pt x="-1242" y="-604"/>
                  <a:pt x="-3147" y="-6319"/>
                  <a:pt x="57813" y="16541"/>
                </a:cubicBezTo>
                <a:cubicBezTo>
                  <a:pt x="118773" y="39401"/>
                  <a:pt x="271173" y="-604"/>
                  <a:pt x="366423" y="142271"/>
                </a:cubicBezTo>
                <a:cubicBezTo>
                  <a:pt x="461673" y="285146"/>
                  <a:pt x="513108" y="740441"/>
                  <a:pt x="629313" y="873791"/>
                </a:cubicBezTo>
                <a:cubicBezTo>
                  <a:pt x="745518" y="1007141"/>
                  <a:pt x="1016028" y="955706"/>
                  <a:pt x="1063653" y="942371"/>
                </a:cubicBezTo>
                <a:cubicBezTo>
                  <a:pt x="1111278" y="929036"/>
                  <a:pt x="915063" y="791876"/>
                  <a:pt x="915063" y="793781"/>
                </a:cubicBezTo>
                <a:cubicBezTo>
                  <a:pt x="915063" y="795686"/>
                  <a:pt x="1063653" y="908081"/>
                  <a:pt x="1063653" y="953801"/>
                </a:cubicBezTo>
                <a:cubicBezTo>
                  <a:pt x="1063653" y="999521"/>
                  <a:pt x="989358" y="1033811"/>
                  <a:pt x="915063" y="10681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3451861" y="2366011"/>
            <a:ext cx="1977937" cy="2468880"/>
          </a:xfrm>
          <a:custGeom>
            <a:avLst/>
            <a:gdLst>
              <a:gd name="connsiteX0" fmla="*/ 0 w 1977937"/>
              <a:gd name="connsiteY0" fmla="*/ 0 h 2468880"/>
              <a:gd name="connsiteX1" fmla="*/ 182880 w 1977937"/>
              <a:gd name="connsiteY1" fmla="*/ 91440 h 2468880"/>
              <a:gd name="connsiteX2" fmla="*/ 400050 w 1977937"/>
              <a:gd name="connsiteY2" fmla="*/ 891540 h 2468880"/>
              <a:gd name="connsiteX3" fmla="*/ 754380 w 1977937"/>
              <a:gd name="connsiteY3" fmla="*/ 2137410 h 2468880"/>
              <a:gd name="connsiteX4" fmla="*/ 1805940 w 1977937"/>
              <a:gd name="connsiteY4" fmla="*/ 2320290 h 2468880"/>
              <a:gd name="connsiteX5" fmla="*/ 1748790 w 1977937"/>
              <a:gd name="connsiteY5" fmla="*/ 2228850 h 2468880"/>
              <a:gd name="connsiteX6" fmla="*/ 1977390 w 1977937"/>
              <a:gd name="connsiteY6" fmla="*/ 2331720 h 2468880"/>
              <a:gd name="connsiteX7" fmla="*/ 1817370 w 1977937"/>
              <a:gd name="connsiteY7" fmla="*/ 246888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7937" h="2468880">
                <a:moveTo>
                  <a:pt x="0" y="0"/>
                </a:moveTo>
                <a:lnTo>
                  <a:pt x="182880" y="91440"/>
                </a:lnTo>
                <a:cubicBezTo>
                  <a:pt x="249555" y="240030"/>
                  <a:pt x="304800" y="550545"/>
                  <a:pt x="400050" y="891540"/>
                </a:cubicBezTo>
                <a:cubicBezTo>
                  <a:pt x="495300" y="1232535"/>
                  <a:pt x="520065" y="1899285"/>
                  <a:pt x="754380" y="2137410"/>
                </a:cubicBezTo>
                <a:cubicBezTo>
                  <a:pt x="988695" y="2375535"/>
                  <a:pt x="1640205" y="2305050"/>
                  <a:pt x="1805940" y="2320290"/>
                </a:cubicBezTo>
                <a:cubicBezTo>
                  <a:pt x="1971675" y="2335530"/>
                  <a:pt x="1720215" y="2226945"/>
                  <a:pt x="1748790" y="2228850"/>
                </a:cubicBezTo>
                <a:cubicBezTo>
                  <a:pt x="1777365" y="2230755"/>
                  <a:pt x="1965960" y="2291715"/>
                  <a:pt x="1977390" y="2331720"/>
                </a:cubicBezTo>
                <a:cubicBezTo>
                  <a:pt x="1988820" y="2371725"/>
                  <a:pt x="1817370" y="2468880"/>
                  <a:pt x="1817370" y="24688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99EE4-5E5C-314B-8F0D-A5E7AD198C2D}"/>
              </a:ext>
            </a:extLst>
          </p:cNvPr>
          <p:cNvSpPr txBox="1"/>
          <p:nvPr/>
        </p:nvSpPr>
        <p:spPr>
          <a:xfrm>
            <a:off x="56879" y="3374315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Corrupted host platforms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87928BE-D134-6E4E-8AE7-42ED60F845D4}"/>
              </a:ext>
            </a:extLst>
          </p:cNvPr>
          <p:cNvSpPr txBox="1"/>
          <p:nvPr/>
        </p:nvSpPr>
        <p:spPr>
          <a:xfrm>
            <a:off x="176260" y="3922337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Wireline and middleware</a:t>
            </a:r>
          </a:p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Inspection and interception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09931D1-9A18-0642-AD3D-759C614E9932}"/>
              </a:ext>
            </a:extLst>
          </p:cNvPr>
          <p:cNvSpPr txBox="1"/>
          <p:nvPr/>
        </p:nvSpPr>
        <p:spPr>
          <a:xfrm>
            <a:off x="942756" y="4771607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Resolvers that leak queries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0CE13A4-6806-B143-A07E-0DB9EA6CBE9E}"/>
              </a:ext>
            </a:extLst>
          </p:cNvPr>
          <p:cNvSpPr txBox="1"/>
          <p:nvPr/>
        </p:nvSpPr>
        <p:spPr>
          <a:xfrm>
            <a:off x="9240437" y="2900099"/>
            <a:ext cx="2437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Servers that leak queries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014A42-F4DF-6C40-A362-8A936F61CD26}"/>
              </a:ext>
            </a:extLst>
          </p:cNvPr>
          <p:cNvSpPr/>
          <p:nvPr/>
        </p:nvSpPr>
        <p:spPr>
          <a:xfrm>
            <a:off x="2185262" y="2688713"/>
            <a:ext cx="410705" cy="705416"/>
          </a:xfrm>
          <a:custGeom>
            <a:avLst/>
            <a:gdLst>
              <a:gd name="connsiteX0" fmla="*/ 0 w 410705"/>
              <a:gd name="connsiteY0" fmla="*/ 705416 h 705416"/>
              <a:gd name="connsiteX1" fmla="*/ 309966 w 410705"/>
              <a:gd name="connsiteY1" fmla="*/ 38989 h 705416"/>
              <a:gd name="connsiteX2" fmla="*/ 147234 w 410705"/>
              <a:gd name="connsiteY2" fmla="*/ 124229 h 705416"/>
              <a:gd name="connsiteX3" fmla="*/ 317715 w 410705"/>
              <a:gd name="connsiteY3" fmla="*/ 243 h 705416"/>
              <a:gd name="connsiteX4" fmla="*/ 410705 w 410705"/>
              <a:gd name="connsiteY4" fmla="*/ 162975 h 70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705" h="705416">
                <a:moveTo>
                  <a:pt x="0" y="705416"/>
                </a:moveTo>
                <a:cubicBezTo>
                  <a:pt x="142713" y="420634"/>
                  <a:pt x="285427" y="135853"/>
                  <a:pt x="309966" y="38989"/>
                </a:cubicBezTo>
                <a:cubicBezTo>
                  <a:pt x="334505" y="-57876"/>
                  <a:pt x="145943" y="130687"/>
                  <a:pt x="147234" y="124229"/>
                </a:cubicBezTo>
                <a:cubicBezTo>
                  <a:pt x="148525" y="117771"/>
                  <a:pt x="273803" y="-6215"/>
                  <a:pt x="317715" y="243"/>
                </a:cubicBezTo>
                <a:cubicBezTo>
                  <a:pt x="361627" y="6701"/>
                  <a:pt x="386166" y="84838"/>
                  <a:pt x="410705" y="16297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82D4D9F-1702-D949-B6BC-41A4ECFA3E8B}"/>
              </a:ext>
            </a:extLst>
          </p:cNvPr>
          <p:cNvSpPr/>
          <p:nvPr/>
        </p:nvSpPr>
        <p:spPr>
          <a:xfrm>
            <a:off x="3246896" y="2827939"/>
            <a:ext cx="380155" cy="1170624"/>
          </a:xfrm>
          <a:custGeom>
            <a:avLst/>
            <a:gdLst>
              <a:gd name="connsiteX0" fmla="*/ 0 w 380155"/>
              <a:gd name="connsiteY0" fmla="*/ 1170624 h 1170624"/>
              <a:gd name="connsiteX1" fmla="*/ 348712 w 380155"/>
              <a:gd name="connsiteY1" fmla="*/ 77993 h 1170624"/>
              <a:gd name="connsiteX2" fmla="*/ 201478 w 380155"/>
              <a:gd name="connsiteY2" fmla="*/ 155485 h 1170624"/>
              <a:gd name="connsiteX3" fmla="*/ 348712 w 380155"/>
              <a:gd name="connsiteY3" fmla="*/ 502 h 1170624"/>
              <a:gd name="connsiteX4" fmla="*/ 379708 w 380155"/>
              <a:gd name="connsiteY4" fmla="*/ 217478 h 1170624"/>
              <a:gd name="connsiteX5" fmla="*/ 364210 w 380155"/>
              <a:gd name="connsiteY5" fmla="*/ 54746 h 117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155" h="1170624">
                <a:moveTo>
                  <a:pt x="0" y="1170624"/>
                </a:moveTo>
                <a:cubicBezTo>
                  <a:pt x="157566" y="708903"/>
                  <a:pt x="315132" y="247183"/>
                  <a:pt x="348712" y="77993"/>
                </a:cubicBezTo>
                <a:cubicBezTo>
                  <a:pt x="382292" y="-91197"/>
                  <a:pt x="201478" y="168400"/>
                  <a:pt x="201478" y="155485"/>
                </a:cubicBezTo>
                <a:cubicBezTo>
                  <a:pt x="201478" y="142570"/>
                  <a:pt x="319007" y="-9830"/>
                  <a:pt x="348712" y="502"/>
                </a:cubicBezTo>
                <a:cubicBezTo>
                  <a:pt x="378417" y="10834"/>
                  <a:pt x="377125" y="208437"/>
                  <a:pt x="379708" y="217478"/>
                </a:cubicBezTo>
                <a:cubicBezTo>
                  <a:pt x="382291" y="226519"/>
                  <a:pt x="373250" y="140632"/>
                  <a:pt x="364210" y="5474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1B32869-BA7C-1B44-8E85-DE2B18F334C8}"/>
              </a:ext>
            </a:extLst>
          </p:cNvPr>
          <p:cNvSpPr/>
          <p:nvPr/>
        </p:nvSpPr>
        <p:spPr>
          <a:xfrm>
            <a:off x="3378631" y="2766389"/>
            <a:ext cx="557939" cy="1379409"/>
          </a:xfrm>
          <a:custGeom>
            <a:avLst/>
            <a:gdLst>
              <a:gd name="connsiteX0" fmla="*/ 0 w 557938"/>
              <a:gd name="connsiteY0" fmla="*/ 1379409 h 1379409"/>
              <a:gd name="connsiteX1" fmla="*/ 503694 w 557938"/>
              <a:gd name="connsiteY1" fmla="*/ 69802 h 1379409"/>
              <a:gd name="connsiteX2" fmla="*/ 379708 w 557938"/>
              <a:gd name="connsiteY2" fmla="*/ 178290 h 1379409"/>
              <a:gd name="connsiteX3" fmla="*/ 511444 w 557938"/>
              <a:gd name="connsiteY3" fmla="*/ 59 h 1379409"/>
              <a:gd name="connsiteX4" fmla="*/ 557938 w 557938"/>
              <a:gd name="connsiteY4" fmla="*/ 162792 h 13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38" h="1379409">
                <a:moveTo>
                  <a:pt x="0" y="1379409"/>
                </a:moveTo>
                <a:cubicBezTo>
                  <a:pt x="220204" y="824698"/>
                  <a:pt x="440409" y="269988"/>
                  <a:pt x="503694" y="69802"/>
                </a:cubicBezTo>
                <a:cubicBezTo>
                  <a:pt x="566979" y="-130385"/>
                  <a:pt x="378416" y="189914"/>
                  <a:pt x="379708" y="178290"/>
                </a:cubicBezTo>
                <a:cubicBezTo>
                  <a:pt x="381000" y="166666"/>
                  <a:pt x="481739" y="2642"/>
                  <a:pt x="511444" y="59"/>
                </a:cubicBezTo>
                <a:cubicBezTo>
                  <a:pt x="541149" y="-2524"/>
                  <a:pt x="549543" y="80134"/>
                  <a:pt x="557938" y="16279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64C557-6B02-AE4C-BFEC-4DD9BED513AA}"/>
              </a:ext>
            </a:extLst>
          </p:cNvPr>
          <p:cNvSpPr/>
          <p:nvPr/>
        </p:nvSpPr>
        <p:spPr>
          <a:xfrm>
            <a:off x="3510366" y="2063809"/>
            <a:ext cx="898903" cy="2182729"/>
          </a:xfrm>
          <a:custGeom>
            <a:avLst/>
            <a:gdLst>
              <a:gd name="connsiteX0" fmla="*/ 0 w 898902"/>
              <a:gd name="connsiteY0" fmla="*/ 2182729 h 2182729"/>
              <a:gd name="connsiteX1" fmla="*/ 798163 w 898902"/>
              <a:gd name="connsiteY1" fmla="*/ 113705 h 2182729"/>
              <a:gd name="connsiteX2" fmla="*/ 635431 w 898902"/>
              <a:gd name="connsiteY2" fmla="*/ 245440 h 2182729"/>
              <a:gd name="connsiteX3" fmla="*/ 821410 w 898902"/>
              <a:gd name="connsiteY3" fmla="*/ 28464 h 2182729"/>
              <a:gd name="connsiteX4" fmla="*/ 898902 w 898902"/>
              <a:gd name="connsiteY4" fmla="*/ 245440 h 218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902" h="2182729">
                <a:moveTo>
                  <a:pt x="0" y="2182729"/>
                </a:moveTo>
                <a:cubicBezTo>
                  <a:pt x="346129" y="1309657"/>
                  <a:pt x="692258" y="436586"/>
                  <a:pt x="798163" y="113705"/>
                </a:cubicBezTo>
                <a:cubicBezTo>
                  <a:pt x="904068" y="-209176"/>
                  <a:pt x="631556" y="259647"/>
                  <a:pt x="635431" y="245440"/>
                </a:cubicBezTo>
                <a:cubicBezTo>
                  <a:pt x="639306" y="231233"/>
                  <a:pt x="777498" y="28464"/>
                  <a:pt x="821410" y="28464"/>
                </a:cubicBezTo>
                <a:cubicBezTo>
                  <a:pt x="865322" y="28464"/>
                  <a:pt x="882112" y="136952"/>
                  <a:pt x="898902" y="24544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15952D-8B17-9647-9053-0BCE36E7129E}"/>
              </a:ext>
            </a:extLst>
          </p:cNvPr>
          <p:cNvSpPr/>
          <p:nvPr/>
        </p:nvSpPr>
        <p:spPr>
          <a:xfrm>
            <a:off x="4293031" y="3587859"/>
            <a:ext cx="554371" cy="1162373"/>
          </a:xfrm>
          <a:custGeom>
            <a:avLst/>
            <a:gdLst>
              <a:gd name="connsiteX0" fmla="*/ 0 w 554370"/>
              <a:gd name="connsiteY0" fmla="*/ 1162373 h 1162373"/>
              <a:gd name="connsiteX1" fmla="*/ 519193 w 554370"/>
              <a:gd name="connsiteY1" fmla="*/ 54244 h 1162373"/>
              <a:gd name="connsiteX2" fmla="*/ 418454 w 554370"/>
              <a:gd name="connsiteY2" fmla="*/ 154983 h 1162373"/>
              <a:gd name="connsiteX3" fmla="*/ 542440 w 554370"/>
              <a:gd name="connsiteY3" fmla="*/ 0 h 1162373"/>
              <a:gd name="connsiteX4" fmla="*/ 542440 w 554370"/>
              <a:gd name="connsiteY4" fmla="*/ 154983 h 11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370" h="1162373">
                <a:moveTo>
                  <a:pt x="0" y="1162373"/>
                </a:moveTo>
                <a:cubicBezTo>
                  <a:pt x="224725" y="692257"/>
                  <a:pt x="449451" y="222142"/>
                  <a:pt x="519193" y="54244"/>
                </a:cubicBezTo>
                <a:cubicBezTo>
                  <a:pt x="588935" y="-113654"/>
                  <a:pt x="414580" y="164024"/>
                  <a:pt x="418454" y="154983"/>
                </a:cubicBezTo>
                <a:cubicBezTo>
                  <a:pt x="422328" y="145942"/>
                  <a:pt x="521776" y="0"/>
                  <a:pt x="542440" y="0"/>
                </a:cubicBezTo>
                <a:cubicBezTo>
                  <a:pt x="563104" y="0"/>
                  <a:pt x="552772" y="77491"/>
                  <a:pt x="542440" y="15498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BCC24E6-0EC8-2F40-B48E-4ACD4F18157A}"/>
              </a:ext>
            </a:extLst>
          </p:cNvPr>
          <p:cNvSpPr/>
          <p:nvPr/>
        </p:nvSpPr>
        <p:spPr>
          <a:xfrm>
            <a:off x="4324260" y="2535140"/>
            <a:ext cx="1149187" cy="2293619"/>
          </a:xfrm>
          <a:custGeom>
            <a:avLst/>
            <a:gdLst>
              <a:gd name="connsiteX0" fmla="*/ 0 w 1149186"/>
              <a:gd name="connsiteY0" fmla="*/ 2324745 h 2324745"/>
              <a:gd name="connsiteX1" fmla="*/ 1022888 w 1149186"/>
              <a:gd name="connsiteY1" fmla="*/ 247973 h 2324745"/>
              <a:gd name="connsiteX2" fmla="*/ 1015139 w 1149186"/>
              <a:gd name="connsiteY2" fmla="*/ 131735 h 2324745"/>
              <a:gd name="connsiteX3" fmla="*/ 1131376 w 1149186"/>
              <a:gd name="connsiteY3" fmla="*/ 0 h 2324745"/>
              <a:gd name="connsiteX4" fmla="*/ 1146874 w 1149186"/>
              <a:gd name="connsiteY4" fmla="*/ 131735 h 232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186" h="2324745">
                <a:moveTo>
                  <a:pt x="0" y="2324745"/>
                </a:moveTo>
                <a:cubicBezTo>
                  <a:pt x="426849" y="1469110"/>
                  <a:pt x="853698" y="613475"/>
                  <a:pt x="1022888" y="247973"/>
                </a:cubicBezTo>
                <a:cubicBezTo>
                  <a:pt x="1192078" y="-117529"/>
                  <a:pt x="997058" y="173064"/>
                  <a:pt x="1015139" y="131735"/>
                </a:cubicBezTo>
                <a:cubicBezTo>
                  <a:pt x="1033220" y="90406"/>
                  <a:pt x="1109420" y="0"/>
                  <a:pt x="1131376" y="0"/>
                </a:cubicBezTo>
                <a:cubicBezTo>
                  <a:pt x="1153332" y="0"/>
                  <a:pt x="1150103" y="65867"/>
                  <a:pt x="1146874" y="1317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DE992FC-F2D2-A344-B891-EDCE0520FDBB}"/>
              </a:ext>
            </a:extLst>
          </p:cNvPr>
          <p:cNvSpPr/>
          <p:nvPr/>
        </p:nvSpPr>
        <p:spPr>
          <a:xfrm>
            <a:off x="4424766" y="3843337"/>
            <a:ext cx="786231" cy="1030880"/>
          </a:xfrm>
          <a:custGeom>
            <a:avLst/>
            <a:gdLst>
              <a:gd name="connsiteX0" fmla="*/ 0 w 786230"/>
              <a:gd name="connsiteY0" fmla="*/ 1030880 h 1030880"/>
              <a:gd name="connsiteX1" fmla="*/ 751668 w 786230"/>
              <a:gd name="connsiteY1" fmla="*/ 69985 h 1030880"/>
              <a:gd name="connsiteX2" fmla="*/ 635431 w 786230"/>
              <a:gd name="connsiteY2" fmla="*/ 85483 h 1030880"/>
              <a:gd name="connsiteX3" fmla="*/ 767166 w 786230"/>
              <a:gd name="connsiteY3" fmla="*/ 243 h 1030880"/>
              <a:gd name="connsiteX4" fmla="*/ 782665 w 786230"/>
              <a:gd name="connsiteY4" fmla="*/ 116480 h 10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230" h="1030880">
                <a:moveTo>
                  <a:pt x="0" y="1030880"/>
                </a:moveTo>
                <a:cubicBezTo>
                  <a:pt x="322881" y="629215"/>
                  <a:pt x="645763" y="227551"/>
                  <a:pt x="751668" y="69985"/>
                </a:cubicBezTo>
                <a:cubicBezTo>
                  <a:pt x="857573" y="-87581"/>
                  <a:pt x="632848" y="97107"/>
                  <a:pt x="635431" y="85483"/>
                </a:cubicBezTo>
                <a:cubicBezTo>
                  <a:pt x="638014" y="73859"/>
                  <a:pt x="742627" y="-4923"/>
                  <a:pt x="767166" y="243"/>
                </a:cubicBezTo>
                <a:cubicBezTo>
                  <a:pt x="791705" y="5409"/>
                  <a:pt x="787185" y="60944"/>
                  <a:pt x="782665" y="11648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C47333C-5A28-D24D-B422-6C237BD1CD72}"/>
              </a:ext>
            </a:extLst>
          </p:cNvPr>
          <p:cNvSpPr/>
          <p:nvPr/>
        </p:nvSpPr>
        <p:spPr>
          <a:xfrm>
            <a:off x="4494509" y="4703644"/>
            <a:ext cx="819020" cy="217069"/>
          </a:xfrm>
          <a:custGeom>
            <a:avLst/>
            <a:gdLst>
              <a:gd name="connsiteX0" fmla="*/ 0 w 819020"/>
              <a:gd name="connsiteY0" fmla="*/ 217069 h 217069"/>
              <a:gd name="connsiteX1" fmla="*/ 798163 w 819020"/>
              <a:gd name="connsiteY1" fmla="*/ 85333 h 217069"/>
              <a:gd name="connsiteX2" fmla="*/ 604434 w 819020"/>
              <a:gd name="connsiteY2" fmla="*/ 93 h 217069"/>
              <a:gd name="connsiteX3" fmla="*/ 813661 w 819020"/>
              <a:gd name="connsiteY3" fmla="*/ 100832 h 217069"/>
              <a:gd name="connsiteX4" fmla="*/ 728421 w 819020"/>
              <a:gd name="connsiteY4" fmla="*/ 178323 h 21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020" h="217069">
                <a:moveTo>
                  <a:pt x="0" y="217069"/>
                </a:moveTo>
                <a:cubicBezTo>
                  <a:pt x="348712" y="169282"/>
                  <a:pt x="697424" y="121496"/>
                  <a:pt x="798163" y="85333"/>
                </a:cubicBezTo>
                <a:cubicBezTo>
                  <a:pt x="898902" y="49170"/>
                  <a:pt x="601851" y="-2490"/>
                  <a:pt x="604434" y="93"/>
                </a:cubicBezTo>
                <a:cubicBezTo>
                  <a:pt x="607017" y="2676"/>
                  <a:pt x="792997" y="71127"/>
                  <a:pt x="813661" y="100832"/>
                </a:cubicBezTo>
                <a:cubicBezTo>
                  <a:pt x="834326" y="130537"/>
                  <a:pt x="781373" y="154430"/>
                  <a:pt x="728421" y="17832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B969F77-44A1-AA4A-97D8-159200A495BF}"/>
              </a:ext>
            </a:extLst>
          </p:cNvPr>
          <p:cNvSpPr/>
          <p:nvPr/>
        </p:nvSpPr>
        <p:spPr>
          <a:xfrm>
            <a:off x="9423137" y="2667688"/>
            <a:ext cx="247807" cy="222747"/>
          </a:xfrm>
          <a:custGeom>
            <a:avLst/>
            <a:gdLst>
              <a:gd name="connsiteX0" fmla="*/ 247806 w 247806"/>
              <a:gd name="connsiteY0" fmla="*/ 222746 h 222746"/>
              <a:gd name="connsiteX1" fmla="*/ 30830 w 247806"/>
              <a:gd name="connsiteY1" fmla="*/ 52265 h 222746"/>
              <a:gd name="connsiteX2" fmla="*/ 23081 w 247806"/>
              <a:gd name="connsiteY2" fmla="*/ 168502 h 222746"/>
              <a:gd name="connsiteX3" fmla="*/ 15332 w 247806"/>
              <a:gd name="connsiteY3" fmla="*/ 5770 h 222746"/>
              <a:gd name="connsiteX4" fmla="*/ 247806 w 247806"/>
              <a:gd name="connsiteY4" fmla="*/ 52265 h 22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06" h="222746">
                <a:moveTo>
                  <a:pt x="247806" y="222746"/>
                </a:moveTo>
                <a:cubicBezTo>
                  <a:pt x="158045" y="142026"/>
                  <a:pt x="68284" y="61306"/>
                  <a:pt x="30830" y="52265"/>
                </a:cubicBezTo>
                <a:cubicBezTo>
                  <a:pt x="-6624" y="43224"/>
                  <a:pt x="25664" y="176251"/>
                  <a:pt x="23081" y="168502"/>
                </a:cubicBezTo>
                <a:cubicBezTo>
                  <a:pt x="20498" y="160753"/>
                  <a:pt x="-22122" y="25143"/>
                  <a:pt x="15332" y="5770"/>
                </a:cubicBezTo>
                <a:cubicBezTo>
                  <a:pt x="52786" y="-13603"/>
                  <a:pt x="150296" y="19331"/>
                  <a:pt x="247806" y="5226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5" name="Content Placeholder 4" descr="devil 1.jpg">
            <a:extLst>
              <a:ext uri="{FF2B5EF4-FFF2-40B4-BE49-F238E27FC236}">
                <a16:creationId xmlns:a16="http://schemas.microsoft.com/office/drawing/2014/main" id="{50E6FE04-9284-4341-9B6B-844EB5E34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40" r="-28040"/>
          <a:stretch>
            <a:fillRect/>
          </a:stretch>
        </p:blipFill>
        <p:spPr>
          <a:xfrm>
            <a:off x="176260" y="5316106"/>
            <a:ext cx="2324929" cy="12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4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845D77-66C2-9D4C-9F6F-3C5EFA49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04" y="231040"/>
            <a:ext cx="4774131" cy="6572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C32410-D57E-1D41-8380-072D1B9C6507}"/>
              </a:ext>
            </a:extLst>
          </p:cNvPr>
          <p:cNvSpPr/>
          <p:nvPr/>
        </p:nvSpPr>
        <p:spPr>
          <a:xfrm>
            <a:off x="8441020" y="6266667"/>
            <a:ext cx="243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xkcd.com</a:t>
            </a:r>
            <a:r>
              <a:rPr lang="en-AU" dirty="0"/>
              <a:t>/1361/</a:t>
            </a:r>
          </a:p>
        </p:txBody>
      </p:sp>
    </p:spTree>
    <p:extLst>
      <p:ext uri="{BB962C8B-B14F-4D97-AF65-F5344CB8AC3E}">
        <p14:creationId xmlns:p14="http://schemas.microsoft.com/office/powerpoint/2010/main" val="170038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A8E8-78EA-BB40-BA7C-B8515F64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Why pick on the DNS?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B272-02F5-DF40-A238-E2F9CC8C4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DNS is very </a:t>
            </a:r>
            <a:r>
              <a:rPr lang="en-AU" b="1" dirty="0"/>
              <a:t>easy to tap</a:t>
            </a:r>
          </a:p>
          <a:p>
            <a:pPr lvl="1"/>
            <a:r>
              <a:rPr lang="en-AU" dirty="0"/>
              <a:t>Its open and unencrypted</a:t>
            </a:r>
          </a:p>
          <a:p>
            <a:r>
              <a:rPr lang="en-AU" dirty="0"/>
              <a:t>DNS traffic is </a:t>
            </a:r>
            <a:r>
              <a:rPr lang="en-AU" b="1" dirty="0"/>
              <a:t>easy to tamper with</a:t>
            </a:r>
          </a:p>
          <a:p>
            <a:pPr lvl="1"/>
            <a:r>
              <a:rPr lang="en-AU" dirty="0"/>
              <a:t>Its payload is not secured and tampering cannot be detected</a:t>
            </a:r>
          </a:p>
          <a:p>
            <a:pPr lvl="1"/>
            <a:r>
              <a:rPr lang="en-AU" dirty="0"/>
              <a:t>Its predictable and false answers can be readily inserted</a:t>
            </a:r>
          </a:p>
          <a:p>
            <a:r>
              <a:rPr lang="en-AU" dirty="0"/>
              <a:t>The DNS is </a:t>
            </a:r>
            <a:r>
              <a:rPr lang="en-AU" b="1" dirty="0"/>
              <a:t>hard for users to trace</a:t>
            </a:r>
          </a:p>
          <a:p>
            <a:pPr lvl="1"/>
            <a:r>
              <a:rPr lang="en-AU" dirty="0" err="1"/>
              <a:t>Noone</a:t>
            </a:r>
            <a:r>
              <a:rPr lang="en-AU" dirty="0"/>
              <a:t> knows exactly where their queries go</a:t>
            </a:r>
          </a:p>
          <a:p>
            <a:pPr lvl="1"/>
            <a:r>
              <a:rPr lang="en-AU" dirty="0" err="1"/>
              <a:t>Noone</a:t>
            </a:r>
            <a:r>
              <a:rPr lang="en-AU" dirty="0"/>
              <a:t> can know precisely where their answers come from</a:t>
            </a:r>
          </a:p>
          <a:p>
            <a:r>
              <a:rPr lang="en-AU" dirty="0"/>
              <a:t>The DNS is </a:t>
            </a:r>
            <a:r>
              <a:rPr lang="en-AU" b="1" dirty="0"/>
              <a:t>used by everyone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1210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4A3D-DC8C-354B-BFD5-D9E15586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94" y="365125"/>
            <a:ext cx="10834607" cy="1325563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7F5F00"/>
                </a:solidFill>
              </a:rPr>
              <a:t>Second-hand DNS queries are a business opportunity these days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B47C29-2393-7346-B2FE-10C5698F3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432" y="2197585"/>
            <a:ext cx="8326635" cy="4351339"/>
          </a:xfrm>
        </p:spPr>
      </p:pic>
    </p:spTree>
    <p:extLst>
      <p:ext uri="{BB962C8B-B14F-4D97-AF65-F5344CB8AC3E}">
        <p14:creationId xmlns:p14="http://schemas.microsoft.com/office/powerpoint/2010/main" val="2608351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2DF8-7F0D-2A49-8FF2-F5C755E6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7F5F00"/>
                </a:solidFill>
              </a:rPr>
              <a:t>How can we improve DNS Privacy?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96D1A-8690-9447-A6AE-03410A96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Lets look at a few behaviours of the DNS and see what we are doing to try and improve its privacy properties</a:t>
            </a:r>
          </a:p>
        </p:txBody>
      </p:sp>
    </p:spTree>
    <p:extLst>
      <p:ext uri="{BB962C8B-B14F-4D97-AF65-F5344CB8AC3E}">
        <p14:creationId xmlns:p14="http://schemas.microsoft.com/office/powerpoint/2010/main" val="506907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03BE-411A-CB42-AEF9-0D496966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1. The DNS is overly chatty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6C1-0548-5644-B7C1-13C45B8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DNS uses the full query name to discover the identity of the name servers for the query name</a:t>
            </a:r>
          </a:p>
          <a:p>
            <a:pPr marL="457189" lvl="1" indent="0">
              <a:buNone/>
            </a:pPr>
            <a:endParaRPr lang="en-AU" dirty="0"/>
          </a:p>
          <a:p>
            <a:pPr marL="457189" lvl="1" indent="0">
              <a:buNone/>
            </a:pPr>
            <a:r>
              <a:rPr lang="en-AU" dirty="0"/>
              <a:t>Hi root server, I want to resolve the A record for </a:t>
            </a:r>
            <a:r>
              <a:rPr lang="en-AU" dirty="0">
                <a:hlinkClick r:id="rId2"/>
              </a:rPr>
              <a:t>www.example.com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</a:t>
            </a:r>
            <a:r>
              <a:rPr lang="en-AU" i="1" dirty="0"/>
              <a:t>Not me – try asking the servers for .com</a:t>
            </a:r>
          </a:p>
          <a:p>
            <a:pPr marL="457189" lvl="1" indent="0">
              <a:buNone/>
            </a:pPr>
            <a:r>
              <a:rPr lang="en-AU" dirty="0"/>
              <a:t>Hi .com server, I want to resolve the A record for </a:t>
            </a:r>
            <a:r>
              <a:rPr lang="en-AU" dirty="0">
                <a:hlinkClick r:id="rId2"/>
              </a:rPr>
              <a:t>www.example.com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</a:t>
            </a:r>
            <a:r>
              <a:rPr lang="en-AU" i="1" dirty="0"/>
              <a:t>Not me – try asking the servers for </a:t>
            </a:r>
            <a:r>
              <a:rPr lang="en-AU" i="1" dirty="0" err="1"/>
              <a:t>example.com</a:t>
            </a:r>
            <a:endParaRPr lang="en-AU" i="1" dirty="0"/>
          </a:p>
          <a:p>
            <a:pPr marL="457189" lvl="1" indent="0">
              <a:buNone/>
            </a:pPr>
            <a:r>
              <a:rPr lang="en-AU" dirty="0"/>
              <a:t>Hi </a:t>
            </a:r>
            <a:r>
              <a:rPr lang="en-AU" dirty="0" err="1"/>
              <a:t>example.com</a:t>
            </a:r>
            <a:r>
              <a:rPr lang="en-AU" dirty="0"/>
              <a:t> server, I want to resolve the A record for </a:t>
            </a:r>
            <a:r>
              <a:rPr lang="en-AU" dirty="0">
                <a:hlinkClick r:id="rId2"/>
              </a:rPr>
              <a:t>www.example.com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</a:t>
            </a:r>
            <a:r>
              <a:rPr lang="en-AU" i="1" dirty="0"/>
              <a:t>Sure – its 93.184.216.34</a:t>
            </a:r>
          </a:p>
        </p:txBody>
      </p:sp>
    </p:spTree>
    <p:extLst>
      <p:ext uri="{BB962C8B-B14F-4D97-AF65-F5344CB8AC3E}">
        <p14:creationId xmlns:p14="http://schemas.microsoft.com/office/powerpoint/2010/main" val="326337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03BE-411A-CB42-AEF9-0D496966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The DNS is overly chatty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6C1-0548-5644-B7C1-13C45B8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 DNS uses the full query name to discover the identity of the name servers for the query name</a:t>
            </a:r>
          </a:p>
          <a:p>
            <a:endParaRPr lang="en-AU" dirty="0"/>
          </a:p>
          <a:p>
            <a:pPr marL="457189" lvl="1" indent="0">
              <a:buNone/>
            </a:pPr>
            <a:r>
              <a:rPr lang="en-AU" dirty="0"/>
              <a:t>Why are we telling root servers all our DNS secrets?</a:t>
            </a:r>
          </a:p>
          <a:p>
            <a:pPr marL="457189" lvl="1" indent="0">
              <a:buNone/>
            </a:pPr>
            <a:endParaRPr lang="en-AU" dirty="0"/>
          </a:p>
          <a:p>
            <a:pPr marL="457189" lvl="1" indent="0">
              <a:buNone/>
            </a:pPr>
            <a:r>
              <a:rPr lang="en-AU" dirty="0"/>
              <a:t>In our example case, both a root server and a .com server now know that I am attempting to resolve the name </a:t>
            </a:r>
            <a:r>
              <a:rPr lang="en-AU" dirty="0">
                <a:hlinkClick r:id="rId2"/>
              </a:rPr>
              <a:t>www.example.com</a:t>
            </a:r>
            <a:endParaRPr lang="en-AU" dirty="0"/>
          </a:p>
          <a:p>
            <a:pPr marL="457189" lvl="1" indent="0">
              <a:buNone/>
            </a:pPr>
            <a:endParaRPr lang="en-AU" dirty="0"/>
          </a:p>
          <a:p>
            <a:pPr marL="457189" lvl="1" indent="0">
              <a:buNone/>
            </a:pPr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Maybe I don’t want them to know this</a:t>
            </a:r>
          </a:p>
          <a:p>
            <a:pPr marL="457189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6958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03BE-411A-CB42-AEF9-0D496966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The DNS is overly chatty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466C1-0548-5644-B7C1-13C45B86E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Is there an alternative approach to name server discovery that strips the query name in iterative search for a zone’s servers?</a:t>
            </a:r>
          </a:p>
          <a:p>
            <a:pPr marL="457189" lvl="1" indent="0">
              <a:buNone/>
            </a:pPr>
            <a:r>
              <a:rPr lang="en-AU" dirty="0"/>
              <a:t>Yes – the extra information was inserted into the query to make the protocol simpler and slightly more efficient in some cases</a:t>
            </a:r>
          </a:p>
          <a:p>
            <a:pPr marL="457189" lvl="1" indent="0">
              <a:buNone/>
            </a:pPr>
            <a:r>
              <a:rPr lang="en-AU" dirty="0"/>
              <a:t>But we can alter query behaviour to only expose as much as is necessary to the folk who need to know in order to answer the query</a:t>
            </a:r>
          </a:p>
          <a:p>
            <a:pPr marL="457189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199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90D8-4055-1642-AD5C-3B80CFC8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QNAME Minimisation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6C62-DB86-EA4E-9976-0CEE438E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resolver technique intended to improve DNS privacy where a DNS resolver no longer sends the entire original query name to the upstream name server</a:t>
            </a:r>
          </a:p>
          <a:p>
            <a:r>
              <a:rPr lang="en-AU" dirty="0"/>
              <a:t>Described in RFC 7816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3762E-CA81-B140-A4E3-11B762CBA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85" y="3730717"/>
            <a:ext cx="84328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99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90D8-4055-1642-AD5C-3B80CFC8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Example of QNAME Minimisation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6C62-DB86-EA4E-9976-0CEE438E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Ask the authoritative server for a zone for the NS records of the next zone:</a:t>
            </a:r>
          </a:p>
          <a:p>
            <a:pPr marL="457189" lvl="1" indent="0">
              <a:buNone/>
            </a:pPr>
            <a:endParaRPr lang="en-AU" dirty="0"/>
          </a:p>
          <a:p>
            <a:pPr marL="457189" lvl="1" indent="0">
              <a:buNone/>
            </a:pPr>
            <a:r>
              <a:rPr lang="en-AU" dirty="0"/>
              <a:t>Hi Root server, I want to know the nameservers for </a:t>
            </a:r>
            <a:r>
              <a:rPr lang="en-AU" dirty="0">
                <a:hlinkClick r:id="rId2"/>
              </a:rPr>
              <a:t>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That’s a delegated zone, so here are the servers for .com</a:t>
            </a:r>
          </a:p>
          <a:p>
            <a:pPr marL="457189" lvl="1" indent="0">
              <a:buNone/>
            </a:pPr>
            <a:r>
              <a:rPr lang="en-AU" dirty="0"/>
              <a:t>Hi .com server, I want to know the nameservers for </a:t>
            </a:r>
            <a:r>
              <a:rPr lang="en-AU" dirty="0">
                <a:hlinkClick r:id="rId3"/>
              </a:rPr>
              <a:t>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That’s a delegated zone, so here are the servers for </a:t>
            </a:r>
            <a:r>
              <a:rPr lang="en-AU" dirty="0" err="1"/>
              <a:t>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Hi </a:t>
            </a:r>
            <a:r>
              <a:rPr lang="en-AU" dirty="0" err="1"/>
              <a:t>example.com</a:t>
            </a:r>
            <a:r>
              <a:rPr lang="en-AU" dirty="0"/>
              <a:t> server, I want to resolve the A record for </a:t>
            </a:r>
            <a:r>
              <a:rPr lang="en-AU" dirty="0">
                <a:hlinkClick r:id="rId2"/>
              </a:rPr>
              <a:t>www.example.com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Sure – its 93.184.216.34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475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90D8-4055-1642-AD5C-3B80CFC8D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Example of QNAME Minimisation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D6C62-DB86-EA4E-9976-0CEE438E8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Ask the authoritative server for a zone for the NS records of the next zone:</a:t>
            </a:r>
          </a:p>
          <a:p>
            <a:pPr marL="457189" lvl="1" indent="0">
              <a:buNone/>
            </a:pPr>
            <a:endParaRPr lang="en-AU" dirty="0"/>
          </a:p>
          <a:p>
            <a:pPr marL="457189" lvl="1" indent="0">
              <a:buNone/>
            </a:pPr>
            <a:r>
              <a:rPr lang="en-AU" dirty="0"/>
              <a:t>Hi Root server, I want to know the nameservers for </a:t>
            </a:r>
            <a:r>
              <a:rPr lang="en-AU" dirty="0">
                <a:hlinkClick r:id="rId2"/>
              </a:rPr>
              <a:t>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That’s a delegated zone, so here are the servers for .com</a:t>
            </a:r>
          </a:p>
          <a:p>
            <a:pPr marL="457189" lvl="1" indent="0">
              <a:buNone/>
            </a:pPr>
            <a:r>
              <a:rPr lang="en-AU" dirty="0"/>
              <a:t>Hi .com server, I want to know the nameservers for </a:t>
            </a:r>
            <a:r>
              <a:rPr lang="en-AU" dirty="0">
                <a:hlinkClick r:id="rId3"/>
              </a:rPr>
              <a:t>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That’s a delegated zone, so here are the servers for </a:t>
            </a:r>
            <a:r>
              <a:rPr lang="en-AU" dirty="0" err="1"/>
              <a:t>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Hi </a:t>
            </a:r>
            <a:r>
              <a:rPr lang="en-AU" dirty="0" err="1"/>
              <a:t>example.com</a:t>
            </a:r>
            <a:r>
              <a:rPr lang="en-AU" dirty="0"/>
              <a:t> server, I want to resolve the A record for </a:t>
            </a:r>
            <a:r>
              <a:rPr lang="en-AU" dirty="0">
                <a:hlinkClick r:id="rId2"/>
              </a:rPr>
              <a:t>www.example.com</a:t>
            </a:r>
            <a:endParaRPr lang="en-AU" dirty="0"/>
          </a:p>
          <a:p>
            <a:pPr marL="457189" lvl="1" indent="0">
              <a:buNone/>
            </a:pPr>
            <a:r>
              <a:rPr lang="en-AU" dirty="0"/>
              <a:t>	Sure – its 93.184.216.34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463A1-5EB6-EA4F-992C-9081A7907B92}"/>
              </a:ext>
            </a:extLst>
          </p:cNvPr>
          <p:cNvSpPr txBox="1"/>
          <p:nvPr/>
        </p:nvSpPr>
        <p:spPr>
          <a:xfrm rot="20080258">
            <a:off x="1079197" y="2733782"/>
            <a:ext cx="77287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2">
                    <a:lumMod val="50000"/>
                  </a:schemeClr>
                </a:solidFill>
                <a:latin typeface="AhnbergHand" pitchFamily="2" charset="0"/>
              </a:rPr>
              <a:t>It’s a good idea, but only some 3% of users have their queries protected in this way today</a:t>
            </a:r>
          </a:p>
        </p:txBody>
      </p:sp>
    </p:spTree>
    <p:extLst>
      <p:ext uri="{BB962C8B-B14F-4D97-AF65-F5344CB8AC3E}">
        <p14:creationId xmlns:p14="http://schemas.microsoft.com/office/powerpoint/2010/main" val="1739550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1EC6-B823-0848-A565-7F4400D5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2. Interception and Rewriting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0FACF-0D14-7947-8015-6555F63A3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 DNS is an easy target for the imposition of control over access</a:t>
            </a:r>
          </a:p>
          <a:p>
            <a:pPr lvl="1"/>
            <a:r>
              <a:rPr lang="en-AU" dirty="0"/>
              <a:t>Try asking for </a:t>
            </a:r>
            <a:r>
              <a:rPr lang="en-AU" dirty="0" err="1">
                <a:hlinkClick r:id="rId2"/>
              </a:rPr>
              <a:t>www.thepiratebay.org</a:t>
            </a:r>
            <a:r>
              <a:rPr lang="en-AU" dirty="0"/>
              <a:t> in Australia</a:t>
            </a:r>
          </a:p>
          <a:p>
            <a:pPr lvl="1"/>
            <a:r>
              <a:rPr lang="en-AU" dirty="0"/>
              <a:t>Try asking for </a:t>
            </a:r>
            <a:r>
              <a:rPr lang="en-AU" dirty="0">
                <a:hlinkClick r:id="rId3"/>
              </a:rPr>
              <a:t>www.facebook.com</a:t>
            </a:r>
            <a:r>
              <a:rPr lang="en-AU" dirty="0"/>
              <a:t> in China</a:t>
            </a:r>
          </a:p>
          <a:p>
            <a:pPr marL="457200" lvl="1" indent="0">
              <a:buNone/>
            </a:pPr>
            <a:r>
              <a:rPr lang="en-AU" dirty="0"/>
              <a:t>Etc, etc</a:t>
            </a:r>
          </a:p>
          <a:p>
            <a:r>
              <a:rPr lang="en-AU" dirty="0"/>
              <a:t>These days interception systems typically offer an </a:t>
            </a:r>
            <a:r>
              <a:rPr lang="en-AU" b="1" dirty="0"/>
              <a:t>incorrect response </a:t>
            </a:r>
          </a:p>
          <a:p>
            <a:r>
              <a:rPr lang="en-AU" dirty="0"/>
              <a:t>How can you tell if the answer that the DNS gives you is the genuine answer or not?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374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A4FB-8ED4-5E46-9228-E9DD7E03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0B033-DB24-A34E-9D00-6EA88A84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AU" dirty="0"/>
              <a:t>Because everything you do on the net starts with a call to the DNS</a:t>
            </a:r>
          </a:p>
          <a:p>
            <a:r>
              <a:rPr lang="en-AU" dirty="0"/>
              <a:t>If we could see your stream of queries in real time we could assemble a detailed profile of you and interests and activities</a:t>
            </a:r>
          </a:p>
          <a:p>
            <a:r>
              <a:rPr lang="en-AU" dirty="0"/>
              <a:t>Do we have any evidence of DNS data mining?</a:t>
            </a:r>
          </a:p>
          <a:p>
            <a:pPr lvl="1"/>
            <a:r>
              <a:rPr lang="en-AU" dirty="0"/>
              <a:t>Data miners don’t disclose their sources as a rule</a:t>
            </a:r>
          </a:p>
          <a:p>
            <a:r>
              <a:rPr lang="en-AU" dirty="0"/>
              <a:t>How about something related:</a:t>
            </a:r>
          </a:p>
          <a:p>
            <a:pPr lvl="1"/>
            <a:r>
              <a:rPr lang="en-AU" dirty="0"/>
              <a:t>Do we have any evidence of DNS stalking?</a:t>
            </a:r>
          </a:p>
        </p:txBody>
      </p:sp>
    </p:spTree>
    <p:extLst>
      <p:ext uri="{BB962C8B-B14F-4D97-AF65-F5344CB8AC3E}">
        <p14:creationId xmlns:p14="http://schemas.microsoft.com/office/powerpoint/2010/main" val="1265631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0D74C-A1B5-2640-BA47-24007B1D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4">
                    <a:lumMod val="50000"/>
                  </a:schemeClr>
                </a:solidFill>
              </a:rPr>
              <a:t>DNSSEC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71E7F-F802-2540-B13C-2F005AFE6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DNSSEC is defined in RFCs 4033, 4034 &amp; 4035</a:t>
            </a:r>
          </a:p>
          <a:p>
            <a:pPr lvl="1"/>
            <a:r>
              <a:rPr lang="en-AU" dirty="0"/>
              <a:t>Adds a number of new </a:t>
            </a:r>
            <a:r>
              <a:rPr lang="en-AU" dirty="0" err="1"/>
              <a:t>RRtypes</a:t>
            </a:r>
            <a:r>
              <a:rPr lang="en-AU" dirty="0"/>
              <a:t> that allow a digital signature to be attached to </a:t>
            </a:r>
            <a:r>
              <a:rPr lang="en-AU" dirty="0" err="1"/>
              <a:t>RRsets</a:t>
            </a:r>
            <a:r>
              <a:rPr lang="en-AU" dirty="0"/>
              <a:t> in a zone and to define how keys that are used to generate signatures are also stored in the zone</a:t>
            </a:r>
          </a:p>
          <a:p>
            <a:r>
              <a:rPr lang="en-AU" dirty="0"/>
              <a:t>DNSSEC validation of the DNS response can tell you if the response is genuine or if it is out of date or has been altered</a:t>
            </a:r>
          </a:p>
          <a:p>
            <a:r>
              <a:rPr lang="en-AU" dirty="0"/>
              <a:t>DNSSEC can’t tell you what the “good” answer is, just that the answer you got was not it!</a:t>
            </a:r>
          </a:p>
          <a:p>
            <a:r>
              <a:rPr lang="en-AU" dirty="0"/>
              <a:t>DNSSEC will also tell if is an NXDOMAIN response is authentic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527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B36F-8831-1346-8A15-166CE270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DNSSEC and Recursive Resolvers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B524-C18C-5F4C-9B1F-D310AFAA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 DNS response that has been modified will fail to validate. </a:t>
            </a:r>
          </a:p>
          <a:p>
            <a:pPr marL="457189" lvl="1" indent="0">
              <a:buNone/>
            </a:pPr>
            <a:r>
              <a:rPr lang="en-AU" dirty="0"/>
              <a:t>When: </a:t>
            </a:r>
          </a:p>
          <a:p>
            <a:pPr lvl="2"/>
            <a:r>
              <a:rPr lang="en-AU" dirty="0"/>
              <a:t>a client asks a security-aware resolver to resolve a name, and </a:t>
            </a:r>
          </a:p>
          <a:p>
            <a:pPr lvl="2"/>
            <a:r>
              <a:rPr lang="en-AU" dirty="0"/>
              <a:t>sets the EDNS(0) DNSSEC OK bit, and</a:t>
            </a:r>
          </a:p>
          <a:p>
            <a:pPr lvl="2"/>
            <a:r>
              <a:rPr lang="en-AU" dirty="0"/>
              <a:t>the zone is DNSSEC-signed</a:t>
            </a:r>
          </a:p>
          <a:p>
            <a:pPr marL="457189" lvl="1" indent="0">
              <a:buNone/>
            </a:pPr>
            <a:r>
              <a:rPr lang="en-AU" dirty="0"/>
              <a:t>then the recursive resolver will only return a </a:t>
            </a:r>
            <a:r>
              <a:rPr lang="en-AU" dirty="0" err="1"/>
              <a:t>RRset</a:t>
            </a:r>
            <a:r>
              <a:rPr lang="en-AU" dirty="0"/>
              <a:t> for the query if it can validate the response using the attached digital signature</a:t>
            </a:r>
          </a:p>
          <a:p>
            <a:pPr marL="457189" lvl="1" indent="0">
              <a:buNone/>
            </a:pPr>
            <a:r>
              <a:rPr lang="en-AU" dirty="0"/>
              <a:t>It will set the AD bit in the resolver response to indicate validation success</a:t>
            </a:r>
          </a:p>
          <a:p>
            <a:pPr marL="457189" lvl="1" indent="0">
              <a:buNone/>
            </a:pPr>
            <a:r>
              <a:rPr lang="en-AU" dirty="0"/>
              <a:t>Otherwise it will return SERVFAIL</a:t>
            </a:r>
          </a:p>
          <a:p>
            <a:r>
              <a:rPr lang="en-AU" dirty="0"/>
              <a:t>But SERVFAIL is not the same as “I smell tampering”</a:t>
            </a:r>
          </a:p>
          <a:p>
            <a:r>
              <a:rPr lang="en-AU" dirty="0"/>
              <a:t>Its ”nope, I failed. Try another resolver”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1407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B36F-8831-1346-8A15-166CE270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DNSSEC and Recursive Resolvers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B524-C18C-5F4C-9B1F-D310AFAA2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AU" dirty="0"/>
              <a:t>If you are going to use a DNSSEC-validating recursive resolver</a:t>
            </a:r>
          </a:p>
          <a:p>
            <a:pPr lvl="1"/>
            <a:r>
              <a:rPr lang="en-AU" dirty="0"/>
              <a:t>Such as 1.1.1.1, 8.8.8.8, 9.9.9.9 or any other validating open resolver</a:t>
            </a:r>
          </a:p>
          <a:p>
            <a:r>
              <a:rPr lang="en-AU" dirty="0"/>
              <a:t>Then make sure that </a:t>
            </a:r>
            <a:r>
              <a:rPr lang="en-AU" b="1" dirty="0"/>
              <a:t>all</a:t>
            </a:r>
            <a:r>
              <a:rPr lang="en-AU" dirty="0"/>
              <a:t> your resolvers perform DNSSEC validation if you don’t want to be mislead</a:t>
            </a:r>
          </a:p>
          <a:p>
            <a:pPr lvl="1"/>
            <a:r>
              <a:rPr lang="en-AU" dirty="0"/>
              <a:t>Because SERVFAIL from a validating resolver means “try the next resolver in your resolver list”</a:t>
            </a:r>
          </a:p>
        </p:txBody>
      </p:sp>
    </p:spTree>
    <p:extLst>
      <p:ext uri="{BB962C8B-B14F-4D97-AF65-F5344CB8AC3E}">
        <p14:creationId xmlns:p14="http://schemas.microsoft.com/office/powerpoint/2010/main" val="1996554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415F-84F9-D044-B91A-5CD7E5CB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F5F00"/>
                </a:solidFill>
              </a:rPr>
              <a:t>DNSSEC in Mongolia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689F3-463C-2A49-A6A2-B4CE3BFD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6" y="1399303"/>
            <a:ext cx="10243930" cy="47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97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415F-84F9-D044-B91A-5CD7E5CB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F5F00"/>
                </a:solidFill>
              </a:rPr>
              <a:t>DNSSEC in Mongolia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689F3-463C-2A49-A6A2-B4CE3BFD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36" y="1399303"/>
            <a:ext cx="10243930" cy="47671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82C730-E2C7-F141-84B1-10E421D568DF}"/>
              </a:ext>
            </a:extLst>
          </p:cNvPr>
          <p:cNvSpPr/>
          <p:nvPr/>
        </p:nvSpPr>
        <p:spPr>
          <a:xfrm>
            <a:off x="626165" y="1481439"/>
            <a:ext cx="10727635" cy="5011436"/>
          </a:xfrm>
          <a:prstGeom prst="rect">
            <a:avLst/>
          </a:prstGeom>
          <a:solidFill>
            <a:srgbClr val="FFFFFF">
              <a:alpha val="6352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4B22A-6AA7-704B-93B7-4EC4D0537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2491581"/>
            <a:ext cx="12153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41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0454-8319-8244-9229-D2E386E5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3. Middleware and </a:t>
            </a:r>
            <a:r>
              <a:rPr lang="en-AU" dirty="0" err="1">
                <a:solidFill>
                  <a:srgbClr val="7F5F00"/>
                </a:solidFill>
              </a:rPr>
              <a:t>WireTapping</a:t>
            </a:r>
            <a:endParaRPr lang="en-AU" dirty="0">
              <a:solidFill>
                <a:srgbClr val="7F5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CCFDC-18ED-0247-A299-9DD2246D5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Protecting the content of DNS responses  is part of what we need to make the DNS more robust</a:t>
            </a:r>
          </a:p>
          <a:p>
            <a:r>
              <a:rPr lang="en-AU" dirty="0"/>
              <a:t>If we want to prevent DNS inspection we also should look at encrypting the transport used by DNS queries and responses</a:t>
            </a:r>
          </a:p>
          <a:p>
            <a:r>
              <a:rPr lang="en-AU" dirty="0"/>
              <a:t>Today the standard tool is TLS, which uses dynamically generated session keys to encrypt all traffic between two parties</a:t>
            </a:r>
          </a:p>
          <a:p>
            <a:r>
              <a:rPr lang="en-AU" dirty="0"/>
              <a:t>We could use TLS between the end client and the client’s recursive resolver</a:t>
            </a:r>
          </a:p>
          <a:p>
            <a:pPr lvl="1"/>
            <a:r>
              <a:rPr lang="en-AU" dirty="0"/>
              <a:t>It’s more challenging to use encryption between recursive resolvers and authoritative servers</a:t>
            </a:r>
          </a:p>
        </p:txBody>
      </p:sp>
    </p:spTree>
    <p:extLst>
      <p:ext uri="{BB962C8B-B14F-4D97-AF65-F5344CB8AC3E}">
        <p14:creationId xmlns:p14="http://schemas.microsoft.com/office/powerpoint/2010/main" val="3303927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EE8B-57D3-3345-AB9C-CD29D7B1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DNS over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66076-A1C7-DD4E-8083-2E116F2E7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88" y="1825625"/>
            <a:ext cx="5293419" cy="4351339"/>
          </a:xfrm>
        </p:spPr>
        <p:txBody>
          <a:bodyPr>
            <a:normAutofit/>
          </a:bodyPr>
          <a:lstStyle/>
          <a:p>
            <a:r>
              <a:rPr lang="en-AU" dirty="0"/>
              <a:t>TLS is a TCP ‘overlay’ that adds server authentication and session encryption to TCP</a:t>
            </a:r>
          </a:p>
          <a:p>
            <a:r>
              <a:rPr lang="en-AU" dirty="0"/>
              <a:t>TLS uses an initial handshake to allow a client to: </a:t>
            </a:r>
          </a:p>
          <a:p>
            <a:pPr lvl="1"/>
            <a:r>
              <a:rPr lang="en-AU" dirty="0"/>
              <a:t>Validate the identity of the server</a:t>
            </a:r>
          </a:p>
          <a:p>
            <a:pPr lvl="1"/>
            <a:r>
              <a:rPr lang="en-AU" dirty="0"/>
              <a:t>Negotiate a session key to be used in all subsequent packets in the TCP session</a:t>
            </a:r>
          </a:p>
          <a:p>
            <a:r>
              <a:rPr lang="en-AU" dirty="0"/>
              <a:t>RFC 7858, RFC 8310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E29D7A9-68AA-5641-ADAD-F0B74AFF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805" y="1825625"/>
            <a:ext cx="6352488" cy="435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93C556-CEA7-2E47-B57A-DC9035453432}"/>
              </a:ext>
            </a:extLst>
          </p:cNvPr>
          <p:cNvSpPr txBox="1"/>
          <p:nvPr/>
        </p:nvSpPr>
        <p:spPr>
          <a:xfrm>
            <a:off x="7719462" y="5807631"/>
            <a:ext cx="190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TLS 1.2 handshake</a:t>
            </a:r>
          </a:p>
        </p:txBody>
      </p:sp>
    </p:spTree>
    <p:extLst>
      <p:ext uri="{BB962C8B-B14F-4D97-AF65-F5344CB8AC3E}">
        <p14:creationId xmlns:p14="http://schemas.microsoft.com/office/powerpoint/2010/main" val="2644071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D079-6D83-084E-A112-6070DA70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over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EB260-632B-E846-B95E-3640B15E3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Similar to DNS over TCP:</a:t>
            </a:r>
          </a:p>
          <a:p>
            <a:pPr lvl="1"/>
            <a:r>
              <a:rPr lang="en-AU" dirty="0"/>
              <a:t>Open a TLS session with a recursive resolver</a:t>
            </a:r>
          </a:p>
          <a:p>
            <a:pPr lvl="1"/>
            <a:r>
              <a:rPr lang="en-AU" dirty="0"/>
              <a:t>Pass the DNS query using DNS wireline format</a:t>
            </a:r>
          </a:p>
          <a:p>
            <a:pPr lvl="1"/>
            <a:r>
              <a:rPr lang="en-AU" dirty="0"/>
              <a:t>Wait for the response</a:t>
            </a:r>
          </a:p>
          <a:p>
            <a:r>
              <a:rPr lang="en-AU" dirty="0"/>
              <a:t>Can use held DNS sessions to allow the TLS session to be used for multiple DNS queries</a:t>
            </a:r>
          </a:p>
          <a:p>
            <a:r>
              <a:rPr lang="en-AU" dirty="0"/>
              <a:t>The queries and the responses are hidden	from intermediaries </a:t>
            </a:r>
          </a:p>
          <a:p>
            <a:r>
              <a:rPr lang="en-AU" dirty="0"/>
              <a:t>The client validates the recursive resolver’s identity</a:t>
            </a:r>
          </a:p>
        </p:txBody>
      </p:sp>
    </p:spTree>
    <p:extLst>
      <p:ext uri="{BB962C8B-B14F-4D97-AF65-F5344CB8AC3E}">
        <p14:creationId xmlns:p14="http://schemas.microsoft.com/office/powerpoint/2010/main" val="4228825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6961-5E8C-B643-831F-9D06D8AB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over TLS and Android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72670-2E4A-CF4F-9E6B-1D3E4776D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156" y="1389313"/>
            <a:ext cx="7267413" cy="165525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4A55F-BD6F-4940-B946-B6F874D6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56" y="3044568"/>
            <a:ext cx="5951621" cy="34635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4EAB685-074D-2C4B-BC70-8B93F210A29D}"/>
              </a:ext>
            </a:extLst>
          </p:cNvPr>
          <p:cNvSpPr/>
          <p:nvPr/>
        </p:nvSpPr>
        <p:spPr>
          <a:xfrm>
            <a:off x="1320592" y="652272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200" dirty="0"/>
              <a:t>https://android-</a:t>
            </a:r>
            <a:r>
              <a:rPr lang="en-AU" sz="1200" dirty="0" err="1"/>
              <a:t>developers.googleblog.com</a:t>
            </a:r>
            <a:r>
              <a:rPr lang="en-AU" sz="1200" dirty="0"/>
              <a:t>/2018/04/</a:t>
            </a:r>
            <a:r>
              <a:rPr lang="en-AU" sz="1200" dirty="0" err="1"/>
              <a:t>dns</a:t>
            </a:r>
            <a:r>
              <a:rPr lang="en-AU" sz="1200" dirty="0"/>
              <a:t>-over-</a:t>
            </a:r>
            <a:r>
              <a:rPr lang="en-AU" sz="1200" dirty="0" err="1"/>
              <a:t>tls</a:t>
            </a:r>
            <a:r>
              <a:rPr lang="en-AU" sz="1200" dirty="0"/>
              <a:t>-support-in-android-</a:t>
            </a:r>
            <a:r>
              <a:rPr lang="en-AU" sz="1200" dirty="0" err="1"/>
              <a:t>p.html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888075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169BD-D5CE-AD40-BDAE-F6CB4123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over TLS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BC537-4830-8641-BD08-276577291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Will generate a higher recursive resolver memory load as each client may have a held state with one or more recursive resolvers</a:t>
            </a:r>
          </a:p>
          <a:p>
            <a:r>
              <a:rPr lang="en-AU" dirty="0"/>
              <a:t>The TCP session state is on port 853</a:t>
            </a:r>
          </a:p>
          <a:p>
            <a:pPr lvl="1"/>
            <a:r>
              <a:rPr lang="en-AU" dirty="0"/>
              <a:t>DNS over TLS can be readily blocked by middleware</a:t>
            </a:r>
          </a:p>
          <a:p>
            <a:r>
              <a:rPr lang="en-AU" dirty="0"/>
              <a:t>The privacy is relative, as the recursive resolver still knows all your DNS queries</a:t>
            </a:r>
          </a:p>
          <a:p>
            <a:r>
              <a:rPr lang="en-AU" dirty="0"/>
              <a:t>Supported by Bind (</a:t>
            </a:r>
            <a:r>
              <a:rPr lang="en-AU" dirty="0" err="1"/>
              <a:t>stunnel</a:t>
            </a:r>
            <a:r>
              <a:rPr lang="en-AU" dirty="0"/>
              <a:t>), Unbound, </a:t>
            </a:r>
            <a:r>
              <a:rPr lang="en-AU" dirty="0" err="1"/>
              <a:t>DNSDist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488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3D98-E0B4-784D-97D5-B82E4D18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What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7AF9-B2A1-094D-86AC-F094C023B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 gave you an absolutely unique name to resolve:</a:t>
            </a:r>
          </a:p>
          <a:p>
            <a:pPr lvl="1"/>
            <a:r>
              <a:rPr lang="en-AU" dirty="0"/>
              <a:t>The name never existed before now</a:t>
            </a:r>
          </a:p>
          <a:p>
            <a:pPr lvl="1"/>
            <a:r>
              <a:rPr lang="en-AU" dirty="0"/>
              <a:t>The name will never be used again</a:t>
            </a:r>
          </a:p>
          <a:p>
            <a:pPr lvl="1"/>
            <a:r>
              <a:rPr lang="en-AU" dirty="0"/>
              <a:t>The name includes the time when the name was created </a:t>
            </a:r>
          </a:p>
          <a:p>
            <a:r>
              <a:rPr lang="en-AU" dirty="0"/>
              <a:t>If I am the authoritative server for the name’s zone then I should see your efforts to resolve the name</a:t>
            </a:r>
          </a:p>
          <a:p>
            <a:r>
              <a:rPr lang="en-AU" dirty="0"/>
              <a:t>Then I should never see the name as a resolution query ever again</a:t>
            </a:r>
          </a:p>
          <a:p>
            <a:pPr marL="457189" lvl="1" indent="0">
              <a:buNone/>
            </a:pPr>
            <a:r>
              <a:rPr lang="en-AU" dirty="0"/>
              <a:t>Unless you have attracted a digital stalker who performs re-queries of your DNS names!</a:t>
            </a:r>
          </a:p>
        </p:txBody>
      </p:sp>
    </p:spTree>
    <p:extLst>
      <p:ext uri="{BB962C8B-B14F-4D97-AF65-F5344CB8AC3E}">
        <p14:creationId xmlns:p14="http://schemas.microsoft.com/office/powerpoint/2010/main" val="2815472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3546-A9D0-2349-B7B5-9AF2FC37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</a:rPr>
              <a:t>DNS over QUIC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392F0-72C1-9D40-97B4-3E733C2D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55231" cy="4351339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QUIC is a transport protocol originally developed by Google and passed over to the IETF for standardised profile development</a:t>
            </a:r>
          </a:p>
          <a:p>
            <a:r>
              <a:rPr lang="en-AU" dirty="0"/>
              <a:t>QUIC uses a thin UDP shim and an encrypted payload</a:t>
            </a:r>
          </a:p>
          <a:p>
            <a:pPr lvl="1"/>
            <a:r>
              <a:rPr lang="en-AU" dirty="0"/>
              <a:t>The payload is divided into a TCP-like transport header and a payload</a:t>
            </a:r>
          </a:p>
          <a:p>
            <a:r>
              <a:rPr lang="en-AU" dirty="0"/>
              <a:t>The essential difference between DOT and DOQ is the deliberate hiding of the transport protocol from network middleware with the use of QUIC</a:t>
            </a:r>
          </a:p>
          <a:p>
            <a:r>
              <a:rPr lang="en-AU" dirty="0"/>
              <a:t>No known implementations of DNS over QUIC exist, though IETF work continues</a:t>
            </a:r>
          </a:p>
          <a:p>
            <a:pPr marL="0" indent="0">
              <a:buNone/>
            </a:pPr>
            <a:r>
              <a:rPr lang="en-AU" dirty="0"/>
              <a:t>            draft-huitema-quic-dns-quic-06</a:t>
            </a:r>
          </a:p>
          <a:p>
            <a:endParaRPr lang="en-A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5FB0D0-EFA8-204F-8EB2-EB4164F8ABD6}"/>
              </a:ext>
            </a:extLst>
          </p:cNvPr>
          <p:cNvSpPr/>
          <p:nvPr/>
        </p:nvSpPr>
        <p:spPr>
          <a:xfrm>
            <a:off x="8446574" y="2194957"/>
            <a:ext cx="1185621" cy="37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DNS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846E935-9A72-3B42-944D-513CF1353705}"/>
              </a:ext>
            </a:extLst>
          </p:cNvPr>
          <p:cNvSpPr/>
          <p:nvPr/>
        </p:nvSpPr>
        <p:spPr>
          <a:xfrm>
            <a:off x="8446574" y="2566917"/>
            <a:ext cx="1185621" cy="3719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TLS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91CCEA-4A50-CA40-98BE-FDC9B3657292}"/>
              </a:ext>
            </a:extLst>
          </p:cNvPr>
          <p:cNvSpPr/>
          <p:nvPr/>
        </p:nvSpPr>
        <p:spPr>
          <a:xfrm>
            <a:off x="8446574" y="2938877"/>
            <a:ext cx="1185621" cy="371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TCP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BDA43C-38DB-4B41-9A18-6CD325C97BE3}"/>
              </a:ext>
            </a:extLst>
          </p:cNvPr>
          <p:cNvSpPr/>
          <p:nvPr/>
        </p:nvSpPr>
        <p:spPr>
          <a:xfrm>
            <a:off x="8446572" y="3310837"/>
            <a:ext cx="1185621" cy="3719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1C9D01D-4F3E-9641-ADD2-0C87C85D973B}"/>
              </a:ext>
            </a:extLst>
          </p:cNvPr>
          <p:cNvSpPr/>
          <p:nvPr/>
        </p:nvSpPr>
        <p:spPr>
          <a:xfrm>
            <a:off x="9885334" y="2194957"/>
            <a:ext cx="1185621" cy="371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DNS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305855-8EB1-484F-96D1-927D0D72AE1C}"/>
              </a:ext>
            </a:extLst>
          </p:cNvPr>
          <p:cNvSpPr/>
          <p:nvPr/>
        </p:nvSpPr>
        <p:spPr>
          <a:xfrm>
            <a:off x="9885334" y="2566917"/>
            <a:ext cx="1185621" cy="5579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QUIC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58BDD07-EF12-0D49-A97C-C761E803D192}"/>
              </a:ext>
            </a:extLst>
          </p:cNvPr>
          <p:cNvSpPr/>
          <p:nvPr/>
        </p:nvSpPr>
        <p:spPr>
          <a:xfrm>
            <a:off x="9885334" y="3124856"/>
            <a:ext cx="1185621" cy="185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UDP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7B5998F-924E-AC4A-91D0-97B51927C44D}"/>
              </a:ext>
            </a:extLst>
          </p:cNvPr>
          <p:cNvSpPr/>
          <p:nvPr/>
        </p:nvSpPr>
        <p:spPr>
          <a:xfrm>
            <a:off x="9885332" y="3310837"/>
            <a:ext cx="1185621" cy="3719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2794B5-4AA8-7745-B2A7-C4B2378EBEFB}"/>
              </a:ext>
            </a:extLst>
          </p:cNvPr>
          <p:cNvSpPr txBox="1"/>
          <p:nvPr/>
        </p:nvSpPr>
        <p:spPr>
          <a:xfrm>
            <a:off x="8746578" y="1825625"/>
            <a:ext cx="58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9A5041-8334-DE42-9D71-188C18643F5B}"/>
              </a:ext>
            </a:extLst>
          </p:cNvPr>
          <p:cNvSpPr txBox="1"/>
          <p:nvPr/>
        </p:nvSpPr>
        <p:spPr>
          <a:xfrm>
            <a:off x="10185338" y="182562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DOQ</a:t>
            </a:r>
          </a:p>
        </p:txBody>
      </p:sp>
    </p:spTree>
    <p:extLst>
      <p:ext uri="{BB962C8B-B14F-4D97-AF65-F5344CB8AC3E}">
        <p14:creationId xmlns:p14="http://schemas.microsoft.com/office/powerpoint/2010/main" val="2069264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BBB6-B2E8-1F4E-81FF-27ABA18C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875"/>
            <a:ext cx="10515600" cy="1325563"/>
          </a:xfrm>
        </p:spPr>
        <p:txBody>
          <a:bodyPr/>
          <a:lstStyle/>
          <a:p>
            <a:r>
              <a:rPr lang="en-AU" dirty="0" err="1">
                <a:solidFill>
                  <a:srgbClr val="7F5F00"/>
                </a:solidFill>
              </a:rPr>
              <a:t>DoH</a:t>
            </a:r>
            <a:r>
              <a:rPr lang="en-AU" dirty="0">
                <a:solidFill>
                  <a:srgbClr val="7F5F00"/>
                </a:solidFill>
              </a:rPr>
              <a:t> - DNS over HTTPS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6941-FD26-1649-BF84-A9B1CE5E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DNS over HTTPS</a:t>
            </a:r>
          </a:p>
          <a:p>
            <a:r>
              <a:rPr lang="en-AU" dirty="0"/>
              <a:t>Uses an HTTPS session with a resolver</a:t>
            </a:r>
          </a:p>
          <a:p>
            <a:r>
              <a:rPr lang="en-AU" dirty="0"/>
              <a:t>Similar to DNS over TLS, but with HTTP object semantics</a:t>
            </a:r>
          </a:p>
          <a:p>
            <a:r>
              <a:rPr lang="en-AU" dirty="0"/>
              <a:t>Uses TCP port 443, so can be masked within other HTTPS traffic</a:t>
            </a:r>
          </a:p>
          <a:p>
            <a:r>
              <a:rPr lang="en-AU" dirty="0"/>
              <a:t>Can use DNS wire format or JSON format DNS payload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8392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41AD-A617-1B4E-B7E6-5E67C0B7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>
                <a:solidFill>
                  <a:srgbClr val="7F5F00"/>
                </a:solidFill>
              </a:rPr>
              <a:t>DoH</a:t>
            </a:r>
            <a:r>
              <a:rPr lang="en-AU" dirty="0">
                <a:solidFill>
                  <a:srgbClr val="7F5F00"/>
                </a:solidFill>
              </a:rPr>
              <a:t> - DNS within the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3B030-46D5-F441-818C-4F95A344E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Firefox’s “Trusted Recursive Resolver”</a:t>
            </a:r>
          </a:p>
          <a:p>
            <a:r>
              <a:rPr lang="en-AU" dirty="0"/>
              <a:t>Avoids using the local DNS resolver library and local DNS infrastructure</a:t>
            </a:r>
          </a:p>
          <a:p>
            <a:r>
              <a:rPr lang="en-AU" dirty="0"/>
              <a:t>Has the browser sending its DNS queries directly to a trusted resolver over HTTPS</a:t>
            </a:r>
          </a:p>
          <a:p>
            <a:r>
              <a:rPr lang="en-AU" dirty="0"/>
              <a:t>Servers available from Cloudflare, Google, </a:t>
            </a:r>
            <a:r>
              <a:rPr lang="en-AU" dirty="0" err="1"/>
              <a:t>CleanBrowsing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0619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141AD-A617-1B4E-B7E6-5E67C0B7C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>
                <a:solidFill>
                  <a:srgbClr val="7F5F00"/>
                </a:solidFill>
              </a:rPr>
              <a:t>DoH</a:t>
            </a:r>
            <a:r>
              <a:rPr lang="en-AU" dirty="0">
                <a:solidFill>
                  <a:srgbClr val="7F5F00"/>
                </a:solidFill>
              </a:rPr>
              <a:t> - DNS within the Browser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FA08A6-F0DE-4941-BEF9-3940D08C1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44" y="1548607"/>
            <a:ext cx="6676190" cy="361791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0B14F8-C393-684D-8E15-D1A945DA4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234" y="3357563"/>
            <a:ext cx="4921028" cy="30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36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0253-86EE-FD47-8F4D-93B0D20C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5. EDNS(0) Client Subnet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1629-F447-4B4A-A647-9EB295D65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There is a current debate between CDN operators that rely on customized DNS responses to perform content steering, and the use of large scale open resolvers that so not necessarily preserve locality</a:t>
            </a:r>
          </a:p>
          <a:p>
            <a:r>
              <a:rPr lang="en-AU" dirty="0"/>
              <a:t>The result is that the CDN operators wanted the client’s subnet embedded in the query to ensure that the CDN could provide enhanced content steering for the client</a:t>
            </a:r>
          </a:p>
          <a:p>
            <a:r>
              <a:rPr lang="en-AU" dirty="0"/>
              <a:t>This has raised a number of concerns about DNS privacy</a:t>
            </a:r>
          </a:p>
          <a:p>
            <a:r>
              <a:rPr lang="en-AU" dirty="0"/>
              <a:t>There is a forming consensus that Client Subnet has been a step too far in terms of potential privacy leakage into the DNS  </a:t>
            </a:r>
          </a:p>
        </p:txBody>
      </p:sp>
    </p:spTree>
    <p:extLst>
      <p:ext uri="{BB962C8B-B14F-4D97-AF65-F5344CB8AC3E}">
        <p14:creationId xmlns:p14="http://schemas.microsoft.com/office/powerpoint/2010/main" val="4249355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674C-3988-7C4D-A924-ACF08066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Hiding in the Crowd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580E8-6C6D-764A-90B4-50BFAF5E9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if you use an encrypted session to a very busy open resolver?</a:t>
            </a:r>
          </a:p>
          <a:p>
            <a:pPr lvl="1"/>
            <a:r>
              <a:rPr lang="en-AU" dirty="0"/>
              <a:t>No third party can see you queries to the open resolver</a:t>
            </a:r>
          </a:p>
          <a:p>
            <a:pPr lvl="1"/>
            <a:r>
              <a:rPr lang="en-AU" dirty="0" err="1"/>
              <a:t>Noone</a:t>
            </a:r>
            <a:r>
              <a:rPr lang="en-AU" dirty="0"/>
              <a:t> else can see the responses from the open resolver</a:t>
            </a:r>
          </a:p>
          <a:p>
            <a:pPr lvl="1"/>
            <a:r>
              <a:rPr lang="en-AU" dirty="0"/>
              <a:t>The open resolver asks the authoritative servers which makes it challenging to map the query back to the end user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So if you you are prepared to trust </a:t>
            </a:r>
            <a:r>
              <a:rPr lang="en-AU" dirty="0" err="1"/>
              <a:t>Goolge</a:t>
            </a:r>
            <a:r>
              <a:rPr lang="en-AU" dirty="0"/>
              <a:t>, Open DNS, Cloudflare, Quad9 with your DNS then its far harder for anyone else to see you</a:t>
            </a:r>
          </a:p>
          <a:p>
            <a:pPr lvl="2"/>
            <a:r>
              <a:rPr lang="en-AU" dirty="0"/>
              <a:t>But that is a very large amount of trust you are investing here! </a:t>
            </a:r>
          </a:p>
        </p:txBody>
      </p:sp>
    </p:spTree>
    <p:extLst>
      <p:ext uri="{BB962C8B-B14F-4D97-AF65-F5344CB8AC3E}">
        <p14:creationId xmlns:p14="http://schemas.microsoft.com/office/powerpoint/2010/main" val="1295103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ACECF-89E4-E14D-915A-515AC3C2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" y="1793716"/>
            <a:ext cx="9664352" cy="4408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78A81-DC4F-9C4E-B0D8-2617E87E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Hiding in the crowd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31211-B90B-9E46-95E9-E4D9159D70AF}"/>
              </a:ext>
            </a:extLst>
          </p:cNvPr>
          <p:cNvSpPr txBox="1"/>
          <p:nvPr/>
        </p:nvSpPr>
        <p:spPr>
          <a:xfrm>
            <a:off x="10001481" y="4866504"/>
            <a:ext cx="219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20% of the world’s users use Google’s public DNS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32A9A-41B1-0642-BD76-77946FE0C582}"/>
              </a:ext>
            </a:extLst>
          </p:cNvPr>
          <p:cNvSpPr txBox="1"/>
          <p:nvPr/>
        </p:nvSpPr>
        <p:spPr>
          <a:xfrm>
            <a:off x="9542812" y="2121310"/>
            <a:ext cx="234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Only 55% of the world’s users use their local ISP’s DNS 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16C74A-F372-4949-BCC9-C6AD3998FE6E}"/>
              </a:ext>
            </a:extLst>
          </p:cNvPr>
          <p:cNvSpPr txBox="1"/>
          <p:nvPr/>
        </p:nvSpPr>
        <p:spPr>
          <a:xfrm>
            <a:off x="9606642" y="3248705"/>
            <a:ext cx="2345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39% of users use in-country DNS resolvers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861DE90-44D8-E64B-B93E-EDDFC89A8F28}"/>
              </a:ext>
            </a:extLst>
          </p:cNvPr>
          <p:cNvSpPr/>
          <p:nvPr/>
        </p:nvSpPr>
        <p:spPr>
          <a:xfrm>
            <a:off x="8754206" y="4290655"/>
            <a:ext cx="1081770" cy="625168"/>
          </a:xfrm>
          <a:custGeom>
            <a:avLst/>
            <a:gdLst>
              <a:gd name="connsiteX0" fmla="*/ 327991 w 1081770"/>
              <a:gd name="connsiteY0" fmla="*/ 231273 h 625168"/>
              <a:gd name="connsiteX1" fmla="*/ 298174 w 1081770"/>
              <a:gd name="connsiteY1" fmla="*/ 589082 h 625168"/>
              <a:gd name="connsiteX2" fmla="*/ 914400 w 1081770"/>
              <a:gd name="connsiteY2" fmla="*/ 579142 h 625168"/>
              <a:gd name="connsiteX3" fmla="*/ 1043608 w 1081770"/>
              <a:gd name="connsiteY3" fmla="*/ 290908 h 625168"/>
              <a:gd name="connsiteX4" fmla="*/ 337930 w 1081770"/>
              <a:gd name="connsiteY4" fmla="*/ 2673 h 625168"/>
              <a:gd name="connsiteX5" fmla="*/ 0 w 1081770"/>
              <a:gd name="connsiteY5" fmla="*/ 171638 h 62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770" h="625168">
                <a:moveTo>
                  <a:pt x="327991" y="231273"/>
                </a:moveTo>
                <a:cubicBezTo>
                  <a:pt x="264215" y="381188"/>
                  <a:pt x="200439" y="531104"/>
                  <a:pt x="298174" y="589082"/>
                </a:cubicBezTo>
                <a:cubicBezTo>
                  <a:pt x="395909" y="647060"/>
                  <a:pt x="790161" y="628838"/>
                  <a:pt x="914400" y="579142"/>
                </a:cubicBezTo>
                <a:cubicBezTo>
                  <a:pt x="1038639" y="529446"/>
                  <a:pt x="1139686" y="386986"/>
                  <a:pt x="1043608" y="290908"/>
                </a:cubicBezTo>
                <a:cubicBezTo>
                  <a:pt x="947530" y="194830"/>
                  <a:pt x="511865" y="22551"/>
                  <a:pt x="337930" y="2673"/>
                </a:cubicBezTo>
                <a:cubicBezTo>
                  <a:pt x="163995" y="-17205"/>
                  <a:pt x="81997" y="77216"/>
                  <a:pt x="0" y="1716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12355-F04B-1E42-86CF-D10FC13712F5}"/>
              </a:ext>
            </a:extLst>
          </p:cNvPr>
          <p:cNvSpPr txBox="1"/>
          <p:nvPr/>
        </p:nvSpPr>
        <p:spPr>
          <a:xfrm>
            <a:off x="297342" y="1424384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Internet Measurements</a:t>
            </a:r>
          </a:p>
        </p:txBody>
      </p:sp>
    </p:spTree>
    <p:extLst>
      <p:ext uri="{BB962C8B-B14F-4D97-AF65-F5344CB8AC3E}">
        <p14:creationId xmlns:p14="http://schemas.microsoft.com/office/powerpoint/2010/main" val="3392514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78A81-DC4F-9C4E-B0D8-2617E87E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Hiding in the crowd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31211-B90B-9E46-95E9-E4D9159D70AF}"/>
              </a:ext>
            </a:extLst>
          </p:cNvPr>
          <p:cNvSpPr txBox="1"/>
          <p:nvPr/>
        </p:nvSpPr>
        <p:spPr>
          <a:xfrm>
            <a:off x="9487712" y="3805322"/>
            <a:ext cx="2190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51% of Mongolians list Google’s public DNS</a:t>
            </a:r>
          </a:p>
          <a:p>
            <a:r>
              <a:rPr lang="en-AU" sz="1600" dirty="0"/>
              <a:t>as a backup resolver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32A9A-41B1-0642-BD76-77946FE0C582}"/>
              </a:ext>
            </a:extLst>
          </p:cNvPr>
          <p:cNvSpPr txBox="1"/>
          <p:nvPr/>
        </p:nvSpPr>
        <p:spPr>
          <a:xfrm>
            <a:off x="9487712" y="1914384"/>
            <a:ext cx="234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97% of the Mongolian users use their local ISP’s DNS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12355-F04B-1E42-86CF-D10FC13712F5}"/>
              </a:ext>
            </a:extLst>
          </p:cNvPr>
          <p:cNvSpPr txBox="1"/>
          <p:nvPr/>
        </p:nvSpPr>
        <p:spPr>
          <a:xfrm>
            <a:off x="383067" y="1495821"/>
            <a:ext cx="272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Mongolian Measurements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4BBC8-5910-AA4A-AC7B-2D6DE9768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2" y="1989457"/>
            <a:ext cx="9205130" cy="423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64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3E2A-2E4B-1042-911E-527E0DE6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Choose your resolver carefully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EEE0-E96E-3346-B819-6F7A34D8A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careful choice of an open recursive resolver and an encrypted DNS session will go a long way along the path of DNS privacy</a:t>
            </a:r>
          </a:p>
          <a:p>
            <a:r>
              <a:rPr lang="en-AU" dirty="0"/>
              <a:t>But the compromise is that you are sharing your activity profile with the recursive resolver operator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4632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3F920-CC3C-FA4B-A976-667A89F5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My (current) DNS Config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9E4CE-F358-4940-BE03-5E1188AF1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 use DNS over HTTPS</a:t>
            </a:r>
          </a:p>
          <a:p>
            <a:pPr lvl="1"/>
            <a:r>
              <a:rPr lang="en-AU" dirty="0"/>
              <a:t>I have configured Cloudflare’s </a:t>
            </a:r>
            <a:r>
              <a:rPr lang="en-AU" dirty="0" err="1"/>
              <a:t>Cloudflared</a:t>
            </a:r>
            <a:r>
              <a:rPr lang="en-AU" dirty="0"/>
              <a:t> </a:t>
            </a:r>
            <a:r>
              <a:rPr lang="en-AU" sz="1600" dirty="0"/>
              <a:t>*</a:t>
            </a:r>
            <a:r>
              <a:rPr lang="en-AU" dirty="0"/>
              <a:t> to listen of localhost:53</a:t>
            </a:r>
          </a:p>
          <a:p>
            <a:pPr lvl="1"/>
            <a:r>
              <a:rPr lang="en-AU" dirty="0"/>
              <a:t>I have set up my local /etc/</a:t>
            </a:r>
            <a:r>
              <a:rPr lang="en-AU" dirty="0" err="1"/>
              <a:t>resolv.conf</a:t>
            </a:r>
            <a:r>
              <a:rPr lang="en-AU" dirty="0"/>
              <a:t> to contain 127.0.0.1</a:t>
            </a:r>
          </a:p>
          <a:p>
            <a:pPr lvl="1"/>
            <a:r>
              <a:rPr lang="en-AU" dirty="0"/>
              <a:t>All my DNS queries leave my laptop in an HTTPS port 443 stream towards 1.1.1.1</a:t>
            </a:r>
          </a:p>
          <a:p>
            <a:pPr marL="457189" lvl="1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7135D8-8623-F14B-B10E-87C57858F45B}"/>
              </a:ext>
            </a:extLst>
          </p:cNvPr>
          <p:cNvSpPr txBox="1"/>
          <p:nvPr/>
        </p:nvSpPr>
        <p:spPr>
          <a:xfrm>
            <a:off x="3029920" y="6176963"/>
            <a:ext cx="7584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* https://</a:t>
            </a:r>
            <a:r>
              <a:rPr lang="en-AU" dirty="0" err="1"/>
              <a:t>developers.cloudflare.com</a:t>
            </a:r>
            <a:r>
              <a:rPr lang="en-AU" dirty="0"/>
              <a:t>/1.1.1.1/</a:t>
            </a:r>
            <a:r>
              <a:rPr lang="en-AU" dirty="0" err="1"/>
              <a:t>dns</a:t>
            </a:r>
            <a:r>
              <a:rPr lang="en-AU" dirty="0"/>
              <a:t>-over-https/</a:t>
            </a:r>
            <a:r>
              <a:rPr lang="en-AU" dirty="0" err="1"/>
              <a:t>cloudflared</a:t>
            </a:r>
            <a:r>
              <a:rPr lang="en-AU" dirty="0"/>
              <a:t>-proxy/</a:t>
            </a:r>
          </a:p>
        </p:txBody>
      </p:sp>
    </p:spTree>
    <p:extLst>
      <p:ext uri="{BB962C8B-B14F-4D97-AF65-F5344CB8AC3E}">
        <p14:creationId xmlns:p14="http://schemas.microsoft.com/office/powerpoint/2010/main" val="189202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75C1-01D2-774C-99BA-BE774F89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What if DNS queries contained usable information?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7737F-A9D5-7542-BF8D-2138A497B476}"/>
              </a:ext>
            </a:extLst>
          </p:cNvPr>
          <p:cNvSpPr txBox="1"/>
          <p:nvPr/>
        </p:nvSpPr>
        <p:spPr>
          <a:xfrm>
            <a:off x="1620078" y="2415209"/>
            <a:ext cx="715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06s-0640-uedb11641-c13-s1565985257-i0a000001-0.ap.dotnxdomain.net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89367-1B3C-3E4E-81BE-B38186AB5985}"/>
              </a:ext>
            </a:extLst>
          </p:cNvPr>
          <p:cNvSpPr txBox="1"/>
          <p:nvPr/>
        </p:nvSpPr>
        <p:spPr>
          <a:xfrm>
            <a:off x="4353201" y="3900751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Querier is geolocated to Australia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AFA41-D058-0F4C-A76D-C656C6718603}"/>
              </a:ext>
            </a:extLst>
          </p:cNvPr>
          <p:cNvSpPr txBox="1"/>
          <p:nvPr/>
        </p:nvSpPr>
        <p:spPr>
          <a:xfrm>
            <a:off x="5049791" y="3397457"/>
            <a:ext cx="583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The DNS label creation time is 1565985257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A6349-D6A0-114A-A78E-4DCE6DC3491A}"/>
              </a:ext>
            </a:extLst>
          </p:cNvPr>
          <p:cNvSpPr txBox="1"/>
          <p:nvPr/>
        </p:nvSpPr>
        <p:spPr>
          <a:xfrm>
            <a:off x="6096000" y="2894163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The querier is at 10.0.0.1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AFF6ECB-44A8-7642-9BD4-D1A5E5BD879C}"/>
              </a:ext>
            </a:extLst>
          </p:cNvPr>
          <p:cNvSpPr/>
          <p:nvPr/>
        </p:nvSpPr>
        <p:spPr>
          <a:xfrm>
            <a:off x="5585476" y="2772978"/>
            <a:ext cx="596829" cy="333147"/>
          </a:xfrm>
          <a:custGeom>
            <a:avLst/>
            <a:gdLst>
              <a:gd name="connsiteX0" fmla="*/ 596663 w 596829"/>
              <a:gd name="connsiteY0" fmla="*/ 308152 h 333147"/>
              <a:gd name="connsiteX1" fmla="*/ 517150 w 596829"/>
              <a:gd name="connsiteY1" fmla="*/ 318092 h 333147"/>
              <a:gd name="connsiteX2" fmla="*/ 109646 w 596829"/>
              <a:gd name="connsiteY2" fmla="*/ 308152 h 333147"/>
              <a:gd name="connsiteX3" fmla="*/ 69889 w 596829"/>
              <a:gd name="connsiteY3" fmla="*/ 19918 h 333147"/>
              <a:gd name="connsiteX4" fmla="*/ 315 w 596829"/>
              <a:gd name="connsiteY4" fmla="*/ 109370 h 333147"/>
              <a:gd name="connsiteX5" fmla="*/ 50011 w 596829"/>
              <a:gd name="connsiteY5" fmla="*/ 39 h 333147"/>
              <a:gd name="connsiteX6" fmla="*/ 179220 w 596829"/>
              <a:gd name="connsiteY6" fmla="*/ 99431 h 33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829" h="333147">
                <a:moveTo>
                  <a:pt x="596663" y="308152"/>
                </a:moveTo>
                <a:cubicBezTo>
                  <a:pt x="597491" y="313122"/>
                  <a:pt x="598319" y="318092"/>
                  <a:pt x="517150" y="318092"/>
                </a:cubicBezTo>
                <a:cubicBezTo>
                  <a:pt x="435981" y="318092"/>
                  <a:pt x="184189" y="357848"/>
                  <a:pt x="109646" y="308152"/>
                </a:cubicBezTo>
                <a:cubicBezTo>
                  <a:pt x="35103" y="258456"/>
                  <a:pt x="88111" y="53048"/>
                  <a:pt x="69889" y="19918"/>
                </a:cubicBezTo>
                <a:cubicBezTo>
                  <a:pt x="51667" y="-13212"/>
                  <a:pt x="3628" y="112683"/>
                  <a:pt x="315" y="109370"/>
                </a:cubicBezTo>
                <a:cubicBezTo>
                  <a:pt x="-2998" y="106057"/>
                  <a:pt x="20194" y="1695"/>
                  <a:pt x="50011" y="39"/>
                </a:cubicBezTo>
                <a:cubicBezTo>
                  <a:pt x="79828" y="-1617"/>
                  <a:pt x="129524" y="48907"/>
                  <a:pt x="179220" y="994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06AC060-BD6C-F348-A70E-6E1CE4DD87B3}"/>
              </a:ext>
            </a:extLst>
          </p:cNvPr>
          <p:cNvSpPr/>
          <p:nvPr/>
        </p:nvSpPr>
        <p:spPr>
          <a:xfrm>
            <a:off x="4581899" y="2802475"/>
            <a:ext cx="526814" cy="824116"/>
          </a:xfrm>
          <a:custGeom>
            <a:avLst/>
            <a:gdLst>
              <a:gd name="connsiteX0" fmla="*/ 526814 w 526814"/>
              <a:gd name="connsiteY0" fmla="*/ 765673 h 824116"/>
              <a:gd name="connsiteX1" fmla="*/ 119310 w 526814"/>
              <a:gd name="connsiteY1" fmla="*/ 775612 h 824116"/>
              <a:gd name="connsiteX2" fmla="*/ 69614 w 526814"/>
              <a:gd name="connsiteY2" fmla="*/ 238899 h 824116"/>
              <a:gd name="connsiteX3" fmla="*/ 59675 w 526814"/>
              <a:gd name="connsiteY3" fmla="*/ 20238 h 824116"/>
              <a:gd name="connsiteX4" fmla="*/ 40 w 526814"/>
              <a:gd name="connsiteY4" fmla="*/ 119629 h 824116"/>
              <a:gd name="connsiteX5" fmla="*/ 69614 w 526814"/>
              <a:gd name="connsiteY5" fmla="*/ 360 h 824116"/>
              <a:gd name="connsiteX6" fmla="*/ 188884 w 526814"/>
              <a:gd name="connsiteY6" fmla="*/ 89812 h 82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814" h="824116">
                <a:moveTo>
                  <a:pt x="526814" y="765673"/>
                </a:moveTo>
                <a:cubicBezTo>
                  <a:pt x="361162" y="814540"/>
                  <a:pt x="195510" y="863408"/>
                  <a:pt x="119310" y="775612"/>
                </a:cubicBezTo>
                <a:cubicBezTo>
                  <a:pt x="43110" y="687816"/>
                  <a:pt x="79553" y="364795"/>
                  <a:pt x="69614" y="238899"/>
                </a:cubicBezTo>
                <a:cubicBezTo>
                  <a:pt x="59675" y="113003"/>
                  <a:pt x="71271" y="40116"/>
                  <a:pt x="59675" y="20238"/>
                </a:cubicBezTo>
                <a:cubicBezTo>
                  <a:pt x="48079" y="360"/>
                  <a:pt x="-1616" y="122942"/>
                  <a:pt x="40" y="119629"/>
                </a:cubicBezTo>
                <a:cubicBezTo>
                  <a:pt x="1696" y="116316"/>
                  <a:pt x="38140" y="5329"/>
                  <a:pt x="69614" y="360"/>
                </a:cubicBezTo>
                <a:cubicBezTo>
                  <a:pt x="101088" y="-4609"/>
                  <a:pt x="144986" y="42601"/>
                  <a:pt x="188884" y="898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2255CE5-4132-BB40-8E55-9A553B11EB42}"/>
              </a:ext>
            </a:extLst>
          </p:cNvPr>
          <p:cNvSpPr/>
          <p:nvPr/>
        </p:nvSpPr>
        <p:spPr>
          <a:xfrm>
            <a:off x="3796531" y="2832524"/>
            <a:ext cx="507112" cy="1330790"/>
          </a:xfrm>
          <a:custGeom>
            <a:avLst/>
            <a:gdLst>
              <a:gd name="connsiteX0" fmla="*/ 507112 w 507112"/>
              <a:gd name="connsiteY0" fmla="*/ 1242519 h 1330790"/>
              <a:gd name="connsiteX1" fmla="*/ 159243 w 507112"/>
              <a:gd name="connsiteY1" fmla="*/ 1262398 h 1330790"/>
              <a:gd name="connsiteX2" fmla="*/ 159243 w 507112"/>
              <a:gd name="connsiteY2" fmla="*/ 487146 h 1330790"/>
              <a:gd name="connsiteX3" fmla="*/ 159243 w 507112"/>
              <a:gd name="connsiteY3" fmla="*/ 29946 h 1330790"/>
              <a:gd name="connsiteX4" fmla="*/ 217 w 507112"/>
              <a:gd name="connsiteY4" fmla="*/ 139276 h 1330790"/>
              <a:gd name="connsiteX5" fmla="*/ 129426 w 507112"/>
              <a:gd name="connsiteY5" fmla="*/ 128 h 1330790"/>
              <a:gd name="connsiteX6" fmla="*/ 318269 w 507112"/>
              <a:gd name="connsiteY6" fmla="*/ 119398 h 133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112" h="1330790">
                <a:moveTo>
                  <a:pt x="507112" y="1242519"/>
                </a:moveTo>
                <a:cubicBezTo>
                  <a:pt x="362166" y="1315406"/>
                  <a:pt x="217221" y="1388294"/>
                  <a:pt x="159243" y="1262398"/>
                </a:cubicBezTo>
                <a:cubicBezTo>
                  <a:pt x="101265" y="1136502"/>
                  <a:pt x="159243" y="487146"/>
                  <a:pt x="159243" y="487146"/>
                </a:cubicBezTo>
                <a:cubicBezTo>
                  <a:pt x="159243" y="281737"/>
                  <a:pt x="185747" y="87924"/>
                  <a:pt x="159243" y="29946"/>
                </a:cubicBezTo>
                <a:cubicBezTo>
                  <a:pt x="132739" y="-28032"/>
                  <a:pt x="5186" y="144246"/>
                  <a:pt x="217" y="139276"/>
                </a:cubicBezTo>
                <a:cubicBezTo>
                  <a:pt x="-4752" y="134306"/>
                  <a:pt x="76417" y="3441"/>
                  <a:pt x="129426" y="128"/>
                </a:cubicBezTo>
                <a:cubicBezTo>
                  <a:pt x="182435" y="-3185"/>
                  <a:pt x="250352" y="58106"/>
                  <a:pt x="318269" y="1193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89B06-12CF-B74D-BC7A-223BB3CCEDE7}"/>
              </a:ext>
            </a:extLst>
          </p:cNvPr>
          <p:cNvSpPr txBox="1"/>
          <p:nvPr/>
        </p:nvSpPr>
        <p:spPr>
          <a:xfrm>
            <a:off x="1159239" y="5223752"/>
            <a:ext cx="10289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Then we could distinguish between the initial query and various re-query events!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6841792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0EA5C-11B2-FD48-A1BE-9B7A6CCD8603}"/>
              </a:ext>
            </a:extLst>
          </p:cNvPr>
          <p:cNvSpPr txBox="1"/>
          <p:nvPr/>
        </p:nvSpPr>
        <p:spPr>
          <a:xfrm>
            <a:off x="3122908" y="2193011"/>
            <a:ext cx="265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Thanks!</a:t>
            </a:r>
            <a:endParaRPr lang="en-AU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4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ies-banksy.jpg">
            <a:extLst>
              <a:ext uri="{FF2B5EF4-FFF2-40B4-BE49-F238E27FC236}">
                <a16:creationId xmlns:a16="http://schemas.microsoft.com/office/drawing/2014/main" id="{26B64415-6BDD-E841-B5CE-5C069BC10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0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7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2EA-25F5-2045-A18E-536A498F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74640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Re-query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FC5C-86A3-2C44-8380-639DC5D9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2" y="1600203"/>
            <a:ext cx="11137237" cy="2401093"/>
          </a:xfrm>
        </p:spPr>
        <p:txBody>
          <a:bodyPr>
            <a:normAutofit/>
          </a:bodyPr>
          <a:lstStyle/>
          <a:p>
            <a:r>
              <a:rPr lang="en-AU" dirty="0"/>
              <a:t>Over the past 30 days, some 5% of users have some kind of DNS stalker that is asking the same query more than 30 seconds after the initial query</a:t>
            </a:r>
          </a:p>
          <a:p>
            <a:r>
              <a:rPr lang="en-AU" dirty="0"/>
              <a:t>Only some of these could be explained by incredibly slow DNS resolver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E9D9C-0588-2A4F-9BFF-EF8E6D661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85" y="4090738"/>
            <a:ext cx="4802283" cy="2667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21981-62FD-0F46-80A0-AAF9E7249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33" y="4001295"/>
            <a:ext cx="4781184" cy="2656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4A57A3-72E1-5E4E-8551-72CB2CE92F7B}"/>
              </a:ext>
            </a:extLst>
          </p:cNvPr>
          <p:cNvSpPr txBox="1"/>
          <p:nvPr/>
        </p:nvSpPr>
        <p:spPr>
          <a:xfrm>
            <a:off x="-39746" y="4090736"/>
            <a:ext cx="135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Daily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A4BC8-75A1-7D42-BFC2-BB095735E62B}"/>
              </a:ext>
            </a:extLst>
          </p:cNvPr>
          <p:cNvSpPr txBox="1"/>
          <p:nvPr/>
        </p:nvSpPr>
        <p:spPr>
          <a:xfrm>
            <a:off x="5761163" y="4084865"/>
            <a:ext cx="127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Daily Ratios</a:t>
            </a:r>
          </a:p>
        </p:txBody>
      </p:sp>
    </p:spTree>
    <p:extLst>
      <p:ext uri="{BB962C8B-B14F-4D97-AF65-F5344CB8AC3E}">
        <p14:creationId xmlns:p14="http://schemas.microsoft.com/office/powerpoint/2010/main" val="86876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FE01-8D94-2341-98DD-FE85C78D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Stalking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D996-B9FF-1B4F-AB3F-BA3F380C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are two kinds of DNS stalkers</a:t>
            </a:r>
          </a:p>
          <a:p>
            <a:pPr lvl="1"/>
            <a:r>
              <a:rPr lang="en-AU" dirty="0"/>
              <a:t>Rapid tracking stalkers that appear to track users in real time</a:t>
            </a:r>
          </a:p>
          <a:p>
            <a:pPr lvl="1"/>
            <a:r>
              <a:rPr lang="en-AU" dirty="0"/>
              <a:t>Bulk replay stalkers that replay DNS queries at a very high rate in bursts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7DAB3-F874-6A42-9964-395A92EA4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79" y="3048000"/>
            <a:ext cx="6350000" cy="38100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50F15178-9853-F24A-AE90-7232EF2F6FD9}"/>
              </a:ext>
            </a:extLst>
          </p:cNvPr>
          <p:cNvSpPr/>
          <p:nvPr/>
        </p:nvSpPr>
        <p:spPr>
          <a:xfrm>
            <a:off x="8390198" y="2409612"/>
            <a:ext cx="2421055" cy="3077517"/>
          </a:xfrm>
          <a:custGeom>
            <a:avLst/>
            <a:gdLst>
              <a:gd name="connsiteX0" fmla="*/ 840430 w 2421054"/>
              <a:gd name="connsiteY0" fmla="*/ 54455 h 3077517"/>
              <a:gd name="connsiteX1" fmla="*/ 1822207 w 2421054"/>
              <a:gd name="connsiteY1" fmla="*/ 6329 h 3077517"/>
              <a:gd name="connsiteX2" fmla="*/ 2341971 w 2421054"/>
              <a:gd name="connsiteY2" fmla="*/ 179584 h 3077517"/>
              <a:gd name="connsiteX3" fmla="*/ 2313096 w 2421054"/>
              <a:gd name="connsiteY3" fmla="*/ 1093984 h 3077517"/>
              <a:gd name="connsiteX4" fmla="*/ 1340944 w 2421054"/>
              <a:gd name="connsiteY4" fmla="*/ 1825504 h 3077517"/>
              <a:gd name="connsiteX5" fmla="*/ 99285 w 2421054"/>
              <a:gd name="connsiteY5" fmla="*/ 3009411 h 3077517"/>
              <a:gd name="connsiteX6" fmla="*/ 157037 w 2421054"/>
              <a:gd name="connsiteY6" fmla="*/ 2749529 h 3077517"/>
              <a:gd name="connsiteX7" fmla="*/ 3032 w 2421054"/>
              <a:gd name="connsiteY7" fmla="*/ 3038287 h 3077517"/>
              <a:gd name="connsiteX8" fmla="*/ 320666 w 2421054"/>
              <a:gd name="connsiteY8" fmla="*/ 3067163 h 307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054" h="3077517">
                <a:moveTo>
                  <a:pt x="840430" y="54455"/>
                </a:moveTo>
                <a:cubicBezTo>
                  <a:pt x="1206190" y="19964"/>
                  <a:pt x="1571950" y="-14526"/>
                  <a:pt x="1822207" y="6329"/>
                </a:cubicBezTo>
                <a:cubicBezTo>
                  <a:pt x="2072464" y="27184"/>
                  <a:pt x="2260156" y="-1692"/>
                  <a:pt x="2341971" y="179584"/>
                </a:cubicBezTo>
                <a:cubicBezTo>
                  <a:pt x="2423786" y="360860"/>
                  <a:pt x="2479934" y="819664"/>
                  <a:pt x="2313096" y="1093984"/>
                </a:cubicBezTo>
                <a:cubicBezTo>
                  <a:pt x="2146258" y="1368304"/>
                  <a:pt x="1709912" y="1506266"/>
                  <a:pt x="1340944" y="1825504"/>
                </a:cubicBezTo>
                <a:cubicBezTo>
                  <a:pt x="971976" y="2144742"/>
                  <a:pt x="296603" y="2855407"/>
                  <a:pt x="99285" y="3009411"/>
                </a:cubicBezTo>
                <a:cubicBezTo>
                  <a:pt x="-98033" y="3163415"/>
                  <a:pt x="173079" y="2744716"/>
                  <a:pt x="157037" y="2749529"/>
                </a:cubicBezTo>
                <a:cubicBezTo>
                  <a:pt x="140995" y="2754342"/>
                  <a:pt x="-24239" y="2985348"/>
                  <a:pt x="3032" y="3038287"/>
                </a:cubicBezTo>
                <a:cubicBezTo>
                  <a:pt x="30303" y="3091226"/>
                  <a:pt x="175484" y="3079194"/>
                  <a:pt x="320666" y="30671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3F26668-2D37-2444-83E3-1538630ED4BC}"/>
              </a:ext>
            </a:extLst>
          </p:cNvPr>
          <p:cNvSpPr/>
          <p:nvPr/>
        </p:nvSpPr>
        <p:spPr>
          <a:xfrm>
            <a:off x="7588272" y="3550143"/>
            <a:ext cx="556089" cy="756175"/>
          </a:xfrm>
          <a:custGeom>
            <a:avLst/>
            <a:gdLst>
              <a:gd name="connsiteX0" fmla="*/ 455350 w 556089"/>
              <a:gd name="connsiteY0" fmla="*/ 239194 h 756175"/>
              <a:gd name="connsiteX1" fmla="*/ 67893 w 556089"/>
              <a:gd name="connsiteY1" fmla="*/ 6719 h 756175"/>
              <a:gd name="connsiteX2" fmla="*/ 5899 w 556089"/>
              <a:gd name="connsiteY2" fmla="*/ 471668 h 756175"/>
              <a:gd name="connsiteX3" fmla="*/ 137635 w 556089"/>
              <a:gd name="connsiteY3" fmla="*/ 750638 h 756175"/>
              <a:gd name="connsiteX4" fmla="*/ 470849 w 556089"/>
              <a:gd name="connsiteY4" fmla="*/ 626651 h 756175"/>
              <a:gd name="connsiteX5" fmla="*/ 556089 w 556089"/>
              <a:gd name="connsiteY5" fmla="*/ 262441 h 75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089" h="756175">
                <a:moveTo>
                  <a:pt x="455350" y="239194"/>
                </a:moveTo>
                <a:cubicBezTo>
                  <a:pt x="299075" y="103583"/>
                  <a:pt x="142801" y="-32027"/>
                  <a:pt x="67893" y="6719"/>
                </a:cubicBezTo>
                <a:cubicBezTo>
                  <a:pt x="-7016" y="45465"/>
                  <a:pt x="-5725" y="347682"/>
                  <a:pt x="5899" y="471668"/>
                </a:cubicBezTo>
                <a:cubicBezTo>
                  <a:pt x="17523" y="595654"/>
                  <a:pt x="60143" y="724808"/>
                  <a:pt x="137635" y="750638"/>
                </a:cubicBezTo>
                <a:cubicBezTo>
                  <a:pt x="215127" y="776468"/>
                  <a:pt x="401107" y="708017"/>
                  <a:pt x="470849" y="626651"/>
                </a:cubicBezTo>
                <a:cubicBezTo>
                  <a:pt x="540591" y="545285"/>
                  <a:pt x="548340" y="403863"/>
                  <a:pt x="556089" y="2624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8C20215-2B43-0142-A315-7CE2BD2D9AE7}"/>
              </a:ext>
            </a:extLst>
          </p:cNvPr>
          <p:cNvSpPr/>
          <p:nvPr/>
        </p:nvSpPr>
        <p:spPr>
          <a:xfrm>
            <a:off x="8296290" y="2998924"/>
            <a:ext cx="2108079" cy="867905"/>
          </a:xfrm>
          <a:custGeom>
            <a:avLst/>
            <a:gdLst>
              <a:gd name="connsiteX0" fmla="*/ 2079825 w 2108078"/>
              <a:gd name="connsiteY0" fmla="*/ 0 h 867905"/>
              <a:gd name="connsiteX1" fmla="*/ 1940341 w 2108078"/>
              <a:gd name="connsiteY1" fmla="*/ 317715 h 867905"/>
              <a:gd name="connsiteX2" fmla="*/ 801215 w 2108078"/>
              <a:gd name="connsiteY2" fmla="*/ 658678 h 867905"/>
              <a:gd name="connsiteX3" fmla="*/ 18551 w 2108078"/>
              <a:gd name="connsiteY3" fmla="*/ 821410 h 867905"/>
              <a:gd name="connsiteX4" fmla="*/ 227778 w 2108078"/>
              <a:gd name="connsiteY4" fmla="*/ 619932 h 867905"/>
              <a:gd name="connsiteX5" fmla="*/ 18551 w 2108078"/>
              <a:gd name="connsiteY5" fmla="*/ 805912 h 867905"/>
              <a:gd name="connsiteX6" fmla="*/ 297520 w 2108078"/>
              <a:gd name="connsiteY6" fmla="*/ 867905 h 8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078" h="867905">
                <a:moveTo>
                  <a:pt x="2079825" y="0"/>
                </a:moveTo>
                <a:cubicBezTo>
                  <a:pt x="2116634" y="103967"/>
                  <a:pt x="2153443" y="207935"/>
                  <a:pt x="1940341" y="317715"/>
                </a:cubicBezTo>
                <a:cubicBezTo>
                  <a:pt x="1727239" y="427495"/>
                  <a:pt x="1121513" y="574729"/>
                  <a:pt x="801215" y="658678"/>
                </a:cubicBezTo>
                <a:cubicBezTo>
                  <a:pt x="480917" y="742627"/>
                  <a:pt x="114124" y="827868"/>
                  <a:pt x="18551" y="821410"/>
                </a:cubicBezTo>
                <a:cubicBezTo>
                  <a:pt x="-77022" y="814952"/>
                  <a:pt x="227778" y="622515"/>
                  <a:pt x="227778" y="619932"/>
                </a:cubicBezTo>
                <a:cubicBezTo>
                  <a:pt x="227778" y="617349"/>
                  <a:pt x="6927" y="764583"/>
                  <a:pt x="18551" y="805912"/>
                </a:cubicBezTo>
                <a:cubicBezTo>
                  <a:pt x="30175" y="847241"/>
                  <a:pt x="163847" y="857573"/>
                  <a:pt x="297520" y="867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53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3685-A93F-2249-A9B0-D230BD17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Stalking by Query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6EAC-7C51-6644-A7BC-9A498A0DA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DNS Stalking uses both really recent data and more than year-old data!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D6BB0-2F4C-9A4B-AF3E-51DD23E0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79" y="2405063"/>
            <a:ext cx="5372100" cy="37719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AEB8DCD9-79C7-8747-A6A8-85701988EDA4}"/>
              </a:ext>
            </a:extLst>
          </p:cNvPr>
          <p:cNvSpPr/>
          <p:nvPr/>
        </p:nvSpPr>
        <p:spPr>
          <a:xfrm>
            <a:off x="5098943" y="3417035"/>
            <a:ext cx="2557221" cy="411047"/>
          </a:xfrm>
          <a:custGeom>
            <a:avLst/>
            <a:gdLst>
              <a:gd name="connsiteX0" fmla="*/ 0 w 2557221"/>
              <a:gd name="connsiteY0" fmla="*/ 411046 h 411046"/>
              <a:gd name="connsiteX1" fmla="*/ 170482 w 2557221"/>
              <a:gd name="connsiteY1" fmla="*/ 225067 h 411046"/>
              <a:gd name="connsiteX2" fmla="*/ 929899 w 2557221"/>
              <a:gd name="connsiteY2" fmla="*/ 194070 h 411046"/>
              <a:gd name="connsiteX3" fmla="*/ 891153 w 2557221"/>
              <a:gd name="connsiteY3" fmla="*/ 341 h 411046"/>
              <a:gd name="connsiteX4" fmla="*/ 984143 w 2557221"/>
              <a:gd name="connsiteY4" fmla="*/ 147575 h 411046"/>
              <a:gd name="connsiteX5" fmla="*/ 1139126 w 2557221"/>
              <a:gd name="connsiteY5" fmla="*/ 170823 h 411046"/>
              <a:gd name="connsiteX6" fmla="*/ 1604075 w 2557221"/>
              <a:gd name="connsiteY6" fmla="*/ 155324 h 411046"/>
              <a:gd name="connsiteX7" fmla="*/ 2154265 w 2557221"/>
              <a:gd name="connsiteY7" fmla="*/ 93331 h 411046"/>
              <a:gd name="connsiteX8" fmla="*/ 2557221 w 2557221"/>
              <a:gd name="connsiteY8" fmla="*/ 194070 h 4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7221" h="411046">
                <a:moveTo>
                  <a:pt x="0" y="411046"/>
                </a:moveTo>
                <a:cubicBezTo>
                  <a:pt x="7749" y="336138"/>
                  <a:pt x="15499" y="261230"/>
                  <a:pt x="170482" y="225067"/>
                </a:cubicBezTo>
                <a:cubicBezTo>
                  <a:pt x="325465" y="188904"/>
                  <a:pt x="809787" y="231524"/>
                  <a:pt x="929899" y="194070"/>
                </a:cubicBezTo>
                <a:cubicBezTo>
                  <a:pt x="1050011" y="156616"/>
                  <a:pt x="882112" y="8090"/>
                  <a:pt x="891153" y="341"/>
                </a:cubicBezTo>
                <a:cubicBezTo>
                  <a:pt x="900194" y="-7408"/>
                  <a:pt x="942814" y="119161"/>
                  <a:pt x="984143" y="147575"/>
                </a:cubicBezTo>
                <a:cubicBezTo>
                  <a:pt x="1025472" y="175989"/>
                  <a:pt x="1035804" y="169531"/>
                  <a:pt x="1139126" y="170823"/>
                </a:cubicBezTo>
                <a:cubicBezTo>
                  <a:pt x="1242448" y="172114"/>
                  <a:pt x="1434885" y="168239"/>
                  <a:pt x="1604075" y="155324"/>
                </a:cubicBezTo>
                <a:cubicBezTo>
                  <a:pt x="1773265" y="142409"/>
                  <a:pt x="1995407" y="86873"/>
                  <a:pt x="2154265" y="93331"/>
                </a:cubicBezTo>
                <a:cubicBezTo>
                  <a:pt x="2313123" y="99789"/>
                  <a:pt x="2435172" y="146929"/>
                  <a:pt x="2557221" y="1940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1B42105-E648-D544-8407-BB1ADDF6D788}"/>
              </a:ext>
            </a:extLst>
          </p:cNvPr>
          <p:cNvSpPr/>
          <p:nvPr/>
        </p:nvSpPr>
        <p:spPr>
          <a:xfrm>
            <a:off x="3393446" y="2557079"/>
            <a:ext cx="989711" cy="1139268"/>
          </a:xfrm>
          <a:custGeom>
            <a:avLst/>
            <a:gdLst>
              <a:gd name="connsiteX0" fmla="*/ 1937972 w 1937972"/>
              <a:gd name="connsiteY0" fmla="*/ 0 h 1828800"/>
              <a:gd name="connsiteX1" fmla="*/ 1101063 w 1937972"/>
              <a:gd name="connsiteY1" fmla="*/ 1022889 h 1828800"/>
              <a:gd name="connsiteX2" fmla="*/ 93674 w 1937972"/>
              <a:gd name="connsiteY2" fmla="*/ 1751309 h 1828800"/>
              <a:gd name="connsiteX3" fmla="*/ 209911 w 1937972"/>
              <a:gd name="connsiteY3" fmla="*/ 1588577 h 1828800"/>
              <a:gd name="connsiteX4" fmla="*/ 684 w 1937972"/>
              <a:gd name="connsiteY4" fmla="*/ 1774556 h 1828800"/>
              <a:gd name="connsiteX5" fmla="*/ 155667 w 1937972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7972" h="1828800">
                <a:moveTo>
                  <a:pt x="1937972" y="0"/>
                </a:moveTo>
                <a:cubicBezTo>
                  <a:pt x="1673209" y="365502"/>
                  <a:pt x="1408446" y="731004"/>
                  <a:pt x="1101063" y="1022889"/>
                </a:cubicBezTo>
                <a:cubicBezTo>
                  <a:pt x="793680" y="1314774"/>
                  <a:pt x="242199" y="1657028"/>
                  <a:pt x="93674" y="1751309"/>
                </a:cubicBezTo>
                <a:cubicBezTo>
                  <a:pt x="-54851" y="1845590"/>
                  <a:pt x="225409" y="1584702"/>
                  <a:pt x="209911" y="1588577"/>
                </a:cubicBezTo>
                <a:cubicBezTo>
                  <a:pt x="194413" y="1592452"/>
                  <a:pt x="9725" y="1734519"/>
                  <a:pt x="684" y="1774556"/>
                </a:cubicBezTo>
                <a:cubicBezTo>
                  <a:pt x="-8357" y="1814593"/>
                  <a:pt x="73655" y="1821696"/>
                  <a:pt x="155667" y="182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953E308-0945-F04D-B79B-CC2341882FCC}"/>
              </a:ext>
            </a:extLst>
          </p:cNvPr>
          <p:cNvSpPr/>
          <p:nvPr/>
        </p:nvSpPr>
        <p:spPr>
          <a:xfrm>
            <a:off x="5750045" y="2405063"/>
            <a:ext cx="2376716" cy="1041252"/>
          </a:xfrm>
          <a:custGeom>
            <a:avLst/>
            <a:gdLst>
              <a:gd name="connsiteX0" fmla="*/ 4208646 w 4208646"/>
              <a:gd name="connsiteY0" fmla="*/ 0 h 1162373"/>
              <a:gd name="connsiteX1" fmla="*/ 2558076 w 4208646"/>
              <a:gd name="connsiteY1" fmla="*/ 131736 h 1162373"/>
              <a:gd name="connsiteX2" fmla="*/ 155839 w 4208646"/>
              <a:gd name="connsiteY2" fmla="*/ 534692 h 1162373"/>
              <a:gd name="connsiteX3" fmla="*/ 434808 w 4208646"/>
              <a:gd name="connsiteY3" fmla="*/ 1162373 h 116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646" h="1162373">
                <a:moveTo>
                  <a:pt x="4208646" y="0"/>
                </a:moveTo>
                <a:cubicBezTo>
                  <a:pt x="3721095" y="21310"/>
                  <a:pt x="3233544" y="42621"/>
                  <a:pt x="2558076" y="131736"/>
                </a:cubicBezTo>
                <a:cubicBezTo>
                  <a:pt x="1882608" y="220851"/>
                  <a:pt x="509717" y="362919"/>
                  <a:pt x="155839" y="534692"/>
                </a:cubicBezTo>
                <a:cubicBezTo>
                  <a:pt x="-198039" y="706465"/>
                  <a:pt x="118384" y="934419"/>
                  <a:pt x="434808" y="11623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722E4-F951-C047-9EA0-996467C169CB}"/>
              </a:ext>
            </a:extLst>
          </p:cNvPr>
          <p:cNvSpPr txBox="1"/>
          <p:nvPr/>
        </p:nvSpPr>
        <p:spPr>
          <a:xfrm>
            <a:off x="3393446" y="2187747"/>
            <a:ext cx="325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Real time stalking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7901C-A80D-5A47-907F-53997FEAAA0C}"/>
              </a:ext>
            </a:extLst>
          </p:cNvPr>
          <p:cNvSpPr txBox="1"/>
          <p:nvPr/>
        </p:nvSpPr>
        <p:spPr>
          <a:xfrm>
            <a:off x="8145483" y="2220397"/>
            <a:ext cx="325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Log replay stalking</a:t>
            </a:r>
          </a:p>
        </p:txBody>
      </p:sp>
    </p:spTree>
    <p:extLst>
      <p:ext uri="{BB962C8B-B14F-4D97-AF65-F5344CB8AC3E}">
        <p14:creationId xmlns:p14="http://schemas.microsoft.com/office/powerpoint/2010/main" val="139046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2377</Words>
  <Application>Microsoft Macintosh PowerPoint</Application>
  <PresentationFormat>Widescreen</PresentationFormat>
  <Paragraphs>320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AhnbergHand</vt:lpstr>
      <vt:lpstr>Arial</vt:lpstr>
      <vt:lpstr>Calibri</vt:lpstr>
      <vt:lpstr>Calibri Light</vt:lpstr>
      <vt:lpstr>Lucida Console</vt:lpstr>
      <vt:lpstr>Menlo-Regular</vt:lpstr>
      <vt:lpstr>Powderfinger Type</vt:lpstr>
      <vt:lpstr>Office Theme</vt:lpstr>
      <vt:lpstr>DNS Privacy (or not!)</vt:lpstr>
      <vt:lpstr>PowerPoint Presentation</vt:lpstr>
      <vt:lpstr>Why?</vt:lpstr>
      <vt:lpstr>What if…</vt:lpstr>
      <vt:lpstr>What if DNS queries contained usable information?</vt:lpstr>
      <vt:lpstr>PowerPoint Presentation</vt:lpstr>
      <vt:lpstr>DNS Re-query Rate</vt:lpstr>
      <vt:lpstr>DNS Stalking</vt:lpstr>
      <vt:lpstr>DNS Stalking by Query Age</vt:lpstr>
      <vt:lpstr>DNS Surveillance</vt:lpstr>
      <vt:lpstr>Top Stalker Subnets</vt:lpstr>
      <vt:lpstr>PowerPoint Presentation</vt:lpstr>
      <vt:lpstr>Top 25 User Agent Strings of the stalked systems</vt:lpstr>
      <vt:lpstr>This data set is just a tiny glimpse into the overall pattern of web activity </vt:lpstr>
      <vt:lpstr>DNS Surveillance</vt:lpstr>
      <vt:lpstr>The DNS Privacy Issue</vt:lpstr>
      <vt:lpstr>How we might think the DNS works</vt:lpstr>
      <vt:lpstr>What we suspect the DNS is like</vt:lpstr>
      <vt:lpstr>What we suspect the DNS is like</vt:lpstr>
      <vt:lpstr>Why pick on the DNS?</vt:lpstr>
      <vt:lpstr>Second-hand DNS queries are a business opportunity these days</vt:lpstr>
      <vt:lpstr>How can we improve DNS Privacy?</vt:lpstr>
      <vt:lpstr>1. The DNS is overly chatty</vt:lpstr>
      <vt:lpstr>The DNS is overly chatty</vt:lpstr>
      <vt:lpstr>The DNS is overly chatty</vt:lpstr>
      <vt:lpstr>QNAME Minimisation</vt:lpstr>
      <vt:lpstr>Example of QNAME Minimisation</vt:lpstr>
      <vt:lpstr>Example of QNAME Minimisation</vt:lpstr>
      <vt:lpstr>2. Interception and Rewriting</vt:lpstr>
      <vt:lpstr>DNSSEC </vt:lpstr>
      <vt:lpstr>DNSSEC and Recursive Resolvers</vt:lpstr>
      <vt:lpstr>DNSSEC and Recursive Resolvers</vt:lpstr>
      <vt:lpstr>DNSSEC in Mongolia</vt:lpstr>
      <vt:lpstr>DNSSEC in Mongolia</vt:lpstr>
      <vt:lpstr>3. Middleware and WireTapping</vt:lpstr>
      <vt:lpstr>DNS over TLS</vt:lpstr>
      <vt:lpstr>DNS over TLS</vt:lpstr>
      <vt:lpstr>DNS over TLS and Android</vt:lpstr>
      <vt:lpstr>DNS over TLS</vt:lpstr>
      <vt:lpstr>DNS over QUIC</vt:lpstr>
      <vt:lpstr>DoH - DNS over HTTPS</vt:lpstr>
      <vt:lpstr>DoH - DNS within the Browser</vt:lpstr>
      <vt:lpstr>DoH - DNS within the Browser</vt:lpstr>
      <vt:lpstr>5. EDNS(0) Client Subnet</vt:lpstr>
      <vt:lpstr>Hiding in the Crowd</vt:lpstr>
      <vt:lpstr>Hiding in the crowd</vt:lpstr>
      <vt:lpstr>Hiding in the crowd</vt:lpstr>
      <vt:lpstr>Choose your resolver carefully</vt:lpstr>
      <vt:lpstr>My (current) DNS Config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Privacy (or not!)</dc:title>
  <dc:creator>Geoff Huston</dc:creator>
  <cp:lastModifiedBy>Geoff Huston</cp:lastModifiedBy>
  <cp:revision>14</cp:revision>
  <cp:lastPrinted>2019-09-15T21:50:28Z</cp:lastPrinted>
  <dcterms:created xsi:type="dcterms:W3CDTF">2019-08-16T19:47:51Z</dcterms:created>
  <dcterms:modified xsi:type="dcterms:W3CDTF">2019-09-21T21:10:27Z</dcterms:modified>
</cp:coreProperties>
</file>