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7" r:id="rId2"/>
    <p:sldMasterId id="2147483693" r:id="rId3"/>
  </p:sldMasterIdLst>
  <p:notesMasterIdLst>
    <p:notesMasterId r:id="rId44"/>
  </p:notesMasterIdLst>
  <p:handoutMasterIdLst>
    <p:handoutMasterId r:id="rId45"/>
  </p:handoutMasterIdLst>
  <p:sldIdLst>
    <p:sldId id="332" r:id="rId4"/>
    <p:sldId id="391" r:id="rId5"/>
    <p:sldId id="386" r:id="rId6"/>
    <p:sldId id="387" r:id="rId7"/>
    <p:sldId id="388" r:id="rId8"/>
    <p:sldId id="336" r:id="rId9"/>
    <p:sldId id="344" r:id="rId10"/>
    <p:sldId id="345" r:id="rId11"/>
    <p:sldId id="347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8" r:id="rId21"/>
    <p:sldId id="359" r:id="rId22"/>
    <p:sldId id="360" r:id="rId23"/>
    <p:sldId id="361" r:id="rId24"/>
    <p:sldId id="362" r:id="rId25"/>
    <p:sldId id="366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85" r:id="rId34"/>
    <p:sldId id="384" r:id="rId35"/>
    <p:sldId id="377" r:id="rId36"/>
    <p:sldId id="378" r:id="rId37"/>
    <p:sldId id="379" r:id="rId38"/>
    <p:sldId id="381" r:id="rId39"/>
    <p:sldId id="382" r:id="rId40"/>
    <p:sldId id="393" r:id="rId41"/>
    <p:sldId id="389" r:id="rId42"/>
    <p:sldId id="326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4684" autoAdjust="0"/>
  </p:normalViewPr>
  <p:slideViewPr>
    <p:cSldViewPr>
      <p:cViewPr varScale="1">
        <p:scale>
          <a:sx n="130" d="100"/>
          <a:sy n="130" d="100"/>
        </p:scale>
        <p:origin x="1040" y="192"/>
      </p:cViewPr>
      <p:guideLst>
        <p:guide orient="horz" pos="1620"/>
        <p:guide pos="2925"/>
      </p:guideLst>
    </p:cSldViewPr>
  </p:slideViewPr>
  <p:outlineViewPr>
    <p:cViewPr>
      <p:scale>
        <a:sx n="33" d="100"/>
        <a:sy n="33" d="100"/>
      </p:scale>
      <p:origin x="0" y="4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E606-A10F-224D-985D-2B96CE18CE37}" type="datetimeFigureOut">
              <a:rPr lang="en-US" smtClean="0"/>
              <a:pPr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8AA6-3752-434A-BDF7-58C9E8FDA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4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pPr/>
              <a:t>10/5/18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01519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71700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6" r:id="rId3"/>
    <p:sldLayoutId id="2147483668" r:id="rId4"/>
    <p:sldLayoutId id="2147483672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" y="-8214"/>
            <a:ext cx="9161993" cy="5151714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4930012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(null)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BBR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9639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ACK pacing protocols relate to a </a:t>
            </a:r>
            <a:r>
              <a:rPr lang="en-AU" b="1" dirty="0"/>
              <a:t>past</a:t>
            </a:r>
            <a:r>
              <a:rPr lang="en-AU" dirty="0"/>
              <a:t> network state, not necessarily the </a:t>
            </a:r>
            <a:r>
              <a:rPr lang="en-AU" b="1" dirty="0"/>
              <a:t>current</a:t>
            </a:r>
            <a:r>
              <a:rPr lang="en-AU" dirty="0"/>
              <a:t> network state</a:t>
            </a:r>
          </a:p>
          <a:p>
            <a:pPr lvl="1"/>
            <a:r>
              <a:rPr lang="en-AU" dirty="0"/>
              <a:t>The ACK signal shows the rate of data that left the network at the receiver that occurred at ½ RTT back in time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So if there is data loss, the ACK signal of that loss is already ½ RTT old!</a:t>
            </a:r>
          </a:p>
          <a:p>
            <a:pPr lvl="2"/>
            <a:r>
              <a:rPr lang="en-AU" sz="1800" b="1" dirty="0"/>
              <a:t>So TCP should react quickly to ‘bad’ news</a:t>
            </a:r>
          </a:p>
          <a:p>
            <a:pPr lvl="1"/>
            <a:r>
              <a:rPr lang="en-AU" dirty="0"/>
              <a:t>If there is no data loss, that is also old news</a:t>
            </a:r>
          </a:p>
          <a:p>
            <a:pPr lvl="2"/>
            <a:r>
              <a:rPr lang="en-AU" sz="1800" b="1" dirty="0"/>
              <a:t>So TCP should react conservatively to ‘good’ news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568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over the next  RTT Interval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30353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TCP Reno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73" y="980930"/>
            <a:ext cx="5762811" cy="40462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94140" y="3778023"/>
            <a:ext cx="587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08639" y="4923284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/>
              <a:t>Time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82156" y="5027159"/>
            <a:ext cx="27248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4140" y="3825510"/>
            <a:ext cx="8290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Slow Start</a:t>
            </a:r>
          </a:p>
          <a:p>
            <a:r>
              <a:rPr lang="en-AU" sz="825" dirty="0"/>
              <a:t>Rate Doubles</a:t>
            </a:r>
          </a:p>
          <a:p>
            <a:r>
              <a:rPr lang="en-AU" sz="825" dirty="0"/>
              <a:t>each RTT</a:t>
            </a:r>
          </a:p>
          <a:p>
            <a:r>
              <a:rPr lang="en-AU" sz="825" dirty="0"/>
              <a:t>Interval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59579" y="3778023"/>
            <a:ext cx="6490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3173" y="3832600"/>
            <a:ext cx="1797287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Congestion Avoidance</a:t>
            </a:r>
          </a:p>
          <a:p>
            <a:r>
              <a:rPr lang="en-AU" sz="825" dirty="0"/>
              <a:t>Rate increases by 1 MSS per RTT</a:t>
            </a:r>
          </a:p>
          <a:p>
            <a:r>
              <a:rPr lang="en-AU" sz="825" dirty="0"/>
              <a:t>Rate halves on Packet Loss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9579" y="2096640"/>
            <a:ext cx="15125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Notification of </a:t>
            </a:r>
            <a:r>
              <a:rPr lang="en-AU" sz="825"/>
              <a:t>Packet Loss via </a:t>
            </a:r>
            <a:r>
              <a:rPr lang="en-AU" sz="825" dirty="0"/>
              <a:t>Duplicate ACKs causes RENO to halve its sending rate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073173" y="2535011"/>
            <a:ext cx="410936" cy="283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8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RENO and Idealized Queue Behaviour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016"/>
            <a:ext cx="5046800" cy="3543498"/>
          </a:xfrm>
        </p:spPr>
      </p:pic>
      <p:cxnSp>
        <p:nvCxnSpPr>
          <p:cNvPr id="6" name="Straight Connector 5"/>
          <p:cNvCxnSpPr/>
          <p:nvPr/>
        </p:nvCxnSpPr>
        <p:spPr>
          <a:xfrm>
            <a:off x="1731120" y="290852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916" y="2746946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31120" y="328000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915" y="3179287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10" name="Up Arrow 9"/>
          <p:cNvSpPr/>
          <p:nvPr/>
        </p:nvSpPr>
        <p:spPr>
          <a:xfrm flipV="1">
            <a:off x="6217076" y="3351839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Up Arrow 10"/>
          <p:cNvSpPr/>
          <p:nvPr/>
        </p:nvSpPr>
        <p:spPr>
          <a:xfrm>
            <a:off x="6217077" y="2384655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TextBox 11"/>
          <p:cNvSpPr txBox="1"/>
          <p:nvPr/>
        </p:nvSpPr>
        <p:spPr>
          <a:xfrm>
            <a:off x="7134652" y="2701862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4652" y="3502453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12427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Reno is too slow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TCP Reno tries to oscillate between sending rates </a:t>
            </a:r>
            <a:r>
              <a:rPr lang="en-AU" i="1" dirty="0"/>
              <a:t>R</a:t>
            </a:r>
            <a:r>
              <a:rPr lang="en-AU" dirty="0"/>
              <a:t> and </a:t>
            </a:r>
            <a:r>
              <a:rPr lang="en-AU" i="1" dirty="0"/>
              <a:t>2 x R</a:t>
            </a:r>
            <a:r>
              <a:rPr lang="en-AU" dirty="0"/>
              <a:t> that span the actual link capacity</a:t>
            </a:r>
          </a:p>
          <a:p>
            <a:r>
              <a:rPr lang="en-AU" dirty="0"/>
              <a:t>It increases its sending rate slowly so it’s really lousy when trying to run at very high speed over long delay networks</a:t>
            </a:r>
          </a:p>
          <a:p>
            <a:r>
              <a:rPr lang="en-AU" dirty="0"/>
              <a:t>It over-corrects on loss and leaves available path capacity idle</a:t>
            </a:r>
          </a:p>
          <a:p>
            <a:pPr lvl="1"/>
            <a:r>
              <a:rPr lang="en-AU" dirty="0"/>
              <a:t>10Gbps rates over 100ms RTT demands a packet loss rate of less than 0.000003% </a:t>
            </a:r>
          </a:p>
          <a:p>
            <a:pPr lvl="1"/>
            <a:r>
              <a:rPr lang="en-AU" dirty="0"/>
              <a:t>An average 1% loss rate over a 100ms RTT can’t operate faster than 3Mbps</a:t>
            </a:r>
          </a:p>
        </p:txBody>
      </p:sp>
    </p:spTree>
    <p:extLst>
      <p:ext uri="{BB962C8B-B14F-4D97-AF65-F5344CB8AC3E}">
        <p14:creationId xmlns:p14="http://schemas.microsoft.com/office/powerpoint/2010/main" val="249324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Faster than Reno?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we make TCP faster and more efficient by changing the way in which the sending rate is inflated?</a:t>
            </a:r>
          </a:p>
          <a:p>
            <a:r>
              <a:rPr lang="en-AU" dirty="0"/>
              <a:t>Of course!</a:t>
            </a:r>
          </a:p>
        </p:txBody>
      </p:sp>
    </p:spTree>
    <p:extLst>
      <p:ext uri="{BB962C8B-B14F-4D97-AF65-F5344CB8AC3E}">
        <p14:creationId xmlns:p14="http://schemas.microsoft.com/office/powerpoint/2010/main" val="1491466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Refinements to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There have been many efforts to alter RENO’s flow control algorithm</a:t>
            </a:r>
          </a:p>
          <a:p>
            <a:r>
              <a:rPr lang="en-AU" dirty="0"/>
              <a:t>In a loss-based AIMD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What about varying the manner of rate increase away from AI?</a:t>
            </a:r>
          </a:p>
        </p:txBody>
      </p:sp>
    </p:spTree>
    <p:extLst>
      <p:ext uri="{BB962C8B-B14F-4D97-AF65-F5344CB8AC3E}">
        <p14:creationId xmlns:p14="http://schemas.microsoft.com/office/powerpoint/2010/main" val="342764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Enter 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</p:spTree>
    <p:extLst>
      <p:ext uri="{BB962C8B-B14F-4D97-AF65-F5344CB8AC3E}">
        <p14:creationId xmlns:p14="http://schemas.microsoft.com/office/powerpoint/2010/main" val="2482147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427590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 </a:t>
            </a:r>
          </a:p>
        </p:txBody>
      </p:sp>
    </p:spTree>
    <p:extLst>
      <p:ext uri="{BB962C8B-B14F-4D97-AF65-F5344CB8AC3E}">
        <p14:creationId xmlns:p14="http://schemas.microsoft.com/office/powerpoint/2010/main" val="201065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16C1-0E30-604D-A244-34CC1149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Computer Networking is all about moving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F73F9-7AC3-2647-8F42-247ECC23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91630"/>
            <a:ext cx="8352928" cy="3132348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The way in which data movement is controlled is a key characteristic of the network architecture</a:t>
            </a:r>
          </a:p>
          <a:p>
            <a:r>
              <a:rPr lang="en-AU" dirty="0"/>
              <a:t>The Internet protocol passed all controls to the end systems, and treated the network as a passive switching environment</a:t>
            </a:r>
          </a:p>
          <a:p>
            <a:r>
              <a:rPr lang="en-AU" dirty="0"/>
              <a:t>But that was many years ago, and since then we have seen the deployment of active middleware in networks and control traffic flows </a:t>
            </a:r>
          </a:p>
          <a:p>
            <a:r>
              <a:rPr lang="en-AU" dirty="0"/>
              <a:t>All this is changing again as we see a what could well be a new generation of flow control algorithms being adopted in the Internet</a:t>
            </a:r>
          </a:p>
          <a:p>
            <a:r>
              <a:rPr lang="en-AU" dirty="0"/>
              <a:t>Lets look at one of the more interesting initiatives: Bottleneck Bandwidth and Round-Trip Time (BBR)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45573-A4B8-1F4E-8C84-EA080A0C2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13636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Can we do better?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Lets look at the model of the network once more, and observe that there are three ‘states’ of flow management in this network:</a:t>
            </a:r>
          </a:p>
          <a:p>
            <a:pPr lvl="1"/>
            <a:r>
              <a:rPr lang="en-AU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dirty="0"/>
              <a:t>Over-Utilised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1530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382030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carefully measuring the Round Trip Time!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220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Probe the path capacity only intermittently</a:t>
            </a:r>
          </a:p>
          <a:p>
            <a:r>
              <a:rPr lang="en-AU" dirty="0"/>
              <a:t>Probe the path capacity by increasing the sending rate for a short interval and then drop the rate to drain the queue:</a:t>
            </a:r>
          </a:p>
          <a:p>
            <a:pPr lvl="1"/>
            <a:r>
              <a:rPr lang="en-AU" dirty="0"/>
              <a:t>If the RTT of the probe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r>
              <a:rPr lang="en-AU" dirty="0"/>
              <a:t>Pace the sending packets to avoid the need for network buffer rate adaptation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80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1597146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463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From Theory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Lets use BBR in the wild</a:t>
            </a:r>
          </a:p>
          <a:p>
            <a:r>
              <a:rPr lang="en-AU" dirty="0"/>
              <a:t>I’m using iperf3 on Linux platforms (</a:t>
            </a:r>
            <a:r>
              <a:rPr lang="en-AU" dirty="0" err="1"/>
              <a:t>Linode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The platforms are dedicated to these tests</a:t>
            </a:r>
          </a:p>
          <a:p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the Internet</a:t>
            </a:r>
          </a:p>
          <a:p>
            <a:pPr lvl="1"/>
            <a:r>
              <a:rPr lang="en-AU" dirty="0"/>
              <a:t>The networks paths vary between tests</a:t>
            </a:r>
          </a:p>
          <a:p>
            <a:pPr lvl="1"/>
            <a:r>
              <a:rPr lang="en-AU" dirty="0"/>
              <a:t>The cross traffic is highly variable</a:t>
            </a:r>
          </a:p>
          <a:p>
            <a:pPr lvl="1"/>
            <a:r>
              <a:rPr lang="en-AU" dirty="0"/>
              <a:t>No measurement is repeatable to a fine level of detail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57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vs BBR over a 12ms RTT 10G circuit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013" y="1198083"/>
            <a:ext cx="5912839" cy="39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5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96195"/>
            <a:ext cx="8352928" cy="342382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That was BRUTAL!</a:t>
            </a:r>
          </a:p>
          <a:p>
            <a:r>
              <a:rPr lang="en-AU" dirty="0"/>
              <a:t>As soon as BBR started up it collided with CUBIC, and BBR </a:t>
            </a:r>
            <a:r>
              <a:rPr lang="en-AU" dirty="0" err="1"/>
              <a:t>startup</a:t>
            </a:r>
            <a:r>
              <a:rPr lang="en-AU" dirty="0"/>
              <a:t> placed pressure on CUBIC such that CUBIC’s congestion window was reduced  close to zero</a:t>
            </a:r>
          </a:p>
          <a:p>
            <a:r>
              <a:rPr lang="en-AU" dirty="0"/>
              <a:t>At this stage CUBIC’s efforts to restart its congestion window appear to collide with BBR’s congestion control model, so CUBIC remains suppressed</a:t>
            </a:r>
          </a:p>
          <a:p>
            <a:pPr lvl="1"/>
            <a:r>
              <a:rPr lang="en-AU" dirty="0"/>
              <a:t>The inference is that BBR appears to be operating in steady state with an ability to crowd out CUBIC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20" y="0"/>
            <a:ext cx="2653880" cy="17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second attempt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37432" y="1978309"/>
            <a:ext cx="260440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Same two endpoints, same network path across the public Internet</a:t>
            </a:r>
          </a:p>
          <a:p>
            <a:endParaRPr lang="en-AU" sz="1350" dirty="0"/>
          </a:p>
          <a:p>
            <a:r>
              <a:rPr lang="en-AU" sz="1350" dirty="0"/>
              <a:t>Using a long delay path AU to Germany via the US</a:t>
            </a:r>
          </a:p>
          <a:p>
            <a:endParaRPr lang="en-AU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2741839" y="1396093"/>
            <a:ext cx="6076950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5CE0-6BFA-DA4A-B00A-2FCA1648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Let’s talk about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9A4A1-58DB-A141-959B-0F2861801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How fast can we push a single session to move data through the network?</a:t>
            </a:r>
          </a:p>
          <a:p>
            <a:r>
              <a:rPr lang="en-AU" dirty="0"/>
              <a:t>Session speed is the result of  a combination of: </a:t>
            </a:r>
          </a:p>
          <a:p>
            <a:pPr lvl="2"/>
            <a:r>
              <a:rPr lang="en-AU" sz="2000" dirty="0"/>
              <a:t>available transmission speeds, </a:t>
            </a:r>
          </a:p>
          <a:p>
            <a:pPr lvl="2"/>
            <a:r>
              <a:rPr lang="en-AU" sz="2000" dirty="0"/>
              <a:t>end-to-end latency and </a:t>
            </a:r>
          </a:p>
          <a:p>
            <a:pPr lvl="2"/>
            <a:r>
              <a:rPr lang="en-AU" sz="2000" dirty="0"/>
              <a:t>protocol efficiency</a:t>
            </a:r>
          </a:p>
          <a:p>
            <a:pPr lvl="1"/>
            <a:r>
              <a:rPr lang="en-AU" dirty="0"/>
              <a:t>All of these factors are critical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BD21C-5E1D-874F-8BB3-FA09E7C8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766721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2" y="223786"/>
            <a:ext cx="7886700" cy="994172"/>
          </a:xfrm>
        </p:spPr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21" y="223786"/>
            <a:ext cx="5570675" cy="3911324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5494111" y="2372778"/>
            <a:ext cx="12715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350" dirty="0"/>
              <a:t>BBR (1)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 (2)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ends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BBR(2) ends</a:t>
            </a:r>
          </a:p>
          <a:p>
            <a:pPr algn="r"/>
            <a:endParaRPr lang="en-AU" sz="135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40871" y="1268016"/>
            <a:ext cx="2604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The Internet is capable of offering a 400Mbps capacity path on demand!</a:t>
            </a:r>
          </a:p>
          <a:p>
            <a:endParaRPr lang="en-AU" sz="1350" dirty="0"/>
          </a:p>
          <a:p>
            <a:r>
              <a:rPr lang="en-AU" sz="1350" dirty="0"/>
              <a:t>In this case BBR is apparently operating with filled queues, and this crowds out  CUBIC</a:t>
            </a:r>
          </a:p>
          <a:p>
            <a:endParaRPr lang="en-AU" sz="1350" dirty="0"/>
          </a:p>
          <a:p>
            <a:r>
              <a:rPr lang="en-AU" sz="1350" dirty="0"/>
              <a:t>BBR does not compete well with itself, and the two sessions oscillate in getting the majority share of available path capacity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328CA7B-C337-2A4B-A039-117856F6C792}"/>
              </a:ext>
            </a:extLst>
          </p:cNvPr>
          <p:cNvSpPr/>
          <p:nvPr/>
        </p:nvSpPr>
        <p:spPr>
          <a:xfrm>
            <a:off x="5255926" y="1313799"/>
            <a:ext cx="2803899" cy="2601827"/>
          </a:xfrm>
          <a:custGeom>
            <a:avLst/>
            <a:gdLst>
              <a:gd name="connsiteX0" fmla="*/ 533081 w 2803899"/>
              <a:gd name="connsiteY0" fmla="*/ 1232048 h 2601827"/>
              <a:gd name="connsiteX1" fmla="*/ 13386 w 2803899"/>
              <a:gd name="connsiteY1" fmla="*/ 1541234 h 2601827"/>
              <a:gd name="connsiteX2" fmla="*/ 197582 w 2803899"/>
              <a:gd name="connsiteY2" fmla="*/ 1949096 h 2601827"/>
              <a:gd name="connsiteX3" fmla="*/ 671228 w 2803899"/>
              <a:gd name="connsiteY3" fmla="*/ 2350379 h 2601827"/>
              <a:gd name="connsiteX4" fmla="*/ 1460638 w 2803899"/>
              <a:gd name="connsiteY4" fmla="*/ 2547732 h 2601827"/>
              <a:gd name="connsiteX5" fmla="*/ 2460557 w 2803899"/>
              <a:gd name="connsiteY5" fmla="*/ 2574046 h 2601827"/>
              <a:gd name="connsiteX6" fmla="*/ 2776321 w 2803899"/>
              <a:gd name="connsiteY6" fmla="*/ 2192497 h 2601827"/>
              <a:gd name="connsiteX7" fmla="*/ 2723694 w 2803899"/>
              <a:gd name="connsiteY7" fmla="*/ 515001 h 2601827"/>
              <a:gd name="connsiteX8" fmla="*/ 2210578 w 2803899"/>
              <a:gd name="connsiteY8" fmla="*/ 1884 h 2601827"/>
              <a:gd name="connsiteX9" fmla="*/ 894894 w 2803899"/>
              <a:gd name="connsiteY9" fmla="*/ 363697 h 2601827"/>
              <a:gd name="connsiteX10" fmla="*/ 546238 w 2803899"/>
              <a:gd name="connsiteY10" fmla="*/ 922863 h 260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899" h="2601827">
                <a:moveTo>
                  <a:pt x="533081" y="1232048"/>
                </a:moveTo>
                <a:cubicBezTo>
                  <a:pt x="301191" y="1326887"/>
                  <a:pt x="69302" y="1421726"/>
                  <a:pt x="13386" y="1541234"/>
                </a:cubicBezTo>
                <a:cubicBezTo>
                  <a:pt x="-42531" y="1660742"/>
                  <a:pt x="87942" y="1814239"/>
                  <a:pt x="197582" y="1949096"/>
                </a:cubicBezTo>
                <a:cubicBezTo>
                  <a:pt x="307222" y="2083953"/>
                  <a:pt x="460719" y="2250606"/>
                  <a:pt x="671228" y="2350379"/>
                </a:cubicBezTo>
                <a:cubicBezTo>
                  <a:pt x="881737" y="2450152"/>
                  <a:pt x="1162417" y="2510454"/>
                  <a:pt x="1460638" y="2547732"/>
                </a:cubicBezTo>
                <a:cubicBezTo>
                  <a:pt x="1758859" y="2585010"/>
                  <a:pt x="2241277" y="2633252"/>
                  <a:pt x="2460557" y="2574046"/>
                </a:cubicBezTo>
                <a:cubicBezTo>
                  <a:pt x="2679838" y="2514840"/>
                  <a:pt x="2732465" y="2535671"/>
                  <a:pt x="2776321" y="2192497"/>
                </a:cubicBezTo>
                <a:cubicBezTo>
                  <a:pt x="2820177" y="1849323"/>
                  <a:pt x="2817985" y="880103"/>
                  <a:pt x="2723694" y="515001"/>
                </a:cubicBezTo>
                <a:cubicBezTo>
                  <a:pt x="2629403" y="149899"/>
                  <a:pt x="2515378" y="27101"/>
                  <a:pt x="2210578" y="1884"/>
                </a:cubicBezTo>
                <a:cubicBezTo>
                  <a:pt x="1905778" y="-23333"/>
                  <a:pt x="1172284" y="210201"/>
                  <a:pt x="894894" y="363697"/>
                </a:cubicBezTo>
                <a:cubicBezTo>
                  <a:pt x="617504" y="517193"/>
                  <a:pt x="581871" y="720028"/>
                  <a:pt x="546238" y="9228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0187281-93CC-F941-BD0D-691BA1E1633A}"/>
              </a:ext>
            </a:extLst>
          </p:cNvPr>
          <p:cNvSpPr/>
          <p:nvPr/>
        </p:nvSpPr>
        <p:spPr>
          <a:xfrm>
            <a:off x="4466745" y="3453298"/>
            <a:ext cx="626831" cy="444689"/>
          </a:xfrm>
          <a:custGeom>
            <a:avLst/>
            <a:gdLst>
              <a:gd name="connsiteX0" fmla="*/ 124990 w 626831"/>
              <a:gd name="connsiteY0" fmla="*/ 368762 h 444689"/>
              <a:gd name="connsiteX1" fmla="*/ 407862 w 626831"/>
              <a:gd name="connsiteY1" fmla="*/ 434547 h 444689"/>
              <a:gd name="connsiteX2" fmla="*/ 618372 w 626831"/>
              <a:gd name="connsiteY2" fmla="*/ 177988 h 444689"/>
              <a:gd name="connsiteX3" fmla="*/ 526274 w 626831"/>
              <a:gd name="connsiteY3" fmla="*/ 371 h 444689"/>
              <a:gd name="connsiteX4" fmla="*/ 0 w 626831"/>
              <a:gd name="connsiteY4" fmla="*/ 224037 h 44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831" h="444689">
                <a:moveTo>
                  <a:pt x="124990" y="368762"/>
                </a:moveTo>
                <a:cubicBezTo>
                  <a:pt x="225311" y="417552"/>
                  <a:pt x="325632" y="466343"/>
                  <a:pt x="407862" y="434547"/>
                </a:cubicBezTo>
                <a:cubicBezTo>
                  <a:pt x="490092" y="402751"/>
                  <a:pt x="598637" y="250351"/>
                  <a:pt x="618372" y="177988"/>
                </a:cubicBezTo>
                <a:cubicBezTo>
                  <a:pt x="638107" y="105625"/>
                  <a:pt x="629336" y="-7304"/>
                  <a:pt x="526274" y="371"/>
                </a:cubicBezTo>
                <a:cubicBezTo>
                  <a:pt x="423212" y="8046"/>
                  <a:pt x="211606" y="116041"/>
                  <a:pt x="0" y="2240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546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812443-FAB2-7243-87F0-026986FE5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5" y="987574"/>
            <a:ext cx="5940660" cy="3960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72F87-DEC0-134D-A7CC-3BF80B7F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3600400" cy="85725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BBR and Loss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7C9E-D364-4C4E-8B8F-DEDCC60F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C2B1-FB63-E447-83D7-FDB0F5345DC4}"/>
              </a:ext>
            </a:extLst>
          </p:cNvPr>
          <p:cNvSpPr txBox="1"/>
          <p:nvPr/>
        </p:nvSpPr>
        <p:spPr>
          <a:xfrm flipH="1">
            <a:off x="323528" y="207400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Packet loss causes retransmission that appears to occur in addition to the stable link capacity model used by BBR.</a:t>
            </a:r>
          </a:p>
          <a:p>
            <a:endParaRPr lang="en-AU" sz="1350" dirty="0"/>
          </a:p>
          <a:p>
            <a:r>
              <a:rPr lang="en-AU" sz="1350" dirty="0"/>
              <a:t>Once loss is reduced, BBR maintains a more consistent sending model</a:t>
            </a:r>
          </a:p>
          <a:p>
            <a:endParaRPr lang="en-AU" sz="1350" dirty="0"/>
          </a:p>
          <a:p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326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2F87-DEC0-134D-A7CC-3BF80B7F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3600400" cy="85725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Parallel 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BBR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Streams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38A74-EBA1-2443-A434-08A84F3F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02" y="186485"/>
            <a:ext cx="6278198" cy="41854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7C9E-D364-4C4E-8B8F-DEDCC60F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32</a:t>
            </a:fld>
            <a:endParaRPr lang="en-AU" kern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DDFB433-47D2-BE4D-8B5F-70AF0B84EE8E}"/>
              </a:ext>
            </a:extLst>
          </p:cNvPr>
          <p:cNvSpPr/>
          <p:nvPr/>
        </p:nvSpPr>
        <p:spPr>
          <a:xfrm>
            <a:off x="4239834" y="2571750"/>
            <a:ext cx="4598894" cy="85078"/>
          </a:xfrm>
          <a:custGeom>
            <a:avLst/>
            <a:gdLst>
              <a:gd name="connsiteX0" fmla="*/ 0 w 4598894"/>
              <a:gd name="connsiteY0" fmla="*/ 67236 h 85078"/>
              <a:gd name="connsiteX1" fmla="*/ 2003612 w 4598894"/>
              <a:gd name="connsiteY1" fmla="*/ 80683 h 85078"/>
              <a:gd name="connsiteX2" fmla="*/ 4598894 w 4598894"/>
              <a:gd name="connsiteY2" fmla="*/ 0 h 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8894" h="85078">
                <a:moveTo>
                  <a:pt x="0" y="67236"/>
                </a:moveTo>
                <a:cubicBezTo>
                  <a:pt x="618565" y="79562"/>
                  <a:pt x="1237130" y="91889"/>
                  <a:pt x="2003612" y="80683"/>
                </a:cubicBezTo>
                <a:cubicBezTo>
                  <a:pt x="2770094" y="69477"/>
                  <a:pt x="3684494" y="34738"/>
                  <a:pt x="459889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27B7A2E-D792-894A-9D05-939D1567D0EF}"/>
              </a:ext>
            </a:extLst>
          </p:cNvPr>
          <p:cNvSpPr/>
          <p:nvPr/>
        </p:nvSpPr>
        <p:spPr>
          <a:xfrm>
            <a:off x="4139952" y="3075806"/>
            <a:ext cx="4598894" cy="85078"/>
          </a:xfrm>
          <a:custGeom>
            <a:avLst/>
            <a:gdLst>
              <a:gd name="connsiteX0" fmla="*/ 0 w 4598894"/>
              <a:gd name="connsiteY0" fmla="*/ 67236 h 85078"/>
              <a:gd name="connsiteX1" fmla="*/ 2003612 w 4598894"/>
              <a:gd name="connsiteY1" fmla="*/ 80683 h 85078"/>
              <a:gd name="connsiteX2" fmla="*/ 4598894 w 4598894"/>
              <a:gd name="connsiteY2" fmla="*/ 0 h 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8894" h="85078">
                <a:moveTo>
                  <a:pt x="0" y="67236"/>
                </a:moveTo>
                <a:cubicBezTo>
                  <a:pt x="618565" y="79562"/>
                  <a:pt x="1237130" y="91889"/>
                  <a:pt x="2003612" y="80683"/>
                </a:cubicBezTo>
                <a:cubicBezTo>
                  <a:pt x="2770094" y="69477"/>
                  <a:pt x="3684494" y="34738"/>
                  <a:pt x="459889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C2B1-FB63-E447-83D7-FDB0F5345DC4}"/>
              </a:ext>
            </a:extLst>
          </p:cNvPr>
          <p:cNvSpPr txBox="1"/>
          <p:nvPr/>
        </p:nvSpPr>
        <p:spPr>
          <a:xfrm flipH="1">
            <a:off x="323528" y="2074004"/>
            <a:ext cx="2232248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We used 50 parallel BBR streams between the same two endpoints (200ms RTT)</a:t>
            </a:r>
          </a:p>
          <a:p>
            <a:endParaRPr lang="en-AU" sz="1350" dirty="0"/>
          </a:p>
          <a:p>
            <a:r>
              <a:rPr lang="en-AU" sz="1350" dirty="0"/>
              <a:t>In this larger setup the majority of sessions managed to equilibrate between each other and evenly share the path bandwidth</a:t>
            </a:r>
          </a:p>
          <a:p>
            <a:endParaRPr lang="en-AU" sz="1350" dirty="0"/>
          </a:p>
          <a:p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822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So what can we say about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8198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It’s “interesting” in so many ways:</a:t>
            </a:r>
          </a:p>
          <a:p>
            <a:pPr lvl="1"/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a move away from the more common loss-based flow control protocols</a:t>
            </a:r>
          </a:p>
          <a:p>
            <a:pPr lvl="1"/>
            <a:r>
              <a:rPr lang="en-AU" dirty="0"/>
              <a:t>It looks like it will operate very efficiently in a high-speed small-buffer world</a:t>
            </a:r>
          </a:p>
          <a:p>
            <a:pPr lvl="2"/>
            <a:r>
              <a:rPr lang="en-AU" sz="1800" dirty="0"/>
              <a:t>High speed small buffer chips are way cheaper, but loss-based TCP reacts really badly to small buffers by capping its flow rate</a:t>
            </a:r>
          </a:p>
          <a:p>
            <a:pPr lvl="1"/>
            <a:r>
              <a:rPr lang="en-AU" dirty="0"/>
              <a:t>It will operate efficiently over ECMP paths, as it is relatively impervious to packet re-ordering</a:t>
            </a:r>
          </a:p>
          <a:p>
            <a:pPr lvl="1"/>
            <a:r>
              <a:rPr lang="en-AU" dirty="0"/>
              <a:t>It also looks as if it will operate efficiently in rate policed environments</a:t>
            </a:r>
          </a:p>
          <a:p>
            <a:pPr lvl="1"/>
            <a:r>
              <a:rPr lang="en-AU" dirty="0"/>
              <a:t>Unlike AIMD systems, it will scale from Kbps to </a:t>
            </a:r>
            <a:r>
              <a:rPr lang="en-AU" dirty="0" err="1"/>
              <a:t>Gbps</a:t>
            </a:r>
            <a:r>
              <a:rPr lang="en-AU" dirty="0"/>
              <a:t> over long delay paths very efficiently</a:t>
            </a:r>
          </a:p>
          <a:p>
            <a:pPr lvl="1"/>
            <a:r>
              <a:rPr lang="en-AU" dirty="0"/>
              <a:t>It resists the conventional network-based traffic control mechanisms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437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Because it achieves</a:t>
            </a:r>
          </a:p>
          <a:p>
            <a:r>
              <a:rPr lang="en-AU" dirty="0"/>
              <a:t>Its incredibly efficient</a:t>
            </a:r>
          </a:p>
          <a:p>
            <a:r>
              <a:rPr lang="en-AU" dirty="0"/>
              <a:t>It makes minimal demands on network buffer capacity </a:t>
            </a:r>
          </a:p>
          <a:p>
            <a:r>
              <a:rPr lang="en-AU" dirty="0"/>
              <a:t>It’s fast!</a:t>
            </a:r>
          </a:p>
        </p:txBody>
      </p:sp>
    </p:spTree>
    <p:extLst>
      <p:ext uri="{BB962C8B-B14F-4D97-AF65-F5344CB8AC3E}">
        <p14:creationId xmlns:p14="http://schemas.microsoft.com/office/powerpoint/2010/main" val="3241744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</a:t>
            </a:r>
            <a:r>
              <a:rPr lang="en-AU" dirty="0">
                <a:solidFill>
                  <a:srgbClr val="FF0000"/>
                </a:solidFill>
                <a:latin typeface="Powderfinger Type" charset="0"/>
                <a:ea typeface="Powderfinger Type" charset="0"/>
                <a:cs typeface="Powderfinger Type" charset="0"/>
              </a:rPr>
              <a:t>not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439546"/>
          </a:xfrm>
        </p:spPr>
        <p:txBody>
          <a:bodyPr>
            <a:normAutofit fontScale="92500"/>
          </a:bodyPr>
          <a:lstStyle/>
          <a:p>
            <a:r>
              <a:rPr lang="en-AU" dirty="0"/>
              <a:t>Because it </a:t>
            </a:r>
            <a:r>
              <a:rPr lang="en-AU" b="1" dirty="0"/>
              <a:t>over achieves</a:t>
            </a:r>
            <a:r>
              <a:rPr lang="en-AU" dirty="0"/>
              <a:t>!</a:t>
            </a:r>
          </a:p>
          <a:p>
            <a:r>
              <a:rPr lang="en-AU" dirty="0"/>
              <a:t>The classic question for many Internet technologies is scaling </a:t>
            </a:r>
            <a:r>
              <a:rPr lang="mr-IN" dirty="0"/>
              <a:t>–</a:t>
            </a:r>
            <a:r>
              <a:rPr lang="en-AU" dirty="0"/>
              <a:t> “what if everyone does it?”</a:t>
            </a:r>
          </a:p>
          <a:p>
            <a:pPr lvl="1"/>
            <a:r>
              <a:rPr lang="en-AU" dirty="0"/>
              <a:t>BBR is not a scalable approach</a:t>
            </a:r>
          </a:p>
          <a:p>
            <a:pPr lvl="1"/>
            <a:r>
              <a:rPr lang="en-AU" dirty="0"/>
              <a:t>It works so well while it is used by just a few users, some of the time</a:t>
            </a:r>
          </a:p>
          <a:p>
            <a:pPr lvl="1"/>
            <a:r>
              <a:rPr lang="en-AU" dirty="0"/>
              <a:t>But when it is active, BBR has the ability to slaughter concurrent loss-based flows</a:t>
            </a:r>
          </a:p>
          <a:p>
            <a:pPr lvl="1"/>
            <a:r>
              <a:rPr lang="en-AU" dirty="0"/>
              <a:t>Which sends all the wrong signals to the TCP ecosystem</a:t>
            </a:r>
          </a:p>
          <a:p>
            <a:pPr lvl="2"/>
            <a:r>
              <a:rPr lang="en-AU" sz="1650" dirty="0"/>
              <a:t>The loss-based flows convert to BBR to compete on equal terms</a:t>
            </a:r>
          </a:p>
          <a:p>
            <a:pPr lvl="2"/>
            <a:r>
              <a:rPr lang="en-AU" sz="1650" dirty="0"/>
              <a:t>The network is then a BBR vs BBR environment, which is unstable</a:t>
            </a:r>
          </a:p>
        </p:txBody>
      </p:sp>
    </p:spTree>
    <p:extLst>
      <p:ext uri="{BB962C8B-B14F-4D97-AF65-F5344CB8AC3E}">
        <p14:creationId xmlns:p14="http://schemas.microsoft.com/office/powerpoint/2010/main" val="3995228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Is this BBR experiment a failure?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Is it just too ‘greedy’ and too ‘insensitive’ to other flows to be allowed out on the Internet to play?</a:t>
            </a:r>
          </a:p>
          <a:p>
            <a:pPr lvl="1"/>
            <a:r>
              <a:rPr lang="en-AU" dirty="0"/>
              <a:t>Many networks have been provisioned as a response to the aggregate behaviours of loss-based TCP congestion control</a:t>
            </a:r>
          </a:p>
          <a:p>
            <a:pPr lvl="1"/>
            <a:r>
              <a:rPr lang="en-AU" dirty="0"/>
              <a:t>BBR changes all those assumptions, and could potentially push many networks into sustained instability</a:t>
            </a:r>
          </a:p>
          <a:p>
            <a:pPr lvl="1"/>
            <a:r>
              <a:rPr lang="en-AU" dirty="0"/>
              <a:t>We cannot use the conventional network control mechanisms to regulate BBR flows</a:t>
            </a:r>
          </a:p>
          <a:p>
            <a:pPr lvl="2"/>
            <a:r>
              <a:rPr lang="en-AU" sz="1800" dirty="0"/>
              <a:t>Selective packet drop </a:t>
            </a:r>
            <a:r>
              <a:rPr lang="en-AU" sz="1800"/>
              <a:t>just won’t </a:t>
            </a:r>
            <a:r>
              <a:rPr lang="en-AU" sz="1800" dirty="0"/>
              <a:t>create back pressure on the flow</a:t>
            </a: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5883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054"/>
            <a:ext cx="7886700" cy="3263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sz="2800" b="1" dirty="0"/>
              <a:t>BBR 2.0</a:t>
            </a:r>
          </a:p>
          <a:p>
            <a:pPr lvl="1"/>
            <a:r>
              <a:rPr lang="en-AU" dirty="0"/>
              <a:t>Alter BBR’s ‘sensitivity’ to loss rates, so that it does not persist with an internal bandwidth delay product (BDP) that exceeds the uncongested BDP</a:t>
            </a:r>
          </a:p>
          <a:p>
            <a:pPr marL="685800" lvl="2" indent="0">
              <a:buNone/>
            </a:pPr>
            <a:r>
              <a:rPr lang="en-AU" sz="1800" dirty="0"/>
              <a:t>This measure would moderate BBR 1.0’s ability to operate for extended periods with very high loss levels</a:t>
            </a:r>
          </a:p>
          <a:p>
            <a:pPr lvl="1"/>
            <a:r>
              <a:rPr lang="en-AU" dirty="0"/>
              <a:t>Improve the dynamic sharing fairness by moderating the Bandwidth Delay Product by using an estimated ‘fair’ proportion of the path BDP</a:t>
            </a:r>
          </a:p>
          <a:p>
            <a:pPr lvl="1"/>
            <a:r>
              <a:rPr lang="en-AU" dirty="0"/>
              <a:t>Accommodate the signal distortion caused by ACK stretching middleware</a:t>
            </a:r>
          </a:p>
          <a:p>
            <a:pPr lvl="1"/>
            <a:r>
              <a:rPr lang="en-AU" dirty="0"/>
              <a:t>Place an upper bound on the volume of in-flight data</a:t>
            </a:r>
          </a:p>
          <a:p>
            <a:pPr lvl="1"/>
            <a:r>
              <a:rPr lang="en-AU" dirty="0"/>
              <a:t>Alter the +/- 25% probe factors dynamically (i.e. allow this to be less than 25% overload)</a:t>
            </a:r>
          </a:p>
          <a:p>
            <a:pPr lvl="1"/>
            <a:endParaRPr lang="en-AU" dirty="0"/>
          </a:p>
          <a:p>
            <a:pPr marL="685800" lvl="2" indent="0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20626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68BC-A62B-3E48-BE5D-6FF6A0A4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new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993A4-37C4-3E43-9E96-32F24C7D5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We are seeing a shift away from network-level active middleware back towards edge-centric control in the Internet</a:t>
            </a:r>
          </a:p>
          <a:p>
            <a:r>
              <a:rPr lang="en-AU" dirty="0"/>
              <a:t>QUIC and BBR are instances of a recent push back from the network-level QoS bandwidth control mechanisms, and result in greater levels of autonomous control being passed back to the end hosts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CA3B-7B4A-054A-AF81-217C31619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38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263994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Internet still contains a large set of important unsolved problems</a:t>
            </a:r>
          </a:p>
          <a:p>
            <a:r>
              <a:rPr lang="en-AU" dirty="0"/>
              <a:t>Moving large data sets over high speed networks requires a different approach to what we are doing today</a:t>
            </a:r>
          </a:p>
          <a:p>
            <a:r>
              <a:rPr lang="en-AU" dirty="0"/>
              <a:t>BBR seems to be a step in an interesting direction, particularly for very high speed networking</a:t>
            </a:r>
          </a:p>
          <a:p>
            <a:r>
              <a:rPr lang="en-AU" dirty="0"/>
              <a:t>But it still calls for more research and more testing at scale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48639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Evolution of Speed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8597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790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Optical transmission speeds are approaching </a:t>
            </a:r>
            <a:r>
              <a:rPr lang="en-AU" dirty="0" err="1"/>
              <a:t>Terrabit</a:t>
            </a:r>
            <a:r>
              <a:rPr lang="en-AU" dirty="0"/>
              <a:t> capacity</a:t>
            </a:r>
          </a:p>
          <a:p>
            <a:r>
              <a:rPr lang="en-AU" dirty="0"/>
              <a:t>But peak TCP session speeds are not keeping up</a:t>
            </a:r>
          </a:p>
          <a:p>
            <a:r>
              <a:rPr lang="en-AU" dirty="0"/>
              <a:t>What’s going on?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69791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TCP operates as an adaptive rate control protocol that attempts to operate fairly and efficiently</a:t>
            </a:r>
          </a:p>
        </p:txBody>
      </p:sp>
    </p:spTree>
    <p:extLst>
      <p:ext uri="{BB962C8B-B14F-4D97-AF65-F5344CB8AC3E}">
        <p14:creationId xmlns:p14="http://schemas.microsoft.com/office/powerpoint/2010/main" val="392641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152475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</p:spTree>
    <p:extLst>
      <p:ext uri="{BB962C8B-B14F-4D97-AF65-F5344CB8AC3E}">
        <p14:creationId xmlns:p14="http://schemas.microsoft.com/office/powerpoint/2010/main" val="2716795965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6338</TotalTime>
  <Words>2141</Words>
  <Application>Microsoft Macintosh PowerPoint</Application>
  <PresentationFormat>On-screen Show (16:9)</PresentationFormat>
  <Paragraphs>248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AhnbergHand</vt:lpstr>
      <vt:lpstr>Arial</vt:lpstr>
      <vt:lpstr>Bradley Hand ITC TT-Bold</vt:lpstr>
      <vt:lpstr>Calibri</vt:lpstr>
      <vt:lpstr>Powderfinger Type</vt:lpstr>
      <vt:lpstr>Vadim's Writing</vt:lpstr>
      <vt:lpstr>APNIC33PowerPointTemplateFinal</vt:lpstr>
      <vt:lpstr>1_APNIC33PowerPointTemplateFinal</vt:lpstr>
      <vt:lpstr>3_APNIC33PowerPointTemplateFinal</vt:lpstr>
      <vt:lpstr>TCP and BBR</vt:lpstr>
      <vt:lpstr>Computer Networking is all about moving data</vt:lpstr>
      <vt:lpstr>Let’s talk about speed</vt:lpstr>
      <vt:lpstr>The Evolution of Speed</vt:lpstr>
      <vt:lpstr>Today</vt:lpstr>
      <vt:lpstr>TCP</vt:lpstr>
      <vt:lpstr>TCP Design Objectives</vt:lpstr>
      <vt:lpstr>It’s a Flow Control process</vt:lpstr>
      <vt:lpstr>TCP Control</vt:lpstr>
      <vt:lpstr>TCP Control</vt:lpstr>
      <vt:lpstr>“Classic TCP” – TCP Reno</vt:lpstr>
      <vt:lpstr>Idealised TCP Reno</vt:lpstr>
      <vt:lpstr>TCP RENO and Idealized Queue Behaviour</vt:lpstr>
      <vt:lpstr>Reno is too slow</vt:lpstr>
      <vt:lpstr>Faster than Reno?</vt:lpstr>
      <vt:lpstr>Refinements to RENO</vt:lpstr>
      <vt:lpstr>Enter CUBIC</vt:lpstr>
      <vt:lpstr>CUBIC and Queue formation</vt:lpstr>
      <vt:lpstr>CUBIC assessment</vt:lpstr>
      <vt:lpstr>Can we do better?</vt:lpstr>
      <vt:lpstr>RTT and Delivery Rate with Queuing</vt:lpstr>
      <vt:lpstr>How to detect the onset of queuing?</vt:lpstr>
      <vt:lpstr>BBR Design Principles</vt:lpstr>
      <vt:lpstr>Idealised BBR profile</vt:lpstr>
      <vt:lpstr>BBR Politeness?</vt:lpstr>
      <vt:lpstr>From Theory to Practice</vt:lpstr>
      <vt:lpstr>Cubic vs BBR over a 12ms RTT 10G circuit</vt:lpstr>
      <vt:lpstr>Wow!</vt:lpstr>
      <vt:lpstr>BBR vs Cubic – second attempt</vt:lpstr>
      <vt:lpstr>BBR vs Cubic</vt:lpstr>
      <vt:lpstr>BBR and Loss Recovery</vt:lpstr>
      <vt:lpstr>Parallel  BBR Streams</vt:lpstr>
      <vt:lpstr>So what can we say about BBR?</vt:lpstr>
      <vt:lpstr>Why use BBR?</vt:lpstr>
      <vt:lpstr>Why not use BBR?</vt:lpstr>
      <vt:lpstr>Is this BBR experiment a failure?</vt:lpstr>
      <vt:lpstr>Where now?</vt:lpstr>
      <vt:lpstr>The new Network Architecture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142</cp:revision>
  <cp:lastPrinted>2018-05-10T07:41:59Z</cp:lastPrinted>
  <dcterms:created xsi:type="dcterms:W3CDTF">2014-12-22T07:13:58Z</dcterms:created>
  <dcterms:modified xsi:type="dcterms:W3CDTF">2018-05-10T16:45:14Z</dcterms:modified>
</cp:coreProperties>
</file>