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6" r:id="rId2"/>
    <p:sldId id="266" r:id="rId3"/>
    <p:sldId id="314" r:id="rId4"/>
    <p:sldId id="300" r:id="rId5"/>
    <p:sldId id="303" r:id="rId6"/>
    <p:sldId id="301" r:id="rId7"/>
    <p:sldId id="304" r:id="rId8"/>
    <p:sldId id="305" r:id="rId9"/>
    <p:sldId id="311" r:id="rId10"/>
    <p:sldId id="299" r:id="rId11"/>
    <p:sldId id="261" r:id="rId12"/>
    <p:sldId id="295" r:id="rId13"/>
    <p:sldId id="270" r:id="rId14"/>
    <p:sldId id="271" r:id="rId15"/>
    <p:sldId id="272" r:id="rId16"/>
    <p:sldId id="273" r:id="rId17"/>
    <p:sldId id="267" r:id="rId18"/>
    <p:sldId id="268" r:id="rId19"/>
    <p:sldId id="274" r:id="rId20"/>
    <p:sldId id="317" r:id="rId21"/>
    <p:sldId id="318" r:id="rId22"/>
    <p:sldId id="319" r:id="rId23"/>
    <p:sldId id="280" r:id="rId24"/>
    <p:sldId id="281" r:id="rId25"/>
    <p:sldId id="282" r:id="rId26"/>
    <p:sldId id="283" r:id="rId27"/>
    <p:sldId id="320" r:id="rId28"/>
    <p:sldId id="285" r:id="rId29"/>
    <p:sldId id="286" r:id="rId30"/>
    <p:sldId id="287" r:id="rId31"/>
    <p:sldId id="289" r:id="rId32"/>
    <p:sldId id="290" r:id="rId33"/>
    <p:sldId id="291" r:id="rId34"/>
    <p:sldId id="292" r:id="rId35"/>
    <p:sldId id="310" r:id="rId36"/>
    <p:sldId id="293" r:id="rId37"/>
    <p:sldId id="307" r:id="rId38"/>
    <p:sldId id="315" r:id="rId39"/>
    <p:sldId id="312" r:id="rId40"/>
    <p:sldId id="321" r:id="rId41"/>
    <p:sldId id="306" r:id="rId42"/>
    <p:sldId id="308" r:id="rId43"/>
    <p:sldId id="309" r:id="rId44"/>
    <p:sldId id="313"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15"/>
    <p:restoredTop sz="94684"/>
  </p:normalViewPr>
  <p:slideViewPr>
    <p:cSldViewPr snapToGrid="0" snapToObjects="1">
      <p:cViewPr varScale="1">
        <p:scale>
          <a:sx n="131" d="100"/>
          <a:sy n="131" d="100"/>
        </p:scale>
        <p:origin x="208" y="1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05A44A-F3C4-8C41-90C8-43F78268F984}" type="datetimeFigureOut">
              <a:rPr lang="en-AU" smtClean="0"/>
              <a:t>25/1/18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F1D3D9-DC81-3047-BF1F-17CB5F477CEF}" type="slidenum">
              <a:rPr lang="en-AU" smtClean="0"/>
              <a:t>‹#›</a:t>
            </a:fld>
            <a:endParaRPr lang="en-AU"/>
          </a:p>
        </p:txBody>
      </p:sp>
    </p:spTree>
    <p:extLst>
      <p:ext uri="{BB962C8B-B14F-4D97-AF65-F5344CB8AC3E}">
        <p14:creationId xmlns:p14="http://schemas.microsoft.com/office/powerpoint/2010/main" val="152264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64C34-8755-8941-A33C-16ACD4942A8B}" type="slidenum">
              <a:rPr lang="en-US" smtClean="0"/>
              <a:t>17</a:t>
            </a:fld>
            <a:endParaRPr lang="en-US"/>
          </a:p>
        </p:txBody>
      </p:sp>
    </p:spTree>
    <p:extLst>
      <p:ext uri="{BB962C8B-B14F-4D97-AF65-F5344CB8AC3E}">
        <p14:creationId xmlns:p14="http://schemas.microsoft.com/office/powerpoint/2010/main" val="1464713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46429A3A-CC57-0748-9588-5B483E395D2B}" type="datetimeFigureOut">
              <a:rPr lang="en-AU" smtClean="0"/>
              <a:t>25/1/18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3C10CC2-F0EE-1543-A990-ED8C1175A02B}" type="slidenum">
              <a:rPr lang="en-AU" smtClean="0"/>
              <a:t>‹#›</a:t>
            </a:fld>
            <a:endParaRPr lang="en-AU"/>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6429A3A-CC57-0748-9588-5B483E395D2B}" type="datetimeFigureOut">
              <a:rPr lang="en-AU" smtClean="0"/>
              <a:t>25/1/18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3C10CC2-F0EE-1543-A990-ED8C1175A02B}" type="slidenum">
              <a:rPr lang="en-AU" smtClean="0"/>
              <a:t>‹#›</a:t>
            </a:fld>
            <a:endParaRPr lang="en-AU"/>
          </a:p>
        </p:txBody>
      </p:sp>
    </p:spTree>
    <p:extLst>
      <p:ext uri="{BB962C8B-B14F-4D97-AF65-F5344CB8AC3E}">
        <p14:creationId xmlns:p14="http://schemas.microsoft.com/office/powerpoint/2010/main" val="110934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6429A3A-CC57-0748-9588-5B483E395D2B}" type="datetimeFigureOut">
              <a:rPr lang="en-AU" smtClean="0"/>
              <a:t>25/1/18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3C10CC2-F0EE-1543-A990-ED8C1175A02B}" type="slidenum">
              <a:rPr lang="en-AU" smtClean="0"/>
              <a:t>‹#›</a:t>
            </a:fld>
            <a:endParaRPr lang="en-AU"/>
          </a:p>
        </p:txBody>
      </p:sp>
    </p:spTree>
    <p:extLst>
      <p:ext uri="{BB962C8B-B14F-4D97-AF65-F5344CB8AC3E}">
        <p14:creationId xmlns:p14="http://schemas.microsoft.com/office/powerpoint/2010/main" val="29733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Powderfinger Type" charset="0"/>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6429A3A-CC57-0748-9588-5B483E395D2B}" type="datetimeFigureOut">
              <a:rPr lang="en-AU" smtClean="0"/>
              <a:t>25/1/18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3C10CC2-F0EE-1543-A990-ED8C1175A02B}" type="slidenum">
              <a:rPr lang="en-AU" smtClean="0"/>
              <a:t>‹#›</a:t>
            </a:fld>
            <a:endParaRPr lang="en-AU"/>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429A3A-CC57-0748-9588-5B483E395D2B}" type="datetimeFigureOut">
              <a:rPr lang="en-AU" smtClean="0"/>
              <a:t>25/1/18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3C10CC2-F0EE-1543-A990-ED8C1175A02B}" type="slidenum">
              <a:rPr lang="en-AU" smtClean="0"/>
              <a:t>‹#›</a:t>
            </a:fld>
            <a:endParaRPr lang="en-AU"/>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46429A3A-CC57-0748-9588-5B483E395D2B}" type="datetimeFigureOut">
              <a:rPr lang="en-AU" smtClean="0"/>
              <a:t>25/1/18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3C10CC2-F0EE-1543-A990-ED8C1175A02B}" type="slidenum">
              <a:rPr lang="en-AU" smtClean="0"/>
              <a:t>‹#›</a:t>
            </a:fld>
            <a:endParaRPr lang="en-AU"/>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46429A3A-CC57-0748-9588-5B483E395D2B}" type="datetimeFigureOut">
              <a:rPr lang="en-AU" smtClean="0"/>
              <a:t>25/1/18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3C10CC2-F0EE-1543-A990-ED8C1175A02B}" type="slidenum">
              <a:rPr lang="en-AU" smtClean="0"/>
              <a:t>‹#›</a:t>
            </a:fld>
            <a:endParaRPr lang="en-AU"/>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46429A3A-CC57-0748-9588-5B483E395D2B}" type="datetimeFigureOut">
              <a:rPr lang="en-AU" smtClean="0"/>
              <a:t>25/1/18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3C10CC2-F0EE-1543-A990-ED8C1175A02B}" type="slidenum">
              <a:rPr lang="en-AU" smtClean="0"/>
              <a:t>‹#›</a:t>
            </a:fld>
            <a:endParaRPr lang="en-AU"/>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429A3A-CC57-0748-9588-5B483E395D2B}" type="datetimeFigureOut">
              <a:rPr lang="en-AU" smtClean="0"/>
              <a:t>25/1/18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3C10CC2-F0EE-1543-A990-ED8C1175A02B}" type="slidenum">
              <a:rPr lang="en-AU" smtClean="0"/>
              <a:t>‹#›</a:t>
            </a:fld>
            <a:endParaRPr lang="en-AU"/>
          </a:p>
        </p:txBody>
      </p:sp>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429A3A-CC57-0748-9588-5B483E395D2B}" type="datetimeFigureOut">
              <a:rPr lang="en-AU" smtClean="0"/>
              <a:t>25/1/18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3C10CC2-F0EE-1543-A990-ED8C1175A02B}" type="slidenum">
              <a:rPr lang="en-AU" smtClean="0"/>
              <a:t>‹#›</a:t>
            </a:fld>
            <a:endParaRPr lang="en-AU"/>
          </a:p>
        </p:txBody>
      </p:sp>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429A3A-CC57-0748-9588-5B483E395D2B}" type="datetimeFigureOut">
              <a:rPr lang="en-AU" smtClean="0"/>
              <a:t>25/1/18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3C10CC2-F0EE-1543-A990-ED8C1175A02B}" type="slidenum">
              <a:rPr lang="en-AU" smtClean="0"/>
              <a:t>‹#›</a:t>
            </a:fld>
            <a:endParaRPr lang="en-AU"/>
          </a:p>
        </p:txBody>
      </p:sp>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429A3A-CC57-0748-9588-5B483E395D2B}" type="datetimeFigureOut">
              <a:rPr lang="en-AU" smtClean="0"/>
              <a:t>25/1/18</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C10CC2-F0EE-1543-A990-ED8C1175A02B}" type="slidenum">
              <a:rPr lang="en-AU" smtClean="0"/>
              <a:t>‹#›</a:t>
            </a:fld>
            <a:endParaRPr lang="en-AU"/>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AU" sz="4800" dirty="0">
                <a:latin typeface="AhnbergHand" pitchFamily="2" charset="0"/>
              </a:rPr>
              <a:t>D*</a:t>
            </a:r>
            <a:br>
              <a:rPr lang="en-AU" sz="4400" dirty="0">
                <a:latin typeface="AhnbergHand" pitchFamily="2" charset="0"/>
              </a:rPr>
            </a:br>
            <a:br>
              <a:rPr lang="en-AU" sz="4400" dirty="0">
                <a:latin typeface="AhnbergHand" pitchFamily="2" charset="0"/>
              </a:rPr>
            </a:br>
            <a:r>
              <a:rPr lang="en-AU" sz="4000" dirty="0">
                <a:latin typeface="AhnbergHand" pitchFamily="2" charset="0"/>
              </a:rPr>
              <a:t>(DNS, and DNSSEC and DDOS)</a:t>
            </a:r>
          </a:p>
        </p:txBody>
      </p:sp>
      <p:sp>
        <p:nvSpPr>
          <p:cNvPr id="3" name="Subtitle 2"/>
          <p:cNvSpPr>
            <a:spLocks noGrp="1"/>
          </p:cNvSpPr>
          <p:nvPr>
            <p:ph type="subTitle" idx="1"/>
          </p:nvPr>
        </p:nvSpPr>
        <p:spPr>
          <a:xfrm>
            <a:off x="2314833" y="4961281"/>
            <a:ext cx="9144000" cy="1655762"/>
          </a:xfrm>
        </p:spPr>
        <p:txBody>
          <a:bodyPr/>
          <a:lstStyle/>
          <a:p>
            <a:pPr algn="r"/>
            <a:r>
              <a:rPr lang="en-AU" dirty="0">
                <a:solidFill>
                  <a:schemeClr val="bg1">
                    <a:lumMod val="65000"/>
                  </a:schemeClr>
                </a:solidFill>
                <a:latin typeface="AhnbergHand" charset="0"/>
                <a:ea typeface="AhnbergHand" charset="0"/>
                <a:cs typeface="AhnbergHand" charset="0"/>
              </a:rPr>
              <a:t>Geoff Huston</a:t>
            </a:r>
          </a:p>
          <a:p>
            <a:pPr algn="r"/>
            <a:r>
              <a:rPr lang="en-AU" dirty="0">
                <a:solidFill>
                  <a:schemeClr val="bg1">
                    <a:lumMod val="65000"/>
                  </a:schemeClr>
                </a:solidFill>
                <a:latin typeface="AhnbergHand" charset="0"/>
                <a:ea typeface="AhnbergHand" charset="0"/>
                <a:cs typeface="AhnbergHand" charset="0"/>
              </a:rPr>
              <a:t>APNIC</a:t>
            </a:r>
          </a:p>
        </p:txBody>
      </p:sp>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DNS</a:t>
            </a:r>
          </a:p>
        </p:txBody>
      </p:sp>
      <p:sp>
        <p:nvSpPr>
          <p:cNvPr id="3" name="Content Placeholder 2"/>
          <p:cNvSpPr>
            <a:spLocks noGrp="1"/>
          </p:cNvSpPr>
          <p:nvPr>
            <p:ph idx="1"/>
          </p:nvPr>
        </p:nvSpPr>
        <p:spPr/>
        <p:txBody>
          <a:bodyPr>
            <a:normAutofit/>
          </a:bodyPr>
          <a:lstStyle/>
          <a:p>
            <a:r>
              <a:rPr lang="en-AU" dirty="0"/>
              <a:t>If you want to cause maximal impact then attacking the DNS is a logical choice</a:t>
            </a:r>
          </a:p>
          <a:p>
            <a:r>
              <a:rPr lang="en-AU" dirty="0"/>
              <a:t>Every application uses the DNS</a:t>
            </a:r>
          </a:p>
          <a:p>
            <a:r>
              <a:rPr lang="en-AU" dirty="0"/>
              <a:t>It is want to disrupt users and the apps that they run then you need to turn to the DNS and try and disrupt the DNS</a:t>
            </a:r>
          </a:p>
          <a:p>
            <a:r>
              <a:rPr lang="en-AU" dirty="0"/>
              <a:t>If you want to be maximally ambitious, then attack the root itself</a:t>
            </a:r>
          </a:p>
          <a:p>
            <a:endParaRPr lang="en-AU" dirty="0"/>
          </a:p>
          <a:p>
            <a:r>
              <a:rPr lang="en-AU" dirty="0"/>
              <a:t>Why would one attack the root of the DNS?</a:t>
            </a:r>
          </a:p>
        </p:txBody>
      </p:sp>
    </p:spTree>
    <p:extLst>
      <p:ext uri="{BB962C8B-B14F-4D97-AF65-F5344CB8AC3E}">
        <p14:creationId xmlns:p14="http://schemas.microsoft.com/office/powerpoint/2010/main" val="1773071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Resolving a DNS Name</a:t>
            </a:r>
          </a:p>
        </p:txBody>
      </p:sp>
      <p:sp>
        <p:nvSpPr>
          <p:cNvPr id="3" name="Content Placeholder 2"/>
          <p:cNvSpPr>
            <a:spLocks noGrp="1"/>
          </p:cNvSpPr>
          <p:nvPr>
            <p:ph idx="1"/>
          </p:nvPr>
        </p:nvSpPr>
        <p:spPr/>
        <p:txBody>
          <a:bodyPr>
            <a:normAutofit/>
          </a:bodyPr>
          <a:lstStyle/>
          <a:p>
            <a:pPr marL="0" indent="0">
              <a:buNone/>
            </a:pPr>
            <a:r>
              <a:rPr lang="en-US" sz="2400" dirty="0"/>
              <a:t>Your resolver needs need to ask a DNS server for the zone that contains the terminal label for the associated information (resource record) associated with the DNS name</a:t>
            </a:r>
          </a:p>
          <a:p>
            <a:pPr marL="0" indent="0">
              <a:buNone/>
            </a:pPr>
            <a:r>
              <a:rPr lang="en-US" sz="2400" dirty="0"/>
              <a:t>But</a:t>
            </a:r>
            <a:r>
              <a:rPr lang="mr-IN" sz="2400" dirty="0"/>
              <a:t>…</a:t>
            </a:r>
            <a:endParaRPr lang="en-US" sz="2400" dirty="0"/>
          </a:p>
          <a:p>
            <a:pPr marL="457189" lvl="1" indent="0">
              <a:buNone/>
            </a:pPr>
            <a:r>
              <a:rPr lang="en-US" sz="2133" dirty="0"/>
              <a:t>Where exactly is the zone cut?</a:t>
            </a:r>
          </a:p>
          <a:p>
            <a:pPr marL="457189" lvl="1" indent="0">
              <a:buNone/>
            </a:pPr>
            <a:r>
              <a:rPr lang="en-US" sz="2133" dirty="0"/>
              <a:t>Who are the servers?</a:t>
            </a:r>
          </a:p>
          <a:p>
            <a:pPr marL="457189" lvl="1" indent="0">
              <a:buNone/>
            </a:pPr>
            <a:endParaRPr lang="en-US" sz="2133" dirty="0"/>
          </a:p>
          <a:p>
            <a:pPr marL="0" indent="0">
              <a:buNone/>
            </a:pPr>
            <a:r>
              <a:rPr lang="en-US" sz="2400" dirty="0"/>
              <a:t>Resolvers </a:t>
            </a:r>
            <a:r>
              <a:rPr lang="en-US" sz="2400" i="1" dirty="0"/>
              <a:t>discover</a:t>
            </a:r>
            <a:r>
              <a:rPr lang="en-US" sz="2400" dirty="0"/>
              <a:t> this information by performing a top-down iterative search</a:t>
            </a:r>
            <a:r>
              <a:rPr lang="mr-IN" sz="2400" dirty="0"/>
              <a:t>…</a:t>
            </a:r>
            <a:endParaRPr lang="en-US" sz="2400" dirty="0"/>
          </a:p>
        </p:txBody>
      </p:sp>
    </p:spTree>
    <p:extLst>
      <p:ext uri="{BB962C8B-B14F-4D97-AF65-F5344CB8AC3E}">
        <p14:creationId xmlns:p14="http://schemas.microsoft.com/office/powerpoint/2010/main" val="2054478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be bad</a:t>
            </a:r>
          </a:p>
        </p:txBody>
      </p:sp>
      <p:sp>
        <p:nvSpPr>
          <p:cNvPr id="3" name="Content Placeholder 2"/>
          <p:cNvSpPr>
            <a:spLocks noGrp="1"/>
          </p:cNvSpPr>
          <p:nvPr>
            <p:ph idx="1"/>
          </p:nvPr>
        </p:nvSpPr>
        <p:spPr>
          <a:xfrm>
            <a:off x="1880902" y="4026734"/>
            <a:ext cx="8750937" cy="2135745"/>
          </a:xfrm>
        </p:spPr>
        <p:txBody>
          <a:bodyPr>
            <a:normAutofit/>
          </a:bodyPr>
          <a:lstStyle/>
          <a:p>
            <a:pPr marL="0" indent="0">
              <a:buNone/>
            </a:pPr>
            <a:r>
              <a:rPr lang="en-US" dirty="0">
                <a:latin typeface="AhnbergHand" charset="0"/>
                <a:ea typeface="AhnbergHand" charset="0"/>
                <a:cs typeface="AhnbergHand" charset="0"/>
              </a:rPr>
              <a:t>If an attacker could prevent the root servers from answering DNS queries then the entire Internet will suffer!</a:t>
            </a:r>
          </a:p>
        </p:txBody>
      </p:sp>
      <p:sp>
        <p:nvSpPr>
          <p:cNvPr id="4" name="Slide Number Placeholder 3"/>
          <p:cNvSpPr>
            <a:spLocks noGrp="1"/>
          </p:cNvSpPr>
          <p:nvPr>
            <p:ph type="sldNum" sz="quarter" idx="4294967295"/>
          </p:nvPr>
        </p:nvSpPr>
        <p:spPr>
          <a:xfrm>
            <a:off x="11760629" y="6597352"/>
            <a:ext cx="384043" cy="216024"/>
          </a:xfrm>
          <a:prstGeom prst="rect">
            <a:avLst/>
          </a:prstGeom>
        </p:spPr>
        <p:txBody>
          <a:bodyPr/>
          <a:lstStyle/>
          <a:p>
            <a:fld id="{38B2A337-2C29-4402-A0A2-E290C184D5D3}" type="slidenum">
              <a:rPr lang="en-AU" kern="0" smtClean="0"/>
              <a:pPr/>
              <a:t>12</a:t>
            </a:fld>
            <a:endParaRPr lang="en-AU" kern="0" dirty="0"/>
          </a:p>
        </p:txBody>
      </p:sp>
      <p:pic>
        <p:nvPicPr>
          <p:cNvPr id="5" name="Content Placeholder 4" descr="devil 1.jpg"/>
          <p:cNvPicPr>
            <a:picLocks noChangeAspect="1"/>
          </p:cNvPicPr>
          <p:nvPr/>
        </p:nvPicPr>
        <p:blipFill>
          <a:blip r:embed="rId2">
            <a:extLst>
              <a:ext uri="{28A0092B-C50C-407E-A947-70E740481C1C}">
                <a14:useLocalDpi xmlns:a14="http://schemas.microsoft.com/office/drawing/2010/main" val="0"/>
              </a:ext>
            </a:extLst>
          </a:blip>
          <a:srcRect l="-28040" r="-28040"/>
          <a:stretch>
            <a:fillRect/>
          </a:stretch>
        </p:blipFill>
        <p:spPr>
          <a:xfrm>
            <a:off x="8316882" y="274640"/>
            <a:ext cx="3875119" cy="2131065"/>
          </a:xfrm>
          <a:prstGeom prst="rect">
            <a:avLst/>
          </a:prstGeom>
        </p:spPr>
      </p:pic>
      <p:sp>
        <p:nvSpPr>
          <p:cNvPr id="7" name="TextBox 6"/>
          <p:cNvSpPr txBox="1"/>
          <p:nvPr/>
        </p:nvSpPr>
        <p:spPr>
          <a:xfrm>
            <a:off x="3258313" y="1694659"/>
            <a:ext cx="3688596" cy="1569660"/>
          </a:xfrm>
          <a:prstGeom prst="rect">
            <a:avLst/>
          </a:prstGeom>
          <a:noFill/>
        </p:spPr>
        <p:txBody>
          <a:bodyPr wrap="square" rtlCol="0">
            <a:spAutoFit/>
          </a:bodyPr>
          <a:lstStyle/>
          <a:p>
            <a:r>
              <a:rPr lang="en-US" sz="2400" dirty="0">
                <a:solidFill>
                  <a:schemeClr val="accent6">
                    <a:lumMod val="50000"/>
                  </a:schemeClr>
                </a:solidFill>
                <a:latin typeface="AhnbergHand" charset="0"/>
                <a:ea typeface="AhnbergHand" charset="0"/>
                <a:cs typeface="AhnbergHand" charset="0"/>
              </a:rPr>
              <a:t>Every DNS resolution procedure starts with a query to the root!</a:t>
            </a:r>
          </a:p>
        </p:txBody>
      </p:sp>
      <p:sp>
        <p:nvSpPr>
          <p:cNvPr id="10" name="Freeform 9"/>
          <p:cNvSpPr/>
          <p:nvPr/>
        </p:nvSpPr>
        <p:spPr>
          <a:xfrm>
            <a:off x="6695268" y="2231757"/>
            <a:ext cx="799424" cy="1737324"/>
          </a:xfrm>
          <a:custGeom>
            <a:avLst/>
            <a:gdLst>
              <a:gd name="connsiteX0" fmla="*/ 0 w 599568"/>
              <a:gd name="connsiteY0" fmla="*/ 0 h 1302993"/>
              <a:gd name="connsiteX1" fmla="*/ 596685 w 599568"/>
              <a:gd name="connsiteY1" fmla="*/ 325464 h 1302993"/>
              <a:gd name="connsiteX2" fmla="*/ 240224 w 599568"/>
              <a:gd name="connsiteY2" fmla="*/ 1278610 h 1302993"/>
              <a:gd name="connsiteX3" fmla="*/ 557939 w 599568"/>
              <a:gd name="connsiteY3" fmla="*/ 1038386 h 1302993"/>
              <a:gd name="connsiteX4" fmla="*/ 216976 w 599568"/>
              <a:gd name="connsiteY4" fmla="*/ 1301858 h 1302993"/>
              <a:gd name="connsiteX5" fmla="*/ 123986 w 599568"/>
              <a:gd name="connsiteY5" fmla="*/ 1115878 h 130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9568" h="1302993">
                <a:moveTo>
                  <a:pt x="0" y="0"/>
                </a:moveTo>
                <a:cubicBezTo>
                  <a:pt x="278324" y="56181"/>
                  <a:pt x="556648" y="112362"/>
                  <a:pt x="596685" y="325464"/>
                </a:cubicBezTo>
                <a:cubicBezTo>
                  <a:pt x="636722" y="538566"/>
                  <a:pt x="246682" y="1159790"/>
                  <a:pt x="240224" y="1278610"/>
                </a:cubicBezTo>
                <a:cubicBezTo>
                  <a:pt x="233766" y="1397430"/>
                  <a:pt x="561814" y="1034511"/>
                  <a:pt x="557939" y="1038386"/>
                </a:cubicBezTo>
                <a:cubicBezTo>
                  <a:pt x="554064" y="1042261"/>
                  <a:pt x="289301" y="1288943"/>
                  <a:pt x="216976" y="1301858"/>
                </a:cubicBezTo>
                <a:cubicBezTo>
                  <a:pt x="144651" y="1314773"/>
                  <a:pt x="134318" y="1215325"/>
                  <a:pt x="123986" y="1115878"/>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488996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760629" y="6597352"/>
            <a:ext cx="384043" cy="216024"/>
          </a:xfrm>
          <a:prstGeom prst="rect">
            <a:avLst/>
          </a:prstGeom>
        </p:spPr>
        <p:txBody>
          <a:bodyPr/>
          <a:lstStyle/>
          <a:p>
            <a:fld id="{38B2A337-2C29-4402-A0A2-E290C184D5D3}" type="slidenum">
              <a:rPr lang="en-AU" kern="0" smtClean="0"/>
              <a:pPr/>
              <a:t>13</a:t>
            </a:fld>
            <a:endParaRPr lang="en-AU" kern="0" dirty="0"/>
          </a:p>
        </p:txBody>
      </p:sp>
      <p:sp>
        <p:nvSpPr>
          <p:cNvPr id="6" name="Freeform 5"/>
          <p:cNvSpPr/>
          <p:nvPr/>
        </p:nvSpPr>
        <p:spPr>
          <a:xfrm>
            <a:off x="4329445" y="867906"/>
            <a:ext cx="2344907" cy="4226980"/>
          </a:xfrm>
          <a:custGeom>
            <a:avLst/>
            <a:gdLst>
              <a:gd name="connsiteX0" fmla="*/ 70603 w 1758680"/>
              <a:gd name="connsiteY0" fmla="*/ 0 h 3170235"/>
              <a:gd name="connsiteX1" fmla="*/ 1411206 w 1758680"/>
              <a:gd name="connsiteY1" fmla="*/ 488197 h 3170235"/>
              <a:gd name="connsiteX2" fmla="*/ 1581688 w 1758680"/>
              <a:gd name="connsiteY2" fmla="*/ 550190 h 3170235"/>
              <a:gd name="connsiteX3" fmla="*/ 1620433 w 1758680"/>
              <a:gd name="connsiteY3" fmla="*/ 2836190 h 3170235"/>
              <a:gd name="connsiteX4" fmla="*/ 1659179 w 1758680"/>
              <a:gd name="connsiteY4" fmla="*/ 3122909 h 3170235"/>
              <a:gd name="connsiteX5" fmla="*/ 186840 w 1758680"/>
              <a:gd name="connsiteY5" fmla="*/ 2495227 h 3170235"/>
              <a:gd name="connsiteX6" fmla="*/ 24108 w 1758680"/>
              <a:gd name="connsiteY6" fmla="*/ 2433234 h 3170235"/>
              <a:gd name="connsiteX7" fmla="*/ 861 w 1758680"/>
              <a:gd name="connsiteY7" fmla="*/ 77492 h 317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8680" h="3170235">
                <a:moveTo>
                  <a:pt x="70603" y="0"/>
                </a:moveTo>
                <a:lnTo>
                  <a:pt x="1411206" y="488197"/>
                </a:lnTo>
                <a:cubicBezTo>
                  <a:pt x="1663053" y="579895"/>
                  <a:pt x="1546817" y="158858"/>
                  <a:pt x="1581688" y="550190"/>
                </a:cubicBezTo>
                <a:cubicBezTo>
                  <a:pt x="1616559" y="941522"/>
                  <a:pt x="1607518" y="2407404"/>
                  <a:pt x="1620433" y="2836190"/>
                </a:cubicBezTo>
                <a:cubicBezTo>
                  <a:pt x="1633348" y="3264976"/>
                  <a:pt x="1898111" y="3179736"/>
                  <a:pt x="1659179" y="3122909"/>
                </a:cubicBezTo>
                <a:cubicBezTo>
                  <a:pt x="1420247" y="3066082"/>
                  <a:pt x="459352" y="2610173"/>
                  <a:pt x="186840" y="2495227"/>
                </a:cubicBezTo>
                <a:cubicBezTo>
                  <a:pt x="-85672" y="2380281"/>
                  <a:pt x="55104" y="2836190"/>
                  <a:pt x="24108" y="2433234"/>
                </a:cubicBezTo>
                <a:cubicBezTo>
                  <a:pt x="-6888" y="2030278"/>
                  <a:pt x="861" y="77492"/>
                  <a:pt x="861" y="77492"/>
                </a:cubicBezTo>
              </a:path>
            </a:pathLst>
          </a:cu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4213840" y="4318862"/>
            <a:ext cx="642296" cy="975996"/>
          </a:xfrm>
          <a:custGeom>
            <a:avLst/>
            <a:gdLst>
              <a:gd name="connsiteX0" fmla="*/ 373234 w 481722"/>
              <a:gd name="connsiteY0" fmla="*/ 0 h 731997"/>
              <a:gd name="connsiteX1" fmla="*/ 16773 w 481722"/>
              <a:gd name="connsiteY1" fmla="*/ 604434 h 731997"/>
              <a:gd name="connsiteX2" fmla="*/ 55518 w 481722"/>
              <a:gd name="connsiteY2" fmla="*/ 681925 h 731997"/>
              <a:gd name="connsiteX3" fmla="*/ 32271 w 481722"/>
              <a:gd name="connsiteY3" fmla="*/ 681925 h 731997"/>
              <a:gd name="connsiteX4" fmla="*/ 481722 w 481722"/>
              <a:gd name="connsiteY4" fmla="*/ 46495 h 731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722" h="731997">
                <a:moveTo>
                  <a:pt x="373234" y="0"/>
                </a:moveTo>
                <a:cubicBezTo>
                  <a:pt x="221480" y="245390"/>
                  <a:pt x="69726" y="490780"/>
                  <a:pt x="16773" y="604434"/>
                </a:cubicBezTo>
                <a:cubicBezTo>
                  <a:pt x="-36180" y="718088"/>
                  <a:pt x="52935" y="669010"/>
                  <a:pt x="55518" y="681925"/>
                </a:cubicBezTo>
                <a:cubicBezTo>
                  <a:pt x="58101" y="694840"/>
                  <a:pt x="-38763" y="787830"/>
                  <a:pt x="32271" y="681925"/>
                </a:cubicBezTo>
                <a:cubicBezTo>
                  <a:pt x="103305" y="576020"/>
                  <a:pt x="292513" y="311257"/>
                  <a:pt x="481722" y="46495"/>
                </a:cubicBezTo>
              </a:path>
            </a:pathLst>
          </a:cu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Freeform 7"/>
          <p:cNvSpPr/>
          <p:nvPr/>
        </p:nvSpPr>
        <p:spPr>
          <a:xfrm>
            <a:off x="6147662" y="4949126"/>
            <a:ext cx="409161" cy="882969"/>
          </a:xfrm>
          <a:custGeom>
            <a:avLst/>
            <a:gdLst>
              <a:gd name="connsiteX0" fmla="*/ 0 w 306871"/>
              <a:gd name="connsiteY0" fmla="*/ 0 h 662227"/>
              <a:gd name="connsiteX1" fmla="*/ 170481 w 306871"/>
              <a:gd name="connsiteY1" fmla="*/ 565688 h 662227"/>
              <a:gd name="connsiteX2" fmla="*/ 294468 w 306871"/>
              <a:gd name="connsiteY2" fmla="*/ 627681 h 662227"/>
              <a:gd name="connsiteX3" fmla="*/ 286718 w 306871"/>
              <a:gd name="connsiteY3" fmla="*/ 619932 h 662227"/>
              <a:gd name="connsiteX4" fmla="*/ 154983 w 306871"/>
              <a:gd name="connsiteY4" fmla="*/ 116237 h 662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871" h="662227">
                <a:moveTo>
                  <a:pt x="0" y="0"/>
                </a:moveTo>
                <a:cubicBezTo>
                  <a:pt x="60701" y="230537"/>
                  <a:pt x="121403" y="461075"/>
                  <a:pt x="170481" y="565688"/>
                </a:cubicBezTo>
                <a:cubicBezTo>
                  <a:pt x="219559" y="670301"/>
                  <a:pt x="275095" y="618640"/>
                  <a:pt x="294468" y="627681"/>
                </a:cubicBezTo>
                <a:cubicBezTo>
                  <a:pt x="313841" y="636722"/>
                  <a:pt x="309966" y="705173"/>
                  <a:pt x="286718" y="619932"/>
                </a:cubicBezTo>
                <a:cubicBezTo>
                  <a:pt x="263471" y="534691"/>
                  <a:pt x="154983" y="116237"/>
                  <a:pt x="154983" y="116237"/>
                </a:cubicBezTo>
              </a:path>
            </a:pathLst>
          </a:cu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Freeform 8"/>
          <p:cNvSpPr/>
          <p:nvPr/>
        </p:nvSpPr>
        <p:spPr>
          <a:xfrm>
            <a:off x="4556490" y="1639149"/>
            <a:ext cx="1561900" cy="2505399"/>
          </a:xfrm>
          <a:custGeom>
            <a:avLst/>
            <a:gdLst>
              <a:gd name="connsiteX0" fmla="*/ 573447 w 1171425"/>
              <a:gd name="connsiteY0" fmla="*/ 180985 h 1879049"/>
              <a:gd name="connsiteX1" fmla="*/ 240233 w 1171425"/>
              <a:gd name="connsiteY1" fmla="*/ 33751 h 1879049"/>
              <a:gd name="connsiteX2" fmla="*/ 9 w 1171425"/>
              <a:gd name="connsiteY2" fmla="*/ 746673 h 1879049"/>
              <a:gd name="connsiteX3" fmla="*/ 232484 w 1171425"/>
              <a:gd name="connsiteY3" fmla="*/ 1552585 h 1879049"/>
              <a:gd name="connsiteX4" fmla="*/ 604443 w 1171425"/>
              <a:gd name="connsiteY4" fmla="*/ 1878049 h 1879049"/>
              <a:gd name="connsiteX5" fmla="*/ 1077141 w 1171425"/>
              <a:gd name="connsiteY5" fmla="*/ 1614578 h 1879049"/>
              <a:gd name="connsiteX6" fmla="*/ 1162382 w 1171425"/>
              <a:gd name="connsiteY6" fmla="*/ 645934 h 1879049"/>
              <a:gd name="connsiteX7" fmla="*/ 945406 w 1171425"/>
              <a:gd name="connsiteY7" fmla="*/ 180985 h 1879049"/>
              <a:gd name="connsiteX8" fmla="*/ 557948 w 1171425"/>
              <a:gd name="connsiteY8" fmla="*/ 95744 h 187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425" h="1879049">
                <a:moveTo>
                  <a:pt x="573447" y="180985"/>
                </a:moveTo>
                <a:cubicBezTo>
                  <a:pt x="454626" y="60227"/>
                  <a:pt x="335806" y="-60530"/>
                  <a:pt x="240233" y="33751"/>
                </a:cubicBezTo>
                <a:cubicBezTo>
                  <a:pt x="144660" y="128032"/>
                  <a:pt x="1301" y="493534"/>
                  <a:pt x="9" y="746673"/>
                </a:cubicBezTo>
                <a:cubicBezTo>
                  <a:pt x="-1283" y="999812"/>
                  <a:pt x="131745" y="1364022"/>
                  <a:pt x="232484" y="1552585"/>
                </a:cubicBezTo>
                <a:cubicBezTo>
                  <a:pt x="333223" y="1741148"/>
                  <a:pt x="463667" y="1867717"/>
                  <a:pt x="604443" y="1878049"/>
                </a:cubicBezTo>
                <a:cubicBezTo>
                  <a:pt x="745219" y="1888381"/>
                  <a:pt x="984151" y="1819930"/>
                  <a:pt x="1077141" y="1614578"/>
                </a:cubicBezTo>
                <a:cubicBezTo>
                  <a:pt x="1170131" y="1409226"/>
                  <a:pt x="1184338" y="884866"/>
                  <a:pt x="1162382" y="645934"/>
                </a:cubicBezTo>
                <a:cubicBezTo>
                  <a:pt x="1140426" y="407002"/>
                  <a:pt x="1046145" y="272683"/>
                  <a:pt x="945406" y="180985"/>
                </a:cubicBezTo>
                <a:cubicBezTo>
                  <a:pt x="844667" y="89287"/>
                  <a:pt x="557948" y="95744"/>
                  <a:pt x="557948" y="95744"/>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9"/>
          <p:cNvSpPr/>
          <p:nvPr/>
        </p:nvSpPr>
        <p:spPr>
          <a:xfrm>
            <a:off x="4896104" y="1986475"/>
            <a:ext cx="883400" cy="1760900"/>
          </a:xfrm>
          <a:custGeom>
            <a:avLst/>
            <a:gdLst>
              <a:gd name="connsiteX0" fmla="*/ 318736 w 662550"/>
              <a:gd name="connsiteY0" fmla="*/ 121968 h 1320675"/>
              <a:gd name="connsiteX1" fmla="*/ 132756 w 662550"/>
              <a:gd name="connsiteY1" fmla="*/ 21229 h 1320675"/>
              <a:gd name="connsiteX2" fmla="*/ 1020 w 662550"/>
              <a:gd name="connsiteY2" fmla="*/ 486178 h 1320675"/>
              <a:gd name="connsiteX3" fmla="*/ 202498 w 662550"/>
              <a:gd name="connsiteY3" fmla="*/ 1253344 h 1320675"/>
              <a:gd name="connsiteX4" fmla="*/ 551210 w 662550"/>
              <a:gd name="connsiteY4" fmla="*/ 1183602 h 1320675"/>
              <a:gd name="connsiteX5" fmla="*/ 651949 w 662550"/>
              <a:gd name="connsiteY5" fmla="*/ 385439 h 1320675"/>
              <a:gd name="connsiteX6" fmla="*/ 334234 w 662550"/>
              <a:gd name="connsiteY6" fmla="*/ 59975 h 132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550" h="1320675">
                <a:moveTo>
                  <a:pt x="318736" y="121968"/>
                </a:moveTo>
                <a:cubicBezTo>
                  <a:pt x="252222" y="41247"/>
                  <a:pt x="185709" y="-39473"/>
                  <a:pt x="132756" y="21229"/>
                </a:cubicBezTo>
                <a:cubicBezTo>
                  <a:pt x="79803" y="81931"/>
                  <a:pt x="-10604" y="280826"/>
                  <a:pt x="1020" y="486178"/>
                </a:cubicBezTo>
                <a:cubicBezTo>
                  <a:pt x="12644" y="691530"/>
                  <a:pt x="110800" y="1137107"/>
                  <a:pt x="202498" y="1253344"/>
                </a:cubicBezTo>
                <a:cubicBezTo>
                  <a:pt x="294196" y="1369581"/>
                  <a:pt x="476302" y="1328253"/>
                  <a:pt x="551210" y="1183602"/>
                </a:cubicBezTo>
                <a:cubicBezTo>
                  <a:pt x="626118" y="1038951"/>
                  <a:pt x="688112" y="572710"/>
                  <a:pt x="651949" y="385439"/>
                </a:cubicBezTo>
                <a:cubicBezTo>
                  <a:pt x="615786" y="198168"/>
                  <a:pt x="334234" y="59975"/>
                  <a:pt x="334234" y="59975"/>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12"/>
          <p:cNvSpPr/>
          <p:nvPr/>
        </p:nvSpPr>
        <p:spPr>
          <a:xfrm>
            <a:off x="5093570" y="2562387"/>
            <a:ext cx="300961" cy="622332"/>
          </a:xfrm>
          <a:custGeom>
            <a:avLst/>
            <a:gdLst>
              <a:gd name="connsiteX0" fmla="*/ 116392 w 225721"/>
              <a:gd name="connsiteY0" fmla="*/ 0 h 466749"/>
              <a:gd name="connsiteX1" fmla="*/ 155 w 225721"/>
              <a:gd name="connsiteY1" fmla="*/ 154983 h 466749"/>
              <a:gd name="connsiteX2" fmla="*/ 93145 w 225721"/>
              <a:gd name="connsiteY2" fmla="*/ 457200 h 466749"/>
              <a:gd name="connsiteX3" fmla="*/ 162887 w 225721"/>
              <a:gd name="connsiteY3" fmla="*/ 371959 h 466749"/>
              <a:gd name="connsiteX4" fmla="*/ 224881 w 225721"/>
              <a:gd name="connsiteY4" fmla="*/ 178230 h 466749"/>
              <a:gd name="connsiteX5" fmla="*/ 116392 w 225721"/>
              <a:gd name="connsiteY5" fmla="*/ 61993 h 46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721" h="466749">
                <a:moveTo>
                  <a:pt x="116392" y="0"/>
                </a:moveTo>
                <a:cubicBezTo>
                  <a:pt x="60210" y="39391"/>
                  <a:pt x="4029" y="78783"/>
                  <a:pt x="155" y="154983"/>
                </a:cubicBezTo>
                <a:cubicBezTo>
                  <a:pt x="-3719" y="231183"/>
                  <a:pt x="66023" y="421037"/>
                  <a:pt x="93145" y="457200"/>
                </a:cubicBezTo>
                <a:cubicBezTo>
                  <a:pt x="120267" y="493363"/>
                  <a:pt x="140931" y="418454"/>
                  <a:pt x="162887" y="371959"/>
                </a:cubicBezTo>
                <a:cubicBezTo>
                  <a:pt x="184843" y="325464"/>
                  <a:pt x="232630" y="229891"/>
                  <a:pt x="224881" y="178230"/>
                </a:cubicBezTo>
                <a:cubicBezTo>
                  <a:pt x="217132" y="126569"/>
                  <a:pt x="116392" y="61993"/>
                  <a:pt x="116392" y="61993"/>
                </a:cubicBezTo>
              </a:path>
            </a:pathLst>
          </a:cu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extBox 13"/>
          <p:cNvSpPr txBox="1"/>
          <p:nvPr/>
        </p:nvSpPr>
        <p:spPr>
          <a:xfrm>
            <a:off x="7245755" y="2420069"/>
            <a:ext cx="4822259" cy="1200329"/>
          </a:xfrm>
          <a:prstGeom prst="rect">
            <a:avLst/>
          </a:prstGeom>
          <a:noFill/>
        </p:spPr>
        <p:txBody>
          <a:bodyPr wrap="square" rtlCol="0">
            <a:spAutoFit/>
          </a:bodyPr>
          <a:lstStyle/>
          <a:p>
            <a:r>
              <a:rPr lang="en-US" sz="2400" dirty="0">
                <a:latin typeface="AhnbergHand" charset="0"/>
                <a:ea typeface="AhnbergHand" charset="0"/>
                <a:cs typeface="AhnbergHand" charset="0"/>
              </a:rPr>
              <a:t>It’s no surprise that the DNS Root Servers are a highly visible attack target</a:t>
            </a:r>
          </a:p>
        </p:txBody>
      </p:sp>
      <p:grpSp>
        <p:nvGrpSpPr>
          <p:cNvPr id="2" name="Group 1"/>
          <p:cNvGrpSpPr/>
          <p:nvPr/>
        </p:nvGrpSpPr>
        <p:grpSpPr>
          <a:xfrm>
            <a:off x="3260923" y="1404070"/>
            <a:ext cx="1574548" cy="631375"/>
            <a:chOff x="2445692" y="1053052"/>
            <a:chExt cx="1180911" cy="473531"/>
          </a:xfrm>
        </p:grpSpPr>
        <p:sp>
          <p:nvSpPr>
            <p:cNvPr id="15" name="Freeform 14"/>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Freeform 15"/>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Freeform 16"/>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7"/>
          <p:cNvSpPr/>
          <p:nvPr/>
        </p:nvSpPr>
        <p:spPr>
          <a:xfrm>
            <a:off x="3844459" y="3069487"/>
            <a:ext cx="1517955" cy="329808"/>
          </a:xfrm>
          <a:custGeom>
            <a:avLst/>
            <a:gdLst>
              <a:gd name="connsiteX0" fmla="*/ 1138466 w 1138466"/>
              <a:gd name="connsiteY0" fmla="*/ 247356 h 247356"/>
              <a:gd name="connsiteX1" fmla="*/ 115578 w 1138466"/>
              <a:gd name="connsiteY1" fmla="*/ 92373 h 247356"/>
              <a:gd name="connsiteX2" fmla="*/ 30337 w 1138466"/>
              <a:gd name="connsiteY2" fmla="*/ 84624 h 247356"/>
              <a:gd name="connsiteX3" fmla="*/ 7090 w 1138466"/>
              <a:gd name="connsiteY3" fmla="*/ 7132 h 247356"/>
              <a:gd name="connsiteX4" fmla="*/ 146575 w 1138466"/>
              <a:gd name="connsiteY4" fmla="*/ 14882 h 247356"/>
              <a:gd name="connsiteX5" fmla="*/ 231815 w 1138466"/>
              <a:gd name="connsiteY5" fmla="*/ 107871 h 2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8466" h="247356">
                <a:moveTo>
                  <a:pt x="1138466" y="247356"/>
                </a:moveTo>
                <a:lnTo>
                  <a:pt x="115578" y="92373"/>
                </a:lnTo>
                <a:cubicBezTo>
                  <a:pt x="-69110" y="65251"/>
                  <a:pt x="48418" y="98831"/>
                  <a:pt x="30337" y="84624"/>
                </a:cubicBezTo>
                <a:cubicBezTo>
                  <a:pt x="12256" y="70417"/>
                  <a:pt x="-12283" y="18756"/>
                  <a:pt x="7090" y="7132"/>
                </a:cubicBezTo>
                <a:cubicBezTo>
                  <a:pt x="26463" y="-4492"/>
                  <a:pt x="109121" y="-1908"/>
                  <a:pt x="146575" y="14882"/>
                </a:cubicBezTo>
                <a:cubicBezTo>
                  <a:pt x="184029" y="31672"/>
                  <a:pt x="231815" y="107871"/>
                  <a:pt x="231815" y="10787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3778378" y="3223648"/>
            <a:ext cx="323508" cy="99128"/>
          </a:xfrm>
          <a:custGeom>
            <a:avLst/>
            <a:gdLst>
              <a:gd name="connsiteX0" fmla="*/ 242631 w 242631"/>
              <a:gd name="connsiteY0" fmla="*/ 7749 h 74346"/>
              <a:gd name="connsiteX1" fmla="*/ 149641 w 242631"/>
              <a:gd name="connsiteY1" fmla="*/ 69742 h 74346"/>
              <a:gd name="connsiteX2" fmla="*/ 2407 w 242631"/>
              <a:gd name="connsiteY2" fmla="*/ 61993 h 74346"/>
              <a:gd name="connsiteX3" fmla="*/ 72149 w 242631"/>
              <a:gd name="connsiteY3" fmla="*/ 0 h 74346"/>
            </a:gdLst>
            <a:ahLst/>
            <a:cxnLst>
              <a:cxn ang="0">
                <a:pos x="connsiteX0" y="connsiteY0"/>
              </a:cxn>
              <a:cxn ang="0">
                <a:pos x="connsiteX1" y="connsiteY1"/>
              </a:cxn>
              <a:cxn ang="0">
                <a:pos x="connsiteX2" y="connsiteY2"/>
              </a:cxn>
              <a:cxn ang="0">
                <a:pos x="connsiteX3" y="connsiteY3"/>
              </a:cxn>
            </a:cxnLst>
            <a:rect l="l" t="t" r="r" b="b"/>
            <a:pathLst>
              <a:path w="242631" h="74346">
                <a:moveTo>
                  <a:pt x="242631" y="7749"/>
                </a:moveTo>
                <a:cubicBezTo>
                  <a:pt x="216154" y="34225"/>
                  <a:pt x="189678" y="60701"/>
                  <a:pt x="149641" y="69742"/>
                </a:cubicBezTo>
                <a:cubicBezTo>
                  <a:pt x="109604" y="78783"/>
                  <a:pt x="15322" y="73617"/>
                  <a:pt x="2407" y="61993"/>
                </a:cubicBezTo>
                <a:cubicBezTo>
                  <a:pt x="-10508" y="50369"/>
                  <a:pt x="30820" y="25184"/>
                  <a:pt x="7214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0" name="Group 19"/>
          <p:cNvGrpSpPr/>
          <p:nvPr/>
        </p:nvGrpSpPr>
        <p:grpSpPr>
          <a:xfrm>
            <a:off x="3464123" y="1607270"/>
            <a:ext cx="1574548" cy="631375"/>
            <a:chOff x="2445692" y="1053052"/>
            <a:chExt cx="1180911" cy="473531"/>
          </a:xfrm>
        </p:grpSpPr>
        <p:sp>
          <p:nvSpPr>
            <p:cNvPr id="21" name="Freeform 20"/>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Freeform 21"/>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Freeform 22"/>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4" name="Group 23"/>
          <p:cNvGrpSpPr/>
          <p:nvPr/>
        </p:nvGrpSpPr>
        <p:grpSpPr>
          <a:xfrm>
            <a:off x="3667323" y="1810470"/>
            <a:ext cx="1574548" cy="631375"/>
            <a:chOff x="2445692" y="1053052"/>
            <a:chExt cx="1180911" cy="473531"/>
          </a:xfrm>
        </p:grpSpPr>
        <p:sp>
          <p:nvSpPr>
            <p:cNvPr id="25" name="Freeform 24"/>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Freeform 25"/>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Freeform 26"/>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870523" y="2013670"/>
            <a:ext cx="1574548" cy="631375"/>
            <a:chOff x="2445692" y="1053052"/>
            <a:chExt cx="1180911" cy="473531"/>
          </a:xfrm>
        </p:grpSpPr>
        <p:sp>
          <p:nvSpPr>
            <p:cNvPr id="29" name="Freeform 28"/>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Freeform 29"/>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Freeform 30"/>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2" name="Group 31"/>
          <p:cNvGrpSpPr/>
          <p:nvPr/>
        </p:nvGrpSpPr>
        <p:grpSpPr>
          <a:xfrm>
            <a:off x="4073723" y="2216870"/>
            <a:ext cx="1574548" cy="631375"/>
            <a:chOff x="2445692" y="1053052"/>
            <a:chExt cx="1180911" cy="473531"/>
          </a:xfrm>
        </p:grpSpPr>
        <p:sp>
          <p:nvSpPr>
            <p:cNvPr id="33" name="Freeform 32"/>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Freeform 33"/>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Freeform 34"/>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6" name="Group 35"/>
          <p:cNvGrpSpPr/>
          <p:nvPr/>
        </p:nvGrpSpPr>
        <p:grpSpPr>
          <a:xfrm>
            <a:off x="4276923" y="2420070"/>
            <a:ext cx="1574548" cy="631375"/>
            <a:chOff x="2445692" y="1053052"/>
            <a:chExt cx="1180911" cy="473531"/>
          </a:xfrm>
        </p:grpSpPr>
        <p:sp>
          <p:nvSpPr>
            <p:cNvPr id="37" name="Freeform 36"/>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Freeform 37"/>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Freeform 38"/>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0" name="Group 39"/>
          <p:cNvGrpSpPr/>
          <p:nvPr/>
        </p:nvGrpSpPr>
        <p:grpSpPr>
          <a:xfrm>
            <a:off x="4480123" y="2623270"/>
            <a:ext cx="1574548" cy="631375"/>
            <a:chOff x="2445692" y="1053052"/>
            <a:chExt cx="1180911" cy="473531"/>
          </a:xfrm>
        </p:grpSpPr>
        <p:sp>
          <p:nvSpPr>
            <p:cNvPr id="41" name="Freeform 40"/>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reeform 41"/>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Freeform 42"/>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4" name="Group 43"/>
          <p:cNvGrpSpPr/>
          <p:nvPr/>
        </p:nvGrpSpPr>
        <p:grpSpPr>
          <a:xfrm>
            <a:off x="3762891" y="1711867"/>
            <a:ext cx="1574548" cy="631375"/>
            <a:chOff x="2445692" y="1053052"/>
            <a:chExt cx="1180911" cy="473531"/>
          </a:xfrm>
        </p:grpSpPr>
        <p:sp>
          <p:nvSpPr>
            <p:cNvPr id="45" name="Freeform 44"/>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Freeform 45"/>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Freeform 46"/>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8" name="Group 47"/>
          <p:cNvGrpSpPr/>
          <p:nvPr/>
        </p:nvGrpSpPr>
        <p:grpSpPr>
          <a:xfrm>
            <a:off x="3966091" y="1915067"/>
            <a:ext cx="1574548" cy="631375"/>
            <a:chOff x="2445692" y="1053052"/>
            <a:chExt cx="1180911" cy="473531"/>
          </a:xfrm>
        </p:grpSpPr>
        <p:sp>
          <p:nvSpPr>
            <p:cNvPr id="49" name="Freeform 48"/>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0" name="Freeform 49"/>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Freeform 50"/>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52" name="Group 51"/>
          <p:cNvGrpSpPr/>
          <p:nvPr/>
        </p:nvGrpSpPr>
        <p:grpSpPr>
          <a:xfrm>
            <a:off x="4126246" y="1664289"/>
            <a:ext cx="1574548" cy="631375"/>
            <a:chOff x="2445692" y="1053052"/>
            <a:chExt cx="1180911" cy="473531"/>
          </a:xfrm>
        </p:grpSpPr>
        <p:sp>
          <p:nvSpPr>
            <p:cNvPr id="53" name="Freeform 52"/>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4" name="Freeform 53"/>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5" name="Freeform 54"/>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56" name="Group 55"/>
          <p:cNvGrpSpPr/>
          <p:nvPr/>
        </p:nvGrpSpPr>
        <p:grpSpPr>
          <a:xfrm>
            <a:off x="4169291" y="2118267"/>
            <a:ext cx="1574548" cy="631375"/>
            <a:chOff x="2445692" y="1053052"/>
            <a:chExt cx="1180911" cy="473531"/>
          </a:xfrm>
        </p:grpSpPr>
        <p:sp>
          <p:nvSpPr>
            <p:cNvPr id="57" name="Freeform 56"/>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Freeform 57"/>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Freeform 58"/>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0" name="Group 59"/>
          <p:cNvGrpSpPr/>
          <p:nvPr/>
        </p:nvGrpSpPr>
        <p:grpSpPr>
          <a:xfrm>
            <a:off x="3183863" y="2528541"/>
            <a:ext cx="1574548" cy="631375"/>
            <a:chOff x="2445692" y="1053052"/>
            <a:chExt cx="1180911" cy="473531"/>
          </a:xfrm>
        </p:grpSpPr>
        <p:sp>
          <p:nvSpPr>
            <p:cNvPr id="61" name="Freeform 60"/>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Freeform 61"/>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Freeform 62"/>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4" name="Group 63"/>
          <p:cNvGrpSpPr/>
          <p:nvPr/>
        </p:nvGrpSpPr>
        <p:grpSpPr>
          <a:xfrm>
            <a:off x="3896658" y="3207538"/>
            <a:ext cx="1574548" cy="631375"/>
            <a:chOff x="2445692" y="1053052"/>
            <a:chExt cx="1180911" cy="473531"/>
          </a:xfrm>
        </p:grpSpPr>
        <p:sp>
          <p:nvSpPr>
            <p:cNvPr id="65" name="Freeform 64"/>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6" name="Freeform 65"/>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Freeform 66"/>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8" name="Group 67"/>
          <p:cNvGrpSpPr/>
          <p:nvPr/>
        </p:nvGrpSpPr>
        <p:grpSpPr>
          <a:xfrm>
            <a:off x="4575691" y="2524667"/>
            <a:ext cx="1574548" cy="631375"/>
            <a:chOff x="2445692" y="1053052"/>
            <a:chExt cx="1180911" cy="473531"/>
          </a:xfrm>
        </p:grpSpPr>
        <p:sp>
          <p:nvSpPr>
            <p:cNvPr id="69" name="Freeform 68"/>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0" name="Freeform 69"/>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1" name="Freeform 70"/>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2" name="Group 71"/>
          <p:cNvGrpSpPr/>
          <p:nvPr/>
        </p:nvGrpSpPr>
        <p:grpSpPr>
          <a:xfrm>
            <a:off x="3708774" y="2818109"/>
            <a:ext cx="1574548" cy="631375"/>
            <a:chOff x="2445692" y="1053052"/>
            <a:chExt cx="1180911" cy="473531"/>
          </a:xfrm>
        </p:grpSpPr>
        <p:sp>
          <p:nvSpPr>
            <p:cNvPr id="73" name="Freeform 72"/>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Freeform 73"/>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5" name="Freeform 74"/>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6" name="Group 75"/>
          <p:cNvGrpSpPr/>
          <p:nvPr/>
        </p:nvGrpSpPr>
        <p:grpSpPr>
          <a:xfrm>
            <a:off x="3911974" y="3021309"/>
            <a:ext cx="1574548" cy="631375"/>
            <a:chOff x="2445692" y="1053052"/>
            <a:chExt cx="1180911" cy="473531"/>
          </a:xfrm>
        </p:grpSpPr>
        <p:sp>
          <p:nvSpPr>
            <p:cNvPr id="77" name="Freeform 76"/>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Freeform 77"/>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Freeform 78"/>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0" name="Group 79"/>
          <p:cNvGrpSpPr/>
          <p:nvPr/>
        </p:nvGrpSpPr>
        <p:grpSpPr>
          <a:xfrm>
            <a:off x="4115174" y="3224509"/>
            <a:ext cx="1574548" cy="631375"/>
            <a:chOff x="2445692" y="1053052"/>
            <a:chExt cx="1180911" cy="473531"/>
          </a:xfrm>
        </p:grpSpPr>
        <p:sp>
          <p:nvSpPr>
            <p:cNvPr id="81" name="Freeform 80"/>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2" name="Freeform 81"/>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Freeform 82"/>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83"/>
          <p:cNvGrpSpPr/>
          <p:nvPr/>
        </p:nvGrpSpPr>
        <p:grpSpPr>
          <a:xfrm rot="20985858">
            <a:off x="3531658" y="1773602"/>
            <a:ext cx="1574548" cy="631375"/>
            <a:chOff x="2445692" y="1053052"/>
            <a:chExt cx="1180911" cy="473531"/>
          </a:xfrm>
        </p:grpSpPr>
        <p:sp>
          <p:nvSpPr>
            <p:cNvPr id="85" name="Freeform 84"/>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Freeform 85"/>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7" name="Freeform 86"/>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8" name="Group 87"/>
          <p:cNvGrpSpPr/>
          <p:nvPr/>
        </p:nvGrpSpPr>
        <p:grpSpPr>
          <a:xfrm rot="21097545">
            <a:off x="3655178" y="2494291"/>
            <a:ext cx="1574548" cy="631375"/>
            <a:chOff x="2445692" y="1053052"/>
            <a:chExt cx="1180911" cy="473531"/>
          </a:xfrm>
        </p:grpSpPr>
        <p:sp>
          <p:nvSpPr>
            <p:cNvPr id="89" name="Freeform 88"/>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0" name="Freeform 89"/>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1" name="Freeform 90"/>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92" name="Group 91"/>
          <p:cNvGrpSpPr/>
          <p:nvPr/>
        </p:nvGrpSpPr>
        <p:grpSpPr>
          <a:xfrm rot="20900037">
            <a:off x="4521574" y="3630909"/>
            <a:ext cx="1574548" cy="631375"/>
            <a:chOff x="2445692" y="1053052"/>
            <a:chExt cx="1180911" cy="473531"/>
          </a:xfrm>
        </p:grpSpPr>
        <p:sp>
          <p:nvSpPr>
            <p:cNvPr id="93" name="Freeform 92"/>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Freeform 93"/>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5" name="Freeform 94"/>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96" name="Group 95"/>
          <p:cNvGrpSpPr/>
          <p:nvPr/>
        </p:nvGrpSpPr>
        <p:grpSpPr>
          <a:xfrm>
            <a:off x="3773322" y="2456471"/>
            <a:ext cx="1574548" cy="631375"/>
            <a:chOff x="2445692" y="1053052"/>
            <a:chExt cx="1180911" cy="473531"/>
          </a:xfrm>
        </p:grpSpPr>
        <p:sp>
          <p:nvSpPr>
            <p:cNvPr id="97" name="Freeform 96"/>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8" name="Freeform 97"/>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9" name="Freeform 98"/>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0" name="Group 99"/>
          <p:cNvGrpSpPr/>
          <p:nvPr/>
        </p:nvGrpSpPr>
        <p:grpSpPr>
          <a:xfrm rot="20704939">
            <a:off x="3637846" y="2643051"/>
            <a:ext cx="1574548" cy="631375"/>
            <a:chOff x="2445692" y="1053052"/>
            <a:chExt cx="1180911" cy="473531"/>
          </a:xfrm>
        </p:grpSpPr>
        <p:sp>
          <p:nvSpPr>
            <p:cNvPr id="101" name="Freeform 100"/>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2" name="Freeform 101"/>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3" name="Freeform 102"/>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4" name="Group 103"/>
          <p:cNvGrpSpPr/>
          <p:nvPr/>
        </p:nvGrpSpPr>
        <p:grpSpPr>
          <a:xfrm>
            <a:off x="3853482" y="2610039"/>
            <a:ext cx="1574548" cy="631375"/>
            <a:chOff x="2445692" y="1053052"/>
            <a:chExt cx="1180911" cy="473531"/>
          </a:xfrm>
        </p:grpSpPr>
        <p:sp>
          <p:nvSpPr>
            <p:cNvPr id="105" name="Freeform 104"/>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6" name="Freeform 105"/>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Freeform 106"/>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8" name="Group 107"/>
          <p:cNvGrpSpPr/>
          <p:nvPr/>
        </p:nvGrpSpPr>
        <p:grpSpPr>
          <a:xfrm rot="19937096">
            <a:off x="4423067" y="3748537"/>
            <a:ext cx="1574548" cy="631375"/>
            <a:chOff x="2445692" y="1053052"/>
            <a:chExt cx="1180911" cy="473531"/>
          </a:xfrm>
        </p:grpSpPr>
        <p:sp>
          <p:nvSpPr>
            <p:cNvPr id="109" name="Freeform 108"/>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0" name="Freeform 109"/>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Freeform 110"/>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72243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760629" y="6597352"/>
            <a:ext cx="384043" cy="216024"/>
          </a:xfrm>
          <a:prstGeom prst="rect">
            <a:avLst/>
          </a:prstGeom>
        </p:spPr>
        <p:txBody>
          <a:bodyPr/>
          <a:lstStyle/>
          <a:p>
            <a:fld id="{38B2A337-2C29-4402-A0A2-E290C184D5D3}" type="slidenum">
              <a:rPr lang="en-AU" kern="0" smtClean="0"/>
              <a:pPr/>
              <a:t>14</a:t>
            </a:fld>
            <a:endParaRPr lang="en-AU" kern="0" dirty="0"/>
          </a:p>
        </p:txBody>
      </p:sp>
      <p:sp>
        <p:nvSpPr>
          <p:cNvPr id="6" name="Freeform 5"/>
          <p:cNvSpPr/>
          <p:nvPr/>
        </p:nvSpPr>
        <p:spPr>
          <a:xfrm>
            <a:off x="4329445" y="867906"/>
            <a:ext cx="2344907" cy="4226980"/>
          </a:xfrm>
          <a:custGeom>
            <a:avLst/>
            <a:gdLst>
              <a:gd name="connsiteX0" fmla="*/ 70603 w 1758680"/>
              <a:gd name="connsiteY0" fmla="*/ 0 h 3170235"/>
              <a:gd name="connsiteX1" fmla="*/ 1411206 w 1758680"/>
              <a:gd name="connsiteY1" fmla="*/ 488197 h 3170235"/>
              <a:gd name="connsiteX2" fmla="*/ 1581688 w 1758680"/>
              <a:gd name="connsiteY2" fmla="*/ 550190 h 3170235"/>
              <a:gd name="connsiteX3" fmla="*/ 1620433 w 1758680"/>
              <a:gd name="connsiteY3" fmla="*/ 2836190 h 3170235"/>
              <a:gd name="connsiteX4" fmla="*/ 1659179 w 1758680"/>
              <a:gd name="connsiteY4" fmla="*/ 3122909 h 3170235"/>
              <a:gd name="connsiteX5" fmla="*/ 186840 w 1758680"/>
              <a:gd name="connsiteY5" fmla="*/ 2495227 h 3170235"/>
              <a:gd name="connsiteX6" fmla="*/ 24108 w 1758680"/>
              <a:gd name="connsiteY6" fmla="*/ 2433234 h 3170235"/>
              <a:gd name="connsiteX7" fmla="*/ 861 w 1758680"/>
              <a:gd name="connsiteY7" fmla="*/ 77492 h 317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8680" h="3170235">
                <a:moveTo>
                  <a:pt x="70603" y="0"/>
                </a:moveTo>
                <a:lnTo>
                  <a:pt x="1411206" y="488197"/>
                </a:lnTo>
                <a:cubicBezTo>
                  <a:pt x="1663053" y="579895"/>
                  <a:pt x="1546817" y="158858"/>
                  <a:pt x="1581688" y="550190"/>
                </a:cubicBezTo>
                <a:cubicBezTo>
                  <a:pt x="1616559" y="941522"/>
                  <a:pt x="1607518" y="2407404"/>
                  <a:pt x="1620433" y="2836190"/>
                </a:cubicBezTo>
                <a:cubicBezTo>
                  <a:pt x="1633348" y="3264976"/>
                  <a:pt x="1898111" y="3179736"/>
                  <a:pt x="1659179" y="3122909"/>
                </a:cubicBezTo>
                <a:cubicBezTo>
                  <a:pt x="1420247" y="3066082"/>
                  <a:pt x="459352" y="2610173"/>
                  <a:pt x="186840" y="2495227"/>
                </a:cubicBezTo>
                <a:cubicBezTo>
                  <a:pt x="-85672" y="2380281"/>
                  <a:pt x="55104" y="2836190"/>
                  <a:pt x="24108" y="2433234"/>
                </a:cubicBezTo>
                <a:cubicBezTo>
                  <a:pt x="-6888" y="2030278"/>
                  <a:pt x="861" y="77492"/>
                  <a:pt x="861" y="77492"/>
                </a:cubicBezTo>
              </a:path>
            </a:pathLst>
          </a:cu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4213840" y="4318862"/>
            <a:ext cx="642296" cy="975996"/>
          </a:xfrm>
          <a:custGeom>
            <a:avLst/>
            <a:gdLst>
              <a:gd name="connsiteX0" fmla="*/ 373234 w 481722"/>
              <a:gd name="connsiteY0" fmla="*/ 0 h 731997"/>
              <a:gd name="connsiteX1" fmla="*/ 16773 w 481722"/>
              <a:gd name="connsiteY1" fmla="*/ 604434 h 731997"/>
              <a:gd name="connsiteX2" fmla="*/ 55518 w 481722"/>
              <a:gd name="connsiteY2" fmla="*/ 681925 h 731997"/>
              <a:gd name="connsiteX3" fmla="*/ 32271 w 481722"/>
              <a:gd name="connsiteY3" fmla="*/ 681925 h 731997"/>
              <a:gd name="connsiteX4" fmla="*/ 481722 w 481722"/>
              <a:gd name="connsiteY4" fmla="*/ 46495 h 731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722" h="731997">
                <a:moveTo>
                  <a:pt x="373234" y="0"/>
                </a:moveTo>
                <a:cubicBezTo>
                  <a:pt x="221480" y="245390"/>
                  <a:pt x="69726" y="490780"/>
                  <a:pt x="16773" y="604434"/>
                </a:cubicBezTo>
                <a:cubicBezTo>
                  <a:pt x="-36180" y="718088"/>
                  <a:pt x="52935" y="669010"/>
                  <a:pt x="55518" y="681925"/>
                </a:cubicBezTo>
                <a:cubicBezTo>
                  <a:pt x="58101" y="694840"/>
                  <a:pt x="-38763" y="787830"/>
                  <a:pt x="32271" y="681925"/>
                </a:cubicBezTo>
                <a:cubicBezTo>
                  <a:pt x="103305" y="576020"/>
                  <a:pt x="292513" y="311257"/>
                  <a:pt x="481722" y="46495"/>
                </a:cubicBezTo>
              </a:path>
            </a:pathLst>
          </a:cu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Freeform 7"/>
          <p:cNvSpPr/>
          <p:nvPr/>
        </p:nvSpPr>
        <p:spPr>
          <a:xfrm>
            <a:off x="6147662" y="4949126"/>
            <a:ext cx="409161" cy="882969"/>
          </a:xfrm>
          <a:custGeom>
            <a:avLst/>
            <a:gdLst>
              <a:gd name="connsiteX0" fmla="*/ 0 w 306871"/>
              <a:gd name="connsiteY0" fmla="*/ 0 h 662227"/>
              <a:gd name="connsiteX1" fmla="*/ 170481 w 306871"/>
              <a:gd name="connsiteY1" fmla="*/ 565688 h 662227"/>
              <a:gd name="connsiteX2" fmla="*/ 294468 w 306871"/>
              <a:gd name="connsiteY2" fmla="*/ 627681 h 662227"/>
              <a:gd name="connsiteX3" fmla="*/ 286718 w 306871"/>
              <a:gd name="connsiteY3" fmla="*/ 619932 h 662227"/>
              <a:gd name="connsiteX4" fmla="*/ 154983 w 306871"/>
              <a:gd name="connsiteY4" fmla="*/ 116237 h 662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871" h="662227">
                <a:moveTo>
                  <a:pt x="0" y="0"/>
                </a:moveTo>
                <a:cubicBezTo>
                  <a:pt x="60701" y="230537"/>
                  <a:pt x="121403" y="461075"/>
                  <a:pt x="170481" y="565688"/>
                </a:cubicBezTo>
                <a:cubicBezTo>
                  <a:pt x="219559" y="670301"/>
                  <a:pt x="275095" y="618640"/>
                  <a:pt x="294468" y="627681"/>
                </a:cubicBezTo>
                <a:cubicBezTo>
                  <a:pt x="313841" y="636722"/>
                  <a:pt x="309966" y="705173"/>
                  <a:pt x="286718" y="619932"/>
                </a:cubicBezTo>
                <a:cubicBezTo>
                  <a:pt x="263471" y="534691"/>
                  <a:pt x="154983" y="116237"/>
                  <a:pt x="154983" y="116237"/>
                </a:cubicBezTo>
              </a:path>
            </a:pathLst>
          </a:cu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Freeform 8"/>
          <p:cNvSpPr/>
          <p:nvPr/>
        </p:nvSpPr>
        <p:spPr>
          <a:xfrm>
            <a:off x="4556490" y="1639149"/>
            <a:ext cx="1561900" cy="2505399"/>
          </a:xfrm>
          <a:custGeom>
            <a:avLst/>
            <a:gdLst>
              <a:gd name="connsiteX0" fmla="*/ 573447 w 1171425"/>
              <a:gd name="connsiteY0" fmla="*/ 180985 h 1879049"/>
              <a:gd name="connsiteX1" fmla="*/ 240233 w 1171425"/>
              <a:gd name="connsiteY1" fmla="*/ 33751 h 1879049"/>
              <a:gd name="connsiteX2" fmla="*/ 9 w 1171425"/>
              <a:gd name="connsiteY2" fmla="*/ 746673 h 1879049"/>
              <a:gd name="connsiteX3" fmla="*/ 232484 w 1171425"/>
              <a:gd name="connsiteY3" fmla="*/ 1552585 h 1879049"/>
              <a:gd name="connsiteX4" fmla="*/ 604443 w 1171425"/>
              <a:gd name="connsiteY4" fmla="*/ 1878049 h 1879049"/>
              <a:gd name="connsiteX5" fmla="*/ 1077141 w 1171425"/>
              <a:gd name="connsiteY5" fmla="*/ 1614578 h 1879049"/>
              <a:gd name="connsiteX6" fmla="*/ 1162382 w 1171425"/>
              <a:gd name="connsiteY6" fmla="*/ 645934 h 1879049"/>
              <a:gd name="connsiteX7" fmla="*/ 945406 w 1171425"/>
              <a:gd name="connsiteY7" fmla="*/ 180985 h 1879049"/>
              <a:gd name="connsiteX8" fmla="*/ 557948 w 1171425"/>
              <a:gd name="connsiteY8" fmla="*/ 95744 h 187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425" h="1879049">
                <a:moveTo>
                  <a:pt x="573447" y="180985"/>
                </a:moveTo>
                <a:cubicBezTo>
                  <a:pt x="454626" y="60227"/>
                  <a:pt x="335806" y="-60530"/>
                  <a:pt x="240233" y="33751"/>
                </a:cubicBezTo>
                <a:cubicBezTo>
                  <a:pt x="144660" y="128032"/>
                  <a:pt x="1301" y="493534"/>
                  <a:pt x="9" y="746673"/>
                </a:cubicBezTo>
                <a:cubicBezTo>
                  <a:pt x="-1283" y="999812"/>
                  <a:pt x="131745" y="1364022"/>
                  <a:pt x="232484" y="1552585"/>
                </a:cubicBezTo>
                <a:cubicBezTo>
                  <a:pt x="333223" y="1741148"/>
                  <a:pt x="463667" y="1867717"/>
                  <a:pt x="604443" y="1878049"/>
                </a:cubicBezTo>
                <a:cubicBezTo>
                  <a:pt x="745219" y="1888381"/>
                  <a:pt x="984151" y="1819930"/>
                  <a:pt x="1077141" y="1614578"/>
                </a:cubicBezTo>
                <a:cubicBezTo>
                  <a:pt x="1170131" y="1409226"/>
                  <a:pt x="1184338" y="884866"/>
                  <a:pt x="1162382" y="645934"/>
                </a:cubicBezTo>
                <a:cubicBezTo>
                  <a:pt x="1140426" y="407002"/>
                  <a:pt x="1046145" y="272683"/>
                  <a:pt x="945406" y="180985"/>
                </a:cubicBezTo>
                <a:cubicBezTo>
                  <a:pt x="844667" y="89287"/>
                  <a:pt x="557948" y="95744"/>
                  <a:pt x="557948" y="95744"/>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9"/>
          <p:cNvSpPr/>
          <p:nvPr/>
        </p:nvSpPr>
        <p:spPr>
          <a:xfrm>
            <a:off x="4896104" y="1986475"/>
            <a:ext cx="883400" cy="1760900"/>
          </a:xfrm>
          <a:custGeom>
            <a:avLst/>
            <a:gdLst>
              <a:gd name="connsiteX0" fmla="*/ 318736 w 662550"/>
              <a:gd name="connsiteY0" fmla="*/ 121968 h 1320675"/>
              <a:gd name="connsiteX1" fmla="*/ 132756 w 662550"/>
              <a:gd name="connsiteY1" fmla="*/ 21229 h 1320675"/>
              <a:gd name="connsiteX2" fmla="*/ 1020 w 662550"/>
              <a:gd name="connsiteY2" fmla="*/ 486178 h 1320675"/>
              <a:gd name="connsiteX3" fmla="*/ 202498 w 662550"/>
              <a:gd name="connsiteY3" fmla="*/ 1253344 h 1320675"/>
              <a:gd name="connsiteX4" fmla="*/ 551210 w 662550"/>
              <a:gd name="connsiteY4" fmla="*/ 1183602 h 1320675"/>
              <a:gd name="connsiteX5" fmla="*/ 651949 w 662550"/>
              <a:gd name="connsiteY5" fmla="*/ 385439 h 1320675"/>
              <a:gd name="connsiteX6" fmla="*/ 334234 w 662550"/>
              <a:gd name="connsiteY6" fmla="*/ 59975 h 132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550" h="1320675">
                <a:moveTo>
                  <a:pt x="318736" y="121968"/>
                </a:moveTo>
                <a:cubicBezTo>
                  <a:pt x="252222" y="41247"/>
                  <a:pt x="185709" y="-39473"/>
                  <a:pt x="132756" y="21229"/>
                </a:cubicBezTo>
                <a:cubicBezTo>
                  <a:pt x="79803" y="81931"/>
                  <a:pt x="-10604" y="280826"/>
                  <a:pt x="1020" y="486178"/>
                </a:cubicBezTo>
                <a:cubicBezTo>
                  <a:pt x="12644" y="691530"/>
                  <a:pt x="110800" y="1137107"/>
                  <a:pt x="202498" y="1253344"/>
                </a:cubicBezTo>
                <a:cubicBezTo>
                  <a:pt x="294196" y="1369581"/>
                  <a:pt x="476302" y="1328253"/>
                  <a:pt x="551210" y="1183602"/>
                </a:cubicBezTo>
                <a:cubicBezTo>
                  <a:pt x="626118" y="1038951"/>
                  <a:pt x="688112" y="572710"/>
                  <a:pt x="651949" y="385439"/>
                </a:cubicBezTo>
                <a:cubicBezTo>
                  <a:pt x="615786" y="198168"/>
                  <a:pt x="334234" y="59975"/>
                  <a:pt x="334234" y="59975"/>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12"/>
          <p:cNvSpPr/>
          <p:nvPr/>
        </p:nvSpPr>
        <p:spPr>
          <a:xfrm>
            <a:off x="5093570" y="2562387"/>
            <a:ext cx="300961" cy="622332"/>
          </a:xfrm>
          <a:custGeom>
            <a:avLst/>
            <a:gdLst>
              <a:gd name="connsiteX0" fmla="*/ 116392 w 225721"/>
              <a:gd name="connsiteY0" fmla="*/ 0 h 466749"/>
              <a:gd name="connsiteX1" fmla="*/ 155 w 225721"/>
              <a:gd name="connsiteY1" fmla="*/ 154983 h 466749"/>
              <a:gd name="connsiteX2" fmla="*/ 93145 w 225721"/>
              <a:gd name="connsiteY2" fmla="*/ 457200 h 466749"/>
              <a:gd name="connsiteX3" fmla="*/ 162887 w 225721"/>
              <a:gd name="connsiteY3" fmla="*/ 371959 h 466749"/>
              <a:gd name="connsiteX4" fmla="*/ 224881 w 225721"/>
              <a:gd name="connsiteY4" fmla="*/ 178230 h 466749"/>
              <a:gd name="connsiteX5" fmla="*/ 116392 w 225721"/>
              <a:gd name="connsiteY5" fmla="*/ 61993 h 46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721" h="466749">
                <a:moveTo>
                  <a:pt x="116392" y="0"/>
                </a:moveTo>
                <a:cubicBezTo>
                  <a:pt x="60210" y="39391"/>
                  <a:pt x="4029" y="78783"/>
                  <a:pt x="155" y="154983"/>
                </a:cubicBezTo>
                <a:cubicBezTo>
                  <a:pt x="-3719" y="231183"/>
                  <a:pt x="66023" y="421037"/>
                  <a:pt x="93145" y="457200"/>
                </a:cubicBezTo>
                <a:cubicBezTo>
                  <a:pt x="120267" y="493363"/>
                  <a:pt x="140931" y="418454"/>
                  <a:pt x="162887" y="371959"/>
                </a:cubicBezTo>
                <a:cubicBezTo>
                  <a:pt x="184843" y="325464"/>
                  <a:pt x="232630" y="229891"/>
                  <a:pt x="224881" y="178230"/>
                </a:cubicBezTo>
                <a:cubicBezTo>
                  <a:pt x="217132" y="126569"/>
                  <a:pt x="116392" y="61993"/>
                  <a:pt x="116392" y="61993"/>
                </a:cubicBezTo>
              </a:path>
            </a:pathLst>
          </a:cu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extBox 13"/>
          <p:cNvSpPr txBox="1"/>
          <p:nvPr/>
        </p:nvSpPr>
        <p:spPr>
          <a:xfrm>
            <a:off x="7245755" y="2420069"/>
            <a:ext cx="4822259" cy="1200329"/>
          </a:xfrm>
          <a:prstGeom prst="rect">
            <a:avLst/>
          </a:prstGeom>
          <a:noFill/>
        </p:spPr>
        <p:txBody>
          <a:bodyPr wrap="square" rtlCol="0">
            <a:spAutoFit/>
          </a:bodyPr>
          <a:lstStyle/>
          <a:p>
            <a:r>
              <a:rPr lang="en-US" sz="2400" dirty="0">
                <a:latin typeface="AhnbergHand" charset="0"/>
                <a:ea typeface="AhnbergHand" charset="0"/>
                <a:cs typeface="AhnbergHand" charset="0"/>
              </a:rPr>
              <a:t>It’s no surprise that the DNS Root Servers are a highly visible attack target</a:t>
            </a:r>
          </a:p>
        </p:txBody>
      </p:sp>
      <p:grpSp>
        <p:nvGrpSpPr>
          <p:cNvPr id="2" name="Group 1"/>
          <p:cNvGrpSpPr/>
          <p:nvPr/>
        </p:nvGrpSpPr>
        <p:grpSpPr>
          <a:xfrm>
            <a:off x="3260923" y="1404070"/>
            <a:ext cx="1574548" cy="631375"/>
            <a:chOff x="2445692" y="1053052"/>
            <a:chExt cx="1180911" cy="473531"/>
          </a:xfrm>
        </p:grpSpPr>
        <p:sp>
          <p:nvSpPr>
            <p:cNvPr id="15" name="Freeform 14"/>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Freeform 15"/>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Freeform 16"/>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7"/>
          <p:cNvSpPr/>
          <p:nvPr/>
        </p:nvSpPr>
        <p:spPr>
          <a:xfrm>
            <a:off x="3844459" y="3069487"/>
            <a:ext cx="1517955" cy="329808"/>
          </a:xfrm>
          <a:custGeom>
            <a:avLst/>
            <a:gdLst>
              <a:gd name="connsiteX0" fmla="*/ 1138466 w 1138466"/>
              <a:gd name="connsiteY0" fmla="*/ 247356 h 247356"/>
              <a:gd name="connsiteX1" fmla="*/ 115578 w 1138466"/>
              <a:gd name="connsiteY1" fmla="*/ 92373 h 247356"/>
              <a:gd name="connsiteX2" fmla="*/ 30337 w 1138466"/>
              <a:gd name="connsiteY2" fmla="*/ 84624 h 247356"/>
              <a:gd name="connsiteX3" fmla="*/ 7090 w 1138466"/>
              <a:gd name="connsiteY3" fmla="*/ 7132 h 247356"/>
              <a:gd name="connsiteX4" fmla="*/ 146575 w 1138466"/>
              <a:gd name="connsiteY4" fmla="*/ 14882 h 247356"/>
              <a:gd name="connsiteX5" fmla="*/ 231815 w 1138466"/>
              <a:gd name="connsiteY5" fmla="*/ 107871 h 2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8466" h="247356">
                <a:moveTo>
                  <a:pt x="1138466" y="247356"/>
                </a:moveTo>
                <a:lnTo>
                  <a:pt x="115578" y="92373"/>
                </a:lnTo>
                <a:cubicBezTo>
                  <a:pt x="-69110" y="65251"/>
                  <a:pt x="48418" y="98831"/>
                  <a:pt x="30337" y="84624"/>
                </a:cubicBezTo>
                <a:cubicBezTo>
                  <a:pt x="12256" y="70417"/>
                  <a:pt x="-12283" y="18756"/>
                  <a:pt x="7090" y="7132"/>
                </a:cubicBezTo>
                <a:cubicBezTo>
                  <a:pt x="26463" y="-4492"/>
                  <a:pt x="109121" y="-1908"/>
                  <a:pt x="146575" y="14882"/>
                </a:cubicBezTo>
                <a:cubicBezTo>
                  <a:pt x="184029" y="31672"/>
                  <a:pt x="231815" y="107871"/>
                  <a:pt x="231815" y="10787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3778378" y="3223648"/>
            <a:ext cx="323508" cy="99128"/>
          </a:xfrm>
          <a:custGeom>
            <a:avLst/>
            <a:gdLst>
              <a:gd name="connsiteX0" fmla="*/ 242631 w 242631"/>
              <a:gd name="connsiteY0" fmla="*/ 7749 h 74346"/>
              <a:gd name="connsiteX1" fmla="*/ 149641 w 242631"/>
              <a:gd name="connsiteY1" fmla="*/ 69742 h 74346"/>
              <a:gd name="connsiteX2" fmla="*/ 2407 w 242631"/>
              <a:gd name="connsiteY2" fmla="*/ 61993 h 74346"/>
              <a:gd name="connsiteX3" fmla="*/ 72149 w 242631"/>
              <a:gd name="connsiteY3" fmla="*/ 0 h 74346"/>
            </a:gdLst>
            <a:ahLst/>
            <a:cxnLst>
              <a:cxn ang="0">
                <a:pos x="connsiteX0" y="connsiteY0"/>
              </a:cxn>
              <a:cxn ang="0">
                <a:pos x="connsiteX1" y="connsiteY1"/>
              </a:cxn>
              <a:cxn ang="0">
                <a:pos x="connsiteX2" y="connsiteY2"/>
              </a:cxn>
              <a:cxn ang="0">
                <a:pos x="connsiteX3" y="connsiteY3"/>
              </a:cxn>
            </a:cxnLst>
            <a:rect l="l" t="t" r="r" b="b"/>
            <a:pathLst>
              <a:path w="242631" h="74346">
                <a:moveTo>
                  <a:pt x="242631" y="7749"/>
                </a:moveTo>
                <a:cubicBezTo>
                  <a:pt x="216154" y="34225"/>
                  <a:pt x="189678" y="60701"/>
                  <a:pt x="149641" y="69742"/>
                </a:cubicBezTo>
                <a:cubicBezTo>
                  <a:pt x="109604" y="78783"/>
                  <a:pt x="15322" y="73617"/>
                  <a:pt x="2407" y="61993"/>
                </a:cubicBezTo>
                <a:cubicBezTo>
                  <a:pt x="-10508" y="50369"/>
                  <a:pt x="30820" y="25184"/>
                  <a:pt x="7214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0" name="Group 19"/>
          <p:cNvGrpSpPr/>
          <p:nvPr/>
        </p:nvGrpSpPr>
        <p:grpSpPr>
          <a:xfrm>
            <a:off x="3464123" y="1607270"/>
            <a:ext cx="1574548" cy="631375"/>
            <a:chOff x="2445692" y="1053052"/>
            <a:chExt cx="1180911" cy="473531"/>
          </a:xfrm>
        </p:grpSpPr>
        <p:sp>
          <p:nvSpPr>
            <p:cNvPr id="21" name="Freeform 20"/>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Freeform 21"/>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Freeform 22"/>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4" name="Group 23"/>
          <p:cNvGrpSpPr/>
          <p:nvPr/>
        </p:nvGrpSpPr>
        <p:grpSpPr>
          <a:xfrm>
            <a:off x="3667323" y="1810470"/>
            <a:ext cx="1574548" cy="631375"/>
            <a:chOff x="2445692" y="1053052"/>
            <a:chExt cx="1180911" cy="473531"/>
          </a:xfrm>
        </p:grpSpPr>
        <p:sp>
          <p:nvSpPr>
            <p:cNvPr id="25" name="Freeform 24"/>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Freeform 25"/>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Freeform 26"/>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870523" y="2013670"/>
            <a:ext cx="1574548" cy="631375"/>
            <a:chOff x="2445692" y="1053052"/>
            <a:chExt cx="1180911" cy="473531"/>
          </a:xfrm>
        </p:grpSpPr>
        <p:sp>
          <p:nvSpPr>
            <p:cNvPr id="29" name="Freeform 28"/>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Freeform 29"/>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Freeform 30"/>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2" name="Group 31"/>
          <p:cNvGrpSpPr/>
          <p:nvPr/>
        </p:nvGrpSpPr>
        <p:grpSpPr>
          <a:xfrm>
            <a:off x="4073723" y="2216870"/>
            <a:ext cx="1574548" cy="631375"/>
            <a:chOff x="2445692" y="1053052"/>
            <a:chExt cx="1180911" cy="473531"/>
          </a:xfrm>
        </p:grpSpPr>
        <p:sp>
          <p:nvSpPr>
            <p:cNvPr id="33" name="Freeform 32"/>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Freeform 33"/>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Freeform 34"/>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6" name="Group 35"/>
          <p:cNvGrpSpPr/>
          <p:nvPr/>
        </p:nvGrpSpPr>
        <p:grpSpPr>
          <a:xfrm>
            <a:off x="4276923" y="2420070"/>
            <a:ext cx="1574548" cy="631375"/>
            <a:chOff x="2445692" y="1053052"/>
            <a:chExt cx="1180911" cy="473531"/>
          </a:xfrm>
        </p:grpSpPr>
        <p:sp>
          <p:nvSpPr>
            <p:cNvPr id="37" name="Freeform 36"/>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Freeform 37"/>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Freeform 38"/>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0" name="Group 39"/>
          <p:cNvGrpSpPr/>
          <p:nvPr/>
        </p:nvGrpSpPr>
        <p:grpSpPr>
          <a:xfrm>
            <a:off x="4480123" y="2623270"/>
            <a:ext cx="1574548" cy="631375"/>
            <a:chOff x="2445692" y="1053052"/>
            <a:chExt cx="1180911" cy="473531"/>
          </a:xfrm>
        </p:grpSpPr>
        <p:sp>
          <p:nvSpPr>
            <p:cNvPr id="41" name="Freeform 40"/>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reeform 41"/>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Freeform 42"/>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4" name="Group 43"/>
          <p:cNvGrpSpPr/>
          <p:nvPr/>
        </p:nvGrpSpPr>
        <p:grpSpPr>
          <a:xfrm>
            <a:off x="3762891" y="1711867"/>
            <a:ext cx="1574548" cy="631375"/>
            <a:chOff x="2445692" y="1053052"/>
            <a:chExt cx="1180911" cy="473531"/>
          </a:xfrm>
        </p:grpSpPr>
        <p:sp>
          <p:nvSpPr>
            <p:cNvPr id="45" name="Freeform 44"/>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Freeform 45"/>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Freeform 46"/>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8" name="Group 47"/>
          <p:cNvGrpSpPr/>
          <p:nvPr/>
        </p:nvGrpSpPr>
        <p:grpSpPr>
          <a:xfrm>
            <a:off x="3966091" y="1915067"/>
            <a:ext cx="1574548" cy="631375"/>
            <a:chOff x="2445692" y="1053052"/>
            <a:chExt cx="1180911" cy="473531"/>
          </a:xfrm>
        </p:grpSpPr>
        <p:sp>
          <p:nvSpPr>
            <p:cNvPr id="49" name="Freeform 48"/>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0" name="Freeform 49"/>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Freeform 50"/>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52" name="Group 51"/>
          <p:cNvGrpSpPr/>
          <p:nvPr/>
        </p:nvGrpSpPr>
        <p:grpSpPr>
          <a:xfrm>
            <a:off x="4126246" y="1664289"/>
            <a:ext cx="1574548" cy="631375"/>
            <a:chOff x="2445692" y="1053052"/>
            <a:chExt cx="1180911" cy="473531"/>
          </a:xfrm>
        </p:grpSpPr>
        <p:sp>
          <p:nvSpPr>
            <p:cNvPr id="53" name="Freeform 52"/>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4" name="Freeform 53"/>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5" name="Freeform 54"/>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56" name="Group 55"/>
          <p:cNvGrpSpPr/>
          <p:nvPr/>
        </p:nvGrpSpPr>
        <p:grpSpPr>
          <a:xfrm>
            <a:off x="4169291" y="2118267"/>
            <a:ext cx="1574548" cy="631375"/>
            <a:chOff x="2445692" y="1053052"/>
            <a:chExt cx="1180911" cy="473531"/>
          </a:xfrm>
        </p:grpSpPr>
        <p:sp>
          <p:nvSpPr>
            <p:cNvPr id="57" name="Freeform 56"/>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Freeform 57"/>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Freeform 58"/>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0" name="Group 59"/>
          <p:cNvGrpSpPr/>
          <p:nvPr/>
        </p:nvGrpSpPr>
        <p:grpSpPr>
          <a:xfrm>
            <a:off x="3183863" y="2528541"/>
            <a:ext cx="1574548" cy="631375"/>
            <a:chOff x="2445692" y="1053052"/>
            <a:chExt cx="1180911" cy="473531"/>
          </a:xfrm>
        </p:grpSpPr>
        <p:sp>
          <p:nvSpPr>
            <p:cNvPr id="61" name="Freeform 60"/>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Freeform 61"/>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Freeform 62"/>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4" name="Group 63"/>
          <p:cNvGrpSpPr/>
          <p:nvPr/>
        </p:nvGrpSpPr>
        <p:grpSpPr>
          <a:xfrm>
            <a:off x="3896658" y="3207538"/>
            <a:ext cx="1574548" cy="631375"/>
            <a:chOff x="2445692" y="1053052"/>
            <a:chExt cx="1180911" cy="473531"/>
          </a:xfrm>
        </p:grpSpPr>
        <p:sp>
          <p:nvSpPr>
            <p:cNvPr id="65" name="Freeform 64"/>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6" name="Freeform 65"/>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Freeform 66"/>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8" name="Group 67"/>
          <p:cNvGrpSpPr/>
          <p:nvPr/>
        </p:nvGrpSpPr>
        <p:grpSpPr>
          <a:xfrm>
            <a:off x="4575691" y="2524667"/>
            <a:ext cx="1574548" cy="631375"/>
            <a:chOff x="2445692" y="1053052"/>
            <a:chExt cx="1180911" cy="473531"/>
          </a:xfrm>
        </p:grpSpPr>
        <p:sp>
          <p:nvSpPr>
            <p:cNvPr id="69" name="Freeform 68"/>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0" name="Freeform 69"/>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1" name="Freeform 70"/>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2" name="Group 71"/>
          <p:cNvGrpSpPr/>
          <p:nvPr/>
        </p:nvGrpSpPr>
        <p:grpSpPr>
          <a:xfrm>
            <a:off x="3708774" y="2818109"/>
            <a:ext cx="1574548" cy="631375"/>
            <a:chOff x="2445692" y="1053052"/>
            <a:chExt cx="1180911" cy="473531"/>
          </a:xfrm>
        </p:grpSpPr>
        <p:sp>
          <p:nvSpPr>
            <p:cNvPr id="73" name="Freeform 72"/>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Freeform 73"/>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5" name="Freeform 74"/>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6" name="Group 75"/>
          <p:cNvGrpSpPr/>
          <p:nvPr/>
        </p:nvGrpSpPr>
        <p:grpSpPr>
          <a:xfrm>
            <a:off x="3911974" y="3021309"/>
            <a:ext cx="1574548" cy="631375"/>
            <a:chOff x="2445692" y="1053052"/>
            <a:chExt cx="1180911" cy="473531"/>
          </a:xfrm>
        </p:grpSpPr>
        <p:sp>
          <p:nvSpPr>
            <p:cNvPr id="77" name="Freeform 76"/>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Freeform 77"/>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Freeform 78"/>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0" name="Group 79"/>
          <p:cNvGrpSpPr/>
          <p:nvPr/>
        </p:nvGrpSpPr>
        <p:grpSpPr>
          <a:xfrm>
            <a:off x="4115174" y="3224509"/>
            <a:ext cx="1574548" cy="631375"/>
            <a:chOff x="2445692" y="1053052"/>
            <a:chExt cx="1180911" cy="473531"/>
          </a:xfrm>
        </p:grpSpPr>
        <p:sp>
          <p:nvSpPr>
            <p:cNvPr id="81" name="Freeform 80"/>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2" name="Freeform 81"/>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Freeform 82"/>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83"/>
          <p:cNvGrpSpPr/>
          <p:nvPr/>
        </p:nvGrpSpPr>
        <p:grpSpPr>
          <a:xfrm rot="20985858">
            <a:off x="3531658" y="1773602"/>
            <a:ext cx="1574548" cy="631375"/>
            <a:chOff x="2445692" y="1053052"/>
            <a:chExt cx="1180911" cy="473531"/>
          </a:xfrm>
        </p:grpSpPr>
        <p:sp>
          <p:nvSpPr>
            <p:cNvPr id="85" name="Freeform 84"/>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Freeform 85"/>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7" name="Freeform 86"/>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8" name="Group 87"/>
          <p:cNvGrpSpPr/>
          <p:nvPr/>
        </p:nvGrpSpPr>
        <p:grpSpPr>
          <a:xfrm rot="21097545">
            <a:off x="3655178" y="2494291"/>
            <a:ext cx="1574548" cy="631375"/>
            <a:chOff x="2445692" y="1053052"/>
            <a:chExt cx="1180911" cy="473531"/>
          </a:xfrm>
        </p:grpSpPr>
        <p:sp>
          <p:nvSpPr>
            <p:cNvPr id="89" name="Freeform 88"/>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0" name="Freeform 89"/>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1" name="Freeform 90"/>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92" name="Group 91"/>
          <p:cNvGrpSpPr/>
          <p:nvPr/>
        </p:nvGrpSpPr>
        <p:grpSpPr>
          <a:xfrm rot="20900037">
            <a:off x="4521574" y="3630909"/>
            <a:ext cx="1574548" cy="631375"/>
            <a:chOff x="2445692" y="1053052"/>
            <a:chExt cx="1180911" cy="473531"/>
          </a:xfrm>
        </p:grpSpPr>
        <p:sp>
          <p:nvSpPr>
            <p:cNvPr id="93" name="Freeform 92"/>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Freeform 93"/>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5" name="Freeform 94"/>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96" name="Group 95"/>
          <p:cNvGrpSpPr/>
          <p:nvPr/>
        </p:nvGrpSpPr>
        <p:grpSpPr>
          <a:xfrm>
            <a:off x="3773322" y="2456471"/>
            <a:ext cx="1574548" cy="631375"/>
            <a:chOff x="2445692" y="1053052"/>
            <a:chExt cx="1180911" cy="473531"/>
          </a:xfrm>
        </p:grpSpPr>
        <p:sp>
          <p:nvSpPr>
            <p:cNvPr id="97" name="Freeform 96"/>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8" name="Freeform 97"/>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9" name="Freeform 98"/>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0" name="Group 99"/>
          <p:cNvGrpSpPr/>
          <p:nvPr/>
        </p:nvGrpSpPr>
        <p:grpSpPr>
          <a:xfrm rot="20704939">
            <a:off x="3637846" y="2643051"/>
            <a:ext cx="1574548" cy="631375"/>
            <a:chOff x="2445692" y="1053052"/>
            <a:chExt cx="1180911" cy="473531"/>
          </a:xfrm>
        </p:grpSpPr>
        <p:sp>
          <p:nvSpPr>
            <p:cNvPr id="101" name="Freeform 100"/>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2" name="Freeform 101"/>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3" name="Freeform 102"/>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4" name="Group 103"/>
          <p:cNvGrpSpPr/>
          <p:nvPr/>
        </p:nvGrpSpPr>
        <p:grpSpPr>
          <a:xfrm>
            <a:off x="3853482" y="2610039"/>
            <a:ext cx="1574548" cy="631375"/>
            <a:chOff x="2445692" y="1053052"/>
            <a:chExt cx="1180911" cy="473531"/>
          </a:xfrm>
        </p:grpSpPr>
        <p:sp>
          <p:nvSpPr>
            <p:cNvPr id="105" name="Freeform 104"/>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6" name="Freeform 105"/>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Freeform 106"/>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8" name="Group 107"/>
          <p:cNvGrpSpPr/>
          <p:nvPr/>
        </p:nvGrpSpPr>
        <p:grpSpPr>
          <a:xfrm rot="19937096">
            <a:off x="4423067" y="3748537"/>
            <a:ext cx="1574548" cy="631375"/>
            <a:chOff x="2445692" y="1053052"/>
            <a:chExt cx="1180911" cy="473531"/>
          </a:xfrm>
        </p:grpSpPr>
        <p:sp>
          <p:nvSpPr>
            <p:cNvPr id="109" name="Freeform 108"/>
            <p:cNvSpPr/>
            <p:nvPr/>
          </p:nvSpPr>
          <p:spPr>
            <a:xfrm>
              <a:off x="2557220" y="1170122"/>
              <a:ext cx="1069383" cy="35646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0" name="Freeform 109"/>
            <p:cNvSpPr/>
            <p:nvPr/>
          </p:nvSpPr>
          <p:spPr>
            <a:xfrm>
              <a:off x="2543847" y="1053052"/>
              <a:ext cx="207102" cy="171314"/>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Freeform 110"/>
            <p:cNvSpPr/>
            <p:nvPr/>
          </p:nvSpPr>
          <p:spPr>
            <a:xfrm>
              <a:off x="2445692" y="1201119"/>
              <a:ext cx="282010" cy="10856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12" name="Freeform 111"/>
          <p:cNvSpPr/>
          <p:nvPr/>
        </p:nvSpPr>
        <p:spPr>
          <a:xfrm>
            <a:off x="764583" y="3855405"/>
            <a:ext cx="8617059" cy="2101996"/>
          </a:xfrm>
          <a:custGeom>
            <a:avLst/>
            <a:gdLst>
              <a:gd name="connsiteX0" fmla="*/ 5627796 w 6051954"/>
              <a:gd name="connsiteY0" fmla="*/ 391045 h 1113480"/>
              <a:gd name="connsiteX1" fmla="*/ 5550304 w 6051954"/>
              <a:gd name="connsiteY1" fmla="*/ 321302 h 1113480"/>
              <a:gd name="connsiteX2" fmla="*/ 5441816 w 6051954"/>
              <a:gd name="connsiteY2" fmla="*/ 65580 h 1113480"/>
              <a:gd name="connsiteX3" fmla="*/ 1203030 w 6051954"/>
              <a:gd name="connsiteY3" fmla="*/ 3587 h 1113480"/>
              <a:gd name="connsiteX4" fmla="*/ 133647 w 6051954"/>
              <a:gd name="connsiteY4" fmla="*/ 73329 h 1113480"/>
              <a:gd name="connsiteX5" fmla="*/ 32908 w 6051954"/>
              <a:gd name="connsiteY5" fmla="*/ 600272 h 1113480"/>
              <a:gd name="connsiteX6" fmla="*/ 288630 w 6051954"/>
              <a:gd name="connsiteY6" fmla="*/ 879241 h 1113480"/>
              <a:gd name="connsiteX7" fmla="*/ 2512637 w 6051954"/>
              <a:gd name="connsiteY7" fmla="*/ 1111716 h 1113480"/>
              <a:gd name="connsiteX8" fmla="*/ 5418569 w 6051954"/>
              <a:gd name="connsiteY8" fmla="*/ 964482 h 1113480"/>
              <a:gd name="connsiteX9" fmla="*/ 6030752 w 6051954"/>
              <a:gd name="connsiteY9" fmla="*/ 584774 h 1113480"/>
              <a:gd name="connsiteX10" fmla="*/ 5922264 w 6051954"/>
              <a:gd name="connsiteY10" fmla="*/ 406543 h 111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51954" h="1113480">
                <a:moveTo>
                  <a:pt x="5627796" y="391045"/>
                </a:moveTo>
                <a:cubicBezTo>
                  <a:pt x="5604548" y="383295"/>
                  <a:pt x="5581301" y="375546"/>
                  <a:pt x="5550304" y="321302"/>
                </a:cubicBezTo>
                <a:cubicBezTo>
                  <a:pt x="5519307" y="267058"/>
                  <a:pt x="6166362" y="118532"/>
                  <a:pt x="5441816" y="65580"/>
                </a:cubicBezTo>
                <a:cubicBezTo>
                  <a:pt x="4717270" y="12628"/>
                  <a:pt x="2087725" y="2296"/>
                  <a:pt x="1203030" y="3587"/>
                </a:cubicBezTo>
                <a:cubicBezTo>
                  <a:pt x="318335" y="4878"/>
                  <a:pt x="328667" y="-26118"/>
                  <a:pt x="133647" y="73329"/>
                </a:cubicBezTo>
                <a:cubicBezTo>
                  <a:pt x="-61373" y="172776"/>
                  <a:pt x="7078" y="465953"/>
                  <a:pt x="32908" y="600272"/>
                </a:cubicBezTo>
                <a:cubicBezTo>
                  <a:pt x="58738" y="734591"/>
                  <a:pt x="-124658" y="794000"/>
                  <a:pt x="288630" y="879241"/>
                </a:cubicBezTo>
                <a:cubicBezTo>
                  <a:pt x="701918" y="964482"/>
                  <a:pt x="1657647" y="1097509"/>
                  <a:pt x="2512637" y="1111716"/>
                </a:cubicBezTo>
                <a:cubicBezTo>
                  <a:pt x="3367627" y="1125923"/>
                  <a:pt x="4832216" y="1052306"/>
                  <a:pt x="5418569" y="964482"/>
                </a:cubicBezTo>
                <a:cubicBezTo>
                  <a:pt x="6004922" y="876658"/>
                  <a:pt x="5946803" y="677764"/>
                  <a:pt x="6030752" y="584774"/>
                </a:cubicBezTo>
                <a:cubicBezTo>
                  <a:pt x="6114701" y="491784"/>
                  <a:pt x="5922264" y="406543"/>
                  <a:pt x="5922264" y="406543"/>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3" name="TextBox 112"/>
          <p:cNvSpPr txBox="1"/>
          <p:nvPr/>
        </p:nvSpPr>
        <p:spPr>
          <a:xfrm>
            <a:off x="1040155" y="3955641"/>
            <a:ext cx="7707824" cy="1569660"/>
          </a:xfrm>
          <a:prstGeom prst="rect">
            <a:avLst/>
          </a:prstGeom>
          <a:noFill/>
        </p:spPr>
        <p:txBody>
          <a:bodyPr wrap="square" rtlCol="0">
            <a:spAutoFit/>
          </a:bodyPr>
          <a:lstStyle/>
          <a:p>
            <a:r>
              <a:rPr lang="en-US" sz="2400" dirty="0">
                <a:solidFill>
                  <a:srgbClr val="C40836"/>
                </a:solidFill>
                <a:latin typeface="AhnbergHand" charset="0"/>
                <a:ea typeface="AhnbergHand" charset="0"/>
                <a:cs typeface="AhnbergHand" charset="0"/>
              </a:rPr>
              <a:t>If you can prevent resolvers from getting answers from the root then the resolvers will stop answering all queries as their local cache expires</a:t>
            </a:r>
          </a:p>
        </p:txBody>
      </p:sp>
    </p:spTree>
    <p:extLst>
      <p:ext uri="{BB962C8B-B14F-4D97-AF65-F5344CB8AC3E}">
        <p14:creationId xmlns:p14="http://schemas.microsoft.com/office/powerpoint/2010/main" val="1449966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760629" y="6597352"/>
            <a:ext cx="384043" cy="216024"/>
          </a:xfrm>
          <a:prstGeom prst="rect">
            <a:avLst/>
          </a:prstGeom>
        </p:spPr>
        <p:txBody>
          <a:bodyPr/>
          <a:lstStyle/>
          <a:p>
            <a:fld id="{38B2A337-2C29-4402-A0A2-E290C184D5D3}" type="slidenum">
              <a:rPr lang="en-AU" kern="0" smtClean="0"/>
              <a:pPr/>
              <a:t>15</a:t>
            </a:fld>
            <a:endParaRPr lang="en-AU" kern="0" dirty="0"/>
          </a:p>
        </p:txBody>
      </p:sp>
      <p:sp>
        <p:nvSpPr>
          <p:cNvPr id="6" name="Freeform 5"/>
          <p:cNvSpPr/>
          <p:nvPr/>
        </p:nvSpPr>
        <p:spPr>
          <a:xfrm>
            <a:off x="4329445" y="867906"/>
            <a:ext cx="2344907" cy="4226980"/>
          </a:xfrm>
          <a:custGeom>
            <a:avLst/>
            <a:gdLst>
              <a:gd name="connsiteX0" fmla="*/ 70603 w 1758680"/>
              <a:gd name="connsiteY0" fmla="*/ 0 h 3170235"/>
              <a:gd name="connsiteX1" fmla="*/ 1411206 w 1758680"/>
              <a:gd name="connsiteY1" fmla="*/ 488197 h 3170235"/>
              <a:gd name="connsiteX2" fmla="*/ 1581688 w 1758680"/>
              <a:gd name="connsiteY2" fmla="*/ 550190 h 3170235"/>
              <a:gd name="connsiteX3" fmla="*/ 1620433 w 1758680"/>
              <a:gd name="connsiteY3" fmla="*/ 2836190 h 3170235"/>
              <a:gd name="connsiteX4" fmla="*/ 1659179 w 1758680"/>
              <a:gd name="connsiteY4" fmla="*/ 3122909 h 3170235"/>
              <a:gd name="connsiteX5" fmla="*/ 186840 w 1758680"/>
              <a:gd name="connsiteY5" fmla="*/ 2495227 h 3170235"/>
              <a:gd name="connsiteX6" fmla="*/ 24108 w 1758680"/>
              <a:gd name="connsiteY6" fmla="*/ 2433234 h 3170235"/>
              <a:gd name="connsiteX7" fmla="*/ 861 w 1758680"/>
              <a:gd name="connsiteY7" fmla="*/ 77492 h 317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8680" h="3170235">
                <a:moveTo>
                  <a:pt x="70603" y="0"/>
                </a:moveTo>
                <a:lnTo>
                  <a:pt x="1411206" y="488197"/>
                </a:lnTo>
                <a:cubicBezTo>
                  <a:pt x="1663053" y="579895"/>
                  <a:pt x="1546817" y="158858"/>
                  <a:pt x="1581688" y="550190"/>
                </a:cubicBezTo>
                <a:cubicBezTo>
                  <a:pt x="1616559" y="941522"/>
                  <a:pt x="1607518" y="2407404"/>
                  <a:pt x="1620433" y="2836190"/>
                </a:cubicBezTo>
                <a:cubicBezTo>
                  <a:pt x="1633348" y="3264976"/>
                  <a:pt x="1898111" y="3179736"/>
                  <a:pt x="1659179" y="3122909"/>
                </a:cubicBezTo>
                <a:cubicBezTo>
                  <a:pt x="1420247" y="3066082"/>
                  <a:pt x="459352" y="2610173"/>
                  <a:pt x="186840" y="2495227"/>
                </a:cubicBezTo>
                <a:cubicBezTo>
                  <a:pt x="-85672" y="2380281"/>
                  <a:pt x="55104" y="2836190"/>
                  <a:pt x="24108" y="2433234"/>
                </a:cubicBezTo>
                <a:cubicBezTo>
                  <a:pt x="-6888" y="2030278"/>
                  <a:pt x="861" y="77492"/>
                  <a:pt x="861" y="77492"/>
                </a:cubicBezTo>
              </a:path>
            </a:pathLst>
          </a:cu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4213840" y="4318862"/>
            <a:ext cx="642296" cy="975996"/>
          </a:xfrm>
          <a:custGeom>
            <a:avLst/>
            <a:gdLst>
              <a:gd name="connsiteX0" fmla="*/ 373234 w 481722"/>
              <a:gd name="connsiteY0" fmla="*/ 0 h 731997"/>
              <a:gd name="connsiteX1" fmla="*/ 16773 w 481722"/>
              <a:gd name="connsiteY1" fmla="*/ 604434 h 731997"/>
              <a:gd name="connsiteX2" fmla="*/ 55518 w 481722"/>
              <a:gd name="connsiteY2" fmla="*/ 681925 h 731997"/>
              <a:gd name="connsiteX3" fmla="*/ 32271 w 481722"/>
              <a:gd name="connsiteY3" fmla="*/ 681925 h 731997"/>
              <a:gd name="connsiteX4" fmla="*/ 481722 w 481722"/>
              <a:gd name="connsiteY4" fmla="*/ 46495 h 731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722" h="731997">
                <a:moveTo>
                  <a:pt x="373234" y="0"/>
                </a:moveTo>
                <a:cubicBezTo>
                  <a:pt x="221480" y="245390"/>
                  <a:pt x="69726" y="490780"/>
                  <a:pt x="16773" y="604434"/>
                </a:cubicBezTo>
                <a:cubicBezTo>
                  <a:pt x="-36180" y="718088"/>
                  <a:pt x="52935" y="669010"/>
                  <a:pt x="55518" y="681925"/>
                </a:cubicBezTo>
                <a:cubicBezTo>
                  <a:pt x="58101" y="694840"/>
                  <a:pt x="-38763" y="787830"/>
                  <a:pt x="32271" y="681925"/>
                </a:cubicBezTo>
                <a:cubicBezTo>
                  <a:pt x="103305" y="576020"/>
                  <a:pt x="292513" y="311257"/>
                  <a:pt x="481722" y="46495"/>
                </a:cubicBezTo>
              </a:path>
            </a:pathLst>
          </a:cu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Freeform 7"/>
          <p:cNvSpPr/>
          <p:nvPr/>
        </p:nvSpPr>
        <p:spPr>
          <a:xfrm>
            <a:off x="6147662" y="4949126"/>
            <a:ext cx="409161" cy="882969"/>
          </a:xfrm>
          <a:custGeom>
            <a:avLst/>
            <a:gdLst>
              <a:gd name="connsiteX0" fmla="*/ 0 w 306871"/>
              <a:gd name="connsiteY0" fmla="*/ 0 h 662227"/>
              <a:gd name="connsiteX1" fmla="*/ 170481 w 306871"/>
              <a:gd name="connsiteY1" fmla="*/ 565688 h 662227"/>
              <a:gd name="connsiteX2" fmla="*/ 294468 w 306871"/>
              <a:gd name="connsiteY2" fmla="*/ 627681 h 662227"/>
              <a:gd name="connsiteX3" fmla="*/ 286718 w 306871"/>
              <a:gd name="connsiteY3" fmla="*/ 619932 h 662227"/>
              <a:gd name="connsiteX4" fmla="*/ 154983 w 306871"/>
              <a:gd name="connsiteY4" fmla="*/ 116237 h 662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871" h="662227">
                <a:moveTo>
                  <a:pt x="0" y="0"/>
                </a:moveTo>
                <a:cubicBezTo>
                  <a:pt x="60701" y="230537"/>
                  <a:pt x="121403" y="461075"/>
                  <a:pt x="170481" y="565688"/>
                </a:cubicBezTo>
                <a:cubicBezTo>
                  <a:pt x="219559" y="670301"/>
                  <a:pt x="275095" y="618640"/>
                  <a:pt x="294468" y="627681"/>
                </a:cubicBezTo>
                <a:cubicBezTo>
                  <a:pt x="313841" y="636722"/>
                  <a:pt x="309966" y="705173"/>
                  <a:pt x="286718" y="619932"/>
                </a:cubicBezTo>
                <a:cubicBezTo>
                  <a:pt x="263471" y="534691"/>
                  <a:pt x="154983" y="116237"/>
                  <a:pt x="154983" y="116237"/>
                </a:cubicBezTo>
              </a:path>
            </a:pathLst>
          </a:cu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Freeform 8"/>
          <p:cNvSpPr/>
          <p:nvPr/>
        </p:nvSpPr>
        <p:spPr>
          <a:xfrm>
            <a:off x="4556490" y="1639149"/>
            <a:ext cx="1561900" cy="2505399"/>
          </a:xfrm>
          <a:custGeom>
            <a:avLst/>
            <a:gdLst>
              <a:gd name="connsiteX0" fmla="*/ 573447 w 1171425"/>
              <a:gd name="connsiteY0" fmla="*/ 180985 h 1879049"/>
              <a:gd name="connsiteX1" fmla="*/ 240233 w 1171425"/>
              <a:gd name="connsiteY1" fmla="*/ 33751 h 1879049"/>
              <a:gd name="connsiteX2" fmla="*/ 9 w 1171425"/>
              <a:gd name="connsiteY2" fmla="*/ 746673 h 1879049"/>
              <a:gd name="connsiteX3" fmla="*/ 232484 w 1171425"/>
              <a:gd name="connsiteY3" fmla="*/ 1552585 h 1879049"/>
              <a:gd name="connsiteX4" fmla="*/ 604443 w 1171425"/>
              <a:gd name="connsiteY4" fmla="*/ 1878049 h 1879049"/>
              <a:gd name="connsiteX5" fmla="*/ 1077141 w 1171425"/>
              <a:gd name="connsiteY5" fmla="*/ 1614578 h 1879049"/>
              <a:gd name="connsiteX6" fmla="*/ 1162382 w 1171425"/>
              <a:gd name="connsiteY6" fmla="*/ 645934 h 1879049"/>
              <a:gd name="connsiteX7" fmla="*/ 945406 w 1171425"/>
              <a:gd name="connsiteY7" fmla="*/ 180985 h 1879049"/>
              <a:gd name="connsiteX8" fmla="*/ 557948 w 1171425"/>
              <a:gd name="connsiteY8" fmla="*/ 95744 h 187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425" h="1879049">
                <a:moveTo>
                  <a:pt x="573447" y="180985"/>
                </a:moveTo>
                <a:cubicBezTo>
                  <a:pt x="454626" y="60227"/>
                  <a:pt x="335806" y="-60530"/>
                  <a:pt x="240233" y="33751"/>
                </a:cubicBezTo>
                <a:cubicBezTo>
                  <a:pt x="144660" y="128032"/>
                  <a:pt x="1301" y="493534"/>
                  <a:pt x="9" y="746673"/>
                </a:cubicBezTo>
                <a:cubicBezTo>
                  <a:pt x="-1283" y="999812"/>
                  <a:pt x="131745" y="1364022"/>
                  <a:pt x="232484" y="1552585"/>
                </a:cubicBezTo>
                <a:cubicBezTo>
                  <a:pt x="333223" y="1741148"/>
                  <a:pt x="463667" y="1867717"/>
                  <a:pt x="604443" y="1878049"/>
                </a:cubicBezTo>
                <a:cubicBezTo>
                  <a:pt x="745219" y="1888381"/>
                  <a:pt x="984151" y="1819930"/>
                  <a:pt x="1077141" y="1614578"/>
                </a:cubicBezTo>
                <a:cubicBezTo>
                  <a:pt x="1170131" y="1409226"/>
                  <a:pt x="1184338" y="884866"/>
                  <a:pt x="1162382" y="645934"/>
                </a:cubicBezTo>
                <a:cubicBezTo>
                  <a:pt x="1140426" y="407002"/>
                  <a:pt x="1046145" y="272683"/>
                  <a:pt x="945406" y="180985"/>
                </a:cubicBezTo>
                <a:cubicBezTo>
                  <a:pt x="844667" y="89287"/>
                  <a:pt x="557948" y="95744"/>
                  <a:pt x="557948" y="95744"/>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9"/>
          <p:cNvSpPr/>
          <p:nvPr/>
        </p:nvSpPr>
        <p:spPr>
          <a:xfrm>
            <a:off x="4896104" y="1986475"/>
            <a:ext cx="883400" cy="1760900"/>
          </a:xfrm>
          <a:custGeom>
            <a:avLst/>
            <a:gdLst>
              <a:gd name="connsiteX0" fmla="*/ 318736 w 662550"/>
              <a:gd name="connsiteY0" fmla="*/ 121968 h 1320675"/>
              <a:gd name="connsiteX1" fmla="*/ 132756 w 662550"/>
              <a:gd name="connsiteY1" fmla="*/ 21229 h 1320675"/>
              <a:gd name="connsiteX2" fmla="*/ 1020 w 662550"/>
              <a:gd name="connsiteY2" fmla="*/ 486178 h 1320675"/>
              <a:gd name="connsiteX3" fmla="*/ 202498 w 662550"/>
              <a:gd name="connsiteY3" fmla="*/ 1253344 h 1320675"/>
              <a:gd name="connsiteX4" fmla="*/ 551210 w 662550"/>
              <a:gd name="connsiteY4" fmla="*/ 1183602 h 1320675"/>
              <a:gd name="connsiteX5" fmla="*/ 651949 w 662550"/>
              <a:gd name="connsiteY5" fmla="*/ 385439 h 1320675"/>
              <a:gd name="connsiteX6" fmla="*/ 334234 w 662550"/>
              <a:gd name="connsiteY6" fmla="*/ 59975 h 132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550" h="1320675">
                <a:moveTo>
                  <a:pt x="318736" y="121968"/>
                </a:moveTo>
                <a:cubicBezTo>
                  <a:pt x="252222" y="41247"/>
                  <a:pt x="185709" y="-39473"/>
                  <a:pt x="132756" y="21229"/>
                </a:cubicBezTo>
                <a:cubicBezTo>
                  <a:pt x="79803" y="81931"/>
                  <a:pt x="-10604" y="280826"/>
                  <a:pt x="1020" y="486178"/>
                </a:cubicBezTo>
                <a:cubicBezTo>
                  <a:pt x="12644" y="691530"/>
                  <a:pt x="110800" y="1137107"/>
                  <a:pt x="202498" y="1253344"/>
                </a:cubicBezTo>
                <a:cubicBezTo>
                  <a:pt x="294196" y="1369581"/>
                  <a:pt x="476302" y="1328253"/>
                  <a:pt x="551210" y="1183602"/>
                </a:cubicBezTo>
                <a:cubicBezTo>
                  <a:pt x="626118" y="1038951"/>
                  <a:pt x="688112" y="572710"/>
                  <a:pt x="651949" y="385439"/>
                </a:cubicBezTo>
                <a:cubicBezTo>
                  <a:pt x="615786" y="198168"/>
                  <a:pt x="334234" y="59975"/>
                  <a:pt x="334234" y="59975"/>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12"/>
          <p:cNvSpPr/>
          <p:nvPr/>
        </p:nvSpPr>
        <p:spPr>
          <a:xfrm>
            <a:off x="5093570" y="2562387"/>
            <a:ext cx="300961" cy="622332"/>
          </a:xfrm>
          <a:custGeom>
            <a:avLst/>
            <a:gdLst>
              <a:gd name="connsiteX0" fmla="*/ 116392 w 225721"/>
              <a:gd name="connsiteY0" fmla="*/ 0 h 466749"/>
              <a:gd name="connsiteX1" fmla="*/ 155 w 225721"/>
              <a:gd name="connsiteY1" fmla="*/ 154983 h 466749"/>
              <a:gd name="connsiteX2" fmla="*/ 93145 w 225721"/>
              <a:gd name="connsiteY2" fmla="*/ 457200 h 466749"/>
              <a:gd name="connsiteX3" fmla="*/ 162887 w 225721"/>
              <a:gd name="connsiteY3" fmla="*/ 371959 h 466749"/>
              <a:gd name="connsiteX4" fmla="*/ 224881 w 225721"/>
              <a:gd name="connsiteY4" fmla="*/ 178230 h 466749"/>
              <a:gd name="connsiteX5" fmla="*/ 116392 w 225721"/>
              <a:gd name="connsiteY5" fmla="*/ 61993 h 46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721" h="466749">
                <a:moveTo>
                  <a:pt x="116392" y="0"/>
                </a:moveTo>
                <a:cubicBezTo>
                  <a:pt x="60210" y="39391"/>
                  <a:pt x="4029" y="78783"/>
                  <a:pt x="155" y="154983"/>
                </a:cubicBezTo>
                <a:cubicBezTo>
                  <a:pt x="-3719" y="231183"/>
                  <a:pt x="66023" y="421037"/>
                  <a:pt x="93145" y="457200"/>
                </a:cubicBezTo>
                <a:cubicBezTo>
                  <a:pt x="120267" y="493363"/>
                  <a:pt x="140931" y="418454"/>
                  <a:pt x="162887" y="371959"/>
                </a:cubicBezTo>
                <a:cubicBezTo>
                  <a:pt x="184843" y="325464"/>
                  <a:pt x="232630" y="229891"/>
                  <a:pt x="224881" y="178230"/>
                </a:cubicBezTo>
                <a:cubicBezTo>
                  <a:pt x="217132" y="126569"/>
                  <a:pt x="116392" y="61993"/>
                  <a:pt x="116392" y="61993"/>
                </a:cubicBezTo>
              </a:path>
            </a:pathLst>
          </a:cu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extBox 13"/>
          <p:cNvSpPr txBox="1"/>
          <p:nvPr/>
        </p:nvSpPr>
        <p:spPr>
          <a:xfrm>
            <a:off x="7245755" y="2420069"/>
            <a:ext cx="4822259" cy="1200329"/>
          </a:xfrm>
          <a:prstGeom prst="rect">
            <a:avLst/>
          </a:prstGeom>
          <a:noFill/>
        </p:spPr>
        <p:txBody>
          <a:bodyPr wrap="square" rtlCol="0">
            <a:spAutoFit/>
          </a:bodyPr>
          <a:lstStyle/>
          <a:p>
            <a:r>
              <a:rPr lang="en-US" sz="2400" dirty="0">
                <a:latin typeface="AhnbergHand" charset="0"/>
                <a:ea typeface="AhnbergHand" charset="0"/>
                <a:cs typeface="AhnbergHand" charset="0"/>
              </a:rPr>
              <a:t>It’s no surprise that the DNS Root Servers are a highly visible attack target</a:t>
            </a:r>
          </a:p>
        </p:txBody>
      </p:sp>
      <p:sp>
        <p:nvSpPr>
          <p:cNvPr id="15" name="Freeform 14"/>
          <p:cNvSpPr/>
          <p:nvPr/>
        </p:nvSpPr>
        <p:spPr>
          <a:xfrm>
            <a:off x="3409627" y="1560164"/>
            <a:ext cx="1425844" cy="47528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Freeform 15"/>
          <p:cNvSpPr/>
          <p:nvPr/>
        </p:nvSpPr>
        <p:spPr>
          <a:xfrm>
            <a:off x="3391796" y="1404069"/>
            <a:ext cx="276136" cy="228419"/>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Freeform 16"/>
          <p:cNvSpPr/>
          <p:nvPr/>
        </p:nvSpPr>
        <p:spPr>
          <a:xfrm>
            <a:off x="3260923" y="1601493"/>
            <a:ext cx="376013" cy="14475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17"/>
          <p:cNvSpPr/>
          <p:nvPr/>
        </p:nvSpPr>
        <p:spPr>
          <a:xfrm>
            <a:off x="3844459" y="3069487"/>
            <a:ext cx="1517955" cy="329808"/>
          </a:xfrm>
          <a:custGeom>
            <a:avLst/>
            <a:gdLst>
              <a:gd name="connsiteX0" fmla="*/ 1138466 w 1138466"/>
              <a:gd name="connsiteY0" fmla="*/ 247356 h 247356"/>
              <a:gd name="connsiteX1" fmla="*/ 115578 w 1138466"/>
              <a:gd name="connsiteY1" fmla="*/ 92373 h 247356"/>
              <a:gd name="connsiteX2" fmla="*/ 30337 w 1138466"/>
              <a:gd name="connsiteY2" fmla="*/ 84624 h 247356"/>
              <a:gd name="connsiteX3" fmla="*/ 7090 w 1138466"/>
              <a:gd name="connsiteY3" fmla="*/ 7132 h 247356"/>
              <a:gd name="connsiteX4" fmla="*/ 146575 w 1138466"/>
              <a:gd name="connsiteY4" fmla="*/ 14882 h 247356"/>
              <a:gd name="connsiteX5" fmla="*/ 231815 w 1138466"/>
              <a:gd name="connsiteY5" fmla="*/ 107871 h 2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8466" h="247356">
                <a:moveTo>
                  <a:pt x="1138466" y="247356"/>
                </a:moveTo>
                <a:lnTo>
                  <a:pt x="115578" y="92373"/>
                </a:lnTo>
                <a:cubicBezTo>
                  <a:pt x="-69110" y="65251"/>
                  <a:pt x="48418" y="98831"/>
                  <a:pt x="30337" y="84624"/>
                </a:cubicBezTo>
                <a:cubicBezTo>
                  <a:pt x="12256" y="70417"/>
                  <a:pt x="-12283" y="18756"/>
                  <a:pt x="7090" y="7132"/>
                </a:cubicBezTo>
                <a:cubicBezTo>
                  <a:pt x="26463" y="-4492"/>
                  <a:pt x="109121" y="-1908"/>
                  <a:pt x="146575" y="14882"/>
                </a:cubicBezTo>
                <a:cubicBezTo>
                  <a:pt x="184029" y="31672"/>
                  <a:pt x="231815" y="107871"/>
                  <a:pt x="231815" y="10787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3778378" y="3223648"/>
            <a:ext cx="323508" cy="99128"/>
          </a:xfrm>
          <a:custGeom>
            <a:avLst/>
            <a:gdLst>
              <a:gd name="connsiteX0" fmla="*/ 242631 w 242631"/>
              <a:gd name="connsiteY0" fmla="*/ 7749 h 74346"/>
              <a:gd name="connsiteX1" fmla="*/ 149641 w 242631"/>
              <a:gd name="connsiteY1" fmla="*/ 69742 h 74346"/>
              <a:gd name="connsiteX2" fmla="*/ 2407 w 242631"/>
              <a:gd name="connsiteY2" fmla="*/ 61993 h 74346"/>
              <a:gd name="connsiteX3" fmla="*/ 72149 w 242631"/>
              <a:gd name="connsiteY3" fmla="*/ 0 h 74346"/>
            </a:gdLst>
            <a:ahLst/>
            <a:cxnLst>
              <a:cxn ang="0">
                <a:pos x="connsiteX0" y="connsiteY0"/>
              </a:cxn>
              <a:cxn ang="0">
                <a:pos x="connsiteX1" y="connsiteY1"/>
              </a:cxn>
              <a:cxn ang="0">
                <a:pos x="connsiteX2" y="connsiteY2"/>
              </a:cxn>
              <a:cxn ang="0">
                <a:pos x="connsiteX3" y="connsiteY3"/>
              </a:cxn>
            </a:cxnLst>
            <a:rect l="l" t="t" r="r" b="b"/>
            <a:pathLst>
              <a:path w="242631" h="74346">
                <a:moveTo>
                  <a:pt x="242631" y="7749"/>
                </a:moveTo>
                <a:cubicBezTo>
                  <a:pt x="216154" y="34225"/>
                  <a:pt x="189678" y="60701"/>
                  <a:pt x="149641" y="69742"/>
                </a:cubicBezTo>
                <a:cubicBezTo>
                  <a:pt x="109604" y="78783"/>
                  <a:pt x="15322" y="73617"/>
                  <a:pt x="2407" y="61993"/>
                </a:cubicBezTo>
                <a:cubicBezTo>
                  <a:pt x="-10508" y="50369"/>
                  <a:pt x="30820" y="25184"/>
                  <a:pt x="7214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Freeform 2"/>
          <p:cNvSpPr/>
          <p:nvPr/>
        </p:nvSpPr>
        <p:spPr>
          <a:xfrm>
            <a:off x="801278" y="3747375"/>
            <a:ext cx="8288334" cy="2295206"/>
          </a:xfrm>
          <a:custGeom>
            <a:avLst/>
            <a:gdLst>
              <a:gd name="connsiteX0" fmla="*/ 5627796 w 6051954"/>
              <a:gd name="connsiteY0" fmla="*/ 391045 h 1113480"/>
              <a:gd name="connsiteX1" fmla="*/ 5550304 w 6051954"/>
              <a:gd name="connsiteY1" fmla="*/ 321302 h 1113480"/>
              <a:gd name="connsiteX2" fmla="*/ 5441816 w 6051954"/>
              <a:gd name="connsiteY2" fmla="*/ 65580 h 1113480"/>
              <a:gd name="connsiteX3" fmla="*/ 1203030 w 6051954"/>
              <a:gd name="connsiteY3" fmla="*/ 3587 h 1113480"/>
              <a:gd name="connsiteX4" fmla="*/ 133647 w 6051954"/>
              <a:gd name="connsiteY4" fmla="*/ 73329 h 1113480"/>
              <a:gd name="connsiteX5" fmla="*/ 32908 w 6051954"/>
              <a:gd name="connsiteY5" fmla="*/ 600272 h 1113480"/>
              <a:gd name="connsiteX6" fmla="*/ 288630 w 6051954"/>
              <a:gd name="connsiteY6" fmla="*/ 879241 h 1113480"/>
              <a:gd name="connsiteX7" fmla="*/ 2512637 w 6051954"/>
              <a:gd name="connsiteY7" fmla="*/ 1111716 h 1113480"/>
              <a:gd name="connsiteX8" fmla="*/ 5418569 w 6051954"/>
              <a:gd name="connsiteY8" fmla="*/ 964482 h 1113480"/>
              <a:gd name="connsiteX9" fmla="*/ 6030752 w 6051954"/>
              <a:gd name="connsiteY9" fmla="*/ 584774 h 1113480"/>
              <a:gd name="connsiteX10" fmla="*/ 5922264 w 6051954"/>
              <a:gd name="connsiteY10" fmla="*/ 406543 h 111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51954" h="1113480">
                <a:moveTo>
                  <a:pt x="5627796" y="391045"/>
                </a:moveTo>
                <a:cubicBezTo>
                  <a:pt x="5604548" y="383295"/>
                  <a:pt x="5581301" y="375546"/>
                  <a:pt x="5550304" y="321302"/>
                </a:cubicBezTo>
                <a:cubicBezTo>
                  <a:pt x="5519307" y="267058"/>
                  <a:pt x="6166362" y="118532"/>
                  <a:pt x="5441816" y="65580"/>
                </a:cubicBezTo>
                <a:cubicBezTo>
                  <a:pt x="4717270" y="12628"/>
                  <a:pt x="2087725" y="2296"/>
                  <a:pt x="1203030" y="3587"/>
                </a:cubicBezTo>
                <a:cubicBezTo>
                  <a:pt x="318335" y="4878"/>
                  <a:pt x="328667" y="-26118"/>
                  <a:pt x="133647" y="73329"/>
                </a:cubicBezTo>
                <a:cubicBezTo>
                  <a:pt x="-61373" y="172776"/>
                  <a:pt x="7078" y="465953"/>
                  <a:pt x="32908" y="600272"/>
                </a:cubicBezTo>
                <a:cubicBezTo>
                  <a:pt x="58738" y="734591"/>
                  <a:pt x="-124658" y="794000"/>
                  <a:pt x="288630" y="879241"/>
                </a:cubicBezTo>
                <a:cubicBezTo>
                  <a:pt x="701918" y="964482"/>
                  <a:pt x="1657647" y="1097509"/>
                  <a:pt x="2512637" y="1111716"/>
                </a:cubicBezTo>
                <a:cubicBezTo>
                  <a:pt x="3367627" y="1125923"/>
                  <a:pt x="4832216" y="1052306"/>
                  <a:pt x="5418569" y="964482"/>
                </a:cubicBezTo>
                <a:cubicBezTo>
                  <a:pt x="6004922" y="876658"/>
                  <a:pt x="5946803" y="677764"/>
                  <a:pt x="6030752" y="584774"/>
                </a:cubicBezTo>
                <a:cubicBezTo>
                  <a:pt x="6114701" y="491784"/>
                  <a:pt x="5922264" y="406543"/>
                  <a:pt x="5922264" y="406543"/>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extBox 1"/>
          <p:cNvSpPr txBox="1"/>
          <p:nvPr/>
        </p:nvSpPr>
        <p:spPr>
          <a:xfrm>
            <a:off x="1040155" y="3955641"/>
            <a:ext cx="7707824" cy="1569660"/>
          </a:xfrm>
          <a:prstGeom prst="rect">
            <a:avLst/>
          </a:prstGeom>
          <a:noFill/>
        </p:spPr>
        <p:txBody>
          <a:bodyPr wrap="square" rtlCol="0">
            <a:spAutoFit/>
          </a:bodyPr>
          <a:lstStyle/>
          <a:p>
            <a:r>
              <a:rPr lang="en-US" sz="2400" dirty="0">
                <a:solidFill>
                  <a:srgbClr val="C40836"/>
                </a:solidFill>
                <a:latin typeface="AhnbergHand" charset="0"/>
                <a:ea typeface="AhnbergHand" charset="0"/>
                <a:cs typeface="AhnbergHand" charset="0"/>
              </a:rPr>
              <a:t>If you can prevent resolvers from getting answers from the root then the resolvers will stop answering all queries as their local cache expires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1091" y="1033220"/>
            <a:ext cx="5557520" cy="5225512"/>
          </a:xfrm>
          <a:prstGeom prst="rect">
            <a:avLst/>
          </a:prstGeom>
        </p:spPr>
      </p:pic>
    </p:spTree>
    <p:extLst>
      <p:ext uri="{BB962C8B-B14F-4D97-AF65-F5344CB8AC3E}">
        <p14:creationId xmlns:p14="http://schemas.microsoft.com/office/powerpoint/2010/main" val="2090644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760629" y="6597352"/>
            <a:ext cx="384043" cy="216024"/>
          </a:xfrm>
          <a:prstGeom prst="rect">
            <a:avLst/>
          </a:prstGeom>
        </p:spPr>
        <p:txBody>
          <a:bodyPr/>
          <a:lstStyle/>
          <a:p>
            <a:fld id="{38B2A337-2C29-4402-A0A2-E290C184D5D3}" type="slidenum">
              <a:rPr lang="en-AU" kern="0" smtClean="0"/>
              <a:pPr/>
              <a:t>16</a:t>
            </a:fld>
            <a:endParaRPr lang="en-AU" kern="0" dirty="0"/>
          </a:p>
        </p:txBody>
      </p:sp>
      <p:sp>
        <p:nvSpPr>
          <p:cNvPr id="6" name="Freeform 5"/>
          <p:cNvSpPr/>
          <p:nvPr/>
        </p:nvSpPr>
        <p:spPr>
          <a:xfrm>
            <a:off x="4329445" y="867906"/>
            <a:ext cx="2344907" cy="4226980"/>
          </a:xfrm>
          <a:custGeom>
            <a:avLst/>
            <a:gdLst>
              <a:gd name="connsiteX0" fmla="*/ 70603 w 1758680"/>
              <a:gd name="connsiteY0" fmla="*/ 0 h 3170235"/>
              <a:gd name="connsiteX1" fmla="*/ 1411206 w 1758680"/>
              <a:gd name="connsiteY1" fmla="*/ 488197 h 3170235"/>
              <a:gd name="connsiteX2" fmla="*/ 1581688 w 1758680"/>
              <a:gd name="connsiteY2" fmla="*/ 550190 h 3170235"/>
              <a:gd name="connsiteX3" fmla="*/ 1620433 w 1758680"/>
              <a:gd name="connsiteY3" fmla="*/ 2836190 h 3170235"/>
              <a:gd name="connsiteX4" fmla="*/ 1659179 w 1758680"/>
              <a:gd name="connsiteY4" fmla="*/ 3122909 h 3170235"/>
              <a:gd name="connsiteX5" fmla="*/ 186840 w 1758680"/>
              <a:gd name="connsiteY5" fmla="*/ 2495227 h 3170235"/>
              <a:gd name="connsiteX6" fmla="*/ 24108 w 1758680"/>
              <a:gd name="connsiteY6" fmla="*/ 2433234 h 3170235"/>
              <a:gd name="connsiteX7" fmla="*/ 861 w 1758680"/>
              <a:gd name="connsiteY7" fmla="*/ 77492 h 317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8680" h="3170235">
                <a:moveTo>
                  <a:pt x="70603" y="0"/>
                </a:moveTo>
                <a:lnTo>
                  <a:pt x="1411206" y="488197"/>
                </a:lnTo>
                <a:cubicBezTo>
                  <a:pt x="1663053" y="579895"/>
                  <a:pt x="1546817" y="158858"/>
                  <a:pt x="1581688" y="550190"/>
                </a:cubicBezTo>
                <a:cubicBezTo>
                  <a:pt x="1616559" y="941522"/>
                  <a:pt x="1607518" y="2407404"/>
                  <a:pt x="1620433" y="2836190"/>
                </a:cubicBezTo>
                <a:cubicBezTo>
                  <a:pt x="1633348" y="3264976"/>
                  <a:pt x="1898111" y="3179736"/>
                  <a:pt x="1659179" y="3122909"/>
                </a:cubicBezTo>
                <a:cubicBezTo>
                  <a:pt x="1420247" y="3066082"/>
                  <a:pt x="459352" y="2610173"/>
                  <a:pt x="186840" y="2495227"/>
                </a:cubicBezTo>
                <a:cubicBezTo>
                  <a:pt x="-85672" y="2380281"/>
                  <a:pt x="55104" y="2836190"/>
                  <a:pt x="24108" y="2433234"/>
                </a:cubicBezTo>
                <a:cubicBezTo>
                  <a:pt x="-6888" y="2030278"/>
                  <a:pt x="861" y="77492"/>
                  <a:pt x="861" y="77492"/>
                </a:cubicBezTo>
              </a:path>
            </a:pathLst>
          </a:cu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4213840" y="4318862"/>
            <a:ext cx="642296" cy="975996"/>
          </a:xfrm>
          <a:custGeom>
            <a:avLst/>
            <a:gdLst>
              <a:gd name="connsiteX0" fmla="*/ 373234 w 481722"/>
              <a:gd name="connsiteY0" fmla="*/ 0 h 731997"/>
              <a:gd name="connsiteX1" fmla="*/ 16773 w 481722"/>
              <a:gd name="connsiteY1" fmla="*/ 604434 h 731997"/>
              <a:gd name="connsiteX2" fmla="*/ 55518 w 481722"/>
              <a:gd name="connsiteY2" fmla="*/ 681925 h 731997"/>
              <a:gd name="connsiteX3" fmla="*/ 32271 w 481722"/>
              <a:gd name="connsiteY3" fmla="*/ 681925 h 731997"/>
              <a:gd name="connsiteX4" fmla="*/ 481722 w 481722"/>
              <a:gd name="connsiteY4" fmla="*/ 46495 h 731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722" h="731997">
                <a:moveTo>
                  <a:pt x="373234" y="0"/>
                </a:moveTo>
                <a:cubicBezTo>
                  <a:pt x="221480" y="245390"/>
                  <a:pt x="69726" y="490780"/>
                  <a:pt x="16773" y="604434"/>
                </a:cubicBezTo>
                <a:cubicBezTo>
                  <a:pt x="-36180" y="718088"/>
                  <a:pt x="52935" y="669010"/>
                  <a:pt x="55518" y="681925"/>
                </a:cubicBezTo>
                <a:cubicBezTo>
                  <a:pt x="58101" y="694840"/>
                  <a:pt x="-38763" y="787830"/>
                  <a:pt x="32271" y="681925"/>
                </a:cubicBezTo>
                <a:cubicBezTo>
                  <a:pt x="103305" y="576020"/>
                  <a:pt x="292513" y="311257"/>
                  <a:pt x="481722" y="46495"/>
                </a:cubicBezTo>
              </a:path>
            </a:pathLst>
          </a:cu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Freeform 7"/>
          <p:cNvSpPr/>
          <p:nvPr/>
        </p:nvSpPr>
        <p:spPr>
          <a:xfrm>
            <a:off x="6147662" y="4949126"/>
            <a:ext cx="409161" cy="882969"/>
          </a:xfrm>
          <a:custGeom>
            <a:avLst/>
            <a:gdLst>
              <a:gd name="connsiteX0" fmla="*/ 0 w 306871"/>
              <a:gd name="connsiteY0" fmla="*/ 0 h 662227"/>
              <a:gd name="connsiteX1" fmla="*/ 170481 w 306871"/>
              <a:gd name="connsiteY1" fmla="*/ 565688 h 662227"/>
              <a:gd name="connsiteX2" fmla="*/ 294468 w 306871"/>
              <a:gd name="connsiteY2" fmla="*/ 627681 h 662227"/>
              <a:gd name="connsiteX3" fmla="*/ 286718 w 306871"/>
              <a:gd name="connsiteY3" fmla="*/ 619932 h 662227"/>
              <a:gd name="connsiteX4" fmla="*/ 154983 w 306871"/>
              <a:gd name="connsiteY4" fmla="*/ 116237 h 662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871" h="662227">
                <a:moveTo>
                  <a:pt x="0" y="0"/>
                </a:moveTo>
                <a:cubicBezTo>
                  <a:pt x="60701" y="230537"/>
                  <a:pt x="121403" y="461075"/>
                  <a:pt x="170481" y="565688"/>
                </a:cubicBezTo>
                <a:cubicBezTo>
                  <a:pt x="219559" y="670301"/>
                  <a:pt x="275095" y="618640"/>
                  <a:pt x="294468" y="627681"/>
                </a:cubicBezTo>
                <a:cubicBezTo>
                  <a:pt x="313841" y="636722"/>
                  <a:pt x="309966" y="705173"/>
                  <a:pt x="286718" y="619932"/>
                </a:cubicBezTo>
                <a:cubicBezTo>
                  <a:pt x="263471" y="534691"/>
                  <a:pt x="154983" y="116237"/>
                  <a:pt x="154983" y="116237"/>
                </a:cubicBezTo>
              </a:path>
            </a:pathLst>
          </a:cu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Freeform 8"/>
          <p:cNvSpPr/>
          <p:nvPr/>
        </p:nvSpPr>
        <p:spPr>
          <a:xfrm>
            <a:off x="4556490" y="1639149"/>
            <a:ext cx="1561900" cy="2505399"/>
          </a:xfrm>
          <a:custGeom>
            <a:avLst/>
            <a:gdLst>
              <a:gd name="connsiteX0" fmla="*/ 573447 w 1171425"/>
              <a:gd name="connsiteY0" fmla="*/ 180985 h 1879049"/>
              <a:gd name="connsiteX1" fmla="*/ 240233 w 1171425"/>
              <a:gd name="connsiteY1" fmla="*/ 33751 h 1879049"/>
              <a:gd name="connsiteX2" fmla="*/ 9 w 1171425"/>
              <a:gd name="connsiteY2" fmla="*/ 746673 h 1879049"/>
              <a:gd name="connsiteX3" fmla="*/ 232484 w 1171425"/>
              <a:gd name="connsiteY3" fmla="*/ 1552585 h 1879049"/>
              <a:gd name="connsiteX4" fmla="*/ 604443 w 1171425"/>
              <a:gd name="connsiteY4" fmla="*/ 1878049 h 1879049"/>
              <a:gd name="connsiteX5" fmla="*/ 1077141 w 1171425"/>
              <a:gd name="connsiteY5" fmla="*/ 1614578 h 1879049"/>
              <a:gd name="connsiteX6" fmla="*/ 1162382 w 1171425"/>
              <a:gd name="connsiteY6" fmla="*/ 645934 h 1879049"/>
              <a:gd name="connsiteX7" fmla="*/ 945406 w 1171425"/>
              <a:gd name="connsiteY7" fmla="*/ 180985 h 1879049"/>
              <a:gd name="connsiteX8" fmla="*/ 557948 w 1171425"/>
              <a:gd name="connsiteY8" fmla="*/ 95744 h 187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425" h="1879049">
                <a:moveTo>
                  <a:pt x="573447" y="180985"/>
                </a:moveTo>
                <a:cubicBezTo>
                  <a:pt x="454626" y="60227"/>
                  <a:pt x="335806" y="-60530"/>
                  <a:pt x="240233" y="33751"/>
                </a:cubicBezTo>
                <a:cubicBezTo>
                  <a:pt x="144660" y="128032"/>
                  <a:pt x="1301" y="493534"/>
                  <a:pt x="9" y="746673"/>
                </a:cubicBezTo>
                <a:cubicBezTo>
                  <a:pt x="-1283" y="999812"/>
                  <a:pt x="131745" y="1364022"/>
                  <a:pt x="232484" y="1552585"/>
                </a:cubicBezTo>
                <a:cubicBezTo>
                  <a:pt x="333223" y="1741148"/>
                  <a:pt x="463667" y="1867717"/>
                  <a:pt x="604443" y="1878049"/>
                </a:cubicBezTo>
                <a:cubicBezTo>
                  <a:pt x="745219" y="1888381"/>
                  <a:pt x="984151" y="1819930"/>
                  <a:pt x="1077141" y="1614578"/>
                </a:cubicBezTo>
                <a:cubicBezTo>
                  <a:pt x="1170131" y="1409226"/>
                  <a:pt x="1184338" y="884866"/>
                  <a:pt x="1162382" y="645934"/>
                </a:cubicBezTo>
                <a:cubicBezTo>
                  <a:pt x="1140426" y="407002"/>
                  <a:pt x="1046145" y="272683"/>
                  <a:pt x="945406" y="180985"/>
                </a:cubicBezTo>
                <a:cubicBezTo>
                  <a:pt x="844667" y="89287"/>
                  <a:pt x="557948" y="95744"/>
                  <a:pt x="557948" y="95744"/>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9"/>
          <p:cNvSpPr/>
          <p:nvPr/>
        </p:nvSpPr>
        <p:spPr>
          <a:xfrm>
            <a:off x="4896104" y="1986475"/>
            <a:ext cx="883400" cy="1760900"/>
          </a:xfrm>
          <a:custGeom>
            <a:avLst/>
            <a:gdLst>
              <a:gd name="connsiteX0" fmla="*/ 318736 w 662550"/>
              <a:gd name="connsiteY0" fmla="*/ 121968 h 1320675"/>
              <a:gd name="connsiteX1" fmla="*/ 132756 w 662550"/>
              <a:gd name="connsiteY1" fmla="*/ 21229 h 1320675"/>
              <a:gd name="connsiteX2" fmla="*/ 1020 w 662550"/>
              <a:gd name="connsiteY2" fmla="*/ 486178 h 1320675"/>
              <a:gd name="connsiteX3" fmla="*/ 202498 w 662550"/>
              <a:gd name="connsiteY3" fmla="*/ 1253344 h 1320675"/>
              <a:gd name="connsiteX4" fmla="*/ 551210 w 662550"/>
              <a:gd name="connsiteY4" fmla="*/ 1183602 h 1320675"/>
              <a:gd name="connsiteX5" fmla="*/ 651949 w 662550"/>
              <a:gd name="connsiteY5" fmla="*/ 385439 h 1320675"/>
              <a:gd name="connsiteX6" fmla="*/ 334234 w 662550"/>
              <a:gd name="connsiteY6" fmla="*/ 59975 h 132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550" h="1320675">
                <a:moveTo>
                  <a:pt x="318736" y="121968"/>
                </a:moveTo>
                <a:cubicBezTo>
                  <a:pt x="252222" y="41247"/>
                  <a:pt x="185709" y="-39473"/>
                  <a:pt x="132756" y="21229"/>
                </a:cubicBezTo>
                <a:cubicBezTo>
                  <a:pt x="79803" y="81931"/>
                  <a:pt x="-10604" y="280826"/>
                  <a:pt x="1020" y="486178"/>
                </a:cubicBezTo>
                <a:cubicBezTo>
                  <a:pt x="12644" y="691530"/>
                  <a:pt x="110800" y="1137107"/>
                  <a:pt x="202498" y="1253344"/>
                </a:cubicBezTo>
                <a:cubicBezTo>
                  <a:pt x="294196" y="1369581"/>
                  <a:pt x="476302" y="1328253"/>
                  <a:pt x="551210" y="1183602"/>
                </a:cubicBezTo>
                <a:cubicBezTo>
                  <a:pt x="626118" y="1038951"/>
                  <a:pt x="688112" y="572710"/>
                  <a:pt x="651949" y="385439"/>
                </a:cubicBezTo>
                <a:cubicBezTo>
                  <a:pt x="615786" y="198168"/>
                  <a:pt x="334234" y="59975"/>
                  <a:pt x="334234" y="59975"/>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12"/>
          <p:cNvSpPr/>
          <p:nvPr/>
        </p:nvSpPr>
        <p:spPr>
          <a:xfrm>
            <a:off x="5093570" y="2562387"/>
            <a:ext cx="300961" cy="622332"/>
          </a:xfrm>
          <a:custGeom>
            <a:avLst/>
            <a:gdLst>
              <a:gd name="connsiteX0" fmla="*/ 116392 w 225721"/>
              <a:gd name="connsiteY0" fmla="*/ 0 h 466749"/>
              <a:gd name="connsiteX1" fmla="*/ 155 w 225721"/>
              <a:gd name="connsiteY1" fmla="*/ 154983 h 466749"/>
              <a:gd name="connsiteX2" fmla="*/ 93145 w 225721"/>
              <a:gd name="connsiteY2" fmla="*/ 457200 h 466749"/>
              <a:gd name="connsiteX3" fmla="*/ 162887 w 225721"/>
              <a:gd name="connsiteY3" fmla="*/ 371959 h 466749"/>
              <a:gd name="connsiteX4" fmla="*/ 224881 w 225721"/>
              <a:gd name="connsiteY4" fmla="*/ 178230 h 466749"/>
              <a:gd name="connsiteX5" fmla="*/ 116392 w 225721"/>
              <a:gd name="connsiteY5" fmla="*/ 61993 h 46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721" h="466749">
                <a:moveTo>
                  <a:pt x="116392" y="0"/>
                </a:moveTo>
                <a:cubicBezTo>
                  <a:pt x="60210" y="39391"/>
                  <a:pt x="4029" y="78783"/>
                  <a:pt x="155" y="154983"/>
                </a:cubicBezTo>
                <a:cubicBezTo>
                  <a:pt x="-3719" y="231183"/>
                  <a:pt x="66023" y="421037"/>
                  <a:pt x="93145" y="457200"/>
                </a:cubicBezTo>
                <a:cubicBezTo>
                  <a:pt x="120267" y="493363"/>
                  <a:pt x="140931" y="418454"/>
                  <a:pt x="162887" y="371959"/>
                </a:cubicBezTo>
                <a:cubicBezTo>
                  <a:pt x="184843" y="325464"/>
                  <a:pt x="232630" y="229891"/>
                  <a:pt x="224881" y="178230"/>
                </a:cubicBezTo>
                <a:cubicBezTo>
                  <a:pt x="217132" y="126569"/>
                  <a:pt x="116392" y="61993"/>
                  <a:pt x="116392" y="61993"/>
                </a:cubicBezTo>
              </a:path>
            </a:pathLst>
          </a:cu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extBox 13"/>
          <p:cNvSpPr txBox="1"/>
          <p:nvPr/>
        </p:nvSpPr>
        <p:spPr>
          <a:xfrm>
            <a:off x="7245755" y="2420069"/>
            <a:ext cx="4822259" cy="1200329"/>
          </a:xfrm>
          <a:prstGeom prst="rect">
            <a:avLst/>
          </a:prstGeom>
          <a:noFill/>
        </p:spPr>
        <p:txBody>
          <a:bodyPr wrap="square" rtlCol="0">
            <a:spAutoFit/>
          </a:bodyPr>
          <a:lstStyle/>
          <a:p>
            <a:r>
              <a:rPr lang="en-US" sz="2400" dirty="0">
                <a:latin typeface="AhnbergHand" charset="0"/>
                <a:ea typeface="AhnbergHand" charset="0"/>
                <a:cs typeface="AhnbergHand" charset="0"/>
              </a:rPr>
              <a:t>It’s no surprise that the DNS Root Servers are a highly visible attack target</a:t>
            </a:r>
          </a:p>
        </p:txBody>
      </p:sp>
      <p:sp>
        <p:nvSpPr>
          <p:cNvPr id="15" name="Freeform 14"/>
          <p:cNvSpPr/>
          <p:nvPr/>
        </p:nvSpPr>
        <p:spPr>
          <a:xfrm>
            <a:off x="3409627" y="1560164"/>
            <a:ext cx="1425844" cy="475281"/>
          </a:xfrm>
          <a:custGeom>
            <a:avLst/>
            <a:gdLst>
              <a:gd name="connsiteX0" fmla="*/ 0 w 1069383"/>
              <a:gd name="connsiteY0" fmla="*/ 0 h 356461"/>
              <a:gd name="connsiteX1" fmla="*/ 1069383 w 1069383"/>
              <a:gd name="connsiteY1" fmla="*/ 356461 h 356461"/>
            </a:gdLst>
            <a:ahLst/>
            <a:cxnLst>
              <a:cxn ang="0">
                <a:pos x="connsiteX0" y="connsiteY0"/>
              </a:cxn>
              <a:cxn ang="0">
                <a:pos x="connsiteX1" y="connsiteY1"/>
              </a:cxn>
            </a:cxnLst>
            <a:rect l="l" t="t" r="r" b="b"/>
            <a:pathLst>
              <a:path w="1069383" h="356461">
                <a:moveTo>
                  <a:pt x="0" y="0"/>
                </a:moveTo>
                <a:lnTo>
                  <a:pt x="1069383" y="3564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Freeform 15"/>
          <p:cNvSpPr/>
          <p:nvPr/>
        </p:nvSpPr>
        <p:spPr>
          <a:xfrm>
            <a:off x="3391796" y="1404069"/>
            <a:ext cx="276136" cy="228419"/>
          </a:xfrm>
          <a:custGeom>
            <a:avLst/>
            <a:gdLst>
              <a:gd name="connsiteX0" fmla="*/ 36621 w 207102"/>
              <a:gd name="connsiteY0" fmla="*/ 93823 h 171314"/>
              <a:gd name="connsiteX1" fmla="*/ 5624 w 207102"/>
              <a:gd name="connsiteY1" fmla="*/ 833 h 171314"/>
              <a:gd name="connsiteX2" fmla="*/ 137360 w 207102"/>
              <a:gd name="connsiteY2" fmla="*/ 55077 h 171314"/>
              <a:gd name="connsiteX3" fmla="*/ 207102 w 207102"/>
              <a:gd name="connsiteY3" fmla="*/ 171314 h 171314"/>
            </a:gdLst>
            <a:ahLst/>
            <a:cxnLst>
              <a:cxn ang="0">
                <a:pos x="connsiteX0" y="connsiteY0"/>
              </a:cxn>
              <a:cxn ang="0">
                <a:pos x="connsiteX1" y="connsiteY1"/>
              </a:cxn>
              <a:cxn ang="0">
                <a:pos x="connsiteX2" y="connsiteY2"/>
              </a:cxn>
              <a:cxn ang="0">
                <a:pos x="connsiteX3" y="connsiteY3"/>
              </a:cxn>
            </a:cxnLst>
            <a:rect l="l" t="t" r="r" b="b"/>
            <a:pathLst>
              <a:path w="207102" h="171314">
                <a:moveTo>
                  <a:pt x="36621" y="93823"/>
                </a:moveTo>
                <a:cubicBezTo>
                  <a:pt x="12727" y="50557"/>
                  <a:pt x="-11166" y="7291"/>
                  <a:pt x="5624" y="833"/>
                </a:cubicBezTo>
                <a:cubicBezTo>
                  <a:pt x="22414" y="-5625"/>
                  <a:pt x="103780" y="26663"/>
                  <a:pt x="137360" y="55077"/>
                </a:cubicBezTo>
                <a:cubicBezTo>
                  <a:pt x="170940" y="83490"/>
                  <a:pt x="195478" y="153233"/>
                  <a:pt x="207102" y="17131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Freeform 16"/>
          <p:cNvSpPr/>
          <p:nvPr/>
        </p:nvSpPr>
        <p:spPr>
          <a:xfrm>
            <a:off x="3260923" y="1601493"/>
            <a:ext cx="376013" cy="144759"/>
          </a:xfrm>
          <a:custGeom>
            <a:avLst/>
            <a:gdLst>
              <a:gd name="connsiteX0" fmla="*/ 65033 w 282010"/>
              <a:gd name="connsiteY0" fmla="*/ 0 h 108569"/>
              <a:gd name="connsiteX1" fmla="*/ 3040 w 282010"/>
              <a:gd name="connsiteY1" fmla="*/ 77491 h 108569"/>
              <a:gd name="connsiteX2" fmla="*/ 150274 w 282010"/>
              <a:gd name="connsiteY2" fmla="*/ 108488 h 108569"/>
              <a:gd name="connsiteX3" fmla="*/ 282010 w 282010"/>
              <a:gd name="connsiteY3" fmla="*/ 69742 h 108569"/>
            </a:gdLst>
            <a:ahLst/>
            <a:cxnLst>
              <a:cxn ang="0">
                <a:pos x="connsiteX0" y="connsiteY0"/>
              </a:cxn>
              <a:cxn ang="0">
                <a:pos x="connsiteX1" y="connsiteY1"/>
              </a:cxn>
              <a:cxn ang="0">
                <a:pos x="connsiteX2" y="connsiteY2"/>
              </a:cxn>
              <a:cxn ang="0">
                <a:pos x="connsiteX3" y="connsiteY3"/>
              </a:cxn>
            </a:cxnLst>
            <a:rect l="l" t="t" r="r" b="b"/>
            <a:pathLst>
              <a:path w="282010" h="108569">
                <a:moveTo>
                  <a:pt x="65033" y="0"/>
                </a:moveTo>
                <a:cubicBezTo>
                  <a:pt x="26933" y="29705"/>
                  <a:pt x="-11167" y="59410"/>
                  <a:pt x="3040" y="77491"/>
                </a:cubicBezTo>
                <a:cubicBezTo>
                  <a:pt x="17247" y="95572"/>
                  <a:pt x="103779" y="109779"/>
                  <a:pt x="150274" y="108488"/>
                </a:cubicBezTo>
                <a:cubicBezTo>
                  <a:pt x="196769" y="107197"/>
                  <a:pt x="282010" y="69742"/>
                  <a:pt x="282010" y="6974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17"/>
          <p:cNvSpPr/>
          <p:nvPr/>
        </p:nvSpPr>
        <p:spPr>
          <a:xfrm>
            <a:off x="3844459" y="3069487"/>
            <a:ext cx="1517955" cy="329808"/>
          </a:xfrm>
          <a:custGeom>
            <a:avLst/>
            <a:gdLst>
              <a:gd name="connsiteX0" fmla="*/ 1138466 w 1138466"/>
              <a:gd name="connsiteY0" fmla="*/ 247356 h 247356"/>
              <a:gd name="connsiteX1" fmla="*/ 115578 w 1138466"/>
              <a:gd name="connsiteY1" fmla="*/ 92373 h 247356"/>
              <a:gd name="connsiteX2" fmla="*/ 30337 w 1138466"/>
              <a:gd name="connsiteY2" fmla="*/ 84624 h 247356"/>
              <a:gd name="connsiteX3" fmla="*/ 7090 w 1138466"/>
              <a:gd name="connsiteY3" fmla="*/ 7132 h 247356"/>
              <a:gd name="connsiteX4" fmla="*/ 146575 w 1138466"/>
              <a:gd name="connsiteY4" fmla="*/ 14882 h 247356"/>
              <a:gd name="connsiteX5" fmla="*/ 231815 w 1138466"/>
              <a:gd name="connsiteY5" fmla="*/ 107871 h 2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8466" h="247356">
                <a:moveTo>
                  <a:pt x="1138466" y="247356"/>
                </a:moveTo>
                <a:lnTo>
                  <a:pt x="115578" y="92373"/>
                </a:lnTo>
                <a:cubicBezTo>
                  <a:pt x="-69110" y="65251"/>
                  <a:pt x="48418" y="98831"/>
                  <a:pt x="30337" y="84624"/>
                </a:cubicBezTo>
                <a:cubicBezTo>
                  <a:pt x="12256" y="70417"/>
                  <a:pt x="-12283" y="18756"/>
                  <a:pt x="7090" y="7132"/>
                </a:cubicBezTo>
                <a:cubicBezTo>
                  <a:pt x="26463" y="-4492"/>
                  <a:pt x="109121" y="-1908"/>
                  <a:pt x="146575" y="14882"/>
                </a:cubicBezTo>
                <a:cubicBezTo>
                  <a:pt x="184029" y="31672"/>
                  <a:pt x="231815" y="107871"/>
                  <a:pt x="231815" y="10787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3778378" y="3223648"/>
            <a:ext cx="323508" cy="99128"/>
          </a:xfrm>
          <a:custGeom>
            <a:avLst/>
            <a:gdLst>
              <a:gd name="connsiteX0" fmla="*/ 242631 w 242631"/>
              <a:gd name="connsiteY0" fmla="*/ 7749 h 74346"/>
              <a:gd name="connsiteX1" fmla="*/ 149641 w 242631"/>
              <a:gd name="connsiteY1" fmla="*/ 69742 h 74346"/>
              <a:gd name="connsiteX2" fmla="*/ 2407 w 242631"/>
              <a:gd name="connsiteY2" fmla="*/ 61993 h 74346"/>
              <a:gd name="connsiteX3" fmla="*/ 72149 w 242631"/>
              <a:gd name="connsiteY3" fmla="*/ 0 h 74346"/>
            </a:gdLst>
            <a:ahLst/>
            <a:cxnLst>
              <a:cxn ang="0">
                <a:pos x="connsiteX0" y="connsiteY0"/>
              </a:cxn>
              <a:cxn ang="0">
                <a:pos x="connsiteX1" y="connsiteY1"/>
              </a:cxn>
              <a:cxn ang="0">
                <a:pos x="connsiteX2" y="connsiteY2"/>
              </a:cxn>
              <a:cxn ang="0">
                <a:pos x="connsiteX3" y="connsiteY3"/>
              </a:cxn>
            </a:cxnLst>
            <a:rect l="l" t="t" r="r" b="b"/>
            <a:pathLst>
              <a:path w="242631" h="74346">
                <a:moveTo>
                  <a:pt x="242631" y="7749"/>
                </a:moveTo>
                <a:cubicBezTo>
                  <a:pt x="216154" y="34225"/>
                  <a:pt x="189678" y="60701"/>
                  <a:pt x="149641" y="69742"/>
                </a:cubicBezTo>
                <a:cubicBezTo>
                  <a:pt x="109604" y="78783"/>
                  <a:pt x="15322" y="73617"/>
                  <a:pt x="2407" y="61993"/>
                </a:cubicBezTo>
                <a:cubicBezTo>
                  <a:pt x="-10508" y="50369"/>
                  <a:pt x="30820" y="25184"/>
                  <a:pt x="7214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Freeform 2"/>
          <p:cNvSpPr/>
          <p:nvPr/>
        </p:nvSpPr>
        <p:spPr>
          <a:xfrm>
            <a:off x="1040154" y="3691820"/>
            <a:ext cx="8049457" cy="2218786"/>
          </a:xfrm>
          <a:custGeom>
            <a:avLst/>
            <a:gdLst>
              <a:gd name="connsiteX0" fmla="*/ 5627796 w 6051954"/>
              <a:gd name="connsiteY0" fmla="*/ 391045 h 1113480"/>
              <a:gd name="connsiteX1" fmla="*/ 5550304 w 6051954"/>
              <a:gd name="connsiteY1" fmla="*/ 321302 h 1113480"/>
              <a:gd name="connsiteX2" fmla="*/ 5441816 w 6051954"/>
              <a:gd name="connsiteY2" fmla="*/ 65580 h 1113480"/>
              <a:gd name="connsiteX3" fmla="*/ 1203030 w 6051954"/>
              <a:gd name="connsiteY3" fmla="*/ 3587 h 1113480"/>
              <a:gd name="connsiteX4" fmla="*/ 133647 w 6051954"/>
              <a:gd name="connsiteY4" fmla="*/ 73329 h 1113480"/>
              <a:gd name="connsiteX5" fmla="*/ 32908 w 6051954"/>
              <a:gd name="connsiteY5" fmla="*/ 600272 h 1113480"/>
              <a:gd name="connsiteX6" fmla="*/ 288630 w 6051954"/>
              <a:gd name="connsiteY6" fmla="*/ 879241 h 1113480"/>
              <a:gd name="connsiteX7" fmla="*/ 2512637 w 6051954"/>
              <a:gd name="connsiteY7" fmla="*/ 1111716 h 1113480"/>
              <a:gd name="connsiteX8" fmla="*/ 5418569 w 6051954"/>
              <a:gd name="connsiteY8" fmla="*/ 964482 h 1113480"/>
              <a:gd name="connsiteX9" fmla="*/ 6030752 w 6051954"/>
              <a:gd name="connsiteY9" fmla="*/ 584774 h 1113480"/>
              <a:gd name="connsiteX10" fmla="*/ 5922264 w 6051954"/>
              <a:gd name="connsiteY10" fmla="*/ 406543 h 111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51954" h="1113480">
                <a:moveTo>
                  <a:pt x="5627796" y="391045"/>
                </a:moveTo>
                <a:cubicBezTo>
                  <a:pt x="5604548" y="383295"/>
                  <a:pt x="5581301" y="375546"/>
                  <a:pt x="5550304" y="321302"/>
                </a:cubicBezTo>
                <a:cubicBezTo>
                  <a:pt x="5519307" y="267058"/>
                  <a:pt x="6166362" y="118532"/>
                  <a:pt x="5441816" y="65580"/>
                </a:cubicBezTo>
                <a:cubicBezTo>
                  <a:pt x="4717270" y="12628"/>
                  <a:pt x="2087725" y="2296"/>
                  <a:pt x="1203030" y="3587"/>
                </a:cubicBezTo>
                <a:cubicBezTo>
                  <a:pt x="318335" y="4878"/>
                  <a:pt x="328667" y="-26118"/>
                  <a:pt x="133647" y="73329"/>
                </a:cubicBezTo>
                <a:cubicBezTo>
                  <a:pt x="-61373" y="172776"/>
                  <a:pt x="7078" y="465953"/>
                  <a:pt x="32908" y="600272"/>
                </a:cubicBezTo>
                <a:cubicBezTo>
                  <a:pt x="58738" y="734591"/>
                  <a:pt x="-124658" y="794000"/>
                  <a:pt x="288630" y="879241"/>
                </a:cubicBezTo>
                <a:cubicBezTo>
                  <a:pt x="701918" y="964482"/>
                  <a:pt x="1657647" y="1097509"/>
                  <a:pt x="2512637" y="1111716"/>
                </a:cubicBezTo>
                <a:cubicBezTo>
                  <a:pt x="3367627" y="1125923"/>
                  <a:pt x="4832216" y="1052306"/>
                  <a:pt x="5418569" y="964482"/>
                </a:cubicBezTo>
                <a:cubicBezTo>
                  <a:pt x="6004922" y="876658"/>
                  <a:pt x="5946803" y="677764"/>
                  <a:pt x="6030752" y="584774"/>
                </a:cubicBezTo>
                <a:cubicBezTo>
                  <a:pt x="6114701" y="491784"/>
                  <a:pt x="5922264" y="406543"/>
                  <a:pt x="5922264" y="406543"/>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extBox 1"/>
          <p:cNvSpPr txBox="1"/>
          <p:nvPr/>
        </p:nvSpPr>
        <p:spPr>
          <a:xfrm>
            <a:off x="1040155" y="3955641"/>
            <a:ext cx="7707824" cy="1569660"/>
          </a:xfrm>
          <a:prstGeom prst="rect">
            <a:avLst/>
          </a:prstGeom>
          <a:noFill/>
        </p:spPr>
        <p:txBody>
          <a:bodyPr wrap="square" rtlCol="0">
            <a:spAutoFit/>
          </a:bodyPr>
          <a:lstStyle/>
          <a:p>
            <a:r>
              <a:rPr lang="en-US" sz="2400" dirty="0">
                <a:solidFill>
                  <a:srgbClr val="C40836"/>
                </a:solidFill>
                <a:latin typeface="AhnbergHand" charset="0"/>
                <a:ea typeface="AhnbergHand" charset="0"/>
                <a:cs typeface="AhnbergHand" charset="0"/>
              </a:rPr>
              <a:t>If you can prevent resolvers from getting answers from the root then the resolvers will stop answering all queries as their local cache expires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1091" y="1033220"/>
            <a:ext cx="5557520" cy="5225512"/>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211" y="503771"/>
            <a:ext cx="4573960" cy="5556143"/>
          </a:xfrm>
          <a:prstGeom prst="rect">
            <a:avLst/>
          </a:prstGeom>
        </p:spPr>
      </p:pic>
    </p:spTree>
    <p:extLst>
      <p:ext uri="{BB962C8B-B14F-4D97-AF65-F5344CB8AC3E}">
        <p14:creationId xmlns:p14="http://schemas.microsoft.com/office/powerpoint/2010/main" val="340561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Caching in the DNS</a:t>
            </a:r>
          </a:p>
        </p:txBody>
      </p:sp>
      <p:sp>
        <p:nvSpPr>
          <p:cNvPr id="3" name="Content Placeholder 2"/>
          <p:cNvSpPr>
            <a:spLocks noGrp="1"/>
          </p:cNvSpPr>
          <p:nvPr>
            <p:ph idx="1"/>
          </p:nvPr>
        </p:nvSpPr>
        <p:spPr/>
        <p:txBody>
          <a:bodyPr>
            <a:normAutofit/>
          </a:bodyPr>
          <a:lstStyle/>
          <a:p>
            <a:pPr marL="0" indent="0" defTabSz="914377">
              <a:spcBef>
                <a:spcPts val="0"/>
              </a:spcBef>
              <a:buNone/>
              <a:defRPr/>
            </a:pPr>
            <a:r>
              <a:rPr lang="en-US" dirty="0"/>
              <a:t>The main role of the DNS server system is to answer queries that are not cached in local name caches</a:t>
            </a:r>
          </a:p>
          <a:p>
            <a:pPr marL="0" indent="0" defTabSz="914377">
              <a:spcBef>
                <a:spcPts val="0"/>
              </a:spcBef>
              <a:buNone/>
              <a:defRPr/>
            </a:pPr>
            <a:endParaRPr lang="en-US" dirty="0"/>
          </a:p>
          <a:p>
            <a:pPr marL="0" indent="0" defTabSz="914377">
              <a:spcBef>
                <a:spcPts val="0"/>
              </a:spcBef>
              <a:buNone/>
              <a:defRPr/>
            </a:pPr>
            <a:r>
              <a:rPr lang="en-US" dirty="0"/>
              <a:t>If it wasn’t for caching the DNS would not be here today!</a:t>
            </a:r>
          </a:p>
          <a:p>
            <a:pPr marL="0" indent="0" defTabSz="914377">
              <a:spcBef>
                <a:spcPts val="0"/>
              </a:spcBef>
              <a:buNone/>
              <a:defRPr/>
            </a:pPr>
            <a:endParaRPr lang="en-US" dirty="0"/>
          </a:p>
        </p:txBody>
      </p:sp>
    </p:spTree>
    <p:extLst>
      <p:ext uri="{BB962C8B-B14F-4D97-AF65-F5344CB8AC3E}">
        <p14:creationId xmlns:p14="http://schemas.microsoft.com/office/powerpoint/2010/main" val="208534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be bad</a:t>
            </a:r>
          </a:p>
        </p:txBody>
      </p:sp>
      <p:sp>
        <p:nvSpPr>
          <p:cNvPr id="4" name="Slide Number Placeholder 3"/>
          <p:cNvSpPr>
            <a:spLocks noGrp="1"/>
          </p:cNvSpPr>
          <p:nvPr>
            <p:ph type="sldNum" sz="quarter" idx="4294967295"/>
          </p:nvPr>
        </p:nvSpPr>
        <p:spPr>
          <a:xfrm>
            <a:off x="11760629" y="6597352"/>
            <a:ext cx="384043" cy="216024"/>
          </a:xfrm>
          <a:prstGeom prst="rect">
            <a:avLst/>
          </a:prstGeom>
        </p:spPr>
        <p:txBody>
          <a:bodyPr/>
          <a:lstStyle/>
          <a:p>
            <a:fld id="{38B2A337-2C29-4402-A0A2-E290C184D5D3}" type="slidenum">
              <a:rPr lang="en-AU" kern="0" smtClean="0"/>
              <a:pPr/>
              <a:t>18</a:t>
            </a:fld>
            <a:endParaRPr lang="en-AU" kern="0" dirty="0"/>
          </a:p>
        </p:txBody>
      </p:sp>
      <p:sp>
        <p:nvSpPr>
          <p:cNvPr id="7" name="TextBox 6"/>
          <p:cNvSpPr txBox="1"/>
          <p:nvPr/>
        </p:nvSpPr>
        <p:spPr>
          <a:xfrm>
            <a:off x="1379349" y="1949665"/>
            <a:ext cx="7550642" cy="3416320"/>
          </a:xfrm>
          <a:prstGeom prst="rect">
            <a:avLst/>
          </a:prstGeom>
          <a:noFill/>
        </p:spPr>
        <p:txBody>
          <a:bodyPr wrap="square" rtlCol="0">
            <a:spAutoFit/>
          </a:bodyPr>
          <a:lstStyle/>
          <a:p>
            <a:r>
              <a:rPr lang="en-US" sz="2400" dirty="0">
                <a:solidFill>
                  <a:schemeClr val="accent6">
                    <a:lumMod val="50000"/>
                  </a:schemeClr>
                </a:solidFill>
                <a:latin typeface="AhnbergHand" charset="0"/>
                <a:ea typeface="AhnbergHand" charset="0"/>
                <a:cs typeface="AhnbergHand" charset="0"/>
              </a:rPr>
              <a:t>To attack a name’s servers you need to get past DNS resolvers’ caches.</a:t>
            </a:r>
          </a:p>
          <a:p>
            <a:endParaRPr lang="en-US" sz="2400" dirty="0">
              <a:solidFill>
                <a:schemeClr val="accent6">
                  <a:lumMod val="50000"/>
                </a:schemeClr>
              </a:solidFill>
              <a:latin typeface="AhnbergHand" charset="0"/>
              <a:ea typeface="AhnbergHand" charset="0"/>
              <a:cs typeface="AhnbergHand" charset="0"/>
            </a:endParaRPr>
          </a:p>
          <a:p>
            <a:r>
              <a:rPr lang="en-US" sz="2400" dirty="0">
                <a:solidFill>
                  <a:schemeClr val="accent6">
                    <a:lumMod val="50000"/>
                  </a:schemeClr>
                </a:solidFill>
                <a:latin typeface="AhnbergHand" charset="0"/>
                <a:ea typeface="AhnbergHand" charset="0"/>
                <a:cs typeface="AhnbergHand" charset="0"/>
              </a:rPr>
              <a:t>This means you need to have every query in the DNS attack flow ask for a different non-existent name</a:t>
            </a:r>
          </a:p>
          <a:p>
            <a:endParaRPr lang="en-US" sz="2400" dirty="0">
              <a:solidFill>
                <a:schemeClr val="accent6">
                  <a:lumMod val="50000"/>
                </a:schemeClr>
              </a:solidFill>
              <a:latin typeface="AhnbergHand" charset="0"/>
              <a:ea typeface="AhnbergHand" charset="0"/>
              <a:cs typeface="AhnbergHand" charset="0"/>
            </a:endParaRPr>
          </a:p>
          <a:p>
            <a:endParaRPr lang="en-US" sz="2400" dirty="0">
              <a:solidFill>
                <a:schemeClr val="accent6">
                  <a:lumMod val="50000"/>
                </a:schemeClr>
              </a:solidFill>
              <a:latin typeface="AhnbergHand" charset="0"/>
              <a:ea typeface="AhnbergHand" charset="0"/>
              <a:cs typeface="AhnbergHand" charset="0"/>
            </a:endParaRPr>
          </a:p>
          <a:p>
            <a:r>
              <a:rPr lang="en-US" sz="2400" dirty="0">
                <a:solidFill>
                  <a:schemeClr val="accent6">
                    <a:lumMod val="50000"/>
                  </a:schemeClr>
                </a:solidFill>
                <a:latin typeface="AhnbergHand" charset="0"/>
                <a:ea typeface="AhnbergHand" charset="0"/>
                <a:cs typeface="AhnbergHand" charset="0"/>
              </a:rPr>
              <a:t>So how can we defend ourselves from attack?</a:t>
            </a:r>
          </a:p>
        </p:txBody>
      </p:sp>
      <p:pic>
        <p:nvPicPr>
          <p:cNvPr id="9" name="Content Placeholder 4" descr="devil 1.jpg"/>
          <p:cNvPicPr>
            <a:picLocks noChangeAspect="1"/>
          </p:cNvPicPr>
          <p:nvPr/>
        </p:nvPicPr>
        <p:blipFill>
          <a:blip r:embed="rId2">
            <a:extLst>
              <a:ext uri="{28A0092B-C50C-407E-A947-70E740481C1C}">
                <a14:useLocalDpi xmlns:a14="http://schemas.microsoft.com/office/drawing/2010/main" val="0"/>
              </a:ext>
            </a:extLst>
          </a:blip>
          <a:srcRect l="-28040" r="-28040"/>
          <a:stretch>
            <a:fillRect/>
          </a:stretch>
        </p:blipFill>
        <p:spPr>
          <a:xfrm>
            <a:off x="8316882" y="274640"/>
            <a:ext cx="3875119" cy="2131065"/>
          </a:xfrm>
          <a:prstGeom prst="rect">
            <a:avLst/>
          </a:prstGeom>
        </p:spPr>
      </p:pic>
    </p:spTree>
    <p:extLst>
      <p:ext uri="{BB962C8B-B14F-4D97-AF65-F5344CB8AC3E}">
        <p14:creationId xmlns:p14="http://schemas.microsoft.com/office/powerpoint/2010/main" val="839354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should we defend the DNS?</a:t>
            </a:r>
          </a:p>
        </p:txBody>
      </p:sp>
      <p:sp>
        <p:nvSpPr>
          <p:cNvPr id="3" name="Content Placeholder 2"/>
          <p:cNvSpPr>
            <a:spLocks noGrp="1"/>
          </p:cNvSpPr>
          <p:nvPr>
            <p:ph idx="1"/>
          </p:nvPr>
        </p:nvSpPr>
        <p:spPr/>
        <p:txBody>
          <a:bodyPr/>
          <a:lstStyle/>
          <a:p>
            <a:r>
              <a:rPr lang="en-US" dirty="0"/>
              <a:t>Larger Server platforms?</a:t>
            </a:r>
          </a:p>
          <a:p>
            <a:r>
              <a:rPr lang="en-US" dirty="0"/>
              <a:t>More Authoritative Servers?</a:t>
            </a:r>
          </a:p>
          <a:p>
            <a:r>
              <a:rPr lang="en-US" dirty="0"/>
              <a:t>More </a:t>
            </a:r>
            <a:r>
              <a:rPr lang="en-US" dirty="0" err="1"/>
              <a:t>Anycast</a:t>
            </a:r>
            <a:r>
              <a:rPr lang="en-US" dirty="0"/>
              <a:t> Instances?</a:t>
            </a:r>
          </a:p>
          <a:p>
            <a:r>
              <a:rPr lang="en-US" dirty="0"/>
              <a:t>Change Server response </a:t>
            </a:r>
            <a:r>
              <a:rPr lang="en-US" dirty="0" err="1"/>
              <a:t>behaviours</a:t>
            </a:r>
            <a:r>
              <a:rPr lang="en-US" dirty="0"/>
              <a:t>?</a:t>
            </a:r>
          </a:p>
          <a:p>
            <a:r>
              <a:rPr lang="en-US" dirty="0"/>
              <a:t>Or</a:t>
            </a:r>
            <a:r>
              <a:rPr lang="mr-IN" dirty="0"/>
              <a:t>…</a:t>
            </a:r>
            <a:endParaRPr lang="en-US" dirty="0"/>
          </a:p>
          <a:p>
            <a:endParaRPr lang="en-US" dirty="0"/>
          </a:p>
        </p:txBody>
      </p:sp>
      <p:sp>
        <p:nvSpPr>
          <p:cNvPr id="4" name="Slide Number Placeholder 3"/>
          <p:cNvSpPr>
            <a:spLocks noGrp="1"/>
          </p:cNvSpPr>
          <p:nvPr>
            <p:ph type="sldNum" sz="quarter" idx="4294967295"/>
          </p:nvPr>
        </p:nvSpPr>
        <p:spPr>
          <a:xfrm>
            <a:off x="11760629" y="6597352"/>
            <a:ext cx="384043" cy="216024"/>
          </a:xfrm>
          <a:prstGeom prst="rect">
            <a:avLst/>
          </a:prstGeom>
        </p:spPr>
        <p:txBody>
          <a:bodyPr/>
          <a:lstStyle/>
          <a:p>
            <a:fld id="{38B2A337-2C29-4402-A0A2-E290C184D5D3}" type="slidenum">
              <a:rPr lang="en-AU" kern="0" smtClean="0"/>
              <a:pPr/>
              <a:t>19</a:t>
            </a:fld>
            <a:endParaRPr lang="en-AU" kern="0" dirty="0"/>
          </a:p>
        </p:txBody>
      </p:sp>
    </p:spTree>
    <p:extLst>
      <p:ext uri="{BB962C8B-B14F-4D97-AF65-F5344CB8AC3E}">
        <p14:creationId xmlns:p14="http://schemas.microsoft.com/office/powerpoint/2010/main" val="777177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be bad</a:t>
            </a:r>
          </a:p>
        </p:txBody>
      </p:sp>
      <p:sp>
        <p:nvSpPr>
          <p:cNvPr id="4" name="Slide Number Placeholder 3"/>
          <p:cNvSpPr>
            <a:spLocks noGrp="1"/>
          </p:cNvSpPr>
          <p:nvPr>
            <p:ph type="sldNum" sz="quarter" idx="4294967295"/>
          </p:nvPr>
        </p:nvSpPr>
        <p:spPr>
          <a:xfrm>
            <a:off x="11760629" y="6597352"/>
            <a:ext cx="384043" cy="216024"/>
          </a:xfrm>
          <a:prstGeom prst="rect">
            <a:avLst/>
          </a:prstGeom>
        </p:spPr>
        <p:txBody>
          <a:bodyPr/>
          <a:lstStyle/>
          <a:p>
            <a:fld id="{38B2A337-2C29-4402-A0A2-E290C184D5D3}" type="slidenum">
              <a:rPr lang="en-AU" kern="0" smtClean="0"/>
              <a:pPr/>
              <a:t>2</a:t>
            </a:fld>
            <a:endParaRPr lang="en-AU" kern="0" dirty="0"/>
          </a:p>
        </p:txBody>
      </p:sp>
      <p:pic>
        <p:nvPicPr>
          <p:cNvPr id="5" name="Content Placeholder 4" descr="devil 1.jpg"/>
          <p:cNvPicPr>
            <a:picLocks noChangeAspect="1"/>
          </p:cNvPicPr>
          <p:nvPr/>
        </p:nvPicPr>
        <p:blipFill>
          <a:blip r:embed="rId2">
            <a:extLst>
              <a:ext uri="{28A0092B-C50C-407E-A947-70E740481C1C}">
                <a14:useLocalDpi xmlns:a14="http://schemas.microsoft.com/office/drawing/2010/main" val="0"/>
              </a:ext>
            </a:extLst>
          </a:blip>
          <a:srcRect l="-28040" r="-28040"/>
          <a:stretch>
            <a:fillRect/>
          </a:stretch>
        </p:blipFill>
        <p:spPr>
          <a:xfrm>
            <a:off x="8316882" y="274640"/>
            <a:ext cx="3875119" cy="2131065"/>
          </a:xfrm>
          <a:prstGeom prst="rect">
            <a:avLst/>
          </a:prstGeom>
        </p:spPr>
      </p:pic>
    </p:spTree>
    <p:extLst>
      <p:ext uri="{BB962C8B-B14F-4D97-AF65-F5344CB8AC3E}">
        <p14:creationId xmlns:p14="http://schemas.microsoft.com/office/powerpoint/2010/main" val="1348913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should we defend </a:t>
            </a:r>
            <a:r>
              <a:rPr lang="en-US"/>
              <a:t>the DNS?</a:t>
            </a:r>
            <a:endParaRPr lang="en-US" dirty="0"/>
          </a:p>
        </p:txBody>
      </p:sp>
      <p:sp>
        <p:nvSpPr>
          <p:cNvPr id="3" name="Content Placeholder 2"/>
          <p:cNvSpPr>
            <a:spLocks noGrp="1"/>
          </p:cNvSpPr>
          <p:nvPr>
            <p:ph idx="1"/>
          </p:nvPr>
        </p:nvSpPr>
        <p:spPr/>
        <p:txBody>
          <a:bodyPr/>
          <a:lstStyle/>
          <a:p>
            <a:r>
              <a:rPr lang="en-US" dirty="0"/>
              <a:t>Larger Server platforms?</a:t>
            </a:r>
          </a:p>
          <a:p>
            <a:r>
              <a:rPr lang="en-US" dirty="0"/>
              <a:t>More Authoritative Servers?</a:t>
            </a:r>
          </a:p>
          <a:p>
            <a:r>
              <a:rPr lang="en-US" dirty="0"/>
              <a:t>More </a:t>
            </a:r>
            <a:r>
              <a:rPr lang="en-US" dirty="0" err="1"/>
              <a:t>Anycast</a:t>
            </a:r>
            <a:r>
              <a:rPr lang="en-US" dirty="0"/>
              <a:t> Instances?</a:t>
            </a:r>
          </a:p>
          <a:p>
            <a:r>
              <a:rPr lang="en-US" dirty="0"/>
              <a:t>Change Server response </a:t>
            </a:r>
            <a:r>
              <a:rPr lang="en-US" dirty="0" err="1"/>
              <a:t>behaviours</a:t>
            </a:r>
            <a:r>
              <a:rPr lang="en-US" dirty="0"/>
              <a:t>?</a:t>
            </a:r>
          </a:p>
          <a:p>
            <a:r>
              <a:rPr lang="en-US" dirty="0"/>
              <a:t>Or</a:t>
            </a:r>
            <a:r>
              <a:rPr lang="mr-IN" dirty="0"/>
              <a:t>…</a:t>
            </a:r>
            <a:endParaRPr lang="en-US" dirty="0"/>
          </a:p>
          <a:p>
            <a:endParaRPr lang="en-US" dirty="0"/>
          </a:p>
        </p:txBody>
      </p:sp>
      <p:sp>
        <p:nvSpPr>
          <p:cNvPr id="4" name="Slide Number Placeholder 3"/>
          <p:cNvSpPr>
            <a:spLocks noGrp="1"/>
          </p:cNvSpPr>
          <p:nvPr>
            <p:ph type="sldNum" sz="quarter" idx="4294967295"/>
          </p:nvPr>
        </p:nvSpPr>
        <p:spPr>
          <a:xfrm>
            <a:off x="11760629" y="6597352"/>
            <a:ext cx="384043" cy="216024"/>
          </a:xfrm>
          <a:prstGeom prst="rect">
            <a:avLst/>
          </a:prstGeom>
        </p:spPr>
        <p:txBody>
          <a:bodyPr/>
          <a:lstStyle/>
          <a:p>
            <a:fld id="{38B2A337-2C29-4402-A0A2-E290C184D5D3}" type="slidenum">
              <a:rPr lang="en-AU" kern="0" smtClean="0"/>
              <a:pPr/>
              <a:t>20</a:t>
            </a:fld>
            <a:endParaRPr lang="en-AU" kern="0" dirty="0"/>
          </a:p>
        </p:txBody>
      </p:sp>
      <p:sp>
        <p:nvSpPr>
          <p:cNvPr id="5" name="TextBox 4">
            <a:extLst>
              <a:ext uri="{FF2B5EF4-FFF2-40B4-BE49-F238E27FC236}">
                <a16:creationId xmlns:a16="http://schemas.microsoft.com/office/drawing/2014/main" id="{03066EA7-ECCC-4B43-BF89-2437BAB3CFB6}"/>
              </a:ext>
            </a:extLst>
          </p:cNvPr>
          <p:cNvSpPr txBox="1"/>
          <p:nvPr/>
        </p:nvSpPr>
        <p:spPr>
          <a:xfrm rot="20846281">
            <a:off x="2479726" y="1726821"/>
            <a:ext cx="2479729" cy="461665"/>
          </a:xfrm>
          <a:prstGeom prst="rect">
            <a:avLst/>
          </a:prstGeom>
          <a:solidFill>
            <a:schemeClr val="bg1"/>
          </a:solidFill>
        </p:spPr>
        <p:txBody>
          <a:bodyPr wrap="square" rtlCol="0">
            <a:spAutoFit/>
          </a:bodyPr>
          <a:lstStyle/>
          <a:p>
            <a:r>
              <a:rPr lang="en-US" sz="2400" dirty="0">
                <a:solidFill>
                  <a:schemeClr val="accent6">
                    <a:lumMod val="50000"/>
                  </a:schemeClr>
                </a:solidFill>
                <a:latin typeface="AhnbergHand" charset="0"/>
                <a:ea typeface="AhnbergHand" charset="0"/>
                <a:cs typeface="AhnbergHand" charset="0"/>
              </a:rPr>
              <a:t>Can’t scale *</a:t>
            </a:r>
          </a:p>
        </p:txBody>
      </p:sp>
      <p:sp>
        <p:nvSpPr>
          <p:cNvPr id="6" name="TextBox 5">
            <a:extLst>
              <a:ext uri="{FF2B5EF4-FFF2-40B4-BE49-F238E27FC236}">
                <a16:creationId xmlns:a16="http://schemas.microsoft.com/office/drawing/2014/main" id="{9201E23E-8A44-8B47-91C4-E95D9EE21C52}"/>
              </a:ext>
            </a:extLst>
          </p:cNvPr>
          <p:cNvSpPr txBox="1"/>
          <p:nvPr/>
        </p:nvSpPr>
        <p:spPr>
          <a:xfrm>
            <a:off x="6613234" y="5306049"/>
            <a:ext cx="5147396" cy="769634"/>
          </a:xfrm>
          <a:prstGeom prst="rect">
            <a:avLst/>
          </a:prstGeom>
          <a:solidFill>
            <a:schemeClr val="bg1"/>
          </a:solidFill>
        </p:spPr>
        <p:txBody>
          <a:bodyPr wrap="square" rtlCol="0">
            <a:spAutoFit/>
          </a:bodyPr>
          <a:lstStyle/>
          <a:p>
            <a:r>
              <a:rPr lang="en-US" sz="1467" dirty="0">
                <a:solidFill>
                  <a:schemeClr val="bg1">
                    <a:lumMod val="50000"/>
                  </a:schemeClr>
                </a:solidFill>
                <a:latin typeface="AhnbergHand" charset="0"/>
                <a:ea typeface="AhnbergHand" charset="0"/>
                <a:cs typeface="AhnbergHand" charset="0"/>
              </a:rPr>
              <a:t>* Distributed parallel attacks can scale up in intensity more effectively than a single point of service can scale its </a:t>
            </a:r>
            <a:r>
              <a:rPr lang="en-US" sz="1467" dirty="0" err="1">
                <a:solidFill>
                  <a:schemeClr val="bg1">
                    <a:lumMod val="50000"/>
                  </a:schemeClr>
                </a:solidFill>
                <a:latin typeface="AhnbergHand" charset="0"/>
                <a:ea typeface="AhnbergHand" charset="0"/>
                <a:cs typeface="AhnbergHand" charset="0"/>
              </a:rPr>
              <a:t>defence</a:t>
            </a:r>
            <a:r>
              <a:rPr lang="en-US" sz="1467" dirty="0">
                <a:solidFill>
                  <a:schemeClr val="bg1">
                    <a:lumMod val="50000"/>
                  </a:schemeClr>
                </a:solidFill>
                <a:latin typeface="AhnbergHand" charset="0"/>
                <a:ea typeface="AhnbergHand" charset="0"/>
                <a:cs typeface="AhnbergHand" charset="0"/>
              </a:rPr>
              <a:t> mechanisms</a:t>
            </a:r>
          </a:p>
        </p:txBody>
      </p:sp>
    </p:spTree>
    <p:extLst>
      <p:ext uri="{BB962C8B-B14F-4D97-AF65-F5344CB8AC3E}">
        <p14:creationId xmlns:p14="http://schemas.microsoft.com/office/powerpoint/2010/main" val="2122138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should we defend </a:t>
            </a:r>
            <a:r>
              <a:rPr lang="en-US"/>
              <a:t>the DNS?</a:t>
            </a:r>
            <a:endParaRPr lang="en-US" dirty="0"/>
          </a:p>
        </p:txBody>
      </p:sp>
      <p:sp>
        <p:nvSpPr>
          <p:cNvPr id="3" name="Content Placeholder 2"/>
          <p:cNvSpPr>
            <a:spLocks noGrp="1"/>
          </p:cNvSpPr>
          <p:nvPr>
            <p:ph idx="1"/>
          </p:nvPr>
        </p:nvSpPr>
        <p:spPr/>
        <p:txBody>
          <a:bodyPr/>
          <a:lstStyle/>
          <a:p>
            <a:r>
              <a:rPr lang="en-US" dirty="0"/>
              <a:t>Larger Server platforms?</a:t>
            </a:r>
          </a:p>
          <a:p>
            <a:r>
              <a:rPr lang="en-US" dirty="0"/>
              <a:t>More Authoritative Servers?</a:t>
            </a:r>
          </a:p>
          <a:p>
            <a:r>
              <a:rPr lang="en-US" dirty="0"/>
              <a:t>More </a:t>
            </a:r>
            <a:r>
              <a:rPr lang="en-US" dirty="0" err="1"/>
              <a:t>Anycast</a:t>
            </a:r>
            <a:r>
              <a:rPr lang="en-US" dirty="0"/>
              <a:t> Instances?</a:t>
            </a:r>
          </a:p>
          <a:p>
            <a:r>
              <a:rPr lang="en-US" dirty="0"/>
              <a:t>Change Server response </a:t>
            </a:r>
            <a:r>
              <a:rPr lang="en-US" dirty="0" err="1"/>
              <a:t>behaviours</a:t>
            </a:r>
            <a:r>
              <a:rPr lang="en-US" dirty="0"/>
              <a:t>?</a:t>
            </a:r>
          </a:p>
          <a:p>
            <a:r>
              <a:rPr lang="en-US" dirty="0"/>
              <a:t>Or</a:t>
            </a:r>
            <a:r>
              <a:rPr lang="mr-IN" dirty="0"/>
              <a:t>…</a:t>
            </a:r>
            <a:endParaRPr lang="en-US" dirty="0"/>
          </a:p>
          <a:p>
            <a:endParaRPr lang="en-US" dirty="0"/>
          </a:p>
        </p:txBody>
      </p:sp>
      <p:sp>
        <p:nvSpPr>
          <p:cNvPr id="4" name="Slide Number Placeholder 3"/>
          <p:cNvSpPr>
            <a:spLocks noGrp="1"/>
          </p:cNvSpPr>
          <p:nvPr>
            <p:ph type="sldNum" sz="quarter" idx="4294967295"/>
          </p:nvPr>
        </p:nvSpPr>
        <p:spPr>
          <a:xfrm>
            <a:off x="11760629" y="6597352"/>
            <a:ext cx="384043" cy="216024"/>
          </a:xfrm>
          <a:prstGeom prst="rect">
            <a:avLst/>
          </a:prstGeom>
        </p:spPr>
        <p:txBody>
          <a:bodyPr/>
          <a:lstStyle/>
          <a:p>
            <a:fld id="{38B2A337-2C29-4402-A0A2-E290C184D5D3}" type="slidenum">
              <a:rPr lang="en-AU" kern="0" smtClean="0"/>
              <a:pPr/>
              <a:t>21</a:t>
            </a:fld>
            <a:endParaRPr lang="en-AU" kern="0" dirty="0"/>
          </a:p>
        </p:txBody>
      </p:sp>
      <p:sp>
        <p:nvSpPr>
          <p:cNvPr id="5" name="TextBox 4">
            <a:extLst>
              <a:ext uri="{FF2B5EF4-FFF2-40B4-BE49-F238E27FC236}">
                <a16:creationId xmlns:a16="http://schemas.microsoft.com/office/drawing/2014/main" id="{03066EA7-ECCC-4B43-BF89-2437BAB3CFB6}"/>
              </a:ext>
            </a:extLst>
          </p:cNvPr>
          <p:cNvSpPr txBox="1"/>
          <p:nvPr/>
        </p:nvSpPr>
        <p:spPr>
          <a:xfrm rot="20846281">
            <a:off x="2479726" y="1726821"/>
            <a:ext cx="2479729" cy="461665"/>
          </a:xfrm>
          <a:prstGeom prst="rect">
            <a:avLst/>
          </a:prstGeom>
          <a:solidFill>
            <a:schemeClr val="bg1"/>
          </a:solidFill>
        </p:spPr>
        <p:txBody>
          <a:bodyPr wrap="square" rtlCol="0">
            <a:spAutoFit/>
          </a:bodyPr>
          <a:lstStyle/>
          <a:p>
            <a:r>
              <a:rPr lang="en-US" sz="2400" dirty="0">
                <a:solidFill>
                  <a:schemeClr val="accent6">
                    <a:lumMod val="50000"/>
                  </a:schemeClr>
                </a:solidFill>
                <a:latin typeface="AhnbergHand" charset="0"/>
                <a:ea typeface="AhnbergHand" charset="0"/>
                <a:cs typeface="AhnbergHand" charset="0"/>
              </a:rPr>
              <a:t>Can’t scale *</a:t>
            </a:r>
          </a:p>
        </p:txBody>
      </p:sp>
      <p:sp>
        <p:nvSpPr>
          <p:cNvPr id="7" name="TextBox 6">
            <a:extLst>
              <a:ext uri="{FF2B5EF4-FFF2-40B4-BE49-F238E27FC236}">
                <a16:creationId xmlns:a16="http://schemas.microsoft.com/office/drawing/2014/main" id="{3DEBF2B4-0533-1A4B-B8E1-CFEB9F606C3D}"/>
              </a:ext>
            </a:extLst>
          </p:cNvPr>
          <p:cNvSpPr txBox="1"/>
          <p:nvPr/>
        </p:nvSpPr>
        <p:spPr>
          <a:xfrm rot="21224684">
            <a:off x="1506879" y="2303948"/>
            <a:ext cx="3766360" cy="461665"/>
          </a:xfrm>
          <a:prstGeom prst="rect">
            <a:avLst/>
          </a:prstGeom>
          <a:solidFill>
            <a:schemeClr val="bg1"/>
          </a:solidFill>
        </p:spPr>
        <p:txBody>
          <a:bodyPr wrap="square" rtlCol="0">
            <a:spAutoFit/>
          </a:bodyPr>
          <a:lstStyle/>
          <a:p>
            <a:r>
              <a:rPr lang="en-US" sz="2400" dirty="0">
                <a:solidFill>
                  <a:schemeClr val="accent6">
                    <a:lumMod val="50000"/>
                  </a:schemeClr>
                </a:solidFill>
                <a:latin typeface="AhnbergHand" charset="0"/>
                <a:ea typeface="AhnbergHand" charset="0"/>
                <a:cs typeface="AhnbergHand" charset="0"/>
              </a:rPr>
              <a:t>Err, umm </a:t>
            </a:r>
            <a:r>
              <a:rPr lang="mr-IN" sz="2400" dirty="0">
                <a:solidFill>
                  <a:schemeClr val="accent6">
                    <a:lumMod val="50000"/>
                  </a:schemeClr>
                </a:solidFill>
                <a:latin typeface="AhnbergHand" charset="0"/>
                <a:ea typeface="AhnbergHand" charset="0"/>
                <a:cs typeface="AhnbergHand" charset="0"/>
              </a:rPr>
              <a:t>–</a:t>
            </a:r>
            <a:r>
              <a:rPr lang="en-US" sz="2400" dirty="0">
                <a:solidFill>
                  <a:schemeClr val="accent6">
                    <a:lumMod val="50000"/>
                  </a:schemeClr>
                </a:solidFill>
                <a:latin typeface="AhnbergHand" charset="0"/>
                <a:ea typeface="AhnbergHand" charset="0"/>
                <a:cs typeface="AhnbergHand" charset="0"/>
              </a:rPr>
              <a:t> well no *</a:t>
            </a:r>
          </a:p>
        </p:txBody>
      </p:sp>
      <p:sp>
        <p:nvSpPr>
          <p:cNvPr id="8" name="TextBox 7">
            <a:extLst>
              <a:ext uri="{FF2B5EF4-FFF2-40B4-BE49-F238E27FC236}">
                <a16:creationId xmlns:a16="http://schemas.microsoft.com/office/drawing/2014/main" id="{8C95F8A9-C10F-D74D-835A-37ED1F15521C}"/>
              </a:ext>
            </a:extLst>
          </p:cNvPr>
          <p:cNvSpPr txBox="1"/>
          <p:nvPr/>
        </p:nvSpPr>
        <p:spPr>
          <a:xfrm>
            <a:off x="6862973" y="5147539"/>
            <a:ext cx="4490827" cy="738664"/>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1400" dirty="0">
                <a:solidFill>
                  <a:schemeClr val="tx1">
                    <a:lumMod val="50000"/>
                    <a:lumOff val="50000"/>
                  </a:schemeClr>
                </a:solidFill>
                <a:latin typeface="AhnbergHand" charset="0"/>
                <a:ea typeface="AhnbergHand" charset="0"/>
                <a:cs typeface="AhnbergHand" charset="0"/>
              </a:rPr>
              <a:t>Longer lists of servers for a name make name resolution slower, not faster. So its probably a bad idea</a:t>
            </a:r>
          </a:p>
        </p:txBody>
      </p:sp>
    </p:spTree>
    <p:extLst>
      <p:ext uri="{BB962C8B-B14F-4D97-AF65-F5344CB8AC3E}">
        <p14:creationId xmlns:p14="http://schemas.microsoft.com/office/powerpoint/2010/main" val="1501848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should we defend </a:t>
            </a:r>
            <a:r>
              <a:rPr lang="en-US"/>
              <a:t>the DNS?</a:t>
            </a:r>
            <a:endParaRPr lang="en-US" dirty="0"/>
          </a:p>
        </p:txBody>
      </p:sp>
      <p:sp>
        <p:nvSpPr>
          <p:cNvPr id="3" name="Content Placeholder 2"/>
          <p:cNvSpPr>
            <a:spLocks noGrp="1"/>
          </p:cNvSpPr>
          <p:nvPr>
            <p:ph idx="1"/>
          </p:nvPr>
        </p:nvSpPr>
        <p:spPr/>
        <p:txBody>
          <a:bodyPr/>
          <a:lstStyle/>
          <a:p>
            <a:r>
              <a:rPr lang="en-US" dirty="0"/>
              <a:t>Larger Server platforms?</a:t>
            </a:r>
          </a:p>
          <a:p>
            <a:r>
              <a:rPr lang="en-US" dirty="0"/>
              <a:t>More Authoritative Servers?</a:t>
            </a:r>
          </a:p>
          <a:p>
            <a:r>
              <a:rPr lang="en-US" dirty="0"/>
              <a:t>More </a:t>
            </a:r>
            <a:r>
              <a:rPr lang="en-US" dirty="0" err="1"/>
              <a:t>Anycast</a:t>
            </a:r>
            <a:r>
              <a:rPr lang="en-US" dirty="0"/>
              <a:t> Instances?</a:t>
            </a:r>
          </a:p>
          <a:p>
            <a:r>
              <a:rPr lang="en-US" dirty="0"/>
              <a:t>Change Server response </a:t>
            </a:r>
            <a:r>
              <a:rPr lang="en-US" dirty="0" err="1"/>
              <a:t>behaviours</a:t>
            </a:r>
            <a:r>
              <a:rPr lang="en-US" dirty="0"/>
              <a:t>?</a:t>
            </a:r>
          </a:p>
          <a:p>
            <a:r>
              <a:rPr lang="en-US" dirty="0"/>
              <a:t>Or</a:t>
            </a:r>
            <a:r>
              <a:rPr lang="mr-IN" dirty="0"/>
              <a:t>…</a:t>
            </a:r>
            <a:endParaRPr lang="en-US" dirty="0"/>
          </a:p>
          <a:p>
            <a:endParaRPr lang="en-US" dirty="0"/>
          </a:p>
        </p:txBody>
      </p:sp>
      <p:sp>
        <p:nvSpPr>
          <p:cNvPr id="4" name="Slide Number Placeholder 3"/>
          <p:cNvSpPr>
            <a:spLocks noGrp="1"/>
          </p:cNvSpPr>
          <p:nvPr>
            <p:ph type="sldNum" sz="quarter" idx="4294967295"/>
          </p:nvPr>
        </p:nvSpPr>
        <p:spPr>
          <a:xfrm>
            <a:off x="11760629" y="6597352"/>
            <a:ext cx="384043" cy="216024"/>
          </a:xfrm>
          <a:prstGeom prst="rect">
            <a:avLst/>
          </a:prstGeom>
        </p:spPr>
        <p:txBody>
          <a:bodyPr/>
          <a:lstStyle/>
          <a:p>
            <a:fld id="{38B2A337-2C29-4402-A0A2-E290C184D5D3}" type="slidenum">
              <a:rPr lang="en-AU" kern="0" smtClean="0"/>
              <a:pPr/>
              <a:t>22</a:t>
            </a:fld>
            <a:endParaRPr lang="en-AU" kern="0" dirty="0"/>
          </a:p>
        </p:txBody>
      </p:sp>
      <p:sp>
        <p:nvSpPr>
          <p:cNvPr id="5" name="TextBox 4">
            <a:extLst>
              <a:ext uri="{FF2B5EF4-FFF2-40B4-BE49-F238E27FC236}">
                <a16:creationId xmlns:a16="http://schemas.microsoft.com/office/drawing/2014/main" id="{03066EA7-ECCC-4B43-BF89-2437BAB3CFB6}"/>
              </a:ext>
            </a:extLst>
          </p:cNvPr>
          <p:cNvSpPr txBox="1"/>
          <p:nvPr/>
        </p:nvSpPr>
        <p:spPr>
          <a:xfrm rot="20846281">
            <a:off x="2479726" y="1726821"/>
            <a:ext cx="2479729" cy="461665"/>
          </a:xfrm>
          <a:prstGeom prst="rect">
            <a:avLst/>
          </a:prstGeom>
          <a:solidFill>
            <a:schemeClr val="bg1"/>
          </a:solidFill>
        </p:spPr>
        <p:txBody>
          <a:bodyPr wrap="square" rtlCol="0">
            <a:spAutoFit/>
          </a:bodyPr>
          <a:lstStyle/>
          <a:p>
            <a:r>
              <a:rPr lang="en-US" sz="2400" dirty="0">
                <a:solidFill>
                  <a:schemeClr val="accent6">
                    <a:lumMod val="50000"/>
                  </a:schemeClr>
                </a:solidFill>
                <a:latin typeface="AhnbergHand" charset="0"/>
                <a:ea typeface="AhnbergHand" charset="0"/>
                <a:cs typeface="AhnbergHand" charset="0"/>
              </a:rPr>
              <a:t>Can’t scale *</a:t>
            </a:r>
          </a:p>
        </p:txBody>
      </p:sp>
      <p:sp>
        <p:nvSpPr>
          <p:cNvPr id="7" name="TextBox 6">
            <a:extLst>
              <a:ext uri="{FF2B5EF4-FFF2-40B4-BE49-F238E27FC236}">
                <a16:creationId xmlns:a16="http://schemas.microsoft.com/office/drawing/2014/main" id="{3DEBF2B4-0533-1A4B-B8E1-CFEB9F606C3D}"/>
              </a:ext>
            </a:extLst>
          </p:cNvPr>
          <p:cNvSpPr txBox="1"/>
          <p:nvPr/>
        </p:nvSpPr>
        <p:spPr>
          <a:xfrm rot="21224684">
            <a:off x="1506879" y="2303948"/>
            <a:ext cx="3766360" cy="461665"/>
          </a:xfrm>
          <a:prstGeom prst="rect">
            <a:avLst/>
          </a:prstGeom>
          <a:solidFill>
            <a:schemeClr val="bg1"/>
          </a:solidFill>
        </p:spPr>
        <p:txBody>
          <a:bodyPr wrap="square" rtlCol="0">
            <a:spAutoFit/>
          </a:bodyPr>
          <a:lstStyle/>
          <a:p>
            <a:r>
              <a:rPr lang="en-US" sz="2400" dirty="0">
                <a:solidFill>
                  <a:schemeClr val="accent6">
                    <a:lumMod val="50000"/>
                  </a:schemeClr>
                </a:solidFill>
                <a:latin typeface="AhnbergHand" charset="0"/>
                <a:ea typeface="AhnbergHand" charset="0"/>
                <a:cs typeface="AhnbergHand" charset="0"/>
              </a:rPr>
              <a:t>Err, umm </a:t>
            </a:r>
            <a:r>
              <a:rPr lang="mr-IN" sz="2400" dirty="0">
                <a:solidFill>
                  <a:schemeClr val="accent6">
                    <a:lumMod val="50000"/>
                  </a:schemeClr>
                </a:solidFill>
                <a:latin typeface="AhnbergHand" charset="0"/>
                <a:ea typeface="AhnbergHand" charset="0"/>
                <a:cs typeface="AhnbergHand" charset="0"/>
              </a:rPr>
              <a:t>–</a:t>
            </a:r>
            <a:r>
              <a:rPr lang="en-US" sz="2400" dirty="0">
                <a:solidFill>
                  <a:schemeClr val="accent6">
                    <a:lumMod val="50000"/>
                  </a:schemeClr>
                </a:solidFill>
                <a:latin typeface="AhnbergHand" charset="0"/>
                <a:ea typeface="AhnbergHand" charset="0"/>
                <a:cs typeface="AhnbergHand" charset="0"/>
              </a:rPr>
              <a:t> well no *</a:t>
            </a:r>
          </a:p>
        </p:txBody>
      </p:sp>
      <p:sp>
        <p:nvSpPr>
          <p:cNvPr id="9" name="Freeform 8">
            <a:extLst>
              <a:ext uri="{FF2B5EF4-FFF2-40B4-BE49-F238E27FC236}">
                <a16:creationId xmlns:a16="http://schemas.microsoft.com/office/drawing/2014/main" id="{2B2BE469-DB65-DD4C-92E1-00217AD25829}"/>
              </a:ext>
            </a:extLst>
          </p:cNvPr>
          <p:cNvSpPr/>
          <p:nvPr/>
        </p:nvSpPr>
        <p:spPr>
          <a:xfrm>
            <a:off x="209563" y="2724623"/>
            <a:ext cx="6174348" cy="705395"/>
          </a:xfrm>
          <a:custGeom>
            <a:avLst/>
            <a:gdLst>
              <a:gd name="connsiteX0" fmla="*/ 447262 w 4630761"/>
              <a:gd name="connsiteY0" fmla="*/ 92990 h 529046"/>
              <a:gd name="connsiteX1" fmla="*/ 13309 w 4630761"/>
              <a:gd name="connsiteY1" fmla="*/ 364210 h 529046"/>
              <a:gd name="connsiteX2" fmla="*/ 896713 w 4630761"/>
              <a:gd name="connsiteY2" fmla="*/ 472698 h 529046"/>
              <a:gd name="connsiteX3" fmla="*/ 4259845 w 4630761"/>
              <a:gd name="connsiteY3" fmla="*/ 511444 h 529046"/>
              <a:gd name="connsiteX4" fmla="*/ 4112611 w 4630761"/>
              <a:gd name="connsiteY4" fmla="*/ 185980 h 529046"/>
              <a:gd name="connsiteX5" fmla="*/ 408516 w 4630761"/>
              <a:gd name="connsiteY5" fmla="*/ 0 h 52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0761" h="529046">
                <a:moveTo>
                  <a:pt x="447262" y="92990"/>
                </a:moveTo>
                <a:cubicBezTo>
                  <a:pt x="192831" y="196957"/>
                  <a:pt x="-61599" y="300925"/>
                  <a:pt x="13309" y="364210"/>
                </a:cubicBezTo>
                <a:cubicBezTo>
                  <a:pt x="88217" y="427495"/>
                  <a:pt x="188957" y="448159"/>
                  <a:pt x="896713" y="472698"/>
                </a:cubicBezTo>
                <a:cubicBezTo>
                  <a:pt x="1604469" y="497237"/>
                  <a:pt x="3723862" y="559230"/>
                  <a:pt x="4259845" y="511444"/>
                </a:cubicBezTo>
                <a:cubicBezTo>
                  <a:pt x="4795828" y="463658"/>
                  <a:pt x="4754499" y="271221"/>
                  <a:pt x="4112611" y="185980"/>
                </a:cubicBezTo>
                <a:cubicBezTo>
                  <a:pt x="3470723" y="100739"/>
                  <a:pt x="408516" y="0"/>
                  <a:pt x="40851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Box 9">
            <a:extLst>
              <a:ext uri="{FF2B5EF4-FFF2-40B4-BE49-F238E27FC236}">
                <a16:creationId xmlns:a16="http://schemas.microsoft.com/office/drawing/2014/main" id="{71D810D9-ADC4-4742-9B9D-A895C0355F81}"/>
              </a:ext>
            </a:extLst>
          </p:cNvPr>
          <p:cNvSpPr txBox="1"/>
          <p:nvPr/>
        </p:nvSpPr>
        <p:spPr>
          <a:xfrm rot="21140273">
            <a:off x="5271561" y="4029651"/>
            <a:ext cx="5588389" cy="830997"/>
          </a:xfrm>
          <a:prstGeom prst="rect">
            <a:avLst/>
          </a:prstGeom>
          <a:noFill/>
        </p:spPr>
        <p:txBody>
          <a:bodyPr wrap="none" rtlCol="0">
            <a:spAutoFit/>
          </a:bodyPr>
          <a:lstStyle/>
          <a:p>
            <a:r>
              <a:rPr lang="en-US" sz="2400" dirty="0">
                <a:solidFill>
                  <a:schemeClr val="accent6">
                    <a:lumMod val="50000"/>
                  </a:schemeClr>
                </a:solidFill>
                <a:latin typeface="AhnbergHand" charset="0"/>
                <a:ea typeface="AhnbergHand" charset="0"/>
                <a:cs typeface="AhnbergHand" charset="0"/>
              </a:rPr>
              <a:t>Today’s practice for many hosted</a:t>
            </a:r>
          </a:p>
          <a:p>
            <a:r>
              <a:rPr lang="en-US" sz="2400" dirty="0">
                <a:solidFill>
                  <a:schemeClr val="accent6">
                    <a:lumMod val="50000"/>
                  </a:schemeClr>
                </a:solidFill>
                <a:latin typeface="AhnbergHand" charset="0"/>
                <a:ea typeface="AhnbergHand" charset="0"/>
                <a:cs typeface="AhnbergHand" charset="0"/>
              </a:rPr>
              <a:t>DNS servers</a:t>
            </a:r>
          </a:p>
        </p:txBody>
      </p:sp>
    </p:spTree>
    <p:extLst>
      <p:ext uri="{BB962C8B-B14F-4D97-AF65-F5344CB8AC3E}">
        <p14:creationId xmlns:p14="http://schemas.microsoft.com/office/powerpoint/2010/main" val="2864641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do we defend the DNS today?</a:t>
            </a:r>
          </a:p>
        </p:txBody>
      </p:sp>
      <p:sp>
        <p:nvSpPr>
          <p:cNvPr id="3" name="Content Placeholder 2"/>
          <p:cNvSpPr>
            <a:spLocks noGrp="1"/>
          </p:cNvSpPr>
          <p:nvPr>
            <p:ph idx="1"/>
          </p:nvPr>
        </p:nvSpPr>
        <p:spPr/>
        <p:txBody>
          <a:bodyPr>
            <a:normAutofit/>
          </a:bodyPr>
          <a:lstStyle/>
          <a:p>
            <a:pPr marL="0" indent="0">
              <a:buNone/>
            </a:pPr>
            <a:r>
              <a:rPr lang="en-US" dirty="0"/>
              <a:t>As the traffic levels to DNS servers increases both as steady state query levels and instances of attacks, we keep on adding more instances to the existing </a:t>
            </a:r>
            <a:r>
              <a:rPr lang="en-US" dirty="0" err="1"/>
              <a:t>anycast</a:t>
            </a:r>
            <a:r>
              <a:rPr lang="en-US" dirty="0"/>
              <a:t> clouds and spend more money on deploying larger and more distributed servers</a:t>
            </a:r>
          </a:p>
          <a:p>
            <a:pPr marL="0" indent="0">
              <a:buNone/>
            </a:pPr>
            <a:endParaRPr lang="en-US" dirty="0"/>
          </a:p>
        </p:txBody>
      </p:sp>
    </p:spTree>
    <p:extLst>
      <p:ext uri="{BB962C8B-B14F-4D97-AF65-F5344CB8AC3E}">
        <p14:creationId xmlns:p14="http://schemas.microsoft.com/office/powerpoint/2010/main" val="359615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attacks get bigger</a:t>
            </a:r>
          </a:p>
        </p:txBody>
      </p:sp>
      <p:sp>
        <p:nvSpPr>
          <p:cNvPr id="4" name="Slide Number Placeholder 3"/>
          <p:cNvSpPr>
            <a:spLocks noGrp="1"/>
          </p:cNvSpPr>
          <p:nvPr>
            <p:ph type="sldNum" sz="quarter" idx="4294967295"/>
          </p:nvPr>
        </p:nvSpPr>
        <p:spPr>
          <a:xfrm>
            <a:off x="11760629" y="6597352"/>
            <a:ext cx="384043" cy="216024"/>
          </a:xfrm>
          <a:prstGeom prst="rect">
            <a:avLst/>
          </a:prstGeom>
        </p:spPr>
        <p:txBody>
          <a:bodyPr/>
          <a:lstStyle/>
          <a:p>
            <a:fld id="{38B2A337-2C29-4402-A0A2-E290C184D5D3}" type="slidenum">
              <a:rPr lang="en-AU" kern="0" smtClean="0"/>
              <a:pPr/>
              <a:t>24</a:t>
            </a:fld>
            <a:endParaRPr lang="en-AU" kern="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2654" y="2376223"/>
            <a:ext cx="6013341" cy="2914629"/>
          </a:xfrm>
          <a:prstGeom prst="rect">
            <a:avLst/>
          </a:prstGeom>
        </p:spPr>
      </p:pic>
    </p:spTree>
    <p:extLst>
      <p:ext uri="{BB962C8B-B14F-4D97-AF65-F5344CB8AC3E}">
        <p14:creationId xmlns:p14="http://schemas.microsoft.com/office/powerpoint/2010/main" val="1043297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a:t>
            </a:r>
            <a:r>
              <a:rPr lang="en-US" dirty="0" err="1"/>
              <a:t>defence</a:t>
            </a:r>
            <a:r>
              <a:rPr lang="en-US" dirty="0"/>
              <a:t> is to build bigger walls!</a:t>
            </a:r>
          </a:p>
        </p:txBody>
      </p:sp>
      <p:sp>
        <p:nvSpPr>
          <p:cNvPr id="4" name="Slide Number Placeholder 3"/>
          <p:cNvSpPr>
            <a:spLocks noGrp="1"/>
          </p:cNvSpPr>
          <p:nvPr>
            <p:ph type="sldNum" sz="quarter" idx="4294967295"/>
          </p:nvPr>
        </p:nvSpPr>
        <p:spPr>
          <a:xfrm>
            <a:off x="11760629" y="6597352"/>
            <a:ext cx="384043" cy="216024"/>
          </a:xfrm>
          <a:prstGeom prst="rect">
            <a:avLst/>
          </a:prstGeom>
        </p:spPr>
        <p:txBody>
          <a:bodyPr/>
          <a:lstStyle/>
          <a:p>
            <a:fld id="{38B2A337-2C29-4402-A0A2-E290C184D5D3}" type="slidenum">
              <a:rPr lang="en-AU" kern="0" smtClean="0"/>
              <a:pPr/>
              <a:t>25</a:t>
            </a:fld>
            <a:endParaRPr lang="en-AU" kern="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598" y="2510725"/>
            <a:ext cx="2408517" cy="1100667"/>
          </a:xfrm>
          <a:prstGeom prst="rect">
            <a:avLst/>
          </a:prstGeom>
        </p:spPr>
      </p:pic>
      <p:sp>
        <p:nvSpPr>
          <p:cNvPr id="7" name="Freeform 6"/>
          <p:cNvSpPr/>
          <p:nvPr/>
        </p:nvSpPr>
        <p:spPr>
          <a:xfrm>
            <a:off x="3729926" y="3264977"/>
            <a:ext cx="1675311" cy="852273"/>
          </a:xfrm>
          <a:custGeom>
            <a:avLst/>
            <a:gdLst>
              <a:gd name="connsiteX0" fmla="*/ 0 w 1256483"/>
              <a:gd name="connsiteY0" fmla="*/ 0 h 639205"/>
              <a:gd name="connsiteX1" fmla="*/ 54244 w 1256483"/>
              <a:gd name="connsiteY1" fmla="*/ 7749 h 639205"/>
              <a:gd name="connsiteX2" fmla="*/ 937648 w 1256483"/>
              <a:gd name="connsiteY2" fmla="*/ 185980 h 639205"/>
              <a:gd name="connsiteX3" fmla="*/ 984142 w 1256483"/>
              <a:gd name="connsiteY3" fmla="*/ 23248 h 639205"/>
              <a:gd name="connsiteX4" fmla="*/ 1255363 w 1256483"/>
              <a:gd name="connsiteY4" fmla="*/ 348712 h 639205"/>
              <a:gd name="connsiteX5" fmla="*/ 867905 w 1256483"/>
              <a:gd name="connsiteY5" fmla="*/ 635431 h 639205"/>
              <a:gd name="connsiteX6" fmla="*/ 945397 w 1256483"/>
              <a:gd name="connsiteY6" fmla="*/ 495946 h 639205"/>
              <a:gd name="connsiteX7" fmla="*/ 38746 w 1256483"/>
              <a:gd name="connsiteY7" fmla="*/ 255722 h 639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6483" h="639205">
                <a:moveTo>
                  <a:pt x="0" y="0"/>
                </a:moveTo>
                <a:lnTo>
                  <a:pt x="54244" y="7749"/>
                </a:lnTo>
                <a:cubicBezTo>
                  <a:pt x="210519" y="38746"/>
                  <a:pt x="782665" y="183397"/>
                  <a:pt x="937648" y="185980"/>
                </a:cubicBezTo>
                <a:cubicBezTo>
                  <a:pt x="1092631" y="188563"/>
                  <a:pt x="931190" y="-3874"/>
                  <a:pt x="984142" y="23248"/>
                </a:cubicBezTo>
                <a:cubicBezTo>
                  <a:pt x="1037094" y="50370"/>
                  <a:pt x="1274736" y="246682"/>
                  <a:pt x="1255363" y="348712"/>
                </a:cubicBezTo>
                <a:cubicBezTo>
                  <a:pt x="1235990" y="450743"/>
                  <a:pt x="919566" y="610892"/>
                  <a:pt x="867905" y="635431"/>
                </a:cubicBezTo>
                <a:cubicBezTo>
                  <a:pt x="816244" y="659970"/>
                  <a:pt x="1083590" y="559231"/>
                  <a:pt x="945397" y="495946"/>
                </a:cubicBezTo>
                <a:cubicBezTo>
                  <a:pt x="807204" y="432661"/>
                  <a:pt x="38746" y="255722"/>
                  <a:pt x="38746" y="25572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61268" y="3264976"/>
            <a:ext cx="5559552" cy="2544064"/>
          </a:xfrm>
        </p:spPr>
      </p:pic>
    </p:spTree>
    <p:extLst>
      <p:ext uri="{BB962C8B-B14F-4D97-AF65-F5344CB8AC3E}">
        <p14:creationId xmlns:p14="http://schemas.microsoft.com/office/powerpoint/2010/main" val="494516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2837" y="1907746"/>
            <a:ext cx="5605000" cy="2135745"/>
          </a:xfrm>
        </p:spPr>
        <p:txBody>
          <a:bodyPr>
            <a:noAutofit/>
          </a:bodyPr>
          <a:lstStyle/>
          <a:p>
            <a:pPr marL="0" indent="0">
              <a:buNone/>
            </a:pPr>
            <a:r>
              <a:rPr lang="en-US" sz="2400" dirty="0">
                <a:ea typeface="AhnbergHand" charset="0"/>
                <a:cs typeface="AhnbergHand" charset="0"/>
              </a:rPr>
              <a:t>We are scaling the DNS root server infrastructure in order to be resilient against floods of queries about non-existent random names coming from the existing DNS resolvers, who are scaling their own capabilities to survive the very same query attacks that are being directed against them!</a:t>
            </a:r>
          </a:p>
        </p:txBody>
      </p:sp>
      <p:sp>
        <p:nvSpPr>
          <p:cNvPr id="4" name="Slide Number Placeholder 3"/>
          <p:cNvSpPr>
            <a:spLocks noGrp="1"/>
          </p:cNvSpPr>
          <p:nvPr>
            <p:ph type="sldNum" sz="quarter" idx="4294967295"/>
          </p:nvPr>
        </p:nvSpPr>
        <p:spPr>
          <a:xfrm>
            <a:off x="11760629" y="6597352"/>
            <a:ext cx="384043" cy="216024"/>
          </a:xfrm>
          <a:prstGeom prst="rect">
            <a:avLst/>
          </a:prstGeom>
        </p:spPr>
        <p:txBody>
          <a:bodyPr/>
          <a:lstStyle/>
          <a:p>
            <a:fld id="{38B2A337-2C29-4402-A0A2-E290C184D5D3}" type="slidenum">
              <a:rPr lang="en-AU" kern="0" smtClean="0"/>
              <a:pPr/>
              <a:t>26</a:t>
            </a:fld>
            <a:endParaRPr lang="en-AU" kern="0" dirty="0"/>
          </a:p>
        </p:txBody>
      </p:sp>
      <p:sp>
        <p:nvSpPr>
          <p:cNvPr id="8" name="Title 1"/>
          <p:cNvSpPr>
            <a:spLocks noGrp="1"/>
          </p:cNvSpPr>
          <p:nvPr>
            <p:ph type="title"/>
          </p:nvPr>
        </p:nvSpPr>
        <p:spPr>
          <a:xfrm>
            <a:off x="527382" y="274639"/>
            <a:ext cx="11137237" cy="1143000"/>
          </a:xfrm>
        </p:spPr>
        <p:txBody>
          <a:bodyPr>
            <a:normAutofit fontScale="90000"/>
          </a:bodyPr>
          <a:lstStyle/>
          <a:p>
            <a:r>
              <a:rPr lang="en-US" dirty="0"/>
              <a:t>But the attackers are our own recursive resolvers!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1956" y="1787470"/>
            <a:ext cx="4762017" cy="2707039"/>
          </a:xfrm>
          <a:prstGeom prst="rect">
            <a:avLst/>
          </a:prstGeom>
        </p:spPr>
      </p:pic>
    </p:spTree>
    <p:extLst>
      <p:ext uri="{BB962C8B-B14F-4D97-AF65-F5344CB8AC3E}">
        <p14:creationId xmlns:p14="http://schemas.microsoft.com/office/powerpoint/2010/main" val="576546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01402" cy="1325563"/>
          </a:xfrm>
        </p:spPr>
        <p:txBody>
          <a:bodyPr>
            <a:normAutofit/>
          </a:bodyPr>
          <a:lstStyle/>
          <a:p>
            <a:r>
              <a:rPr lang="en-US" dirty="0"/>
              <a:t>How do we defend the DNS today?</a:t>
            </a:r>
          </a:p>
        </p:txBody>
      </p:sp>
      <p:sp>
        <p:nvSpPr>
          <p:cNvPr id="3" name="Content Placeholder 2"/>
          <p:cNvSpPr>
            <a:spLocks noGrp="1"/>
          </p:cNvSpPr>
          <p:nvPr>
            <p:ph idx="1"/>
          </p:nvPr>
        </p:nvSpPr>
        <p:spPr/>
        <p:txBody>
          <a:bodyPr>
            <a:normAutofit/>
          </a:bodyPr>
          <a:lstStyle/>
          <a:p>
            <a:pPr marL="0" indent="0">
              <a:buNone/>
            </a:pPr>
            <a:r>
              <a:rPr lang="en-US" dirty="0"/>
              <a:t>As the traffic levels to DNS servers increases both as steady state query levels and instances of attacks, we keep on adding more instances to the existing </a:t>
            </a:r>
            <a:r>
              <a:rPr lang="en-US" dirty="0" err="1"/>
              <a:t>anycast</a:t>
            </a:r>
            <a:r>
              <a:rPr lang="en-US" dirty="0"/>
              <a:t> clouds and spend more money on deploying larger and more distributed servers</a:t>
            </a:r>
          </a:p>
          <a:p>
            <a:pPr marL="0" indent="0">
              <a:buNone/>
            </a:pPr>
            <a:endParaRPr lang="en-US" dirty="0"/>
          </a:p>
          <a:p>
            <a:pPr marL="0" indent="0">
              <a:buNone/>
            </a:pPr>
            <a:r>
              <a:rPr lang="en-US" dirty="0"/>
              <a:t>What we are in effect doing is building ever bigger and larger trash processors to handle ever larger amounts of garbage queries to cope with ever larger attacks via the DNS!</a:t>
            </a:r>
          </a:p>
          <a:p>
            <a:pPr marL="0" indent="0">
              <a:buNone/>
            </a:pPr>
            <a:endParaRPr lang="en-US" dirty="0"/>
          </a:p>
          <a:p>
            <a:pPr marL="0" indent="0">
              <a:buNone/>
            </a:pPr>
            <a:endParaRPr lang="en-US" dirty="0"/>
          </a:p>
        </p:txBody>
      </p:sp>
      <p:sp>
        <p:nvSpPr>
          <p:cNvPr id="4" name="Freeform 3">
            <a:extLst>
              <a:ext uri="{FF2B5EF4-FFF2-40B4-BE49-F238E27FC236}">
                <a16:creationId xmlns:a16="http://schemas.microsoft.com/office/drawing/2014/main" id="{955CB851-5F8E-5144-9D7A-B0A1E64784D2}"/>
              </a:ext>
            </a:extLst>
          </p:cNvPr>
          <p:cNvSpPr/>
          <p:nvPr/>
        </p:nvSpPr>
        <p:spPr>
          <a:xfrm>
            <a:off x="352398" y="3497617"/>
            <a:ext cx="11487204" cy="2164695"/>
          </a:xfrm>
          <a:custGeom>
            <a:avLst/>
            <a:gdLst>
              <a:gd name="connsiteX0" fmla="*/ 3499646 w 8615403"/>
              <a:gd name="connsiteY0" fmla="*/ 224726 h 1623521"/>
              <a:gd name="connsiteX1" fmla="*/ 376738 w 8615403"/>
              <a:gd name="connsiteY1" fmla="*/ 162733 h 1623521"/>
              <a:gd name="connsiteX2" fmla="*/ 90019 w 8615403"/>
              <a:gd name="connsiteY2" fmla="*/ 643180 h 1623521"/>
              <a:gd name="connsiteX3" fmla="*/ 159761 w 8615403"/>
              <a:gd name="connsiteY3" fmla="*/ 1503336 h 1623521"/>
              <a:gd name="connsiteX4" fmla="*/ 1818080 w 8615403"/>
              <a:gd name="connsiteY4" fmla="*/ 1534333 h 1623521"/>
              <a:gd name="connsiteX5" fmla="*/ 5863138 w 8615403"/>
              <a:gd name="connsiteY5" fmla="*/ 1611824 h 1623521"/>
              <a:gd name="connsiteX6" fmla="*/ 8242127 w 8615403"/>
              <a:gd name="connsiteY6" fmla="*/ 1255363 h 1623521"/>
              <a:gd name="connsiteX7" fmla="*/ 8466853 w 8615403"/>
              <a:gd name="connsiteY7" fmla="*/ 348712 h 1623521"/>
              <a:gd name="connsiteX8" fmla="*/ 6816283 w 8615403"/>
              <a:gd name="connsiteY8" fmla="*/ 178231 h 1623521"/>
              <a:gd name="connsiteX9" fmla="*/ 4344304 w 8615403"/>
              <a:gd name="connsiteY9" fmla="*/ 116238 h 1623521"/>
              <a:gd name="connsiteX10" fmla="*/ 2972704 w 8615403"/>
              <a:gd name="connsiteY10" fmla="*/ 0 h 162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15403" h="1623521">
                <a:moveTo>
                  <a:pt x="3499646" y="224726"/>
                </a:moveTo>
                <a:cubicBezTo>
                  <a:pt x="2222327" y="158858"/>
                  <a:pt x="945009" y="92991"/>
                  <a:pt x="376738" y="162733"/>
                </a:cubicBezTo>
                <a:cubicBezTo>
                  <a:pt x="-191533" y="232475"/>
                  <a:pt x="126182" y="419746"/>
                  <a:pt x="90019" y="643180"/>
                </a:cubicBezTo>
                <a:cubicBezTo>
                  <a:pt x="53856" y="866614"/>
                  <a:pt x="-128249" y="1354811"/>
                  <a:pt x="159761" y="1503336"/>
                </a:cubicBezTo>
                <a:cubicBezTo>
                  <a:pt x="447771" y="1651861"/>
                  <a:pt x="1818080" y="1534333"/>
                  <a:pt x="1818080" y="1534333"/>
                </a:cubicBezTo>
                <a:cubicBezTo>
                  <a:pt x="2768643" y="1552414"/>
                  <a:pt x="4792464" y="1658319"/>
                  <a:pt x="5863138" y="1611824"/>
                </a:cubicBezTo>
                <a:cubicBezTo>
                  <a:pt x="6933812" y="1565329"/>
                  <a:pt x="7808174" y="1465882"/>
                  <a:pt x="8242127" y="1255363"/>
                </a:cubicBezTo>
                <a:cubicBezTo>
                  <a:pt x="8676080" y="1044844"/>
                  <a:pt x="8704494" y="528234"/>
                  <a:pt x="8466853" y="348712"/>
                </a:cubicBezTo>
                <a:cubicBezTo>
                  <a:pt x="8229212" y="169190"/>
                  <a:pt x="7503375" y="216977"/>
                  <a:pt x="6816283" y="178231"/>
                </a:cubicBezTo>
                <a:cubicBezTo>
                  <a:pt x="6129192" y="139485"/>
                  <a:pt x="4984901" y="145943"/>
                  <a:pt x="4344304" y="116238"/>
                </a:cubicBezTo>
                <a:cubicBezTo>
                  <a:pt x="3703708" y="86533"/>
                  <a:pt x="2972704" y="0"/>
                  <a:pt x="297270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344778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t>Can we jump out of this vicious cycle?</a:t>
            </a:r>
          </a:p>
          <a:p>
            <a:pPr marL="0" indent="0">
              <a:buNone/>
            </a:pPr>
            <a:endParaRPr lang="en-US" dirty="0"/>
          </a:p>
          <a:p>
            <a:pPr marL="0" indent="0">
              <a:buNone/>
            </a:pPr>
            <a:r>
              <a:rPr lang="en-US" dirty="0"/>
              <a:t>Can we change the </a:t>
            </a:r>
            <a:r>
              <a:rPr lang="en-US" dirty="0" err="1"/>
              <a:t>behaviour</a:t>
            </a:r>
            <a:r>
              <a:rPr lang="en-US" dirty="0"/>
              <a:t> of the DNS system to improve both its service and its resilience?</a:t>
            </a:r>
          </a:p>
        </p:txBody>
      </p:sp>
      <p:sp>
        <p:nvSpPr>
          <p:cNvPr id="4" name="Title 1">
            <a:extLst>
              <a:ext uri="{FF2B5EF4-FFF2-40B4-BE49-F238E27FC236}">
                <a16:creationId xmlns:a16="http://schemas.microsoft.com/office/drawing/2014/main" id="{92F3F9F1-87CE-CC4E-AFD3-A03E89C4F2E1}"/>
              </a:ext>
            </a:extLst>
          </p:cNvPr>
          <p:cNvSpPr>
            <a:spLocks noGrp="1"/>
          </p:cNvSpPr>
          <p:nvPr>
            <p:ph type="title"/>
          </p:nvPr>
        </p:nvSpPr>
        <p:spPr>
          <a:xfrm>
            <a:off x="838200" y="365125"/>
            <a:ext cx="11001402" cy="1325563"/>
          </a:xfrm>
        </p:spPr>
        <p:txBody>
          <a:bodyPr>
            <a:normAutofit/>
          </a:bodyPr>
          <a:lstStyle/>
          <a:p>
            <a:r>
              <a:rPr lang="en-US" dirty="0"/>
              <a:t>How do we defend the DNS today?</a:t>
            </a:r>
          </a:p>
        </p:txBody>
      </p:sp>
    </p:spTree>
    <p:extLst>
      <p:ext uri="{BB962C8B-B14F-4D97-AF65-F5344CB8AC3E}">
        <p14:creationId xmlns:p14="http://schemas.microsoft.com/office/powerpoint/2010/main" val="812359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DNSSEC changes Everything</a:t>
            </a:r>
          </a:p>
        </p:txBody>
      </p:sp>
      <p:sp>
        <p:nvSpPr>
          <p:cNvPr id="3" name="Content Placeholder 2"/>
          <p:cNvSpPr>
            <a:spLocks noGrp="1"/>
          </p:cNvSpPr>
          <p:nvPr>
            <p:ph idx="1"/>
          </p:nvPr>
        </p:nvSpPr>
        <p:spPr/>
        <p:txBody>
          <a:bodyPr>
            <a:normAutofit/>
          </a:bodyPr>
          <a:lstStyle/>
          <a:p>
            <a:pPr marL="0" indent="0">
              <a:buNone/>
            </a:pPr>
            <a:r>
              <a:rPr lang="en-US" dirty="0"/>
              <a:t>Before DNSSEC we relied on the assumption that if we asked an IP address of a root server, then the response was genuine</a:t>
            </a:r>
          </a:p>
          <a:p>
            <a:pPr marL="0" indent="0">
              <a:buNone/>
            </a:pPr>
            <a:endParaRPr lang="en-US" dirty="0"/>
          </a:p>
          <a:p>
            <a:pPr marL="0" indent="0">
              <a:buNone/>
            </a:pPr>
            <a:r>
              <a:rPr lang="en-US" dirty="0"/>
              <a:t>With DNSSEC we can ask anyone, and then use DNSSEC validation to assure ourselves that the answer is genuine</a:t>
            </a:r>
          </a:p>
          <a:p>
            <a:pPr marL="0" indent="0">
              <a:buNone/>
            </a:pPr>
            <a:endParaRPr lang="en-US" dirty="0"/>
          </a:p>
          <a:p>
            <a:pPr marL="0" indent="0">
              <a:buNone/>
            </a:pPr>
            <a:r>
              <a:rPr lang="en-US" dirty="0"/>
              <a:t>How can we use this?</a:t>
            </a:r>
          </a:p>
        </p:txBody>
      </p:sp>
    </p:spTree>
    <p:extLst>
      <p:ext uri="{BB962C8B-B14F-4D97-AF65-F5344CB8AC3E}">
        <p14:creationId xmlns:p14="http://schemas.microsoft.com/office/powerpoint/2010/main" val="1777833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be bad</a:t>
            </a:r>
          </a:p>
        </p:txBody>
      </p:sp>
      <p:sp>
        <p:nvSpPr>
          <p:cNvPr id="4" name="Slide Number Placeholder 3"/>
          <p:cNvSpPr>
            <a:spLocks noGrp="1"/>
          </p:cNvSpPr>
          <p:nvPr>
            <p:ph type="sldNum" sz="quarter" idx="4294967295"/>
          </p:nvPr>
        </p:nvSpPr>
        <p:spPr>
          <a:xfrm>
            <a:off x="11760629" y="6597352"/>
            <a:ext cx="384043" cy="216024"/>
          </a:xfrm>
          <a:prstGeom prst="rect">
            <a:avLst/>
          </a:prstGeom>
        </p:spPr>
        <p:txBody>
          <a:bodyPr/>
          <a:lstStyle/>
          <a:p>
            <a:fld id="{38B2A337-2C29-4402-A0A2-E290C184D5D3}" type="slidenum">
              <a:rPr lang="en-AU" kern="0" smtClean="0"/>
              <a:pPr/>
              <a:t>3</a:t>
            </a:fld>
            <a:endParaRPr lang="en-AU" kern="0" dirty="0"/>
          </a:p>
        </p:txBody>
      </p:sp>
      <p:sp>
        <p:nvSpPr>
          <p:cNvPr id="6" name="Content Placeholder 2"/>
          <p:cNvSpPr>
            <a:spLocks noGrp="1"/>
          </p:cNvSpPr>
          <p:nvPr>
            <p:ph idx="1"/>
          </p:nvPr>
        </p:nvSpPr>
        <p:spPr>
          <a:xfrm>
            <a:off x="838200" y="1825625"/>
            <a:ext cx="8154971" cy="4351338"/>
          </a:xfrm>
        </p:spPr>
        <p:txBody>
          <a:bodyPr/>
          <a:lstStyle/>
          <a:p>
            <a:r>
              <a:rPr lang="en-AU" dirty="0"/>
              <a:t>Host and application-based exploits abound</a:t>
            </a:r>
          </a:p>
          <a:p>
            <a:pPr marL="457200" lvl="1" indent="0">
              <a:buNone/>
            </a:pPr>
            <a:r>
              <a:rPr lang="en-AU" sz="2800" dirty="0"/>
              <a:t>And are not going away anytime soon!</a:t>
            </a:r>
          </a:p>
          <a:p>
            <a:pPr marL="457200" lvl="1" indent="0">
              <a:buNone/>
            </a:pPr>
            <a:endParaRPr lang="en-AU" sz="2800" dirty="0"/>
          </a:p>
          <a:p>
            <a:r>
              <a:rPr lang="en-AU" dirty="0"/>
              <a:t>And there are attacks on the Internet infrastructure itself</a:t>
            </a:r>
          </a:p>
          <a:p>
            <a:pPr lvl="1"/>
            <a:r>
              <a:rPr lang="en-AU" dirty="0"/>
              <a:t>These attacks don’t compromise a service, but are intended to totally overwhelm the service or the local network such that nothing works!</a:t>
            </a:r>
          </a:p>
          <a:p>
            <a:pPr marL="0" indent="0">
              <a:buNone/>
            </a:pPr>
            <a:endParaRPr lang="en-AU" dirty="0"/>
          </a:p>
          <a:p>
            <a:pPr marL="0" indent="0">
              <a:buNone/>
            </a:pPr>
            <a:endParaRPr lang="en-AU" dirty="0"/>
          </a:p>
        </p:txBody>
      </p:sp>
      <p:pic>
        <p:nvPicPr>
          <p:cNvPr id="7" name="Content Placeholder 4" descr="devil 1.jpg">
            <a:extLst>
              <a:ext uri="{FF2B5EF4-FFF2-40B4-BE49-F238E27FC236}">
                <a16:creationId xmlns:a16="http://schemas.microsoft.com/office/drawing/2014/main" id="{499A33E5-E0E6-324F-8D31-D9EE0D6C3BDC}"/>
              </a:ext>
            </a:extLst>
          </p:cNvPr>
          <p:cNvPicPr>
            <a:picLocks noChangeAspect="1"/>
          </p:cNvPicPr>
          <p:nvPr/>
        </p:nvPicPr>
        <p:blipFill>
          <a:blip r:embed="rId2">
            <a:extLst>
              <a:ext uri="{28A0092B-C50C-407E-A947-70E740481C1C}">
                <a14:useLocalDpi xmlns:a14="http://schemas.microsoft.com/office/drawing/2010/main" val="0"/>
              </a:ext>
            </a:extLst>
          </a:blip>
          <a:srcRect l="-28040" r="-28040"/>
          <a:stretch>
            <a:fillRect/>
          </a:stretch>
        </p:blipFill>
        <p:spPr>
          <a:xfrm>
            <a:off x="8316882" y="274640"/>
            <a:ext cx="3875119" cy="2131065"/>
          </a:xfrm>
          <a:prstGeom prst="rect">
            <a:avLst/>
          </a:prstGeom>
        </p:spPr>
      </p:pic>
    </p:spTree>
    <p:extLst>
      <p:ext uri="{BB962C8B-B14F-4D97-AF65-F5344CB8AC3E}">
        <p14:creationId xmlns:p14="http://schemas.microsoft.com/office/powerpoint/2010/main" val="103505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Caching NXDOMAIN</a:t>
            </a:r>
          </a:p>
        </p:txBody>
      </p:sp>
      <p:sp>
        <p:nvSpPr>
          <p:cNvPr id="3" name="Content Placeholder 2"/>
          <p:cNvSpPr>
            <a:spLocks noGrp="1"/>
          </p:cNvSpPr>
          <p:nvPr>
            <p:ph idx="1"/>
          </p:nvPr>
        </p:nvSpPr>
        <p:spPr/>
        <p:txBody>
          <a:bodyPr>
            <a:normAutofit/>
          </a:bodyPr>
          <a:lstStyle/>
          <a:p>
            <a:pPr marL="0" indent="0" defTabSz="914377">
              <a:spcBef>
                <a:spcPts val="0"/>
              </a:spcBef>
              <a:buNone/>
              <a:defRPr/>
            </a:pPr>
            <a:r>
              <a:rPr lang="en-US" dirty="0"/>
              <a:t>If we could answer NXDOMAIN queries from recursive resolvers we could reduce the load on the DNS servers </a:t>
            </a:r>
          </a:p>
          <a:p>
            <a:pPr marL="0" indent="0" defTabSz="914377">
              <a:spcBef>
                <a:spcPts val="0"/>
              </a:spcBef>
              <a:buNone/>
              <a:defRPr/>
            </a:pPr>
            <a:endParaRPr lang="en-US" dirty="0"/>
          </a:p>
          <a:p>
            <a:pPr marL="0" indent="0" defTabSz="914377">
              <a:spcBef>
                <a:spcPts val="0"/>
              </a:spcBef>
              <a:buNone/>
              <a:defRPr/>
            </a:pPr>
            <a:r>
              <a:rPr lang="en-US" dirty="0"/>
              <a:t>For the root zone we’ve measured this to be close to 70%</a:t>
            </a:r>
          </a:p>
          <a:p>
            <a:pPr marL="0" indent="0" defTabSz="914377">
              <a:spcBef>
                <a:spcPts val="0"/>
              </a:spcBef>
              <a:buNone/>
              <a:defRPr/>
            </a:pPr>
            <a:endParaRPr lang="en-US" dirty="0"/>
          </a:p>
          <a:p>
            <a:pPr marL="0" indent="0" defTabSz="914377">
              <a:spcBef>
                <a:spcPts val="0"/>
              </a:spcBef>
              <a:buNone/>
              <a:defRPr/>
            </a:pPr>
            <a:r>
              <a:rPr lang="en-US" dirty="0"/>
              <a:t>NXDOMAIN would be a very significant win:</a:t>
            </a:r>
          </a:p>
          <a:p>
            <a:pPr lvl="1" defTabSz="914377">
              <a:spcBef>
                <a:spcPts val="0"/>
              </a:spcBef>
              <a:defRPr/>
            </a:pPr>
            <a:r>
              <a:rPr lang="en-US" dirty="0"/>
              <a:t>reducing root query traffic</a:t>
            </a:r>
          </a:p>
          <a:p>
            <a:pPr lvl="1" defTabSz="914377">
              <a:spcBef>
                <a:spcPts val="0"/>
              </a:spcBef>
              <a:defRPr/>
            </a:pPr>
            <a:r>
              <a:rPr lang="en-US" dirty="0"/>
              <a:t>providing faster response to these queries</a:t>
            </a:r>
          </a:p>
          <a:p>
            <a:pPr lvl="1" defTabSz="914377">
              <a:spcBef>
                <a:spcPts val="0"/>
              </a:spcBef>
              <a:defRPr/>
            </a:pPr>
            <a:r>
              <a:rPr lang="en-US" dirty="0"/>
              <a:t>reduces the local cache load on recursive resolvers</a:t>
            </a:r>
          </a:p>
        </p:txBody>
      </p:sp>
    </p:spTree>
    <p:extLst>
      <p:ext uri="{BB962C8B-B14F-4D97-AF65-F5344CB8AC3E}">
        <p14:creationId xmlns:p14="http://schemas.microsoft.com/office/powerpoint/2010/main" val="2101132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967" y="327418"/>
            <a:ext cx="10515600" cy="1325563"/>
          </a:xfrm>
        </p:spPr>
        <p:txBody>
          <a:bodyPr>
            <a:normAutofit/>
          </a:bodyPr>
          <a:lstStyle/>
          <a:p>
            <a:r>
              <a:rPr lang="en-US" dirty="0"/>
              <a:t>NSEC caching </a:t>
            </a:r>
            <a:r>
              <a:rPr lang="mr-IN" dirty="0"/>
              <a:t>–</a:t>
            </a:r>
            <a:r>
              <a:rPr lang="en-US" dirty="0"/>
              <a:t> RFC 8198</a:t>
            </a:r>
          </a:p>
        </p:txBody>
      </p:sp>
      <p:sp>
        <p:nvSpPr>
          <p:cNvPr id="3" name="Content Placeholder 2"/>
          <p:cNvSpPr>
            <a:spLocks noGrp="1"/>
          </p:cNvSpPr>
          <p:nvPr>
            <p:ph idx="1"/>
          </p:nvPr>
        </p:nvSpPr>
        <p:spPr>
          <a:xfrm>
            <a:off x="1046375" y="1577652"/>
            <a:ext cx="9968192" cy="4724465"/>
          </a:xfrm>
        </p:spPr>
        <p:txBody>
          <a:bodyPr>
            <a:noAutofit/>
          </a:bodyPr>
          <a:lstStyle/>
          <a:p>
            <a:r>
              <a:rPr lang="en-US" sz="2133" dirty="0"/>
              <a:t>A DNSSEC-signed NXDOMAIN response actually describes a </a:t>
            </a:r>
            <a:r>
              <a:rPr lang="en-US" sz="2133" i="1" dirty="0"/>
              <a:t>range</a:t>
            </a:r>
            <a:r>
              <a:rPr lang="en-US" sz="2133" dirty="0"/>
              <a:t> of labels that do not exist, and it</a:t>
            </a:r>
            <a:r>
              <a:rPr lang="mr-IN" sz="2133" dirty="0"/>
              <a:t>’</a:t>
            </a:r>
            <a:r>
              <a:rPr lang="en-US" sz="2133" dirty="0"/>
              <a:t>s the </a:t>
            </a:r>
            <a:r>
              <a:rPr lang="en-US" sz="2133" i="1" dirty="0"/>
              <a:t>range</a:t>
            </a:r>
            <a:r>
              <a:rPr lang="en-US" sz="2133" dirty="0"/>
              <a:t> that is signed, not the actual query name</a:t>
            </a:r>
          </a:p>
          <a:p>
            <a:r>
              <a:rPr lang="en-US" sz="2133" dirty="0"/>
              <a:t>If resolvers cached this range and the signed response, then they can use the same signed response to locally answer a query for any name that falls within the same label range</a:t>
            </a:r>
          </a:p>
        </p:txBody>
      </p:sp>
    </p:spTree>
    <p:extLst>
      <p:ext uri="{BB962C8B-B14F-4D97-AF65-F5344CB8AC3E}">
        <p14:creationId xmlns:p14="http://schemas.microsoft.com/office/powerpoint/2010/main" val="8627700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NSEC caching</a:t>
            </a:r>
          </a:p>
        </p:txBody>
      </p:sp>
      <p:sp>
        <p:nvSpPr>
          <p:cNvPr id="4" name="Slide Number Placeholder 3"/>
          <p:cNvSpPr>
            <a:spLocks noGrp="1"/>
          </p:cNvSpPr>
          <p:nvPr>
            <p:ph type="sldNum" sz="quarter" idx="4294967295"/>
          </p:nvPr>
        </p:nvSpPr>
        <p:spPr>
          <a:xfrm>
            <a:off x="11760629" y="6597352"/>
            <a:ext cx="384043" cy="216024"/>
          </a:xfrm>
          <a:prstGeom prst="rect">
            <a:avLst/>
          </a:prstGeom>
        </p:spPr>
        <p:txBody>
          <a:bodyPr/>
          <a:lstStyle/>
          <a:p>
            <a:fld id="{38B2A337-2C29-4402-A0A2-E290C184D5D3}" type="slidenum">
              <a:rPr lang="en-AU" kern="0" smtClean="0"/>
              <a:pPr/>
              <a:t>32</a:t>
            </a:fld>
            <a:endParaRPr lang="en-AU" kern="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186" y="919565"/>
            <a:ext cx="9840249" cy="5093776"/>
          </a:xfrm>
          <a:prstGeom prst="rect">
            <a:avLst/>
          </a:prstGeom>
        </p:spPr>
      </p:pic>
      <p:sp>
        <p:nvSpPr>
          <p:cNvPr id="3" name="Content Placeholder 2"/>
          <p:cNvSpPr>
            <a:spLocks noGrp="1"/>
          </p:cNvSpPr>
          <p:nvPr>
            <p:ph idx="1"/>
          </p:nvPr>
        </p:nvSpPr>
        <p:spPr>
          <a:xfrm>
            <a:off x="527381" y="1600202"/>
            <a:ext cx="6622504" cy="3452247"/>
          </a:xfrm>
          <a:solidFill>
            <a:srgbClr val="FFFFFF">
              <a:alpha val="89804"/>
            </a:srgbClr>
          </a:solidFill>
        </p:spPr>
        <p:txBody>
          <a:bodyPr>
            <a:normAutofit/>
          </a:bodyPr>
          <a:lstStyle/>
          <a:p>
            <a:pPr marL="0" indent="0">
              <a:buNone/>
            </a:pPr>
            <a:r>
              <a:rPr lang="en-US" sz="2133" dirty="0"/>
              <a:t>For example, if you were to query the root server for the non-</a:t>
            </a:r>
            <a:r>
              <a:rPr lang="en-US" sz="2133" dirty="0" err="1"/>
              <a:t>existant</a:t>
            </a:r>
            <a:r>
              <a:rPr lang="en-US" sz="2133" dirty="0"/>
              <a:t> name </a:t>
            </a:r>
            <a:r>
              <a:rPr lang="en-US" sz="2133" dirty="0">
                <a:latin typeface="Powderfinger Type" charset="0"/>
                <a:ea typeface="Powderfinger Type" charset="0"/>
                <a:cs typeface="Powderfinger Type" charset="0"/>
              </a:rPr>
              <a:t>www.example.</a:t>
            </a:r>
            <a:r>
              <a:rPr lang="en-US" sz="2133" dirty="0">
                <a:ea typeface="Powderfinger Type" charset="0"/>
                <a:cs typeface="Powderfinger Type" charset="0"/>
              </a:rPr>
              <a:t> the returned response from the root says that there are NO TLDS between </a:t>
            </a:r>
            <a:r>
              <a:rPr lang="en-US" sz="2133" dirty="0" err="1">
                <a:latin typeface="Powderfinger Type" charset="0"/>
                <a:ea typeface="Powderfinger Type" charset="0"/>
                <a:cs typeface="Powderfinger Type" charset="0"/>
              </a:rPr>
              <a:t>everbank</a:t>
            </a:r>
            <a:r>
              <a:rPr lang="en-US" sz="2133" dirty="0">
                <a:latin typeface="Powderfinger Type" charset="0"/>
                <a:ea typeface="Powderfinger Type" charset="0"/>
                <a:cs typeface="Powderfinger Type" charset="0"/>
              </a:rPr>
              <a:t>. </a:t>
            </a:r>
            <a:r>
              <a:rPr lang="en-US" sz="2133" dirty="0">
                <a:ea typeface="Powderfinger Type" charset="0"/>
                <a:cs typeface="Powderfinger Type" charset="0"/>
              </a:rPr>
              <a:t>and </a:t>
            </a:r>
            <a:r>
              <a:rPr lang="en-US" sz="2133" dirty="0">
                <a:latin typeface="Powderfinger Type" charset="0"/>
                <a:ea typeface="Powderfinger Type" charset="0"/>
                <a:cs typeface="Powderfinger Type" charset="0"/>
              </a:rPr>
              <a:t>exchange.</a:t>
            </a:r>
            <a:endParaRPr lang="en-US" sz="2133" dirty="0">
              <a:ea typeface="Powderfinger Type" charset="0"/>
              <a:cs typeface="Powderfinger Type" charset="0"/>
            </a:endParaRPr>
          </a:p>
          <a:p>
            <a:pPr marL="0" indent="0">
              <a:buNone/>
            </a:pPr>
            <a:r>
              <a:rPr lang="en-US" sz="2133" dirty="0">
                <a:ea typeface="Powderfinger Type" charset="0"/>
                <a:cs typeface="Powderfinger Type" charset="0"/>
              </a:rPr>
              <a:t>The same response can be used to respond to queries for every TLD between these labels.</a:t>
            </a:r>
          </a:p>
          <a:p>
            <a:pPr marL="0" indent="0">
              <a:buNone/>
            </a:pPr>
            <a:r>
              <a:rPr lang="en-US" sz="2133" dirty="0">
                <a:ea typeface="Powderfinger Type" charset="0"/>
                <a:cs typeface="Powderfinger Type" charset="0"/>
              </a:rPr>
              <a:t>So we can cache this range response and use it to respond to subsequent queries that fall into the same range</a:t>
            </a:r>
          </a:p>
        </p:txBody>
      </p:sp>
      <p:sp>
        <p:nvSpPr>
          <p:cNvPr id="7" name="Freeform 6"/>
          <p:cNvSpPr/>
          <p:nvPr/>
        </p:nvSpPr>
        <p:spPr>
          <a:xfrm>
            <a:off x="7296705" y="4484176"/>
            <a:ext cx="958359" cy="241435"/>
          </a:xfrm>
          <a:custGeom>
            <a:avLst/>
            <a:gdLst>
              <a:gd name="connsiteX0" fmla="*/ 114611 w 718769"/>
              <a:gd name="connsiteY0" fmla="*/ 69743 h 181076"/>
              <a:gd name="connsiteX1" fmla="*/ 6123 w 718769"/>
              <a:gd name="connsiteY1" fmla="*/ 116237 h 181076"/>
              <a:gd name="connsiteX2" fmla="*/ 277343 w 718769"/>
              <a:gd name="connsiteY2" fmla="*/ 178231 h 181076"/>
              <a:gd name="connsiteX3" fmla="*/ 626055 w 718769"/>
              <a:gd name="connsiteY3" fmla="*/ 162732 h 181076"/>
              <a:gd name="connsiteX4" fmla="*/ 672550 w 718769"/>
              <a:gd name="connsiteY4" fmla="*/ 92990 h 181076"/>
              <a:gd name="connsiteX5" fmla="*/ 37119 w 718769"/>
              <a:gd name="connsiteY5" fmla="*/ 0 h 18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8769" h="181076">
                <a:moveTo>
                  <a:pt x="114611" y="69743"/>
                </a:moveTo>
                <a:cubicBezTo>
                  <a:pt x="46806" y="83949"/>
                  <a:pt x="-20999" y="98156"/>
                  <a:pt x="6123" y="116237"/>
                </a:cubicBezTo>
                <a:cubicBezTo>
                  <a:pt x="33245" y="134318"/>
                  <a:pt x="174021" y="170482"/>
                  <a:pt x="277343" y="178231"/>
                </a:cubicBezTo>
                <a:cubicBezTo>
                  <a:pt x="380665" y="185980"/>
                  <a:pt x="560187" y="176939"/>
                  <a:pt x="626055" y="162732"/>
                </a:cubicBezTo>
                <a:cubicBezTo>
                  <a:pt x="691923" y="148525"/>
                  <a:pt x="770706" y="120112"/>
                  <a:pt x="672550" y="92990"/>
                </a:cubicBezTo>
                <a:cubicBezTo>
                  <a:pt x="574394" y="65868"/>
                  <a:pt x="37119" y="0"/>
                  <a:pt x="3711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Freeform 7"/>
          <p:cNvSpPr/>
          <p:nvPr/>
        </p:nvSpPr>
        <p:spPr>
          <a:xfrm>
            <a:off x="10506575" y="4484176"/>
            <a:ext cx="958359" cy="241435"/>
          </a:xfrm>
          <a:custGeom>
            <a:avLst/>
            <a:gdLst>
              <a:gd name="connsiteX0" fmla="*/ 114611 w 718769"/>
              <a:gd name="connsiteY0" fmla="*/ 69743 h 181076"/>
              <a:gd name="connsiteX1" fmla="*/ 6123 w 718769"/>
              <a:gd name="connsiteY1" fmla="*/ 116237 h 181076"/>
              <a:gd name="connsiteX2" fmla="*/ 277343 w 718769"/>
              <a:gd name="connsiteY2" fmla="*/ 178231 h 181076"/>
              <a:gd name="connsiteX3" fmla="*/ 626055 w 718769"/>
              <a:gd name="connsiteY3" fmla="*/ 162732 h 181076"/>
              <a:gd name="connsiteX4" fmla="*/ 672550 w 718769"/>
              <a:gd name="connsiteY4" fmla="*/ 92990 h 181076"/>
              <a:gd name="connsiteX5" fmla="*/ 37119 w 718769"/>
              <a:gd name="connsiteY5" fmla="*/ 0 h 18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8769" h="181076">
                <a:moveTo>
                  <a:pt x="114611" y="69743"/>
                </a:moveTo>
                <a:cubicBezTo>
                  <a:pt x="46806" y="83949"/>
                  <a:pt x="-20999" y="98156"/>
                  <a:pt x="6123" y="116237"/>
                </a:cubicBezTo>
                <a:cubicBezTo>
                  <a:pt x="33245" y="134318"/>
                  <a:pt x="174021" y="170482"/>
                  <a:pt x="277343" y="178231"/>
                </a:cubicBezTo>
                <a:cubicBezTo>
                  <a:pt x="380665" y="185980"/>
                  <a:pt x="560187" y="176939"/>
                  <a:pt x="626055" y="162732"/>
                </a:cubicBezTo>
                <a:cubicBezTo>
                  <a:pt x="691923" y="148525"/>
                  <a:pt x="770706" y="120112"/>
                  <a:pt x="672550" y="92990"/>
                </a:cubicBezTo>
                <a:cubicBezTo>
                  <a:pt x="574394" y="65868"/>
                  <a:pt x="37119" y="0"/>
                  <a:pt x="3711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Freeform 8"/>
          <p:cNvSpPr/>
          <p:nvPr/>
        </p:nvSpPr>
        <p:spPr>
          <a:xfrm>
            <a:off x="8233532" y="4432515"/>
            <a:ext cx="2225265" cy="289303"/>
          </a:xfrm>
          <a:custGeom>
            <a:avLst/>
            <a:gdLst>
              <a:gd name="connsiteX0" fmla="*/ 241150 w 1668949"/>
              <a:gd name="connsiteY0" fmla="*/ 0 h 216977"/>
              <a:gd name="connsiteX1" fmla="*/ 927 w 1668949"/>
              <a:gd name="connsiteY1" fmla="*/ 123987 h 216977"/>
              <a:gd name="connsiteX2" fmla="*/ 272147 w 1668949"/>
              <a:gd name="connsiteY2" fmla="*/ 216977 h 216977"/>
              <a:gd name="connsiteX3" fmla="*/ 927 w 1668949"/>
              <a:gd name="connsiteY3" fmla="*/ 123987 h 216977"/>
              <a:gd name="connsiteX4" fmla="*/ 388384 w 1668949"/>
              <a:gd name="connsiteY4" fmla="*/ 46495 h 216977"/>
              <a:gd name="connsiteX5" fmla="*/ 1326032 w 1668949"/>
              <a:gd name="connsiteY5" fmla="*/ 61994 h 216977"/>
              <a:gd name="connsiteX6" fmla="*/ 1666994 w 1668949"/>
              <a:gd name="connsiteY6" fmla="*/ 131736 h 216977"/>
              <a:gd name="connsiteX7" fmla="*/ 1473266 w 1668949"/>
              <a:gd name="connsiteY7" fmla="*/ 15499 h 216977"/>
              <a:gd name="connsiteX8" fmla="*/ 1643747 w 1668949"/>
              <a:gd name="connsiteY8" fmla="*/ 123987 h 216977"/>
              <a:gd name="connsiteX9" fmla="*/ 1419021 w 1668949"/>
              <a:gd name="connsiteY9" fmla="*/ 154983 h 21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8949" h="216977">
                <a:moveTo>
                  <a:pt x="241150" y="0"/>
                </a:moveTo>
                <a:cubicBezTo>
                  <a:pt x="118455" y="43912"/>
                  <a:pt x="-4239" y="87824"/>
                  <a:pt x="927" y="123987"/>
                </a:cubicBezTo>
                <a:cubicBezTo>
                  <a:pt x="6093" y="160150"/>
                  <a:pt x="272147" y="216977"/>
                  <a:pt x="272147" y="216977"/>
                </a:cubicBezTo>
                <a:cubicBezTo>
                  <a:pt x="272147" y="216977"/>
                  <a:pt x="-18446" y="152401"/>
                  <a:pt x="927" y="123987"/>
                </a:cubicBezTo>
                <a:cubicBezTo>
                  <a:pt x="20300" y="95573"/>
                  <a:pt x="167533" y="56827"/>
                  <a:pt x="388384" y="46495"/>
                </a:cubicBezTo>
                <a:cubicBezTo>
                  <a:pt x="609235" y="36163"/>
                  <a:pt x="1112930" y="47787"/>
                  <a:pt x="1326032" y="61994"/>
                </a:cubicBezTo>
                <a:cubicBezTo>
                  <a:pt x="1539134" y="76201"/>
                  <a:pt x="1642455" y="139485"/>
                  <a:pt x="1666994" y="131736"/>
                </a:cubicBezTo>
                <a:cubicBezTo>
                  <a:pt x="1691533" y="123987"/>
                  <a:pt x="1477140" y="16790"/>
                  <a:pt x="1473266" y="15499"/>
                </a:cubicBezTo>
                <a:cubicBezTo>
                  <a:pt x="1469392" y="14208"/>
                  <a:pt x="1652788" y="100740"/>
                  <a:pt x="1643747" y="123987"/>
                </a:cubicBezTo>
                <a:cubicBezTo>
                  <a:pt x="1634706" y="147234"/>
                  <a:pt x="1419021" y="154983"/>
                  <a:pt x="1419021" y="15498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Freeform 4"/>
          <p:cNvSpPr/>
          <p:nvPr/>
        </p:nvSpPr>
        <p:spPr>
          <a:xfrm>
            <a:off x="2293749" y="2820692"/>
            <a:ext cx="4876371" cy="1659645"/>
          </a:xfrm>
          <a:custGeom>
            <a:avLst/>
            <a:gdLst>
              <a:gd name="connsiteX0" fmla="*/ 0 w 3657278"/>
              <a:gd name="connsiteY0" fmla="*/ 0 h 1244734"/>
              <a:gd name="connsiteX1" fmla="*/ 2758698 w 3657278"/>
              <a:gd name="connsiteY1" fmla="*/ 914400 h 1244734"/>
              <a:gd name="connsiteX2" fmla="*/ 3603356 w 3657278"/>
              <a:gd name="connsiteY2" fmla="*/ 1224366 h 1244734"/>
              <a:gd name="connsiteX3" fmla="*/ 3580108 w 3657278"/>
              <a:gd name="connsiteY3" fmla="*/ 1131376 h 1244734"/>
              <a:gd name="connsiteX4" fmla="*/ 3649851 w 3657278"/>
              <a:gd name="connsiteY4" fmla="*/ 1232115 h 1244734"/>
              <a:gd name="connsiteX5" fmla="*/ 3456122 w 3657278"/>
              <a:gd name="connsiteY5" fmla="*/ 1239864 h 1244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278" h="1244734">
                <a:moveTo>
                  <a:pt x="0" y="0"/>
                </a:moveTo>
                <a:lnTo>
                  <a:pt x="2758698" y="914400"/>
                </a:lnTo>
                <a:cubicBezTo>
                  <a:pt x="3359257" y="1118461"/>
                  <a:pt x="3466454" y="1188203"/>
                  <a:pt x="3603356" y="1224366"/>
                </a:cubicBezTo>
                <a:cubicBezTo>
                  <a:pt x="3740258" y="1260529"/>
                  <a:pt x="3572359" y="1130085"/>
                  <a:pt x="3580108" y="1131376"/>
                </a:cubicBezTo>
                <a:cubicBezTo>
                  <a:pt x="3587857" y="1132668"/>
                  <a:pt x="3670515" y="1214034"/>
                  <a:pt x="3649851" y="1232115"/>
                </a:cubicBezTo>
                <a:cubicBezTo>
                  <a:pt x="3629187" y="1250196"/>
                  <a:pt x="3542654" y="1245030"/>
                  <a:pt x="3456122" y="1239864"/>
                </a:cubicBezTo>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9"/>
          <p:cNvSpPr/>
          <p:nvPr/>
        </p:nvSpPr>
        <p:spPr>
          <a:xfrm>
            <a:off x="4454184" y="2925256"/>
            <a:ext cx="6111437" cy="1497416"/>
          </a:xfrm>
          <a:custGeom>
            <a:avLst/>
            <a:gdLst>
              <a:gd name="connsiteX0" fmla="*/ 37993 w 4583578"/>
              <a:gd name="connsiteY0" fmla="*/ 14566 h 1123062"/>
              <a:gd name="connsiteX1" fmla="*/ 192976 w 4583578"/>
              <a:gd name="connsiteY1" fmla="*/ 22316 h 1123062"/>
              <a:gd name="connsiteX2" fmla="*/ 2657206 w 4583578"/>
              <a:gd name="connsiteY2" fmla="*/ 502763 h 1123062"/>
              <a:gd name="connsiteX3" fmla="*/ 4462759 w 4583578"/>
              <a:gd name="connsiteY3" fmla="*/ 1060702 h 1123062"/>
              <a:gd name="connsiteX4" fmla="*/ 4431762 w 4583578"/>
              <a:gd name="connsiteY4" fmla="*/ 952214 h 1123062"/>
              <a:gd name="connsiteX5" fmla="*/ 4555748 w 4583578"/>
              <a:gd name="connsiteY5" fmla="*/ 1099448 h 1123062"/>
              <a:gd name="connsiteX6" fmla="*/ 4362020 w 4583578"/>
              <a:gd name="connsiteY6" fmla="*/ 1122695 h 112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3578" h="1123062">
                <a:moveTo>
                  <a:pt x="37993" y="14566"/>
                </a:moveTo>
                <a:cubicBezTo>
                  <a:pt x="-102784" y="-22242"/>
                  <a:pt x="192976" y="22316"/>
                  <a:pt x="192976" y="22316"/>
                </a:cubicBezTo>
                <a:cubicBezTo>
                  <a:pt x="629512" y="103682"/>
                  <a:pt x="1945576" y="329699"/>
                  <a:pt x="2657206" y="502763"/>
                </a:cubicBezTo>
                <a:cubicBezTo>
                  <a:pt x="3368837" y="675827"/>
                  <a:pt x="4167000" y="985794"/>
                  <a:pt x="4462759" y="1060702"/>
                </a:cubicBezTo>
                <a:cubicBezTo>
                  <a:pt x="4758518" y="1135610"/>
                  <a:pt x="4416264" y="945756"/>
                  <a:pt x="4431762" y="952214"/>
                </a:cubicBezTo>
                <a:cubicBezTo>
                  <a:pt x="4447260" y="958672"/>
                  <a:pt x="4567372" y="1071035"/>
                  <a:pt x="4555748" y="1099448"/>
                </a:cubicBezTo>
                <a:cubicBezTo>
                  <a:pt x="4544124" y="1127861"/>
                  <a:pt x="4362020" y="1122695"/>
                  <a:pt x="4362020" y="1122695"/>
                </a:cubicBezTo>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765956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Architecturally speaking</a:t>
            </a:r>
            <a:r>
              <a:rPr lang="mr-IN" dirty="0"/>
              <a:t>…</a:t>
            </a:r>
            <a:endParaRPr lang="en-US" dirty="0"/>
          </a:p>
        </p:txBody>
      </p:sp>
      <p:sp>
        <p:nvSpPr>
          <p:cNvPr id="3" name="Content Placeholder 2"/>
          <p:cNvSpPr>
            <a:spLocks noGrp="1"/>
          </p:cNvSpPr>
          <p:nvPr>
            <p:ph idx="1"/>
          </p:nvPr>
        </p:nvSpPr>
        <p:spPr/>
        <p:txBody>
          <a:bodyPr>
            <a:normAutofit/>
          </a:bodyPr>
          <a:lstStyle/>
          <a:p>
            <a:r>
              <a:rPr lang="en-US" dirty="0"/>
              <a:t>Rather than have recursive resolvers act as “amplifiers” for DNS queries for non-existent names, NSEC caching enlists these recursive resolvers to act on behalf of the zone’s authoritative servers, and provide the answers for them. </a:t>
            </a:r>
          </a:p>
          <a:p>
            <a:r>
              <a:rPr lang="en-US" dirty="0"/>
              <a:t>This approach uses existing DNS functionality and existing queries </a:t>
            </a:r>
            <a:r>
              <a:rPr lang="mr-IN" dirty="0"/>
              <a:t>–</a:t>
            </a:r>
            <a:r>
              <a:rPr lang="en-US" dirty="0"/>
              <a:t> there is nothing new in this.</a:t>
            </a:r>
          </a:p>
          <a:p>
            <a:r>
              <a:rPr lang="en-US" dirty="0"/>
              <a:t>The change here is to take advantage of the use of the NSEC response to define a range of names, allowing what is in effect semi-wildcard cache entries that can be used to respond to a range of query labels</a:t>
            </a:r>
          </a:p>
        </p:txBody>
      </p:sp>
      <p:sp>
        <p:nvSpPr>
          <p:cNvPr id="4" name="Slide Number Placeholder 3"/>
          <p:cNvSpPr>
            <a:spLocks noGrp="1"/>
          </p:cNvSpPr>
          <p:nvPr>
            <p:ph type="sldNum" sz="quarter" idx="4294967295"/>
          </p:nvPr>
        </p:nvSpPr>
        <p:spPr>
          <a:xfrm>
            <a:off x="11760629" y="6597352"/>
            <a:ext cx="384043" cy="216024"/>
          </a:xfrm>
          <a:prstGeom prst="rect">
            <a:avLst/>
          </a:prstGeom>
        </p:spPr>
        <p:txBody>
          <a:bodyPr/>
          <a:lstStyle/>
          <a:p>
            <a:fld id="{38B2A337-2C29-4402-A0A2-E290C184D5D3}" type="slidenum">
              <a:rPr lang="en-AU" kern="0" smtClean="0"/>
              <a:pPr/>
              <a:t>33</a:t>
            </a:fld>
            <a:endParaRPr lang="en-AU" kern="0" dirty="0"/>
          </a:p>
        </p:txBody>
      </p:sp>
    </p:spTree>
    <p:extLst>
      <p:ext uri="{BB962C8B-B14F-4D97-AF65-F5344CB8AC3E}">
        <p14:creationId xmlns:p14="http://schemas.microsoft.com/office/powerpoint/2010/main" val="1417596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Impacts</a:t>
            </a:r>
            <a:r>
              <a:rPr lang="mr-IN" dirty="0"/>
              <a:t>…</a:t>
            </a:r>
            <a:endParaRPr lang="en-US" dirty="0"/>
          </a:p>
        </p:txBody>
      </p:sp>
      <p:sp>
        <p:nvSpPr>
          <p:cNvPr id="3" name="Content Placeholder 2"/>
          <p:cNvSpPr>
            <a:spLocks noGrp="1"/>
          </p:cNvSpPr>
          <p:nvPr>
            <p:ph idx="1"/>
          </p:nvPr>
        </p:nvSpPr>
        <p:spPr/>
        <p:txBody>
          <a:bodyPr>
            <a:normAutofit/>
          </a:bodyPr>
          <a:lstStyle/>
          <a:p>
            <a:r>
              <a:rPr lang="en-US" sz="2667" dirty="0"/>
              <a:t>Rather than trying to expand the capabilities of the root zone servers, we can leverage the massive number of already deployed recursive resolvers to extend their cache to cover both defined and non-</a:t>
            </a:r>
            <a:r>
              <a:rPr lang="en-US" sz="2667" dirty="0" err="1"/>
              <a:t>existant</a:t>
            </a:r>
            <a:r>
              <a:rPr lang="en-US" sz="2667" dirty="0"/>
              <a:t> root labels</a:t>
            </a:r>
          </a:p>
          <a:p>
            <a:r>
              <a:rPr lang="en-US" sz="2667" dirty="0"/>
              <a:t>We anticipate that this will have a major effect on the DNS by absorbing most of the current root query load at the edge, rather than passing these queries into the root system</a:t>
            </a:r>
          </a:p>
        </p:txBody>
      </p:sp>
      <p:sp>
        <p:nvSpPr>
          <p:cNvPr id="4" name="Slide Number Placeholder 3"/>
          <p:cNvSpPr>
            <a:spLocks noGrp="1"/>
          </p:cNvSpPr>
          <p:nvPr>
            <p:ph type="sldNum" sz="quarter" idx="4294967295"/>
          </p:nvPr>
        </p:nvSpPr>
        <p:spPr>
          <a:xfrm>
            <a:off x="11760629" y="6597352"/>
            <a:ext cx="384043" cy="216024"/>
          </a:xfrm>
          <a:prstGeom prst="rect">
            <a:avLst/>
          </a:prstGeom>
        </p:spPr>
        <p:txBody>
          <a:bodyPr/>
          <a:lstStyle/>
          <a:p>
            <a:fld id="{38B2A337-2C29-4402-A0A2-E290C184D5D3}" type="slidenum">
              <a:rPr lang="en-AU" kern="0" smtClean="0"/>
              <a:pPr/>
              <a:t>34</a:t>
            </a:fld>
            <a:endParaRPr lang="en-AU" kern="0" dirty="0"/>
          </a:p>
        </p:txBody>
      </p:sp>
    </p:spTree>
    <p:extLst>
      <p:ext uri="{BB962C8B-B14F-4D97-AF65-F5344CB8AC3E}">
        <p14:creationId xmlns:p14="http://schemas.microsoft.com/office/powerpoint/2010/main" val="1354324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Impacts</a:t>
            </a:r>
            <a:r>
              <a:rPr lang="mr-IN" dirty="0"/>
              <a:t>…</a:t>
            </a:r>
            <a:endParaRPr lang="en-US" dirty="0"/>
          </a:p>
        </p:txBody>
      </p:sp>
      <p:sp>
        <p:nvSpPr>
          <p:cNvPr id="3" name="Content Placeholder 2"/>
          <p:cNvSpPr>
            <a:spLocks noGrp="1"/>
          </p:cNvSpPr>
          <p:nvPr>
            <p:ph idx="1"/>
          </p:nvPr>
        </p:nvSpPr>
        <p:spPr/>
        <p:txBody>
          <a:bodyPr>
            <a:normAutofit/>
          </a:bodyPr>
          <a:lstStyle/>
          <a:p>
            <a:r>
              <a:rPr lang="en-US" sz="2667" dirty="0"/>
              <a:t>Its not just the Root Zone </a:t>
            </a:r>
            <a:r>
              <a:rPr lang="mr-IN" sz="2667" dirty="0"/>
              <a:t>–</a:t>
            </a:r>
            <a:r>
              <a:rPr lang="en-US" sz="2667" dirty="0"/>
              <a:t> its </a:t>
            </a:r>
            <a:r>
              <a:rPr lang="en-US" sz="2667" b="1" dirty="0"/>
              <a:t>all</a:t>
            </a:r>
            <a:r>
              <a:rPr lang="en-US" sz="2667" dirty="0"/>
              <a:t> signed zones</a:t>
            </a:r>
          </a:p>
          <a:p>
            <a:endParaRPr lang="en-US" sz="2667" dirty="0"/>
          </a:p>
          <a:p>
            <a:r>
              <a:rPr lang="en-US" sz="2667" dirty="0"/>
              <a:t>This is a general approach that also provides the same level of projection to other servers in the DNS from the same form of random name query attack</a:t>
            </a:r>
          </a:p>
        </p:txBody>
      </p:sp>
      <p:sp>
        <p:nvSpPr>
          <p:cNvPr id="4" name="Slide Number Placeholder 3"/>
          <p:cNvSpPr>
            <a:spLocks noGrp="1"/>
          </p:cNvSpPr>
          <p:nvPr>
            <p:ph type="sldNum" sz="quarter" idx="4294967295"/>
          </p:nvPr>
        </p:nvSpPr>
        <p:spPr>
          <a:xfrm>
            <a:off x="11760629" y="6597352"/>
            <a:ext cx="384043" cy="216024"/>
          </a:xfrm>
          <a:prstGeom prst="rect">
            <a:avLst/>
          </a:prstGeom>
        </p:spPr>
        <p:txBody>
          <a:bodyPr/>
          <a:lstStyle/>
          <a:p>
            <a:fld id="{38B2A337-2C29-4402-A0A2-E290C184D5D3}" type="slidenum">
              <a:rPr lang="en-AU" kern="0" smtClean="0"/>
              <a:pPr/>
              <a:t>35</a:t>
            </a:fld>
            <a:endParaRPr lang="en-AU" kern="0" dirty="0"/>
          </a:p>
        </p:txBody>
      </p:sp>
    </p:spTree>
    <p:extLst>
      <p:ext uri="{BB962C8B-B14F-4D97-AF65-F5344CB8AC3E}">
        <p14:creationId xmlns:p14="http://schemas.microsoft.com/office/powerpoint/2010/main" val="1605091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Impacts</a:t>
            </a:r>
            <a:r>
              <a:rPr lang="mr-IN" dirty="0"/>
              <a:t>…</a:t>
            </a:r>
            <a:endParaRPr lang="en-US" dirty="0"/>
          </a:p>
        </p:txBody>
      </p:sp>
      <p:sp>
        <p:nvSpPr>
          <p:cNvPr id="3" name="Content Placeholder 2"/>
          <p:cNvSpPr>
            <a:spLocks noGrp="1"/>
          </p:cNvSpPr>
          <p:nvPr>
            <p:ph idx="1"/>
          </p:nvPr>
        </p:nvSpPr>
        <p:spPr/>
        <p:txBody>
          <a:bodyPr>
            <a:normAutofit/>
          </a:bodyPr>
          <a:lstStyle/>
          <a:p>
            <a:pPr marL="0" indent="0">
              <a:buNone/>
            </a:pPr>
            <a:r>
              <a:rPr lang="en-US" sz="2667" dirty="0"/>
              <a:t>NSEC caching can also help recursive resolvers:</a:t>
            </a:r>
          </a:p>
          <a:p>
            <a:r>
              <a:rPr lang="en-US" sz="2667" dirty="0"/>
              <a:t>Instead of caching non-existent individual names they can cache the NSEC-described range, and refresh the cached NSEC record instead of any individual name</a:t>
            </a:r>
          </a:p>
          <a:p>
            <a:r>
              <a:rPr lang="en-US" sz="2667" dirty="0"/>
              <a:t>This will shrink the demands placed on the local cache, which can improve local cache performance in the recursive resolver</a:t>
            </a:r>
          </a:p>
          <a:p>
            <a:endParaRPr lang="en-US" sz="2667" dirty="0"/>
          </a:p>
        </p:txBody>
      </p:sp>
      <p:sp>
        <p:nvSpPr>
          <p:cNvPr id="4" name="Slide Number Placeholder 3"/>
          <p:cNvSpPr>
            <a:spLocks noGrp="1"/>
          </p:cNvSpPr>
          <p:nvPr>
            <p:ph type="sldNum" sz="quarter" idx="4294967295"/>
          </p:nvPr>
        </p:nvSpPr>
        <p:spPr>
          <a:xfrm>
            <a:off x="11760629" y="6597352"/>
            <a:ext cx="384043" cy="216024"/>
          </a:xfrm>
          <a:prstGeom prst="rect">
            <a:avLst/>
          </a:prstGeom>
        </p:spPr>
        <p:txBody>
          <a:bodyPr/>
          <a:lstStyle/>
          <a:p>
            <a:fld id="{38B2A337-2C29-4402-A0A2-E290C184D5D3}" type="slidenum">
              <a:rPr lang="en-AU" kern="0" smtClean="0"/>
              <a:pPr/>
              <a:t>36</a:t>
            </a:fld>
            <a:endParaRPr lang="en-AU" kern="0" dirty="0"/>
          </a:p>
        </p:txBody>
      </p:sp>
    </p:spTree>
    <p:extLst>
      <p:ext uri="{BB962C8B-B14F-4D97-AF65-F5344CB8AC3E}">
        <p14:creationId xmlns:p14="http://schemas.microsoft.com/office/powerpoint/2010/main" val="9608819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no silver bullet for DNS DDOS</a:t>
            </a:r>
          </a:p>
        </p:txBody>
      </p:sp>
      <p:sp>
        <p:nvSpPr>
          <p:cNvPr id="3" name="Content Placeholder 2"/>
          <p:cNvSpPr>
            <a:spLocks noGrp="1"/>
          </p:cNvSpPr>
          <p:nvPr>
            <p:ph idx="1"/>
          </p:nvPr>
        </p:nvSpPr>
        <p:spPr>
          <a:xfrm>
            <a:off x="838200" y="1825625"/>
            <a:ext cx="10181734" cy="4351338"/>
          </a:xfrm>
        </p:spPr>
        <p:txBody>
          <a:bodyPr/>
          <a:lstStyle/>
          <a:p>
            <a:r>
              <a:rPr lang="en-AU" dirty="0"/>
              <a:t>But we can take incremental steps to decrease the effectiveness of some of these DNS DDOS attacks</a:t>
            </a:r>
          </a:p>
          <a:p>
            <a:pPr lvl="1"/>
            <a:r>
              <a:rPr lang="en-AU" dirty="0"/>
              <a:t>BCP38 source address filtering reduces the ability to mount DNS reflection / amplification attacks that leverage open DNS resolvers</a:t>
            </a:r>
          </a:p>
          <a:p>
            <a:pPr lvl="1"/>
            <a:r>
              <a:rPr lang="en-AU" dirty="0"/>
              <a:t>Shutting down open DNS resolvers would be good too!</a:t>
            </a:r>
          </a:p>
          <a:p>
            <a:pPr lvl="1"/>
            <a:r>
              <a:rPr lang="en-AU" dirty="0"/>
              <a:t>DNSSEC zone signing, coupled with resolver DNSSEC validation and resolver use of NSEC caching reduces the effectiveness of various forms of random name DNS query attacks</a:t>
            </a:r>
          </a:p>
          <a:p>
            <a:endParaRPr lang="en-AU" dirty="0"/>
          </a:p>
        </p:txBody>
      </p:sp>
    </p:spTree>
    <p:extLst>
      <p:ext uri="{BB962C8B-B14F-4D97-AF65-F5344CB8AC3E}">
        <p14:creationId xmlns:p14="http://schemas.microsoft.com/office/powerpoint/2010/main" val="360416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no silver bullet for DNS DDOS</a:t>
            </a:r>
          </a:p>
        </p:txBody>
      </p:sp>
      <p:sp>
        <p:nvSpPr>
          <p:cNvPr id="3" name="Content Placeholder 2"/>
          <p:cNvSpPr>
            <a:spLocks noGrp="1"/>
          </p:cNvSpPr>
          <p:nvPr>
            <p:ph idx="1"/>
          </p:nvPr>
        </p:nvSpPr>
        <p:spPr>
          <a:xfrm>
            <a:off x="838200" y="1825625"/>
            <a:ext cx="10181734" cy="4351338"/>
          </a:xfrm>
        </p:spPr>
        <p:txBody>
          <a:bodyPr/>
          <a:lstStyle/>
          <a:p>
            <a:r>
              <a:rPr lang="en-AU" dirty="0"/>
              <a:t>But we can take incremental steps to decrease the effectiveness of some of these DNS DDOS attacks</a:t>
            </a:r>
          </a:p>
          <a:p>
            <a:pPr lvl="1"/>
            <a:r>
              <a:rPr lang="en-AU" dirty="0"/>
              <a:t>BCP38 source address filtering reduces the ability to mount DNS reflection / amplification attacks that leverage open DNS resolvers</a:t>
            </a:r>
          </a:p>
          <a:p>
            <a:pPr lvl="1"/>
            <a:r>
              <a:rPr lang="en-AU" dirty="0"/>
              <a:t>Shutting down open DNS resolvers would be good too!</a:t>
            </a:r>
          </a:p>
          <a:p>
            <a:pPr lvl="1"/>
            <a:r>
              <a:rPr lang="en-AU" dirty="0"/>
              <a:t>DNSSEC zone signing, coupled with resolver DNSSEC validation and resolver use of NSEC caching reduces the effectiveness of various forms of random name DNS query attacks</a:t>
            </a:r>
          </a:p>
          <a:p>
            <a:endParaRPr lang="en-AU" dirty="0"/>
          </a:p>
        </p:txBody>
      </p:sp>
      <p:sp>
        <p:nvSpPr>
          <p:cNvPr id="5" name="Freeform 4">
            <a:extLst>
              <a:ext uri="{FF2B5EF4-FFF2-40B4-BE49-F238E27FC236}">
                <a16:creationId xmlns:a16="http://schemas.microsoft.com/office/drawing/2014/main" id="{7A331E81-F5BE-6941-BBBF-10063B389145}"/>
              </a:ext>
            </a:extLst>
          </p:cNvPr>
          <p:cNvSpPr/>
          <p:nvPr/>
        </p:nvSpPr>
        <p:spPr>
          <a:xfrm>
            <a:off x="1453301" y="4101003"/>
            <a:ext cx="2785746" cy="428238"/>
          </a:xfrm>
          <a:custGeom>
            <a:avLst/>
            <a:gdLst>
              <a:gd name="connsiteX0" fmla="*/ 1139070 w 2785746"/>
              <a:gd name="connsiteY0" fmla="*/ 395583 h 428238"/>
              <a:gd name="connsiteX1" fmla="*/ 2590798 w 2785746"/>
              <a:gd name="connsiteY1" fmla="*/ 395583 h 428238"/>
              <a:gd name="connsiteX2" fmla="*/ 2637932 w 2785746"/>
              <a:gd name="connsiteY2" fmla="*/ 56218 h 428238"/>
              <a:gd name="connsiteX3" fmla="*/ 1355887 w 2785746"/>
              <a:gd name="connsiteY3" fmla="*/ 9084 h 428238"/>
              <a:gd name="connsiteX4" fmla="*/ 45561 w 2785746"/>
              <a:gd name="connsiteY4" fmla="*/ 150486 h 428238"/>
              <a:gd name="connsiteX5" fmla="*/ 384926 w 2785746"/>
              <a:gd name="connsiteY5" fmla="*/ 386156 h 428238"/>
              <a:gd name="connsiteX6" fmla="*/ 1214485 w 2785746"/>
              <a:gd name="connsiteY6" fmla="*/ 348449 h 42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5746" h="428238">
                <a:moveTo>
                  <a:pt x="1139070" y="395583"/>
                </a:moveTo>
                <a:cubicBezTo>
                  <a:pt x="1740029" y="423863"/>
                  <a:pt x="2340988" y="452144"/>
                  <a:pt x="2590798" y="395583"/>
                </a:cubicBezTo>
                <a:cubicBezTo>
                  <a:pt x="2840608" y="339022"/>
                  <a:pt x="2843751" y="120635"/>
                  <a:pt x="2637932" y="56218"/>
                </a:cubicBezTo>
                <a:cubicBezTo>
                  <a:pt x="2432113" y="-8199"/>
                  <a:pt x="1787949" y="-6627"/>
                  <a:pt x="1355887" y="9084"/>
                </a:cubicBezTo>
                <a:cubicBezTo>
                  <a:pt x="923825" y="24795"/>
                  <a:pt x="207388" y="87641"/>
                  <a:pt x="45561" y="150486"/>
                </a:cubicBezTo>
                <a:cubicBezTo>
                  <a:pt x="-116266" y="213331"/>
                  <a:pt x="190105" y="353162"/>
                  <a:pt x="384926" y="386156"/>
                </a:cubicBezTo>
                <a:cubicBezTo>
                  <a:pt x="579747" y="419150"/>
                  <a:pt x="897116" y="383799"/>
                  <a:pt x="1214485" y="34844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A4B0F892-40CD-154E-B5E9-FF486882B842}"/>
              </a:ext>
            </a:extLst>
          </p:cNvPr>
          <p:cNvSpPr/>
          <p:nvPr/>
        </p:nvSpPr>
        <p:spPr>
          <a:xfrm>
            <a:off x="4707118" y="5234682"/>
            <a:ext cx="6096000" cy="923330"/>
          </a:xfrm>
          <a:prstGeom prst="rect">
            <a:avLst/>
          </a:prstGeom>
        </p:spPr>
        <p:txBody>
          <a:bodyPr>
            <a:spAutoFit/>
          </a:bodyPr>
          <a:lstStyle/>
          <a:p>
            <a:pPr defTabSz="914377">
              <a:spcAft>
                <a:spcPts val="1200"/>
              </a:spcAft>
              <a:defRPr/>
            </a:pPr>
            <a:r>
              <a:rPr lang="en-US" dirty="0"/>
              <a:t>APNIC has sponsored the inclusion of this NSEC caching code in the forthcoming Bind 9.12 release. This function will be enabled by default in this release</a:t>
            </a:r>
          </a:p>
        </p:txBody>
      </p:sp>
      <p:sp>
        <p:nvSpPr>
          <p:cNvPr id="6" name="Freeform 5">
            <a:extLst>
              <a:ext uri="{FF2B5EF4-FFF2-40B4-BE49-F238E27FC236}">
                <a16:creationId xmlns:a16="http://schemas.microsoft.com/office/drawing/2014/main" id="{36253995-518E-EB4B-876A-2E34E94E0D45}"/>
              </a:ext>
            </a:extLst>
          </p:cNvPr>
          <p:cNvSpPr/>
          <p:nvPr/>
        </p:nvSpPr>
        <p:spPr>
          <a:xfrm>
            <a:off x="4172813" y="3998948"/>
            <a:ext cx="1844631" cy="1097308"/>
          </a:xfrm>
          <a:custGeom>
            <a:avLst/>
            <a:gdLst>
              <a:gd name="connsiteX0" fmla="*/ 31542 w 1844631"/>
              <a:gd name="connsiteY0" fmla="*/ 280821 h 1097308"/>
              <a:gd name="connsiteX1" fmla="*/ 69249 w 1844631"/>
              <a:gd name="connsiteY1" fmla="*/ 243114 h 1097308"/>
              <a:gd name="connsiteX2" fmla="*/ 644284 w 1844631"/>
              <a:gd name="connsiteY2" fmla="*/ 35724 h 1097308"/>
              <a:gd name="connsiteX3" fmla="*/ 1775500 w 1844631"/>
              <a:gd name="connsiteY3" fmla="*/ 1072673 h 1097308"/>
              <a:gd name="connsiteX4" fmla="*/ 1728366 w 1844631"/>
              <a:gd name="connsiteY4" fmla="*/ 723881 h 1097308"/>
              <a:gd name="connsiteX5" fmla="*/ 1794354 w 1844631"/>
              <a:gd name="connsiteY5" fmla="*/ 1082099 h 1097308"/>
              <a:gd name="connsiteX6" fmla="*/ 1370148 w 1844631"/>
              <a:gd name="connsiteY6" fmla="*/ 997258 h 109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4631" h="1097308">
                <a:moveTo>
                  <a:pt x="31542" y="280821"/>
                </a:moveTo>
                <a:cubicBezTo>
                  <a:pt x="-667" y="282392"/>
                  <a:pt x="-32875" y="283964"/>
                  <a:pt x="69249" y="243114"/>
                </a:cubicBezTo>
                <a:cubicBezTo>
                  <a:pt x="171373" y="202264"/>
                  <a:pt x="359909" y="-102536"/>
                  <a:pt x="644284" y="35724"/>
                </a:cubicBezTo>
                <a:cubicBezTo>
                  <a:pt x="928659" y="173984"/>
                  <a:pt x="1594820" y="957980"/>
                  <a:pt x="1775500" y="1072673"/>
                </a:cubicBezTo>
                <a:cubicBezTo>
                  <a:pt x="1956180" y="1187366"/>
                  <a:pt x="1725224" y="722310"/>
                  <a:pt x="1728366" y="723881"/>
                </a:cubicBezTo>
                <a:cubicBezTo>
                  <a:pt x="1731508" y="725452"/>
                  <a:pt x="1854057" y="1036536"/>
                  <a:pt x="1794354" y="1082099"/>
                </a:cubicBezTo>
                <a:cubicBezTo>
                  <a:pt x="1734651" y="1127662"/>
                  <a:pt x="1552399" y="1062460"/>
                  <a:pt x="1370148" y="997258"/>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794503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So, we can improve this situation!</a:t>
            </a:r>
          </a:p>
        </p:txBody>
      </p:sp>
      <p:sp>
        <p:nvSpPr>
          <p:cNvPr id="6" name="Content Placeholder 5">
            <a:extLst>
              <a:ext uri="{FF2B5EF4-FFF2-40B4-BE49-F238E27FC236}">
                <a16:creationId xmlns:a16="http://schemas.microsoft.com/office/drawing/2014/main" id="{CC2341BB-3D09-F341-98E6-01C6C36BED11}"/>
              </a:ext>
            </a:extLst>
          </p:cNvPr>
          <p:cNvSpPr>
            <a:spLocks noGrp="1"/>
          </p:cNvSpPr>
          <p:nvPr>
            <p:ph idx="1"/>
          </p:nvPr>
        </p:nvSpPr>
        <p:spPr/>
        <p:txBody>
          <a:bodyPr/>
          <a:lstStyle/>
          <a:p>
            <a:r>
              <a:rPr lang="en-AU" dirty="0"/>
              <a:t>But to do that, we all need to take some steps here</a:t>
            </a:r>
          </a:p>
        </p:txBody>
      </p:sp>
    </p:spTree>
    <p:extLst>
      <p:ext uri="{BB962C8B-B14F-4D97-AF65-F5344CB8AC3E}">
        <p14:creationId xmlns:p14="http://schemas.microsoft.com/office/powerpoint/2010/main" val="3449240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be bad</a:t>
            </a:r>
          </a:p>
        </p:txBody>
      </p:sp>
      <p:sp>
        <p:nvSpPr>
          <p:cNvPr id="4" name="Slide Number Placeholder 3"/>
          <p:cNvSpPr>
            <a:spLocks noGrp="1"/>
          </p:cNvSpPr>
          <p:nvPr>
            <p:ph type="sldNum" sz="quarter" idx="4294967295"/>
          </p:nvPr>
        </p:nvSpPr>
        <p:spPr>
          <a:xfrm>
            <a:off x="11760629" y="6597352"/>
            <a:ext cx="384043" cy="216024"/>
          </a:xfrm>
          <a:prstGeom prst="rect">
            <a:avLst/>
          </a:prstGeom>
        </p:spPr>
        <p:txBody>
          <a:bodyPr/>
          <a:lstStyle/>
          <a:p>
            <a:fld id="{38B2A337-2C29-4402-A0A2-E290C184D5D3}" type="slidenum">
              <a:rPr lang="en-AU" kern="0" smtClean="0"/>
              <a:pPr/>
              <a:t>4</a:t>
            </a:fld>
            <a:endParaRPr lang="en-AU" kern="0" dirty="0"/>
          </a:p>
        </p:txBody>
      </p:sp>
      <p:sp>
        <p:nvSpPr>
          <p:cNvPr id="6" name="Content Placeholder 2"/>
          <p:cNvSpPr>
            <a:spLocks noGrp="1"/>
          </p:cNvSpPr>
          <p:nvPr>
            <p:ph idx="1"/>
          </p:nvPr>
        </p:nvSpPr>
        <p:spPr>
          <a:xfrm>
            <a:off x="838200" y="1825625"/>
            <a:ext cx="8154971" cy="4351338"/>
          </a:xfrm>
        </p:spPr>
        <p:txBody>
          <a:bodyPr/>
          <a:lstStyle/>
          <a:p>
            <a:pPr marL="0" indent="0">
              <a:buNone/>
            </a:pPr>
            <a:r>
              <a:rPr lang="en-AU" dirty="0"/>
              <a:t>TCP-based DDOS attacks:</a:t>
            </a:r>
          </a:p>
          <a:p>
            <a:pPr marL="457200" lvl="1" indent="0">
              <a:buNone/>
            </a:pPr>
            <a:r>
              <a:rPr lang="en-AU" dirty="0"/>
              <a:t>TCP SYN flooding attacks</a:t>
            </a:r>
          </a:p>
          <a:p>
            <a:pPr lvl="2"/>
            <a:r>
              <a:rPr lang="en-AU" dirty="0"/>
              <a:t>Try and exhaust the server’s resources by saturating the server with TCP SYN packets</a:t>
            </a:r>
          </a:p>
          <a:p>
            <a:pPr lvl="2"/>
            <a:endParaRPr lang="en-AU" dirty="0"/>
          </a:p>
          <a:p>
            <a:pPr lvl="2"/>
            <a:r>
              <a:rPr lang="en-AU" dirty="0"/>
              <a:t>Can be circumvented at the server with the use of SYN cookies</a:t>
            </a:r>
          </a:p>
        </p:txBody>
      </p:sp>
      <p:sp>
        <p:nvSpPr>
          <p:cNvPr id="3" name="Freeform 2"/>
          <p:cNvSpPr/>
          <p:nvPr/>
        </p:nvSpPr>
        <p:spPr>
          <a:xfrm>
            <a:off x="7748833" y="1146625"/>
            <a:ext cx="707134" cy="1088125"/>
          </a:xfrm>
          <a:custGeom>
            <a:avLst/>
            <a:gdLst>
              <a:gd name="connsiteX0" fmla="*/ 405353 w 707134"/>
              <a:gd name="connsiteY0" fmla="*/ 192536 h 1088125"/>
              <a:gd name="connsiteX1" fmla="*/ 499621 w 707134"/>
              <a:gd name="connsiteY1" fmla="*/ 60561 h 1088125"/>
              <a:gd name="connsiteX2" fmla="*/ 301658 w 707134"/>
              <a:gd name="connsiteY2" fmla="*/ 4000 h 1088125"/>
              <a:gd name="connsiteX3" fmla="*/ 150829 w 707134"/>
              <a:gd name="connsiteY3" fmla="*/ 164256 h 1088125"/>
              <a:gd name="connsiteX4" fmla="*/ 348792 w 707134"/>
              <a:gd name="connsiteY4" fmla="*/ 211390 h 1088125"/>
              <a:gd name="connsiteX5" fmla="*/ 405353 w 707134"/>
              <a:gd name="connsiteY5" fmla="*/ 597889 h 1088125"/>
              <a:gd name="connsiteX6" fmla="*/ 395926 w 707134"/>
              <a:gd name="connsiteY6" fmla="*/ 842985 h 1088125"/>
              <a:gd name="connsiteX7" fmla="*/ 650450 w 707134"/>
              <a:gd name="connsiteY7" fmla="*/ 1088082 h 1088125"/>
              <a:gd name="connsiteX8" fmla="*/ 377072 w 707134"/>
              <a:gd name="connsiteY8" fmla="*/ 824132 h 1088125"/>
              <a:gd name="connsiteX9" fmla="*/ 179109 w 707134"/>
              <a:gd name="connsiteY9" fmla="*/ 1069229 h 1088125"/>
              <a:gd name="connsiteX10" fmla="*/ 377072 w 707134"/>
              <a:gd name="connsiteY10" fmla="*/ 805278 h 1088125"/>
              <a:gd name="connsiteX11" fmla="*/ 424206 w 707134"/>
              <a:gd name="connsiteY11" fmla="*/ 484767 h 1088125"/>
              <a:gd name="connsiteX12" fmla="*/ 707010 w 707134"/>
              <a:gd name="connsiteY12" fmla="*/ 437633 h 1088125"/>
              <a:gd name="connsiteX13" fmla="*/ 386499 w 707134"/>
              <a:gd name="connsiteY13" fmla="*/ 475340 h 1088125"/>
              <a:gd name="connsiteX14" fmla="*/ 207390 w 707134"/>
              <a:gd name="connsiteY14" fmla="*/ 635596 h 1088125"/>
              <a:gd name="connsiteX15" fmla="*/ 37707 w 707134"/>
              <a:gd name="connsiteY15" fmla="*/ 447060 h 1088125"/>
              <a:gd name="connsiteX16" fmla="*/ 0 w 707134"/>
              <a:gd name="connsiteY16" fmla="*/ 456487 h 108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7134" h="1088125">
                <a:moveTo>
                  <a:pt x="405353" y="192536"/>
                </a:moveTo>
                <a:cubicBezTo>
                  <a:pt x="461128" y="142260"/>
                  <a:pt x="516904" y="91984"/>
                  <a:pt x="499621" y="60561"/>
                </a:cubicBezTo>
                <a:cubicBezTo>
                  <a:pt x="482338" y="29138"/>
                  <a:pt x="359790" y="-13283"/>
                  <a:pt x="301658" y="4000"/>
                </a:cubicBezTo>
                <a:cubicBezTo>
                  <a:pt x="243526" y="21283"/>
                  <a:pt x="142973" y="129691"/>
                  <a:pt x="150829" y="164256"/>
                </a:cubicBezTo>
                <a:cubicBezTo>
                  <a:pt x="158685" y="198821"/>
                  <a:pt x="306371" y="139118"/>
                  <a:pt x="348792" y="211390"/>
                </a:cubicBezTo>
                <a:cubicBezTo>
                  <a:pt x="391213" y="283662"/>
                  <a:pt x="397497" y="492623"/>
                  <a:pt x="405353" y="597889"/>
                </a:cubicBezTo>
                <a:cubicBezTo>
                  <a:pt x="413209" y="703155"/>
                  <a:pt x="355076" y="761286"/>
                  <a:pt x="395926" y="842985"/>
                </a:cubicBezTo>
                <a:cubicBezTo>
                  <a:pt x="436776" y="924684"/>
                  <a:pt x="653592" y="1091224"/>
                  <a:pt x="650450" y="1088082"/>
                </a:cubicBezTo>
                <a:cubicBezTo>
                  <a:pt x="647308" y="1084940"/>
                  <a:pt x="455629" y="827274"/>
                  <a:pt x="377072" y="824132"/>
                </a:cubicBezTo>
                <a:cubicBezTo>
                  <a:pt x="298515" y="820990"/>
                  <a:pt x="179109" y="1072371"/>
                  <a:pt x="179109" y="1069229"/>
                </a:cubicBezTo>
                <a:cubicBezTo>
                  <a:pt x="179109" y="1066087"/>
                  <a:pt x="336222" y="902688"/>
                  <a:pt x="377072" y="805278"/>
                </a:cubicBezTo>
                <a:cubicBezTo>
                  <a:pt x="417922" y="707868"/>
                  <a:pt x="369217" y="546041"/>
                  <a:pt x="424206" y="484767"/>
                </a:cubicBezTo>
                <a:cubicBezTo>
                  <a:pt x="479195" y="423493"/>
                  <a:pt x="713295" y="439204"/>
                  <a:pt x="707010" y="437633"/>
                </a:cubicBezTo>
                <a:cubicBezTo>
                  <a:pt x="700726" y="436062"/>
                  <a:pt x="469769" y="442346"/>
                  <a:pt x="386499" y="475340"/>
                </a:cubicBezTo>
                <a:cubicBezTo>
                  <a:pt x="303229" y="508334"/>
                  <a:pt x="265522" y="640309"/>
                  <a:pt x="207390" y="635596"/>
                </a:cubicBezTo>
                <a:cubicBezTo>
                  <a:pt x="149258" y="630883"/>
                  <a:pt x="72272" y="476911"/>
                  <a:pt x="37707" y="447060"/>
                </a:cubicBezTo>
                <a:cubicBezTo>
                  <a:pt x="3142" y="417209"/>
                  <a:pt x="0" y="456487"/>
                  <a:pt x="0" y="456487"/>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reeform 6"/>
          <p:cNvSpPr/>
          <p:nvPr/>
        </p:nvSpPr>
        <p:spPr>
          <a:xfrm>
            <a:off x="10031691" y="1214094"/>
            <a:ext cx="707134" cy="1088125"/>
          </a:xfrm>
          <a:custGeom>
            <a:avLst/>
            <a:gdLst>
              <a:gd name="connsiteX0" fmla="*/ 405353 w 707134"/>
              <a:gd name="connsiteY0" fmla="*/ 192536 h 1088125"/>
              <a:gd name="connsiteX1" fmla="*/ 499621 w 707134"/>
              <a:gd name="connsiteY1" fmla="*/ 60561 h 1088125"/>
              <a:gd name="connsiteX2" fmla="*/ 301658 w 707134"/>
              <a:gd name="connsiteY2" fmla="*/ 4000 h 1088125"/>
              <a:gd name="connsiteX3" fmla="*/ 150829 w 707134"/>
              <a:gd name="connsiteY3" fmla="*/ 164256 h 1088125"/>
              <a:gd name="connsiteX4" fmla="*/ 348792 w 707134"/>
              <a:gd name="connsiteY4" fmla="*/ 211390 h 1088125"/>
              <a:gd name="connsiteX5" fmla="*/ 405353 w 707134"/>
              <a:gd name="connsiteY5" fmla="*/ 597889 h 1088125"/>
              <a:gd name="connsiteX6" fmla="*/ 395926 w 707134"/>
              <a:gd name="connsiteY6" fmla="*/ 842985 h 1088125"/>
              <a:gd name="connsiteX7" fmla="*/ 650450 w 707134"/>
              <a:gd name="connsiteY7" fmla="*/ 1088082 h 1088125"/>
              <a:gd name="connsiteX8" fmla="*/ 377072 w 707134"/>
              <a:gd name="connsiteY8" fmla="*/ 824132 h 1088125"/>
              <a:gd name="connsiteX9" fmla="*/ 179109 w 707134"/>
              <a:gd name="connsiteY9" fmla="*/ 1069229 h 1088125"/>
              <a:gd name="connsiteX10" fmla="*/ 377072 w 707134"/>
              <a:gd name="connsiteY10" fmla="*/ 805278 h 1088125"/>
              <a:gd name="connsiteX11" fmla="*/ 424206 w 707134"/>
              <a:gd name="connsiteY11" fmla="*/ 484767 h 1088125"/>
              <a:gd name="connsiteX12" fmla="*/ 707010 w 707134"/>
              <a:gd name="connsiteY12" fmla="*/ 437633 h 1088125"/>
              <a:gd name="connsiteX13" fmla="*/ 386499 w 707134"/>
              <a:gd name="connsiteY13" fmla="*/ 475340 h 1088125"/>
              <a:gd name="connsiteX14" fmla="*/ 207390 w 707134"/>
              <a:gd name="connsiteY14" fmla="*/ 635596 h 1088125"/>
              <a:gd name="connsiteX15" fmla="*/ 37707 w 707134"/>
              <a:gd name="connsiteY15" fmla="*/ 447060 h 1088125"/>
              <a:gd name="connsiteX16" fmla="*/ 0 w 707134"/>
              <a:gd name="connsiteY16" fmla="*/ 456487 h 108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7134" h="1088125">
                <a:moveTo>
                  <a:pt x="405353" y="192536"/>
                </a:moveTo>
                <a:cubicBezTo>
                  <a:pt x="461128" y="142260"/>
                  <a:pt x="516904" y="91984"/>
                  <a:pt x="499621" y="60561"/>
                </a:cubicBezTo>
                <a:cubicBezTo>
                  <a:pt x="482338" y="29138"/>
                  <a:pt x="359790" y="-13283"/>
                  <a:pt x="301658" y="4000"/>
                </a:cubicBezTo>
                <a:cubicBezTo>
                  <a:pt x="243526" y="21283"/>
                  <a:pt x="142973" y="129691"/>
                  <a:pt x="150829" y="164256"/>
                </a:cubicBezTo>
                <a:cubicBezTo>
                  <a:pt x="158685" y="198821"/>
                  <a:pt x="306371" y="139118"/>
                  <a:pt x="348792" y="211390"/>
                </a:cubicBezTo>
                <a:cubicBezTo>
                  <a:pt x="391213" y="283662"/>
                  <a:pt x="397497" y="492623"/>
                  <a:pt x="405353" y="597889"/>
                </a:cubicBezTo>
                <a:cubicBezTo>
                  <a:pt x="413209" y="703155"/>
                  <a:pt x="355076" y="761286"/>
                  <a:pt x="395926" y="842985"/>
                </a:cubicBezTo>
                <a:cubicBezTo>
                  <a:pt x="436776" y="924684"/>
                  <a:pt x="653592" y="1091224"/>
                  <a:pt x="650450" y="1088082"/>
                </a:cubicBezTo>
                <a:cubicBezTo>
                  <a:pt x="647308" y="1084940"/>
                  <a:pt x="455629" y="827274"/>
                  <a:pt x="377072" y="824132"/>
                </a:cubicBezTo>
                <a:cubicBezTo>
                  <a:pt x="298515" y="820990"/>
                  <a:pt x="179109" y="1072371"/>
                  <a:pt x="179109" y="1069229"/>
                </a:cubicBezTo>
                <a:cubicBezTo>
                  <a:pt x="179109" y="1066087"/>
                  <a:pt x="336222" y="902688"/>
                  <a:pt x="377072" y="805278"/>
                </a:cubicBezTo>
                <a:cubicBezTo>
                  <a:pt x="417922" y="707868"/>
                  <a:pt x="369217" y="546041"/>
                  <a:pt x="424206" y="484767"/>
                </a:cubicBezTo>
                <a:cubicBezTo>
                  <a:pt x="479195" y="423493"/>
                  <a:pt x="713295" y="439204"/>
                  <a:pt x="707010" y="437633"/>
                </a:cubicBezTo>
                <a:cubicBezTo>
                  <a:pt x="700726" y="436062"/>
                  <a:pt x="469769" y="442346"/>
                  <a:pt x="386499" y="475340"/>
                </a:cubicBezTo>
                <a:cubicBezTo>
                  <a:pt x="303229" y="508334"/>
                  <a:pt x="265522" y="640309"/>
                  <a:pt x="207390" y="635596"/>
                </a:cubicBezTo>
                <a:cubicBezTo>
                  <a:pt x="149258" y="630883"/>
                  <a:pt x="72272" y="476911"/>
                  <a:pt x="37707" y="447060"/>
                </a:cubicBezTo>
                <a:cubicBezTo>
                  <a:pt x="3142" y="417209"/>
                  <a:pt x="0" y="456487"/>
                  <a:pt x="0" y="456487"/>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reeform 7"/>
          <p:cNvSpPr/>
          <p:nvPr/>
        </p:nvSpPr>
        <p:spPr>
          <a:xfrm>
            <a:off x="8163612" y="970696"/>
            <a:ext cx="114043" cy="141667"/>
          </a:xfrm>
          <a:custGeom>
            <a:avLst/>
            <a:gdLst>
              <a:gd name="connsiteX0" fmla="*/ 0 w 114043"/>
              <a:gd name="connsiteY0" fmla="*/ 113386 h 141667"/>
              <a:gd name="connsiteX1" fmla="*/ 113122 w 114043"/>
              <a:gd name="connsiteY1" fmla="*/ 265 h 141667"/>
              <a:gd name="connsiteX2" fmla="*/ 56561 w 114043"/>
              <a:gd name="connsiteY2" fmla="*/ 141667 h 141667"/>
            </a:gdLst>
            <a:ahLst/>
            <a:cxnLst>
              <a:cxn ang="0">
                <a:pos x="connsiteX0" y="connsiteY0"/>
              </a:cxn>
              <a:cxn ang="0">
                <a:pos x="connsiteX1" y="connsiteY1"/>
              </a:cxn>
              <a:cxn ang="0">
                <a:pos x="connsiteX2" y="connsiteY2"/>
              </a:cxn>
            </a:cxnLst>
            <a:rect l="l" t="t" r="r" b="b"/>
            <a:pathLst>
              <a:path w="114043" h="141667">
                <a:moveTo>
                  <a:pt x="0" y="113386"/>
                </a:moveTo>
                <a:cubicBezTo>
                  <a:pt x="51847" y="54468"/>
                  <a:pt x="103695" y="-4449"/>
                  <a:pt x="113122" y="265"/>
                </a:cubicBezTo>
                <a:cubicBezTo>
                  <a:pt x="122549" y="4978"/>
                  <a:pt x="56561" y="141667"/>
                  <a:pt x="56561" y="141667"/>
                </a:cubicBezTo>
              </a:path>
            </a:pathLst>
          </a:cu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reeform 8"/>
          <p:cNvSpPr/>
          <p:nvPr/>
        </p:nvSpPr>
        <p:spPr>
          <a:xfrm>
            <a:off x="7750408" y="1061583"/>
            <a:ext cx="196388" cy="154475"/>
          </a:xfrm>
          <a:custGeom>
            <a:avLst/>
            <a:gdLst>
              <a:gd name="connsiteX0" fmla="*/ 196388 w 196388"/>
              <a:gd name="connsiteY0" fmla="*/ 88487 h 154475"/>
              <a:gd name="connsiteX1" fmla="*/ 26705 w 196388"/>
              <a:gd name="connsiteY1" fmla="*/ 41353 h 154475"/>
              <a:gd name="connsiteX2" fmla="*/ 7852 w 196388"/>
              <a:gd name="connsiteY2" fmla="*/ 3646 h 154475"/>
              <a:gd name="connsiteX3" fmla="*/ 102120 w 196388"/>
              <a:gd name="connsiteY3" fmla="*/ 135621 h 154475"/>
              <a:gd name="connsiteX4" fmla="*/ 149254 w 196388"/>
              <a:gd name="connsiteY4" fmla="*/ 154475 h 15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88" h="154475">
                <a:moveTo>
                  <a:pt x="196388" y="88487"/>
                </a:moveTo>
                <a:cubicBezTo>
                  <a:pt x="127258" y="71990"/>
                  <a:pt x="58128" y="55493"/>
                  <a:pt x="26705" y="41353"/>
                </a:cubicBezTo>
                <a:cubicBezTo>
                  <a:pt x="-4718" y="27213"/>
                  <a:pt x="-4717" y="-12065"/>
                  <a:pt x="7852" y="3646"/>
                </a:cubicBezTo>
                <a:cubicBezTo>
                  <a:pt x="20421" y="19357"/>
                  <a:pt x="78553" y="110483"/>
                  <a:pt x="102120" y="135621"/>
                </a:cubicBezTo>
                <a:cubicBezTo>
                  <a:pt x="125687" y="160759"/>
                  <a:pt x="142969" y="152904"/>
                  <a:pt x="149254" y="154475"/>
                </a:cubicBezTo>
              </a:path>
            </a:pathLst>
          </a:cu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Freeform 9"/>
          <p:cNvSpPr/>
          <p:nvPr/>
        </p:nvSpPr>
        <p:spPr>
          <a:xfrm>
            <a:off x="8304461" y="1024186"/>
            <a:ext cx="1727063" cy="451293"/>
          </a:xfrm>
          <a:custGeom>
            <a:avLst/>
            <a:gdLst>
              <a:gd name="connsiteX0" fmla="*/ 19407 w 1727063"/>
              <a:gd name="connsiteY0" fmla="*/ 446395 h 451293"/>
              <a:gd name="connsiteX1" fmla="*/ 57114 w 1727063"/>
              <a:gd name="connsiteY1" fmla="*/ 408688 h 451293"/>
              <a:gd name="connsiteX2" fmla="*/ 500174 w 1727063"/>
              <a:gd name="connsiteY2" fmla="*/ 135311 h 451293"/>
              <a:gd name="connsiteX3" fmla="*/ 1603110 w 1727063"/>
              <a:gd name="connsiteY3" fmla="*/ 220152 h 451293"/>
              <a:gd name="connsiteX4" fmla="*/ 1659671 w 1727063"/>
              <a:gd name="connsiteY4" fmla="*/ 97604 h 451293"/>
              <a:gd name="connsiteX5" fmla="*/ 1584257 w 1727063"/>
              <a:gd name="connsiteY5" fmla="*/ 3336 h 451293"/>
              <a:gd name="connsiteX6" fmla="*/ 1725659 w 1727063"/>
              <a:gd name="connsiteY6" fmla="*/ 220152 h 451293"/>
              <a:gd name="connsiteX7" fmla="*/ 1480562 w 1727063"/>
              <a:gd name="connsiteY7" fmla="*/ 333274 h 45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7063" h="451293">
                <a:moveTo>
                  <a:pt x="19407" y="446395"/>
                </a:moveTo>
                <a:cubicBezTo>
                  <a:pt x="-1804" y="453465"/>
                  <a:pt x="-23014" y="460535"/>
                  <a:pt x="57114" y="408688"/>
                </a:cubicBezTo>
                <a:cubicBezTo>
                  <a:pt x="137242" y="356841"/>
                  <a:pt x="242508" y="166734"/>
                  <a:pt x="500174" y="135311"/>
                </a:cubicBezTo>
                <a:cubicBezTo>
                  <a:pt x="757840" y="103888"/>
                  <a:pt x="1409861" y="226436"/>
                  <a:pt x="1603110" y="220152"/>
                </a:cubicBezTo>
                <a:cubicBezTo>
                  <a:pt x="1796359" y="213868"/>
                  <a:pt x="1662813" y="133740"/>
                  <a:pt x="1659671" y="97604"/>
                </a:cubicBezTo>
                <a:cubicBezTo>
                  <a:pt x="1656529" y="61468"/>
                  <a:pt x="1573259" y="-17089"/>
                  <a:pt x="1584257" y="3336"/>
                </a:cubicBezTo>
                <a:cubicBezTo>
                  <a:pt x="1595255" y="23761"/>
                  <a:pt x="1742941" y="165162"/>
                  <a:pt x="1725659" y="220152"/>
                </a:cubicBezTo>
                <a:cubicBezTo>
                  <a:pt x="1708377" y="275142"/>
                  <a:pt x="1521411" y="315992"/>
                  <a:pt x="1480562" y="333274"/>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p:cNvSpPr/>
          <p:nvPr/>
        </p:nvSpPr>
        <p:spPr>
          <a:xfrm>
            <a:off x="8304461" y="1214686"/>
            <a:ext cx="1727063" cy="451293"/>
          </a:xfrm>
          <a:custGeom>
            <a:avLst/>
            <a:gdLst>
              <a:gd name="connsiteX0" fmla="*/ 19407 w 1727063"/>
              <a:gd name="connsiteY0" fmla="*/ 446395 h 451293"/>
              <a:gd name="connsiteX1" fmla="*/ 57114 w 1727063"/>
              <a:gd name="connsiteY1" fmla="*/ 408688 h 451293"/>
              <a:gd name="connsiteX2" fmla="*/ 500174 w 1727063"/>
              <a:gd name="connsiteY2" fmla="*/ 135311 h 451293"/>
              <a:gd name="connsiteX3" fmla="*/ 1603110 w 1727063"/>
              <a:gd name="connsiteY3" fmla="*/ 220152 h 451293"/>
              <a:gd name="connsiteX4" fmla="*/ 1659671 w 1727063"/>
              <a:gd name="connsiteY4" fmla="*/ 97604 h 451293"/>
              <a:gd name="connsiteX5" fmla="*/ 1584257 w 1727063"/>
              <a:gd name="connsiteY5" fmla="*/ 3336 h 451293"/>
              <a:gd name="connsiteX6" fmla="*/ 1725659 w 1727063"/>
              <a:gd name="connsiteY6" fmla="*/ 220152 h 451293"/>
              <a:gd name="connsiteX7" fmla="*/ 1480562 w 1727063"/>
              <a:gd name="connsiteY7" fmla="*/ 333274 h 45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7063" h="451293">
                <a:moveTo>
                  <a:pt x="19407" y="446395"/>
                </a:moveTo>
                <a:cubicBezTo>
                  <a:pt x="-1804" y="453465"/>
                  <a:pt x="-23014" y="460535"/>
                  <a:pt x="57114" y="408688"/>
                </a:cubicBezTo>
                <a:cubicBezTo>
                  <a:pt x="137242" y="356841"/>
                  <a:pt x="242508" y="166734"/>
                  <a:pt x="500174" y="135311"/>
                </a:cubicBezTo>
                <a:cubicBezTo>
                  <a:pt x="757840" y="103888"/>
                  <a:pt x="1409861" y="226436"/>
                  <a:pt x="1603110" y="220152"/>
                </a:cubicBezTo>
                <a:cubicBezTo>
                  <a:pt x="1796359" y="213868"/>
                  <a:pt x="1662813" y="133740"/>
                  <a:pt x="1659671" y="97604"/>
                </a:cubicBezTo>
                <a:cubicBezTo>
                  <a:pt x="1656529" y="61468"/>
                  <a:pt x="1573259" y="-17089"/>
                  <a:pt x="1584257" y="3336"/>
                </a:cubicBezTo>
                <a:cubicBezTo>
                  <a:pt x="1595255" y="23761"/>
                  <a:pt x="1742941" y="165162"/>
                  <a:pt x="1725659" y="220152"/>
                </a:cubicBezTo>
                <a:cubicBezTo>
                  <a:pt x="1708377" y="275142"/>
                  <a:pt x="1521411" y="315992"/>
                  <a:pt x="1480562" y="333274"/>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p:cNvSpPr/>
          <p:nvPr/>
        </p:nvSpPr>
        <p:spPr>
          <a:xfrm>
            <a:off x="8304461" y="1405186"/>
            <a:ext cx="1727063" cy="451293"/>
          </a:xfrm>
          <a:custGeom>
            <a:avLst/>
            <a:gdLst>
              <a:gd name="connsiteX0" fmla="*/ 19407 w 1727063"/>
              <a:gd name="connsiteY0" fmla="*/ 446395 h 451293"/>
              <a:gd name="connsiteX1" fmla="*/ 57114 w 1727063"/>
              <a:gd name="connsiteY1" fmla="*/ 408688 h 451293"/>
              <a:gd name="connsiteX2" fmla="*/ 500174 w 1727063"/>
              <a:gd name="connsiteY2" fmla="*/ 135311 h 451293"/>
              <a:gd name="connsiteX3" fmla="*/ 1603110 w 1727063"/>
              <a:gd name="connsiteY3" fmla="*/ 220152 h 451293"/>
              <a:gd name="connsiteX4" fmla="*/ 1659671 w 1727063"/>
              <a:gd name="connsiteY4" fmla="*/ 97604 h 451293"/>
              <a:gd name="connsiteX5" fmla="*/ 1584257 w 1727063"/>
              <a:gd name="connsiteY5" fmla="*/ 3336 h 451293"/>
              <a:gd name="connsiteX6" fmla="*/ 1725659 w 1727063"/>
              <a:gd name="connsiteY6" fmla="*/ 220152 h 451293"/>
              <a:gd name="connsiteX7" fmla="*/ 1480562 w 1727063"/>
              <a:gd name="connsiteY7" fmla="*/ 333274 h 45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7063" h="451293">
                <a:moveTo>
                  <a:pt x="19407" y="446395"/>
                </a:moveTo>
                <a:cubicBezTo>
                  <a:pt x="-1804" y="453465"/>
                  <a:pt x="-23014" y="460535"/>
                  <a:pt x="57114" y="408688"/>
                </a:cubicBezTo>
                <a:cubicBezTo>
                  <a:pt x="137242" y="356841"/>
                  <a:pt x="242508" y="166734"/>
                  <a:pt x="500174" y="135311"/>
                </a:cubicBezTo>
                <a:cubicBezTo>
                  <a:pt x="757840" y="103888"/>
                  <a:pt x="1409861" y="226436"/>
                  <a:pt x="1603110" y="220152"/>
                </a:cubicBezTo>
                <a:cubicBezTo>
                  <a:pt x="1796359" y="213868"/>
                  <a:pt x="1662813" y="133740"/>
                  <a:pt x="1659671" y="97604"/>
                </a:cubicBezTo>
                <a:cubicBezTo>
                  <a:pt x="1656529" y="61468"/>
                  <a:pt x="1573259" y="-17089"/>
                  <a:pt x="1584257" y="3336"/>
                </a:cubicBezTo>
                <a:cubicBezTo>
                  <a:pt x="1595255" y="23761"/>
                  <a:pt x="1742941" y="165162"/>
                  <a:pt x="1725659" y="220152"/>
                </a:cubicBezTo>
                <a:cubicBezTo>
                  <a:pt x="1708377" y="275142"/>
                  <a:pt x="1521411" y="315992"/>
                  <a:pt x="1480562" y="333274"/>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12"/>
          <p:cNvSpPr/>
          <p:nvPr/>
        </p:nvSpPr>
        <p:spPr>
          <a:xfrm>
            <a:off x="8304461" y="1500436"/>
            <a:ext cx="1727063" cy="451293"/>
          </a:xfrm>
          <a:custGeom>
            <a:avLst/>
            <a:gdLst>
              <a:gd name="connsiteX0" fmla="*/ 19407 w 1727063"/>
              <a:gd name="connsiteY0" fmla="*/ 446395 h 451293"/>
              <a:gd name="connsiteX1" fmla="*/ 57114 w 1727063"/>
              <a:gd name="connsiteY1" fmla="*/ 408688 h 451293"/>
              <a:gd name="connsiteX2" fmla="*/ 500174 w 1727063"/>
              <a:gd name="connsiteY2" fmla="*/ 135311 h 451293"/>
              <a:gd name="connsiteX3" fmla="*/ 1603110 w 1727063"/>
              <a:gd name="connsiteY3" fmla="*/ 220152 h 451293"/>
              <a:gd name="connsiteX4" fmla="*/ 1659671 w 1727063"/>
              <a:gd name="connsiteY4" fmla="*/ 97604 h 451293"/>
              <a:gd name="connsiteX5" fmla="*/ 1584257 w 1727063"/>
              <a:gd name="connsiteY5" fmla="*/ 3336 h 451293"/>
              <a:gd name="connsiteX6" fmla="*/ 1725659 w 1727063"/>
              <a:gd name="connsiteY6" fmla="*/ 220152 h 451293"/>
              <a:gd name="connsiteX7" fmla="*/ 1480562 w 1727063"/>
              <a:gd name="connsiteY7" fmla="*/ 333274 h 45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7063" h="451293">
                <a:moveTo>
                  <a:pt x="19407" y="446395"/>
                </a:moveTo>
                <a:cubicBezTo>
                  <a:pt x="-1804" y="453465"/>
                  <a:pt x="-23014" y="460535"/>
                  <a:pt x="57114" y="408688"/>
                </a:cubicBezTo>
                <a:cubicBezTo>
                  <a:pt x="137242" y="356841"/>
                  <a:pt x="242508" y="166734"/>
                  <a:pt x="500174" y="135311"/>
                </a:cubicBezTo>
                <a:cubicBezTo>
                  <a:pt x="757840" y="103888"/>
                  <a:pt x="1409861" y="226436"/>
                  <a:pt x="1603110" y="220152"/>
                </a:cubicBezTo>
                <a:cubicBezTo>
                  <a:pt x="1796359" y="213868"/>
                  <a:pt x="1662813" y="133740"/>
                  <a:pt x="1659671" y="97604"/>
                </a:cubicBezTo>
                <a:cubicBezTo>
                  <a:pt x="1656529" y="61468"/>
                  <a:pt x="1573259" y="-17089"/>
                  <a:pt x="1584257" y="3336"/>
                </a:cubicBezTo>
                <a:cubicBezTo>
                  <a:pt x="1595255" y="23761"/>
                  <a:pt x="1742941" y="165162"/>
                  <a:pt x="1725659" y="220152"/>
                </a:cubicBezTo>
                <a:cubicBezTo>
                  <a:pt x="1708377" y="275142"/>
                  <a:pt x="1521411" y="315992"/>
                  <a:pt x="1480562" y="333274"/>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Freeform 13"/>
          <p:cNvSpPr/>
          <p:nvPr/>
        </p:nvSpPr>
        <p:spPr>
          <a:xfrm>
            <a:off x="8304461" y="1595686"/>
            <a:ext cx="1727063" cy="451293"/>
          </a:xfrm>
          <a:custGeom>
            <a:avLst/>
            <a:gdLst>
              <a:gd name="connsiteX0" fmla="*/ 19407 w 1727063"/>
              <a:gd name="connsiteY0" fmla="*/ 446395 h 451293"/>
              <a:gd name="connsiteX1" fmla="*/ 57114 w 1727063"/>
              <a:gd name="connsiteY1" fmla="*/ 408688 h 451293"/>
              <a:gd name="connsiteX2" fmla="*/ 500174 w 1727063"/>
              <a:gd name="connsiteY2" fmla="*/ 135311 h 451293"/>
              <a:gd name="connsiteX3" fmla="*/ 1603110 w 1727063"/>
              <a:gd name="connsiteY3" fmla="*/ 220152 h 451293"/>
              <a:gd name="connsiteX4" fmla="*/ 1659671 w 1727063"/>
              <a:gd name="connsiteY4" fmla="*/ 97604 h 451293"/>
              <a:gd name="connsiteX5" fmla="*/ 1584257 w 1727063"/>
              <a:gd name="connsiteY5" fmla="*/ 3336 h 451293"/>
              <a:gd name="connsiteX6" fmla="*/ 1725659 w 1727063"/>
              <a:gd name="connsiteY6" fmla="*/ 220152 h 451293"/>
              <a:gd name="connsiteX7" fmla="*/ 1480562 w 1727063"/>
              <a:gd name="connsiteY7" fmla="*/ 333274 h 45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7063" h="451293">
                <a:moveTo>
                  <a:pt x="19407" y="446395"/>
                </a:moveTo>
                <a:cubicBezTo>
                  <a:pt x="-1804" y="453465"/>
                  <a:pt x="-23014" y="460535"/>
                  <a:pt x="57114" y="408688"/>
                </a:cubicBezTo>
                <a:cubicBezTo>
                  <a:pt x="137242" y="356841"/>
                  <a:pt x="242508" y="166734"/>
                  <a:pt x="500174" y="135311"/>
                </a:cubicBezTo>
                <a:cubicBezTo>
                  <a:pt x="757840" y="103888"/>
                  <a:pt x="1409861" y="226436"/>
                  <a:pt x="1603110" y="220152"/>
                </a:cubicBezTo>
                <a:cubicBezTo>
                  <a:pt x="1796359" y="213868"/>
                  <a:pt x="1662813" y="133740"/>
                  <a:pt x="1659671" y="97604"/>
                </a:cubicBezTo>
                <a:cubicBezTo>
                  <a:pt x="1656529" y="61468"/>
                  <a:pt x="1573259" y="-17089"/>
                  <a:pt x="1584257" y="3336"/>
                </a:cubicBezTo>
                <a:cubicBezTo>
                  <a:pt x="1595255" y="23761"/>
                  <a:pt x="1742941" y="165162"/>
                  <a:pt x="1725659" y="220152"/>
                </a:cubicBezTo>
                <a:cubicBezTo>
                  <a:pt x="1708377" y="275142"/>
                  <a:pt x="1521411" y="315992"/>
                  <a:pt x="1480562" y="333274"/>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Freeform 14"/>
          <p:cNvSpPr/>
          <p:nvPr/>
        </p:nvSpPr>
        <p:spPr>
          <a:xfrm>
            <a:off x="8304461" y="1786186"/>
            <a:ext cx="1727063" cy="451293"/>
          </a:xfrm>
          <a:custGeom>
            <a:avLst/>
            <a:gdLst>
              <a:gd name="connsiteX0" fmla="*/ 19407 w 1727063"/>
              <a:gd name="connsiteY0" fmla="*/ 446395 h 451293"/>
              <a:gd name="connsiteX1" fmla="*/ 57114 w 1727063"/>
              <a:gd name="connsiteY1" fmla="*/ 408688 h 451293"/>
              <a:gd name="connsiteX2" fmla="*/ 500174 w 1727063"/>
              <a:gd name="connsiteY2" fmla="*/ 135311 h 451293"/>
              <a:gd name="connsiteX3" fmla="*/ 1603110 w 1727063"/>
              <a:gd name="connsiteY3" fmla="*/ 220152 h 451293"/>
              <a:gd name="connsiteX4" fmla="*/ 1659671 w 1727063"/>
              <a:gd name="connsiteY4" fmla="*/ 97604 h 451293"/>
              <a:gd name="connsiteX5" fmla="*/ 1584257 w 1727063"/>
              <a:gd name="connsiteY5" fmla="*/ 3336 h 451293"/>
              <a:gd name="connsiteX6" fmla="*/ 1725659 w 1727063"/>
              <a:gd name="connsiteY6" fmla="*/ 220152 h 451293"/>
              <a:gd name="connsiteX7" fmla="*/ 1480562 w 1727063"/>
              <a:gd name="connsiteY7" fmla="*/ 333274 h 45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7063" h="451293">
                <a:moveTo>
                  <a:pt x="19407" y="446395"/>
                </a:moveTo>
                <a:cubicBezTo>
                  <a:pt x="-1804" y="453465"/>
                  <a:pt x="-23014" y="460535"/>
                  <a:pt x="57114" y="408688"/>
                </a:cubicBezTo>
                <a:cubicBezTo>
                  <a:pt x="137242" y="356841"/>
                  <a:pt x="242508" y="166734"/>
                  <a:pt x="500174" y="135311"/>
                </a:cubicBezTo>
                <a:cubicBezTo>
                  <a:pt x="757840" y="103888"/>
                  <a:pt x="1409861" y="226436"/>
                  <a:pt x="1603110" y="220152"/>
                </a:cubicBezTo>
                <a:cubicBezTo>
                  <a:pt x="1796359" y="213868"/>
                  <a:pt x="1662813" y="133740"/>
                  <a:pt x="1659671" y="97604"/>
                </a:cubicBezTo>
                <a:cubicBezTo>
                  <a:pt x="1656529" y="61468"/>
                  <a:pt x="1573259" y="-17089"/>
                  <a:pt x="1584257" y="3336"/>
                </a:cubicBezTo>
                <a:cubicBezTo>
                  <a:pt x="1595255" y="23761"/>
                  <a:pt x="1742941" y="165162"/>
                  <a:pt x="1725659" y="220152"/>
                </a:cubicBezTo>
                <a:cubicBezTo>
                  <a:pt x="1708377" y="275142"/>
                  <a:pt x="1521411" y="315992"/>
                  <a:pt x="1480562" y="333274"/>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reeform 15"/>
          <p:cNvSpPr/>
          <p:nvPr/>
        </p:nvSpPr>
        <p:spPr>
          <a:xfrm>
            <a:off x="8304461" y="1119436"/>
            <a:ext cx="1727063" cy="451293"/>
          </a:xfrm>
          <a:custGeom>
            <a:avLst/>
            <a:gdLst>
              <a:gd name="connsiteX0" fmla="*/ 19407 w 1727063"/>
              <a:gd name="connsiteY0" fmla="*/ 446395 h 451293"/>
              <a:gd name="connsiteX1" fmla="*/ 57114 w 1727063"/>
              <a:gd name="connsiteY1" fmla="*/ 408688 h 451293"/>
              <a:gd name="connsiteX2" fmla="*/ 500174 w 1727063"/>
              <a:gd name="connsiteY2" fmla="*/ 135311 h 451293"/>
              <a:gd name="connsiteX3" fmla="*/ 1603110 w 1727063"/>
              <a:gd name="connsiteY3" fmla="*/ 220152 h 451293"/>
              <a:gd name="connsiteX4" fmla="*/ 1659671 w 1727063"/>
              <a:gd name="connsiteY4" fmla="*/ 97604 h 451293"/>
              <a:gd name="connsiteX5" fmla="*/ 1584257 w 1727063"/>
              <a:gd name="connsiteY5" fmla="*/ 3336 h 451293"/>
              <a:gd name="connsiteX6" fmla="*/ 1725659 w 1727063"/>
              <a:gd name="connsiteY6" fmla="*/ 220152 h 451293"/>
              <a:gd name="connsiteX7" fmla="*/ 1480562 w 1727063"/>
              <a:gd name="connsiteY7" fmla="*/ 333274 h 45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7063" h="451293">
                <a:moveTo>
                  <a:pt x="19407" y="446395"/>
                </a:moveTo>
                <a:cubicBezTo>
                  <a:pt x="-1804" y="453465"/>
                  <a:pt x="-23014" y="460535"/>
                  <a:pt x="57114" y="408688"/>
                </a:cubicBezTo>
                <a:cubicBezTo>
                  <a:pt x="137242" y="356841"/>
                  <a:pt x="242508" y="166734"/>
                  <a:pt x="500174" y="135311"/>
                </a:cubicBezTo>
                <a:cubicBezTo>
                  <a:pt x="757840" y="103888"/>
                  <a:pt x="1409861" y="226436"/>
                  <a:pt x="1603110" y="220152"/>
                </a:cubicBezTo>
                <a:cubicBezTo>
                  <a:pt x="1796359" y="213868"/>
                  <a:pt x="1662813" y="133740"/>
                  <a:pt x="1659671" y="97604"/>
                </a:cubicBezTo>
                <a:cubicBezTo>
                  <a:pt x="1656529" y="61468"/>
                  <a:pt x="1573259" y="-17089"/>
                  <a:pt x="1584257" y="3336"/>
                </a:cubicBezTo>
                <a:cubicBezTo>
                  <a:pt x="1595255" y="23761"/>
                  <a:pt x="1742941" y="165162"/>
                  <a:pt x="1725659" y="220152"/>
                </a:cubicBezTo>
                <a:cubicBezTo>
                  <a:pt x="1708377" y="275142"/>
                  <a:pt x="1521411" y="315992"/>
                  <a:pt x="1480562" y="333274"/>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Freeform 16"/>
          <p:cNvSpPr/>
          <p:nvPr/>
        </p:nvSpPr>
        <p:spPr>
          <a:xfrm>
            <a:off x="8304461" y="1690936"/>
            <a:ext cx="1727063" cy="451293"/>
          </a:xfrm>
          <a:custGeom>
            <a:avLst/>
            <a:gdLst>
              <a:gd name="connsiteX0" fmla="*/ 19407 w 1727063"/>
              <a:gd name="connsiteY0" fmla="*/ 446395 h 451293"/>
              <a:gd name="connsiteX1" fmla="*/ 57114 w 1727063"/>
              <a:gd name="connsiteY1" fmla="*/ 408688 h 451293"/>
              <a:gd name="connsiteX2" fmla="*/ 500174 w 1727063"/>
              <a:gd name="connsiteY2" fmla="*/ 135311 h 451293"/>
              <a:gd name="connsiteX3" fmla="*/ 1603110 w 1727063"/>
              <a:gd name="connsiteY3" fmla="*/ 220152 h 451293"/>
              <a:gd name="connsiteX4" fmla="*/ 1659671 w 1727063"/>
              <a:gd name="connsiteY4" fmla="*/ 97604 h 451293"/>
              <a:gd name="connsiteX5" fmla="*/ 1584257 w 1727063"/>
              <a:gd name="connsiteY5" fmla="*/ 3336 h 451293"/>
              <a:gd name="connsiteX6" fmla="*/ 1725659 w 1727063"/>
              <a:gd name="connsiteY6" fmla="*/ 220152 h 451293"/>
              <a:gd name="connsiteX7" fmla="*/ 1480562 w 1727063"/>
              <a:gd name="connsiteY7" fmla="*/ 333274 h 45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7063" h="451293">
                <a:moveTo>
                  <a:pt x="19407" y="446395"/>
                </a:moveTo>
                <a:cubicBezTo>
                  <a:pt x="-1804" y="453465"/>
                  <a:pt x="-23014" y="460535"/>
                  <a:pt x="57114" y="408688"/>
                </a:cubicBezTo>
                <a:cubicBezTo>
                  <a:pt x="137242" y="356841"/>
                  <a:pt x="242508" y="166734"/>
                  <a:pt x="500174" y="135311"/>
                </a:cubicBezTo>
                <a:cubicBezTo>
                  <a:pt x="757840" y="103888"/>
                  <a:pt x="1409861" y="226436"/>
                  <a:pt x="1603110" y="220152"/>
                </a:cubicBezTo>
                <a:cubicBezTo>
                  <a:pt x="1796359" y="213868"/>
                  <a:pt x="1662813" y="133740"/>
                  <a:pt x="1659671" y="97604"/>
                </a:cubicBezTo>
                <a:cubicBezTo>
                  <a:pt x="1656529" y="61468"/>
                  <a:pt x="1573259" y="-17089"/>
                  <a:pt x="1584257" y="3336"/>
                </a:cubicBezTo>
                <a:cubicBezTo>
                  <a:pt x="1595255" y="23761"/>
                  <a:pt x="1742941" y="165162"/>
                  <a:pt x="1725659" y="220152"/>
                </a:cubicBezTo>
                <a:cubicBezTo>
                  <a:pt x="1708377" y="275142"/>
                  <a:pt x="1521411" y="315992"/>
                  <a:pt x="1480562" y="333274"/>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Freeform 17"/>
          <p:cNvSpPr/>
          <p:nvPr/>
        </p:nvSpPr>
        <p:spPr>
          <a:xfrm>
            <a:off x="8304461" y="1309936"/>
            <a:ext cx="1727063" cy="451293"/>
          </a:xfrm>
          <a:custGeom>
            <a:avLst/>
            <a:gdLst>
              <a:gd name="connsiteX0" fmla="*/ 19407 w 1727063"/>
              <a:gd name="connsiteY0" fmla="*/ 446395 h 451293"/>
              <a:gd name="connsiteX1" fmla="*/ 57114 w 1727063"/>
              <a:gd name="connsiteY1" fmla="*/ 408688 h 451293"/>
              <a:gd name="connsiteX2" fmla="*/ 500174 w 1727063"/>
              <a:gd name="connsiteY2" fmla="*/ 135311 h 451293"/>
              <a:gd name="connsiteX3" fmla="*/ 1603110 w 1727063"/>
              <a:gd name="connsiteY3" fmla="*/ 220152 h 451293"/>
              <a:gd name="connsiteX4" fmla="*/ 1659671 w 1727063"/>
              <a:gd name="connsiteY4" fmla="*/ 97604 h 451293"/>
              <a:gd name="connsiteX5" fmla="*/ 1584257 w 1727063"/>
              <a:gd name="connsiteY5" fmla="*/ 3336 h 451293"/>
              <a:gd name="connsiteX6" fmla="*/ 1725659 w 1727063"/>
              <a:gd name="connsiteY6" fmla="*/ 220152 h 451293"/>
              <a:gd name="connsiteX7" fmla="*/ 1480562 w 1727063"/>
              <a:gd name="connsiteY7" fmla="*/ 333274 h 45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7063" h="451293">
                <a:moveTo>
                  <a:pt x="19407" y="446395"/>
                </a:moveTo>
                <a:cubicBezTo>
                  <a:pt x="-1804" y="453465"/>
                  <a:pt x="-23014" y="460535"/>
                  <a:pt x="57114" y="408688"/>
                </a:cubicBezTo>
                <a:cubicBezTo>
                  <a:pt x="137242" y="356841"/>
                  <a:pt x="242508" y="166734"/>
                  <a:pt x="500174" y="135311"/>
                </a:cubicBezTo>
                <a:cubicBezTo>
                  <a:pt x="757840" y="103888"/>
                  <a:pt x="1409861" y="226436"/>
                  <a:pt x="1603110" y="220152"/>
                </a:cubicBezTo>
                <a:cubicBezTo>
                  <a:pt x="1796359" y="213868"/>
                  <a:pt x="1662813" y="133740"/>
                  <a:pt x="1659671" y="97604"/>
                </a:cubicBezTo>
                <a:cubicBezTo>
                  <a:pt x="1656529" y="61468"/>
                  <a:pt x="1573259" y="-17089"/>
                  <a:pt x="1584257" y="3336"/>
                </a:cubicBezTo>
                <a:cubicBezTo>
                  <a:pt x="1595255" y="23761"/>
                  <a:pt x="1742941" y="165162"/>
                  <a:pt x="1725659" y="220152"/>
                </a:cubicBezTo>
                <a:cubicBezTo>
                  <a:pt x="1708377" y="275142"/>
                  <a:pt x="1521411" y="315992"/>
                  <a:pt x="1480562" y="333274"/>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p:cNvSpPr txBox="1"/>
          <p:nvPr/>
        </p:nvSpPr>
        <p:spPr>
          <a:xfrm>
            <a:off x="8842342" y="753806"/>
            <a:ext cx="603050" cy="307777"/>
          </a:xfrm>
          <a:prstGeom prst="rect">
            <a:avLst/>
          </a:prstGeom>
          <a:noFill/>
        </p:spPr>
        <p:txBody>
          <a:bodyPr wrap="none" rtlCol="0">
            <a:spAutoFit/>
          </a:bodyPr>
          <a:lstStyle/>
          <a:p>
            <a:r>
              <a:rPr lang="en-AU" sz="1400" dirty="0">
                <a:latin typeface="AhnbergHand" charset="0"/>
                <a:ea typeface="AhnbergHand" charset="0"/>
                <a:cs typeface="AhnbergHand" charset="0"/>
              </a:rPr>
              <a:t>SYN</a:t>
            </a:r>
            <a:endParaRPr lang="en-AU" dirty="0">
              <a:latin typeface="AhnbergHand" charset="0"/>
              <a:ea typeface="AhnbergHand" charset="0"/>
              <a:cs typeface="AhnbergHand" charset="0"/>
            </a:endParaRPr>
          </a:p>
        </p:txBody>
      </p:sp>
      <p:sp>
        <p:nvSpPr>
          <p:cNvPr id="5" name="TextBox 4">
            <a:extLst>
              <a:ext uri="{FF2B5EF4-FFF2-40B4-BE49-F238E27FC236}">
                <a16:creationId xmlns:a16="http://schemas.microsoft.com/office/drawing/2014/main" id="{E0CB34F4-4977-D74A-906E-B7E47DD7AC56}"/>
              </a:ext>
            </a:extLst>
          </p:cNvPr>
          <p:cNvSpPr txBox="1"/>
          <p:nvPr/>
        </p:nvSpPr>
        <p:spPr>
          <a:xfrm rot="21126100">
            <a:off x="3781436" y="4162608"/>
            <a:ext cx="7583792" cy="2031325"/>
          </a:xfrm>
          <a:prstGeom prst="rect">
            <a:avLst/>
          </a:prstGeom>
          <a:noFill/>
        </p:spPr>
        <p:txBody>
          <a:bodyPr wrap="square" rtlCol="0">
            <a:spAutoFit/>
          </a:bodyPr>
          <a:lstStyle/>
          <a:p>
            <a:r>
              <a:rPr lang="en-AU" dirty="0">
                <a:latin typeface="AhnbergHand" pitchFamily="2" charset="0"/>
              </a:rPr>
              <a:t>This attack was effective when servers allocated memory for a TCP process control block upon receipt of the first TCP SYN packet.</a:t>
            </a:r>
          </a:p>
          <a:p>
            <a:endParaRPr lang="en-AU" dirty="0">
              <a:latin typeface="AhnbergHand" pitchFamily="2" charset="0"/>
            </a:endParaRPr>
          </a:p>
          <a:p>
            <a:r>
              <a:rPr lang="en-AU" dirty="0">
                <a:latin typeface="AhnbergHand" pitchFamily="2" charset="0"/>
              </a:rPr>
              <a:t>SYN cookies change the server behaviour to pass the initial server state to connecting client within the initial TCP sequence number, and no state is retained on the server.</a:t>
            </a:r>
          </a:p>
        </p:txBody>
      </p:sp>
    </p:spTree>
    <p:extLst>
      <p:ext uri="{BB962C8B-B14F-4D97-AF65-F5344CB8AC3E}">
        <p14:creationId xmlns:p14="http://schemas.microsoft.com/office/powerpoint/2010/main" val="15352114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So, we can improve this situation!</a:t>
            </a:r>
          </a:p>
        </p:txBody>
      </p:sp>
      <p:sp>
        <p:nvSpPr>
          <p:cNvPr id="6" name="Content Placeholder 5">
            <a:extLst>
              <a:ext uri="{FF2B5EF4-FFF2-40B4-BE49-F238E27FC236}">
                <a16:creationId xmlns:a16="http://schemas.microsoft.com/office/drawing/2014/main" id="{CC2341BB-3D09-F341-98E6-01C6C36BED11}"/>
              </a:ext>
            </a:extLst>
          </p:cNvPr>
          <p:cNvSpPr>
            <a:spLocks noGrp="1"/>
          </p:cNvSpPr>
          <p:nvPr>
            <p:ph idx="1"/>
          </p:nvPr>
        </p:nvSpPr>
        <p:spPr/>
        <p:txBody>
          <a:bodyPr/>
          <a:lstStyle/>
          <a:p>
            <a:r>
              <a:rPr lang="en-AU" dirty="0"/>
              <a:t>But to do that, we all need to take some steps here</a:t>
            </a:r>
          </a:p>
        </p:txBody>
      </p:sp>
      <p:sp>
        <p:nvSpPr>
          <p:cNvPr id="4" name="TextBox 3">
            <a:extLst>
              <a:ext uri="{FF2B5EF4-FFF2-40B4-BE49-F238E27FC236}">
                <a16:creationId xmlns:a16="http://schemas.microsoft.com/office/drawing/2014/main" id="{30E2668B-010B-1D45-885D-424F1B0D448F}"/>
              </a:ext>
            </a:extLst>
          </p:cNvPr>
          <p:cNvSpPr txBox="1"/>
          <p:nvPr/>
        </p:nvSpPr>
        <p:spPr>
          <a:xfrm rot="20675741">
            <a:off x="1505743" y="3051124"/>
            <a:ext cx="8661436" cy="954107"/>
          </a:xfrm>
          <a:prstGeom prst="rect">
            <a:avLst/>
          </a:prstGeom>
          <a:solidFill>
            <a:schemeClr val="bg1"/>
          </a:solidFill>
        </p:spPr>
        <p:txBody>
          <a:bodyPr wrap="square" rtlCol="0">
            <a:spAutoFit/>
          </a:bodyPr>
          <a:lstStyle/>
          <a:p>
            <a:pPr algn="ctr"/>
            <a:r>
              <a:rPr lang="en-AU" sz="2800" dirty="0">
                <a:solidFill>
                  <a:srgbClr val="FF0000"/>
                </a:solidFill>
                <a:latin typeface="AhnbergHand" pitchFamily="2" charset="0"/>
              </a:rPr>
              <a:t>How well is New Zealand DNS infrastructure doing with this?</a:t>
            </a:r>
          </a:p>
        </p:txBody>
      </p:sp>
    </p:spTree>
    <p:extLst>
      <p:ext uri="{BB962C8B-B14F-4D97-AF65-F5344CB8AC3E}">
        <p14:creationId xmlns:p14="http://schemas.microsoft.com/office/powerpoint/2010/main" val="29573292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DNSSEC in New Zealand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1286" y="1666801"/>
            <a:ext cx="8838835" cy="5191199"/>
          </a:xfrm>
          <a:prstGeom prst="rect">
            <a:avLst/>
          </a:prstGeom>
        </p:spPr>
      </p:pic>
      <p:sp>
        <p:nvSpPr>
          <p:cNvPr id="3" name="Freeform 2">
            <a:extLst>
              <a:ext uri="{FF2B5EF4-FFF2-40B4-BE49-F238E27FC236}">
                <a16:creationId xmlns:a16="http://schemas.microsoft.com/office/drawing/2014/main" id="{6DB0B77A-C08E-2E40-8A1A-3993998B56C6}"/>
              </a:ext>
            </a:extLst>
          </p:cNvPr>
          <p:cNvSpPr/>
          <p:nvPr/>
        </p:nvSpPr>
        <p:spPr>
          <a:xfrm>
            <a:off x="10358053" y="3235690"/>
            <a:ext cx="878908" cy="1038653"/>
          </a:xfrm>
          <a:custGeom>
            <a:avLst/>
            <a:gdLst>
              <a:gd name="connsiteX0" fmla="*/ 263972 w 878908"/>
              <a:gd name="connsiteY0" fmla="*/ 746422 h 1038653"/>
              <a:gd name="connsiteX1" fmla="*/ 735312 w 878908"/>
              <a:gd name="connsiteY1" fmla="*/ 821836 h 1038653"/>
              <a:gd name="connsiteX2" fmla="*/ 867287 w 878908"/>
              <a:gd name="connsiteY2" fmla="*/ 341069 h 1038653"/>
              <a:gd name="connsiteX3" fmla="*/ 490215 w 878908"/>
              <a:gd name="connsiteY3" fmla="*/ 1704 h 1038653"/>
              <a:gd name="connsiteX4" fmla="*/ 21 w 878908"/>
              <a:gd name="connsiteY4" fmla="*/ 482471 h 1038653"/>
              <a:gd name="connsiteX5" fmla="*/ 509069 w 878908"/>
              <a:gd name="connsiteY5" fmla="*/ 1038653 h 103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8908" h="1038653">
                <a:moveTo>
                  <a:pt x="263972" y="746422"/>
                </a:moveTo>
                <a:cubicBezTo>
                  <a:pt x="449366" y="817908"/>
                  <a:pt x="634760" y="889395"/>
                  <a:pt x="735312" y="821836"/>
                </a:cubicBezTo>
                <a:cubicBezTo>
                  <a:pt x="835865" y="754277"/>
                  <a:pt x="908136" y="477758"/>
                  <a:pt x="867287" y="341069"/>
                </a:cubicBezTo>
                <a:cubicBezTo>
                  <a:pt x="826438" y="204380"/>
                  <a:pt x="634759" y="-21863"/>
                  <a:pt x="490215" y="1704"/>
                </a:cubicBezTo>
                <a:cubicBezTo>
                  <a:pt x="345671" y="25271"/>
                  <a:pt x="-3121" y="309646"/>
                  <a:pt x="21" y="482471"/>
                </a:cubicBezTo>
                <a:cubicBezTo>
                  <a:pt x="3163" y="655296"/>
                  <a:pt x="256116" y="846974"/>
                  <a:pt x="509069" y="103865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FDE8B5E-971D-FF46-B5F3-8888DE5BE395}"/>
              </a:ext>
            </a:extLst>
          </p:cNvPr>
          <p:cNvSpPr txBox="1"/>
          <p:nvPr/>
        </p:nvSpPr>
        <p:spPr>
          <a:xfrm rot="20057918">
            <a:off x="3546375" y="3211030"/>
            <a:ext cx="2353529" cy="369332"/>
          </a:xfrm>
          <a:prstGeom prst="rect">
            <a:avLst/>
          </a:prstGeom>
          <a:solidFill>
            <a:schemeClr val="bg1"/>
          </a:solidFill>
        </p:spPr>
        <p:txBody>
          <a:bodyPr wrap="none" rtlCol="0">
            <a:spAutoFit/>
          </a:bodyPr>
          <a:lstStyle/>
          <a:p>
            <a:r>
              <a:rPr lang="en-AU" dirty="0">
                <a:latin typeface="AhnbergHand" pitchFamily="2" charset="0"/>
              </a:rPr>
              <a:t>That’s impressive!</a:t>
            </a:r>
          </a:p>
        </p:txBody>
      </p:sp>
      <p:sp>
        <p:nvSpPr>
          <p:cNvPr id="7" name="Freeform 6">
            <a:extLst>
              <a:ext uri="{FF2B5EF4-FFF2-40B4-BE49-F238E27FC236}">
                <a16:creationId xmlns:a16="http://schemas.microsoft.com/office/drawing/2014/main" id="{6BDDF970-D4A3-2E40-AE9F-D88E1C1AAE33}"/>
              </a:ext>
            </a:extLst>
          </p:cNvPr>
          <p:cNvSpPr/>
          <p:nvPr/>
        </p:nvSpPr>
        <p:spPr>
          <a:xfrm>
            <a:off x="5759777" y="2865599"/>
            <a:ext cx="4860965" cy="556331"/>
          </a:xfrm>
          <a:custGeom>
            <a:avLst/>
            <a:gdLst>
              <a:gd name="connsiteX0" fmla="*/ 0 w 4860965"/>
              <a:gd name="connsiteY0" fmla="*/ 122698 h 556331"/>
              <a:gd name="connsiteX1" fmla="*/ 1517716 w 4860965"/>
              <a:gd name="connsiteY1" fmla="*/ 19003 h 556331"/>
              <a:gd name="connsiteX2" fmla="*/ 4685122 w 4860965"/>
              <a:gd name="connsiteY2" fmla="*/ 462063 h 556331"/>
              <a:gd name="connsiteX3" fmla="*/ 4487159 w 4860965"/>
              <a:gd name="connsiteY3" fmla="*/ 216966 h 556331"/>
              <a:gd name="connsiteX4" fmla="*/ 4779390 w 4860965"/>
              <a:gd name="connsiteY4" fmla="*/ 471490 h 556331"/>
              <a:gd name="connsiteX5" fmla="*/ 4345757 w 4860965"/>
              <a:gd name="connsiteY5" fmla="*/ 556331 h 55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0965" h="556331">
                <a:moveTo>
                  <a:pt x="0" y="122698"/>
                </a:moveTo>
                <a:cubicBezTo>
                  <a:pt x="368431" y="42570"/>
                  <a:pt x="736863" y="-37558"/>
                  <a:pt x="1517716" y="19003"/>
                </a:cubicBezTo>
                <a:cubicBezTo>
                  <a:pt x="2298569" y="75564"/>
                  <a:pt x="4190215" y="429069"/>
                  <a:pt x="4685122" y="462063"/>
                </a:cubicBezTo>
                <a:cubicBezTo>
                  <a:pt x="5180029" y="495057"/>
                  <a:pt x="4471448" y="215395"/>
                  <a:pt x="4487159" y="216966"/>
                </a:cubicBezTo>
                <a:cubicBezTo>
                  <a:pt x="4502870" y="218537"/>
                  <a:pt x="4802957" y="414929"/>
                  <a:pt x="4779390" y="471490"/>
                </a:cubicBezTo>
                <a:cubicBezTo>
                  <a:pt x="4755823" y="528051"/>
                  <a:pt x="4550790" y="542191"/>
                  <a:pt x="4345757" y="556331"/>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974757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DNSSEC in New Zealand</a:t>
            </a:r>
          </a:p>
        </p:txBody>
      </p:sp>
      <p:sp>
        <p:nvSpPr>
          <p:cNvPr id="3" name="TextBox 2"/>
          <p:cNvSpPr txBox="1"/>
          <p:nvPr/>
        </p:nvSpPr>
        <p:spPr>
          <a:xfrm>
            <a:off x="1395167" y="1490633"/>
            <a:ext cx="4076116" cy="400110"/>
          </a:xfrm>
          <a:prstGeom prst="rect">
            <a:avLst/>
          </a:prstGeom>
          <a:noFill/>
        </p:spPr>
        <p:txBody>
          <a:bodyPr wrap="none" rtlCol="0">
            <a:spAutoFit/>
          </a:bodyPr>
          <a:lstStyle/>
          <a:p>
            <a:r>
              <a:rPr lang="en-AU" sz="2000" b="1"/>
              <a:t>Count of DNSSEC signed zones in .NZ</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9821" y="1979629"/>
            <a:ext cx="8753572" cy="4774676"/>
          </a:xfrm>
          <a:prstGeom prst="rect">
            <a:avLst/>
          </a:prstGeom>
        </p:spPr>
      </p:pic>
      <p:sp>
        <p:nvSpPr>
          <p:cNvPr id="6" name="TextBox 5"/>
          <p:cNvSpPr txBox="1"/>
          <p:nvPr/>
        </p:nvSpPr>
        <p:spPr>
          <a:xfrm flipH="1">
            <a:off x="234255" y="6447934"/>
            <a:ext cx="2678627" cy="369332"/>
          </a:xfrm>
          <a:prstGeom prst="rect">
            <a:avLst/>
          </a:prstGeom>
          <a:noFill/>
        </p:spPr>
        <p:txBody>
          <a:bodyPr wrap="square" rtlCol="0">
            <a:spAutoFit/>
          </a:bodyPr>
          <a:lstStyle/>
          <a:p>
            <a:r>
              <a:rPr lang="en-AU" dirty="0"/>
              <a:t>Data Source: </a:t>
            </a:r>
            <a:r>
              <a:rPr lang="en-AU" dirty="0" err="1"/>
              <a:t>idp.nz</a:t>
            </a:r>
            <a:endParaRPr lang="en-AU" dirty="0"/>
          </a:p>
        </p:txBody>
      </p:sp>
    </p:spTree>
    <p:extLst>
      <p:ext uri="{BB962C8B-B14F-4D97-AF65-F5344CB8AC3E}">
        <p14:creationId xmlns:p14="http://schemas.microsoft.com/office/powerpoint/2010/main" val="16050571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DNSSEC in New Zealand</a:t>
            </a:r>
          </a:p>
        </p:txBody>
      </p:sp>
      <p:sp>
        <p:nvSpPr>
          <p:cNvPr id="3" name="TextBox 2"/>
          <p:cNvSpPr txBox="1"/>
          <p:nvPr/>
        </p:nvSpPr>
        <p:spPr>
          <a:xfrm>
            <a:off x="1395167" y="1490633"/>
            <a:ext cx="4991238" cy="400110"/>
          </a:xfrm>
          <a:prstGeom prst="rect">
            <a:avLst/>
          </a:prstGeom>
          <a:noFill/>
        </p:spPr>
        <p:txBody>
          <a:bodyPr wrap="none" rtlCol="0">
            <a:spAutoFit/>
          </a:bodyPr>
          <a:lstStyle/>
          <a:p>
            <a:r>
              <a:rPr lang="en-AU" sz="2000" b="1" dirty="0"/>
              <a:t>Relative Count of DNSSEC signed zones in .NZ</a:t>
            </a:r>
          </a:p>
        </p:txBody>
      </p:sp>
      <p:sp>
        <p:nvSpPr>
          <p:cNvPr id="6" name="TextBox 5"/>
          <p:cNvSpPr txBox="1"/>
          <p:nvPr/>
        </p:nvSpPr>
        <p:spPr>
          <a:xfrm flipH="1">
            <a:off x="234255" y="6447934"/>
            <a:ext cx="2678627" cy="369332"/>
          </a:xfrm>
          <a:prstGeom prst="rect">
            <a:avLst/>
          </a:prstGeom>
          <a:noFill/>
        </p:spPr>
        <p:txBody>
          <a:bodyPr wrap="square" rtlCol="0">
            <a:spAutoFit/>
          </a:bodyPr>
          <a:lstStyle/>
          <a:p>
            <a:r>
              <a:rPr lang="en-AU" dirty="0"/>
              <a:t>Data Source: </a:t>
            </a:r>
            <a:r>
              <a:rPr lang="en-AU" dirty="0" err="1"/>
              <a:t>idp.nz</a:t>
            </a:r>
            <a:endParaRPr lang="en-A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0457" y="1890743"/>
            <a:ext cx="8713509" cy="4752823"/>
          </a:xfrm>
          <a:prstGeom prst="rect">
            <a:avLst/>
          </a:prstGeom>
        </p:spPr>
      </p:pic>
      <p:sp>
        <p:nvSpPr>
          <p:cNvPr id="4" name="TextBox 3">
            <a:extLst>
              <a:ext uri="{FF2B5EF4-FFF2-40B4-BE49-F238E27FC236}">
                <a16:creationId xmlns:a16="http://schemas.microsoft.com/office/drawing/2014/main" id="{33A2AE92-C112-AF49-B0CA-604446461688}"/>
              </a:ext>
            </a:extLst>
          </p:cNvPr>
          <p:cNvSpPr txBox="1"/>
          <p:nvPr/>
        </p:nvSpPr>
        <p:spPr>
          <a:xfrm>
            <a:off x="980387" y="2347274"/>
            <a:ext cx="6643165" cy="369332"/>
          </a:xfrm>
          <a:prstGeom prst="rect">
            <a:avLst/>
          </a:prstGeom>
          <a:solidFill>
            <a:schemeClr val="bg1"/>
          </a:solidFill>
        </p:spPr>
        <p:txBody>
          <a:bodyPr wrap="none" rtlCol="0">
            <a:spAutoFit/>
          </a:bodyPr>
          <a:lstStyle/>
          <a:p>
            <a:r>
              <a:rPr lang="en-AU" dirty="0">
                <a:latin typeface="AhnbergHand" pitchFamily="2" charset="0"/>
              </a:rPr>
              <a:t>Yes, just 0.17% of names in .</a:t>
            </a:r>
            <a:r>
              <a:rPr lang="en-AU" dirty="0" err="1">
                <a:latin typeface="AhnbergHand" pitchFamily="2" charset="0"/>
              </a:rPr>
              <a:t>nz</a:t>
            </a:r>
            <a:r>
              <a:rPr lang="en-AU" dirty="0">
                <a:latin typeface="AhnbergHand" pitchFamily="2" charset="0"/>
              </a:rPr>
              <a:t> are DNSSEC-signed</a:t>
            </a:r>
          </a:p>
        </p:txBody>
      </p:sp>
      <p:sp>
        <p:nvSpPr>
          <p:cNvPr id="7" name="Freeform 6">
            <a:extLst>
              <a:ext uri="{FF2B5EF4-FFF2-40B4-BE49-F238E27FC236}">
                <a16:creationId xmlns:a16="http://schemas.microsoft.com/office/drawing/2014/main" id="{C75D4C72-5AD7-7744-8FE3-D9567A9A98C0}"/>
              </a:ext>
            </a:extLst>
          </p:cNvPr>
          <p:cNvSpPr/>
          <p:nvPr/>
        </p:nvSpPr>
        <p:spPr>
          <a:xfrm>
            <a:off x="7690312" y="2448629"/>
            <a:ext cx="2109986" cy="303998"/>
          </a:xfrm>
          <a:custGeom>
            <a:avLst/>
            <a:gdLst>
              <a:gd name="connsiteX0" fmla="*/ 39667 w 2109986"/>
              <a:gd name="connsiteY0" fmla="*/ 21194 h 303998"/>
              <a:gd name="connsiteX1" fmla="*/ 115082 w 2109986"/>
              <a:gd name="connsiteY1" fmla="*/ 2340 h 303998"/>
              <a:gd name="connsiteX2" fmla="*/ 1010628 w 2109986"/>
              <a:gd name="connsiteY2" fmla="*/ 68328 h 303998"/>
              <a:gd name="connsiteX3" fmla="*/ 2085284 w 2109986"/>
              <a:gd name="connsiteY3" fmla="*/ 190876 h 303998"/>
              <a:gd name="connsiteX4" fmla="*/ 1783626 w 2109986"/>
              <a:gd name="connsiteY4" fmla="*/ 49474 h 303998"/>
              <a:gd name="connsiteX5" fmla="*/ 2000443 w 2109986"/>
              <a:gd name="connsiteY5" fmla="*/ 190876 h 303998"/>
              <a:gd name="connsiteX6" fmla="*/ 1331140 w 2109986"/>
              <a:gd name="connsiteY6" fmla="*/ 303998 h 30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9986" h="303998">
                <a:moveTo>
                  <a:pt x="39667" y="21194"/>
                </a:moveTo>
                <a:cubicBezTo>
                  <a:pt x="-3539" y="7839"/>
                  <a:pt x="-46745" y="-5516"/>
                  <a:pt x="115082" y="2340"/>
                </a:cubicBezTo>
                <a:cubicBezTo>
                  <a:pt x="276909" y="10196"/>
                  <a:pt x="682261" y="36905"/>
                  <a:pt x="1010628" y="68328"/>
                </a:cubicBezTo>
                <a:cubicBezTo>
                  <a:pt x="1338995" y="99751"/>
                  <a:pt x="1956451" y="194018"/>
                  <a:pt x="2085284" y="190876"/>
                </a:cubicBezTo>
                <a:cubicBezTo>
                  <a:pt x="2214117" y="187734"/>
                  <a:pt x="1797766" y="49474"/>
                  <a:pt x="1783626" y="49474"/>
                </a:cubicBezTo>
                <a:cubicBezTo>
                  <a:pt x="1769486" y="49474"/>
                  <a:pt x="2075857" y="148455"/>
                  <a:pt x="2000443" y="190876"/>
                </a:cubicBezTo>
                <a:cubicBezTo>
                  <a:pt x="1925029" y="233297"/>
                  <a:pt x="1628084" y="268647"/>
                  <a:pt x="1331140" y="30399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C7C7395A-B951-F34F-AB7D-EC2C02343B95}"/>
              </a:ext>
            </a:extLst>
          </p:cNvPr>
          <p:cNvSpPr txBox="1"/>
          <p:nvPr/>
        </p:nvSpPr>
        <p:spPr>
          <a:xfrm rot="21359728">
            <a:off x="7725831" y="3746145"/>
            <a:ext cx="2566728" cy="646331"/>
          </a:xfrm>
          <a:prstGeom prst="rect">
            <a:avLst/>
          </a:prstGeom>
          <a:solidFill>
            <a:schemeClr val="bg1"/>
          </a:solidFill>
        </p:spPr>
        <p:txBody>
          <a:bodyPr wrap="none" rtlCol="0">
            <a:spAutoFit/>
          </a:bodyPr>
          <a:lstStyle/>
          <a:p>
            <a:r>
              <a:rPr lang="en-AU" dirty="0">
                <a:latin typeface="AhnbergHand" pitchFamily="2" charset="0"/>
              </a:rPr>
              <a:t>That’s totally NOT</a:t>
            </a:r>
          </a:p>
          <a:p>
            <a:r>
              <a:rPr lang="en-AU" dirty="0">
                <a:latin typeface="AhnbergHand" pitchFamily="2" charset="0"/>
              </a:rPr>
              <a:t>impressive!</a:t>
            </a:r>
          </a:p>
        </p:txBody>
      </p:sp>
    </p:spTree>
    <p:extLst>
      <p:ext uri="{BB962C8B-B14F-4D97-AF65-F5344CB8AC3E}">
        <p14:creationId xmlns:p14="http://schemas.microsoft.com/office/powerpoint/2010/main" val="20362995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42D1-B87B-7F42-BF73-D83292D1D26E}"/>
              </a:ext>
            </a:extLst>
          </p:cNvPr>
          <p:cNvSpPr>
            <a:spLocks noGrp="1"/>
          </p:cNvSpPr>
          <p:nvPr>
            <p:ph type="title"/>
          </p:nvPr>
        </p:nvSpPr>
        <p:spPr/>
        <p:txBody>
          <a:bodyPr/>
          <a:lstStyle/>
          <a:p>
            <a:r>
              <a:rPr lang="en-AU" dirty="0"/>
              <a:t>Thanks!</a:t>
            </a:r>
          </a:p>
        </p:txBody>
      </p:sp>
      <p:sp>
        <p:nvSpPr>
          <p:cNvPr id="3" name="Content Placeholder 2">
            <a:extLst>
              <a:ext uri="{FF2B5EF4-FFF2-40B4-BE49-F238E27FC236}">
                <a16:creationId xmlns:a16="http://schemas.microsoft.com/office/drawing/2014/main" id="{BAA9F7EC-A847-E046-A519-28C677FCA4A6}"/>
              </a:ext>
            </a:extLst>
          </p:cNvPr>
          <p:cNvSpPr>
            <a:spLocks noGrp="1"/>
          </p:cNvSpPr>
          <p:nvPr>
            <p:ph idx="1"/>
          </p:nvPr>
        </p:nvSpPr>
        <p:spPr/>
        <p:txBody>
          <a:bodyPr/>
          <a:lstStyle/>
          <a:p>
            <a:endParaRPr lang="en-AU"/>
          </a:p>
        </p:txBody>
      </p:sp>
    </p:spTree>
    <p:extLst>
      <p:ext uri="{BB962C8B-B14F-4D97-AF65-F5344CB8AC3E}">
        <p14:creationId xmlns:p14="http://schemas.microsoft.com/office/powerpoint/2010/main" val="820104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be </a:t>
            </a:r>
            <a:r>
              <a:rPr lang="en-US" dirty="0" err="1"/>
              <a:t>badder</a:t>
            </a:r>
            <a:endParaRPr lang="en-US" dirty="0"/>
          </a:p>
        </p:txBody>
      </p:sp>
      <p:sp>
        <p:nvSpPr>
          <p:cNvPr id="4" name="Slide Number Placeholder 3"/>
          <p:cNvSpPr>
            <a:spLocks noGrp="1"/>
          </p:cNvSpPr>
          <p:nvPr>
            <p:ph type="sldNum" sz="quarter" idx="4294967295"/>
          </p:nvPr>
        </p:nvSpPr>
        <p:spPr>
          <a:xfrm>
            <a:off x="11760629" y="6597352"/>
            <a:ext cx="384043" cy="216024"/>
          </a:xfrm>
          <a:prstGeom prst="rect">
            <a:avLst/>
          </a:prstGeom>
        </p:spPr>
        <p:txBody>
          <a:bodyPr/>
          <a:lstStyle/>
          <a:p>
            <a:fld id="{38B2A337-2C29-4402-A0A2-E290C184D5D3}" type="slidenum">
              <a:rPr lang="en-AU" kern="0" smtClean="0"/>
              <a:pPr/>
              <a:t>5</a:t>
            </a:fld>
            <a:endParaRPr lang="en-AU" kern="0" dirty="0"/>
          </a:p>
        </p:txBody>
      </p:sp>
      <p:sp>
        <p:nvSpPr>
          <p:cNvPr id="6" name="Content Placeholder 2"/>
          <p:cNvSpPr>
            <a:spLocks noGrp="1"/>
          </p:cNvSpPr>
          <p:nvPr>
            <p:ph idx="1"/>
          </p:nvPr>
        </p:nvSpPr>
        <p:spPr>
          <a:xfrm>
            <a:off x="838200" y="1825625"/>
            <a:ext cx="8937396" cy="4351338"/>
          </a:xfrm>
        </p:spPr>
        <p:txBody>
          <a:bodyPr>
            <a:normAutofit/>
          </a:bodyPr>
          <a:lstStyle/>
          <a:p>
            <a:pPr marL="0" indent="0">
              <a:buNone/>
            </a:pPr>
            <a:r>
              <a:rPr lang="en-AU" dirty="0"/>
              <a:t>TCP-based DDOS attacks:</a:t>
            </a:r>
          </a:p>
          <a:p>
            <a:pPr marL="457200" lvl="1" indent="0">
              <a:buNone/>
            </a:pPr>
            <a:r>
              <a:rPr lang="en-AU" dirty="0"/>
              <a:t>TCP SYN/ACK reflection attacks</a:t>
            </a:r>
          </a:p>
          <a:p>
            <a:pPr lvl="2"/>
            <a:r>
              <a:rPr lang="en-AU" dirty="0"/>
              <a:t>Use a spoofed source address in the initial SYN packet</a:t>
            </a:r>
          </a:p>
          <a:p>
            <a:pPr lvl="2"/>
            <a:r>
              <a:rPr lang="en-AU" dirty="0"/>
              <a:t>The server’s SYN/ACK response will be directed to the victim’s address</a:t>
            </a:r>
          </a:p>
          <a:p>
            <a:pPr lvl="2"/>
            <a:r>
              <a:rPr lang="en-AU" dirty="0"/>
              <a:t>This has limited attack leverage because the SYN and SYN/ACK packets are the same length</a:t>
            </a:r>
          </a:p>
          <a:p>
            <a:pPr lvl="2"/>
            <a:r>
              <a:rPr lang="en-AU" dirty="0"/>
              <a:t>SYN/ACK packets do not reserve state at the victim</a:t>
            </a:r>
            <a:r>
              <a:rPr lang="mr-IN" dirty="0"/>
              <a:t>–</a:t>
            </a:r>
            <a:r>
              <a:rPr lang="en-AU" dirty="0"/>
              <a:t> they normally just generate a RST, if anything at all</a:t>
            </a:r>
          </a:p>
          <a:p>
            <a:pPr lvl="2"/>
            <a:r>
              <a:rPr lang="en-AU" dirty="0"/>
              <a:t>Widespread use of BCP38 filters would limit the extent to which course address spoofing is possible</a:t>
            </a:r>
          </a:p>
        </p:txBody>
      </p:sp>
      <p:sp>
        <p:nvSpPr>
          <p:cNvPr id="7" name="Freeform 6"/>
          <p:cNvSpPr/>
          <p:nvPr/>
        </p:nvSpPr>
        <p:spPr>
          <a:xfrm>
            <a:off x="7748833" y="1146625"/>
            <a:ext cx="707134" cy="1088125"/>
          </a:xfrm>
          <a:custGeom>
            <a:avLst/>
            <a:gdLst>
              <a:gd name="connsiteX0" fmla="*/ 405353 w 707134"/>
              <a:gd name="connsiteY0" fmla="*/ 192536 h 1088125"/>
              <a:gd name="connsiteX1" fmla="*/ 499621 w 707134"/>
              <a:gd name="connsiteY1" fmla="*/ 60561 h 1088125"/>
              <a:gd name="connsiteX2" fmla="*/ 301658 w 707134"/>
              <a:gd name="connsiteY2" fmla="*/ 4000 h 1088125"/>
              <a:gd name="connsiteX3" fmla="*/ 150829 w 707134"/>
              <a:gd name="connsiteY3" fmla="*/ 164256 h 1088125"/>
              <a:gd name="connsiteX4" fmla="*/ 348792 w 707134"/>
              <a:gd name="connsiteY4" fmla="*/ 211390 h 1088125"/>
              <a:gd name="connsiteX5" fmla="*/ 405353 w 707134"/>
              <a:gd name="connsiteY5" fmla="*/ 597889 h 1088125"/>
              <a:gd name="connsiteX6" fmla="*/ 395926 w 707134"/>
              <a:gd name="connsiteY6" fmla="*/ 842985 h 1088125"/>
              <a:gd name="connsiteX7" fmla="*/ 650450 w 707134"/>
              <a:gd name="connsiteY7" fmla="*/ 1088082 h 1088125"/>
              <a:gd name="connsiteX8" fmla="*/ 377072 w 707134"/>
              <a:gd name="connsiteY8" fmla="*/ 824132 h 1088125"/>
              <a:gd name="connsiteX9" fmla="*/ 179109 w 707134"/>
              <a:gd name="connsiteY9" fmla="*/ 1069229 h 1088125"/>
              <a:gd name="connsiteX10" fmla="*/ 377072 w 707134"/>
              <a:gd name="connsiteY10" fmla="*/ 805278 h 1088125"/>
              <a:gd name="connsiteX11" fmla="*/ 424206 w 707134"/>
              <a:gd name="connsiteY11" fmla="*/ 484767 h 1088125"/>
              <a:gd name="connsiteX12" fmla="*/ 707010 w 707134"/>
              <a:gd name="connsiteY12" fmla="*/ 437633 h 1088125"/>
              <a:gd name="connsiteX13" fmla="*/ 386499 w 707134"/>
              <a:gd name="connsiteY13" fmla="*/ 475340 h 1088125"/>
              <a:gd name="connsiteX14" fmla="*/ 207390 w 707134"/>
              <a:gd name="connsiteY14" fmla="*/ 635596 h 1088125"/>
              <a:gd name="connsiteX15" fmla="*/ 37707 w 707134"/>
              <a:gd name="connsiteY15" fmla="*/ 447060 h 1088125"/>
              <a:gd name="connsiteX16" fmla="*/ 0 w 707134"/>
              <a:gd name="connsiteY16" fmla="*/ 456487 h 108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7134" h="1088125">
                <a:moveTo>
                  <a:pt x="405353" y="192536"/>
                </a:moveTo>
                <a:cubicBezTo>
                  <a:pt x="461128" y="142260"/>
                  <a:pt x="516904" y="91984"/>
                  <a:pt x="499621" y="60561"/>
                </a:cubicBezTo>
                <a:cubicBezTo>
                  <a:pt x="482338" y="29138"/>
                  <a:pt x="359790" y="-13283"/>
                  <a:pt x="301658" y="4000"/>
                </a:cubicBezTo>
                <a:cubicBezTo>
                  <a:pt x="243526" y="21283"/>
                  <a:pt x="142973" y="129691"/>
                  <a:pt x="150829" y="164256"/>
                </a:cubicBezTo>
                <a:cubicBezTo>
                  <a:pt x="158685" y="198821"/>
                  <a:pt x="306371" y="139118"/>
                  <a:pt x="348792" y="211390"/>
                </a:cubicBezTo>
                <a:cubicBezTo>
                  <a:pt x="391213" y="283662"/>
                  <a:pt x="397497" y="492623"/>
                  <a:pt x="405353" y="597889"/>
                </a:cubicBezTo>
                <a:cubicBezTo>
                  <a:pt x="413209" y="703155"/>
                  <a:pt x="355076" y="761286"/>
                  <a:pt x="395926" y="842985"/>
                </a:cubicBezTo>
                <a:cubicBezTo>
                  <a:pt x="436776" y="924684"/>
                  <a:pt x="653592" y="1091224"/>
                  <a:pt x="650450" y="1088082"/>
                </a:cubicBezTo>
                <a:cubicBezTo>
                  <a:pt x="647308" y="1084940"/>
                  <a:pt x="455629" y="827274"/>
                  <a:pt x="377072" y="824132"/>
                </a:cubicBezTo>
                <a:cubicBezTo>
                  <a:pt x="298515" y="820990"/>
                  <a:pt x="179109" y="1072371"/>
                  <a:pt x="179109" y="1069229"/>
                </a:cubicBezTo>
                <a:cubicBezTo>
                  <a:pt x="179109" y="1066087"/>
                  <a:pt x="336222" y="902688"/>
                  <a:pt x="377072" y="805278"/>
                </a:cubicBezTo>
                <a:cubicBezTo>
                  <a:pt x="417922" y="707868"/>
                  <a:pt x="369217" y="546041"/>
                  <a:pt x="424206" y="484767"/>
                </a:cubicBezTo>
                <a:cubicBezTo>
                  <a:pt x="479195" y="423493"/>
                  <a:pt x="713295" y="439204"/>
                  <a:pt x="707010" y="437633"/>
                </a:cubicBezTo>
                <a:cubicBezTo>
                  <a:pt x="700726" y="436062"/>
                  <a:pt x="469769" y="442346"/>
                  <a:pt x="386499" y="475340"/>
                </a:cubicBezTo>
                <a:cubicBezTo>
                  <a:pt x="303229" y="508334"/>
                  <a:pt x="265522" y="640309"/>
                  <a:pt x="207390" y="635596"/>
                </a:cubicBezTo>
                <a:cubicBezTo>
                  <a:pt x="149258" y="630883"/>
                  <a:pt x="72272" y="476911"/>
                  <a:pt x="37707" y="447060"/>
                </a:cubicBezTo>
                <a:cubicBezTo>
                  <a:pt x="3142" y="417209"/>
                  <a:pt x="0" y="456487"/>
                  <a:pt x="0" y="456487"/>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reeform 7"/>
          <p:cNvSpPr/>
          <p:nvPr/>
        </p:nvSpPr>
        <p:spPr>
          <a:xfrm>
            <a:off x="10031691" y="1214094"/>
            <a:ext cx="707134" cy="1088125"/>
          </a:xfrm>
          <a:custGeom>
            <a:avLst/>
            <a:gdLst>
              <a:gd name="connsiteX0" fmla="*/ 405353 w 707134"/>
              <a:gd name="connsiteY0" fmla="*/ 192536 h 1088125"/>
              <a:gd name="connsiteX1" fmla="*/ 499621 w 707134"/>
              <a:gd name="connsiteY1" fmla="*/ 60561 h 1088125"/>
              <a:gd name="connsiteX2" fmla="*/ 301658 w 707134"/>
              <a:gd name="connsiteY2" fmla="*/ 4000 h 1088125"/>
              <a:gd name="connsiteX3" fmla="*/ 150829 w 707134"/>
              <a:gd name="connsiteY3" fmla="*/ 164256 h 1088125"/>
              <a:gd name="connsiteX4" fmla="*/ 348792 w 707134"/>
              <a:gd name="connsiteY4" fmla="*/ 211390 h 1088125"/>
              <a:gd name="connsiteX5" fmla="*/ 405353 w 707134"/>
              <a:gd name="connsiteY5" fmla="*/ 597889 h 1088125"/>
              <a:gd name="connsiteX6" fmla="*/ 395926 w 707134"/>
              <a:gd name="connsiteY6" fmla="*/ 842985 h 1088125"/>
              <a:gd name="connsiteX7" fmla="*/ 650450 w 707134"/>
              <a:gd name="connsiteY7" fmla="*/ 1088082 h 1088125"/>
              <a:gd name="connsiteX8" fmla="*/ 377072 w 707134"/>
              <a:gd name="connsiteY8" fmla="*/ 824132 h 1088125"/>
              <a:gd name="connsiteX9" fmla="*/ 179109 w 707134"/>
              <a:gd name="connsiteY9" fmla="*/ 1069229 h 1088125"/>
              <a:gd name="connsiteX10" fmla="*/ 377072 w 707134"/>
              <a:gd name="connsiteY10" fmla="*/ 805278 h 1088125"/>
              <a:gd name="connsiteX11" fmla="*/ 424206 w 707134"/>
              <a:gd name="connsiteY11" fmla="*/ 484767 h 1088125"/>
              <a:gd name="connsiteX12" fmla="*/ 707010 w 707134"/>
              <a:gd name="connsiteY12" fmla="*/ 437633 h 1088125"/>
              <a:gd name="connsiteX13" fmla="*/ 386499 w 707134"/>
              <a:gd name="connsiteY13" fmla="*/ 475340 h 1088125"/>
              <a:gd name="connsiteX14" fmla="*/ 207390 w 707134"/>
              <a:gd name="connsiteY14" fmla="*/ 635596 h 1088125"/>
              <a:gd name="connsiteX15" fmla="*/ 37707 w 707134"/>
              <a:gd name="connsiteY15" fmla="*/ 447060 h 1088125"/>
              <a:gd name="connsiteX16" fmla="*/ 0 w 707134"/>
              <a:gd name="connsiteY16" fmla="*/ 456487 h 108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7134" h="1088125">
                <a:moveTo>
                  <a:pt x="405353" y="192536"/>
                </a:moveTo>
                <a:cubicBezTo>
                  <a:pt x="461128" y="142260"/>
                  <a:pt x="516904" y="91984"/>
                  <a:pt x="499621" y="60561"/>
                </a:cubicBezTo>
                <a:cubicBezTo>
                  <a:pt x="482338" y="29138"/>
                  <a:pt x="359790" y="-13283"/>
                  <a:pt x="301658" y="4000"/>
                </a:cubicBezTo>
                <a:cubicBezTo>
                  <a:pt x="243526" y="21283"/>
                  <a:pt x="142973" y="129691"/>
                  <a:pt x="150829" y="164256"/>
                </a:cubicBezTo>
                <a:cubicBezTo>
                  <a:pt x="158685" y="198821"/>
                  <a:pt x="306371" y="139118"/>
                  <a:pt x="348792" y="211390"/>
                </a:cubicBezTo>
                <a:cubicBezTo>
                  <a:pt x="391213" y="283662"/>
                  <a:pt x="397497" y="492623"/>
                  <a:pt x="405353" y="597889"/>
                </a:cubicBezTo>
                <a:cubicBezTo>
                  <a:pt x="413209" y="703155"/>
                  <a:pt x="355076" y="761286"/>
                  <a:pt x="395926" y="842985"/>
                </a:cubicBezTo>
                <a:cubicBezTo>
                  <a:pt x="436776" y="924684"/>
                  <a:pt x="653592" y="1091224"/>
                  <a:pt x="650450" y="1088082"/>
                </a:cubicBezTo>
                <a:cubicBezTo>
                  <a:pt x="647308" y="1084940"/>
                  <a:pt x="455629" y="827274"/>
                  <a:pt x="377072" y="824132"/>
                </a:cubicBezTo>
                <a:cubicBezTo>
                  <a:pt x="298515" y="820990"/>
                  <a:pt x="179109" y="1072371"/>
                  <a:pt x="179109" y="1069229"/>
                </a:cubicBezTo>
                <a:cubicBezTo>
                  <a:pt x="179109" y="1066087"/>
                  <a:pt x="336222" y="902688"/>
                  <a:pt x="377072" y="805278"/>
                </a:cubicBezTo>
                <a:cubicBezTo>
                  <a:pt x="417922" y="707868"/>
                  <a:pt x="369217" y="546041"/>
                  <a:pt x="424206" y="484767"/>
                </a:cubicBezTo>
                <a:cubicBezTo>
                  <a:pt x="479195" y="423493"/>
                  <a:pt x="713295" y="439204"/>
                  <a:pt x="707010" y="437633"/>
                </a:cubicBezTo>
                <a:cubicBezTo>
                  <a:pt x="700726" y="436062"/>
                  <a:pt x="469769" y="442346"/>
                  <a:pt x="386499" y="475340"/>
                </a:cubicBezTo>
                <a:cubicBezTo>
                  <a:pt x="303229" y="508334"/>
                  <a:pt x="265522" y="640309"/>
                  <a:pt x="207390" y="635596"/>
                </a:cubicBezTo>
                <a:cubicBezTo>
                  <a:pt x="149258" y="630883"/>
                  <a:pt x="72272" y="476911"/>
                  <a:pt x="37707" y="447060"/>
                </a:cubicBezTo>
                <a:cubicBezTo>
                  <a:pt x="3142" y="417209"/>
                  <a:pt x="0" y="456487"/>
                  <a:pt x="0" y="456487"/>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p:cNvSpPr/>
          <p:nvPr/>
        </p:nvSpPr>
        <p:spPr>
          <a:xfrm>
            <a:off x="8304461" y="1024186"/>
            <a:ext cx="1727063" cy="451293"/>
          </a:xfrm>
          <a:custGeom>
            <a:avLst/>
            <a:gdLst>
              <a:gd name="connsiteX0" fmla="*/ 19407 w 1727063"/>
              <a:gd name="connsiteY0" fmla="*/ 446395 h 451293"/>
              <a:gd name="connsiteX1" fmla="*/ 57114 w 1727063"/>
              <a:gd name="connsiteY1" fmla="*/ 408688 h 451293"/>
              <a:gd name="connsiteX2" fmla="*/ 500174 w 1727063"/>
              <a:gd name="connsiteY2" fmla="*/ 135311 h 451293"/>
              <a:gd name="connsiteX3" fmla="*/ 1603110 w 1727063"/>
              <a:gd name="connsiteY3" fmla="*/ 220152 h 451293"/>
              <a:gd name="connsiteX4" fmla="*/ 1659671 w 1727063"/>
              <a:gd name="connsiteY4" fmla="*/ 97604 h 451293"/>
              <a:gd name="connsiteX5" fmla="*/ 1584257 w 1727063"/>
              <a:gd name="connsiteY5" fmla="*/ 3336 h 451293"/>
              <a:gd name="connsiteX6" fmla="*/ 1725659 w 1727063"/>
              <a:gd name="connsiteY6" fmla="*/ 220152 h 451293"/>
              <a:gd name="connsiteX7" fmla="*/ 1480562 w 1727063"/>
              <a:gd name="connsiteY7" fmla="*/ 333274 h 45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7063" h="451293">
                <a:moveTo>
                  <a:pt x="19407" y="446395"/>
                </a:moveTo>
                <a:cubicBezTo>
                  <a:pt x="-1804" y="453465"/>
                  <a:pt x="-23014" y="460535"/>
                  <a:pt x="57114" y="408688"/>
                </a:cubicBezTo>
                <a:cubicBezTo>
                  <a:pt x="137242" y="356841"/>
                  <a:pt x="242508" y="166734"/>
                  <a:pt x="500174" y="135311"/>
                </a:cubicBezTo>
                <a:cubicBezTo>
                  <a:pt x="757840" y="103888"/>
                  <a:pt x="1409861" y="226436"/>
                  <a:pt x="1603110" y="220152"/>
                </a:cubicBezTo>
                <a:cubicBezTo>
                  <a:pt x="1796359" y="213868"/>
                  <a:pt x="1662813" y="133740"/>
                  <a:pt x="1659671" y="97604"/>
                </a:cubicBezTo>
                <a:cubicBezTo>
                  <a:pt x="1656529" y="61468"/>
                  <a:pt x="1573259" y="-17089"/>
                  <a:pt x="1584257" y="3336"/>
                </a:cubicBezTo>
                <a:cubicBezTo>
                  <a:pt x="1595255" y="23761"/>
                  <a:pt x="1742941" y="165162"/>
                  <a:pt x="1725659" y="220152"/>
                </a:cubicBezTo>
                <a:cubicBezTo>
                  <a:pt x="1708377" y="275142"/>
                  <a:pt x="1521411" y="315992"/>
                  <a:pt x="1480562" y="333274"/>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p:cNvSpPr/>
          <p:nvPr/>
        </p:nvSpPr>
        <p:spPr>
          <a:xfrm>
            <a:off x="8304461" y="1214686"/>
            <a:ext cx="1727063" cy="451293"/>
          </a:xfrm>
          <a:custGeom>
            <a:avLst/>
            <a:gdLst>
              <a:gd name="connsiteX0" fmla="*/ 19407 w 1727063"/>
              <a:gd name="connsiteY0" fmla="*/ 446395 h 451293"/>
              <a:gd name="connsiteX1" fmla="*/ 57114 w 1727063"/>
              <a:gd name="connsiteY1" fmla="*/ 408688 h 451293"/>
              <a:gd name="connsiteX2" fmla="*/ 500174 w 1727063"/>
              <a:gd name="connsiteY2" fmla="*/ 135311 h 451293"/>
              <a:gd name="connsiteX3" fmla="*/ 1603110 w 1727063"/>
              <a:gd name="connsiteY3" fmla="*/ 220152 h 451293"/>
              <a:gd name="connsiteX4" fmla="*/ 1659671 w 1727063"/>
              <a:gd name="connsiteY4" fmla="*/ 97604 h 451293"/>
              <a:gd name="connsiteX5" fmla="*/ 1584257 w 1727063"/>
              <a:gd name="connsiteY5" fmla="*/ 3336 h 451293"/>
              <a:gd name="connsiteX6" fmla="*/ 1725659 w 1727063"/>
              <a:gd name="connsiteY6" fmla="*/ 220152 h 451293"/>
              <a:gd name="connsiteX7" fmla="*/ 1480562 w 1727063"/>
              <a:gd name="connsiteY7" fmla="*/ 333274 h 45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7063" h="451293">
                <a:moveTo>
                  <a:pt x="19407" y="446395"/>
                </a:moveTo>
                <a:cubicBezTo>
                  <a:pt x="-1804" y="453465"/>
                  <a:pt x="-23014" y="460535"/>
                  <a:pt x="57114" y="408688"/>
                </a:cubicBezTo>
                <a:cubicBezTo>
                  <a:pt x="137242" y="356841"/>
                  <a:pt x="242508" y="166734"/>
                  <a:pt x="500174" y="135311"/>
                </a:cubicBezTo>
                <a:cubicBezTo>
                  <a:pt x="757840" y="103888"/>
                  <a:pt x="1409861" y="226436"/>
                  <a:pt x="1603110" y="220152"/>
                </a:cubicBezTo>
                <a:cubicBezTo>
                  <a:pt x="1796359" y="213868"/>
                  <a:pt x="1662813" y="133740"/>
                  <a:pt x="1659671" y="97604"/>
                </a:cubicBezTo>
                <a:cubicBezTo>
                  <a:pt x="1656529" y="61468"/>
                  <a:pt x="1573259" y="-17089"/>
                  <a:pt x="1584257" y="3336"/>
                </a:cubicBezTo>
                <a:cubicBezTo>
                  <a:pt x="1595255" y="23761"/>
                  <a:pt x="1742941" y="165162"/>
                  <a:pt x="1725659" y="220152"/>
                </a:cubicBezTo>
                <a:cubicBezTo>
                  <a:pt x="1708377" y="275142"/>
                  <a:pt x="1521411" y="315992"/>
                  <a:pt x="1480562" y="333274"/>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12"/>
          <p:cNvSpPr/>
          <p:nvPr/>
        </p:nvSpPr>
        <p:spPr>
          <a:xfrm>
            <a:off x="8304461" y="1405186"/>
            <a:ext cx="1727063" cy="451293"/>
          </a:xfrm>
          <a:custGeom>
            <a:avLst/>
            <a:gdLst>
              <a:gd name="connsiteX0" fmla="*/ 19407 w 1727063"/>
              <a:gd name="connsiteY0" fmla="*/ 446395 h 451293"/>
              <a:gd name="connsiteX1" fmla="*/ 57114 w 1727063"/>
              <a:gd name="connsiteY1" fmla="*/ 408688 h 451293"/>
              <a:gd name="connsiteX2" fmla="*/ 500174 w 1727063"/>
              <a:gd name="connsiteY2" fmla="*/ 135311 h 451293"/>
              <a:gd name="connsiteX3" fmla="*/ 1603110 w 1727063"/>
              <a:gd name="connsiteY3" fmla="*/ 220152 h 451293"/>
              <a:gd name="connsiteX4" fmla="*/ 1659671 w 1727063"/>
              <a:gd name="connsiteY4" fmla="*/ 97604 h 451293"/>
              <a:gd name="connsiteX5" fmla="*/ 1584257 w 1727063"/>
              <a:gd name="connsiteY5" fmla="*/ 3336 h 451293"/>
              <a:gd name="connsiteX6" fmla="*/ 1725659 w 1727063"/>
              <a:gd name="connsiteY6" fmla="*/ 220152 h 451293"/>
              <a:gd name="connsiteX7" fmla="*/ 1480562 w 1727063"/>
              <a:gd name="connsiteY7" fmla="*/ 333274 h 45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7063" h="451293">
                <a:moveTo>
                  <a:pt x="19407" y="446395"/>
                </a:moveTo>
                <a:cubicBezTo>
                  <a:pt x="-1804" y="453465"/>
                  <a:pt x="-23014" y="460535"/>
                  <a:pt x="57114" y="408688"/>
                </a:cubicBezTo>
                <a:cubicBezTo>
                  <a:pt x="137242" y="356841"/>
                  <a:pt x="242508" y="166734"/>
                  <a:pt x="500174" y="135311"/>
                </a:cubicBezTo>
                <a:cubicBezTo>
                  <a:pt x="757840" y="103888"/>
                  <a:pt x="1409861" y="226436"/>
                  <a:pt x="1603110" y="220152"/>
                </a:cubicBezTo>
                <a:cubicBezTo>
                  <a:pt x="1796359" y="213868"/>
                  <a:pt x="1662813" y="133740"/>
                  <a:pt x="1659671" y="97604"/>
                </a:cubicBezTo>
                <a:cubicBezTo>
                  <a:pt x="1656529" y="61468"/>
                  <a:pt x="1573259" y="-17089"/>
                  <a:pt x="1584257" y="3336"/>
                </a:cubicBezTo>
                <a:cubicBezTo>
                  <a:pt x="1595255" y="23761"/>
                  <a:pt x="1742941" y="165162"/>
                  <a:pt x="1725659" y="220152"/>
                </a:cubicBezTo>
                <a:cubicBezTo>
                  <a:pt x="1708377" y="275142"/>
                  <a:pt x="1521411" y="315992"/>
                  <a:pt x="1480562" y="333274"/>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Freeform 13"/>
          <p:cNvSpPr/>
          <p:nvPr/>
        </p:nvSpPr>
        <p:spPr>
          <a:xfrm>
            <a:off x="8304461" y="1500436"/>
            <a:ext cx="1727063" cy="451293"/>
          </a:xfrm>
          <a:custGeom>
            <a:avLst/>
            <a:gdLst>
              <a:gd name="connsiteX0" fmla="*/ 19407 w 1727063"/>
              <a:gd name="connsiteY0" fmla="*/ 446395 h 451293"/>
              <a:gd name="connsiteX1" fmla="*/ 57114 w 1727063"/>
              <a:gd name="connsiteY1" fmla="*/ 408688 h 451293"/>
              <a:gd name="connsiteX2" fmla="*/ 500174 w 1727063"/>
              <a:gd name="connsiteY2" fmla="*/ 135311 h 451293"/>
              <a:gd name="connsiteX3" fmla="*/ 1603110 w 1727063"/>
              <a:gd name="connsiteY3" fmla="*/ 220152 h 451293"/>
              <a:gd name="connsiteX4" fmla="*/ 1659671 w 1727063"/>
              <a:gd name="connsiteY4" fmla="*/ 97604 h 451293"/>
              <a:gd name="connsiteX5" fmla="*/ 1584257 w 1727063"/>
              <a:gd name="connsiteY5" fmla="*/ 3336 h 451293"/>
              <a:gd name="connsiteX6" fmla="*/ 1725659 w 1727063"/>
              <a:gd name="connsiteY6" fmla="*/ 220152 h 451293"/>
              <a:gd name="connsiteX7" fmla="*/ 1480562 w 1727063"/>
              <a:gd name="connsiteY7" fmla="*/ 333274 h 45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7063" h="451293">
                <a:moveTo>
                  <a:pt x="19407" y="446395"/>
                </a:moveTo>
                <a:cubicBezTo>
                  <a:pt x="-1804" y="453465"/>
                  <a:pt x="-23014" y="460535"/>
                  <a:pt x="57114" y="408688"/>
                </a:cubicBezTo>
                <a:cubicBezTo>
                  <a:pt x="137242" y="356841"/>
                  <a:pt x="242508" y="166734"/>
                  <a:pt x="500174" y="135311"/>
                </a:cubicBezTo>
                <a:cubicBezTo>
                  <a:pt x="757840" y="103888"/>
                  <a:pt x="1409861" y="226436"/>
                  <a:pt x="1603110" y="220152"/>
                </a:cubicBezTo>
                <a:cubicBezTo>
                  <a:pt x="1796359" y="213868"/>
                  <a:pt x="1662813" y="133740"/>
                  <a:pt x="1659671" y="97604"/>
                </a:cubicBezTo>
                <a:cubicBezTo>
                  <a:pt x="1656529" y="61468"/>
                  <a:pt x="1573259" y="-17089"/>
                  <a:pt x="1584257" y="3336"/>
                </a:cubicBezTo>
                <a:cubicBezTo>
                  <a:pt x="1595255" y="23761"/>
                  <a:pt x="1742941" y="165162"/>
                  <a:pt x="1725659" y="220152"/>
                </a:cubicBezTo>
                <a:cubicBezTo>
                  <a:pt x="1708377" y="275142"/>
                  <a:pt x="1521411" y="315992"/>
                  <a:pt x="1480562" y="333274"/>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Freeform 14"/>
          <p:cNvSpPr/>
          <p:nvPr/>
        </p:nvSpPr>
        <p:spPr>
          <a:xfrm>
            <a:off x="8304461" y="1595686"/>
            <a:ext cx="1727063" cy="451293"/>
          </a:xfrm>
          <a:custGeom>
            <a:avLst/>
            <a:gdLst>
              <a:gd name="connsiteX0" fmla="*/ 19407 w 1727063"/>
              <a:gd name="connsiteY0" fmla="*/ 446395 h 451293"/>
              <a:gd name="connsiteX1" fmla="*/ 57114 w 1727063"/>
              <a:gd name="connsiteY1" fmla="*/ 408688 h 451293"/>
              <a:gd name="connsiteX2" fmla="*/ 500174 w 1727063"/>
              <a:gd name="connsiteY2" fmla="*/ 135311 h 451293"/>
              <a:gd name="connsiteX3" fmla="*/ 1603110 w 1727063"/>
              <a:gd name="connsiteY3" fmla="*/ 220152 h 451293"/>
              <a:gd name="connsiteX4" fmla="*/ 1659671 w 1727063"/>
              <a:gd name="connsiteY4" fmla="*/ 97604 h 451293"/>
              <a:gd name="connsiteX5" fmla="*/ 1584257 w 1727063"/>
              <a:gd name="connsiteY5" fmla="*/ 3336 h 451293"/>
              <a:gd name="connsiteX6" fmla="*/ 1725659 w 1727063"/>
              <a:gd name="connsiteY6" fmla="*/ 220152 h 451293"/>
              <a:gd name="connsiteX7" fmla="*/ 1480562 w 1727063"/>
              <a:gd name="connsiteY7" fmla="*/ 333274 h 45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7063" h="451293">
                <a:moveTo>
                  <a:pt x="19407" y="446395"/>
                </a:moveTo>
                <a:cubicBezTo>
                  <a:pt x="-1804" y="453465"/>
                  <a:pt x="-23014" y="460535"/>
                  <a:pt x="57114" y="408688"/>
                </a:cubicBezTo>
                <a:cubicBezTo>
                  <a:pt x="137242" y="356841"/>
                  <a:pt x="242508" y="166734"/>
                  <a:pt x="500174" y="135311"/>
                </a:cubicBezTo>
                <a:cubicBezTo>
                  <a:pt x="757840" y="103888"/>
                  <a:pt x="1409861" y="226436"/>
                  <a:pt x="1603110" y="220152"/>
                </a:cubicBezTo>
                <a:cubicBezTo>
                  <a:pt x="1796359" y="213868"/>
                  <a:pt x="1662813" y="133740"/>
                  <a:pt x="1659671" y="97604"/>
                </a:cubicBezTo>
                <a:cubicBezTo>
                  <a:pt x="1656529" y="61468"/>
                  <a:pt x="1573259" y="-17089"/>
                  <a:pt x="1584257" y="3336"/>
                </a:cubicBezTo>
                <a:cubicBezTo>
                  <a:pt x="1595255" y="23761"/>
                  <a:pt x="1742941" y="165162"/>
                  <a:pt x="1725659" y="220152"/>
                </a:cubicBezTo>
                <a:cubicBezTo>
                  <a:pt x="1708377" y="275142"/>
                  <a:pt x="1521411" y="315992"/>
                  <a:pt x="1480562" y="333274"/>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reeform 15"/>
          <p:cNvSpPr/>
          <p:nvPr/>
        </p:nvSpPr>
        <p:spPr>
          <a:xfrm>
            <a:off x="8304461" y="1786186"/>
            <a:ext cx="1727063" cy="451293"/>
          </a:xfrm>
          <a:custGeom>
            <a:avLst/>
            <a:gdLst>
              <a:gd name="connsiteX0" fmla="*/ 19407 w 1727063"/>
              <a:gd name="connsiteY0" fmla="*/ 446395 h 451293"/>
              <a:gd name="connsiteX1" fmla="*/ 57114 w 1727063"/>
              <a:gd name="connsiteY1" fmla="*/ 408688 h 451293"/>
              <a:gd name="connsiteX2" fmla="*/ 500174 w 1727063"/>
              <a:gd name="connsiteY2" fmla="*/ 135311 h 451293"/>
              <a:gd name="connsiteX3" fmla="*/ 1603110 w 1727063"/>
              <a:gd name="connsiteY3" fmla="*/ 220152 h 451293"/>
              <a:gd name="connsiteX4" fmla="*/ 1659671 w 1727063"/>
              <a:gd name="connsiteY4" fmla="*/ 97604 h 451293"/>
              <a:gd name="connsiteX5" fmla="*/ 1584257 w 1727063"/>
              <a:gd name="connsiteY5" fmla="*/ 3336 h 451293"/>
              <a:gd name="connsiteX6" fmla="*/ 1725659 w 1727063"/>
              <a:gd name="connsiteY6" fmla="*/ 220152 h 451293"/>
              <a:gd name="connsiteX7" fmla="*/ 1480562 w 1727063"/>
              <a:gd name="connsiteY7" fmla="*/ 333274 h 45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7063" h="451293">
                <a:moveTo>
                  <a:pt x="19407" y="446395"/>
                </a:moveTo>
                <a:cubicBezTo>
                  <a:pt x="-1804" y="453465"/>
                  <a:pt x="-23014" y="460535"/>
                  <a:pt x="57114" y="408688"/>
                </a:cubicBezTo>
                <a:cubicBezTo>
                  <a:pt x="137242" y="356841"/>
                  <a:pt x="242508" y="166734"/>
                  <a:pt x="500174" y="135311"/>
                </a:cubicBezTo>
                <a:cubicBezTo>
                  <a:pt x="757840" y="103888"/>
                  <a:pt x="1409861" y="226436"/>
                  <a:pt x="1603110" y="220152"/>
                </a:cubicBezTo>
                <a:cubicBezTo>
                  <a:pt x="1796359" y="213868"/>
                  <a:pt x="1662813" y="133740"/>
                  <a:pt x="1659671" y="97604"/>
                </a:cubicBezTo>
                <a:cubicBezTo>
                  <a:pt x="1656529" y="61468"/>
                  <a:pt x="1573259" y="-17089"/>
                  <a:pt x="1584257" y="3336"/>
                </a:cubicBezTo>
                <a:cubicBezTo>
                  <a:pt x="1595255" y="23761"/>
                  <a:pt x="1742941" y="165162"/>
                  <a:pt x="1725659" y="220152"/>
                </a:cubicBezTo>
                <a:cubicBezTo>
                  <a:pt x="1708377" y="275142"/>
                  <a:pt x="1521411" y="315992"/>
                  <a:pt x="1480562" y="333274"/>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Freeform 16"/>
          <p:cNvSpPr/>
          <p:nvPr/>
        </p:nvSpPr>
        <p:spPr>
          <a:xfrm>
            <a:off x="8304461" y="1119436"/>
            <a:ext cx="1727063" cy="451293"/>
          </a:xfrm>
          <a:custGeom>
            <a:avLst/>
            <a:gdLst>
              <a:gd name="connsiteX0" fmla="*/ 19407 w 1727063"/>
              <a:gd name="connsiteY0" fmla="*/ 446395 h 451293"/>
              <a:gd name="connsiteX1" fmla="*/ 57114 w 1727063"/>
              <a:gd name="connsiteY1" fmla="*/ 408688 h 451293"/>
              <a:gd name="connsiteX2" fmla="*/ 500174 w 1727063"/>
              <a:gd name="connsiteY2" fmla="*/ 135311 h 451293"/>
              <a:gd name="connsiteX3" fmla="*/ 1603110 w 1727063"/>
              <a:gd name="connsiteY3" fmla="*/ 220152 h 451293"/>
              <a:gd name="connsiteX4" fmla="*/ 1659671 w 1727063"/>
              <a:gd name="connsiteY4" fmla="*/ 97604 h 451293"/>
              <a:gd name="connsiteX5" fmla="*/ 1584257 w 1727063"/>
              <a:gd name="connsiteY5" fmla="*/ 3336 h 451293"/>
              <a:gd name="connsiteX6" fmla="*/ 1725659 w 1727063"/>
              <a:gd name="connsiteY6" fmla="*/ 220152 h 451293"/>
              <a:gd name="connsiteX7" fmla="*/ 1480562 w 1727063"/>
              <a:gd name="connsiteY7" fmla="*/ 333274 h 45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7063" h="451293">
                <a:moveTo>
                  <a:pt x="19407" y="446395"/>
                </a:moveTo>
                <a:cubicBezTo>
                  <a:pt x="-1804" y="453465"/>
                  <a:pt x="-23014" y="460535"/>
                  <a:pt x="57114" y="408688"/>
                </a:cubicBezTo>
                <a:cubicBezTo>
                  <a:pt x="137242" y="356841"/>
                  <a:pt x="242508" y="166734"/>
                  <a:pt x="500174" y="135311"/>
                </a:cubicBezTo>
                <a:cubicBezTo>
                  <a:pt x="757840" y="103888"/>
                  <a:pt x="1409861" y="226436"/>
                  <a:pt x="1603110" y="220152"/>
                </a:cubicBezTo>
                <a:cubicBezTo>
                  <a:pt x="1796359" y="213868"/>
                  <a:pt x="1662813" y="133740"/>
                  <a:pt x="1659671" y="97604"/>
                </a:cubicBezTo>
                <a:cubicBezTo>
                  <a:pt x="1656529" y="61468"/>
                  <a:pt x="1573259" y="-17089"/>
                  <a:pt x="1584257" y="3336"/>
                </a:cubicBezTo>
                <a:cubicBezTo>
                  <a:pt x="1595255" y="23761"/>
                  <a:pt x="1742941" y="165162"/>
                  <a:pt x="1725659" y="220152"/>
                </a:cubicBezTo>
                <a:cubicBezTo>
                  <a:pt x="1708377" y="275142"/>
                  <a:pt x="1521411" y="315992"/>
                  <a:pt x="1480562" y="333274"/>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Freeform 17"/>
          <p:cNvSpPr/>
          <p:nvPr/>
        </p:nvSpPr>
        <p:spPr>
          <a:xfrm>
            <a:off x="8304461" y="1690936"/>
            <a:ext cx="1727063" cy="451293"/>
          </a:xfrm>
          <a:custGeom>
            <a:avLst/>
            <a:gdLst>
              <a:gd name="connsiteX0" fmla="*/ 19407 w 1727063"/>
              <a:gd name="connsiteY0" fmla="*/ 446395 h 451293"/>
              <a:gd name="connsiteX1" fmla="*/ 57114 w 1727063"/>
              <a:gd name="connsiteY1" fmla="*/ 408688 h 451293"/>
              <a:gd name="connsiteX2" fmla="*/ 500174 w 1727063"/>
              <a:gd name="connsiteY2" fmla="*/ 135311 h 451293"/>
              <a:gd name="connsiteX3" fmla="*/ 1603110 w 1727063"/>
              <a:gd name="connsiteY3" fmla="*/ 220152 h 451293"/>
              <a:gd name="connsiteX4" fmla="*/ 1659671 w 1727063"/>
              <a:gd name="connsiteY4" fmla="*/ 97604 h 451293"/>
              <a:gd name="connsiteX5" fmla="*/ 1584257 w 1727063"/>
              <a:gd name="connsiteY5" fmla="*/ 3336 h 451293"/>
              <a:gd name="connsiteX6" fmla="*/ 1725659 w 1727063"/>
              <a:gd name="connsiteY6" fmla="*/ 220152 h 451293"/>
              <a:gd name="connsiteX7" fmla="*/ 1480562 w 1727063"/>
              <a:gd name="connsiteY7" fmla="*/ 333274 h 45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7063" h="451293">
                <a:moveTo>
                  <a:pt x="19407" y="446395"/>
                </a:moveTo>
                <a:cubicBezTo>
                  <a:pt x="-1804" y="453465"/>
                  <a:pt x="-23014" y="460535"/>
                  <a:pt x="57114" y="408688"/>
                </a:cubicBezTo>
                <a:cubicBezTo>
                  <a:pt x="137242" y="356841"/>
                  <a:pt x="242508" y="166734"/>
                  <a:pt x="500174" y="135311"/>
                </a:cubicBezTo>
                <a:cubicBezTo>
                  <a:pt x="757840" y="103888"/>
                  <a:pt x="1409861" y="226436"/>
                  <a:pt x="1603110" y="220152"/>
                </a:cubicBezTo>
                <a:cubicBezTo>
                  <a:pt x="1796359" y="213868"/>
                  <a:pt x="1662813" y="133740"/>
                  <a:pt x="1659671" y="97604"/>
                </a:cubicBezTo>
                <a:cubicBezTo>
                  <a:pt x="1656529" y="61468"/>
                  <a:pt x="1573259" y="-17089"/>
                  <a:pt x="1584257" y="3336"/>
                </a:cubicBezTo>
                <a:cubicBezTo>
                  <a:pt x="1595255" y="23761"/>
                  <a:pt x="1742941" y="165162"/>
                  <a:pt x="1725659" y="220152"/>
                </a:cubicBezTo>
                <a:cubicBezTo>
                  <a:pt x="1708377" y="275142"/>
                  <a:pt x="1521411" y="315992"/>
                  <a:pt x="1480562" y="333274"/>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Freeform 18"/>
          <p:cNvSpPr/>
          <p:nvPr/>
        </p:nvSpPr>
        <p:spPr>
          <a:xfrm>
            <a:off x="8304461" y="1309936"/>
            <a:ext cx="1727063" cy="451293"/>
          </a:xfrm>
          <a:custGeom>
            <a:avLst/>
            <a:gdLst>
              <a:gd name="connsiteX0" fmla="*/ 19407 w 1727063"/>
              <a:gd name="connsiteY0" fmla="*/ 446395 h 451293"/>
              <a:gd name="connsiteX1" fmla="*/ 57114 w 1727063"/>
              <a:gd name="connsiteY1" fmla="*/ 408688 h 451293"/>
              <a:gd name="connsiteX2" fmla="*/ 500174 w 1727063"/>
              <a:gd name="connsiteY2" fmla="*/ 135311 h 451293"/>
              <a:gd name="connsiteX3" fmla="*/ 1603110 w 1727063"/>
              <a:gd name="connsiteY3" fmla="*/ 220152 h 451293"/>
              <a:gd name="connsiteX4" fmla="*/ 1659671 w 1727063"/>
              <a:gd name="connsiteY4" fmla="*/ 97604 h 451293"/>
              <a:gd name="connsiteX5" fmla="*/ 1584257 w 1727063"/>
              <a:gd name="connsiteY5" fmla="*/ 3336 h 451293"/>
              <a:gd name="connsiteX6" fmla="*/ 1725659 w 1727063"/>
              <a:gd name="connsiteY6" fmla="*/ 220152 h 451293"/>
              <a:gd name="connsiteX7" fmla="*/ 1480562 w 1727063"/>
              <a:gd name="connsiteY7" fmla="*/ 333274 h 45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7063" h="451293">
                <a:moveTo>
                  <a:pt x="19407" y="446395"/>
                </a:moveTo>
                <a:cubicBezTo>
                  <a:pt x="-1804" y="453465"/>
                  <a:pt x="-23014" y="460535"/>
                  <a:pt x="57114" y="408688"/>
                </a:cubicBezTo>
                <a:cubicBezTo>
                  <a:pt x="137242" y="356841"/>
                  <a:pt x="242508" y="166734"/>
                  <a:pt x="500174" y="135311"/>
                </a:cubicBezTo>
                <a:cubicBezTo>
                  <a:pt x="757840" y="103888"/>
                  <a:pt x="1409861" y="226436"/>
                  <a:pt x="1603110" y="220152"/>
                </a:cubicBezTo>
                <a:cubicBezTo>
                  <a:pt x="1796359" y="213868"/>
                  <a:pt x="1662813" y="133740"/>
                  <a:pt x="1659671" y="97604"/>
                </a:cubicBezTo>
                <a:cubicBezTo>
                  <a:pt x="1656529" y="61468"/>
                  <a:pt x="1573259" y="-17089"/>
                  <a:pt x="1584257" y="3336"/>
                </a:cubicBezTo>
                <a:cubicBezTo>
                  <a:pt x="1595255" y="23761"/>
                  <a:pt x="1742941" y="165162"/>
                  <a:pt x="1725659" y="220152"/>
                </a:cubicBezTo>
                <a:cubicBezTo>
                  <a:pt x="1708377" y="275142"/>
                  <a:pt x="1521411" y="315992"/>
                  <a:pt x="1480562" y="333274"/>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Freeform 19"/>
          <p:cNvSpPr/>
          <p:nvPr/>
        </p:nvSpPr>
        <p:spPr>
          <a:xfrm>
            <a:off x="6134202" y="1197199"/>
            <a:ext cx="707134" cy="1088125"/>
          </a:xfrm>
          <a:custGeom>
            <a:avLst/>
            <a:gdLst>
              <a:gd name="connsiteX0" fmla="*/ 405353 w 707134"/>
              <a:gd name="connsiteY0" fmla="*/ 192536 h 1088125"/>
              <a:gd name="connsiteX1" fmla="*/ 499621 w 707134"/>
              <a:gd name="connsiteY1" fmla="*/ 60561 h 1088125"/>
              <a:gd name="connsiteX2" fmla="*/ 301658 w 707134"/>
              <a:gd name="connsiteY2" fmla="*/ 4000 h 1088125"/>
              <a:gd name="connsiteX3" fmla="*/ 150829 w 707134"/>
              <a:gd name="connsiteY3" fmla="*/ 164256 h 1088125"/>
              <a:gd name="connsiteX4" fmla="*/ 348792 w 707134"/>
              <a:gd name="connsiteY4" fmla="*/ 211390 h 1088125"/>
              <a:gd name="connsiteX5" fmla="*/ 405353 w 707134"/>
              <a:gd name="connsiteY5" fmla="*/ 597889 h 1088125"/>
              <a:gd name="connsiteX6" fmla="*/ 395926 w 707134"/>
              <a:gd name="connsiteY6" fmla="*/ 842985 h 1088125"/>
              <a:gd name="connsiteX7" fmla="*/ 650450 w 707134"/>
              <a:gd name="connsiteY7" fmla="*/ 1088082 h 1088125"/>
              <a:gd name="connsiteX8" fmla="*/ 377072 w 707134"/>
              <a:gd name="connsiteY8" fmla="*/ 824132 h 1088125"/>
              <a:gd name="connsiteX9" fmla="*/ 179109 w 707134"/>
              <a:gd name="connsiteY9" fmla="*/ 1069229 h 1088125"/>
              <a:gd name="connsiteX10" fmla="*/ 377072 w 707134"/>
              <a:gd name="connsiteY10" fmla="*/ 805278 h 1088125"/>
              <a:gd name="connsiteX11" fmla="*/ 424206 w 707134"/>
              <a:gd name="connsiteY11" fmla="*/ 484767 h 1088125"/>
              <a:gd name="connsiteX12" fmla="*/ 707010 w 707134"/>
              <a:gd name="connsiteY12" fmla="*/ 437633 h 1088125"/>
              <a:gd name="connsiteX13" fmla="*/ 386499 w 707134"/>
              <a:gd name="connsiteY13" fmla="*/ 475340 h 1088125"/>
              <a:gd name="connsiteX14" fmla="*/ 207390 w 707134"/>
              <a:gd name="connsiteY14" fmla="*/ 635596 h 1088125"/>
              <a:gd name="connsiteX15" fmla="*/ 37707 w 707134"/>
              <a:gd name="connsiteY15" fmla="*/ 447060 h 1088125"/>
              <a:gd name="connsiteX16" fmla="*/ 0 w 707134"/>
              <a:gd name="connsiteY16" fmla="*/ 456487 h 108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7134" h="1088125">
                <a:moveTo>
                  <a:pt x="405353" y="192536"/>
                </a:moveTo>
                <a:cubicBezTo>
                  <a:pt x="461128" y="142260"/>
                  <a:pt x="516904" y="91984"/>
                  <a:pt x="499621" y="60561"/>
                </a:cubicBezTo>
                <a:cubicBezTo>
                  <a:pt x="482338" y="29138"/>
                  <a:pt x="359790" y="-13283"/>
                  <a:pt x="301658" y="4000"/>
                </a:cubicBezTo>
                <a:cubicBezTo>
                  <a:pt x="243526" y="21283"/>
                  <a:pt x="142973" y="129691"/>
                  <a:pt x="150829" y="164256"/>
                </a:cubicBezTo>
                <a:cubicBezTo>
                  <a:pt x="158685" y="198821"/>
                  <a:pt x="306371" y="139118"/>
                  <a:pt x="348792" y="211390"/>
                </a:cubicBezTo>
                <a:cubicBezTo>
                  <a:pt x="391213" y="283662"/>
                  <a:pt x="397497" y="492623"/>
                  <a:pt x="405353" y="597889"/>
                </a:cubicBezTo>
                <a:cubicBezTo>
                  <a:pt x="413209" y="703155"/>
                  <a:pt x="355076" y="761286"/>
                  <a:pt x="395926" y="842985"/>
                </a:cubicBezTo>
                <a:cubicBezTo>
                  <a:pt x="436776" y="924684"/>
                  <a:pt x="653592" y="1091224"/>
                  <a:pt x="650450" y="1088082"/>
                </a:cubicBezTo>
                <a:cubicBezTo>
                  <a:pt x="647308" y="1084940"/>
                  <a:pt x="455629" y="827274"/>
                  <a:pt x="377072" y="824132"/>
                </a:cubicBezTo>
                <a:cubicBezTo>
                  <a:pt x="298515" y="820990"/>
                  <a:pt x="179109" y="1072371"/>
                  <a:pt x="179109" y="1069229"/>
                </a:cubicBezTo>
                <a:cubicBezTo>
                  <a:pt x="179109" y="1066087"/>
                  <a:pt x="336222" y="902688"/>
                  <a:pt x="377072" y="805278"/>
                </a:cubicBezTo>
                <a:cubicBezTo>
                  <a:pt x="417922" y="707868"/>
                  <a:pt x="369217" y="546041"/>
                  <a:pt x="424206" y="484767"/>
                </a:cubicBezTo>
                <a:cubicBezTo>
                  <a:pt x="479195" y="423493"/>
                  <a:pt x="713295" y="439204"/>
                  <a:pt x="707010" y="437633"/>
                </a:cubicBezTo>
                <a:cubicBezTo>
                  <a:pt x="700726" y="436062"/>
                  <a:pt x="469769" y="442346"/>
                  <a:pt x="386499" y="475340"/>
                </a:cubicBezTo>
                <a:cubicBezTo>
                  <a:pt x="303229" y="508334"/>
                  <a:pt x="265522" y="640309"/>
                  <a:pt x="207390" y="635596"/>
                </a:cubicBezTo>
                <a:cubicBezTo>
                  <a:pt x="149258" y="630883"/>
                  <a:pt x="72272" y="476911"/>
                  <a:pt x="37707" y="447060"/>
                </a:cubicBezTo>
                <a:cubicBezTo>
                  <a:pt x="3142" y="417209"/>
                  <a:pt x="0" y="456487"/>
                  <a:pt x="0" y="456487"/>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Freeform 20"/>
          <p:cNvSpPr/>
          <p:nvPr/>
        </p:nvSpPr>
        <p:spPr>
          <a:xfrm>
            <a:off x="6548981" y="1021270"/>
            <a:ext cx="114043" cy="141667"/>
          </a:xfrm>
          <a:custGeom>
            <a:avLst/>
            <a:gdLst>
              <a:gd name="connsiteX0" fmla="*/ 0 w 114043"/>
              <a:gd name="connsiteY0" fmla="*/ 113386 h 141667"/>
              <a:gd name="connsiteX1" fmla="*/ 113122 w 114043"/>
              <a:gd name="connsiteY1" fmla="*/ 265 h 141667"/>
              <a:gd name="connsiteX2" fmla="*/ 56561 w 114043"/>
              <a:gd name="connsiteY2" fmla="*/ 141667 h 141667"/>
            </a:gdLst>
            <a:ahLst/>
            <a:cxnLst>
              <a:cxn ang="0">
                <a:pos x="connsiteX0" y="connsiteY0"/>
              </a:cxn>
              <a:cxn ang="0">
                <a:pos x="connsiteX1" y="connsiteY1"/>
              </a:cxn>
              <a:cxn ang="0">
                <a:pos x="connsiteX2" y="connsiteY2"/>
              </a:cxn>
            </a:cxnLst>
            <a:rect l="l" t="t" r="r" b="b"/>
            <a:pathLst>
              <a:path w="114043" h="141667">
                <a:moveTo>
                  <a:pt x="0" y="113386"/>
                </a:moveTo>
                <a:cubicBezTo>
                  <a:pt x="51847" y="54468"/>
                  <a:pt x="103695" y="-4449"/>
                  <a:pt x="113122" y="265"/>
                </a:cubicBezTo>
                <a:cubicBezTo>
                  <a:pt x="122549" y="4978"/>
                  <a:pt x="56561" y="141667"/>
                  <a:pt x="56561" y="141667"/>
                </a:cubicBezTo>
              </a:path>
            </a:pathLst>
          </a:cu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Freeform 21"/>
          <p:cNvSpPr/>
          <p:nvPr/>
        </p:nvSpPr>
        <p:spPr>
          <a:xfrm>
            <a:off x="6135777" y="1112157"/>
            <a:ext cx="196388" cy="154475"/>
          </a:xfrm>
          <a:custGeom>
            <a:avLst/>
            <a:gdLst>
              <a:gd name="connsiteX0" fmla="*/ 196388 w 196388"/>
              <a:gd name="connsiteY0" fmla="*/ 88487 h 154475"/>
              <a:gd name="connsiteX1" fmla="*/ 26705 w 196388"/>
              <a:gd name="connsiteY1" fmla="*/ 41353 h 154475"/>
              <a:gd name="connsiteX2" fmla="*/ 7852 w 196388"/>
              <a:gd name="connsiteY2" fmla="*/ 3646 h 154475"/>
              <a:gd name="connsiteX3" fmla="*/ 102120 w 196388"/>
              <a:gd name="connsiteY3" fmla="*/ 135621 h 154475"/>
              <a:gd name="connsiteX4" fmla="*/ 149254 w 196388"/>
              <a:gd name="connsiteY4" fmla="*/ 154475 h 15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88" h="154475">
                <a:moveTo>
                  <a:pt x="196388" y="88487"/>
                </a:moveTo>
                <a:cubicBezTo>
                  <a:pt x="127258" y="71990"/>
                  <a:pt x="58128" y="55493"/>
                  <a:pt x="26705" y="41353"/>
                </a:cubicBezTo>
                <a:cubicBezTo>
                  <a:pt x="-4718" y="27213"/>
                  <a:pt x="-4717" y="-12065"/>
                  <a:pt x="7852" y="3646"/>
                </a:cubicBezTo>
                <a:cubicBezTo>
                  <a:pt x="20421" y="19357"/>
                  <a:pt x="78553" y="110483"/>
                  <a:pt x="102120" y="135621"/>
                </a:cubicBezTo>
                <a:cubicBezTo>
                  <a:pt x="125687" y="160759"/>
                  <a:pt x="142969" y="152904"/>
                  <a:pt x="149254" y="154475"/>
                </a:cubicBezTo>
              </a:path>
            </a:pathLst>
          </a:cu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 name="Group 2"/>
          <p:cNvGrpSpPr/>
          <p:nvPr/>
        </p:nvGrpSpPr>
        <p:grpSpPr>
          <a:xfrm>
            <a:off x="6841336" y="942681"/>
            <a:ext cx="1096683" cy="1354902"/>
            <a:chOff x="6210956" y="1084289"/>
            <a:chExt cx="1727063" cy="1213293"/>
          </a:xfrm>
        </p:grpSpPr>
        <p:sp>
          <p:nvSpPr>
            <p:cNvPr id="23" name="Freeform 22"/>
            <p:cNvSpPr/>
            <p:nvPr/>
          </p:nvSpPr>
          <p:spPr>
            <a:xfrm>
              <a:off x="6210956" y="1084289"/>
              <a:ext cx="1727063" cy="451293"/>
            </a:xfrm>
            <a:custGeom>
              <a:avLst/>
              <a:gdLst>
                <a:gd name="connsiteX0" fmla="*/ 19407 w 1727063"/>
                <a:gd name="connsiteY0" fmla="*/ 446395 h 451293"/>
                <a:gd name="connsiteX1" fmla="*/ 57114 w 1727063"/>
                <a:gd name="connsiteY1" fmla="*/ 408688 h 451293"/>
                <a:gd name="connsiteX2" fmla="*/ 500174 w 1727063"/>
                <a:gd name="connsiteY2" fmla="*/ 135311 h 451293"/>
                <a:gd name="connsiteX3" fmla="*/ 1603110 w 1727063"/>
                <a:gd name="connsiteY3" fmla="*/ 220152 h 451293"/>
                <a:gd name="connsiteX4" fmla="*/ 1659671 w 1727063"/>
                <a:gd name="connsiteY4" fmla="*/ 97604 h 451293"/>
                <a:gd name="connsiteX5" fmla="*/ 1584257 w 1727063"/>
                <a:gd name="connsiteY5" fmla="*/ 3336 h 451293"/>
                <a:gd name="connsiteX6" fmla="*/ 1725659 w 1727063"/>
                <a:gd name="connsiteY6" fmla="*/ 220152 h 451293"/>
                <a:gd name="connsiteX7" fmla="*/ 1480562 w 1727063"/>
                <a:gd name="connsiteY7" fmla="*/ 333274 h 45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7063" h="451293">
                  <a:moveTo>
                    <a:pt x="19407" y="446395"/>
                  </a:moveTo>
                  <a:cubicBezTo>
                    <a:pt x="-1804" y="453465"/>
                    <a:pt x="-23014" y="460535"/>
                    <a:pt x="57114" y="408688"/>
                  </a:cubicBezTo>
                  <a:cubicBezTo>
                    <a:pt x="137242" y="356841"/>
                    <a:pt x="242508" y="166734"/>
                    <a:pt x="500174" y="135311"/>
                  </a:cubicBezTo>
                  <a:cubicBezTo>
                    <a:pt x="757840" y="103888"/>
                    <a:pt x="1409861" y="226436"/>
                    <a:pt x="1603110" y="220152"/>
                  </a:cubicBezTo>
                  <a:cubicBezTo>
                    <a:pt x="1796359" y="213868"/>
                    <a:pt x="1662813" y="133740"/>
                    <a:pt x="1659671" y="97604"/>
                  </a:cubicBezTo>
                  <a:cubicBezTo>
                    <a:pt x="1656529" y="61468"/>
                    <a:pt x="1573259" y="-17089"/>
                    <a:pt x="1584257" y="3336"/>
                  </a:cubicBezTo>
                  <a:cubicBezTo>
                    <a:pt x="1595255" y="23761"/>
                    <a:pt x="1742941" y="165162"/>
                    <a:pt x="1725659" y="220152"/>
                  </a:cubicBezTo>
                  <a:cubicBezTo>
                    <a:pt x="1708377" y="275142"/>
                    <a:pt x="1521411" y="315992"/>
                    <a:pt x="1480562" y="333274"/>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Freeform 23"/>
            <p:cNvSpPr/>
            <p:nvPr/>
          </p:nvSpPr>
          <p:spPr>
            <a:xfrm>
              <a:off x="6210956" y="1274789"/>
              <a:ext cx="1727063" cy="451293"/>
            </a:xfrm>
            <a:custGeom>
              <a:avLst/>
              <a:gdLst>
                <a:gd name="connsiteX0" fmla="*/ 19407 w 1727063"/>
                <a:gd name="connsiteY0" fmla="*/ 446395 h 451293"/>
                <a:gd name="connsiteX1" fmla="*/ 57114 w 1727063"/>
                <a:gd name="connsiteY1" fmla="*/ 408688 h 451293"/>
                <a:gd name="connsiteX2" fmla="*/ 500174 w 1727063"/>
                <a:gd name="connsiteY2" fmla="*/ 135311 h 451293"/>
                <a:gd name="connsiteX3" fmla="*/ 1603110 w 1727063"/>
                <a:gd name="connsiteY3" fmla="*/ 220152 h 451293"/>
                <a:gd name="connsiteX4" fmla="*/ 1659671 w 1727063"/>
                <a:gd name="connsiteY4" fmla="*/ 97604 h 451293"/>
                <a:gd name="connsiteX5" fmla="*/ 1584257 w 1727063"/>
                <a:gd name="connsiteY5" fmla="*/ 3336 h 451293"/>
                <a:gd name="connsiteX6" fmla="*/ 1725659 w 1727063"/>
                <a:gd name="connsiteY6" fmla="*/ 220152 h 451293"/>
                <a:gd name="connsiteX7" fmla="*/ 1480562 w 1727063"/>
                <a:gd name="connsiteY7" fmla="*/ 333274 h 45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7063" h="451293">
                  <a:moveTo>
                    <a:pt x="19407" y="446395"/>
                  </a:moveTo>
                  <a:cubicBezTo>
                    <a:pt x="-1804" y="453465"/>
                    <a:pt x="-23014" y="460535"/>
                    <a:pt x="57114" y="408688"/>
                  </a:cubicBezTo>
                  <a:cubicBezTo>
                    <a:pt x="137242" y="356841"/>
                    <a:pt x="242508" y="166734"/>
                    <a:pt x="500174" y="135311"/>
                  </a:cubicBezTo>
                  <a:cubicBezTo>
                    <a:pt x="757840" y="103888"/>
                    <a:pt x="1409861" y="226436"/>
                    <a:pt x="1603110" y="220152"/>
                  </a:cubicBezTo>
                  <a:cubicBezTo>
                    <a:pt x="1796359" y="213868"/>
                    <a:pt x="1662813" y="133740"/>
                    <a:pt x="1659671" y="97604"/>
                  </a:cubicBezTo>
                  <a:cubicBezTo>
                    <a:pt x="1656529" y="61468"/>
                    <a:pt x="1573259" y="-17089"/>
                    <a:pt x="1584257" y="3336"/>
                  </a:cubicBezTo>
                  <a:cubicBezTo>
                    <a:pt x="1595255" y="23761"/>
                    <a:pt x="1742941" y="165162"/>
                    <a:pt x="1725659" y="220152"/>
                  </a:cubicBezTo>
                  <a:cubicBezTo>
                    <a:pt x="1708377" y="275142"/>
                    <a:pt x="1521411" y="315992"/>
                    <a:pt x="1480562" y="333274"/>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Freeform 24"/>
            <p:cNvSpPr/>
            <p:nvPr/>
          </p:nvSpPr>
          <p:spPr>
            <a:xfrm>
              <a:off x="6210956" y="1465289"/>
              <a:ext cx="1727063" cy="451293"/>
            </a:xfrm>
            <a:custGeom>
              <a:avLst/>
              <a:gdLst>
                <a:gd name="connsiteX0" fmla="*/ 19407 w 1727063"/>
                <a:gd name="connsiteY0" fmla="*/ 446395 h 451293"/>
                <a:gd name="connsiteX1" fmla="*/ 57114 w 1727063"/>
                <a:gd name="connsiteY1" fmla="*/ 408688 h 451293"/>
                <a:gd name="connsiteX2" fmla="*/ 500174 w 1727063"/>
                <a:gd name="connsiteY2" fmla="*/ 135311 h 451293"/>
                <a:gd name="connsiteX3" fmla="*/ 1603110 w 1727063"/>
                <a:gd name="connsiteY3" fmla="*/ 220152 h 451293"/>
                <a:gd name="connsiteX4" fmla="*/ 1659671 w 1727063"/>
                <a:gd name="connsiteY4" fmla="*/ 97604 h 451293"/>
                <a:gd name="connsiteX5" fmla="*/ 1584257 w 1727063"/>
                <a:gd name="connsiteY5" fmla="*/ 3336 h 451293"/>
                <a:gd name="connsiteX6" fmla="*/ 1725659 w 1727063"/>
                <a:gd name="connsiteY6" fmla="*/ 220152 h 451293"/>
                <a:gd name="connsiteX7" fmla="*/ 1480562 w 1727063"/>
                <a:gd name="connsiteY7" fmla="*/ 333274 h 45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7063" h="451293">
                  <a:moveTo>
                    <a:pt x="19407" y="446395"/>
                  </a:moveTo>
                  <a:cubicBezTo>
                    <a:pt x="-1804" y="453465"/>
                    <a:pt x="-23014" y="460535"/>
                    <a:pt x="57114" y="408688"/>
                  </a:cubicBezTo>
                  <a:cubicBezTo>
                    <a:pt x="137242" y="356841"/>
                    <a:pt x="242508" y="166734"/>
                    <a:pt x="500174" y="135311"/>
                  </a:cubicBezTo>
                  <a:cubicBezTo>
                    <a:pt x="757840" y="103888"/>
                    <a:pt x="1409861" y="226436"/>
                    <a:pt x="1603110" y="220152"/>
                  </a:cubicBezTo>
                  <a:cubicBezTo>
                    <a:pt x="1796359" y="213868"/>
                    <a:pt x="1662813" y="133740"/>
                    <a:pt x="1659671" y="97604"/>
                  </a:cubicBezTo>
                  <a:cubicBezTo>
                    <a:pt x="1656529" y="61468"/>
                    <a:pt x="1573259" y="-17089"/>
                    <a:pt x="1584257" y="3336"/>
                  </a:cubicBezTo>
                  <a:cubicBezTo>
                    <a:pt x="1595255" y="23761"/>
                    <a:pt x="1742941" y="165162"/>
                    <a:pt x="1725659" y="220152"/>
                  </a:cubicBezTo>
                  <a:cubicBezTo>
                    <a:pt x="1708377" y="275142"/>
                    <a:pt x="1521411" y="315992"/>
                    <a:pt x="1480562" y="333274"/>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Freeform 25"/>
            <p:cNvSpPr/>
            <p:nvPr/>
          </p:nvSpPr>
          <p:spPr>
            <a:xfrm>
              <a:off x="6210956" y="1560539"/>
              <a:ext cx="1727063" cy="451293"/>
            </a:xfrm>
            <a:custGeom>
              <a:avLst/>
              <a:gdLst>
                <a:gd name="connsiteX0" fmla="*/ 19407 w 1727063"/>
                <a:gd name="connsiteY0" fmla="*/ 446395 h 451293"/>
                <a:gd name="connsiteX1" fmla="*/ 57114 w 1727063"/>
                <a:gd name="connsiteY1" fmla="*/ 408688 h 451293"/>
                <a:gd name="connsiteX2" fmla="*/ 500174 w 1727063"/>
                <a:gd name="connsiteY2" fmla="*/ 135311 h 451293"/>
                <a:gd name="connsiteX3" fmla="*/ 1603110 w 1727063"/>
                <a:gd name="connsiteY3" fmla="*/ 220152 h 451293"/>
                <a:gd name="connsiteX4" fmla="*/ 1659671 w 1727063"/>
                <a:gd name="connsiteY4" fmla="*/ 97604 h 451293"/>
                <a:gd name="connsiteX5" fmla="*/ 1584257 w 1727063"/>
                <a:gd name="connsiteY5" fmla="*/ 3336 h 451293"/>
                <a:gd name="connsiteX6" fmla="*/ 1725659 w 1727063"/>
                <a:gd name="connsiteY6" fmla="*/ 220152 h 451293"/>
                <a:gd name="connsiteX7" fmla="*/ 1480562 w 1727063"/>
                <a:gd name="connsiteY7" fmla="*/ 333274 h 45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7063" h="451293">
                  <a:moveTo>
                    <a:pt x="19407" y="446395"/>
                  </a:moveTo>
                  <a:cubicBezTo>
                    <a:pt x="-1804" y="453465"/>
                    <a:pt x="-23014" y="460535"/>
                    <a:pt x="57114" y="408688"/>
                  </a:cubicBezTo>
                  <a:cubicBezTo>
                    <a:pt x="137242" y="356841"/>
                    <a:pt x="242508" y="166734"/>
                    <a:pt x="500174" y="135311"/>
                  </a:cubicBezTo>
                  <a:cubicBezTo>
                    <a:pt x="757840" y="103888"/>
                    <a:pt x="1409861" y="226436"/>
                    <a:pt x="1603110" y="220152"/>
                  </a:cubicBezTo>
                  <a:cubicBezTo>
                    <a:pt x="1796359" y="213868"/>
                    <a:pt x="1662813" y="133740"/>
                    <a:pt x="1659671" y="97604"/>
                  </a:cubicBezTo>
                  <a:cubicBezTo>
                    <a:pt x="1656529" y="61468"/>
                    <a:pt x="1573259" y="-17089"/>
                    <a:pt x="1584257" y="3336"/>
                  </a:cubicBezTo>
                  <a:cubicBezTo>
                    <a:pt x="1595255" y="23761"/>
                    <a:pt x="1742941" y="165162"/>
                    <a:pt x="1725659" y="220152"/>
                  </a:cubicBezTo>
                  <a:cubicBezTo>
                    <a:pt x="1708377" y="275142"/>
                    <a:pt x="1521411" y="315992"/>
                    <a:pt x="1480562" y="333274"/>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Freeform 26"/>
            <p:cNvSpPr/>
            <p:nvPr/>
          </p:nvSpPr>
          <p:spPr>
            <a:xfrm>
              <a:off x="6210956" y="1655789"/>
              <a:ext cx="1727063" cy="451293"/>
            </a:xfrm>
            <a:custGeom>
              <a:avLst/>
              <a:gdLst>
                <a:gd name="connsiteX0" fmla="*/ 19407 w 1727063"/>
                <a:gd name="connsiteY0" fmla="*/ 446395 h 451293"/>
                <a:gd name="connsiteX1" fmla="*/ 57114 w 1727063"/>
                <a:gd name="connsiteY1" fmla="*/ 408688 h 451293"/>
                <a:gd name="connsiteX2" fmla="*/ 500174 w 1727063"/>
                <a:gd name="connsiteY2" fmla="*/ 135311 h 451293"/>
                <a:gd name="connsiteX3" fmla="*/ 1603110 w 1727063"/>
                <a:gd name="connsiteY3" fmla="*/ 220152 h 451293"/>
                <a:gd name="connsiteX4" fmla="*/ 1659671 w 1727063"/>
                <a:gd name="connsiteY4" fmla="*/ 97604 h 451293"/>
                <a:gd name="connsiteX5" fmla="*/ 1584257 w 1727063"/>
                <a:gd name="connsiteY5" fmla="*/ 3336 h 451293"/>
                <a:gd name="connsiteX6" fmla="*/ 1725659 w 1727063"/>
                <a:gd name="connsiteY6" fmla="*/ 220152 h 451293"/>
                <a:gd name="connsiteX7" fmla="*/ 1480562 w 1727063"/>
                <a:gd name="connsiteY7" fmla="*/ 333274 h 45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7063" h="451293">
                  <a:moveTo>
                    <a:pt x="19407" y="446395"/>
                  </a:moveTo>
                  <a:cubicBezTo>
                    <a:pt x="-1804" y="453465"/>
                    <a:pt x="-23014" y="460535"/>
                    <a:pt x="57114" y="408688"/>
                  </a:cubicBezTo>
                  <a:cubicBezTo>
                    <a:pt x="137242" y="356841"/>
                    <a:pt x="242508" y="166734"/>
                    <a:pt x="500174" y="135311"/>
                  </a:cubicBezTo>
                  <a:cubicBezTo>
                    <a:pt x="757840" y="103888"/>
                    <a:pt x="1409861" y="226436"/>
                    <a:pt x="1603110" y="220152"/>
                  </a:cubicBezTo>
                  <a:cubicBezTo>
                    <a:pt x="1796359" y="213868"/>
                    <a:pt x="1662813" y="133740"/>
                    <a:pt x="1659671" y="97604"/>
                  </a:cubicBezTo>
                  <a:cubicBezTo>
                    <a:pt x="1656529" y="61468"/>
                    <a:pt x="1573259" y="-17089"/>
                    <a:pt x="1584257" y="3336"/>
                  </a:cubicBezTo>
                  <a:cubicBezTo>
                    <a:pt x="1595255" y="23761"/>
                    <a:pt x="1742941" y="165162"/>
                    <a:pt x="1725659" y="220152"/>
                  </a:cubicBezTo>
                  <a:cubicBezTo>
                    <a:pt x="1708377" y="275142"/>
                    <a:pt x="1521411" y="315992"/>
                    <a:pt x="1480562" y="333274"/>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Freeform 27"/>
            <p:cNvSpPr/>
            <p:nvPr/>
          </p:nvSpPr>
          <p:spPr>
            <a:xfrm>
              <a:off x="6210956" y="1846289"/>
              <a:ext cx="1727063" cy="451293"/>
            </a:xfrm>
            <a:custGeom>
              <a:avLst/>
              <a:gdLst>
                <a:gd name="connsiteX0" fmla="*/ 19407 w 1727063"/>
                <a:gd name="connsiteY0" fmla="*/ 446395 h 451293"/>
                <a:gd name="connsiteX1" fmla="*/ 57114 w 1727063"/>
                <a:gd name="connsiteY1" fmla="*/ 408688 h 451293"/>
                <a:gd name="connsiteX2" fmla="*/ 500174 w 1727063"/>
                <a:gd name="connsiteY2" fmla="*/ 135311 h 451293"/>
                <a:gd name="connsiteX3" fmla="*/ 1603110 w 1727063"/>
                <a:gd name="connsiteY3" fmla="*/ 220152 h 451293"/>
                <a:gd name="connsiteX4" fmla="*/ 1659671 w 1727063"/>
                <a:gd name="connsiteY4" fmla="*/ 97604 h 451293"/>
                <a:gd name="connsiteX5" fmla="*/ 1584257 w 1727063"/>
                <a:gd name="connsiteY5" fmla="*/ 3336 h 451293"/>
                <a:gd name="connsiteX6" fmla="*/ 1725659 w 1727063"/>
                <a:gd name="connsiteY6" fmla="*/ 220152 h 451293"/>
                <a:gd name="connsiteX7" fmla="*/ 1480562 w 1727063"/>
                <a:gd name="connsiteY7" fmla="*/ 333274 h 45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7063" h="451293">
                  <a:moveTo>
                    <a:pt x="19407" y="446395"/>
                  </a:moveTo>
                  <a:cubicBezTo>
                    <a:pt x="-1804" y="453465"/>
                    <a:pt x="-23014" y="460535"/>
                    <a:pt x="57114" y="408688"/>
                  </a:cubicBezTo>
                  <a:cubicBezTo>
                    <a:pt x="137242" y="356841"/>
                    <a:pt x="242508" y="166734"/>
                    <a:pt x="500174" y="135311"/>
                  </a:cubicBezTo>
                  <a:cubicBezTo>
                    <a:pt x="757840" y="103888"/>
                    <a:pt x="1409861" y="226436"/>
                    <a:pt x="1603110" y="220152"/>
                  </a:cubicBezTo>
                  <a:cubicBezTo>
                    <a:pt x="1796359" y="213868"/>
                    <a:pt x="1662813" y="133740"/>
                    <a:pt x="1659671" y="97604"/>
                  </a:cubicBezTo>
                  <a:cubicBezTo>
                    <a:pt x="1656529" y="61468"/>
                    <a:pt x="1573259" y="-17089"/>
                    <a:pt x="1584257" y="3336"/>
                  </a:cubicBezTo>
                  <a:cubicBezTo>
                    <a:pt x="1595255" y="23761"/>
                    <a:pt x="1742941" y="165162"/>
                    <a:pt x="1725659" y="220152"/>
                  </a:cubicBezTo>
                  <a:cubicBezTo>
                    <a:pt x="1708377" y="275142"/>
                    <a:pt x="1521411" y="315992"/>
                    <a:pt x="1480562" y="333274"/>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Freeform 28"/>
            <p:cNvSpPr/>
            <p:nvPr/>
          </p:nvSpPr>
          <p:spPr>
            <a:xfrm>
              <a:off x="6210956" y="1179539"/>
              <a:ext cx="1727063" cy="451293"/>
            </a:xfrm>
            <a:custGeom>
              <a:avLst/>
              <a:gdLst>
                <a:gd name="connsiteX0" fmla="*/ 19407 w 1727063"/>
                <a:gd name="connsiteY0" fmla="*/ 446395 h 451293"/>
                <a:gd name="connsiteX1" fmla="*/ 57114 w 1727063"/>
                <a:gd name="connsiteY1" fmla="*/ 408688 h 451293"/>
                <a:gd name="connsiteX2" fmla="*/ 500174 w 1727063"/>
                <a:gd name="connsiteY2" fmla="*/ 135311 h 451293"/>
                <a:gd name="connsiteX3" fmla="*/ 1603110 w 1727063"/>
                <a:gd name="connsiteY3" fmla="*/ 220152 h 451293"/>
                <a:gd name="connsiteX4" fmla="*/ 1659671 w 1727063"/>
                <a:gd name="connsiteY4" fmla="*/ 97604 h 451293"/>
                <a:gd name="connsiteX5" fmla="*/ 1584257 w 1727063"/>
                <a:gd name="connsiteY5" fmla="*/ 3336 h 451293"/>
                <a:gd name="connsiteX6" fmla="*/ 1725659 w 1727063"/>
                <a:gd name="connsiteY6" fmla="*/ 220152 h 451293"/>
                <a:gd name="connsiteX7" fmla="*/ 1480562 w 1727063"/>
                <a:gd name="connsiteY7" fmla="*/ 333274 h 45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7063" h="451293">
                  <a:moveTo>
                    <a:pt x="19407" y="446395"/>
                  </a:moveTo>
                  <a:cubicBezTo>
                    <a:pt x="-1804" y="453465"/>
                    <a:pt x="-23014" y="460535"/>
                    <a:pt x="57114" y="408688"/>
                  </a:cubicBezTo>
                  <a:cubicBezTo>
                    <a:pt x="137242" y="356841"/>
                    <a:pt x="242508" y="166734"/>
                    <a:pt x="500174" y="135311"/>
                  </a:cubicBezTo>
                  <a:cubicBezTo>
                    <a:pt x="757840" y="103888"/>
                    <a:pt x="1409861" y="226436"/>
                    <a:pt x="1603110" y="220152"/>
                  </a:cubicBezTo>
                  <a:cubicBezTo>
                    <a:pt x="1796359" y="213868"/>
                    <a:pt x="1662813" y="133740"/>
                    <a:pt x="1659671" y="97604"/>
                  </a:cubicBezTo>
                  <a:cubicBezTo>
                    <a:pt x="1656529" y="61468"/>
                    <a:pt x="1573259" y="-17089"/>
                    <a:pt x="1584257" y="3336"/>
                  </a:cubicBezTo>
                  <a:cubicBezTo>
                    <a:pt x="1595255" y="23761"/>
                    <a:pt x="1742941" y="165162"/>
                    <a:pt x="1725659" y="220152"/>
                  </a:cubicBezTo>
                  <a:cubicBezTo>
                    <a:pt x="1708377" y="275142"/>
                    <a:pt x="1521411" y="315992"/>
                    <a:pt x="1480562" y="333274"/>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Freeform 29"/>
            <p:cNvSpPr/>
            <p:nvPr/>
          </p:nvSpPr>
          <p:spPr>
            <a:xfrm>
              <a:off x="6210956" y="1751039"/>
              <a:ext cx="1727063" cy="451293"/>
            </a:xfrm>
            <a:custGeom>
              <a:avLst/>
              <a:gdLst>
                <a:gd name="connsiteX0" fmla="*/ 19407 w 1727063"/>
                <a:gd name="connsiteY0" fmla="*/ 446395 h 451293"/>
                <a:gd name="connsiteX1" fmla="*/ 57114 w 1727063"/>
                <a:gd name="connsiteY1" fmla="*/ 408688 h 451293"/>
                <a:gd name="connsiteX2" fmla="*/ 500174 w 1727063"/>
                <a:gd name="connsiteY2" fmla="*/ 135311 h 451293"/>
                <a:gd name="connsiteX3" fmla="*/ 1603110 w 1727063"/>
                <a:gd name="connsiteY3" fmla="*/ 220152 h 451293"/>
                <a:gd name="connsiteX4" fmla="*/ 1659671 w 1727063"/>
                <a:gd name="connsiteY4" fmla="*/ 97604 h 451293"/>
                <a:gd name="connsiteX5" fmla="*/ 1584257 w 1727063"/>
                <a:gd name="connsiteY5" fmla="*/ 3336 h 451293"/>
                <a:gd name="connsiteX6" fmla="*/ 1725659 w 1727063"/>
                <a:gd name="connsiteY6" fmla="*/ 220152 h 451293"/>
                <a:gd name="connsiteX7" fmla="*/ 1480562 w 1727063"/>
                <a:gd name="connsiteY7" fmla="*/ 333274 h 45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7063" h="451293">
                  <a:moveTo>
                    <a:pt x="19407" y="446395"/>
                  </a:moveTo>
                  <a:cubicBezTo>
                    <a:pt x="-1804" y="453465"/>
                    <a:pt x="-23014" y="460535"/>
                    <a:pt x="57114" y="408688"/>
                  </a:cubicBezTo>
                  <a:cubicBezTo>
                    <a:pt x="137242" y="356841"/>
                    <a:pt x="242508" y="166734"/>
                    <a:pt x="500174" y="135311"/>
                  </a:cubicBezTo>
                  <a:cubicBezTo>
                    <a:pt x="757840" y="103888"/>
                    <a:pt x="1409861" y="226436"/>
                    <a:pt x="1603110" y="220152"/>
                  </a:cubicBezTo>
                  <a:cubicBezTo>
                    <a:pt x="1796359" y="213868"/>
                    <a:pt x="1662813" y="133740"/>
                    <a:pt x="1659671" y="97604"/>
                  </a:cubicBezTo>
                  <a:cubicBezTo>
                    <a:pt x="1656529" y="61468"/>
                    <a:pt x="1573259" y="-17089"/>
                    <a:pt x="1584257" y="3336"/>
                  </a:cubicBezTo>
                  <a:cubicBezTo>
                    <a:pt x="1595255" y="23761"/>
                    <a:pt x="1742941" y="165162"/>
                    <a:pt x="1725659" y="220152"/>
                  </a:cubicBezTo>
                  <a:cubicBezTo>
                    <a:pt x="1708377" y="275142"/>
                    <a:pt x="1521411" y="315992"/>
                    <a:pt x="1480562" y="333274"/>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Freeform 30"/>
            <p:cNvSpPr/>
            <p:nvPr/>
          </p:nvSpPr>
          <p:spPr>
            <a:xfrm>
              <a:off x="6210956" y="1370039"/>
              <a:ext cx="1727063" cy="451293"/>
            </a:xfrm>
            <a:custGeom>
              <a:avLst/>
              <a:gdLst>
                <a:gd name="connsiteX0" fmla="*/ 19407 w 1727063"/>
                <a:gd name="connsiteY0" fmla="*/ 446395 h 451293"/>
                <a:gd name="connsiteX1" fmla="*/ 57114 w 1727063"/>
                <a:gd name="connsiteY1" fmla="*/ 408688 h 451293"/>
                <a:gd name="connsiteX2" fmla="*/ 500174 w 1727063"/>
                <a:gd name="connsiteY2" fmla="*/ 135311 h 451293"/>
                <a:gd name="connsiteX3" fmla="*/ 1603110 w 1727063"/>
                <a:gd name="connsiteY3" fmla="*/ 220152 h 451293"/>
                <a:gd name="connsiteX4" fmla="*/ 1659671 w 1727063"/>
                <a:gd name="connsiteY4" fmla="*/ 97604 h 451293"/>
                <a:gd name="connsiteX5" fmla="*/ 1584257 w 1727063"/>
                <a:gd name="connsiteY5" fmla="*/ 3336 h 451293"/>
                <a:gd name="connsiteX6" fmla="*/ 1725659 w 1727063"/>
                <a:gd name="connsiteY6" fmla="*/ 220152 h 451293"/>
                <a:gd name="connsiteX7" fmla="*/ 1480562 w 1727063"/>
                <a:gd name="connsiteY7" fmla="*/ 333274 h 45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7063" h="451293">
                  <a:moveTo>
                    <a:pt x="19407" y="446395"/>
                  </a:moveTo>
                  <a:cubicBezTo>
                    <a:pt x="-1804" y="453465"/>
                    <a:pt x="-23014" y="460535"/>
                    <a:pt x="57114" y="408688"/>
                  </a:cubicBezTo>
                  <a:cubicBezTo>
                    <a:pt x="137242" y="356841"/>
                    <a:pt x="242508" y="166734"/>
                    <a:pt x="500174" y="135311"/>
                  </a:cubicBezTo>
                  <a:cubicBezTo>
                    <a:pt x="757840" y="103888"/>
                    <a:pt x="1409861" y="226436"/>
                    <a:pt x="1603110" y="220152"/>
                  </a:cubicBezTo>
                  <a:cubicBezTo>
                    <a:pt x="1796359" y="213868"/>
                    <a:pt x="1662813" y="133740"/>
                    <a:pt x="1659671" y="97604"/>
                  </a:cubicBezTo>
                  <a:cubicBezTo>
                    <a:pt x="1656529" y="61468"/>
                    <a:pt x="1573259" y="-17089"/>
                    <a:pt x="1584257" y="3336"/>
                  </a:cubicBezTo>
                  <a:cubicBezTo>
                    <a:pt x="1595255" y="23761"/>
                    <a:pt x="1742941" y="165162"/>
                    <a:pt x="1725659" y="220152"/>
                  </a:cubicBezTo>
                  <a:cubicBezTo>
                    <a:pt x="1708377" y="275142"/>
                    <a:pt x="1521411" y="315992"/>
                    <a:pt x="1480562" y="333274"/>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2" name="TextBox 31"/>
          <p:cNvSpPr txBox="1"/>
          <p:nvPr/>
        </p:nvSpPr>
        <p:spPr>
          <a:xfrm>
            <a:off x="6879840" y="799661"/>
            <a:ext cx="603050" cy="307777"/>
          </a:xfrm>
          <a:prstGeom prst="rect">
            <a:avLst/>
          </a:prstGeom>
          <a:noFill/>
        </p:spPr>
        <p:txBody>
          <a:bodyPr wrap="none" rtlCol="0">
            <a:spAutoFit/>
          </a:bodyPr>
          <a:lstStyle/>
          <a:p>
            <a:r>
              <a:rPr lang="en-AU" sz="1400" dirty="0">
                <a:latin typeface="AhnbergHand" charset="0"/>
                <a:ea typeface="AhnbergHand" charset="0"/>
                <a:cs typeface="AhnbergHand" charset="0"/>
              </a:rPr>
              <a:t>SYN</a:t>
            </a:r>
            <a:endParaRPr lang="en-AU" dirty="0">
              <a:latin typeface="AhnbergHand" charset="0"/>
              <a:ea typeface="AhnbergHand" charset="0"/>
              <a:cs typeface="AhnbergHand" charset="0"/>
            </a:endParaRPr>
          </a:p>
        </p:txBody>
      </p:sp>
      <p:sp>
        <p:nvSpPr>
          <p:cNvPr id="33" name="TextBox 32"/>
          <p:cNvSpPr txBox="1"/>
          <p:nvPr/>
        </p:nvSpPr>
        <p:spPr>
          <a:xfrm>
            <a:off x="8866467" y="836711"/>
            <a:ext cx="1138453" cy="307777"/>
          </a:xfrm>
          <a:prstGeom prst="rect">
            <a:avLst/>
          </a:prstGeom>
          <a:noFill/>
        </p:spPr>
        <p:txBody>
          <a:bodyPr wrap="none" rtlCol="0">
            <a:spAutoFit/>
          </a:bodyPr>
          <a:lstStyle/>
          <a:p>
            <a:r>
              <a:rPr lang="en-AU" sz="1400" dirty="0">
                <a:latin typeface="AhnbergHand" charset="0"/>
                <a:ea typeface="AhnbergHand" charset="0"/>
                <a:cs typeface="AhnbergHand" charset="0"/>
              </a:rPr>
              <a:t>SYN+ACK</a:t>
            </a:r>
            <a:endParaRPr lang="en-AU" dirty="0">
              <a:latin typeface="AhnbergHand" charset="0"/>
              <a:ea typeface="AhnbergHand" charset="0"/>
              <a:cs typeface="AhnbergHand" charset="0"/>
            </a:endParaRPr>
          </a:p>
        </p:txBody>
      </p:sp>
      <p:sp>
        <p:nvSpPr>
          <p:cNvPr id="34" name="TextBox 33">
            <a:extLst>
              <a:ext uri="{FF2B5EF4-FFF2-40B4-BE49-F238E27FC236}">
                <a16:creationId xmlns:a16="http://schemas.microsoft.com/office/drawing/2014/main" id="{C28C46A0-F559-A546-9FF3-ACD6834C12BE}"/>
              </a:ext>
            </a:extLst>
          </p:cNvPr>
          <p:cNvSpPr txBox="1"/>
          <p:nvPr/>
        </p:nvSpPr>
        <p:spPr>
          <a:xfrm rot="21126100">
            <a:off x="3597782" y="5423005"/>
            <a:ext cx="7583792" cy="369332"/>
          </a:xfrm>
          <a:prstGeom prst="rect">
            <a:avLst/>
          </a:prstGeom>
          <a:noFill/>
        </p:spPr>
        <p:txBody>
          <a:bodyPr wrap="square" rtlCol="0">
            <a:spAutoFit/>
          </a:bodyPr>
          <a:lstStyle/>
          <a:p>
            <a:r>
              <a:rPr lang="en-AU" dirty="0">
                <a:latin typeface="AhnbergHand" pitchFamily="2" charset="0"/>
              </a:rPr>
              <a:t>Reflection attacks without amplification are of limited use!</a:t>
            </a:r>
          </a:p>
        </p:txBody>
      </p:sp>
    </p:spTree>
    <p:extLst>
      <p:ext uri="{BB962C8B-B14F-4D97-AF65-F5344CB8AC3E}">
        <p14:creationId xmlns:p14="http://schemas.microsoft.com/office/powerpoint/2010/main" val="201457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9543" y="518473"/>
            <a:ext cx="4739933" cy="2375556"/>
          </a:xfrm>
          <a:prstGeom prst="rect">
            <a:avLst/>
          </a:prstGeom>
        </p:spPr>
      </p:pic>
      <p:sp>
        <p:nvSpPr>
          <p:cNvPr id="2" name="Title 1"/>
          <p:cNvSpPr>
            <a:spLocks noGrp="1"/>
          </p:cNvSpPr>
          <p:nvPr>
            <p:ph type="title"/>
          </p:nvPr>
        </p:nvSpPr>
        <p:spPr/>
        <p:txBody>
          <a:bodyPr/>
          <a:lstStyle/>
          <a:p>
            <a:r>
              <a:rPr lang="en-US" dirty="0"/>
              <a:t>How to be more bad</a:t>
            </a:r>
          </a:p>
        </p:txBody>
      </p:sp>
      <p:sp>
        <p:nvSpPr>
          <p:cNvPr id="4" name="Slide Number Placeholder 3"/>
          <p:cNvSpPr>
            <a:spLocks noGrp="1"/>
          </p:cNvSpPr>
          <p:nvPr>
            <p:ph type="sldNum" sz="quarter" idx="4294967295"/>
          </p:nvPr>
        </p:nvSpPr>
        <p:spPr>
          <a:xfrm>
            <a:off x="11760629" y="6597352"/>
            <a:ext cx="384043" cy="216024"/>
          </a:xfrm>
          <a:prstGeom prst="rect">
            <a:avLst/>
          </a:prstGeom>
        </p:spPr>
        <p:txBody>
          <a:bodyPr/>
          <a:lstStyle/>
          <a:p>
            <a:fld id="{38B2A337-2C29-4402-A0A2-E290C184D5D3}" type="slidenum">
              <a:rPr lang="en-AU" kern="0" smtClean="0"/>
              <a:pPr/>
              <a:t>6</a:t>
            </a:fld>
            <a:endParaRPr lang="en-AU" kern="0" dirty="0"/>
          </a:p>
        </p:txBody>
      </p:sp>
      <p:sp>
        <p:nvSpPr>
          <p:cNvPr id="6" name="Content Placeholder 2"/>
          <p:cNvSpPr>
            <a:spLocks noGrp="1"/>
          </p:cNvSpPr>
          <p:nvPr>
            <p:ph idx="1"/>
          </p:nvPr>
        </p:nvSpPr>
        <p:spPr>
          <a:xfrm>
            <a:off x="838200" y="1825625"/>
            <a:ext cx="10515600" cy="4351338"/>
          </a:xfrm>
        </p:spPr>
        <p:txBody>
          <a:bodyPr>
            <a:normAutofit/>
          </a:bodyPr>
          <a:lstStyle/>
          <a:p>
            <a:pPr marL="0" indent="0">
              <a:buNone/>
            </a:pPr>
            <a:r>
              <a:rPr lang="en-AU" dirty="0"/>
              <a:t>UDP-based DDOS attacks:</a:t>
            </a:r>
          </a:p>
          <a:p>
            <a:pPr marL="457200" lvl="1" indent="0">
              <a:buNone/>
            </a:pPr>
            <a:r>
              <a:rPr lang="en-AU" dirty="0"/>
              <a:t>UDP is far easier to use for a DDOS attack</a:t>
            </a:r>
          </a:p>
          <a:p>
            <a:pPr lvl="1"/>
            <a:r>
              <a:rPr lang="en-AU" dirty="0"/>
              <a:t>Use a bot army to send UDP packets directly to a UDP-based server</a:t>
            </a:r>
          </a:p>
          <a:p>
            <a:pPr lvl="1"/>
            <a:endParaRPr lang="en-AU" dirty="0"/>
          </a:p>
          <a:p>
            <a:pPr lvl="1"/>
            <a:r>
              <a:rPr lang="en-AU" dirty="0"/>
              <a:t>Or use spoofed sources to generate a reflection / amplification attack</a:t>
            </a:r>
          </a:p>
          <a:p>
            <a:pPr lvl="1"/>
            <a:r>
              <a:rPr lang="en-AU" dirty="0"/>
              <a:t>There are a number of cases in UDP applications where the response can be far larger than the query:</a:t>
            </a:r>
          </a:p>
          <a:p>
            <a:pPr lvl="2"/>
            <a:r>
              <a:rPr lang="en-AU" dirty="0"/>
              <a:t>SNMP, NTP, </a:t>
            </a:r>
            <a:r>
              <a:rPr lang="en-AU" dirty="0" err="1"/>
              <a:t>chargen</a:t>
            </a:r>
            <a:r>
              <a:rPr lang="en-AU" dirty="0"/>
              <a:t>, finger, DNS</a:t>
            </a:r>
          </a:p>
          <a:p>
            <a:pPr lvl="1"/>
            <a:r>
              <a:rPr lang="en-AU" dirty="0"/>
              <a:t>Reflection/Amplification attacks can transform a small query UDP stream into a massive response stream</a:t>
            </a:r>
          </a:p>
          <a:p>
            <a:pPr lvl="2"/>
            <a:endParaRPr lang="en-AU" dirty="0"/>
          </a:p>
        </p:txBody>
      </p:sp>
      <p:sp>
        <p:nvSpPr>
          <p:cNvPr id="7" name="TextBox 6">
            <a:extLst>
              <a:ext uri="{FF2B5EF4-FFF2-40B4-BE49-F238E27FC236}">
                <a16:creationId xmlns:a16="http://schemas.microsoft.com/office/drawing/2014/main" id="{FE077390-CF2F-D847-9575-2919F83E396B}"/>
              </a:ext>
            </a:extLst>
          </p:cNvPr>
          <p:cNvSpPr txBox="1"/>
          <p:nvPr/>
        </p:nvSpPr>
        <p:spPr>
          <a:xfrm rot="21126100">
            <a:off x="3013320" y="5708706"/>
            <a:ext cx="7583792" cy="369332"/>
          </a:xfrm>
          <a:prstGeom prst="rect">
            <a:avLst/>
          </a:prstGeom>
          <a:noFill/>
        </p:spPr>
        <p:txBody>
          <a:bodyPr wrap="square" rtlCol="0">
            <a:spAutoFit/>
          </a:bodyPr>
          <a:lstStyle/>
          <a:p>
            <a:r>
              <a:rPr lang="en-AU" dirty="0">
                <a:latin typeface="AhnbergHand" pitchFamily="2" charset="0"/>
              </a:rPr>
              <a:t>This has far more potential than TCP-based attacks!</a:t>
            </a:r>
          </a:p>
        </p:txBody>
      </p:sp>
    </p:spTree>
    <p:extLst>
      <p:ext uri="{BB962C8B-B14F-4D97-AF65-F5344CB8AC3E}">
        <p14:creationId xmlns:p14="http://schemas.microsoft.com/office/powerpoint/2010/main" val="174242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9543" y="518473"/>
            <a:ext cx="4739933" cy="2375556"/>
          </a:xfrm>
          <a:prstGeom prst="rect">
            <a:avLst/>
          </a:prstGeom>
        </p:spPr>
      </p:pic>
      <p:sp>
        <p:nvSpPr>
          <p:cNvPr id="2" name="Title 1"/>
          <p:cNvSpPr>
            <a:spLocks noGrp="1"/>
          </p:cNvSpPr>
          <p:nvPr>
            <p:ph type="title"/>
          </p:nvPr>
        </p:nvSpPr>
        <p:spPr/>
        <p:txBody>
          <a:bodyPr/>
          <a:lstStyle/>
          <a:p>
            <a:r>
              <a:rPr lang="en-US" dirty="0"/>
              <a:t>How to be most bad</a:t>
            </a:r>
          </a:p>
        </p:txBody>
      </p:sp>
      <p:sp>
        <p:nvSpPr>
          <p:cNvPr id="4" name="Slide Number Placeholder 3"/>
          <p:cNvSpPr>
            <a:spLocks noGrp="1"/>
          </p:cNvSpPr>
          <p:nvPr>
            <p:ph type="sldNum" sz="quarter" idx="4294967295"/>
          </p:nvPr>
        </p:nvSpPr>
        <p:spPr>
          <a:xfrm>
            <a:off x="11760629" y="6597352"/>
            <a:ext cx="384043" cy="216024"/>
          </a:xfrm>
          <a:prstGeom prst="rect">
            <a:avLst/>
          </a:prstGeom>
        </p:spPr>
        <p:txBody>
          <a:bodyPr/>
          <a:lstStyle/>
          <a:p>
            <a:fld id="{38B2A337-2C29-4402-A0A2-E290C184D5D3}" type="slidenum">
              <a:rPr lang="en-AU" kern="0" smtClean="0"/>
              <a:pPr/>
              <a:t>7</a:t>
            </a:fld>
            <a:endParaRPr lang="en-AU" kern="0" dirty="0"/>
          </a:p>
        </p:txBody>
      </p:sp>
      <p:sp>
        <p:nvSpPr>
          <p:cNvPr id="6" name="Content Placeholder 2"/>
          <p:cNvSpPr>
            <a:spLocks noGrp="1"/>
          </p:cNvSpPr>
          <p:nvPr>
            <p:ph idx="1"/>
          </p:nvPr>
        </p:nvSpPr>
        <p:spPr>
          <a:xfrm>
            <a:off x="970175" y="2246014"/>
            <a:ext cx="9380456" cy="4351338"/>
          </a:xfrm>
        </p:spPr>
        <p:txBody>
          <a:bodyPr>
            <a:normAutofit/>
          </a:bodyPr>
          <a:lstStyle/>
          <a:p>
            <a:pPr marL="0" indent="0">
              <a:buNone/>
            </a:pPr>
            <a:r>
              <a:rPr lang="en-AU" dirty="0"/>
              <a:t>UDP-based DDOS attacks:</a:t>
            </a:r>
          </a:p>
          <a:p>
            <a:pPr marL="457200" lvl="1" indent="0">
              <a:buNone/>
            </a:pPr>
            <a:r>
              <a:rPr lang="en-AU" dirty="0"/>
              <a:t>If you are going to use UDP then the DNS is the obvious weapon of choice:</a:t>
            </a:r>
          </a:p>
          <a:p>
            <a:pPr lvl="2"/>
            <a:r>
              <a:rPr lang="en-AU" dirty="0"/>
              <a:t>Highly suitable for amplification attacks</a:t>
            </a:r>
          </a:p>
          <a:p>
            <a:pPr lvl="2"/>
            <a:r>
              <a:rPr lang="en-AU" dirty="0"/>
              <a:t>Universally supported, and often permitted through firewalls</a:t>
            </a:r>
          </a:p>
          <a:p>
            <a:pPr lvl="2"/>
            <a:r>
              <a:rPr lang="en-AU" dirty="0"/>
              <a:t>Promiscuous servers that will attempt to respond to every query</a:t>
            </a:r>
          </a:p>
          <a:p>
            <a:pPr lvl="2"/>
            <a:r>
              <a:rPr lang="en-AU" dirty="0"/>
              <a:t>Individual responses are readily discarded by the victim, so the attack is useful only effective in very high volume </a:t>
            </a:r>
            <a:r>
              <a:rPr lang="mr-IN" dirty="0"/>
              <a:t>–</a:t>
            </a:r>
            <a:r>
              <a:rPr lang="en-AU" dirty="0"/>
              <a:t> the attack is a form of resource starvation of the network in the region around the victim</a:t>
            </a:r>
          </a:p>
          <a:p>
            <a:pPr lvl="2"/>
            <a:endParaRPr lang="en-AU" dirty="0"/>
          </a:p>
          <a:p>
            <a:pPr lvl="1"/>
            <a:endParaRPr lang="en-AU" dirty="0"/>
          </a:p>
        </p:txBody>
      </p:sp>
      <p:sp>
        <p:nvSpPr>
          <p:cNvPr id="7" name="TextBox 6">
            <a:extLst>
              <a:ext uri="{FF2B5EF4-FFF2-40B4-BE49-F238E27FC236}">
                <a16:creationId xmlns:a16="http://schemas.microsoft.com/office/drawing/2014/main" id="{0F6F4CA8-8D43-174C-A2D5-CDB6F355F5FB}"/>
              </a:ext>
            </a:extLst>
          </p:cNvPr>
          <p:cNvSpPr txBox="1"/>
          <p:nvPr/>
        </p:nvSpPr>
        <p:spPr>
          <a:xfrm rot="21126100">
            <a:off x="3013320" y="5708706"/>
            <a:ext cx="7583792" cy="369332"/>
          </a:xfrm>
          <a:prstGeom prst="rect">
            <a:avLst/>
          </a:prstGeom>
          <a:noFill/>
        </p:spPr>
        <p:txBody>
          <a:bodyPr wrap="square" rtlCol="0">
            <a:spAutoFit/>
          </a:bodyPr>
          <a:lstStyle/>
          <a:p>
            <a:r>
              <a:rPr lang="en-AU" dirty="0">
                <a:latin typeface="AhnbergHand" pitchFamily="2" charset="0"/>
              </a:rPr>
              <a:t>In this case the victim is usually a DNS name server</a:t>
            </a:r>
          </a:p>
        </p:txBody>
      </p:sp>
    </p:spTree>
    <p:extLst>
      <p:ext uri="{BB962C8B-B14F-4D97-AF65-F5344CB8AC3E}">
        <p14:creationId xmlns:p14="http://schemas.microsoft.com/office/powerpoint/2010/main" val="359615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Don’t overthink it!</a:t>
            </a:r>
          </a:p>
        </p:txBody>
      </p:sp>
      <p:sp>
        <p:nvSpPr>
          <p:cNvPr id="3" name="Content Placeholder 2"/>
          <p:cNvSpPr>
            <a:spLocks noGrp="1"/>
          </p:cNvSpPr>
          <p:nvPr>
            <p:ph idx="1"/>
          </p:nvPr>
        </p:nvSpPr>
        <p:spPr/>
        <p:txBody>
          <a:bodyPr>
            <a:normAutofit/>
          </a:bodyPr>
          <a:lstStyle/>
          <a:p>
            <a:r>
              <a:rPr lang="en-AU" dirty="0"/>
              <a:t>Attacks don</a:t>
            </a:r>
            <a:r>
              <a:rPr lang="mr-IN" dirty="0"/>
              <a:t>’</a:t>
            </a:r>
            <a:r>
              <a:rPr lang="en-AU" dirty="0"/>
              <a:t>t need to extent any more effort than  necessary</a:t>
            </a:r>
          </a:p>
          <a:p>
            <a:r>
              <a:rPr lang="en-AU" dirty="0"/>
              <a:t>Simple attack forms are more effective than complex ones</a:t>
            </a:r>
          </a:p>
          <a:p>
            <a:pPr lvl="1"/>
            <a:r>
              <a:rPr lang="en-AU" dirty="0"/>
              <a:t>Code injection is complex </a:t>
            </a:r>
            <a:r>
              <a:rPr lang="mr-IN" dirty="0"/>
              <a:t>–</a:t>
            </a:r>
            <a:r>
              <a:rPr lang="en-AU" dirty="0"/>
              <a:t> so even source address spoofing is harder to install on enlisted bots than simple scripted commands</a:t>
            </a:r>
          </a:p>
          <a:p>
            <a:pPr lvl="1"/>
            <a:r>
              <a:rPr lang="en-AU" dirty="0"/>
              <a:t>Attacks will stick to simple scripted commands where possible </a:t>
            </a:r>
            <a:r>
              <a:rPr lang="mr-IN" dirty="0"/>
              <a:t>–</a:t>
            </a:r>
            <a:r>
              <a:rPr lang="en-AU" dirty="0"/>
              <a:t> it</a:t>
            </a:r>
            <a:r>
              <a:rPr lang="mr-IN" dirty="0"/>
              <a:t>’</a:t>
            </a:r>
            <a:r>
              <a:rPr lang="en-AU" dirty="0"/>
              <a:t>s a whole lot easier than pulling in an extended hack library for a bunch of potential platforms</a:t>
            </a:r>
          </a:p>
          <a:p>
            <a:r>
              <a:rPr lang="en-AU" dirty="0"/>
              <a:t>Do what ‘normal’ traffic does</a:t>
            </a:r>
          </a:p>
          <a:p>
            <a:pPr lvl="1"/>
            <a:r>
              <a:rPr lang="en-AU" dirty="0"/>
              <a:t>That way there is no clear signal of an attack traffic profile</a:t>
            </a:r>
          </a:p>
        </p:txBody>
      </p:sp>
    </p:spTree>
    <p:extLst>
      <p:ext uri="{BB962C8B-B14F-4D97-AF65-F5344CB8AC3E}">
        <p14:creationId xmlns:p14="http://schemas.microsoft.com/office/powerpoint/2010/main" val="808481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84" y="248295"/>
            <a:ext cx="10515600" cy="1325563"/>
          </a:xfrm>
        </p:spPr>
        <p:txBody>
          <a:bodyPr/>
          <a:lstStyle/>
          <a:p>
            <a:r>
              <a:rPr lang="en-AU"/>
              <a:t>Simple </a:t>
            </a:r>
            <a:r>
              <a:rPr lang="en-AU" dirty="0"/>
              <a:t>Works!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64287" y="365125"/>
            <a:ext cx="4821166" cy="43513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950" y="1653759"/>
            <a:ext cx="2956846" cy="455379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3655" y="3139125"/>
            <a:ext cx="5107168" cy="3502058"/>
          </a:xfrm>
          <a:prstGeom prst="rect">
            <a:avLst/>
          </a:prstGeom>
        </p:spPr>
      </p:pic>
    </p:spTree>
    <p:extLst>
      <p:ext uri="{BB962C8B-B14F-4D97-AF65-F5344CB8AC3E}">
        <p14:creationId xmlns:p14="http://schemas.microsoft.com/office/powerpoint/2010/main" val="1030012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TotalTime>
  <Words>2195</Words>
  <Application>Microsoft Macintosh PowerPoint</Application>
  <PresentationFormat>Widescreen</PresentationFormat>
  <Paragraphs>229</Paragraphs>
  <Slides>44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AhnbergHand</vt:lpstr>
      <vt:lpstr>Arial</vt:lpstr>
      <vt:lpstr>Calibri</vt:lpstr>
      <vt:lpstr>Calibri Light</vt:lpstr>
      <vt:lpstr>Mangal</vt:lpstr>
      <vt:lpstr>Powderfinger Type</vt:lpstr>
      <vt:lpstr>Office Theme</vt:lpstr>
      <vt:lpstr>D*  (DNS, and DNSSEC and DDOS)</vt:lpstr>
      <vt:lpstr>How to be bad</vt:lpstr>
      <vt:lpstr>How to be bad</vt:lpstr>
      <vt:lpstr>How to be bad</vt:lpstr>
      <vt:lpstr>How to be badder</vt:lpstr>
      <vt:lpstr>How to be more bad</vt:lpstr>
      <vt:lpstr>How to be most bad</vt:lpstr>
      <vt:lpstr>Don’t overthink it!</vt:lpstr>
      <vt:lpstr>Simple Works!</vt:lpstr>
      <vt:lpstr>The DNS</vt:lpstr>
      <vt:lpstr>Resolving a DNS Name</vt:lpstr>
      <vt:lpstr>How to be bad</vt:lpstr>
      <vt:lpstr>PowerPoint Presentation</vt:lpstr>
      <vt:lpstr>PowerPoint Presentation</vt:lpstr>
      <vt:lpstr>PowerPoint Presentation</vt:lpstr>
      <vt:lpstr>PowerPoint Presentation</vt:lpstr>
      <vt:lpstr>Caching in the DNS</vt:lpstr>
      <vt:lpstr>How to be bad</vt:lpstr>
      <vt:lpstr>How should we defend the DNS?</vt:lpstr>
      <vt:lpstr>How should we defend the DNS?</vt:lpstr>
      <vt:lpstr>How should we defend the DNS?</vt:lpstr>
      <vt:lpstr>How should we defend the DNS?</vt:lpstr>
      <vt:lpstr>How do we defend the DNS today?</vt:lpstr>
      <vt:lpstr>The attacks get bigger</vt:lpstr>
      <vt:lpstr>Our defence is to build bigger walls!</vt:lpstr>
      <vt:lpstr>But the attackers are our own recursive resolvers!</vt:lpstr>
      <vt:lpstr>How do we defend the DNS today?</vt:lpstr>
      <vt:lpstr>How do we defend the DNS today?</vt:lpstr>
      <vt:lpstr>DNSSEC changes Everything</vt:lpstr>
      <vt:lpstr>Caching NXDOMAIN</vt:lpstr>
      <vt:lpstr>NSEC caching – RFC 8198</vt:lpstr>
      <vt:lpstr>NSEC caching</vt:lpstr>
      <vt:lpstr>Architecturally speaking…</vt:lpstr>
      <vt:lpstr>Impacts…</vt:lpstr>
      <vt:lpstr>Impacts…</vt:lpstr>
      <vt:lpstr>Impacts…</vt:lpstr>
      <vt:lpstr>There is no silver bullet for DNS DDOS</vt:lpstr>
      <vt:lpstr>There is no silver bullet for DNS DDOS</vt:lpstr>
      <vt:lpstr>So, we can improve this situation!</vt:lpstr>
      <vt:lpstr>So, we can improve this situation!</vt:lpstr>
      <vt:lpstr>DNSSEC in New Zealand</vt:lpstr>
      <vt:lpstr>DNSSEC in New Zealand</vt:lpstr>
      <vt:lpstr>DNSSEC in New Zealand</vt:lpstr>
      <vt:lpstr>Thanks!</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  (DNS, DNSSEC and DDOS)</dc:title>
  <dc:creator>Geoff Huston</dc:creator>
  <cp:lastModifiedBy>Geoff Huston</cp:lastModifiedBy>
  <cp:revision>30</cp:revision>
  <cp:lastPrinted>2018-01-25T00:51:21Z</cp:lastPrinted>
  <dcterms:created xsi:type="dcterms:W3CDTF">2018-01-14T23:38:34Z</dcterms:created>
  <dcterms:modified xsi:type="dcterms:W3CDTF">2018-01-25T03:31:51Z</dcterms:modified>
</cp:coreProperties>
</file>