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0"/>
  </p:notesMasterIdLst>
  <p:handoutMasterIdLst>
    <p:handoutMasterId r:id="rId41"/>
  </p:handoutMasterIdLst>
  <p:sldIdLst>
    <p:sldId id="317" r:id="rId2"/>
    <p:sldId id="352" r:id="rId3"/>
    <p:sldId id="318" r:id="rId4"/>
    <p:sldId id="319" r:id="rId5"/>
    <p:sldId id="320" r:id="rId6"/>
    <p:sldId id="321" r:id="rId7"/>
    <p:sldId id="322" r:id="rId8"/>
    <p:sldId id="323" r:id="rId9"/>
    <p:sldId id="324"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53" r:id="rId24"/>
    <p:sldId id="339" r:id="rId25"/>
    <p:sldId id="340" r:id="rId26"/>
    <p:sldId id="341" r:id="rId27"/>
    <p:sldId id="355" r:id="rId28"/>
    <p:sldId id="356" r:id="rId29"/>
    <p:sldId id="342" r:id="rId30"/>
    <p:sldId id="344" r:id="rId31"/>
    <p:sldId id="345" r:id="rId32"/>
    <p:sldId id="346" r:id="rId33"/>
    <p:sldId id="347" r:id="rId34"/>
    <p:sldId id="354" r:id="rId35"/>
    <p:sldId id="348" r:id="rId36"/>
    <p:sldId id="349" r:id="rId37"/>
    <p:sldId id="350" r:id="rId38"/>
    <p:sldId id="351"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3E3E3"/>
    <a:srgbClr val="C40836"/>
    <a:srgbClr val="5C5C5C"/>
    <a:srgbClr val="C01B1C"/>
    <a:srgbClr val="590F4A"/>
    <a:srgbClr val="166813"/>
    <a:srgbClr val="004FBB"/>
    <a:srgbClr val="383838"/>
    <a:srgbClr val="00A2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03"/>
    <p:restoredTop sz="94511"/>
  </p:normalViewPr>
  <p:slideViewPr>
    <p:cSldViewPr snapToGrid="0">
      <p:cViewPr>
        <p:scale>
          <a:sx n="165" d="100"/>
          <a:sy n="165" d="100"/>
        </p:scale>
        <p:origin x="1008" y="1080"/>
      </p:cViewPr>
      <p:guideLst>
        <p:guide orient="horz" pos="1620"/>
        <p:guide pos="292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9/11/17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11/9/17</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87" y="-5701"/>
            <a:ext cx="9320054" cy="5242530"/>
          </a:xfrm>
          <a:prstGeom prst="rect">
            <a:avLst/>
          </a:prstGeom>
        </p:spPr>
      </p:pic>
      <p:sp>
        <p:nvSpPr>
          <p:cNvPr id="2" name="Title 1"/>
          <p:cNvSpPr>
            <a:spLocks noGrp="1"/>
          </p:cNvSpPr>
          <p:nvPr>
            <p:ph type="ctrTitle"/>
          </p:nvPr>
        </p:nvSpPr>
        <p:spPr>
          <a:xfrm>
            <a:off x="323528" y="1383619"/>
            <a:ext cx="8424936" cy="1620179"/>
          </a:xfrm>
        </p:spPr>
        <p:txBody>
          <a:bodyPr>
            <a:normAutofit/>
          </a:bodyPr>
          <a:lstStyle>
            <a:lvl1pPr algn="l">
              <a:defRPr sz="5400">
                <a:solidFill>
                  <a:schemeClr val="bg1"/>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323528" y="3057804"/>
            <a:ext cx="842493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200151"/>
            <a:ext cx="8352928" cy="3423827"/>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2" name="Title 1"/>
          <p:cNvSpPr>
            <a:spLocks noGrp="1"/>
          </p:cNvSpPr>
          <p:nvPr>
            <p:ph type="title"/>
          </p:nvPr>
        </p:nvSpPr>
        <p:spPr>
          <a:xfrm>
            <a:off x="395536" y="303498"/>
            <a:ext cx="8352928" cy="857250"/>
          </a:xfrm>
        </p:spPr>
        <p:txBody>
          <a:bodyPr/>
          <a:lstStyle>
            <a:lvl1pPr>
              <a:defRPr>
                <a:solidFill>
                  <a:schemeClr val="tx1"/>
                </a:solidFill>
              </a:defRPr>
            </a:lvl1pPr>
          </a:lstStyle>
          <a:p>
            <a:r>
              <a:rPr lang="en-AU" dirty="0" smtClean="0"/>
              <a:t>Click to edit Master title style</a:t>
            </a:r>
            <a:endParaRPr lang="en-AU" dirty="0"/>
          </a:p>
        </p:txBody>
      </p:sp>
      <p:sp>
        <p:nvSpPr>
          <p:cNvPr id="3" name="Content Placeholder 2"/>
          <p:cNvSpPr>
            <a:spLocks noGrp="1"/>
          </p:cNvSpPr>
          <p:nvPr>
            <p:ph idx="1"/>
          </p:nvPr>
        </p:nvSpPr>
        <p:spPr>
          <a:xfrm>
            <a:off x="395536" y="1329612"/>
            <a:ext cx="8352928" cy="264629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AU" dirty="0" smtClean="0"/>
              <a:t>Click to edit Master text styles</a:t>
            </a:r>
          </a:p>
          <a:p>
            <a:pPr lvl="1"/>
            <a:r>
              <a:rPr lang="en-AU" dirty="0" smtClean="0"/>
              <a:t>Second level</a:t>
            </a:r>
          </a:p>
          <a:p>
            <a:pPr lvl="2"/>
            <a:r>
              <a:rPr lang="en-AU" dirty="0" smtClean="0"/>
              <a:t>Third level</a:t>
            </a:r>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200151"/>
            <a:ext cx="4104456"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200151"/>
            <a:ext cx="41764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200151"/>
            <a:ext cx="8352928" cy="34238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87" y="4821422"/>
            <a:ext cx="9136426" cy="342616"/>
          </a:xfrm>
          <a:prstGeom prst="rect">
            <a:avLst/>
          </a:prstGeom>
        </p:spPr>
      </p:pic>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 id="2147483672" r:id="rId4"/>
    <p:sldLayoutId id="2147483674" r:id="rId5"/>
    <p:sldLayoutId id="2147483675" r:id="rId6"/>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 </a:t>
            </a:r>
            <a:r>
              <a:rPr lang="en-US" dirty="0" err="1" smtClean="0"/>
              <a:t>Defence</a:t>
            </a:r>
            <a:r>
              <a:rPr lang="en-US" dirty="0" smtClean="0"/>
              <a:t> of NATs</a:t>
            </a:r>
            <a:endParaRPr lang="en-US" dirty="0"/>
          </a:p>
        </p:txBody>
      </p:sp>
      <p:sp>
        <p:nvSpPr>
          <p:cNvPr id="5" name="Subtitle 2"/>
          <p:cNvSpPr txBox="1">
            <a:spLocks/>
          </p:cNvSpPr>
          <p:nvPr/>
        </p:nvSpPr>
        <p:spPr>
          <a:xfrm>
            <a:off x="395536" y="3463871"/>
            <a:ext cx="8424936" cy="931630"/>
          </a:xfrm>
          <a:prstGeom prst="rect">
            <a:avLst/>
          </a:prstGeom>
        </p:spPr>
        <p:txBody>
          <a:bodyPr vert="horz" lIns="0" tIns="0" rIns="0" bIns="0" rtlCol="0">
            <a:normAutofit/>
          </a:bodyPr>
          <a:lstStyle>
            <a:lvl1pPr marL="0" indent="0" algn="l" defTabSz="914400" rtl="0" eaLnBrk="1" latinLnBrk="0" hangingPunct="1">
              <a:spcBef>
                <a:spcPts val="1200"/>
              </a:spcBef>
              <a:buFont typeface="Arial" pitchFamily="34" charset="0"/>
              <a:buNone/>
              <a:defRPr sz="2400" kern="1200">
                <a:solidFill>
                  <a:schemeClr val="bg1"/>
                </a:solidFill>
                <a:latin typeface="+mn-lt"/>
                <a:ea typeface="+mn-ea"/>
                <a:cs typeface="+mn-cs"/>
              </a:defRPr>
            </a:lvl1pPr>
            <a:lvl2pPr marL="457200" indent="0" algn="ctr" defTabSz="914400" rtl="0" eaLnBrk="1" latinLnBrk="0" hangingPunct="1">
              <a:spcBef>
                <a:spcPts val="4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4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AU" sz="1800" dirty="0" smtClean="0">
                <a:latin typeface="AhnbergHand" charset="0"/>
                <a:ea typeface="AhnbergHand" charset="0"/>
                <a:cs typeface="AhnbergHand" charset="0"/>
              </a:rPr>
              <a:t>Geoff Huston,</a:t>
            </a:r>
          </a:p>
          <a:p>
            <a:r>
              <a:rPr lang="en-AU" sz="1800" dirty="0" smtClean="0">
                <a:latin typeface="AhnbergHand" charset="0"/>
                <a:ea typeface="AhnbergHand" charset="0"/>
                <a:cs typeface="AhnbergHand" charset="0"/>
              </a:rPr>
              <a:t>Chief Scientist APNIC</a:t>
            </a:r>
            <a:endParaRPr lang="en-AU" sz="1800" dirty="0">
              <a:latin typeface="AhnbergHand" charset="0"/>
              <a:ea typeface="AhnbergHand" charset="0"/>
              <a:cs typeface="AhnbergHand"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293" y="3463871"/>
            <a:ext cx="596466" cy="62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03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IP Classes</a:t>
            </a:r>
            <a:endParaRPr lang="en-US" dirty="0"/>
          </a:p>
        </p:txBody>
      </p:sp>
      <p:sp>
        <p:nvSpPr>
          <p:cNvPr id="3" name="Content Placeholder 2"/>
          <p:cNvSpPr>
            <a:spLocks noGrp="1"/>
          </p:cNvSpPr>
          <p:nvPr>
            <p:ph idx="1"/>
          </p:nvPr>
        </p:nvSpPr>
        <p:spPr/>
        <p:txBody>
          <a:bodyPr>
            <a:normAutofit/>
          </a:bodyPr>
          <a:lstStyle/>
          <a:p>
            <a:r>
              <a:rPr lang="en-US" sz="2000" dirty="0" smtClean="0"/>
              <a:t>The problem was </a:t>
            </a:r>
            <a:r>
              <a:rPr lang="en-US" sz="2000" b="1" dirty="0" smtClean="0"/>
              <a:t>not</a:t>
            </a:r>
            <a:r>
              <a:rPr lang="en-US" sz="2000" dirty="0" smtClean="0"/>
              <a:t> that we were running out of addresses</a:t>
            </a:r>
          </a:p>
          <a:p>
            <a:r>
              <a:rPr lang="en-US" sz="2000" dirty="0" smtClean="0"/>
              <a:t>The problem was that we were running out of Class B addresses</a:t>
            </a:r>
          </a:p>
          <a:p>
            <a:r>
              <a:rPr lang="en-US" sz="2000" dirty="0" smtClean="0"/>
              <a:t>The adopted solution was to keep the implicit routing aggregation of the network / host division of addresses, but carry the network/host division point with the address prefix</a:t>
            </a:r>
          </a:p>
          <a:p>
            <a:pPr marL="342900" lvl="1" indent="0">
              <a:buNone/>
            </a:pPr>
            <a:r>
              <a:rPr lang="en-US" sz="1800" dirty="0" smtClean="0"/>
              <a:t>E.g. 192.0.2.0/24</a:t>
            </a:r>
          </a:p>
          <a:p>
            <a:endParaRPr lang="en-US" sz="2000" dirty="0"/>
          </a:p>
        </p:txBody>
      </p:sp>
      <p:sp>
        <p:nvSpPr>
          <p:cNvPr id="4" name="Freeform 3"/>
          <p:cNvSpPr/>
          <p:nvPr/>
        </p:nvSpPr>
        <p:spPr>
          <a:xfrm>
            <a:off x="2175980" y="3032547"/>
            <a:ext cx="407807" cy="490274"/>
          </a:xfrm>
          <a:custGeom>
            <a:avLst/>
            <a:gdLst>
              <a:gd name="connsiteX0" fmla="*/ 149646 w 543743"/>
              <a:gd name="connsiteY0" fmla="*/ 573870 h 653698"/>
              <a:gd name="connsiteX1" fmla="*/ 519760 w 543743"/>
              <a:gd name="connsiteY1" fmla="*/ 392441 h 653698"/>
              <a:gd name="connsiteX2" fmla="*/ 468960 w 543743"/>
              <a:gd name="connsiteY2" fmla="*/ 65870 h 653698"/>
              <a:gd name="connsiteX3" fmla="*/ 156903 w 543743"/>
              <a:gd name="connsiteY3" fmla="*/ 22327 h 653698"/>
              <a:gd name="connsiteX4" fmla="*/ 4503 w 543743"/>
              <a:gd name="connsiteY4" fmla="*/ 334384 h 653698"/>
              <a:gd name="connsiteX5" fmla="*/ 55303 w 543743"/>
              <a:gd name="connsiteY5" fmla="*/ 653698 h 65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743" h="653698">
                <a:moveTo>
                  <a:pt x="149646" y="573870"/>
                </a:moveTo>
                <a:cubicBezTo>
                  <a:pt x="308093" y="525489"/>
                  <a:pt x="466541" y="477108"/>
                  <a:pt x="519760" y="392441"/>
                </a:cubicBezTo>
                <a:cubicBezTo>
                  <a:pt x="572979" y="307774"/>
                  <a:pt x="529436" y="127556"/>
                  <a:pt x="468960" y="65870"/>
                </a:cubicBezTo>
                <a:cubicBezTo>
                  <a:pt x="408484" y="4184"/>
                  <a:pt x="234312" y="-22425"/>
                  <a:pt x="156903" y="22327"/>
                </a:cubicBezTo>
                <a:cubicBezTo>
                  <a:pt x="79494" y="67079"/>
                  <a:pt x="21436" y="229155"/>
                  <a:pt x="4503" y="334384"/>
                </a:cubicBezTo>
                <a:cubicBezTo>
                  <a:pt x="-12430" y="439612"/>
                  <a:pt x="21436" y="546655"/>
                  <a:pt x="55303" y="6536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3406214" y="3771661"/>
            <a:ext cx="2537874" cy="253916"/>
          </a:xfrm>
          <a:prstGeom prst="rect">
            <a:avLst/>
          </a:prstGeom>
          <a:noFill/>
        </p:spPr>
        <p:txBody>
          <a:bodyPr wrap="none" rtlCol="0">
            <a:spAutoFit/>
          </a:bodyPr>
          <a:lstStyle/>
          <a:p>
            <a:r>
              <a:rPr lang="en-US" sz="1050" dirty="0">
                <a:latin typeface="AhnbergHand" charset="0"/>
                <a:ea typeface="AhnbergHand" charset="0"/>
                <a:cs typeface="AhnbergHand" charset="0"/>
              </a:rPr>
              <a:t>Length </a:t>
            </a:r>
            <a:r>
              <a:rPr lang="en-US" sz="1050">
                <a:latin typeface="AhnbergHand" charset="0"/>
                <a:ea typeface="AhnbergHand" charset="0"/>
                <a:cs typeface="AhnbergHand" charset="0"/>
              </a:rPr>
              <a:t>of network prefix in bits</a:t>
            </a:r>
          </a:p>
        </p:txBody>
      </p:sp>
      <p:sp>
        <p:nvSpPr>
          <p:cNvPr id="6" name="Freeform 5"/>
          <p:cNvSpPr/>
          <p:nvPr/>
        </p:nvSpPr>
        <p:spPr>
          <a:xfrm>
            <a:off x="2675223" y="3256363"/>
            <a:ext cx="822597" cy="424730"/>
          </a:xfrm>
          <a:custGeom>
            <a:avLst/>
            <a:gdLst>
              <a:gd name="connsiteX0" fmla="*/ 1096796 w 1096796"/>
              <a:gd name="connsiteY0" fmla="*/ 566307 h 566307"/>
              <a:gd name="connsiteX1" fmla="*/ 762967 w 1096796"/>
              <a:gd name="connsiteY1" fmla="*/ 297792 h 566307"/>
              <a:gd name="connsiteX2" fmla="*/ 66282 w 1096796"/>
              <a:gd name="connsiteY2" fmla="*/ 101850 h 566307"/>
              <a:gd name="connsiteX3" fmla="*/ 211424 w 1096796"/>
              <a:gd name="connsiteY3" fmla="*/ 250 h 566307"/>
              <a:gd name="connsiteX4" fmla="*/ 8224 w 1096796"/>
              <a:gd name="connsiteY4" fmla="*/ 80078 h 566307"/>
              <a:gd name="connsiteX5" fmla="*/ 59024 w 1096796"/>
              <a:gd name="connsiteY5" fmla="*/ 283278 h 56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796" h="566307">
                <a:moveTo>
                  <a:pt x="1096796" y="566307"/>
                </a:moveTo>
                <a:cubicBezTo>
                  <a:pt x="1015757" y="470754"/>
                  <a:pt x="934719" y="375201"/>
                  <a:pt x="762967" y="297792"/>
                </a:cubicBezTo>
                <a:cubicBezTo>
                  <a:pt x="591215" y="220382"/>
                  <a:pt x="158206" y="151440"/>
                  <a:pt x="66282" y="101850"/>
                </a:cubicBezTo>
                <a:cubicBezTo>
                  <a:pt x="-25642" y="52260"/>
                  <a:pt x="221100" y="3879"/>
                  <a:pt x="211424" y="250"/>
                </a:cubicBezTo>
                <a:cubicBezTo>
                  <a:pt x="201748" y="-3379"/>
                  <a:pt x="33624" y="32907"/>
                  <a:pt x="8224" y="80078"/>
                </a:cubicBezTo>
                <a:cubicBezTo>
                  <a:pt x="-17176" y="127249"/>
                  <a:pt x="20924" y="205263"/>
                  <a:pt x="59024" y="28327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2268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CIDR Worked!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336" y="1362064"/>
            <a:ext cx="4279161" cy="3242594"/>
          </a:xfrm>
          <a:prstGeom prst="rect">
            <a:avLst/>
          </a:prstGeom>
        </p:spPr>
      </p:pic>
      <p:sp>
        <p:nvSpPr>
          <p:cNvPr id="6" name="Freeform 5"/>
          <p:cNvSpPr/>
          <p:nvPr/>
        </p:nvSpPr>
        <p:spPr>
          <a:xfrm>
            <a:off x="4727818" y="776786"/>
            <a:ext cx="757570" cy="2551965"/>
          </a:xfrm>
          <a:custGeom>
            <a:avLst/>
            <a:gdLst>
              <a:gd name="connsiteX0" fmla="*/ 0 w 1010093"/>
              <a:gd name="connsiteY0" fmla="*/ 3402620 h 3402620"/>
              <a:gd name="connsiteX1" fmla="*/ 372139 w 1010093"/>
              <a:gd name="connsiteY1" fmla="*/ 3051745 h 3402620"/>
              <a:gd name="connsiteX2" fmla="*/ 574158 w 1010093"/>
              <a:gd name="connsiteY2" fmla="*/ 2424424 h 3402620"/>
              <a:gd name="connsiteX3" fmla="*/ 893135 w 1010093"/>
              <a:gd name="connsiteY3" fmla="*/ 255382 h 3402620"/>
              <a:gd name="connsiteX4" fmla="*/ 776177 w 1010093"/>
              <a:gd name="connsiteY4" fmla="*/ 468034 h 3402620"/>
              <a:gd name="connsiteX5" fmla="*/ 914400 w 1010093"/>
              <a:gd name="connsiteY5" fmla="*/ 201 h 3402620"/>
              <a:gd name="connsiteX6" fmla="*/ 1010093 w 1010093"/>
              <a:gd name="connsiteY6" fmla="*/ 404238 h 340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093" h="3402620">
                <a:moveTo>
                  <a:pt x="0" y="3402620"/>
                </a:moveTo>
                <a:cubicBezTo>
                  <a:pt x="138223" y="3308699"/>
                  <a:pt x="276446" y="3214778"/>
                  <a:pt x="372139" y="3051745"/>
                </a:cubicBezTo>
                <a:cubicBezTo>
                  <a:pt x="467832" y="2888712"/>
                  <a:pt x="487325" y="2890484"/>
                  <a:pt x="574158" y="2424424"/>
                </a:cubicBezTo>
                <a:cubicBezTo>
                  <a:pt x="660991" y="1958363"/>
                  <a:pt x="859465" y="581447"/>
                  <a:pt x="893135" y="255382"/>
                </a:cubicBezTo>
                <a:cubicBezTo>
                  <a:pt x="926805" y="-70683"/>
                  <a:pt x="772633" y="510564"/>
                  <a:pt x="776177" y="468034"/>
                </a:cubicBezTo>
                <a:cubicBezTo>
                  <a:pt x="779721" y="425504"/>
                  <a:pt x="875414" y="10834"/>
                  <a:pt x="914400" y="201"/>
                </a:cubicBezTo>
                <a:cubicBezTo>
                  <a:pt x="953386" y="-10432"/>
                  <a:pt x="1010093" y="404238"/>
                  <a:pt x="1010093" y="40423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6"/>
          <p:cNvSpPr/>
          <p:nvPr/>
        </p:nvSpPr>
        <p:spPr>
          <a:xfrm>
            <a:off x="5270078" y="837117"/>
            <a:ext cx="1809825" cy="2045066"/>
          </a:xfrm>
          <a:custGeom>
            <a:avLst/>
            <a:gdLst>
              <a:gd name="connsiteX0" fmla="*/ 0 w 2413100"/>
              <a:gd name="connsiteY0" fmla="*/ 2726755 h 2726755"/>
              <a:gd name="connsiteX1" fmla="*/ 744279 w 2413100"/>
              <a:gd name="connsiteY1" fmla="*/ 1822988 h 2726755"/>
              <a:gd name="connsiteX2" fmla="*/ 1360967 w 2413100"/>
              <a:gd name="connsiteY2" fmla="*/ 1089341 h 2726755"/>
              <a:gd name="connsiteX3" fmla="*/ 2115879 w 2413100"/>
              <a:gd name="connsiteY3" fmla="*/ 217472 h 2726755"/>
              <a:gd name="connsiteX4" fmla="*/ 1733107 w 2413100"/>
              <a:gd name="connsiteY4" fmla="*/ 270635 h 2726755"/>
              <a:gd name="connsiteX5" fmla="*/ 2392325 w 2413100"/>
              <a:gd name="connsiteY5" fmla="*/ 4821 h 2726755"/>
              <a:gd name="connsiteX6" fmla="*/ 2254102 w 2413100"/>
              <a:gd name="connsiteY6" fmla="*/ 536448 h 2726755"/>
              <a:gd name="connsiteX7" fmla="*/ 2317898 w 2413100"/>
              <a:gd name="connsiteY7" fmla="*/ 121779 h 2726755"/>
              <a:gd name="connsiteX8" fmla="*/ 2200939 w 2413100"/>
              <a:gd name="connsiteY8" fmla="*/ 185574 h 272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100" h="2726755">
                <a:moveTo>
                  <a:pt x="0" y="2726755"/>
                </a:moveTo>
                <a:lnTo>
                  <a:pt x="744279" y="1822988"/>
                </a:lnTo>
                <a:cubicBezTo>
                  <a:pt x="971107" y="1550086"/>
                  <a:pt x="1132367" y="1356927"/>
                  <a:pt x="1360967" y="1089341"/>
                </a:cubicBezTo>
                <a:cubicBezTo>
                  <a:pt x="1589567" y="821755"/>
                  <a:pt x="2053856" y="353923"/>
                  <a:pt x="2115879" y="217472"/>
                </a:cubicBezTo>
                <a:cubicBezTo>
                  <a:pt x="2177902" y="81021"/>
                  <a:pt x="1687033" y="306077"/>
                  <a:pt x="1733107" y="270635"/>
                </a:cubicBezTo>
                <a:cubicBezTo>
                  <a:pt x="1779181" y="235193"/>
                  <a:pt x="2305493" y="-39481"/>
                  <a:pt x="2392325" y="4821"/>
                </a:cubicBezTo>
                <a:cubicBezTo>
                  <a:pt x="2479157" y="49123"/>
                  <a:pt x="2266506" y="516955"/>
                  <a:pt x="2254102" y="536448"/>
                </a:cubicBezTo>
                <a:cubicBezTo>
                  <a:pt x="2241698" y="555941"/>
                  <a:pt x="2326759" y="180258"/>
                  <a:pt x="2317898" y="121779"/>
                </a:cubicBezTo>
                <a:cubicBezTo>
                  <a:pt x="2309038" y="63300"/>
                  <a:pt x="2200939" y="185574"/>
                  <a:pt x="2200939" y="185574"/>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p:cNvSpPr txBox="1"/>
          <p:nvPr/>
        </p:nvSpPr>
        <p:spPr>
          <a:xfrm>
            <a:off x="5485388" y="4567367"/>
            <a:ext cx="3743854" cy="253916"/>
          </a:xfrm>
          <a:prstGeom prst="rect">
            <a:avLst/>
          </a:prstGeom>
          <a:noFill/>
        </p:spPr>
        <p:txBody>
          <a:bodyPr wrap="square" rtlCol="0">
            <a:spAutoFit/>
          </a:bodyPr>
          <a:lstStyle/>
          <a:p>
            <a:r>
              <a:rPr lang="en-US" sz="1050" dirty="0">
                <a:latin typeface="AhnbergHand" charset="0"/>
                <a:ea typeface="AhnbergHand" charset="0"/>
                <a:cs typeface="AhnbergHand" charset="0"/>
              </a:rPr>
              <a:t>March 1994 </a:t>
            </a:r>
            <a:r>
              <a:rPr lang="mr-IN" sz="1050" dirty="0">
                <a:latin typeface="AhnbergHand" charset="0"/>
                <a:ea typeface="AhnbergHand" charset="0"/>
                <a:cs typeface="AhnbergHand" charset="0"/>
              </a:rPr>
              <a:t>–</a:t>
            </a:r>
            <a:r>
              <a:rPr lang="en-US" sz="1050" dirty="0">
                <a:latin typeface="AhnbergHand" charset="0"/>
                <a:ea typeface="AhnbergHand" charset="0"/>
                <a:cs typeface="AhnbergHand" charset="0"/>
              </a:rPr>
              <a:t> deployment of CIDR in </a:t>
            </a:r>
            <a:r>
              <a:rPr lang="en-US" sz="1050" dirty="0" smtClean="0">
                <a:latin typeface="AhnbergHand" charset="0"/>
                <a:ea typeface="AhnbergHand" charset="0"/>
                <a:cs typeface="AhnbergHand" charset="0"/>
              </a:rPr>
              <a:t>BGP</a:t>
            </a:r>
            <a:endParaRPr lang="en-US" sz="1050" dirty="0">
              <a:latin typeface="AhnbergHand" charset="0"/>
              <a:ea typeface="AhnbergHand" charset="0"/>
              <a:cs typeface="AhnbergHand" charset="0"/>
            </a:endParaRPr>
          </a:p>
        </p:txBody>
      </p:sp>
      <p:sp>
        <p:nvSpPr>
          <p:cNvPr id="5" name="Freeform 4"/>
          <p:cNvSpPr/>
          <p:nvPr/>
        </p:nvSpPr>
        <p:spPr>
          <a:xfrm>
            <a:off x="5191613" y="3098808"/>
            <a:ext cx="670344" cy="1494964"/>
          </a:xfrm>
          <a:custGeom>
            <a:avLst/>
            <a:gdLst>
              <a:gd name="connsiteX0" fmla="*/ 893792 w 893792"/>
              <a:gd name="connsiteY0" fmla="*/ 1993285 h 1993285"/>
              <a:gd name="connsiteX1" fmla="*/ 313220 w 893792"/>
              <a:gd name="connsiteY1" fmla="*/ 643456 h 1993285"/>
              <a:gd name="connsiteX2" fmla="*/ 37449 w 893792"/>
              <a:gd name="connsiteY2" fmla="*/ 26599 h 1993285"/>
              <a:gd name="connsiteX3" fmla="*/ 8420 w 893792"/>
              <a:gd name="connsiteY3" fmla="*/ 186256 h 1993285"/>
              <a:gd name="connsiteX4" fmla="*/ 15678 w 893792"/>
              <a:gd name="connsiteY4" fmla="*/ 4827 h 1993285"/>
              <a:gd name="connsiteX5" fmla="*/ 175335 w 893792"/>
              <a:gd name="connsiteY5" fmla="*/ 48370 h 199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792" h="1993285">
                <a:moveTo>
                  <a:pt x="893792" y="1993285"/>
                </a:moveTo>
                <a:lnTo>
                  <a:pt x="313220" y="643456"/>
                </a:lnTo>
                <a:cubicBezTo>
                  <a:pt x="170496" y="315675"/>
                  <a:pt x="88249" y="102799"/>
                  <a:pt x="37449" y="26599"/>
                </a:cubicBezTo>
                <a:cubicBezTo>
                  <a:pt x="-13351" y="-49601"/>
                  <a:pt x="12048" y="189885"/>
                  <a:pt x="8420" y="186256"/>
                </a:cubicBezTo>
                <a:cubicBezTo>
                  <a:pt x="4792" y="182627"/>
                  <a:pt x="-12141" y="27808"/>
                  <a:pt x="15678" y="4827"/>
                </a:cubicBezTo>
                <a:cubicBezTo>
                  <a:pt x="43497" y="-18154"/>
                  <a:pt x="175335" y="48370"/>
                  <a:pt x="175335" y="483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4454542" y="297483"/>
            <a:ext cx="2144486" cy="415498"/>
          </a:xfrm>
          <a:prstGeom prst="rect">
            <a:avLst/>
          </a:prstGeom>
          <a:noFill/>
        </p:spPr>
        <p:txBody>
          <a:bodyPr wrap="square" rtlCol="0">
            <a:spAutoFit/>
          </a:bodyPr>
          <a:lstStyle/>
          <a:p>
            <a:r>
              <a:rPr lang="en-US" sz="1050">
                <a:solidFill>
                  <a:srgbClr val="FF0000"/>
                </a:solidFill>
                <a:latin typeface="AhnbergHand" charset="0"/>
                <a:ea typeface="AhnbergHand" charset="0"/>
                <a:cs typeface="AhnbergHand" charset="0"/>
              </a:rPr>
              <a:t>Pre-CIDR Routing Table Growth</a:t>
            </a:r>
            <a:endParaRPr lang="en-US" sz="1050" dirty="0">
              <a:solidFill>
                <a:srgbClr val="FF0000"/>
              </a:solidFill>
              <a:latin typeface="AhnbergHand" charset="0"/>
              <a:ea typeface="AhnbergHand" charset="0"/>
              <a:cs typeface="AhnbergHand" charset="0"/>
            </a:endParaRPr>
          </a:p>
        </p:txBody>
      </p:sp>
      <p:sp>
        <p:nvSpPr>
          <p:cNvPr id="11" name="TextBox 10"/>
          <p:cNvSpPr txBox="1"/>
          <p:nvPr/>
        </p:nvSpPr>
        <p:spPr>
          <a:xfrm>
            <a:off x="5927287" y="602003"/>
            <a:ext cx="2144486" cy="415498"/>
          </a:xfrm>
          <a:prstGeom prst="rect">
            <a:avLst/>
          </a:prstGeom>
          <a:noFill/>
        </p:spPr>
        <p:txBody>
          <a:bodyPr wrap="square" rtlCol="0">
            <a:spAutoFit/>
          </a:bodyPr>
          <a:lstStyle/>
          <a:p>
            <a:r>
              <a:rPr lang="en-US" sz="1050" dirty="0">
                <a:solidFill>
                  <a:srgbClr val="00B050"/>
                </a:solidFill>
                <a:latin typeface="AhnbergHand" charset="0"/>
                <a:ea typeface="AhnbergHand" charset="0"/>
                <a:cs typeface="AhnbergHand" charset="0"/>
              </a:rPr>
              <a:t>Post-CIDR Routing Table Growth</a:t>
            </a:r>
          </a:p>
        </p:txBody>
      </p:sp>
    </p:spTree>
    <p:extLst>
      <p:ext uri="{BB962C8B-B14F-4D97-AF65-F5344CB8AC3E}">
        <p14:creationId xmlns:p14="http://schemas.microsoft.com/office/powerpoint/2010/main" val="1448258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205979"/>
            <a:ext cx="8632227" cy="857250"/>
          </a:xfrm>
        </p:spPr>
        <p:txBody>
          <a:bodyPr>
            <a:normAutofit fontScale="90000"/>
          </a:bodyPr>
          <a:lstStyle/>
          <a:p>
            <a:r>
              <a:rPr lang="en-US" dirty="0" smtClean="0"/>
              <a:t>“Buying Time” was just a stopgap measure</a:t>
            </a:r>
            <a:endParaRPr lang="en-US" dirty="0"/>
          </a:p>
        </p:txBody>
      </p:sp>
      <p:sp>
        <p:nvSpPr>
          <p:cNvPr id="3" name="Content Placeholder 2"/>
          <p:cNvSpPr>
            <a:spLocks noGrp="1"/>
          </p:cNvSpPr>
          <p:nvPr>
            <p:ph idx="1"/>
          </p:nvPr>
        </p:nvSpPr>
        <p:spPr>
          <a:xfrm>
            <a:off x="395536" y="1317356"/>
            <a:ext cx="8352928" cy="3306622"/>
          </a:xfrm>
        </p:spPr>
        <p:txBody>
          <a:bodyPr>
            <a:normAutofit lnSpcReduction="10000"/>
          </a:bodyPr>
          <a:lstStyle/>
          <a:p>
            <a:r>
              <a:rPr lang="en-US" sz="1800" dirty="0" smtClean="0"/>
              <a:t>The underlying issue was the personal computer, which dramatically increased the numbers of connected devices and indirectly fueled the first wave of commercialization of the Internet </a:t>
            </a:r>
          </a:p>
          <a:p>
            <a:r>
              <a:rPr lang="en-US" sz="1800" dirty="0" smtClean="0"/>
              <a:t>And this was not going to stop </a:t>
            </a:r>
            <a:r>
              <a:rPr lang="mr-IN" sz="1800" dirty="0" smtClean="0"/>
              <a:t>–</a:t>
            </a:r>
            <a:r>
              <a:rPr lang="en-US" sz="1800" dirty="0" smtClean="0"/>
              <a:t> laptops, mobile devices, and embedded ‘things’ have all added to the numbers of connected devices</a:t>
            </a:r>
          </a:p>
          <a:p>
            <a:r>
              <a:rPr lang="en-US" sz="1800" dirty="0" smtClean="0"/>
              <a:t>The thinking at the time was to change as little as possible, so we thought that enlarging the address fields of the IP header would be sufficient to meet this challenge to scaling</a:t>
            </a:r>
          </a:p>
          <a:p>
            <a:endParaRPr lang="en-US" sz="1800" dirty="0" smtClean="0"/>
          </a:p>
          <a:p>
            <a:pPr marL="0" indent="0">
              <a:buNone/>
            </a:pPr>
            <a:r>
              <a:rPr lang="en-US" sz="1800" dirty="0" smtClean="0"/>
              <a:t>The “answer” that was adopted by the IETF was IPv6</a:t>
            </a:r>
            <a:endParaRPr lang="en-US" sz="1800" dirty="0"/>
          </a:p>
        </p:txBody>
      </p:sp>
    </p:spTree>
    <p:extLst>
      <p:ext uri="{BB962C8B-B14F-4D97-AF65-F5344CB8AC3E}">
        <p14:creationId xmlns:p14="http://schemas.microsoft.com/office/powerpoint/2010/main" val="1307189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origins of IPv6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IPv6 represented a minimal change to IPv4</a:t>
            </a:r>
          </a:p>
          <a:p>
            <a:r>
              <a:rPr lang="en-US" dirty="0" smtClean="0"/>
              <a:t>Some aspects of IP were changed:</a:t>
            </a:r>
          </a:p>
          <a:p>
            <a:pPr lvl="1"/>
            <a:r>
              <a:rPr lang="en-US" dirty="0" smtClean="0"/>
              <a:t>Expanded address fields</a:t>
            </a:r>
          </a:p>
          <a:p>
            <a:pPr lvl="1"/>
            <a:r>
              <a:rPr lang="en-US" dirty="0" smtClean="0"/>
              <a:t>Altered fragmentation controls</a:t>
            </a:r>
          </a:p>
          <a:p>
            <a:pPr lvl="1"/>
            <a:r>
              <a:rPr lang="en-US" dirty="0" smtClean="0"/>
              <a:t>Re-formatted options and control fields</a:t>
            </a:r>
          </a:p>
          <a:p>
            <a:r>
              <a:rPr lang="en-US" dirty="0" smtClean="0"/>
              <a:t>Much was unaltered:</a:t>
            </a:r>
          </a:p>
          <a:p>
            <a:pPr lvl="1"/>
            <a:r>
              <a:rPr lang="en-US" dirty="0" smtClean="0"/>
              <a:t>UDP and TCP transport protocol </a:t>
            </a:r>
            <a:r>
              <a:rPr lang="en-US" dirty="0" err="1" smtClean="0"/>
              <a:t>behaviour</a:t>
            </a:r>
            <a:endParaRPr lang="en-US" dirty="0" smtClean="0"/>
          </a:p>
          <a:p>
            <a:pPr lvl="1"/>
            <a:r>
              <a:rPr lang="en-US" dirty="0" smtClean="0"/>
              <a:t>Hop-by-hop destination-based datagram forwarding</a:t>
            </a:r>
          </a:p>
          <a:p>
            <a:r>
              <a:rPr lang="en-US" dirty="0" smtClean="0"/>
              <a:t>And some was unspecified:</a:t>
            </a:r>
          </a:p>
          <a:p>
            <a:pPr lvl="1"/>
            <a:r>
              <a:rPr lang="en-US" dirty="0" smtClean="0"/>
              <a:t>IPv6 Address Plan</a:t>
            </a:r>
            <a:endParaRPr lang="en-US" dirty="0"/>
          </a:p>
        </p:txBody>
      </p:sp>
    </p:spTree>
    <p:extLst>
      <p:ext uri="{BB962C8B-B14F-4D97-AF65-F5344CB8AC3E}">
        <p14:creationId xmlns:p14="http://schemas.microsoft.com/office/powerpoint/2010/main" val="1181242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were many other ideas that were aired at the time</a:t>
            </a:r>
            <a:endParaRPr lang="en-US" dirty="0"/>
          </a:p>
        </p:txBody>
      </p:sp>
      <p:sp>
        <p:nvSpPr>
          <p:cNvPr id="3" name="Content Placeholder 2"/>
          <p:cNvSpPr>
            <a:spLocks noGrp="1"/>
          </p:cNvSpPr>
          <p:nvPr>
            <p:ph idx="1"/>
          </p:nvPr>
        </p:nvSpPr>
        <p:spPr>
          <a:xfrm>
            <a:off x="700090" y="1369219"/>
            <a:ext cx="5915025" cy="799823"/>
          </a:xfrm>
        </p:spPr>
        <p:txBody>
          <a:bodyPr/>
          <a:lstStyle/>
          <a:p>
            <a:pPr marL="0" indent="0">
              <a:buNone/>
            </a:pPr>
            <a:r>
              <a:rPr lang="en-US" dirty="0" smtClean="0"/>
              <a:t>And one of them was </a:t>
            </a:r>
            <a:r>
              <a:rPr lang="en-US" smtClean="0"/>
              <a:t>a mechanism for address ”sharing”</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2" y="1962858"/>
            <a:ext cx="3890346" cy="2752179"/>
          </a:xfrm>
          <a:prstGeom prst="rect">
            <a:avLst/>
          </a:prstGeom>
        </p:spPr>
      </p:pic>
    </p:spTree>
    <p:extLst>
      <p:ext uri="{BB962C8B-B14F-4D97-AF65-F5344CB8AC3E}">
        <p14:creationId xmlns:p14="http://schemas.microsoft.com/office/powerpoint/2010/main" val="1811982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453243" y="1268017"/>
            <a:ext cx="2264228" cy="2703065"/>
          </a:xfrm>
          <a:prstGeom prst="cloud">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smtClean="0"/>
              <a:t>Address Sharing</a:t>
            </a:r>
            <a:endParaRPr lang="en-US" dirty="0"/>
          </a:p>
        </p:txBody>
      </p:sp>
      <p:grpSp>
        <p:nvGrpSpPr>
          <p:cNvPr id="6" name="Group 5"/>
          <p:cNvGrpSpPr/>
          <p:nvPr/>
        </p:nvGrpSpPr>
        <p:grpSpPr>
          <a:xfrm>
            <a:off x="2437515" y="2233535"/>
            <a:ext cx="596605" cy="557725"/>
            <a:chOff x="778146" y="2082013"/>
            <a:chExt cx="912431" cy="852969"/>
          </a:xfrm>
        </p:grpSpPr>
        <p:sp>
          <p:nvSpPr>
            <p:cNvPr id="4" name="Freeform 3"/>
            <p:cNvSpPr/>
            <p:nvPr/>
          </p:nvSpPr>
          <p:spPr>
            <a:xfrm>
              <a:off x="778146" y="2082013"/>
              <a:ext cx="891426" cy="852969"/>
            </a:xfrm>
            <a:custGeom>
              <a:avLst/>
              <a:gdLst>
                <a:gd name="connsiteX0" fmla="*/ 29928 w 891426"/>
                <a:gd name="connsiteY0" fmla="*/ 214620 h 852969"/>
                <a:gd name="connsiteX1" fmla="*/ 29928 w 891426"/>
                <a:gd name="connsiteY1" fmla="*/ 767513 h 852969"/>
                <a:gd name="connsiteX2" fmla="*/ 29928 w 891426"/>
                <a:gd name="connsiteY2" fmla="*/ 799410 h 852969"/>
                <a:gd name="connsiteX3" fmla="*/ 433966 w 891426"/>
                <a:gd name="connsiteY3" fmla="*/ 810043 h 852969"/>
                <a:gd name="connsiteX4" fmla="*/ 540291 w 891426"/>
                <a:gd name="connsiteY4" fmla="*/ 810043 h 852969"/>
                <a:gd name="connsiteX5" fmla="*/ 529659 w 891426"/>
                <a:gd name="connsiteY5" fmla="*/ 235885 h 852969"/>
                <a:gd name="connsiteX6" fmla="*/ 487128 w 891426"/>
                <a:gd name="connsiteY6" fmla="*/ 235885 h 852969"/>
                <a:gd name="connsiteX7" fmla="*/ 104356 w 891426"/>
                <a:gd name="connsiteY7" fmla="*/ 214620 h 852969"/>
                <a:gd name="connsiteX8" fmla="*/ 519026 w 891426"/>
                <a:gd name="connsiteY8" fmla="*/ 12601 h 852969"/>
                <a:gd name="connsiteX9" fmla="*/ 519026 w 891426"/>
                <a:gd name="connsiteY9" fmla="*/ 12601 h 852969"/>
                <a:gd name="connsiteX10" fmla="*/ 891166 w 891426"/>
                <a:gd name="connsiteY10" fmla="*/ 12601 h 852969"/>
                <a:gd name="connsiteX11" fmla="*/ 582821 w 891426"/>
                <a:gd name="connsiteY11" fmla="*/ 182722 h 85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426" h="852969">
                  <a:moveTo>
                    <a:pt x="29928" y="214620"/>
                  </a:moveTo>
                  <a:lnTo>
                    <a:pt x="29928" y="767513"/>
                  </a:lnTo>
                  <a:cubicBezTo>
                    <a:pt x="29928" y="864978"/>
                    <a:pt x="-37412" y="792322"/>
                    <a:pt x="29928" y="799410"/>
                  </a:cubicBezTo>
                  <a:cubicBezTo>
                    <a:pt x="97268" y="806498"/>
                    <a:pt x="348906" y="808271"/>
                    <a:pt x="433966" y="810043"/>
                  </a:cubicBezTo>
                  <a:cubicBezTo>
                    <a:pt x="519026" y="811815"/>
                    <a:pt x="524342" y="905736"/>
                    <a:pt x="540291" y="810043"/>
                  </a:cubicBezTo>
                  <a:cubicBezTo>
                    <a:pt x="556240" y="714350"/>
                    <a:pt x="538520" y="331578"/>
                    <a:pt x="529659" y="235885"/>
                  </a:cubicBezTo>
                  <a:cubicBezTo>
                    <a:pt x="520798" y="140192"/>
                    <a:pt x="487128" y="235885"/>
                    <a:pt x="487128" y="235885"/>
                  </a:cubicBezTo>
                  <a:cubicBezTo>
                    <a:pt x="416244" y="232341"/>
                    <a:pt x="99040" y="251834"/>
                    <a:pt x="104356" y="214620"/>
                  </a:cubicBezTo>
                  <a:cubicBezTo>
                    <a:pt x="109672" y="177406"/>
                    <a:pt x="519026" y="12601"/>
                    <a:pt x="519026" y="12601"/>
                  </a:cubicBezTo>
                  <a:lnTo>
                    <a:pt x="519026" y="12601"/>
                  </a:lnTo>
                  <a:cubicBezTo>
                    <a:pt x="581049" y="12601"/>
                    <a:pt x="880534" y="-15753"/>
                    <a:pt x="891166" y="12601"/>
                  </a:cubicBezTo>
                  <a:cubicBezTo>
                    <a:pt x="901799" y="40954"/>
                    <a:pt x="582821" y="182722"/>
                    <a:pt x="582821" y="1827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1392865" y="2147777"/>
              <a:ext cx="297712" cy="765544"/>
            </a:xfrm>
            <a:custGeom>
              <a:avLst/>
              <a:gdLst>
                <a:gd name="connsiteX0" fmla="*/ 297712 w 297712"/>
                <a:gd name="connsiteY0" fmla="*/ 0 h 765544"/>
                <a:gd name="connsiteX1" fmla="*/ 255182 w 297712"/>
                <a:gd name="connsiteY1" fmla="*/ 595423 h 765544"/>
                <a:gd name="connsiteX2" fmla="*/ 212651 w 297712"/>
                <a:gd name="connsiteY2" fmla="*/ 637953 h 765544"/>
                <a:gd name="connsiteX3" fmla="*/ 0 w 297712"/>
                <a:gd name="connsiteY3" fmla="*/ 765544 h 765544"/>
              </a:gdLst>
              <a:ahLst/>
              <a:cxnLst>
                <a:cxn ang="0">
                  <a:pos x="connsiteX0" y="connsiteY0"/>
                </a:cxn>
                <a:cxn ang="0">
                  <a:pos x="connsiteX1" y="connsiteY1"/>
                </a:cxn>
                <a:cxn ang="0">
                  <a:pos x="connsiteX2" y="connsiteY2"/>
                </a:cxn>
                <a:cxn ang="0">
                  <a:pos x="connsiteX3" y="connsiteY3"/>
                </a:cxn>
              </a:cxnLst>
              <a:rect l="l" t="t" r="r" b="b"/>
              <a:pathLst>
                <a:path w="297712" h="765544">
                  <a:moveTo>
                    <a:pt x="297712" y="0"/>
                  </a:moveTo>
                  <a:cubicBezTo>
                    <a:pt x="283535" y="244549"/>
                    <a:pt x="269359" y="489098"/>
                    <a:pt x="255182" y="595423"/>
                  </a:cubicBezTo>
                  <a:cubicBezTo>
                    <a:pt x="241005" y="701749"/>
                    <a:pt x="255181" y="609600"/>
                    <a:pt x="212651" y="637953"/>
                  </a:cubicBezTo>
                  <a:cubicBezTo>
                    <a:pt x="170121" y="666306"/>
                    <a:pt x="0" y="765544"/>
                    <a:pt x="0" y="7655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 name="Group 6"/>
          <p:cNvGrpSpPr/>
          <p:nvPr/>
        </p:nvGrpSpPr>
        <p:grpSpPr>
          <a:xfrm>
            <a:off x="1840910" y="1675810"/>
            <a:ext cx="596605" cy="557725"/>
            <a:chOff x="778146" y="2082013"/>
            <a:chExt cx="912431" cy="852969"/>
          </a:xfrm>
        </p:grpSpPr>
        <p:sp>
          <p:nvSpPr>
            <p:cNvPr id="8" name="Freeform 7"/>
            <p:cNvSpPr/>
            <p:nvPr/>
          </p:nvSpPr>
          <p:spPr>
            <a:xfrm>
              <a:off x="778146" y="2082013"/>
              <a:ext cx="891426" cy="852969"/>
            </a:xfrm>
            <a:custGeom>
              <a:avLst/>
              <a:gdLst>
                <a:gd name="connsiteX0" fmla="*/ 29928 w 891426"/>
                <a:gd name="connsiteY0" fmla="*/ 214620 h 852969"/>
                <a:gd name="connsiteX1" fmla="*/ 29928 w 891426"/>
                <a:gd name="connsiteY1" fmla="*/ 767513 h 852969"/>
                <a:gd name="connsiteX2" fmla="*/ 29928 w 891426"/>
                <a:gd name="connsiteY2" fmla="*/ 799410 h 852969"/>
                <a:gd name="connsiteX3" fmla="*/ 433966 w 891426"/>
                <a:gd name="connsiteY3" fmla="*/ 810043 h 852969"/>
                <a:gd name="connsiteX4" fmla="*/ 540291 w 891426"/>
                <a:gd name="connsiteY4" fmla="*/ 810043 h 852969"/>
                <a:gd name="connsiteX5" fmla="*/ 529659 w 891426"/>
                <a:gd name="connsiteY5" fmla="*/ 235885 h 852969"/>
                <a:gd name="connsiteX6" fmla="*/ 487128 w 891426"/>
                <a:gd name="connsiteY6" fmla="*/ 235885 h 852969"/>
                <a:gd name="connsiteX7" fmla="*/ 104356 w 891426"/>
                <a:gd name="connsiteY7" fmla="*/ 214620 h 852969"/>
                <a:gd name="connsiteX8" fmla="*/ 519026 w 891426"/>
                <a:gd name="connsiteY8" fmla="*/ 12601 h 852969"/>
                <a:gd name="connsiteX9" fmla="*/ 519026 w 891426"/>
                <a:gd name="connsiteY9" fmla="*/ 12601 h 852969"/>
                <a:gd name="connsiteX10" fmla="*/ 891166 w 891426"/>
                <a:gd name="connsiteY10" fmla="*/ 12601 h 852969"/>
                <a:gd name="connsiteX11" fmla="*/ 582821 w 891426"/>
                <a:gd name="connsiteY11" fmla="*/ 182722 h 85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426" h="852969">
                  <a:moveTo>
                    <a:pt x="29928" y="214620"/>
                  </a:moveTo>
                  <a:lnTo>
                    <a:pt x="29928" y="767513"/>
                  </a:lnTo>
                  <a:cubicBezTo>
                    <a:pt x="29928" y="864978"/>
                    <a:pt x="-37412" y="792322"/>
                    <a:pt x="29928" y="799410"/>
                  </a:cubicBezTo>
                  <a:cubicBezTo>
                    <a:pt x="97268" y="806498"/>
                    <a:pt x="348906" y="808271"/>
                    <a:pt x="433966" y="810043"/>
                  </a:cubicBezTo>
                  <a:cubicBezTo>
                    <a:pt x="519026" y="811815"/>
                    <a:pt x="524342" y="905736"/>
                    <a:pt x="540291" y="810043"/>
                  </a:cubicBezTo>
                  <a:cubicBezTo>
                    <a:pt x="556240" y="714350"/>
                    <a:pt x="538520" y="331578"/>
                    <a:pt x="529659" y="235885"/>
                  </a:cubicBezTo>
                  <a:cubicBezTo>
                    <a:pt x="520798" y="140192"/>
                    <a:pt x="487128" y="235885"/>
                    <a:pt x="487128" y="235885"/>
                  </a:cubicBezTo>
                  <a:cubicBezTo>
                    <a:pt x="416244" y="232341"/>
                    <a:pt x="99040" y="251834"/>
                    <a:pt x="104356" y="214620"/>
                  </a:cubicBezTo>
                  <a:cubicBezTo>
                    <a:pt x="109672" y="177406"/>
                    <a:pt x="519026" y="12601"/>
                    <a:pt x="519026" y="12601"/>
                  </a:cubicBezTo>
                  <a:lnTo>
                    <a:pt x="519026" y="12601"/>
                  </a:lnTo>
                  <a:cubicBezTo>
                    <a:pt x="581049" y="12601"/>
                    <a:pt x="880534" y="-15753"/>
                    <a:pt x="891166" y="12601"/>
                  </a:cubicBezTo>
                  <a:cubicBezTo>
                    <a:pt x="901799" y="40954"/>
                    <a:pt x="582821" y="182722"/>
                    <a:pt x="582821" y="1827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1392865" y="2147777"/>
              <a:ext cx="297712" cy="765544"/>
            </a:xfrm>
            <a:custGeom>
              <a:avLst/>
              <a:gdLst>
                <a:gd name="connsiteX0" fmla="*/ 297712 w 297712"/>
                <a:gd name="connsiteY0" fmla="*/ 0 h 765544"/>
                <a:gd name="connsiteX1" fmla="*/ 255182 w 297712"/>
                <a:gd name="connsiteY1" fmla="*/ 595423 h 765544"/>
                <a:gd name="connsiteX2" fmla="*/ 212651 w 297712"/>
                <a:gd name="connsiteY2" fmla="*/ 637953 h 765544"/>
                <a:gd name="connsiteX3" fmla="*/ 0 w 297712"/>
                <a:gd name="connsiteY3" fmla="*/ 765544 h 765544"/>
              </a:gdLst>
              <a:ahLst/>
              <a:cxnLst>
                <a:cxn ang="0">
                  <a:pos x="connsiteX0" y="connsiteY0"/>
                </a:cxn>
                <a:cxn ang="0">
                  <a:pos x="connsiteX1" y="connsiteY1"/>
                </a:cxn>
                <a:cxn ang="0">
                  <a:pos x="connsiteX2" y="connsiteY2"/>
                </a:cxn>
                <a:cxn ang="0">
                  <a:pos x="connsiteX3" y="connsiteY3"/>
                </a:cxn>
              </a:cxnLst>
              <a:rect l="l" t="t" r="r" b="b"/>
              <a:pathLst>
                <a:path w="297712" h="765544">
                  <a:moveTo>
                    <a:pt x="297712" y="0"/>
                  </a:moveTo>
                  <a:cubicBezTo>
                    <a:pt x="283535" y="244549"/>
                    <a:pt x="269359" y="489098"/>
                    <a:pt x="255182" y="595423"/>
                  </a:cubicBezTo>
                  <a:cubicBezTo>
                    <a:pt x="241005" y="701749"/>
                    <a:pt x="255181" y="609600"/>
                    <a:pt x="212651" y="637953"/>
                  </a:cubicBezTo>
                  <a:cubicBezTo>
                    <a:pt x="170121" y="666306"/>
                    <a:pt x="0" y="765544"/>
                    <a:pt x="0" y="7655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 name="Group 9"/>
          <p:cNvGrpSpPr/>
          <p:nvPr/>
        </p:nvGrpSpPr>
        <p:grpSpPr>
          <a:xfrm>
            <a:off x="1743579" y="2617617"/>
            <a:ext cx="596605" cy="557725"/>
            <a:chOff x="778146" y="2082013"/>
            <a:chExt cx="912431" cy="852969"/>
          </a:xfrm>
        </p:grpSpPr>
        <p:sp>
          <p:nvSpPr>
            <p:cNvPr id="11" name="Freeform 10"/>
            <p:cNvSpPr/>
            <p:nvPr/>
          </p:nvSpPr>
          <p:spPr>
            <a:xfrm>
              <a:off x="778146" y="2082013"/>
              <a:ext cx="891426" cy="852969"/>
            </a:xfrm>
            <a:custGeom>
              <a:avLst/>
              <a:gdLst>
                <a:gd name="connsiteX0" fmla="*/ 29928 w 891426"/>
                <a:gd name="connsiteY0" fmla="*/ 214620 h 852969"/>
                <a:gd name="connsiteX1" fmla="*/ 29928 w 891426"/>
                <a:gd name="connsiteY1" fmla="*/ 767513 h 852969"/>
                <a:gd name="connsiteX2" fmla="*/ 29928 w 891426"/>
                <a:gd name="connsiteY2" fmla="*/ 799410 h 852969"/>
                <a:gd name="connsiteX3" fmla="*/ 433966 w 891426"/>
                <a:gd name="connsiteY3" fmla="*/ 810043 h 852969"/>
                <a:gd name="connsiteX4" fmla="*/ 540291 w 891426"/>
                <a:gd name="connsiteY4" fmla="*/ 810043 h 852969"/>
                <a:gd name="connsiteX5" fmla="*/ 529659 w 891426"/>
                <a:gd name="connsiteY5" fmla="*/ 235885 h 852969"/>
                <a:gd name="connsiteX6" fmla="*/ 487128 w 891426"/>
                <a:gd name="connsiteY6" fmla="*/ 235885 h 852969"/>
                <a:gd name="connsiteX7" fmla="*/ 104356 w 891426"/>
                <a:gd name="connsiteY7" fmla="*/ 214620 h 852969"/>
                <a:gd name="connsiteX8" fmla="*/ 519026 w 891426"/>
                <a:gd name="connsiteY8" fmla="*/ 12601 h 852969"/>
                <a:gd name="connsiteX9" fmla="*/ 519026 w 891426"/>
                <a:gd name="connsiteY9" fmla="*/ 12601 h 852969"/>
                <a:gd name="connsiteX10" fmla="*/ 891166 w 891426"/>
                <a:gd name="connsiteY10" fmla="*/ 12601 h 852969"/>
                <a:gd name="connsiteX11" fmla="*/ 582821 w 891426"/>
                <a:gd name="connsiteY11" fmla="*/ 182722 h 85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426" h="852969">
                  <a:moveTo>
                    <a:pt x="29928" y="214620"/>
                  </a:moveTo>
                  <a:lnTo>
                    <a:pt x="29928" y="767513"/>
                  </a:lnTo>
                  <a:cubicBezTo>
                    <a:pt x="29928" y="864978"/>
                    <a:pt x="-37412" y="792322"/>
                    <a:pt x="29928" y="799410"/>
                  </a:cubicBezTo>
                  <a:cubicBezTo>
                    <a:pt x="97268" y="806498"/>
                    <a:pt x="348906" y="808271"/>
                    <a:pt x="433966" y="810043"/>
                  </a:cubicBezTo>
                  <a:cubicBezTo>
                    <a:pt x="519026" y="811815"/>
                    <a:pt x="524342" y="905736"/>
                    <a:pt x="540291" y="810043"/>
                  </a:cubicBezTo>
                  <a:cubicBezTo>
                    <a:pt x="556240" y="714350"/>
                    <a:pt x="538520" y="331578"/>
                    <a:pt x="529659" y="235885"/>
                  </a:cubicBezTo>
                  <a:cubicBezTo>
                    <a:pt x="520798" y="140192"/>
                    <a:pt x="487128" y="235885"/>
                    <a:pt x="487128" y="235885"/>
                  </a:cubicBezTo>
                  <a:cubicBezTo>
                    <a:pt x="416244" y="232341"/>
                    <a:pt x="99040" y="251834"/>
                    <a:pt x="104356" y="214620"/>
                  </a:cubicBezTo>
                  <a:cubicBezTo>
                    <a:pt x="109672" y="177406"/>
                    <a:pt x="519026" y="12601"/>
                    <a:pt x="519026" y="12601"/>
                  </a:cubicBezTo>
                  <a:lnTo>
                    <a:pt x="519026" y="12601"/>
                  </a:lnTo>
                  <a:cubicBezTo>
                    <a:pt x="581049" y="12601"/>
                    <a:pt x="880534" y="-15753"/>
                    <a:pt x="891166" y="12601"/>
                  </a:cubicBezTo>
                  <a:cubicBezTo>
                    <a:pt x="901799" y="40954"/>
                    <a:pt x="582821" y="182722"/>
                    <a:pt x="582821" y="1827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p:cNvSpPr/>
            <p:nvPr/>
          </p:nvSpPr>
          <p:spPr>
            <a:xfrm>
              <a:off x="1392865" y="2147777"/>
              <a:ext cx="297712" cy="765544"/>
            </a:xfrm>
            <a:custGeom>
              <a:avLst/>
              <a:gdLst>
                <a:gd name="connsiteX0" fmla="*/ 297712 w 297712"/>
                <a:gd name="connsiteY0" fmla="*/ 0 h 765544"/>
                <a:gd name="connsiteX1" fmla="*/ 255182 w 297712"/>
                <a:gd name="connsiteY1" fmla="*/ 595423 h 765544"/>
                <a:gd name="connsiteX2" fmla="*/ 212651 w 297712"/>
                <a:gd name="connsiteY2" fmla="*/ 637953 h 765544"/>
                <a:gd name="connsiteX3" fmla="*/ 0 w 297712"/>
                <a:gd name="connsiteY3" fmla="*/ 765544 h 765544"/>
              </a:gdLst>
              <a:ahLst/>
              <a:cxnLst>
                <a:cxn ang="0">
                  <a:pos x="connsiteX0" y="connsiteY0"/>
                </a:cxn>
                <a:cxn ang="0">
                  <a:pos x="connsiteX1" y="connsiteY1"/>
                </a:cxn>
                <a:cxn ang="0">
                  <a:pos x="connsiteX2" y="connsiteY2"/>
                </a:cxn>
                <a:cxn ang="0">
                  <a:pos x="connsiteX3" y="connsiteY3"/>
                </a:cxn>
              </a:cxnLst>
              <a:rect l="l" t="t" r="r" b="b"/>
              <a:pathLst>
                <a:path w="297712" h="765544">
                  <a:moveTo>
                    <a:pt x="297712" y="0"/>
                  </a:moveTo>
                  <a:cubicBezTo>
                    <a:pt x="283535" y="244549"/>
                    <a:pt x="269359" y="489098"/>
                    <a:pt x="255182" y="595423"/>
                  </a:cubicBezTo>
                  <a:cubicBezTo>
                    <a:pt x="241005" y="701749"/>
                    <a:pt x="255181" y="609600"/>
                    <a:pt x="212651" y="637953"/>
                  </a:cubicBezTo>
                  <a:cubicBezTo>
                    <a:pt x="170121" y="666306"/>
                    <a:pt x="0" y="765544"/>
                    <a:pt x="0" y="7655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 name="Group 12"/>
          <p:cNvGrpSpPr/>
          <p:nvPr/>
        </p:nvGrpSpPr>
        <p:grpSpPr>
          <a:xfrm>
            <a:off x="2423780" y="3161178"/>
            <a:ext cx="596605" cy="557725"/>
            <a:chOff x="778146" y="2082013"/>
            <a:chExt cx="912431" cy="852969"/>
          </a:xfrm>
        </p:grpSpPr>
        <p:sp>
          <p:nvSpPr>
            <p:cNvPr id="14" name="Freeform 13"/>
            <p:cNvSpPr/>
            <p:nvPr/>
          </p:nvSpPr>
          <p:spPr>
            <a:xfrm>
              <a:off x="778146" y="2082013"/>
              <a:ext cx="891426" cy="852969"/>
            </a:xfrm>
            <a:custGeom>
              <a:avLst/>
              <a:gdLst>
                <a:gd name="connsiteX0" fmla="*/ 29928 w 891426"/>
                <a:gd name="connsiteY0" fmla="*/ 214620 h 852969"/>
                <a:gd name="connsiteX1" fmla="*/ 29928 w 891426"/>
                <a:gd name="connsiteY1" fmla="*/ 767513 h 852969"/>
                <a:gd name="connsiteX2" fmla="*/ 29928 w 891426"/>
                <a:gd name="connsiteY2" fmla="*/ 799410 h 852969"/>
                <a:gd name="connsiteX3" fmla="*/ 433966 w 891426"/>
                <a:gd name="connsiteY3" fmla="*/ 810043 h 852969"/>
                <a:gd name="connsiteX4" fmla="*/ 540291 w 891426"/>
                <a:gd name="connsiteY4" fmla="*/ 810043 h 852969"/>
                <a:gd name="connsiteX5" fmla="*/ 529659 w 891426"/>
                <a:gd name="connsiteY5" fmla="*/ 235885 h 852969"/>
                <a:gd name="connsiteX6" fmla="*/ 487128 w 891426"/>
                <a:gd name="connsiteY6" fmla="*/ 235885 h 852969"/>
                <a:gd name="connsiteX7" fmla="*/ 104356 w 891426"/>
                <a:gd name="connsiteY7" fmla="*/ 214620 h 852969"/>
                <a:gd name="connsiteX8" fmla="*/ 519026 w 891426"/>
                <a:gd name="connsiteY8" fmla="*/ 12601 h 852969"/>
                <a:gd name="connsiteX9" fmla="*/ 519026 w 891426"/>
                <a:gd name="connsiteY9" fmla="*/ 12601 h 852969"/>
                <a:gd name="connsiteX10" fmla="*/ 891166 w 891426"/>
                <a:gd name="connsiteY10" fmla="*/ 12601 h 852969"/>
                <a:gd name="connsiteX11" fmla="*/ 582821 w 891426"/>
                <a:gd name="connsiteY11" fmla="*/ 182722 h 85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426" h="852969">
                  <a:moveTo>
                    <a:pt x="29928" y="214620"/>
                  </a:moveTo>
                  <a:lnTo>
                    <a:pt x="29928" y="767513"/>
                  </a:lnTo>
                  <a:cubicBezTo>
                    <a:pt x="29928" y="864978"/>
                    <a:pt x="-37412" y="792322"/>
                    <a:pt x="29928" y="799410"/>
                  </a:cubicBezTo>
                  <a:cubicBezTo>
                    <a:pt x="97268" y="806498"/>
                    <a:pt x="348906" y="808271"/>
                    <a:pt x="433966" y="810043"/>
                  </a:cubicBezTo>
                  <a:cubicBezTo>
                    <a:pt x="519026" y="811815"/>
                    <a:pt x="524342" y="905736"/>
                    <a:pt x="540291" y="810043"/>
                  </a:cubicBezTo>
                  <a:cubicBezTo>
                    <a:pt x="556240" y="714350"/>
                    <a:pt x="538520" y="331578"/>
                    <a:pt x="529659" y="235885"/>
                  </a:cubicBezTo>
                  <a:cubicBezTo>
                    <a:pt x="520798" y="140192"/>
                    <a:pt x="487128" y="235885"/>
                    <a:pt x="487128" y="235885"/>
                  </a:cubicBezTo>
                  <a:cubicBezTo>
                    <a:pt x="416244" y="232341"/>
                    <a:pt x="99040" y="251834"/>
                    <a:pt x="104356" y="214620"/>
                  </a:cubicBezTo>
                  <a:cubicBezTo>
                    <a:pt x="109672" y="177406"/>
                    <a:pt x="519026" y="12601"/>
                    <a:pt x="519026" y="12601"/>
                  </a:cubicBezTo>
                  <a:lnTo>
                    <a:pt x="519026" y="12601"/>
                  </a:lnTo>
                  <a:cubicBezTo>
                    <a:pt x="581049" y="12601"/>
                    <a:pt x="880534" y="-15753"/>
                    <a:pt x="891166" y="12601"/>
                  </a:cubicBezTo>
                  <a:cubicBezTo>
                    <a:pt x="901799" y="40954"/>
                    <a:pt x="582821" y="182722"/>
                    <a:pt x="582821" y="1827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14"/>
            <p:cNvSpPr/>
            <p:nvPr/>
          </p:nvSpPr>
          <p:spPr>
            <a:xfrm>
              <a:off x="1392865" y="2147777"/>
              <a:ext cx="297712" cy="765544"/>
            </a:xfrm>
            <a:custGeom>
              <a:avLst/>
              <a:gdLst>
                <a:gd name="connsiteX0" fmla="*/ 297712 w 297712"/>
                <a:gd name="connsiteY0" fmla="*/ 0 h 765544"/>
                <a:gd name="connsiteX1" fmla="*/ 255182 w 297712"/>
                <a:gd name="connsiteY1" fmla="*/ 595423 h 765544"/>
                <a:gd name="connsiteX2" fmla="*/ 212651 w 297712"/>
                <a:gd name="connsiteY2" fmla="*/ 637953 h 765544"/>
                <a:gd name="connsiteX3" fmla="*/ 0 w 297712"/>
                <a:gd name="connsiteY3" fmla="*/ 765544 h 765544"/>
              </a:gdLst>
              <a:ahLst/>
              <a:cxnLst>
                <a:cxn ang="0">
                  <a:pos x="connsiteX0" y="connsiteY0"/>
                </a:cxn>
                <a:cxn ang="0">
                  <a:pos x="connsiteX1" y="connsiteY1"/>
                </a:cxn>
                <a:cxn ang="0">
                  <a:pos x="connsiteX2" y="connsiteY2"/>
                </a:cxn>
                <a:cxn ang="0">
                  <a:pos x="connsiteX3" y="connsiteY3"/>
                </a:cxn>
              </a:cxnLst>
              <a:rect l="l" t="t" r="r" b="b"/>
              <a:pathLst>
                <a:path w="297712" h="765544">
                  <a:moveTo>
                    <a:pt x="297712" y="0"/>
                  </a:moveTo>
                  <a:cubicBezTo>
                    <a:pt x="283535" y="244549"/>
                    <a:pt x="269359" y="489098"/>
                    <a:pt x="255182" y="595423"/>
                  </a:cubicBezTo>
                  <a:cubicBezTo>
                    <a:pt x="241005" y="701749"/>
                    <a:pt x="255181" y="609600"/>
                    <a:pt x="212651" y="637953"/>
                  </a:cubicBezTo>
                  <a:cubicBezTo>
                    <a:pt x="170121" y="666306"/>
                    <a:pt x="0" y="765544"/>
                    <a:pt x="0" y="7655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TextBox 15"/>
          <p:cNvSpPr txBox="1"/>
          <p:nvPr/>
        </p:nvSpPr>
        <p:spPr>
          <a:xfrm>
            <a:off x="3957970" y="2526815"/>
            <a:ext cx="717761" cy="415498"/>
          </a:xfrm>
          <a:prstGeom prst="rect">
            <a:avLst/>
          </a:prstGeom>
          <a:noFill/>
          <a:ln>
            <a:solidFill>
              <a:schemeClr val="tx1"/>
            </a:solidFill>
          </a:ln>
        </p:spPr>
        <p:txBody>
          <a:bodyPr wrap="none" rtlCol="0">
            <a:spAutoFit/>
          </a:bodyPr>
          <a:lstStyle/>
          <a:p>
            <a:r>
              <a:rPr lang="en-US" sz="2100" b="1" dirty="0"/>
              <a:t>NAT</a:t>
            </a:r>
          </a:p>
        </p:txBody>
      </p:sp>
      <p:sp>
        <p:nvSpPr>
          <p:cNvPr id="17" name="TextBox 16"/>
          <p:cNvSpPr txBox="1"/>
          <p:nvPr/>
        </p:nvSpPr>
        <p:spPr>
          <a:xfrm>
            <a:off x="1770483" y="4040194"/>
            <a:ext cx="1584088" cy="507831"/>
          </a:xfrm>
          <a:prstGeom prst="rect">
            <a:avLst/>
          </a:prstGeom>
          <a:noFill/>
        </p:spPr>
        <p:txBody>
          <a:bodyPr wrap="none" rtlCol="0">
            <a:spAutoFit/>
          </a:bodyPr>
          <a:lstStyle/>
          <a:p>
            <a:pPr algn="ctr"/>
            <a:r>
              <a:rPr lang="en-US" sz="1350" dirty="0">
                <a:latin typeface="AhnbergHand" charset="0"/>
                <a:ea typeface="AhnbergHand" charset="0"/>
                <a:cs typeface="AhnbergHand" charset="0"/>
              </a:rPr>
              <a:t>Private Address</a:t>
            </a:r>
          </a:p>
          <a:p>
            <a:pPr algn="ctr"/>
            <a:r>
              <a:rPr lang="en-US" sz="1350" dirty="0">
                <a:latin typeface="AhnbergHand" charset="0"/>
                <a:ea typeface="AhnbergHand" charset="0"/>
                <a:cs typeface="AhnbergHand" charset="0"/>
              </a:rPr>
              <a:t>Realm</a:t>
            </a:r>
          </a:p>
        </p:txBody>
      </p:sp>
      <p:sp>
        <p:nvSpPr>
          <p:cNvPr id="18" name="TextBox 17"/>
          <p:cNvSpPr txBox="1"/>
          <p:nvPr/>
        </p:nvSpPr>
        <p:spPr>
          <a:xfrm>
            <a:off x="6159345" y="4025326"/>
            <a:ext cx="1362874" cy="507831"/>
          </a:xfrm>
          <a:prstGeom prst="rect">
            <a:avLst/>
          </a:prstGeom>
          <a:noFill/>
        </p:spPr>
        <p:txBody>
          <a:bodyPr wrap="none" rtlCol="0">
            <a:spAutoFit/>
          </a:bodyPr>
          <a:lstStyle/>
          <a:p>
            <a:pPr algn="ctr"/>
            <a:r>
              <a:rPr lang="en-US" sz="1350" dirty="0" err="1">
                <a:latin typeface="AhnbergHand" charset="0"/>
                <a:ea typeface="AhnbergHand" charset="0"/>
                <a:cs typeface="AhnbergHand" charset="0"/>
              </a:rPr>
              <a:t>PublicAddress</a:t>
            </a:r>
            <a:endParaRPr lang="en-US" sz="1350" dirty="0">
              <a:latin typeface="AhnbergHand" charset="0"/>
              <a:ea typeface="AhnbergHand" charset="0"/>
              <a:cs typeface="AhnbergHand" charset="0"/>
            </a:endParaRPr>
          </a:p>
          <a:p>
            <a:pPr algn="ctr"/>
            <a:r>
              <a:rPr lang="en-US" sz="1350" dirty="0">
                <a:latin typeface="AhnbergHand" charset="0"/>
                <a:ea typeface="AhnbergHand" charset="0"/>
                <a:cs typeface="AhnbergHand" charset="0"/>
              </a:rPr>
              <a:t>Realm</a:t>
            </a:r>
          </a:p>
        </p:txBody>
      </p:sp>
      <p:sp>
        <p:nvSpPr>
          <p:cNvPr id="19" name="Freeform 18"/>
          <p:cNvSpPr/>
          <p:nvPr/>
        </p:nvSpPr>
        <p:spPr>
          <a:xfrm>
            <a:off x="2490677" y="1813615"/>
            <a:ext cx="1489820" cy="768620"/>
          </a:xfrm>
          <a:custGeom>
            <a:avLst/>
            <a:gdLst>
              <a:gd name="connsiteX0" fmla="*/ 0 w 1986427"/>
              <a:gd name="connsiteY0" fmla="*/ 91130 h 1024826"/>
              <a:gd name="connsiteX1" fmla="*/ 733647 w 1986427"/>
              <a:gd name="connsiteY1" fmla="*/ 80497 h 1024826"/>
              <a:gd name="connsiteX2" fmla="*/ 1935126 w 1986427"/>
              <a:gd name="connsiteY2" fmla="*/ 952367 h 1024826"/>
              <a:gd name="connsiteX3" fmla="*/ 1786270 w 1986427"/>
              <a:gd name="connsiteY3" fmla="*/ 654655 h 1024826"/>
              <a:gd name="connsiteX4" fmla="*/ 1977656 w 1986427"/>
              <a:gd name="connsiteY4" fmla="*/ 1016162 h 1024826"/>
              <a:gd name="connsiteX5" fmla="*/ 1701210 w 1986427"/>
              <a:gd name="connsiteY5" fmla="*/ 920469 h 102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6427" h="1024826">
                <a:moveTo>
                  <a:pt x="0" y="91130"/>
                </a:moveTo>
                <a:cubicBezTo>
                  <a:pt x="205563" y="14044"/>
                  <a:pt x="411126" y="-63042"/>
                  <a:pt x="733647" y="80497"/>
                </a:cubicBezTo>
                <a:cubicBezTo>
                  <a:pt x="1056168" y="224036"/>
                  <a:pt x="1759689" y="856674"/>
                  <a:pt x="1935126" y="952367"/>
                </a:cubicBezTo>
                <a:cubicBezTo>
                  <a:pt x="2110563" y="1048060"/>
                  <a:pt x="1779182" y="644023"/>
                  <a:pt x="1786270" y="654655"/>
                </a:cubicBezTo>
                <a:cubicBezTo>
                  <a:pt x="1793358" y="665287"/>
                  <a:pt x="1991833" y="971860"/>
                  <a:pt x="1977656" y="1016162"/>
                </a:cubicBezTo>
                <a:cubicBezTo>
                  <a:pt x="1963479" y="1060464"/>
                  <a:pt x="1701210" y="920469"/>
                  <a:pt x="1701210" y="9204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reeform 19"/>
          <p:cNvSpPr/>
          <p:nvPr/>
        </p:nvSpPr>
        <p:spPr>
          <a:xfrm>
            <a:off x="2497798" y="1618111"/>
            <a:ext cx="216163" cy="391443"/>
          </a:xfrm>
          <a:custGeom>
            <a:avLst/>
            <a:gdLst>
              <a:gd name="connsiteX0" fmla="*/ 22403 w 288217"/>
              <a:gd name="connsiteY0" fmla="*/ 288007 h 521924"/>
              <a:gd name="connsiteX1" fmla="*/ 181891 w 288217"/>
              <a:gd name="connsiteY1" fmla="*/ 928 h 521924"/>
              <a:gd name="connsiteX2" fmla="*/ 1138 w 288217"/>
              <a:gd name="connsiteY2" fmla="*/ 373068 h 521924"/>
              <a:gd name="connsiteX3" fmla="*/ 288217 w 288217"/>
              <a:gd name="connsiteY3" fmla="*/ 521924 h 521924"/>
            </a:gdLst>
            <a:ahLst/>
            <a:cxnLst>
              <a:cxn ang="0">
                <a:pos x="connsiteX0" y="connsiteY0"/>
              </a:cxn>
              <a:cxn ang="0">
                <a:pos x="connsiteX1" y="connsiteY1"/>
              </a:cxn>
              <a:cxn ang="0">
                <a:pos x="connsiteX2" y="connsiteY2"/>
              </a:cxn>
              <a:cxn ang="0">
                <a:pos x="connsiteX3" y="connsiteY3"/>
              </a:cxn>
            </a:cxnLst>
            <a:rect l="l" t="t" r="r" b="b"/>
            <a:pathLst>
              <a:path w="288217" h="521924">
                <a:moveTo>
                  <a:pt x="22403" y="288007"/>
                </a:moveTo>
                <a:cubicBezTo>
                  <a:pt x="103919" y="137379"/>
                  <a:pt x="185435" y="-13249"/>
                  <a:pt x="181891" y="928"/>
                </a:cubicBezTo>
                <a:cubicBezTo>
                  <a:pt x="178347" y="15105"/>
                  <a:pt x="-16583" y="286235"/>
                  <a:pt x="1138" y="373068"/>
                </a:cubicBezTo>
                <a:cubicBezTo>
                  <a:pt x="18859" y="459901"/>
                  <a:pt x="288217" y="521924"/>
                  <a:pt x="288217" y="521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reeform 21"/>
          <p:cNvSpPr/>
          <p:nvPr/>
        </p:nvSpPr>
        <p:spPr>
          <a:xfrm>
            <a:off x="3066622" y="2368402"/>
            <a:ext cx="843693" cy="363368"/>
          </a:xfrm>
          <a:custGeom>
            <a:avLst/>
            <a:gdLst>
              <a:gd name="connsiteX0" fmla="*/ 252799 w 1124924"/>
              <a:gd name="connsiteY0" fmla="*/ 0 h 484490"/>
              <a:gd name="connsiteX1" fmla="*/ 8250 w 1124924"/>
              <a:gd name="connsiteY1" fmla="*/ 159488 h 484490"/>
              <a:gd name="connsiteX2" fmla="*/ 242166 w 1124924"/>
              <a:gd name="connsiteY2" fmla="*/ 361507 h 484490"/>
              <a:gd name="connsiteX3" fmla="*/ 18883 w 1124924"/>
              <a:gd name="connsiteY3" fmla="*/ 170121 h 484490"/>
              <a:gd name="connsiteX4" fmla="*/ 837590 w 1124924"/>
              <a:gd name="connsiteY4" fmla="*/ 361507 h 484490"/>
              <a:gd name="connsiteX5" fmla="*/ 1124669 w 1124924"/>
              <a:gd name="connsiteY5" fmla="*/ 425302 h 484490"/>
              <a:gd name="connsiteX6" fmla="*/ 805692 w 1124924"/>
              <a:gd name="connsiteY6" fmla="*/ 212651 h 484490"/>
              <a:gd name="connsiteX7" fmla="*/ 1124669 w 1124924"/>
              <a:gd name="connsiteY7" fmla="*/ 457200 h 484490"/>
              <a:gd name="connsiteX8" fmla="*/ 848222 w 1124924"/>
              <a:gd name="connsiteY8" fmla="*/ 467832 h 48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924" h="484490">
                <a:moveTo>
                  <a:pt x="252799" y="0"/>
                </a:moveTo>
                <a:cubicBezTo>
                  <a:pt x="131410" y="49618"/>
                  <a:pt x="10022" y="99237"/>
                  <a:pt x="8250" y="159488"/>
                </a:cubicBezTo>
                <a:cubicBezTo>
                  <a:pt x="6478" y="219739"/>
                  <a:pt x="240394" y="359735"/>
                  <a:pt x="242166" y="361507"/>
                </a:cubicBezTo>
                <a:cubicBezTo>
                  <a:pt x="243938" y="363279"/>
                  <a:pt x="-80354" y="170121"/>
                  <a:pt x="18883" y="170121"/>
                </a:cubicBezTo>
                <a:cubicBezTo>
                  <a:pt x="118120" y="170121"/>
                  <a:pt x="837590" y="361507"/>
                  <a:pt x="837590" y="361507"/>
                </a:cubicBezTo>
                <a:cubicBezTo>
                  <a:pt x="1021888" y="404037"/>
                  <a:pt x="1129985" y="450111"/>
                  <a:pt x="1124669" y="425302"/>
                </a:cubicBezTo>
                <a:cubicBezTo>
                  <a:pt x="1119353" y="400493"/>
                  <a:pt x="805692" y="207335"/>
                  <a:pt x="805692" y="212651"/>
                </a:cubicBezTo>
                <a:cubicBezTo>
                  <a:pt x="805692" y="217967"/>
                  <a:pt x="1117581" y="414670"/>
                  <a:pt x="1124669" y="457200"/>
                </a:cubicBezTo>
                <a:cubicBezTo>
                  <a:pt x="1131757" y="499730"/>
                  <a:pt x="989989" y="483781"/>
                  <a:pt x="848222" y="4678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Freeform 22"/>
          <p:cNvSpPr/>
          <p:nvPr/>
        </p:nvSpPr>
        <p:spPr>
          <a:xfrm>
            <a:off x="2353294" y="2789504"/>
            <a:ext cx="1517906" cy="400428"/>
          </a:xfrm>
          <a:custGeom>
            <a:avLst/>
            <a:gdLst>
              <a:gd name="connsiteX0" fmla="*/ 225708 w 2023874"/>
              <a:gd name="connsiteY0" fmla="*/ 161546 h 533904"/>
              <a:gd name="connsiteX1" fmla="*/ 2424 w 2023874"/>
              <a:gd name="connsiteY1" fmla="*/ 289136 h 533904"/>
              <a:gd name="connsiteX2" fmla="*/ 353298 w 2023874"/>
              <a:gd name="connsiteY2" fmla="*/ 533685 h 533904"/>
              <a:gd name="connsiteX3" fmla="*/ 55587 w 2023874"/>
              <a:gd name="connsiteY3" fmla="*/ 331667 h 533904"/>
              <a:gd name="connsiteX4" fmla="*/ 534052 w 2023874"/>
              <a:gd name="connsiteY4" fmla="*/ 278504 h 533904"/>
              <a:gd name="connsiteX5" fmla="*/ 1958815 w 2023874"/>
              <a:gd name="connsiteY5" fmla="*/ 33955 h 533904"/>
              <a:gd name="connsiteX6" fmla="*/ 1607940 w 2023874"/>
              <a:gd name="connsiteY6" fmla="*/ 2057 h 533904"/>
              <a:gd name="connsiteX7" fmla="*/ 2022610 w 2023874"/>
              <a:gd name="connsiteY7" fmla="*/ 33955 h 533904"/>
              <a:gd name="connsiteX8" fmla="*/ 1746163 w 2023874"/>
              <a:gd name="connsiteY8" fmla="*/ 214709 h 53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874" h="533904">
                <a:moveTo>
                  <a:pt x="225708" y="161546"/>
                </a:moveTo>
                <a:cubicBezTo>
                  <a:pt x="103433" y="194329"/>
                  <a:pt x="-18841" y="227113"/>
                  <a:pt x="2424" y="289136"/>
                </a:cubicBezTo>
                <a:cubicBezTo>
                  <a:pt x="23689" y="351159"/>
                  <a:pt x="344438" y="526597"/>
                  <a:pt x="353298" y="533685"/>
                </a:cubicBezTo>
                <a:cubicBezTo>
                  <a:pt x="362159" y="540774"/>
                  <a:pt x="25461" y="374197"/>
                  <a:pt x="55587" y="331667"/>
                </a:cubicBezTo>
                <a:cubicBezTo>
                  <a:pt x="85713" y="289137"/>
                  <a:pt x="216847" y="328123"/>
                  <a:pt x="534052" y="278504"/>
                </a:cubicBezTo>
                <a:cubicBezTo>
                  <a:pt x="851257" y="228885"/>
                  <a:pt x="1779834" y="80029"/>
                  <a:pt x="1958815" y="33955"/>
                </a:cubicBezTo>
                <a:cubicBezTo>
                  <a:pt x="2137796" y="-12119"/>
                  <a:pt x="1597308" y="2057"/>
                  <a:pt x="1607940" y="2057"/>
                </a:cubicBezTo>
                <a:cubicBezTo>
                  <a:pt x="1618572" y="2057"/>
                  <a:pt x="1999573" y="-1487"/>
                  <a:pt x="2022610" y="33955"/>
                </a:cubicBezTo>
                <a:cubicBezTo>
                  <a:pt x="2045647" y="69397"/>
                  <a:pt x="1746163" y="214709"/>
                  <a:pt x="1746163" y="2147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23"/>
          <p:cNvSpPr/>
          <p:nvPr/>
        </p:nvSpPr>
        <p:spPr>
          <a:xfrm>
            <a:off x="3038732" y="2980358"/>
            <a:ext cx="926788" cy="616128"/>
          </a:xfrm>
          <a:custGeom>
            <a:avLst/>
            <a:gdLst>
              <a:gd name="connsiteX0" fmla="*/ 215558 w 1235717"/>
              <a:gd name="connsiteY0" fmla="*/ 481231 h 821504"/>
              <a:gd name="connsiteX1" fmla="*/ 2907 w 1235717"/>
              <a:gd name="connsiteY1" fmla="*/ 672617 h 821504"/>
              <a:gd name="connsiteX2" fmla="*/ 353781 w 1235717"/>
              <a:gd name="connsiteY2" fmla="*/ 821473 h 821504"/>
              <a:gd name="connsiteX3" fmla="*/ 56070 w 1235717"/>
              <a:gd name="connsiteY3" fmla="*/ 683249 h 821504"/>
              <a:gd name="connsiteX4" fmla="*/ 725921 w 1235717"/>
              <a:gd name="connsiteY4" fmla="*/ 428068 h 821504"/>
              <a:gd name="connsiteX5" fmla="*/ 1151223 w 1235717"/>
              <a:gd name="connsiteY5" fmla="*/ 13398 h 821504"/>
              <a:gd name="connsiteX6" fmla="*/ 810981 w 1235717"/>
              <a:gd name="connsiteY6" fmla="*/ 151622 h 821504"/>
              <a:gd name="connsiteX7" fmla="*/ 1215018 w 1235717"/>
              <a:gd name="connsiteY7" fmla="*/ 2766 h 821504"/>
              <a:gd name="connsiteX8" fmla="*/ 1140591 w 1235717"/>
              <a:gd name="connsiteY8" fmla="*/ 311110 h 82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717" h="821504">
                <a:moveTo>
                  <a:pt x="215558" y="481231"/>
                </a:moveTo>
                <a:cubicBezTo>
                  <a:pt x="97714" y="548570"/>
                  <a:pt x="-20130" y="615910"/>
                  <a:pt x="2907" y="672617"/>
                </a:cubicBezTo>
                <a:cubicBezTo>
                  <a:pt x="25944" y="729324"/>
                  <a:pt x="344921" y="819701"/>
                  <a:pt x="353781" y="821473"/>
                </a:cubicBezTo>
                <a:cubicBezTo>
                  <a:pt x="362641" y="823245"/>
                  <a:pt x="-5953" y="748816"/>
                  <a:pt x="56070" y="683249"/>
                </a:cubicBezTo>
                <a:cubicBezTo>
                  <a:pt x="118093" y="617682"/>
                  <a:pt x="543396" y="539710"/>
                  <a:pt x="725921" y="428068"/>
                </a:cubicBezTo>
                <a:cubicBezTo>
                  <a:pt x="908447" y="316426"/>
                  <a:pt x="1137046" y="59472"/>
                  <a:pt x="1151223" y="13398"/>
                </a:cubicBezTo>
                <a:cubicBezTo>
                  <a:pt x="1165400" y="-32676"/>
                  <a:pt x="800348" y="153394"/>
                  <a:pt x="810981" y="151622"/>
                </a:cubicBezTo>
                <a:cubicBezTo>
                  <a:pt x="821614" y="149850"/>
                  <a:pt x="1160083" y="-23815"/>
                  <a:pt x="1215018" y="2766"/>
                </a:cubicBezTo>
                <a:cubicBezTo>
                  <a:pt x="1269953" y="29347"/>
                  <a:pt x="1205272" y="170228"/>
                  <a:pt x="1140591" y="3111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Freeform 25"/>
          <p:cNvSpPr/>
          <p:nvPr/>
        </p:nvSpPr>
        <p:spPr>
          <a:xfrm>
            <a:off x="4665665" y="2559318"/>
            <a:ext cx="932636" cy="207806"/>
          </a:xfrm>
          <a:custGeom>
            <a:avLst/>
            <a:gdLst>
              <a:gd name="connsiteX0" fmla="*/ 0 w 1243515"/>
              <a:gd name="connsiteY0" fmla="*/ 181381 h 277074"/>
              <a:gd name="connsiteX1" fmla="*/ 1212111 w 1243515"/>
              <a:gd name="connsiteY1" fmla="*/ 75055 h 277074"/>
              <a:gd name="connsiteX2" fmla="*/ 914400 w 1243515"/>
              <a:gd name="connsiteY2" fmla="*/ 627 h 277074"/>
              <a:gd name="connsiteX3" fmla="*/ 1222744 w 1243515"/>
              <a:gd name="connsiteY3" fmla="*/ 53790 h 277074"/>
              <a:gd name="connsiteX4" fmla="*/ 903767 w 1243515"/>
              <a:gd name="connsiteY4" fmla="*/ 277074 h 277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515" h="277074">
                <a:moveTo>
                  <a:pt x="0" y="181381"/>
                </a:moveTo>
                <a:cubicBezTo>
                  <a:pt x="529855" y="143281"/>
                  <a:pt x="1059711" y="105181"/>
                  <a:pt x="1212111" y="75055"/>
                </a:cubicBezTo>
                <a:cubicBezTo>
                  <a:pt x="1364511" y="44929"/>
                  <a:pt x="912628" y="4171"/>
                  <a:pt x="914400" y="627"/>
                </a:cubicBezTo>
                <a:cubicBezTo>
                  <a:pt x="916172" y="-2917"/>
                  <a:pt x="1224516" y="7716"/>
                  <a:pt x="1222744" y="53790"/>
                </a:cubicBezTo>
                <a:cubicBezTo>
                  <a:pt x="1220972" y="99864"/>
                  <a:pt x="903767" y="277074"/>
                  <a:pt x="903767" y="2770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Cloud 28"/>
          <p:cNvSpPr/>
          <p:nvPr/>
        </p:nvSpPr>
        <p:spPr>
          <a:xfrm>
            <a:off x="5667782" y="1309085"/>
            <a:ext cx="2264228" cy="2703065"/>
          </a:xfrm>
          <a:prstGeom prst="cloud">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2281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6"/>
          <p:cNvSpPr>
            <a:spLocks noChangeArrowheads="1"/>
          </p:cNvSpPr>
          <p:nvPr/>
        </p:nvSpPr>
        <p:spPr bwMode="auto">
          <a:xfrm>
            <a:off x="2548395" y="1315767"/>
            <a:ext cx="3961209" cy="1285875"/>
          </a:xfrm>
          <a:prstGeom prst="rect">
            <a:avLst/>
          </a:prstGeom>
          <a:solidFill>
            <a:srgbClr val="EBEBEB"/>
          </a:solidFill>
          <a:ln w="9525">
            <a:solidFill>
              <a:schemeClr val="tx1"/>
            </a:solidFill>
            <a:miter lim="800000"/>
            <a:headEnd/>
            <a:tailEnd/>
          </a:ln>
          <a:effectLst>
            <a:outerShdw blurRad="63500" dist="107763" dir="2700000" algn="ctr" rotWithShape="0">
              <a:schemeClr val="tx2">
                <a:alpha val="74998"/>
              </a:schemeClr>
            </a:outerShdw>
          </a:effectLst>
        </p:spPr>
        <p:txBody>
          <a:bodyPr wrap="none" anchor="ctr"/>
          <a:lstStyle/>
          <a:p>
            <a:endParaRPr lang="en-US" sz="1050"/>
          </a:p>
        </p:txBody>
      </p:sp>
      <p:sp>
        <p:nvSpPr>
          <p:cNvPr id="5" name="Line 157"/>
          <p:cNvSpPr>
            <a:spLocks noChangeShapeType="1"/>
          </p:cNvSpPr>
          <p:nvPr/>
        </p:nvSpPr>
        <p:spPr bwMode="auto">
          <a:xfrm>
            <a:off x="2546014" y="1744392"/>
            <a:ext cx="396120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6" name="Line 158"/>
          <p:cNvSpPr>
            <a:spLocks noChangeShapeType="1"/>
          </p:cNvSpPr>
          <p:nvPr/>
        </p:nvSpPr>
        <p:spPr bwMode="auto">
          <a:xfrm>
            <a:off x="2546014" y="2173017"/>
            <a:ext cx="39659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2">
                      <a:alpha val="74998"/>
                    </a:schemeClr>
                  </a:outerShdw>
                </a:effectLst>
              </a14:hiddenEffects>
            </a:ext>
          </a:extLst>
        </p:spPr>
        <p:txBody>
          <a:bodyPr wrap="none" anchor="ctr"/>
          <a:lstStyle/>
          <a:p>
            <a:endParaRPr lang="en-US" sz="1050"/>
          </a:p>
        </p:txBody>
      </p:sp>
      <p:sp>
        <p:nvSpPr>
          <p:cNvPr id="7" name="Line 159"/>
          <p:cNvSpPr>
            <a:spLocks noChangeShapeType="1"/>
          </p:cNvSpPr>
          <p:nvPr/>
        </p:nvSpPr>
        <p:spPr bwMode="auto">
          <a:xfrm>
            <a:off x="4526023" y="1315767"/>
            <a:ext cx="0" cy="642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8" name="Line 160"/>
          <p:cNvSpPr>
            <a:spLocks noChangeShapeType="1"/>
          </p:cNvSpPr>
          <p:nvPr/>
        </p:nvSpPr>
        <p:spPr bwMode="auto">
          <a:xfrm>
            <a:off x="5516623" y="2387329"/>
            <a:ext cx="0" cy="214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9" name="Line 161"/>
          <p:cNvSpPr>
            <a:spLocks noChangeShapeType="1"/>
          </p:cNvSpPr>
          <p:nvPr/>
        </p:nvSpPr>
        <p:spPr bwMode="auto">
          <a:xfrm>
            <a:off x="4897498" y="1534842"/>
            <a:ext cx="0" cy="214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0" name="Line 162"/>
          <p:cNvSpPr>
            <a:spLocks noChangeShapeType="1"/>
          </p:cNvSpPr>
          <p:nvPr/>
        </p:nvSpPr>
        <p:spPr bwMode="auto">
          <a:xfrm>
            <a:off x="3041314" y="1311005"/>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1" name="Line 163"/>
          <p:cNvSpPr>
            <a:spLocks noChangeShapeType="1"/>
          </p:cNvSpPr>
          <p:nvPr/>
        </p:nvSpPr>
        <p:spPr bwMode="auto">
          <a:xfrm>
            <a:off x="3535423" y="1315767"/>
            <a:ext cx="0" cy="214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2" name="Text Box 164"/>
          <p:cNvSpPr txBox="1">
            <a:spLocks noChangeArrowheads="1"/>
          </p:cNvSpPr>
          <p:nvPr/>
        </p:nvSpPr>
        <p:spPr bwMode="auto">
          <a:xfrm>
            <a:off x="2506723" y="1307432"/>
            <a:ext cx="64312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latin typeface="Arial" charset="0"/>
              </a:rPr>
              <a:t>Version</a:t>
            </a:r>
          </a:p>
        </p:txBody>
      </p:sp>
      <p:sp>
        <p:nvSpPr>
          <p:cNvPr id="13" name="Text Box 165"/>
          <p:cNvSpPr txBox="1">
            <a:spLocks noChangeArrowheads="1"/>
          </p:cNvSpPr>
          <p:nvPr/>
        </p:nvSpPr>
        <p:spPr bwMode="auto">
          <a:xfrm>
            <a:off x="3068698" y="1307432"/>
            <a:ext cx="39466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latin typeface="Arial" charset="0"/>
              </a:rPr>
              <a:t>IHL</a:t>
            </a:r>
          </a:p>
        </p:txBody>
      </p:sp>
      <p:sp>
        <p:nvSpPr>
          <p:cNvPr id="14" name="Text Box 166"/>
          <p:cNvSpPr txBox="1">
            <a:spLocks noChangeArrowheads="1"/>
          </p:cNvSpPr>
          <p:nvPr/>
        </p:nvSpPr>
        <p:spPr bwMode="auto">
          <a:xfrm>
            <a:off x="4709380" y="1307432"/>
            <a:ext cx="93487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latin typeface="Arial" charset="0"/>
              </a:rPr>
              <a:t>Total Length</a:t>
            </a:r>
          </a:p>
        </p:txBody>
      </p:sp>
      <p:sp>
        <p:nvSpPr>
          <p:cNvPr id="15" name="Text Box 167"/>
          <p:cNvSpPr txBox="1">
            <a:spLocks noChangeArrowheads="1"/>
          </p:cNvSpPr>
          <p:nvPr/>
        </p:nvSpPr>
        <p:spPr bwMode="auto">
          <a:xfrm>
            <a:off x="4492686" y="1540795"/>
            <a:ext cx="5148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latin typeface="Arial" charset="0"/>
              </a:rPr>
              <a:t>Flags</a:t>
            </a:r>
          </a:p>
        </p:txBody>
      </p:sp>
      <p:sp>
        <p:nvSpPr>
          <p:cNvPr id="16" name="Text Box 168"/>
          <p:cNvSpPr txBox="1">
            <a:spLocks noChangeArrowheads="1"/>
          </p:cNvSpPr>
          <p:nvPr/>
        </p:nvSpPr>
        <p:spPr bwMode="auto">
          <a:xfrm>
            <a:off x="3152042" y="1540795"/>
            <a:ext cx="94288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latin typeface="Arial" charset="0"/>
              </a:rPr>
              <a:t>Identification</a:t>
            </a:r>
          </a:p>
        </p:txBody>
      </p:sp>
      <p:sp>
        <p:nvSpPr>
          <p:cNvPr id="17" name="Text Box 169"/>
          <p:cNvSpPr txBox="1">
            <a:spLocks noChangeArrowheads="1"/>
          </p:cNvSpPr>
          <p:nvPr/>
        </p:nvSpPr>
        <p:spPr bwMode="auto">
          <a:xfrm>
            <a:off x="5127289" y="1540795"/>
            <a:ext cx="115608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latin typeface="Arial" charset="0"/>
              </a:rPr>
              <a:t>Fragment Offset</a:t>
            </a:r>
          </a:p>
        </p:txBody>
      </p:sp>
      <p:sp>
        <p:nvSpPr>
          <p:cNvPr id="18" name="Text Box 170"/>
          <p:cNvSpPr txBox="1">
            <a:spLocks noChangeArrowheads="1"/>
          </p:cNvSpPr>
          <p:nvPr/>
        </p:nvSpPr>
        <p:spPr bwMode="auto">
          <a:xfrm>
            <a:off x="2610308" y="1759870"/>
            <a:ext cx="96372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latin typeface="Arial" charset="0"/>
              </a:rPr>
              <a:t>Time To Live</a:t>
            </a:r>
          </a:p>
        </p:txBody>
      </p:sp>
      <p:sp>
        <p:nvSpPr>
          <p:cNvPr id="19" name="Text Box 171"/>
          <p:cNvSpPr txBox="1">
            <a:spLocks noChangeArrowheads="1"/>
          </p:cNvSpPr>
          <p:nvPr/>
        </p:nvSpPr>
        <p:spPr bwMode="auto">
          <a:xfrm>
            <a:off x="4136689" y="1969420"/>
            <a:ext cx="121860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b="1" dirty="0">
                <a:solidFill>
                  <a:srgbClr val="FF0000"/>
                </a:solidFill>
                <a:latin typeface="Arial" charset="0"/>
              </a:rPr>
              <a:t>Source Address</a:t>
            </a:r>
          </a:p>
        </p:txBody>
      </p:sp>
      <p:sp>
        <p:nvSpPr>
          <p:cNvPr id="20" name="Text Box 172"/>
          <p:cNvSpPr txBox="1">
            <a:spLocks noChangeArrowheads="1"/>
          </p:cNvSpPr>
          <p:nvPr/>
        </p:nvSpPr>
        <p:spPr bwMode="auto">
          <a:xfrm>
            <a:off x="4105733" y="2174207"/>
            <a:ext cx="149432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b="1" dirty="0">
                <a:solidFill>
                  <a:srgbClr val="FF0000"/>
                </a:solidFill>
                <a:latin typeface="Arial" charset="0"/>
              </a:rPr>
              <a:t>Destination Address</a:t>
            </a:r>
          </a:p>
        </p:txBody>
      </p:sp>
      <p:sp>
        <p:nvSpPr>
          <p:cNvPr id="21" name="Text Box 173"/>
          <p:cNvSpPr txBox="1">
            <a:spLocks noChangeArrowheads="1"/>
          </p:cNvSpPr>
          <p:nvPr/>
        </p:nvSpPr>
        <p:spPr bwMode="auto">
          <a:xfrm>
            <a:off x="3724733" y="2402807"/>
            <a:ext cx="64953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latin typeface="Arial" charset="0"/>
              </a:rPr>
              <a:t>Options</a:t>
            </a:r>
          </a:p>
        </p:txBody>
      </p:sp>
      <p:sp>
        <p:nvSpPr>
          <p:cNvPr id="22" name="Text Box 174"/>
          <p:cNvSpPr txBox="1">
            <a:spLocks noChangeArrowheads="1"/>
          </p:cNvSpPr>
          <p:nvPr/>
        </p:nvSpPr>
        <p:spPr bwMode="auto">
          <a:xfrm>
            <a:off x="5611873" y="2402807"/>
            <a:ext cx="68159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latin typeface="Arial" charset="0"/>
              </a:rPr>
              <a:t>Padding</a:t>
            </a:r>
          </a:p>
        </p:txBody>
      </p:sp>
      <p:sp>
        <p:nvSpPr>
          <p:cNvPr id="23" name="Line 175"/>
          <p:cNvSpPr>
            <a:spLocks noChangeShapeType="1"/>
          </p:cNvSpPr>
          <p:nvPr/>
        </p:nvSpPr>
        <p:spPr bwMode="auto">
          <a:xfrm>
            <a:off x="3535423" y="1749154"/>
            <a:ext cx="0" cy="2131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24" name="Text Box 176"/>
          <p:cNvSpPr txBox="1">
            <a:spLocks noChangeArrowheads="1"/>
          </p:cNvSpPr>
          <p:nvPr/>
        </p:nvSpPr>
        <p:spPr bwMode="auto">
          <a:xfrm>
            <a:off x="3687823" y="1759870"/>
            <a:ext cx="90762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dirty="0">
                <a:latin typeface="Arial" charset="0"/>
              </a:rPr>
              <a:t>Protocol = 6</a:t>
            </a:r>
          </a:p>
        </p:txBody>
      </p:sp>
      <p:sp>
        <p:nvSpPr>
          <p:cNvPr id="25" name="Text Box 177"/>
          <p:cNvSpPr txBox="1">
            <a:spLocks noChangeArrowheads="1"/>
          </p:cNvSpPr>
          <p:nvPr/>
        </p:nvSpPr>
        <p:spPr bwMode="auto">
          <a:xfrm>
            <a:off x="4766529" y="1759870"/>
            <a:ext cx="136287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b="1" dirty="0">
                <a:solidFill>
                  <a:srgbClr val="FF0000"/>
                </a:solidFill>
                <a:latin typeface="Arial" charset="0"/>
              </a:rPr>
              <a:t>Header Checksum</a:t>
            </a:r>
          </a:p>
        </p:txBody>
      </p:sp>
      <p:sp>
        <p:nvSpPr>
          <p:cNvPr id="26" name="Rectangle 178"/>
          <p:cNvSpPr>
            <a:spLocks noChangeArrowheads="1"/>
          </p:cNvSpPr>
          <p:nvPr/>
        </p:nvSpPr>
        <p:spPr bwMode="auto">
          <a:xfrm rot="2537342">
            <a:off x="6406020" y="2424239"/>
            <a:ext cx="109538" cy="107156"/>
          </a:xfrm>
          <a:prstGeom prst="rect">
            <a:avLst/>
          </a:prstGeom>
          <a:solidFill>
            <a:srgbClr val="EBEBEB"/>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27" name="Rectangle 179"/>
          <p:cNvSpPr>
            <a:spLocks noChangeArrowheads="1"/>
          </p:cNvSpPr>
          <p:nvPr/>
        </p:nvSpPr>
        <p:spPr bwMode="auto">
          <a:xfrm>
            <a:off x="6357204" y="2399236"/>
            <a:ext cx="150019" cy="170259"/>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28" name="Rectangle 180"/>
          <p:cNvSpPr>
            <a:spLocks noChangeArrowheads="1"/>
          </p:cNvSpPr>
          <p:nvPr/>
        </p:nvSpPr>
        <p:spPr bwMode="auto">
          <a:xfrm rot="19473818">
            <a:off x="6486982" y="2498058"/>
            <a:ext cx="61913" cy="5596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29" name="Line 181"/>
          <p:cNvSpPr>
            <a:spLocks noChangeShapeType="1"/>
          </p:cNvSpPr>
          <p:nvPr/>
        </p:nvSpPr>
        <p:spPr bwMode="auto">
          <a:xfrm flipH="1">
            <a:off x="6478648" y="2477817"/>
            <a:ext cx="61913" cy="47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30" name="Line 182"/>
          <p:cNvSpPr>
            <a:spLocks noChangeShapeType="1"/>
          </p:cNvSpPr>
          <p:nvPr/>
        </p:nvSpPr>
        <p:spPr bwMode="auto">
          <a:xfrm flipH="1" flipV="1">
            <a:off x="6481029" y="2527824"/>
            <a:ext cx="28575" cy="357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31" name="Line 183"/>
          <p:cNvSpPr>
            <a:spLocks noChangeShapeType="1"/>
          </p:cNvSpPr>
          <p:nvPr/>
        </p:nvSpPr>
        <p:spPr bwMode="auto">
          <a:xfrm>
            <a:off x="2546014" y="2389711"/>
            <a:ext cx="39659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32" name="Line 184"/>
          <p:cNvSpPr>
            <a:spLocks noChangeShapeType="1"/>
          </p:cNvSpPr>
          <p:nvPr/>
        </p:nvSpPr>
        <p:spPr bwMode="auto">
          <a:xfrm>
            <a:off x="2546014" y="1950370"/>
            <a:ext cx="39659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33" name="Line 185"/>
          <p:cNvSpPr>
            <a:spLocks noChangeShapeType="1"/>
          </p:cNvSpPr>
          <p:nvPr/>
        </p:nvSpPr>
        <p:spPr bwMode="auto">
          <a:xfrm>
            <a:off x="2546014" y="1521745"/>
            <a:ext cx="39659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grpSp>
        <p:nvGrpSpPr>
          <p:cNvPr id="34" name="Group 186"/>
          <p:cNvGrpSpPr>
            <a:grpSpLocks/>
          </p:cNvGrpSpPr>
          <p:nvPr/>
        </p:nvGrpSpPr>
        <p:grpSpPr bwMode="auto">
          <a:xfrm>
            <a:off x="2536489" y="1152651"/>
            <a:ext cx="3969544" cy="134541"/>
            <a:chOff x="980" y="639"/>
            <a:chExt cx="3334" cy="113"/>
          </a:xfrm>
        </p:grpSpPr>
        <p:sp>
          <p:nvSpPr>
            <p:cNvPr id="35" name="Line 187"/>
            <p:cNvSpPr>
              <a:spLocks noChangeShapeType="1"/>
            </p:cNvSpPr>
            <p:nvPr/>
          </p:nvSpPr>
          <p:spPr bwMode="auto">
            <a:xfrm>
              <a:off x="983" y="752"/>
              <a:ext cx="33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36" name="Line 188"/>
            <p:cNvSpPr>
              <a:spLocks noChangeShapeType="1"/>
            </p:cNvSpPr>
            <p:nvPr/>
          </p:nvSpPr>
          <p:spPr bwMode="auto">
            <a:xfrm flipV="1">
              <a:off x="9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37" name="Line 189"/>
            <p:cNvSpPr>
              <a:spLocks noChangeShapeType="1"/>
            </p:cNvSpPr>
            <p:nvPr/>
          </p:nvSpPr>
          <p:spPr bwMode="auto">
            <a:xfrm flipV="1">
              <a:off x="1813"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38" name="Line 190"/>
            <p:cNvSpPr>
              <a:spLocks noChangeShapeType="1"/>
            </p:cNvSpPr>
            <p:nvPr/>
          </p:nvSpPr>
          <p:spPr bwMode="auto">
            <a:xfrm flipV="1">
              <a:off x="4314"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39" name="Line 191"/>
            <p:cNvSpPr>
              <a:spLocks noChangeShapeType="1"/>
            </p:cNvSpPr>
            <p:nvPr/>
          </p:nvSpPr>
          <p:spPr bwMode="auto">
            <a:xfrm flipV="1">
              <a:off x="2647"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40" name="Line 192"/>
            <p:cNvSpPr>
              <a:spLocks noChangeShapeType="1"/>
            </p:cNvSpPr>
            <p:nvPr/>
          </p:nvSpPr>
          <p:spPr bwMode="auto">
            <a:xfrm flipV="1">
              <a:off x="34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grpSp>
          <p:nvGrpSpPr>
            <p:cNvPr id="41" name="Group 193"/>
            <p:cNvGrpSpPr>
              <a:grpSpLocks/>
            </p:cNvGrpSpPr>
            <p:nvPr/>
          </p:nvGrpSpPr>
          <p:grpSpPr bwMode="auto">
            <a:xfrm>
              <a:off x="1094" y="692"/>
              <a:ext cx="620" cy="60"/>
              <a:chOff x="1094" y="688"/>
              <a:chExt cx="620" cy="60"/>
            </a:xfrm>
          </p:grpSpPr>
          <p:sp>
            <p:nvSpPr>
              <p:cNvPr id="66" name="Line 194"/>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67" name="Line 195"/>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68" name="Line 196"/>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69" name="Line 197"/>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70" name="Line 198"/>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71" name="Line 199"/>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72" name="Line 200"/>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grpSp>
        <p:grpSp>
          <p:nvGrpSpPr>
            <p:cNvPr id="42" name="Group 201"/>
            <p:cNvGrpSpPr>
              <a:grpSpLocks/>
            </p:cNvGrpSpPr>
            <p:nvPr/>
          </p:nvGrpSpPr>
          <p:grpSpPr bwMode="auto">
            <a:xfrm>
              <a:off x="3578" y="692"/>
              <a:ext cx="620" cy="60"/>
              <a:chOff x="1094" y="688"/>
              <a:chExt cx="620" cy="60"/>
            </a:xfrm>
          </p:grpSpPr>
          <p:sp>
            <p:nvSpPr>
              <p:cNvPr id="59" name="Line 202"/>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60" name="Line 203"/>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61" name="Line 204"/>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62" name="Line 205"/>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63" name="Line 206"/>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64" name="Line 207"/>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65" name="Line 208"/>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grpSp>
        <p:grpSp>
          <p:nvGrpSpPr>
            <p:cNvPr id="43" name="Group 209"/>
            <p:cNvGrpSpPr>
              <a:grpSpLocks/>
            </p:cNvGrpSpPr>
            <p:nvPr/>
          </p:nvGrpSpPr>
          <p:grpSpPr bwMode="auto">
            <a:xfrm>
              <a:off x="2754" y="692"/>
              <a:ext cx="620" cy="60"/>
              <a:chOff x="1094" y="688"/>
              <a:chExt cx="620" cy="60"/>
            </a:xfrm>
          </p:grpSpPr>
          <p:sp>
            <p:nvSpPr>
              <p:cNvPr id="52" name="Line 210"/>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53" name="Line 211"/>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54" name="Line 212"/>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55" name="Line 213"/>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56" name="Line 214"/>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57" name="Line 215"/>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58" name="Line 216"/>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grpSp>
        <p:grpSp>
          <p:nvGrpSpPr>
            <p:cNvPr id="44" name="Group 217"/>
            <p:cNvGrpSpPr>
              <a:grpSpLocks/>
            </p:cNvGrpSpPr>
            <p:nvPr/>
          </p:nvGrpSpPr>
          <p:grpSpPr bwMode="auto">
            <a:xfrm>
              <a:off x="1925" y="692"/>
              <a:ext cx="620" cy="60"/>
              <a:chOff x="1094" y="688"/>
              <a:chExt cx="620" cy="60"/>
            </a:xfrm>
          </p:grpSpPr>
          <p:sp>
            <p:nvSpPr>
              <p:cNvPr id="45" name="Line 218"/>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46" name="Line 219"/>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47" name="Line 220"/>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48" name="Line 221"/>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49" name="Line 222"/>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50" name="Line 223"/>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51" name="Line 224"/>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grpSp>
      </p:grpSp>
      <p:grpSp>
        <p:nvGrpSpPr>
          <p:cNvPr id="73" name="Group 225"/>
          <p:cNvGrpSpPr>
            <a:grpSpLocks/>
          </p:cNvGrpSpPr>
          <p:nvPr/>
        </p:nvGrpSpPr>
        <p:grpSpPr bwMode="auto">
          <a:xfrm>
            <a:off x="2517439" y="2456386"/>
            <a:ext cx="70247" cy="116681"/>
            <a:chOff x="958" y="1930"/>
            <a:chExt cx="59" cy="98"/>
          </a:xfrm>
        </p:grpSpPr>
        <p:sp>
          <p:nvSpPr>
            <p:cNvPr id="74" name="Rectangle 226"/>
            <p:cNvSpPr>
              <a:spLocks noChangeArrowheads="1"/>
            </p:cNvSpPr>
            <p:nvPr/>
          </p:nvSpPr>
          <p:spPr bwMode="auto">
            <a:xfrm rot="-2126182">
              <a:off x="965" y="1973"/>
              <a:ext cx="52" cy="47"/>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75" name="Line 227"/>
            <p:cNvSpPr>
              <a:spLocks noChangeShapeType="1"/>
            </p:cNvSpPr>
            <p:nvPr/>
          </p:nvSpPr>
          <p:spPr bwMode="auto">
            <a:xfrm flipH="1" flipV="1">
              <a:off x="960" y="1998"/>
              <a:ext cx="24" cy="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76" name="AutoShape 228"/>
            <p:cNvSpPr>
              <a:spLocks noChangeArrowheads="1"/>
            </p:cNvSpPr>
            <p:nvPr/>
          </p:nvSpPr>
          <p:spPr bwMode="auto">
            <a:xfrm rot="13500000">
              <a:off x="963" y="1937"/>
              <a:ext cx="40" cy="40"/>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77" name="Line 229"/>
            <p:cNvSpPr>
              <a:spLocks noChangeShapeType="1"/>
            </p:cNvSpPr>
            <p:nvPr/>
          </p:nvSpPr>
          <p:spPr bwMode="auto">
            <a:xfrm>
              <a:off x="981" y="1937"/>
              <a:ext cx="0" cy="39"/>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78" name="Line 230"/>
            <p:cNvSpPr>
              <a:spLocks noChangeShapeType="1"/>
            </p:cNvSpPr>
            <p:nvPr/>
          </p:nvSpPr>
          <p:spPr bwMode="auto">
            <a:xfrm flipH="1">
              <a:off x="958" y="1958"/>
              <a:ext cx="52"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79" name="Line 231"/>
            <p:cNvSpPr>
              <a:spLocks noChangeShapeType="1"/>
            </p:cNvSpPr>
            <p:nvPr/>
          </p:nvSpPr>
          <p:spPr bwMode="auto">
            <a:xfrm>
              <a:off x="982" y="1930"/>
              <a:ext cx="34" cy="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grpSp>
      <p:sp>
        <p:nvSpPr>
          <p:cNvPr id="80" name="Text Box 232"/>
          <p:cNvSpPr txBox="1">
            <a:spLocks noChangeArrowheads="1"/>
          </p:cNvSpPr>
          <p:nvPr/>
        </p:nvSpPr>
        <p:spPr bwMode="auto">
          <a:xfrm>
            <a:off x="3528416" y="1315767"/>
            <a:ext cx="112082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dirty="0">
                <a:latin typeface="Arial" charset="0"/>
              </a:rPr>
              <a:t>Type of Service</a:t>
            </a:r>
          </a:p>
        </p:txBody>
      </p:sp>
      <p:sp>
        <p:nvSpPr>
          <p:cNvPr id="81" name="Rectangle 79"/>
          <p:cNvSpPr>
            <a:spLocks noChangeArrowheads="1"/>
          </p:cNvSpPr>
          <p:nvPr/>
        </p:nvSpPr>
        <p:spPr bwMode="auto">
          <a:xfrm>
            <a:off x="2549586" y="2595688"/>
            <a:ext cx="3960019" cy="223838"/>
          </a:xfrm>
          <a:prstGeom prst="rect">
            <a:avLst/>
          </a:prstGeom>
          <a:solidFill>
            <a:schemeClr val="bg1"/>
          </a:solidFill>
          <a:ln w="9525">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endParaRPr lang="en-US" sz="1050"/>
          </a:p>
        </p:txBody>
      </p:sp>
      <p:sp>
        <p:nvSpPr>
          <p:cNvPr id="82" name="Rectangle 80"/>
          <p:cNvSpPr>
            <a:spLocks noChangeArrowheads="1"/>
          </p:cNvSpPr>
          <p:nvPr/>
        </p:nvSpPr>
        <p:spPr bwMode="auto">
          <a:xfrm>
            <a:off x="2549586" y="2819526"/>
            <a:ext cx="3960019" cy="223838"/>
          </a:xfrm>
          <a:prstGeom prst="rect">
            <a:avLst/>
          </a:prstGeom>
          <a:solidFill>
            <a:schemeClr val="bg1"/>
          </a:solidFill>
          <a:ln w="9525">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endParaRPr lang="en-US" sz="1050"/>
          </a:p>
        </p:txBody>
      </p:sp>
      <p:sp>
        <p:nvSpPr>
          <p:cNvPr id="83" name="Line 84"/>
          <p:cNvSpPr>
            <a:spLocks noChangeShapeType="1"/>
          </p:cNvSpPr>
          <p:nvPr/>
        </p:nvSpPr>
        <p:spPr bwMode="auto">
          <a:xfrm flipH="1">
            <a:off x="2363848" y="2595689"/>
            <a:ext cx="1857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84" name="Text Box 85"/>
          <p:cNvSpPr txBox="1">
            <a:spLocks noChangeArrowheads="1"/>
          </p:cNvSpPr>
          <p:nvPr/>
        </p:nvSpPr>
        <p:spPr bwMode="auto">
          <a:xfrm rot="16200000">
            <a:off x="1948102" y="1828174"/>
            <a:ext cx="79220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t>IP Header</a:t>
            </a:r>
          </a:p>
        </p:txBody>
      </p:sp>
      <p:sp>
        <p:nvSpPr>
          <p:cNvPr id="85" name="Rectangle 86"/>
          <p:cNvSpPr>
            <a:spLocks noChangeArrowheads="1"/>
          </p:cNvSpPr>
          <p:nvPr/>
        </p:nvSpPr>
        <p:spPr bwMode="auto">
          <a:xfrm>
            <a:off x="2547204" y="2595688"/>
            <a:ext cx="1977629" cy="2238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86" name="Text Box 87"/>
          <p:cNvSpPr txBox="1">
            <a:spLocks noChangeArrowheads="1"/>
          </p:cNvSpPr>
          <p:nvPr/>
        </p:nvSpPr>
        <p:spPr bwMode="auto">
          <a:xfrm rot="16200000">
            <a:off x="2142221" y="2833657"/>
            <a:ext cx="45397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t>TCP</a:t>
            </a:r>
          </a:p>
        </p:txBody>
      </p:sp>
      <p:sp>
        <p:nvSpPr>
          <p:cNvPr id="87" name="Text Box 88"/>
          <p:cNvSpPr txBox="1">
            <a:spLocks noChangeArrowheads="1"/>
          </p:cNvSpPr>
          <p:nvPr/>
        </p:nvSpPr>
        <p:spPr bwMode="auto">
          <a:xfrm>
            <a:off x="4807010" y="2617120"/>
            <a:ext cx="122341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b="1" dirty="0">
                <a:solidFill>
                  <a:srgbClr val="FF0000"/>
                </a:solidFill>
                <a:latin typeface="Arial" charset="0"/>
              </a:rPr>
              <a:t>Destination Port</a:t>
            </a:r>
          </a:p>
        </p:txBody>
      </p:sp>
      <p:sp>
        <p:nvSpPr>
          <p:cNvPr id="88" name="Text Box 89"/>
          <p:cNvSpPr txBox="1">
            <a:spLocks noChangeArrowheads="1"/>
          </p:cNvSpPr>
          <p:nvPr/>
        </p:nvSpPr>
        <p:spPr bwMode="auto">
          <a:xfrm>
            <a:off x="3036552" y="2609976"/>
            <a:ext cx="93968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b="1" dirty="0">
                <a:solidFill>
                  <a:srgbClr val="FF0000"/>
                </a:solidFill>
                <a:latin typeface="Arial" charset="0"/>
              </a:rPr>
              <a:t>Source Por</a:t>
            </a:r>
            <a:r>
              <a:rPr lang="en-US" altLang="x-none" sz="1050" dirty="0">
                <a:latin typeface="Arial" charset="0"/>
              </a:rPr>
              <a:t>t</a:t>
            </a:r>
          </a:p>
        </p:txBody>
      </p:sp>
      <p:sp>
        <p:nvSpPr>
          <p:cNvPr id="89" name="Text Box 93"/>
          <p:cNvSpPr txBox="1">
            <a:spLocks noChangeArrowheads="1"/>
          </p:cNvSpPr>
          <p:nvPr/>
        </p:nvSpPr>
        <p:spPr bwMode="auto">
          <a:xfrm>
            <a:off x="3986670" y="2832623"/>
            <a:ext cx="131157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latin typeface="Arial" charset="0"/>
              </a:rPr>
              <a:t>Sequence Number</a:t>
            </a:r>
          </a:p>
        </p:txBody>
      </p:sp>
      <p:sp>
        <p:nvSpPr>
          <p:cNvPr id="90" name="Rectangle 103"/>
          <p:cNvSpPr>
            <a:spLocks noChangeArrowheads="1"/>
          </p:cNvSpPr>
          <p:nvPr/>
        </p:nvSpPr>
        <p:spPr bwMode="auto">
          <a:xfrm>
            <a:off x="2549586" y="3043363"/>
            <a:ext cx="3960019" cy="223838"/>
          </a:xfrm>
          <a:prstGeom prst="rect">
            <a:avLst/>
          </a:prstGeom>
          <a:solidFill>
            <a:schemeClr val="bg1"/>
          </a:solidFill>
          <a:ln w="9525">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endParaRPr lang="en-US" sz="1050"/>
          </a:p>
        </p:txBody>
      </p:sp>
      <p:sp>
        <p:nvSpPr>
          <p:cNvPr id="91" name="Rectangle 104"/>
          <p:cNvSpPr>
            <a:spLocks noChangeArrowheads="1"/>
          </p:cNvSpPr>
          <p:nvPr/>
        </p:nvSpPr>
        <p:spPr bwMode="auto">
          <a:xfrm>
            <a:off x="2549586" y="3267201"/>
            <a:ext cx="3960019" cy="323850"/>
          </a:xfrm>
          <a:prstGeom prst="rect">
            <a:avLst/>
          </a:prstGeom>
          <a:solidFill>
            <a:schemeClr val="bg1"/>
          </a:solidFill>
          <a:ln w="9525">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pPr algn="ctr"/>
            <a:endParaRPr lang="x-none" altLang="x-none" sz="1050"/>
          </a:p>
        </p:txBody>
      </p:sp>
      <p:sp>
        <p:nvSpPr>
          <p:cNvPr id="92" name="Text Box 107"/>
          <p:cNvSpPr txBox="1">
            <a:spLocks noChangeArrowheads="1"/>
          </p:cNvSpPr>
          <p:nvPr/>
        </p:nvSpPr>
        <p:spPr bwMode="auto">
          <a:xfrm>
            <a:off x="3785454" y="3056461"/>
            <a:ext cx="173156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latin typeface="Arial" charset="0"/>
              </a:rPr>
              <a:t>Acknowledgment Number</a:t>
            </a:r>
          </a:p>
        </p:txBody>
      </p:sp>
      <p:sp>
        <p:nvSpPr>
          <p:cNvPr id="93" name="Rectangle 109"/>
          <p:cNvSpPr>
            <a:spLocks noChangeArrowheads="1"/>
          </p:cNvSpPr>
          <p:nvPr/>
        </p:nvSpPr>
        <p:spPr bwMode="auto">
          <a:xfrm>
            <a:off x="2549585" y="3267201"/>
            <a:ext cx="495300" cy="3238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x-none" altLang="x-none" sz="1050"/>
          </a:p>
        </p:txBody>
      </p:sp>
      <p:sp>
        <p:nvSpPr>
          <p:cNvPr id="94" name="Text Box 111"/>
          <p:cNvSpPr txBox="1">
            <a:spLocks noChangeArrowheads="1"/>
          </p:cNvSpPr>
          <p:nvPr/>
        </p:nvSpPr>
        <p:spPr bwMode="auto">
          <a:xfrm>
            <a:off x="2572207" y="3229101"/>
            <a:ext cx="51328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t>Data</a:t>
            </a:r>
          </a:p>
          <a:p>
            <a:r>
              <a:rPr lang="en-US" altLang="x-none" sz="1050"/>
              <a:t>offset</a:t>
            </a:r>
          </a:p>
        </p:txBody>
      </p:sp>
      <p:sp>
        <p:nvSpPr>
          <p:cNvPr id="95" name="Rectangle 113"/>
          <p:cNvSpPr>
            <a:spLocks noChangeArrowheads="1"/>
          </p:cNvSpPr>
          <p:nvPr/>
        </p:nvSpPr>
        <p:spPr bwMode="auto">
          <a:xfrm>
            <a:off x="4405770" y="3267201"/>
            <a:ext cx="123825" cy="3309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96" name="Rectangle 115"/>
          <p:cNvSpPr>
            <a:spLocks noChangeArrowheads="1"/>
          </p:cNvSpPr>
          <p:nvPr/>
        </p:nvSpPr>
        <p:spPr bwMode="auto">
          <a:xfrm>
            <a:off x="4281945" y="3267201"/>
            <a:ext cx="123825" cy="3309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97" name="Rectangle 116"/>
          <p:cNvSpPr>
            <a:spLocks noChangeArrowheads="1"/>
          </p:cNvSpPr>
          <p:nvPr/>
        </p:nvSpPr>
        <p:spPr bwMode="auto">
          <a:xfrm>
            <a:off x="4158120" y="3267202"/>
            <a:ext cx="123825" cy="326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98" name="Text Box 118"/>
          <p:cNvSpPr txBox="1">
            <a:spLocks noChangeArrowheads="1"/>
          </p:cNvSpPr>
          <p:nvPr/>
        </p:nvSpPr>
        <p:spPr bwMode="auto">
          <a:xfrm>
            <a:off x="4361716" y="3257676"/>
            <a:ext cx="282450" cy="43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70000"/>
              </a:lnSpc>
            </a:pPr>
            <a:r>
              <a:rPr lang="en-US" altLang="x-none" sz="1050"/>
              <a:t>F</a:t>
            </a:r>
          </a:p>
          <a:p>
            <a:pPr>
              <a:lnSpc>
                <a:spcPct val="70000"/>
              </a:lnSpc>
            </a:pPr>
            <a:r>
              <a:rPr lang="en-US" altLang="x-none" sz="1050"/>
              <a:t>I</a:t>
            </a:r>
          </a:p>
          <a:p>
            <a:pPr>
              <a:lnSpc>
                <a:spcPct val="70000"/>
              </a:lnSpc>
            </a:pPr>
            <a:r>
              <a:rPr lang="en-US" altLang="x-none" sz="1050"/>
              <a:t>N</a:t>
            </a:r>
          </a:p>
        </p:txBody>
      </p:sp>
      <p:sp>
        <p:nvSpPr>
          <p:cNvPr id="99" name="Text Box 119"/>
          <p:cNvSpPr txBox="1">
            <a:spLocks noChangeArrowheads="1"/>
          </p:cNvSpPr>
          <p:nvPr/>
        </p:nvSpPr>
        <p:spPr bwMode="auto">
          <a:xfrm>
            <a:off x="4243845" y="3257676"/>
            <a:ext cx="282450" cy="43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70000"/>
              </a:lnSpc>
            </a:pPr>
            <a:r>
              <a:rPr lang="en-US" altLang="x-none" sz="1050"/>
              <a:t>S</a:t>
            </a:r>
          </a:p>
          <a:p>
            <a:pPr>
              <a:lnSpc>
                <a:spcPct val="70000"/>
              </a:lnSpc>
            </a:pPr>
            <a:r>
              <a:rPr lang="en-US" altLang="x-none" sz="1050"/>
              <a:t>Y</a:t>
            </a:r>
          </a:p>
          <a:p>
            <a:pPr>
              <a:lnSpc>
                <a:spcPct val="70000"/>
              </a:lnSpc>
            </a:pPr>
            <a:r>
              <a:rPr lang="en-US" altLang="x-none" sz="1050"/>
              <a:t>N</a:t>
            </a:r>
          </a:p>
        </p:txBody>
      </p:sp>
      <p:sp>
        <p:nvSpPr>
          <p:cNvPr id="100" name="Rectangle 120"/>
          <p:cNvSpPr>
            <a:spLocks noChangeArrowheads="1"/>
          </p:cNvSpPr>
          <p:nvPr/>
        </p:nvSpPr>
        <p:spPr bwMode="auto">
          <a:xfrm>
            <a:off x="4034295" y="3267201"/>
            <a:ext cx="123825" cy="323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01" name="Rectangle 121"/>
          <p:cNvSpPr>
            <a:spLocks noChangeArrowheads="1"/>
          </p:cNvSpPr>
          <p:nvPr/>
        </p:nvSpPr>
        <p:spPr bwMode="auto">
          <a:xfrm>
            <a:off x="3910470" y="3267201"/>
            <a:ext cx="123825" cy="323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02" name="Rectangle 122"/>
          <p:cNvSpPr>
            <a:spLocks noChangeArrowheads="1"/>
          </p:cNvSpPr>
          <p:nvPr/>
        </p:nvSpPr>
        <p:spPr bwMode="auto">
          <a:xfrm>
            <a:off x="3786645" y="3267201"/>
            <a:ext cx="123825" cy="323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03" name="Text Box 124"/>
          <p:cNvSpPr txBox="1">
            <a:spLocks noChangeArrowheads="1"/>
          </p:cNvSpPr>
          <p:nvPr/>
        </p:nvSpPr>
        <p:spPr bwMode="auto">
          <a:xfrm>
            <a:off x="3737829" y="3262439"/>
            <a:ext cx="288862" cy="43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70000"/>
              </a:lnSpc>
            </a:pPr>
            <a:r>
              <a:rPr lang="en-US" altLang="x-none" sz="1050"/>
              <a:t>U</a:t>
            </a:r>
          </a:p>
          <a:p>
            <a:pPr>
              <a:lnSpc>
                <a:spcPct val="70000"/>
              </a:lnSpc>
            </a:pPr>
            <a:r>
              <a:rPr lang="en-US" altLang="x-none" sz="1050"/>
              <a:t>R</a:t>
            </a:r>
          </a:p>
          <a:p>
            <a:pPr>
              <a:lnSpc>
                <a:spcPct val="70000"/>
              </a:lnSpc>
            </a:pPr>
            <a:r>
              <a:rPr lang="en-US" altLang="x-none" sz="1050"/>
              <a:t>G</a:t>
            </a:r>
          </a:p>
        </p:txBody>
      </p:sp>
      <p:sp>
        <p:nvSpPr>
          <p:cNvPr id="104" name="Text Box 125"/>
          <p:cNvSpPr txBox="1">
            <a:spLocks noChangeArrowheads="1"/>
          </p:cNvSpPr>
          <p:nvPr/>
        </p:nvSpPr>
        <p:spPr bwMode="auto">
          <a:xfrm>
            <a:off x="3856891" y="3262439"/>
            <a:ext cx="282450" cy="43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70000"/>
              </a:lnSpc>
            </a:pPr>
            <a:r>
              <a:rPr lang="en-US" altLang="x-none" sz="1050"/>
              <a:t>A</a:t>
            </a:r>
          </a:p>
          <a:p>
            <a:pPr>
              <a:lnSpc>
                <a:spcPct val="70000"/>
              </a:lnSpc>
            </a:pPr>
            <a:r>
              <a:rPr lang="en-US" altLang="x-none" sz="1050"/>
              <a:t>C</a:t>
            </a:r>
          </a:p>
          <a:p>
            <a:pPr>
              <a:lnSpc>
                <a:spcPct val="70000"/>
              </a:lnSpc>
            </a:pPr>
            <a:r>
              <a:rPr lang="en-US" altLang="x-none" sz="1050"/>
              <a:t>K</a:t>
            </a:r>
          </a:p>
        </p:txBody>
      </p:sp>
      <p:sp>
        <p:nvSpPr>
          <p:cNvPr id="105" name="Text Box 126"/>
          <p:cNvSpPr txBox="1">
            <a:spLocks noChangeArrowheads="1"/>
          </p:cNvSpPr>
          <p:nvPr/>
        </p:nvSpPr>
        <p:spPr bwMode="auto">
          <a:xfrm>
            <a:off x="3980716" y="3262439"/>
            <a:ext cx="282450" cy="43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70000"/>
              </a:lnSpc>
            </a:pPr>
            <a:r>
              <a:rPr lang="en-US" altLang="x-none" sz="1050"/>
              <a:t>P</a:t>
            </a:r>
          </a:p>
          <a:p>
            <a:pPr>
              <a:lnSpc>
                <a:spcPct val="70000"/>
              </a:lnSpc>
            </a:pPr>
            <a:r>
              <a:rPr lang="en-US" altLang="x-none" sz="1050"/>
              <a:t>S</a:t>
            </a:r>
          </a:p>
          <a:p>
            <a:pPr>
              <a:lnSpc>
                <a:spcPct val="70000"/>
              </a:lnSpc>
            </a:pPr>
            <a:r>
              <a:rPr lang="en-US" altLang="x-none" sz="1050"/>
              <a:t>H</a:t>
            </a:r>
          </a:p>
        </p:txBody>
      </p:sp>
      <p:sp>
        <p:nvSpPr>
          <p:cNvPr id="106" name="Text Box 127"/>
          <p:cNvSpPr txBox="1">
            <a:spLocks noChangeArrowheads="1"/>
          </p:cNvSpPr>
          <p:nvPr/>
        </p:nvSpPr>
        <p:spPr bwMode="auto">
          <a:xfrm>
            <a:off x="4104541" y="3262439"/>
            <a:ext cx="282450" cy="43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70000"/>
              </a:lnSpc>
            </a:pPr>
            <a:r>
              <a:rPr lang="en-US" altLang="x-none" sz="1050"/>
              <a:t>R</a:t>
            </a:r>
          </a:p>
          <a:p>
            <a:pPr>
              <a:lnSpc>
                <a:spcPct val="70000"/>
              </a:lnSpc>
            </a:pPr>
            <a:r>
              <a:rPr lang="en-US" altLang="x-none" sz="1050"/>
              <a:t>S</a:t>
            </a:r>
          </a:p>
          <a:p>
            <a:pPr>
              <a:lnSpc>
                <a:spcPct val="70000"/>
              </a:lnSpc>
            </a:pPr>
            <a:r>
              <a:rPr lang="en-US" altLang="x-none" sz="1050"/>
              <a:t>T</a:t>
            </a:r>
          </a:p>
        </p:txBody>
      </p:sp>
      <p:sp>
        <p:nvSpPr>
          <p:cNvPr id="107" name="Text Box 128"/>
          <p:cNvSpPr txBox="1">
            <a:spLocks noChangeArrowheads="1"/>
          </p:cNvSpPr>
          <p:nvPr/>
        </p:nvSpPr>
        <p:spPr bwMode="auto">
          <a:xfrm>
            <a:off x="5155864" y="3310064"/>
            <a:ext cx="66556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t>Window</a:t>
            </a:r>
          </a:p>
        </p:txBody>
      </p:sp>
      <p:sp>
        <p:nvSpPr>
          <p:cNvPr id="108" name="Rectangle 107"/>
          <p:cNvSpPr>
            <a:spLocks noChangeArrowheads="1"/>
          </p:cNvSpPr>
          <p:nvPr/>
        </p:nvSpPr>
        <p:spPr bwMode="auto">
          <a:xfrm>
            <a:off x="2548395" y="3591051"/>
            <a:ext cx="3961209" cy="223838"/>
          </a:xfrm>
          <a:prstGeom prst="rect">
            <a:avLst/>
          </a:prstGeom>
          <a:solidFill>
            <a:schemeClr val="bg1"/>
          </a:solidFill>
          <a:ln w="9525">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pPr algn="ctr"/>
            <a:endParaRPr lang="x-none" altLang="x-none" sz="1050"/>
          </a:p>
        </p:txBody>
      </p:sp>
      <p:sp>
        <p:nvSpPr>
          <p:cNvPr id="109" name="Rectangle 90"/>
          <p:cNvSpPr>
            <a:spLocks noChangeArrowheads="1"/>
          </p:cNvSpPr>
          <p:nvPr/>
        </p:nvSpPr>
        <p:spPr bwMode="auto">
          <a:xfrm>
            <a:off x="2548395" y="3591051"/>
            <a:ext cx="1978819" cy="2238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x-none" sz="1200" b="1" dirty="0">
                <a:solidFill>
                  <a:srgbClr val="FF0000"/>
                </a:solidFill>
              </a:rPr>
              <a:t>Checksum</a:t>
            </a:r>
            <a:endParaRPr lang="en-US" altLang="x-none" sz="1050" b="1" dirty="0">
              <a:solidFill>
                <a:srgbClr val="FF0000"/>
              </a:solidFill>
            </a:endParaRPr>
          </a:p>
        </p:txBody>
      </p:sp>
      <p:sp>
        <p:nvSpPr>
          <p:cNvPr id="110" name="Rectangle 108"/>
          <p:cNvSpPr>
            <a:spLocks noChangeArrowheads="1"/>
          </p:cNvSpPr>
          <p:nvPr/>
        </p:nvSpPr>
        <p:spPr bwMode="auto">
          <a:xfrm>
            <a:off x="2548395" y="3814888"/>
            <a:ext cx="3960019" cy="223838"/>
          </a:xfrm>
          <a:prstGeom prst="rect">
            <a:avLst/>
          </a:prstGeom>
          <a:solidFill>
            <a:schemeClr val="bg1"/>
          </a:solidFill>
          <a:ln w="9525">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endParaRPr lang="en-US" sz="1050"/>
          </a:p>
        </p:txBody>
      </p:sp>
      <p:sp>
        <p:nvSpPr>
          <p:cNvPr id="111" name="Text Box 132"/>
          <p:cNvSpPr txBox="1">
            <a:spLocks noChangeArrowheads="1"/>
          </p:cNvSpPr>
          <p:nvPr/>
        </p:nvSpPr>
        <p:spPr bwMode="auto">
          <a:xfrm>
            <a:off x="4960602" y="3600576"/>
            <a:ext cx="105509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t>Urgent Pointer</a:t>
            </a:r>
          </a:p>
        </p:txBody>
      </p:sp>
      <p:sp>
        <p:nvSpPr>
          <p:cNvPr id="112" name="Rectangle 134"/>
          <p:cNvSpPr>
            <a:spLocks noChangeArrowheads="1"/>
          </p:cNvSpPr>
          <p:nvPr/>
        </p:nvSpPr>
        <p:spPr bwMode="auto">
          <a:xfrm>
            <a:off x="5524957" y="3814888"/>
            <a:ext cx="985838" cy="223838"/>
          </a:xfrm>
          <a:prstGeom prst="rect">
            <a:avLst/>
          </a:prstGeom>
          <a:solidFill>
            <a:schemeClr val="bg1"/>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endParaRPr lang="en-US" sz="1050"/>
          </a:p>
        </p:txBody>
      </p:sp>
      <p:sp>
        <p:nvSpPr>
          <p:cNvPr id="113" name="Text Box 135"/>
          <p:cNvSpPr txBox="1">
            <a:spLocks noChangeArrowheads="1"/>
          </p:cNvSpPr>
          <p:nvPr/>
        </p:nvSpPr>
        <p:spPr bwMode="auto">
          <a:xfrm>
            <a:off x="5651164" y="3820842"/>
            <a:ext cx="68159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latin typeface="Arial" charset="0"/>
              </a:rPr>
              <a:t>Padding</a:t>
            </a:r>
          </a:p>
        </p:txBody>
      </p:sp>
      <p:sp>
        <p:nvSpPr>
          <p:cNvPr id="114" name="Text Box 136"/>
          <p:cNvSpPr txBox="1">
            <a:spLocks noChangeArrowheads="1"/>
          </p:cNvSpPr>
          <p:nvPr/>
        </p:nvSpPr>
        <p:spPr bwMode="auto">
          <a:xfrm>
            <a:off x="3881896" y="3825605"/>
            <a:ext cx="95571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latin typeface="Arial" charset="0"/>
              </a:rPr>
              <a:t>TCP Options</a:t>
            </a:r>
          </a:p>
        </p:txBody>
      </p:sp>
      <p:sp>
        <p:nvSpPr>
          <p:cNvPr id="115" name="Rectangle 81"/>
          <p:cNvSpPr>
            <a:spLocks noChangeArrowheads="1"/>
          </p:cNvSpPr>
          <p:nvPr/>
        </p:nvSpPr>
        <p:spPr bwMode="auto">
          <a:xfrm>
            <a:off x="2548395" y="4038726"/>
            <a:ext cx="3961209" cy="223838"/>
          </a:xfrm>
          <a:prstGeom prst="rect">
            <a:avLst/>
          </a:prstGeom>
          <a:solidFill>
            <a:schemeClr val="bg1"/>
          </a:solidFill>
          <a:ln w="9525">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endParaRPr lang="en-US" sz="1050"/>
          </a:p>
        </p:txBody>
      </p:sp>
      <p:grpSp>
        <p:nvGrpSpPr>
          <p:cNvPr id="116" name="Group 233"/>
          <p:cNvGrpSpPr>
            <a:grpSpLocks/>
          </p:cNvGrpSpPr>
          <p:nvPr/>
        </p:nvGrpSpPr>
        <p:grpSpPr bwMode="auto">
          <a:xfrm>
            <a:off x="2518630" y="4099449"/>
            <a:ext cx="69056" cy="116681"/>
            <a:chOff x="962" y="1938"/>
            <a:chExt cx="58" cy="98"/>
          </a:xfrm>
        </p:grpSpPr>
        <p:sp>
          <p:nvSpPr>
            <p:cNvPr id="117" name="Rectangle 234"/>
            <p:cNvSpPr>
              <a:spLocks noChangeArrowheads="1"/>
            </p:cNvSpPr>
            <p:nvPr/>
          </p:nvSpPr>
          <p:spPr bwMode="auto">
            <a:xfrm rot="-2126182">
              <a:off x="967" y="1981"/>
              <a:ext cx="52" cy="47"/>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18" name="Line 235"/>
            <p:cNvSpPr>
              <a:spLocks noChangeShapeType="1"/>
            </p:cNvSpPr>
            <p:nvPr/>
          </p:nvSpPr>
          <p:spPr bwMode="auto">
            <a:xfrm flipH="1" flipV="1">
              <a:off x="962" y="2006"/>
              <a:ext cx="24" cy="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19" name="AutoShape 236"/>
            <p:cNvSpPr>
              <a:spLocks noChangeArrowheads="1"/>
            </p:cNvSpPr>
            <p:nvPr/>
          </p:nvSpPr>
          <p:spPr bwMode="auto">
            <a:xfrm rot="13500000">
              <a:off x="965" y="1945"/>
              <a:ext cx="40" cy="40"/>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20" name="Line 237"/>
            <p:cNvSpPr>
              <a:spLocks noChangeShapeType="1"/>
            </p:cNvSpPr>
            <p:nvPr/>
          </p:nvSpPr>
          <p:spPr bwMode="auto">
            <a:xfrm>
              <a:off x="983" y="1945"/>
              <a:ext cx="0" cy="39"/>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21" name="Line 238"/>
            <p:cNvSpPr>
              <a:spLocks noChangeShapeType="1"/>
            </p:cNvSpPr>
            <p:nvPr/>
          </p:nvSpPr>
          <p:spPr bwMode="auto">
            <a:xfrm flipH="1">
              <a:off x="962" y="1966"/>
              <a:ext cx="52"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22" name="Line 239"/>
            <p:cNvSpPr>
              <a:spLocks noChangeShapeType="1"/>
            </p:cNvSpPr>
            <p:nvPr/>
          </p:nvSpPr>
          <p:spPr bwMode="auto">
            <a:xfrm>
              <a:off x="986" y="1938"/>
              <a:ext cx="34" cy="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grpSp>
      <p:sp>
        <p:nvSpPr>
          <p:cNvPr id="123" name="Text Box 92"/>
          <p:cNvSpPr txBox="1">
            <a:spLocks noChangeArrowheads="1"/>
          </p:cNvSpPr>
          <p:nvPr/>
        </p:nvSpPr>
        <p:spPr bwMode="auto">
          <a:xfrm>
            <a:off x="4116448" y="4045870"/>
            <a:ext cx="7761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50">
                <a:latin typeface="Arial" charset="0"/>
              </a:rPr>
              <a:t>TCP Data</a:t>
            </a:r>
          </a:p>
        </p:txBody>
      </p:sp>
      <p:grpSp>
        <p:nvGrpSpPr>
          <p:cNvPr id="124" name="Group 240"/>
          <p:cNvGrpSpPr>
            <a:grpSpLocks/>
          </p:cNvGrpSpPr>
          <p:nvPr/>
        </p:nvGrpSpPr>
        <p:grpSpPr bwMode="auto">
          <a:xfrm>
            <a:off x="2522202" y="3851799"/>
            <a:ext cx="69056" cy="116681"/>
            <a:chOff x="962" y="1938"/>
            <a:chExt cx="58" cy="98"/>
          </a:xfrm>
        </p:grpSpPr>
        <p:sp>
          <p:nvSpPr>
            <p:cNvPr id="125" name="Rectangle 241"/>
            <p:cNvSpPr>
              <a:spLocks noChangeArrowheads="1"/>
            </p:cNvSpPr>
            <p:nvPr/>
          </p:nvSpPr>
          <p:spPr bwMode="auto">
            <a:xfrm rot="-2126182">
              <a:off x="967" y="1981"/>
              <a:ext cx="52" cy="47"/>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26" name="Line 242"/>
            <p:cNvSpPr>
              <a:spLocks noChangeShapeType="1"/>
            </p:cNvSpPr>
            <p:nvPr/>
          </p:nvSpPr>
          <p:spPr bwMode="auto">
            <a:xfrm flipH="1" flipV="1">
              <a:off x="962" y="2006"/>
              <a:ext cx="24" cy="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27" name="AutoShape 243"/>
            <p:cNvSpPr>
              <a:spLocks noChangeArrowheads="1"/>
            </p:cNvSpPr>
            <p:nvPr/>
          </p:nvSpPr>
          <p:spPr bwMode="auto">
            <a:xfrm rot="13500000">
              <a:off x="965" y="1945"/>
              <a:ext cx="40" cy="40"/>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28" name="Line 244"/>
            <p:cNvSpPr>
              <a:spLocks noChangeShapeType="1"/>
            </p:cNvSpPr>
            <p:nvPr/>
          </p:nvSpPr>
          <p:spPr bwMode="auto">
            <a:xfrm>
              <a:off x="983" y="1945"/>
              <a:ext cx="0" cy="39"/>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29" name="Line 245"/>
            <p:cNvSpPr>
              <a:spLocks noChangeShapeType="1"/>
            </p:cNvSpPr>
            <p:nvPr/>
          </p:nvSpPr>
          <p:spPr bwMode="auto">
            <a:xfrm flipH="1">
              <a:off x="962" y="1966"/>
              <a:ext cx="52"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30" name="Line 246"/>
            <p:cNvSpPr>
              <a:spLocks noChangeShapeType="1"/>
            </p:cNvSpPr>
            <p:nvPr/>
          </p:nvSpPr>
          <p:spPr bwMode="auto">
            <a:xfrm>
              <a:off x="986" y="1938"/>
              <a:ext cx="34" cy="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grpSp>
      <p:grpSp>
        <p:nvGrpSpPr>
          <p:cNvPr id="131" name="Group 247"/>
          <p:cNvGrpSpPr>
            <a:grpSpLocks/>
          </p:cNvGrpSpPr>
          <p:nvPr/>
        </p:nvGrpSpPr>
        <p:grpSpPr bwMode="auto">
          <a:xfrm>
            <a:off x="6483410" y="4095877"/>
            <a:ext cx="53579" cy="126206"/>
            <a:chOff x="4291" y="1943"/>
            <a:chExt cx="45" cy="106"/>
          </a:xfrm>
        </p:grpSpPr>
        <p:sp>
          <p:nvSpPr>
            <p:cNvPr id="132" name="AutoShape 248"/>
            <p:cNvSpPr>
              <a:spLocks noChangeArrowheads="1"/>
            </p:cNvSpPr>
            <p:nvPr/>
          </p:nvSpPr>
          <p:spPr bwMode="auto">
            <a:xfrm rot="8580000" flipH="1">
              <a:off x="4301" y="2003"/>
              <a:ext cx="35" cy="46"/>
            </a:xfrm>
            <a:prstGeom prst="rtTriangl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33" name="AutoShape 249"/>
            <p:cNvSpPr>
              <a:spLocks noChangeArrowheads="1"/>
            </p:cNvSpPr>
            <p:nvPr/>
          </p:nvSpPr>
          <p:spPr bwMode="auto">
            <a:xfrm rot="8580000" flipV="1">
              <a:off x="4291" y="1949"/>
              <a:ext cx="35" cy="46"/>
            </a:xfrm>
            <a:prstGeom prst="rtTriangle">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34" name="Line 250"/>
            <p:cNvSpPr>
              <a:spLocks noChangeShapeType="1"/>
            </p:cNvSpPr>
            <p:nvPr/>
          </p:nvSpPr>
          <p:spPr bwMode="auto">
            <a:xfrm>
              <a:off x="4309" y="1943"/>
              <a:ext cx="0" cy="5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grpSp>
      <p:grpSp>
        <p:nvGrpSpPr>
          <p:cNvPr id="135" name="Group 251"/>
          <p:cNvGrpSpPr>
            <a:grpSpLocks/>
          </p:cNvGrpSpPr>
          <p:nvPr/>
        </p:nvGrpSpPr>
        <p:grpSpPr bwMode="auto">
          <a:xfrm>
            <a:off x="6483410" y="3870849"/>
            <a:ext cx="53579" cy="126206"/>
            <a:chOff x="4291" y="1943"/>
            <a:chExt cx="45" cy="106"/>
          </a:xfrm>
        </p:grpSpPr>
        <p:sp>
          <p:nvSpPr>
            <p:cNvPr id="136" name="AutoShape 252"/>
            <p:cNvSpPr>
              <a:spLocks noChangeArrowheads="1"/>
            </p:cNvSpPr>
            <p:nvPr/>
          </p:nvSpPr>
          <p:spPr bwMode="auto">
            <a:xfrm rot="8580000" flipH="1">
              <a:off x="4301" y="2003"/>
              <a:ext cx="35" cy="46"/>
            </a:xfrm>
            <a:prstGeom prst="rtTriangl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37" name="AutoShape 253"/>
            <p:cNvSpPr>
              <a:spLocks noChangeArrowheads="1"/>
            </p:cNvSpPr>
            <p:nvPr/>
          </p:nvSpPr>
          <p:spPr bwMode="auto">
            <a:xfrm rot="8580000" flipV="1">
              <a:off x="4291" y="1949"/>
              <a:ext cx="35" cy="46"/>
            </a:xfrm>
            <a:prstGeom prst="rtTriangle">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sp>
          <p:nvSpPr>
            <p:cNvPr id="138" name="Line 254"/>
            <p:cNvSpPr>
              <a:spLocks noChangeShapeType="1"/>
            </p:cNvSpPr>
            <p:nvPr/>
          </p:nvSpPr>
          <p:spPr bwMode="auto">
            <a:xfrm>
              <a:off x="4309" y="1943"/>
              <a:ext cx="0" cy="5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050"/>
            </a:p>
          </p:txBody>
        </p:sp>
      </p:grpSp>
      <p:sp>
        <p:nvSpPr>
          <p:cNvPr id="139" name="TextBox 138"/>
          <p:cNvSpPr txBox="1"/>
          <p:nvPr/>
        </p:nvSpPr>
        <p:spPr>
          <a:xfrm>
            <a:off x="180766" y="4401339"/>
            <a:ext cx="9252487" cy="300082"/>
          </a:xfrm>
          <a:prstGeom prst="rect">
            <a:avLst/>
          </a:prstGeom>
          <a:noFill/>
        </p:spPr>
        <p:txBody>
          <a:bodyPr wrap="square" rtlCol="0">
            <a:spAutoFit/>
          </a:bodyPr>
          <a:lstStyle/>
          <a:p>
            <a:r>
              <a:rPr lang="en-US" sz="1350" dirty="0"/>
              <a:t>These NATs allow address sharing by using the transport protocol’s port fields as part of the address ‘distinguisher’</a:t>
            </a:r>
          </a:p>
        </p:txBody>
      </p:sp>
      <p:sp>
        <p:nvSpPr>
          <p:cNvPr id="140" name="Title 1"/>
          <p:cNvSpPr>
            <a:spLocks noGrp="1"/>
          </p:cNvSpPr>
          <p:nvPr>
            <p:ph type="title"/>
          </p:nvPr>
        </p:nvSpPr>
        <p:spPr>
          <a:xfrm>
            <a:off x="1614488" y="273845"/>
            <a:ext cx="5915025" cy="994172"/>
          </a:xfrm>
        </p:spPr>
        <p:txBody>
          <a:bodyPr/>
          <a:lstStyle/>
          <a:p>
            <a:r>
              <a:rPr lang="en-US" dirty="0" smtClean="0"/>
              <a:t>Port-Translating NATs</a:t>
            </a:r>
            <a:endParaRPr lang="en-US" dirty="0"/>
          </a:p>
        </p:txBody>
      </p:sp>
      <p:sp>
        <p:nvSpPr>
          <p:cNvPr id="2" name="Freeform 1"/>
          <p:cNvSpPr/>
          <p:nvPr/>
        </p:nvSpPr>
        <p:spPr>
          <a:xfrm>
            <a:off x="5483629" y="2588159"/>
            <a:ext cx="2483098" cy="2113262"/>
          </a:xfrm>
          <a:custGeom>
            <a:avLst/>
            <a:gdLst>
              <a:gd name="connsiteX0" fmla="*/ 18269 w 2483098"/>
              <a:gd name="connsiteY0" fmla="*/ 1945095 h 1948539"/>
              <a:gd name="connsiteX1" fmla="*/ 95761 w 2483098"/>
              <a:gd name="connsiteY1" fmla="*/ 1945095 h 1948539"/>
              <a:gd name="connsiteX2" fmla="*/ 1304629 w 2483098"/>
              <a:gd name="connsiteY2" fmla="*/ 1852105 h 1948539"/>
              <a:gd name="connsiteX3" fmla="*/ 2474751 w 2483098"/>
              <a:gd name="connsiteY3" fmla="*/ 1146933 h 1948539"/>
              <a:gd name="connsiteX4" fmla="*/ 1792825 w 2483098"/>
              <a:gd name="connsiteY4" fmla="*/ 472756 h 1948539"/>
              <a:gd name="connsiteX5" fmla="*/ 1103151 w 2483098"/>
              <a:gd name="connsiteY5" fmla="*/ 162790 h 1948539"/>
              <a:gd name="connsiteX6" fmla="*/ 1366622 w 2483098"/>
              <a:gd name="connsiteY6" fmla="*/ 58 h 1948539"/>
              <a:gd name="connsiteX7" fmla="*/ 1056656 w 2483098"/>
              <a:gd name="connsiteY7" fmla="*/ 147292 h 1948539"/>
              <a:gd name="connsiteX8" fmla="*/ 1343374 w 2483098"/>
              <a:gd name="connsiteY8" fmla="*/ 395265 h 194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098" h="1948539">
                <a:moveTo>
                  <a:pt x="18269" y="1945095"/>
                </a:moveTo>
                <a:cubicBezTo>
                  <a:pt x="-50182" y="1952844"/>
                  <a:pt x="95761" y="1945095"/>
                  <a:pt x="95761" y="1945095"/>
                </a:cubicBezTo>
                <a:cubicBezTo>
                  <a:pt x="310154" y="1929597"/>
                  <a:pt x="908131" y="1985132"/>
                  <a:pt x="1304629" y="1852105"/>
                </a:cubicBezTo>
                <a:cubicBezTo>
                  <a:pt x="1701127" y="1719078"/>
                  <a:pt x="2393385" y="1376824"/>
                  <a:pt x="2474751" y="1146933"/>
                </a:cubicBezTo>
                <a:cubicBezTo>
                  <a:pt x="2556117" y="917041"/>
                  <a:pt x="2021425" y="636780"/>
                  <a:pt x="1792825" y="472756"/>
                </a:cubicBezTo>
                <a:cubicBezTo>
                  <a:pt x="1564225" y="308732"/>
                  <a:pt x="1174185" y="241573"/>
                  <a:pt x="1103151" y="162790"/>
                </a:cubicBezTo>
                <a:cubicBezTo>
                  <a:pt x="1032117" y="84007"/>
                  <a:pt x="1374371" y="2641"/>
                  <a:pt x="1366622" y="58"/>
                </a:cubicBezTo>
                <a:cubicBezTo>
                  <a:pt x="1358873" y="-2525"/>
                  <a:pt x="1060531" y="81424"/>
                  <a:pt x="1056656" y="147292"/>
                </a:cubicBezTo>
                <a:cubicBezTo>
                  <a:pt x="1052781" y="213160"/>
                  <a:pt x="1343374" y="395265"/>
                  <a:pt x="1343374" y="39526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403252" y="2457529"/>
            <a:ext cx="4124601" cy="525194"/>
          </a:xfrm>
          <a:custGeom>
            <a:avLst/>
            <a:gdLst>
              <a:gd name="connsiteX0" fmla="*/ 2160999 w 4124601"/>
              <a:gd name="connsiteY0" fmla="*/ 99691 h 525194"/>
              <a:gd name="connsiteX1" fmla="*/ 680911 w 4124601"/>
              <a:gd name="connsiteY1" fmla="*/ 6702 h 525194"/>
              <a:gd name="connsiteX2" fmla="*/ 6734 w 4124601"/>
              <a:gd name="connsiteY2" fmla="*/ 262424 h 525194"/>
              <a:gd name="connsiteX3" fmla="*/ 1052870 w 4124601"/>
              <a:gd name="connsiteY3" fmla="*/ 487149 h 525194"/>
              <a:gd name="connsiteX4" fmla="*/ 3749575 w 4124601"/>
              <a:gd name="connsiteY4" fmla="*/ 494898 h 525194"/>
              <a:gd name="connsiteX5" fmla="*/ 3935555 w 4124601"/>
              <a:gd name="connsiteY5" fmla="*/ 184932 h 525194"/>
              <a:gd name="connsiteX6" fmla="*/ 2168748 w 4124601"/>
              <a:gd name="connsiteY6" fmla="*/ 29949 h 52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01" h="525194">
                <a:moveTo>
                  <a:pt x="2160999" y="99691"/>
                </a:moveTo>
                <a:cubicBezTo>
                  <a:pt x="1600477" y="39635"/>
                  <a:pt x="1039955" y="-20420"/>
                  <a:pt x="680911" y="6702"/>
                </a:cubicBezTo>
                <a:cubicBezTo>
                  <a:pt x="321867" y="33824"/>
                  <a:pt x="-55259" y="182349"/>
                  <a:pt x="6734" y="262424"/>
                </a:cubicBezTo>
                <a:cubicBezTo>
                  <a:pt x="68727" y="342499"/>
                  <a:pt x="429063" y="448403"/>
                  <a:pt x="1052870" y="487149"/>
                </a:cubicBezTo>
                <a:cubicBezTo>
                  <a:pt x="1676677" y="525895"/>
                  <a:pt x="3269128" y="545267"/>
                  <a:pt x="3749575" y="494898"/>
                </a:cubicBezTo>
                <a:cubicBezTo>
                  <a:pt x="4230022" y="444529"/>
                  <a:pt x="4199026" y="262424"/>
                  <a:pt x="3935555" y="184932"/>
                </a:cubicBezTo>
                <a:cubicBezTo>
                  <a:pt x="3672084" y="107441"/>
                  <a:pt x="2168748" y="29949"/>
                  <a:pt x="2168748" y="299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5360719" y="4417138"/>
            <a:ext cx="815840" cy="309845"/>
          </a:xfrm>
          <a:custGeom>
            <a:avLst/>
            <a:gdLst>
              <a:gd name="connsiteX0" fmla="*/ 389152 w 815840"/>
              <a:gd name="connsiteY0" fmla="*/ 263350 h 309845"/>
              <a:gd name="connsiteX1" fmla="*/ 691369 w 815840"/>
              <a:gd name="connsiteY1" fmla="*/ 255601 h 309845"/>
              <a:gd name="connsiteX2" fmla="*/ 815356 w 815840"/>
              <a:gd name="connsiteY2" fmla="*/ 162611 h 309845"/>
              <a:gd name="connsiteX3" fmla="*/ 714617 w 815840"/>
              <a:gd name="connsiteY3" fmla="*/ 7628 h 309845"/>
              <a:gd name="connsiteX4" fmla="*/ 296162 w 815840"/>
              <a:gd name="connsiteY4" fmla="*/ 30876 h 309845"/>
              <a:gd name="connsiteX5" fmla="*/ 9444 w 815840"/>
              <a:gd name="connsiteY5" fmla="*/ 92869 h 309845"/>
              <a:gd name="connsiteX6" fmla="*/ 63688 w 815840"/>
              <a:gd name="connsiteY6" fmla="*/ 309845 h 30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840" h="309845">
                <a:moveTo>
                  <a:pt x="389152" y="263350"/>
                </a:moveTo>
                <a:cubicBezTo>
                  <a:pt x="504743" y="267870"/>
                  <a:pt x="620335" y="272391"/>
                  <a:pt x="691369" y="255601"/>
                </a:cubicBezTo>
                <a:cubicBezTo>
                  <a:pt x="762403" y="238811"/>
                  <a:pt x="811481" y="203940"/>
                  <a:pt x="815356" y="162611"/>
                </a:cubicBezTo>
                <a:cubicBezTo>
                  <a:pt x="819231" y="121282"/>
                  <a:pt x="801149" y="29584"/>
                  <a:pt x="714617" y="7628"/>
                </a:cubicBezTo>
                <a:cubicBezTo>
                  <a:pt x="628085" y="-14328"/>
                  <a:pt x="413691" y="16669"/>
                  <a:pt x="296162" y="30876"/>
                </a:cubicBezTo>
                <a:cubicBezTo>
                  <a:pt x="178633" y="45083"/>
                  <a:pt x="48190" y="46374"/>
                  <a:pt x="9444" y="92869"/>
                </a:cubicBezTo>
                <a:cubicBezTo>
                  <a:pt x="-29302" y="139364"/>
                  <a:pt x="63688" y="309845"/>
                  <a:pt x="63688" y="3098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811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6311" y="407938"/>
            <a:ext cx="717761" cy="415498"/>
          </a:xfrm>
          <a:prstGeom prst="rect">
            <a:avLst/>
          </a:prstGeom>
          <a:noFill/>
          <a:ln>
            <a:solidFill>
              <a:schemeClr val="tx1"/>
            </a:solidFill>
          </a:ln>
        </p:spPr>
        <p:txBody>
          <a:bodyPr wrap="none" rtlCol="0">
            <a:spAutoFit/>
          </a:bodyPr>
          <a:lstStyle/>
          <a:p>
            <a:r>
              <a:rPr lang="en-US" sz="2100" b="1" dirty="0"/>
              <a:t>NAT</a:t>
            </a:r>
          </a:p>
        </p:txBody>
      </p:sp>
      <p:sp>
        <p:nvSpPr>
          <p:cNvPr id="5" name="TextBox 4"/>
          <p:cNvSpPr txBox="1"/>
          <p:nvPr/>
        </p:nvSpPr>
        <p:spPr>
          <a:xfrm>
            <a:off x="3704358" y="1098767"/>
            <a:ext cx="1646605" cy="369332"/>
          </a:xfrm>
          <a:prstGeom prst="rect">
            <a:avLst/>
          </a:prstGeom>
          <a:noFill/>
        </p:spPr>
        <p:txBody>
          <a:bodyPr wrap="none" rtlCol="0">
            <a:spAutoFit/>
          </a:bodyPr>
          <a:lstStyle/>
          <a:p>
            <a:r>
              <a:rPr lang="en-US" b="1"/>
              <a:t>Binding table</a:t>
            </a:r>
          </a:p>
        </p:txBody>
      </p:sp>
      <p:sp>
        <p:nvSpPr>
          <p:cNvPr id="6" name="TextBox 5"/>
          <p:cNvSpPr txBox="1"/>
          <p:nvPr/>
        </p:nvSpPr>
        <p:spPr>
          <a:xfrm>
            <a:off x="1475130" y="1443526"/>
            <a:ext cx="3008259" cy="276999"/>
          </a:xfrm>
          <a:prstGeom prst="rect">
            <a:avLst/>
          </a:prstGeom>
          <a:noFill/>
          <a:ln>
            <a:solidFill>
              <a:schemeClr val="tx1"/>
            </a:solidFill>
          </a:ln>
        </p:spPr>
        <p:txBody>
          <a:bodyPr wrap="none" rtlCol="0">
            <a:spAutoFit/>
          </a:bodyPr>
          <a:lstStyle/>
          <a:p>
            <a:r>
              <a:rPr lang="en-US" sz="1200" dirty="0"/>
              <a:t>Source Address/Port + </a:t>
            </a:r>
            <a:r>
              <a:rPr lang="en-US" sz="1200" dirty="0" err="1"/>
              <a:t>Dest</a:t>
            </a:r>
            <a:r>
              <a:rPr lang="en-US" sz="1200" dirty="0"/>
              <a:t> Address/Port</a:t>
            </a:r>
          </a:p>
        </p:txBody>
      </p:sp>
      <p:sp>
        <p:nvSpPr>
          <p:cNvPr id="7" name="TextBox 6"/>
          <p:cNvSpPr txBox="1"/>
          <p:nvPr/>
        </p:nvSpPr>
        <p:spPr>
          <a:xfrm>
            <a:off x="4530144" y="1443526"/>
            <a:ext cx="3008259" cy="276999"/>
          </a:xfrm>
          <a:prstGeom prst="rect">
            <a:avLst/>
          </a:prstGeom>
          <a:noFill/>
          <a:ln>
            <a:solidFill>
              <a:schemeClr val="tx1"/>
            </a:solidFill>
          </a:ln>
        </p:spPr>
        <p:txBody>
          <a:bodyPr wrap="none" rtlCol="0">
            <a:spAutoFit/>
          </a:bodyPr>
          <a:lstStyle/>
          <a:p>
            <a:r>
              <a:rPr lang="en-US" sz="1200" dirty="0"/>
              <a:t>Source </a:t>
            </a:r>
            <a:r>
              <a:rPr lang="en-US" sz="1200"/>
              <a:t>Address/Port + </a:t>
            </a:r>
            <a:r>
              <a:rPr lang="en-US" sz="1200" dirty="0" err="1"/>
              <a:t>Dest</a:t>
            </a:r>
            <a:r>
              <a:rPr lang="en-US" sz="1200" dirty="0"/>
              <a:t> Address/Port</a:t>
            </a:r>
          </a:p>
        </p:txBody>
      </p:sp>
      <p:sp>
        <p:nvSpPr>
          <p:cNvPr id="8" name="TextBox 7"/>
          <p:cNvSpPr txBox="1"/>
          <p:nvPr/>
        </p:nvSpPr>
        <p:spPr>
          <a:xfrm>
            <a:off x="1621466" y="2424223"/>
            <a:ext cx="761747" cy="300082"/>
          </a:xfrm>
          <a:prstGeom prst="rect">
            <a:avLst/>
          </a:prstGeom>
          <a:noFill/>
        </p:spPr>
        <p:txBody>
          <a:bodyPr wrap="none" rtlCol="0">
            <a:spAutoFit/>
          </a:bodyPr>
          <a:lstStyle/>
          <a:p>
            <a:r>
              <a:rPr lang="en-US" sz="1350"/>
              <a:t>”Inside”</a:t>
            </a:r>
          </a:p>
        </p:txBody>
      </p:sp>
      <p:sp>
        <p:nvSpPr>
          <p:cNvPr id="9" name="TextBox 8"/>
          <p:cNvSpPr txBox="1"/>
          <p:nvPr/>
        </p:nvSpPr>
        <p:spPr>
          <a:xfrm>
            <a:off x="5914362" y="2424223"/>
            <a:ext cx="896399" cy="300082"/>
          </a:xfrm>
          <a:prstGeom prst="rect">
            <a:avLst/>
          </a:prstGeom>
          <a:noFill/>
        </p:spPr>
        <p:txBody>
          <a:bodyPr wrap="none" rtlCol="0">
            <a:spAutoFit/>
          </a:bodyPr>
          <a:lstStyle/>
          <a:p>
            <a:r>
              <a:rPr lang="en-US" sz="1350" dirty="0"/>
              <a:t>”Outside”</a:t>
            </a:r>
          </a:p>
        </p:txBody>
      </p:sp>
      <p:sp>
        <p:nvSpPr>
          <p:cNvPr id="10" name="Freeform 9"/>
          <p:cNvSpPr/>
          <p:nvPr/>
        </p:nvSpPr>
        <p:spPr>
          <a:xfrm>
            <a:off x="1948417" y="1029956"/>
            <a:ext cx="4489745" cy="1386765"/>
          </a:xfrm>
          <a:custGeom>
            <a:avLst/>
            <a:gdLst>
              <a:gd name="connsiteX0" fmla="*/ 0 w 5986327"/>
              <a:gd name="connsiteY0" fmla="*/ 1710168 h 1849020"/>
              <a:gd name="connsiteX1" fmla="*/ 531628 w 5986327"/>
              <a:gd name="connsiteY1" fmla="*/ 1136010 h 1849020"/>
              <a:gd name="connsiteX2" fmla="*/ 2030819 w 5986327"/>
              <a:gd name="connsiteY2" fmla="*/ 242875 h 1849020"/>
              <a:gd name="connsiteX3" fmla="*/ 3944679 w 5986327"/>
              <a:gd name="connsiteY3" fmla="*/ 62121 h 1849020"/>
              <a:gd name="connsiteX4" fmla="*/ 5560828 w 5986327"/>
              <a:gd name="connsiteY4" fmla="*/ 1157275 h 1849020"/>
              <a:gd name="connsiteX5" fmla="*/ 5922335 w 5986327"/>
              <a:gd name="connsiteY5" fmla="*/ 1837759 h 1849020"/>
              <a:gd name="connsiteX6" fmla="*/ 5986131 w 5986327"/>
              <a:gd name="connsiteY6" fmla="*/ 1476252 h 1849020"/>
              <a:gd name="connsiteX7" fmla="*/ 5922335 w 5986327"/>
              <a:gd name="connsiteY7" fmla="*/ 1848391 h 1849020"/>
              <a:gd name="connsiteX8" fmla="*/ 5720317 w 5986327"/>
              <a:gd name="connsiteY8" fmla="*/ 1571945 h 184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6327" h="1849020">
                <a:moveTo>
                  <a:pt x="0" y="1710168"/>
                </a:moveTo>
                <a:cubicBezTo>
                  <a:pt x="96579" y="1545363"/>
                  <a:pt x="193158" y="1380559"/>
                  <a:pt x="531628" y="1136010"/>
                </a:cubicBezTo>
                <a:cubicBezTo>
                  <a:pt x="870098" y="891461"/>
                  <a:pt x="1461977" y="421856"/>
                  <a:pt x="2030819" y="242875"/>
                </a:cubicBezTo>
                <a:cubicBezTo>
                  <a:pt x="2599661" y="63894"/>
                  <a:pt x="3356344" y="-90279"/>
                  <a:pt x="3944679" y="62121"/>
                </a:cubicBezTo>
                <a:cubicBezTo>
                  <a:pt x="4533014" y="214521"/>
                  <a:pt x="5231219" y="861335"/>
                  <a:pt x="5560828" y="1157275"/>
                </a:cubicBezTo>
                <a:cubicBezTo>
                  <a:pt x="5890437" y="1453215"/>
                  <a:pt x="5851451" y="1784596"/>
                  <a:pt x="5922335" y="1837759"/>
                </a:cubicBezTo>
                <a:cubicBezTo>
                  <a:pt x="5993219" y="1890922"/>
                  <a:pt x="5986131" y="1474480"/>
                  <a:pt x="5986131" y="1476252"/>
                </a:cubicBezTo>
                <a:cubicBezTo>
                  <a:pt x="5986131" y="1478024"/>
                  <a:pt x="5966637" y="1832442"/>
                  <a:pt x="5922335" y="1848391"/>
                </a:cubicBezTo>
                <a:cubicBezTo>
                  <a:pt x="5878033" y="1864340"/>
                  <a:pt x="5720317" y="1571945"/>
                  <a:pt x="5720317" y="15719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p:cNvSpPr/>
          <p:nvPr/>
        </p:nvSpPr>
        <p:spPr>
          <a:xfrm>
            <a:off x="1876016" y="2137145"/>
            <a:ext cx="279736" cy="231598"/>
          </a:xfrm>
          <a:custGeom>
            <a:avLst/>
            <a:gdLst>
              <a:gd name="connsiteX0" fmla="*/ 32739 w 372981"/>
              <a:gd name="connsiteY0" fmla="*/ 0 h 308797"/>
              <a:gd name="connsiteX1" fmla="*/ 32739 w 372981"/>
              <a:gd name="connsiteY1" fmla="*/ 308344 h 308797"/>
              <a:gd name="connsiteX2" fmla="*/ 372981 w 372981"/>
              <a:gd name="connsiteY2" fmla="*/ 74427 h 308797"/>
            </a:gdLst>
            <a:ahLst/>
            <a:cxnLst>
              <a:cxn ang="0">
                <a:pos x="connsiteX0" y="connsiteY0"/>
              </a:cxn>
              <a:cxn ang="0">
                <a:pos x="connsiteX1" y="connsiteY1"/>
              </a:cxn>
              <a:cxn ang="0">
                <a:pos x="connsiteX2" y="connsiteY2"/>
              </a:cxn>
            </a:cxnLst>
            <a:rect l="l" t="t" r="r" b="b"/>
            <a:pathLst>
              <a:path w="372981" h="308797">
                <a:moveTo>
                  <a:pt x="32739" y="0"/>
                </a:moveTo>
                <a:cubicBezTo>
                  <a:pt x="4385" y="147970"/>
                  <a:pt x="-23968" y="295940"/>
                  <a:pt x="32739" y="308344"/>
                </a:cubicBezTo>
                <a:cubicBezTo>
                  <a:pt x="89446" y="320749"/>
                  <a:pt x="372981" y="74427"/>
                  <a:pt x="372981" y="744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1566279" y="3269511"/>
            <a:ext cx="6521594" cy="1338828"/>
          </a:xfrm>
          <a:prstGeom prst="rect">
            <a:avLst/>
          </a:prstGeom>
          <a:noFill/>
        </p:spPr>
        <p:txBody>
          <a:bodyPr wrap="none" rtlCol="0">
            <a:spAutoFit/>
          </a:bodyPr>
          <a:lstStyle/>
          <a:p>
            <a:r>
              <a:rPr lang="en-US" sz="1350" dirty="0"/>
              <a:t>NATs take the 96-bit 4-tuple of </a:t>
            </a:r>
            <a:r>
              <a:rPr lang="en-US" sz="1350" dirty="0" err="1" smtClean="0"/>
              <a:t>Addresses+Ports</a:t>
            </a:r>
            <a:r>
              <a:rPr lang="en-US" sz="1350" dirty="0" smtClean="0"/>
              <a:t> </a:t>
            </a:r>
            <a:r>
              <a:rPr lang="en-US" sz="1350" dirty="0"/>
              <a:t>and </a:t>
            </a:r>
            <a:r>
              <a:rPr lang="en-US" sz="1350" dirty="0" smtClean="0"/>
              <a:t>replaces </a:t>
            </a:r>
            <a:r>
              <a:rPr lang="en-US" sz="1350" dirty="0"/>
              <a:t>the packet’s fields </a:t>
            </a:r>
          </a:p>
          <a:p>
            <a:r>
              <a:rPr lang="en-US" sz="1350" dirty="0"/>
              <a:t>that match one side of the binding table with the fields on the other side</a:t>
            </a:r>
          </a:p>
          <a:p>
            <a:endParaRPr lang="en-US" sz="1350" dirty="0"/>
          </a:p>
          <a:p>
            <a:r>
              <a:rPr lang="en-US" sz="1350" dirty="0"/>
              <a:t>Outbound packets that do not match any binding table generate a new table entry</a:t>
            </a:r>
          </a:p>
          <a:p>
            <a:endParaRPr lang="en-US" sz="1350" dirty="0"/>
          </a:p>
          <a:p>
            <a:r>
              <a:rPr lang="en-US" sz="1350" dirty="0"/>
              <a:t>Inbound packets </a:t>
            </a:r>
            <a:r>
              <a:rPr lang="en-US" sz="1350" dirty="0" smtClean="0"/>
              <a:t>that are not matched in the binding table are </a:t>
            </a:r>
            <a:r>
              <a:rPr lang="en-US" sz="1350" dirty="0"/>
              <a:t>discarded</a:t>
            </a:r>
          </a:p>
        </p:txBody>
      </p:sp>
    </p:spTree>
    <p:extLst>
      <p:ext uri="{BB962C8B-B14F-4D97-AF65-F5344CB8AC3E}">
        <p14:creationId xmlns:p14="http://schemas.microsoft.com/office/powerpoint/2010/main" val="2118704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Enforce symmetric network paths</a:t>
            </a:r>
          </a:p>
          <a:p>
            <a:r>
              <a:rPr lang="en-US" dirty="0" smtClean="0"/>
              <a:t>Require session state within the network</a:t>
            </a:r>
          </a:p>
          <a:p>
            <a:r>
              <a:rPr lang="en-US" dirty="0" smtClean="0"/>
              <a:t>Enforce Client / Server architecture</a:t>
            </a:r>
          </a:p>
          <a:p>
            <a:r>
              <a:rPr lang="en-US" dirty="0" smtClean="0"/>
              <a:t>Create fragility in the network</a:t>
            </a:r>
          </a:p>
          <a:p>
            <a:r>
              <a:rPr lang="en-US" dirty="0" smtClean="0"/>
              <a:t>Violate </a:t>
            </a:r>
            <a:r>
              <a:rPr lang="en-US" dirty="0"/>
              <a:t>l</a:t>
            </a:r>
            <a:r>
              <a:rPr lang="en-US" dirty="0" smtClean="0"/>
              <a:t>ayer integrity</a:t>
            </a:r>
          </a:p>
          <a:p>
            <a:r>
              <a:rPr lang="en-US" dirty="0" smtClean="0"/>
              <a:t>Motivate the use of proxies and gateways</a:t>
            </a:r>
          </a:p>
          <a:p>
            <a:r>
              <a:rPr lang="en-US" dirty="0" smtClean="0"/>
              <a:t>Prevent innovation in transport services</a:t>
            </a:r>
          </a:p>
          <a:p>
            <a:r>
              <a:rPr lang="en-US" dirty="0" smtClean="0"/>
              <a:t>Handle UDP bindings inconsistently</a:t>
            </a:r>
          </a:p>
        </p:txBody>
      </p:sp>
      <p:pic>
        <p:nvPicPr>
          <p:cNvPr id="4" name="Picture 3"/>
          <p:cNvPicPr>
            <a:picLocks noChangeAspect="1"/>
          </p:cNvPicPr>
          <p:nvPr/>
        </p:nvPicPr>
        <p:blipFill>
          <a:blip r:embed="rId2"/>
          <a:stretch>
            <a:fillRect/>
          </a:stretch>
        </p:blipFill>
        <p:spPr>
          <a:xfrm>
            <a:off x="2123267" y="205979"/>
            <a:ext cx="821625" cy="821625"/>
          </a:xfrm>
          <a:prstGeom prst="rect">
            <a:avLst/>
          </a:prstGeom>
        </p:spPr>
      </p:pic>
    </p:spTree>
    <p:extLst>
      <p:ext uri="{BB962C8B-B14F-4D97-AF65-F5344CB8AC3E}">
        <p14:creationId xmlns:p14="http://schemas.microsoft.com/office/powerpoint/2010/main" val="164372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NATs are Evil!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These considerations led to a long-held mantra in the IETF that “NATS are Evil”</a:t>
            </a:r>
          </a:p>
          <a:p>
            <a:pPr lvl="1"/>
            <a:r>
              <a:rPr lang="en-US" dirty="0" smtClean="0"/>
              <a:t>The IETF refused to work on standardizing NAT </a:t>
            </a:r>
            <a:r>
              <a:rPr lang="en-US" dirty="0" err="1" smtClean="0"/>
              <a:t>behaviour</a:t>
            </a:r>
            <a:r>
              <a:rPr lang="en-US" dirty="0"/>
              <a:t> </a:t>
            </a:r>
            <a:r>
              <a:rPr lang="en-US" dirty="0" smtClean="0"/>
              <a:t>for many years</a:t>
            </a:r>
          </a:p>
          <a:p>
            <a:r>
              <a:rPr lang="en-US" dirty="0" smtClean="0"/>
              <a:t>The consequence was that NATs were developed with idiosyncratic </a:t>
            </a:r>
            <a:r>
              <a:rPr lang="en-US" dirty="0" err="1" smtClean="0"/>
              <a:t>behaviours</a:t>
            </a:r>
            <a:r>
              <a:rPr lang="en-US" dirty="0" smtClean="0"/>
              <a:t>, particularly in relation to UDP-based binding</a:t>
            </a:r>
          </a:p>
          <a:p>
            <a:r>
              <a:rPr lang="en-US" dirty="0" smtClean="0"/>
              <a:t>Which led to all kinds of convoluted application level </a:t>
            </a:r>
            <a:r>
              <a:rPr lang="en-US" dirty="0" err="1" smtClean="0"/>
              <a:t>behaviours</a:t>
            </a:r>
            <a:r>
              <a:rPr lang="en-US" dirty="0" smtClean="0"/>
              <a:t> to discover and adapt to the NATs in the path (STUN, TURN, ICE, TEREDO,</a:t>
            </a:r>
            <a:r>
              <a:rPr lang="mr-IN" dirty="0" smtClean="0"/>
              <a:t>…</a:t>
            </a:r>
            <a:r>
              <a:rPr lang="en-US" dirty="0" smtClean="0"/>
              <a:t>)</a:t>
            </a:r>
            <a:endParaRPr lang="en-US" dirty="0"/>
          </a:p>
        </p:txBody>
      </p:sp>
      <p:pic>
        <p:nvPicPr>
          <p:cNvPr id="4" name="Picture 3"/>
          <p:cNvPicPr>
            <a:picLocks noChangeAspect="1"/>
          </p:cNvPicPr>
          <p:nvPr/>
        </p:nvPicPr>
        <p:blipFill>
          <a:blip r:embed="rId2"/>
          <a:stretch>
            <a:fillRect/>
          </a:stretch>
        </p:blipFill>
        <p:spPr>
          <a:xfrm>
            <a:off x="3859077" y="236824"/>
            <a:ext cx="837877" cy="795560"/>
          </a:xfrm>
          <a:prstGeom prst="rect">
            <a:avLst/>
          </a:prstGeom>
        </p:spPr>
      </p:pic>
    </p:spTree>
    <p:extLst>
      <p:ext uri="{BB962C8B-B14F-4D97-AF65-F5344CB8AC3E}">
        <p14:creationId xmlns:p14="http://schemas.microsoft.com/office/powerpoint/2010/main" val="887869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Architecture of the 1990’s Internet</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sz="2000" dirty="0" smtClean="0"/>
              <a:t>“Dumb Network, Smart Hosts”</a:t>
            </a:r>
          </a:p>
          <a:p>
            <a:pPr marL="0" indent="0">
              <a:spcBef>
                <a:spcPts val="0"/>
              </a:spcBef>
              <a:buNone/>
            </a:pPr>
            <a:endParaRPr lang="en-US" sz="3200" dirty="0" smtClean="0"/>
          </a:p>
          <a:p>
            <a:pPr marL="342900" lvl="1" indent="0">
              <a:spcBef>
                <a:spcPts val="0"/>
              </a:spcBef>
              <a:buNone/>
            </a:pPr>
            <a:endParaRPr lang="en-US" sz="2400" dirty="0"/>
          </a:p>
        </p:txBody>
      </p:sp>
      <p:grpSp>
        <p:nvGrpSpPr>
          <p:cNvPr id="63" name="Group 62"/>
          <p:cNvGrpSpPr/>
          <p:nvPr/>
        </p:nvGrpSpPr>
        <p:grpSpPr>
          <a:xfrm>
            <a:off x="3103900" y="1699769"/>
            <a:ext cx="2980635" cy="2295335"/>
            <a:chOff x="2966717" y="1073314"/>
            <a:chExt cx="3189459" cy="2146508"/>
          </a:xfrm>
        </p:grpSpPr>
        <p:sp>
          <p:nvSpPr>
            <p:cNvPr id="90" name="Freeform 89"/>
            <p:cNvSpPr/>
            <p:nvPr/>
          </p:nvSpPr>
          <p:spPr>
            <a:xfrm>
              <a:off x="2966717" y="1073314"/>
              <a:ext cx="3189459" cy="2146508"/>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1" name="Freeform 90"/>
            <p:cNvSpPr/>
            <p:nvPr/>
          </p:nvSpPr>
          <p:spPr>
            <a:xfrm>
              <a:off x="3275856" y="1203598"/>
              <a:ext cx="2705860" cy="2016224"/>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4" name="Group 63"/>
          <p:cNvGrpSpPr/>
          <p:nvPr/>
        </p:nvGrpSpPr>
        <p:grpSpPr>
          <a:xfrm>
            <a:off x="2248921" y="2374714"/>
            <a:ext cx="626233" cy="773337"/>
            <a:chOff x="1331640" y="2303660"/>
            <a:chExt cx="503107" cy="538072"/>
          </a:xfrm>
        </p:grpSpPr>
        <p:sp>
          <p:nvSpPr>
            <p:cNvPr id="88" name="Freeform 87"/>
            <p:cNvSpPr/>
            <p:nvPr/>
          </p:nvSpPr>
          <p:spPr>
            <a:xfrm>
              <a:off x="1331640" y="2456872"/>
              <a:ext cx="259357" cy="384860"/>
            </a:xfrm>
            <a:custGeom>
              <a:avLst/>
              <a:gdLst>
                <a:gd name="connsiteX0" fmla="*/ 27739 w 259357"/>
                <a:gd name="connsiteY0" fmla="*/ 30927 h 384860"/>
                <a:gd name="connsiteX1" fmla="*/ 22659 w 259357"/>
                <a:gd name="connsiteY1" fmla="*/ 264607 h 384860"/>
                <a:gd name="connsiteX2" fmla="*/ 12499 w 259357"/>
                <a:gd name="connsiteY2" fmla="*/ 376367 h 384860"/>
                <a:gd name="connsiteX3" fmla="*/ 215699 w 259357"/>
                <a:gd name="connsiteY3" fmla="*/ 366207 h 384860"/>
                <a:gd name="connsiteX4" fmla="*/ 256339 w 259357"/>
                <a:gd name="connsiteY4" fmla="*/ 279847 h 384860"/>
                <a:gd name="connsiteX5" fmla="*/ 251259 w 259357"/>
                <a:gd name="connsiteY5" fmla="*/ 20767 h 384860"/>
                <a:gd name="connsiteX6" fmla="*/ 210619 w 259357"/>
                <a:gd name="connsiteY6" fmla="*/ 15687 h 384860"/>
                <a:gd name="connsiteX7" fmla="*/ 27739 w 259357"/>
                <a:gd name="connsiteY7" fmla="*/ 30927 h 38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57" h="384860">
                  <a:moveTo>
                    <a:pt x="27739" y="30927"/>
                  </a:moveTo>
                  <a:cubicBezTo>
                    <a:pt x="-3588" y="72414"/>
                    <a:pt x="25199" y="207034"/>
                    <a:pt x="22659" y="264607"/>
                  </a:cubicBezTo>
                  <a:cubicBezTo>
                    <a:pt x="20119" y="322180"/>
                    <a:pt x="-19674" y="359434"/>
                    <a:pt x="12499" y="376367"/>
                  </a:cubicBezTo>
                  <a:cubicBezTo>
                    <a:pt x="44672" y="393300"/>
                    <a:pt x="175059" y="382294"/>
                    <a:pt x="215699" y="366207"/>
                  </a:cubicBezTo>
                  <a:cubicBezTo>
                    <a:pt x="256339" y="350120"/>
                    <a:pt x="250412" y="337420"/>
                    <a:pt x="256339" y="279847"/>
                  </a:cubicBezTo>
                  <a:cubicBezTo>
                    <a:pt x="262266" y="222274"/>
                    <a:pt x="258879" y="64794"/>
                    <a:pt x="251259" y="20767"/>
                  </a:cubicBezTo>
                  <a:cubicBezTo>
                    <a:pt x="243639" y="-23260"/>
                    <a:pt x="252106" y="16534"/>
                    <a:pt x="210619" y="15687"/>
                  </a:cubicBezTo>
                  <a:cubicBezTo>
                    <a:pt x="169132" y="14840"/>
                    <a:pt x="59066" y="-10560"/>
                    <a:pt x="27739" y="3092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Freeform 88"/>
            <p:cNvSpPr/>
            <p:nvPr/>
          </p:nvSpPr>
          <p:spPr>
            <a:xfrm>
              <a:off x="1389859" y="2303660"/>
              <a:ext cx="444888" cy="534659"/>
            </a:xfrm>
            <a:custGeom>
              <a:avLst/>
              <a:gdLst>
                <a:gd name="connsiteX0" fmla="*/ 0 w 444888"/>
                <a:gd name="connsiteY0" fmla="*/ 133339 h 534659"/>
                <a:gd name="connsiteX1" fmla="*/ 50800 w 444888"/>
                <a:gd name="connsiteY1" fmla="*/ 118099 h 534659"/>
                <a:gd name="connsiteX2" fmla="*/ 203200 w 444888"/>
                <a:gd name="connsiteY2" fmla="*/ 16499 h 534659"/>
                <a:gd name="connsiteX3" fmla="*/ 426720 w 444888"/>
                <a:gd name="connsiteY3" fmla="*/ 11419 h 534659"/>
                <a:gd name="connsiteX4" fmla="*/ 233680 w 444888"/>
                <a:gd name="connsiteY4" fmla="*/ 128259 h 534659"/>
                <a:gd name="connsiteX5" fmla="*/ 436880 w 444888"/>
                <a:gd name="connsiteY5" fmla="*/ 16499 h 534659"/>
                <a:gd name="connsiteX6" fmla="*/ 401320 w 444888"/>
                <a:gd name="connsiteY6" fmla="*/ 382259 h 534659"/>
                <a:gd name="connsiteX7" fmla="*/ 375920 w 444888"/>
                <a:gd name="connsiteY7" fmla="*/ 458459 h 534659"/>
                <a:gd name="connsiteX8" fmla="*/ 213360 w 444888"/>
                <a:gd name="connsiteY8" fmla="*/ 534659 h 53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88" h="534659">
                  <a:moveTo>
                    <a:pt x="0" y="133339"/>
                  </a:moveTo>
                  <a:cubicBezTo>
                    <a:pt x="8466" y="135455"/>
                    <a:pt x="16933" y="137572"/>
                    <a:pt x="50800" y="118099"/>
                  </a:cubicBezTo>
                  <a:cubicBezTo>
                    <a:pt x="84667" y="98626"/>
                    <a:pt x="140547" y="34279"/>
                    <a:pt x="203200" y="16499"/>
                  </a:cubicBezTo>
                  <a:cubicBezTo>
                    <a:pt x="265853" y="-1281"/>
                    <a:pt x="421640" y="-7208"/>
                    <a:pt x="426720" y="11419"/>
                  </a:cubicBezTo>
                  <a:cubicBezTo>
                    <a:pt x="431800" y="30046"/>
                    <a:pt x="231987" y="127412"/>
                    <a:pt x="233680" y="128259"/>
                  </a:cubicBezTo>
                  <a:cubicBezTo>
                    <a:pt x="235373" y="129106"/>
                    <a:pt x="408940" y="-25834"/>
                    <a:pt x="436880" y="16499"/>
                  </a:cubicBezTo>
                  <a:cubicBezTo>
                    <a:pt x="464820" y="58832"/>
                    <a:pt x="411480" y="308599"/>
                    <a:pt x="401320" y="382259"/>
                  </a:cubicBezTo>
                  <a:cubicBezTo>
                    <a:pt x="391160" y="455919"/>
                    <a:pt x="407247" y="433059"/>
                    <a:pt x="375920" y="458459"/>
                  </a:cubicBezTo>
                  <a:cubicBezTo>
                    <a:pt x="344593" y="483859"/>
                    <a:pt x="213360" y="534659"/>
                    <a:pt x="213360" y="53465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5" name="Freeform 64"/>
          <p:cNvSpPr/>
          <p:nvPr/>
        </p:nvSpPr>
        <p:spPr>
          <a:xfrm>
            <a:off x="6205443" y="3317056"/>
            <a:ext cx="371455" cy="628982"/>
          </a:xfrm>
          <a:custGeom>
            <a:avLst/>
            <a:gdLst>
              <a:gd name="connsiteX0" fmla="*/ 28602 w 469270"/>
              <a:gd name="connsiteY0" fmla="*/ 61021 h 805252"/>
              <a:gd name="connsiteX1" fmla="*/ 424842 w 469270"/>
              <a:gd name="connsiteY1" fmla="*/ 35621 h 805252"/>
              <a:gd name="connsiteX2" fmla="*/ 450242 w 469270"/>
              <a:gd name="connsiteY2" fmla="*/ 71181 h 805252"/>
              <a:gd name="connsiteX3" fmla="*/ 450242 w 469270"/>
              <a:gd name="connsiteY3" fmla="*/ 650301 h 805252"/>
              <a:gd name="connsiteX4" fmla="*/ 440082 w 469270"/>
              <a:gd name="connsiteY4" fmla="*/ 721421 h 805252"/>
              <a:gd name="connsiteX5" fmla="*/ 89562 w 469270"/>
              <a:gd name="connsiteY5" fmla="*/ 756981 h 805252"/>
              <a:gd name="connsiteX6" fmla="*/ 38762 w 469270"/>
              <a:gd name="connsiteY6" fmla="*/ 751901 h 805252"/>
              <a:gd name="connsiteX7" fmla="*/ 28602 w 469270"/>
              <a:gd name="connsiteY7" fmla="*/ 61021 h 80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270" h="805252">
                <a:moveTo>
                  <a:pt x="28602" y="61021"/>
                </a:moveTo>
                <a:cubicBezTo>
                  <a:pt x="92949" y="-58359"/>
                  <a:pt x="354569" y="33928"/>
                  <a:pt x="424842" y="35621"/>
                </a:cubicBezTo>
                <a:cubicBezTo>
                  <a:pt x="495115" y="37314"/>
                  <a:pt x="446009" y="-31266"/>
                  <a:pt x="450242" y="71181"/>
                </a:cubicBezTo>
                <a:cubicBezTo>
                  <a:pt x="454475" y="173628"/>
                  <a:pt x="451935" y="541928"/>
                  <a:pt x="450242" y="650301"/>
                </a:cubicBezTo>
                <a:cubicBezTo>
                  <a:pt x="448549" y="758674"/>
                  <a:pt x="500195" y="703641"/>
                  <a:pt x="440082" y="721421"/>
                </a:cubicBezTo>
                <a:cubicBezTo>
                  <a:pt x="379969" y="739201"/>
                  <a:pt x="156449" y="751901"/>
                  <a:pt x="89562" y="756981"/>
                </a:cubicBezTo>
                <a:cubicBezTo>
                  <a:pt x="22675" y="762061"/>
                  <a:pt x="50615" y="866201"/>
                  <a:pt x="38762" y="751901"/>
                </a:cubicBezTo>
                <a:cubicBezTo>
                  <a:pt x="26909" y="637601"/>
                  <a:pt x="-35745" y="180401"/>
                  <a:pt x="28602" y="6102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6" name="Freeform 65"/>
          <p:cNvSpPr/>
          <p:nvPr/>
        </p:nvSpPr>
        <p:spPr>
          <a:xfrm>
            <a:off x="6236126" y="3098849"/>
            <a:ext cx="567154" cy="226189"/>
          </a:xfrm>
          <a:custGeom>
            <a:avLst/>
            <a:gdLst>
              <a:gd name="connsiteX0" fmla="*/ 0 w 716503"/>
              <a:gd name="connsiteY0" fmla="*/ 289578 h 289578"/>
              <a:gd name="connsiteX1" fmla="*/ 335280 w 716503"/>
              <a:gd name="connsiteY1" fmla="*/ 45738 h 289578"/>
              <a:gd name="connsiteX2" fmla="*/ 355600 w 716503"/>
              <a:gd name="connsiteY2" fmla="*/ 35578 h 289578"/>
              <a:gd name="connsiteX3" fmla="*/ 685800 w 716503"/>
              <a:gd name="connsiteY3" fmla="*/ 18 h 289578"/>
              <a:gd name="connsiteX4" fmla="*/ 675640 w 716503"/>
              <a:gd name="connsiteY4" fmla="*/ 40658 h 289578"/>
              <a:gd name="connsiteX5" fmla="*/ 452120 w 716503"/>
              <a:gd name="connsiteY5" fmla="*/ 279418 h 28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503" h="289578">
                <a:moveTo>
                  <a:pt x="0" y="289578"/>
                </a:moveTo>
                <a:lnTo>
                  <a:pt x="335280" y="45738"/>
                </a:lnTo>
                <a:cubicBezTo>
                  <a:pt x="394547" y="3405"/>
                  <a:pt x="297180" y="43198"/>
                  <a:pt x="355600" y="35578"/>
                </a:cubicBezTo>
                <a:cubicBezTo>
                  <a:pt x="414020" y="27958"/>
                  <a:pt x="632460" y="-829"/>
                  <a:pt x="685800" y="18"/>
                </a:cubicBezTo>
                <a:cubicBezTo>
                  <a:pt x="739140" y="865"/>
                  <a:pt x="714587" y="-5909"/>
                  <a:pt x="675640" y="40658"/>
                </a:cubicBezTo>
                <a:cubicBezTo>
                  <a:pt x="636693" y="87225"/>
                  <a:pt x="452120" y="279418"/>
                  <a:pt x="452120" y="2794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Freeform 66"/>
          <p:cNvSpPr/>
          <p:nvPr/>
        </p:nvSpPr>
        <p:spPr>
          <a:xfrm>
            <a:off x="6598026" y="3099395"/>
            <a:ext cx="237722" cy="745450"/>
          </a:xfrm>
          <a:custGeom>
            <a:avLst/>
            <a:gdLst>
              <a:gd name="connsiteX0" fmla="*/ 289560 w 300322"/>
              <a:gd name="connsiteY0" fmla="*/ 14561 h 954361"/>
              <a:gd name="connsiteX1" fmla="*/ 279400 w 300322"/>
              <a:gd name="connsiteY1" fmla="*/ 80601 h 954361"/>
              <a:gd name="connsiteX2" fmla="*/ 289560 w 300322"/>
              <a:gd name="connsiteY2" fmla="*/ 634321 h 954361"/>
              <a:gd name="connsiteX3" fmla="*/ 274320 w 300322"/>
              <a:gd name="connsiteY3" fmla="*/ 669881 h 954361"/>
              <a:gd name="connsiteX4" fmla="*/ 0 w 300322"/>
              <a:gd name="connsiteY4" fmla="*/ 954361 h 954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322" h="954361">
                <a:moveTo>
                  <a:pt x="289560" y="14561"/>
                </a:moveTo>
                <a:cubicBezTo>
                  <a:pt x="284480" y="-4066"/>
                  <a:pt x="279400" y="-22692"/>
                  <a:pt x="279400" y="80601"/>
                </a:cubicBezTo>
                <a:cubicBezTo>
                  <a:pt x="279400" y="183894"/>
                  <a:pt x="290407" y="536108"/>
                  <a:pt x="289560" y="634321"/>
                </a:cubicBezTo>
                <a:cubicBezTo>
                  <a:pt x="288713" y="732534"/>
                  <a:pt x="322580" y="616541"/>
                  <a:pt x="274320" y="669881"/>
                </a:cubicBezTo>
                <a:cubicBezTo>
                  <a:pt x="226060" y="723221"/>
                  <a:pt x="0" y="954361"/>
                  <a:pt x="0" y="9543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Freeform 67"/>
          <p:cNvSpPr/>
          <p:nvPr/>
        </p:nvSpPr>
        <p:spPr>
          <a:xfrm>
            <a:off x="4846191" y="3127216"/>
            <a:ext cx="130940" cy="169456"/>
          </a:xfrm>
          <a:custGeom>
            <a:avLst/>
            <a:gdLst>
              <a:gd name="connsiteX0" fmla="*/ 11790 w 165420"/>
              <a:gd name="connsiteY0" fmla="*/ 22483 h 216946"/>
              <a:gd name="connsiteX1" fmla="*/ 6710 w 165420"/>
              <a:gd name="connsiteY1" fmla="*/ 195203 h 216946"/>
              <a:gd name="connsiteX2" fmla="*/ 21950 w 165420"/>
              <a:gd name="connsiteY2" fmla="*/ 215523 h 216946"/>
              <a:gd name="connsiteX3" fmla="*/ 138790 w 165420"/>
              <a:gd name="connsiteY3" fmla="*/ 205363 h 216946"/>
              <a:gd name="connsiteX4" fmla="*/ 164190 w 165420"/>
              <a:gd name="connsiteY4" fmla="*/ 159643 h 216946"/>
              <a:gd name="connsiteX5" fmla="*/ 159110 w 165420"/>
              <a:gd name="connsiteY5" fmla="*/ 12323 h 216946"/>
              <a:gd name="connsiteX6" fmla="*/ 138790 w 165420"/>
              <a:gd name="connsiteY6" fmla="*/ 7243 h 216946"/>
              <a:gd name="connsiteX7" fmla="*/ 11790 w 165420"/>
              <a:gd name="connsiteY7" fmla="*/ 22483 h 21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20" h="216946">
                <a:moveTo>
                  <a:pt x="11790" y="22483"/>
                </a:moveTo>
                <a:cubicBezTo>
                  <a:pt x="-10223" y="53810"/>
                  <a:pt x="5017" y="163030"/>
                  <a:pt x="6710" y="195203"/>
                </a:cubicBezTo>
                <a:cubicBezTo>
                  <a:pt x="8403" y="227376"/>
                  <a:pt x="-63" y="213830"/>
                  <a:pt x="21950" y="215523"/>
                </a:cubicBezTo>
                <a:cubicBezTo>
                  <a:pt x="43963" y="217216"/>
                  <a:pt x="115083" y="214676"/>
                  <a:pt x="138790" y="205363"/>
                </a:cubicBezTo>
                <a:cubicBezTo>
                  <a:pt x="162497" y="196050"/>
                  <a:pt x="160803" y="191816"/>
                  <a:pt x="164190" y="159643"/>
                </a:cubicBezTo>
                <a:cubicBezTo>
                  <a:pt x="167577" y="127470"/>
                  <a:pt x="163343" y="37723"/>
                  <a:pt x="159110" y="12323"/>
                </a:cubicBezTo>
                <a:cubicBezTo>
                  <a:pt x="154877" y="-13077"/>
                  <a:pt x="166730" y="8936"/>
                  <a:pt x="138790" y="7243"/>
                </a:cubicBezTo>
                <a:cubicBezTo>
                  <a:pt x="110850" y="5550"/>
                  <a:pt x="33803" y="-8844"/>
                  <a:pt x="11790" y="22483"/>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a:off x="5383844" y="3240311"/>
            <a:ext cx="130940" cy="169456"/>
          </a:xfrm>
          <a:custGeom>
            <a:avLst/>
            <a:gdLst>
              <a:gd name="connsiteX0" fmla="*/ 11790 w 165420"/>
              <a:gd name="connsiteY0" fmla="*/ 22483 h 216946"/>
              <a:gd name="connsiteX1" fmla="*/ 6710 w 165420"/>
              <a:gd name="connsiteY1" fmla="*/ 195203 h 216946"/>
              <a:gd name="connsiteX2" fmla="*/ 21950 w 165420"/>
              <a:gd name="connsiteY2" fmla="*/ 215523 h 216946"/>
              <a:gd name="connsiteX3" fmla="*/ 138790 w 165420"/>
              <a:gd name="connsiteY3" fmla="*/ 205363 h 216946"/>
              <a:gd name="connsiteX4" fmla="*/ 164190 w 165420"/>
              <a:gd name="connsiteY4" fmla="*/ 159643 h 216946"/>
              <a:gd name="connsiteX5" fmla="*/ 159110 w 165420"/>
              <a:gd name="connsiteY5" fmla="*/ 12323 h 216946"/>
              <a:gd name="connsiteX6" fmla="*/ 138790 w 165420"/>
              <a:gd name="connsiteY6" fmla="*/ 7243 h 216946"/>
              <a:gd name="connsiteX7" fmla="*/ 11790 w 165420"/>
              <a:gd name="connsiteY7" fmla="*/ 22483 h 21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20" h="216946">
                <a:moveTo>
                  <a:pt x="11790" y="22483"/>
                </a:moveTo>
                <a:cubicBezTo>
                  <a:pt x="-10223" y="53810"/>
                  <a:pt x="5017" y="163030"/>
                  <a:pt x="6710" y="195203"/>
                </a:cubicBezTo>
                <a:cubicBezTo>
                  <a:pt x="8403" y="227376"/>
                  <a:pt x="-63" y="213830"/>
                  <a:pt x="21950" y="215523"/>
                </a:cubicBezTo>
                <a:cubicBezTo>
                  <a:pt x="43963" y="217216"/>
                  <a:pt x="115083" y="214676"/>
                  <a:pt x="138790" y="205363"/>
                </a:cubicBezTo>
                <a:cubicBezTo>
                  <a:pt x="162497" y="196050"/>
                  <a:pt x="160803" y="191816"/>
                  <a:pt x="164190" y="159643"/>
                </a:cubicBezTo>
                <a:cubicBezTo>
                  <a:pt x="167577" y="127470"/>
                  <a:pt x="163343" y="37723"/>
                  <a:pt x="159110" y="12323"/>
                </a:cubicBezTo>
                <a:cubicBezTo>
                  <a:pt x="154877" y="-13077"/>
                  <a:pt x="166730" y="8936"/>
                  <a:pt x="138790" y="7243"/>
                </a:cubicBezTo>
                <a:cubicBezTo>
                  <a:pt x="110850" y="5550"/>
                  <a:pt x="33803" y="-8844"/>
                  <a:pt x="11790" y="22483"/>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0" name="Freeform 69"/>
          <p:cNvSpPr/>
          <p:nvPr/>
        </p:nvSpPr>
        <p:spPr>
          <a:xfrm>
            <a:off x="5913960" y="3387391"/>
            <a:ext cx="130940" cy="169456"/>
          </a:xfrm>
          <a:custGeom>
            <a:avLst/>
            <a:gdLst>
              <a:gd name="connsiteX0" fmla="*/ 11790 w 165420"/>
              <a:gd name="connsiteY0" fmla="*/ 22483 h 216946"/>
              <a:gd name="connsiteX1" fmla="*/ 6710 w 165420"/>
              <a:gd name="connsiteY1" fmla="*/ 195203 h 216946"/>
              <a:gd name="connsiteX2" fmla="*/ 21950 w 165420"/>
              <a:gd name="connsiteY2" fmla="*/ 215523 h 216946"/>
              <a:gd name="connsiteX3" fmla="*/ 138790 w 165420"/>
              <a:gd name="connsiteY3" fmla="*/ 205363 h 216946"/>
              <a:gd name="connsiteX4" fmla="*/ 164190 w 165420"/>
              <a:gd name="connsiteY4" fmla="*/ 159643 h 216946"/>
              <a:gd name="connsiteX5" fmla="*/ 159110 w 165420"/>
              <a:gd name="connsiteY5" fmla="*/ 12323 h 216946"/>
              <a:gd name="connsiteX6" fmla="*/ 138790 w 165420"/>
              <a:gd name="connsiteY6" fmla="*/ 7243 h 216946"/>
              <a:gd name="connsiteX7" fmla="*/ 11790 w 165420"/>
              <a:gd name="connsiteY7" fmla="*/ 22483 h 21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20" h="216946">
                <a:moveTo>
                  <a:pt x="11790" y="22483"/>
                </a:moveTo>
                <a:cubicBezTo>
                  <a:pt x="-10223" y="53810"/>
                  <a:pt x="5017" y="163030"/>
                  <a:pt x="6710" y="195203"/>
                </a:cubicBezTo>
                <a:cubicBezTo>
                  <a:pt x="8403" y="227376"/>
                  <a:pt x="-63" y="213830"/>
                  <a:pt x="21950" y="215523"/>
                </a:cubicBezTo>
                <a:cubicBezTo>
                  <a:pt x="43963" y="217216"/>
                  <a:pt x="115083" y="214676"/>
                  <a:pt x="138790" y="205363"/>
                </a:cubicBezTo>
                <a:cubicBezTo>
                  <a:pt x="162497" y="196050"/>
                  <a:pt x="160803" y="191816"/>
                  <a:pt x="164190" y="159643"/>
                </a:cubicBezTo>
                <a:cubicBezTo>
                  <a:pt x="167577" y="127470"/>
                  <a:pt x="163343" y="37723"/>
                  <a:pt x="159110" y="12323"/>
                </a:cubicBezTo>
                <a:cubicBezTo>
                  <a:pt x="154877" y="-13077"/>
                  <a:pt x="166730" y="8936"/>
                  <a:pt x="138790" y="7243"/>
                </a:cubicBezTo>
                <a:cubicBezTo>
                  <a:pt x="110850" y="5550"/>
                  <a:pt x="33803" y="-8844"/>
                  <a:pt x="11790" y="22483"/>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1" name="Freeform 70"/>
          <p:cNvSpPr/>
          <p:nvPr/>
        </p:nvSpPr>
        <p:spPr>
          <a:xfrm>
            <a:off x="3923085" y="2957760"/>
            <a:ext cx="130940" cy="169456"/>
          </a:xfrm>
          <a:custGeom>
            <a:avLst/>
            <a:gdLst>
              <a:gd name="connsiteX0" fmla="*/ 11790 w 165420"/>
              <a:gd name="connsiteY0" fmla="*/ 22483 h 216946"/>
              <a:gd name="connsiteX1" fmla="*/ 6710 w 165420"/>
              <a:gd name="connsiteY1" fmla="*/ 195203 h 216946"/>
              <a:gd name="connsiteX2" fmla="*/ 21950 w 165420"/>
              <a:gd name="connsiteY2" fmla="*/ 215523 h 216946"/>
              <a:gd name="connsiteX3" fmla="*/ 138790 w 165420"/>
              <a:gd name="connsiteY3" fmla="*/ 205363 h 216946"/>
              <a:gd name="connsiteX4" fmla="*/ 164190 w 165420"/>
              <a:gd name="connsiteY4" fmla="*/ 159643 h 216946"/>
              <a:gd name="connsiteX5" fmla="*/ 159110 w 165420"/>
              <a:gd name="connsiteY5" fmla="*/ 12323 h 216946"/>
              <a:gd name="connsiteX6" fmla="*/ 138790 w 165420"/>
              <a:gd name="connsiteY6" fmla="*/ 7243 h 216946"/>
              <a:gd name="connsiteX7" fmla="*/ 11790 w 165420"/>
              <a:gd name="connsiteY7" fmla="*/ 22483 h 21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20" h="216946">
                <a:moveTo>
                  <a:pt x="11790" y="22483"/>
                </a:moveTo>
                <a:cubicBezTo>
                  <a:pt x="-10223" y="53810"/>
                  <a:pt x="5017" y="163030"/>
                  <a:pt x="6710" y="195203"/>
                </a:cubicBezTo>
                <a:cubicBezTo>
                  <a:pt x="8403" y="227376"/>
                  <a:pt x="-63" y="213830"/>
                  <a:pt x="21950" y="215523"/>
                </a:cubicBezTo>
                <a:cubicBezTo>
                  <a:pt x="43963" y="217216"/>
                  <a:pt x="115083" y="214676"/>
                  <a:pt x="138790" y="205363"/>
                </a:cubicBezTo>
                <a:cubicBezTo>
                  <a:pt x="162497" y="196050"/>
                  <a:pt x="160803" y="191816"/>
                  <a:pt x="164190" y="159643"/>
                </a:cubicBezTo>
                <a:cubicBezTo>
                  <a:pt x="167577" y="127470"/>
                  <a:pt x="163343" y="37723"/>
                  <a:pt x="159110" y="12323"/>
                </a:cubicBezTo>
                <a:cubicBezTo>
                  <a:pt x="154877" y="-13077"/>
                  <a:pt x="166730" y="8936"/>
                  <a:pt x="138790" y="7243"/>
                </a:cubicBezTo>
                <a:cubicBezTo>
                  <a:pt x="110850" y="5550"/>
                  <a:pt x="33803" y="-8844"/>
                  <a:pt x="11790" y="22483"/>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Freeform 71"/>
          <p:cNvSpPr/>
          <p:nvPr/>
        </p:nvSpPr>
        <p:spPr>
          <a:xfrm>
            <a:off x="3055475" y="2832368"/>
            <a:ext cx="130940" cy="169456"/>
          </a:xfrm>
          <a:custGeom>
            <a:avLst/>
            <a:gdLst>
              <a:gd name="connsiteX0" fmla="*/ 11790 w 165420"/>
              <a:gd name="connsiteY0" fmla="*/ 22483 h 216946"/>
              <a:gd name="connsiteX1" fmla="*/ 6710 w 165420"/>
              <a:gd name="connsiteY1" fmla="*/ 195203 h 216946"/>
              <a:gd name="connsiteX2" fmla="*/ 21950 w 165420"/>
              <a:gd name="connsiteY2" fmla="*/ 215523 h 216946"/>
              <a:gd name="connsiteX3" fmla="*/ 138790 w 165420"/>
              <a:gd name="connsiteY3" fmla="*/ 205363 h 216946"/>
              <a:gd name="connsiteX4" fmla="*/ 164190 w 165420"/>
              <a:gd name="connsiteY4" fmla="*/ 159643 h 216946"/>
              <a:gd name="connsiteX5" fmla="*/ 159110 w 165420"/>
              <a:gd name="connsiteY5" fmla="*/ 12323 h 216946"/>
              <a:gd name="connsiteX6" fmla="*/ 138790 w 165420"/>
              <a:gd name="connsiteY6" fmla="*/ 7243 h 216946"/>
              <a:gd name="connsiteX7" fmla="*/ 11790 w 165420"/>
              <a:gd name="connsiteY7" fmla="*/ 22483 h 21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20" h="216946">
                <a:moveTo>
                  <a:pt x="11790" y="22483"/>
                </a:moveTo>
                <a:cubicBezTo>
                  <a:pt x="-10223" y="53810"/>
                  <a:pt x="5017" y="163030"/>
                  <a:pt x="6710" y="195203"/>
                </a:cubicBezTo>
                <a:cubicBezTo>
                  <a:pt x="8403" y="227376"/>
                  <a:pt x="-63" y="213830"/>
                  <a:pt x="21950" y="215523"/>
                </a:cubicBezTo>
                <a:cubicBezTo>
                  <a:pt x="43963" y="217216"/>
                  <a:pt x="115083" y="214676"/>
                  <a:pt x="138790" y="205363"/>
                </a:cubicBezTo>
                <a:cubicBezTo>
                  <a:pt x="162497" y="196050"/>
                  <a:pt x="160803" y="191816"/>
                  <a:pt x="164190" y="159643"/>
                </a:cubicBezTo>
                <a:cubicBezTo>
                  <a:pt x="167577" y="127470"/>
                  <a:pt x="163343" y="37723"/>
                  <a:pt x="159110" y="12323"/>
                </a:cubicBezTo>
                <a:cubicBezTo>
                  <a:pt x="154877" y="-13077"/>
                  <a:pt x="166730" y="8936"/>
                  <a:pt x="138790" y="7243"/>
                </a:cubicBezTo>
                <a:cubicBezTo>
                  <a:pt x="110850" y="5550"/>
                  <a:pt x="33803" y="-8844"/>
                  <a:pt x="11790" y="22483"/>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Freeform 72"/>
          <p:cNvSpPr/>
          <p:nvPr/>
        </p:nvSpPr>
        <p:spPr>
          <a:xfrm>
            <a:off x="3616887" y="2318469"/>
            <a:ext cx="130940" cy="169456"/>
          </a:xfrm>
          <a:custGeom>
            <a:avLst/>
            <a:gdLst>
              <a:gd name="connsiteX0" fmla="*/ 11790 w 165420"/>
              <a:gd name="connsiteY0" fmla="*/ 22483 h 216946"/>
              <a:gd name="connsiteX1" fmla="*/ 6710 w 165420"/>
              <a:gd name="connsiteY1" fmla="*/ 195203 h 216946"/>
              <a:gd name="connsiteX2" fmla="*/ 21950 w 165420"/>
              <a:gd name="connsiteY2" fmla="*/ 215523 h 216946"/>
              <a:gd name="connsiteX3" fmla="*/ 138790 w 165420"/>
              <a:gd name="connsiteY3" fmla="*/ 205363 h 216946"/>
              <a:gd name="connsiteX4" fmla="*/ 164190 w 165420"/>
              <a:gd name="connsiteY4" fmla="*/ 159643 h 216946"/>
              <a:gd name="connsiteX5" fmla="*/ 159110 w 165420"/>
              <a:gd name="connsiteY5" fmla="*/ 12323 h 216946"/>
              <a:gd name="connsiteX6" fmla="*/ 138790 w 165420"/>
              <a:gd name="connsiteY6" fmla="*/ 7243 h 216946"/>
              <a:gd name="connsiteX7" fmla="*/ 11790 w 165420"/>
              <a:gd name="connsiteY7" fmla="*/ 22483 h 21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20" h="216946">
                <a:moveTo>
                  <a:pt x="11790" y="22483"/>
                </a:moveTo>
                <a:cubicBezTo>
                  <a:pt x="-10223" y="53810"/>
                  <a:pt x="5017" y="163030"/>
                  <a:pt x="6710" y="195203"/>
                </a:cubicBezTo>
                <a:cubicBezTo>
                  <a:pt x="8403" y="227376"/>
                  <a:pt x="-63" y="213830"/>
                  <a:pt x="21950" y="215523"/>
                </a:cubicBezTo>
                <a:cubicBezTo>
                  <a:pt x="43963" y="217216"/>
                  <a:pt x="115083" y="214676"/>
                  <a:pt x="138790" y="205363"/>
                </a:cubicBezTo>
                <a:cubicBezTo>
                  <a:pt x="162497" y="196050"/>
                  <a:pt x="160803" y="191816"/>
                  <a:pt x="164190" y="159643"/>
                </a:cubicBezTo>
                <a:cubicBezTo>
                  <a:pt x="167577" y="127470"/>
                  <a:pt x="163343" y="37723"/>
                  <a:pt x="159110" y="12323"/>
                </a:cubicBezTo>
                <a:cubicBezTo>
                  <a:pt x="154877" y="-13077"/>
                  <a:pt x="166730" y="8936"/>
                  <a:pt x="138790" y="7243"/>
                </a:cubicBezTo>
                <a:cubicBezTo>
                  <a:pt x="110850" y="5550"/>
                  <a:pt x="33803" y="-8844"/>
                  <a:pt x="11790" y="22483"/>
                </a:cubicBezTo>
                <a:close/>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Freeform 73"/>
          <p:cNvSpPr/>
          <p:nvPr/>
        </p:nvSpPr>
        <p:spPr>
          <a:xfrm>
            <a:off x="4526207" y="2487925"/>
            <a:ext cx="130940" cy="169456"/>
          </a:xfrm>
          <a:custGeom>
            <a:avLst/>
            <a:gdLst>
              <a:gd name="connsiteX0" fmla="*/ 11790 w 165420"/>
              <a:gd name="connsiteY0" fmla="*/ 22483 h 216946"/>
              <a:gd name="connsiteX1" fmla="*/ 6710 w 165420"/>
              <a:gd name="connsiteY1" fmla="*/ 195203 h 216946"/>
              <a:gd name="connsiteX2" fmla="*/ 21950 w 165420"/>
              <a:gd name="connsiteY2" fmla="*/ 215523 h 216946"/>
              <a:gd name="connsiteX3" fmla="*/ 138790 w 165420"/>
              <a:gd name="connsiteY3" fmla="*/ 205363 h 216946"/>
              <a:gd name="connsiteX4" fmla="*/ 164190 w 165420"/>
              <a:gd name="connsiteY4" fmla="*/ 159643 h 216946"/>
              <a:gd name="connsiteX5" fmla="*/ 159110 w 165420"/>
              <a:gd name="connsiteY5" fmla="*/ 12323 h 216946"/>
              <a:gd name="connsiteX6" fmla="*/ 138790 w 165420"/>
              <a:gd name="connsiteY6" fmla="*/ 7243 h 216946"/>
              <a:gd name="connsiteX7" fmla="*/ 11790 w 165420"/>
              <a:gd name="connsiteY7" fmla="*/ 22483 h 21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20" h="216946">
                <a:moveTo>
                  <a:pt x="11790" y="22483"/>
                </a:moveTo>
                <a:cubicBezTo>
                  <a:pt x="-10223" y="53810"/>
                  <a:pt x="5017" y="163030"/>
                  <a:pt x="6710" y="195203"/>
                </a:cubicBezTo>
                <a:cubicBezTo>
                  <a:pt x="8403" y="227376"/>
                  <a:pt x="-63" y="213830"/>
                  <a:pt x="21950" y="215523"/>
                </a:cubicBezTo>
                <a:cubicBezTo>
                  <a:pt x="43963" y="217216"/>
                  <a:pt x="115083" y="214676"/>
                  <a:pt x="138790" y="205363"/>
                </a:cubicBezTo>
                <a:cubicBezTo>
                  <a:pt x="162497" y="196050"/>
                  <a:pt x="160803" y="191816"/>
                  <a:pt x="164190" y="159643"/>
                </a:cubicBezTo>
                <a:cubicBezTo>
                  <a:pt x="167577" y="127470"/>
                  <a:pt x="163343" y="37723"/>
                  <a:pt x="159110" y="12323"/>
                </a:cubicBezTo>
                <a:cubicBezTo>
                  <a:pt x="154877" y="-13077"/>
                  <a:pt x="166730" y="8936"/>
                  <a:pt x="138790" y="7243"/>
                </a:cubicBezTo>
                <a:cubicBezTo>
                  <a:pt x="110850" y="5550"/>
                  <a:pt x="33803" y="-8844"/>
                  <a:pt x="11790" y="22483"/>
                </a:cubicBezTo>
                <a:close/>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Freeform 74"/>
          <p:cNvSpPr/>
          <p:nvPr/>
        </p:nvSpPr>
        <p:spPr>
          <a:xfrm>
            <a:off x="3162227" y="2326537"/>
            <a:ext cx="130940" cy="169456"/>
          </a:xfrm>
          <a:custGeom>
            <a:avLst/>
            <a:gdLst>
              <a:gd name="connsiteX0" fmla="*/ 11790 w 165420"/>
              <a:gd name="connsiteY0" fmla="*/ 22483 h 216946"/>
              <a:gd name="connsiteX1" fmla="*/ 6710 w 165420"/>
              <a:gd name="connsiteY1" fmla="*/ 195203 h 216946"/>
              <a:gd name="connsiteX2" fmla="*/ 21950 w 165420"/>
              <a:gd name="connsiteY2" fmla="*/ 215523 h 216946"/>
              <a:gd name="connsiteX3" fmla="*/ 138790 w 165420"/>
              <a:gd name="connsiteY3" fmla="*/ 205363 h 216946"/>
              <a:gd name="connsiteX4" fmla="*/ 164190 w 165420"/>
              <a:gd name="connsiteY4" fmla="*/ 159643 h 216946"/>
              <a:gd name="connsiteX5" fmla="*/ 159110 w 165420"/>
              <a:gd name="connsiteY5" fmla="*/ 12323 h 216946"/>
              <a:gd name="connsiteX6" fmla="*/ 138790 w 165420"/>
              <a:gd name="connsiteY6" fmla="*/ 7243 h 216946"/>
              <a:gd name="connsiteX7" fmla="*/ 11790 w 165420"/>
              <a:gd name="connsiteY7" fmla="*/ 22483 h 21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20" h="216946">
                <a:moveTo>
                  <a:pt x="11790" y="22483"/>
                </a:moveTo>
                <a:cubicBezTo>
                  <a:pt x="-10223" y="53810"/>
                  <a:pt x="5017" y="163030"/>
                  <a:pt x="6710" y="195203"/>
                </a:cubicBezTo>
                <a:cubicBezTo>
                  <a:pt x="8403" y="227376"/>
                  <a:pt x="-63" y="213830"/>
                  <a:pt x="21950" y="215523"/>
                </a:cubicBezTo>
                <a:cubicBezTo>
                  <a:pt x="43963" y="217216"/>
                  <a:pt x="115083" y="214676"/>
                  <a:pt x="138790" y="205363"/>
                </a:cubicBezTo>
                <a:cubicBezTo>
                  <a:pt x="162497" y="196050"/>
                  <a:pt x="160803" y="191816"/>
                  <a:pt x="164190" y="159643"/>
                </a:cubicBezTo>
                <a:cubicBezTo>
                  <a:pt x="167577" y="127470"/>
                  <a:pt x="163343" y="37723"/>
                  <a:pt x="159110" y="12323"/>
                </a:cubicBezTo>
                <a:cubicBezTo>
                  <a:pt x="154877" y="-13077"/>
                  <a:pt x="166730" y="8936"/>
                  <a:pt x="138790" y="7243"/>
                </a:cubicBezTo>
                <a:cubicBezTo>
                  <a:pt x="110850" y="5550"/>
                  <a:pt x="33803" y="-8844"/>
                  <a:pt x="11790" y="22483"/>
                </a:cubicBezTo>
                <a:close/>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6" name="Freeform 75"/>
          <p:cNvSpPr/>
          <p:nvPr/>
        </p:nvSpPr>
        <p:spPr>
          <a:xfrm>
            <a:off x="5189296" y="2602984"/>
            <a:ext cx="130940" cy="169456"/>
          </a:xfrm>
          <a:custGeom>
            <a:avLst/>
            <a:gdLst>
              <a:gd name="connsiteX0" fmla="*/ 11790 w 165420"/>
              <a:gd name="connsiteY0" fmla="*/ 22483 h 216946"/>
              <a:gd name="connsiteX1" fmla="*/ 6710 w 165420"/>
              <a:gd name="connsiteY1" fmla="*/ 195203 h 216946"/>
              <a:gd name="connsiteX2" fmla="*/ 21950 w 165420"/>
              <a:gd name="connsiteY2" fmla="*/ 215523 h 216946"/>
              <a:gd name="connsiteX3" fmla="*/ 138790 w 165420"/>
              <a:gd name="connsiteY3" fmla="*/ 205363 h 216946"/>
              <a:gd name="connsiteX4" fmla="*/ 164190 w 165420"/>
              <a:gd name="connsiteY4" fmla="*/ 159643 h 216946"/>
              <a:gd name="connsiteX5" fmla="*/ 159110 w 165420"/>
              <a:gd name="connsiteY5" fmla="*/ 12323 h 216946"/>
              <a:gd name="connsiteX6" fmla="*/ 138790 w 165420"/>
              <a:gd name="connsiteY6" fmla="*/ 7243 h 216946"/>
              <a:gd name="connsiteX7" fmla="*/ 11790 w 165420"/>
              <a:gd name="connsiteY7" fmla="*/ 22483 h 21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20" h="216946">
                <a:moveTo>
                  <a:pt x="11790" y="22483"/>
                </a:moveTo>
                <a:cubicBezTo>
                  <a:pt x="-10223" y="53810"/>
                  <a:pt x="5017" y="163030"/>
                  <a:pt x="6710" y="195203"/>
                </a:cubicBezTo>
                <a:cubicBezTo>
                  <a:pt x="8403" y="227376"/>
                  <a:pt x="-63" y="213830"/>
                  <a:pt x="21950" y="215523"/>
                </a:cubicBezTo>
                <a:cubicBezTo>
                  <a:pt x="43963" y="217216"/>
                  <a:pt x="115083" y="214676"/>
                  <a:pt x="138790" y="205363"/>
                </a:cubicBezTo>
                <a:cubicBezTo>
                  <a:pt x="162497" y="196050"/>
                  <a:pt x="160803" y="191816"/>
                  <a:pt x="164190" y="159643"/>
                </a:cubicBezTo>
                <a:cubicBezTo>
                  <a:pt x="167577" y="127470"/>
                  <a:pt x="163343" y="37723"/>
                  <a:pt x="159110" y="12323"/>
                </a:cubicBezTo>
                <a:cubicBezTo>
                  <a:pt x="154877" y="-13077"/>
                  <a:pt x="166730" y="8936"/>
                  <a:pt x="138790" y="7243"/>
                </a:cubicBezTo>
                <a:cubicBezTo>
                  <a:pt x="110850" y="5550"/>
                  <a:pt x="33803" y="-8844"/>
                  <a:pt x="11790" y="22483"/>
                </a:cubicBezTo>
                <a:close/>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Freeform 76"/>
          <p:cNvSpPr/>
          <p:nvPr/>
        </p:nvSpPr>
        <p:spPr>
          <a:xfrm>
            <a:off x="5965852" y="2873163"/>
            <a:ext cx="130940" cy="169456"/>
          </a:xfrm>
          <a:custGeom>
            <a:avLst/>
            <a:gdLst>
              <a:gd name="connsiteX0" fmla="*/ 11790 w 165420"/>
              <a:gd name="connsiteY0" fmla="*/ 22483 h 216946"/>
              <a:gd name="connsiteX1" fmla="*/ 6710 w 165420"/>
              <a:gd name="connsiteY1" fmla="*/ 195203 h 216946"/>
              <a:gd name="connsiteX2" fmla="*/ 21950 w 165420"/>
              <a:gd name="connsiteY2" fmla="*/ 215523 h 216946"/>
              <a:gd name="connsiteX3" fmla="*/ 138790 w 165420"/>
              <a:gd name="connsiteY3" fmla="*/ 205363 h 216946"/>
              <a:gd name="connsiteX4" fmla="*/ 164190 w 165420"/>
              <a:gd name="connsiteY4" fmla="*/ 159643 h 216946"/>
              <a:gd name="connsiteX5" fmla="*/ 159110 w 165420"/>
              <a:gd name="connsiteY5" fmla="*/ 12323 h 216946"/>
              <a:gd name="connsiteX6" fmla="*/ 138790 w 165420"/>
              <a:gd name="connsiteY6" fmla="*/ 7243 h 216946"/>
              <a:gd name="connsiteX7" fmla="*/ 11790 w 165420"/>
              <a:gd name="connsiteY7" fmla="*/ 22483 h 21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20" h="216946">
                <a:moveTo>
                  <a:pt x="11790" y="22483"/>
                </a:moveTo>
                <a:cubicBezTo>
                  <a:pt x="-10223" y="53810"/>
                  <a:pt x="5017" y="163030"/>
                  <a:pt x="6710" y="195203"/>
                </a:cubicBezTo>
                <a:cubicBezTo>
                  <a:pt x="8403" y="227376"/>
                  <a:pt x="-63" y="213830"/>
                  <a:pt x="21950" y="215523"/>
                </a:cubicBezTo>
                <a:cubicBezTo>
                  <a:pt x="43963" y="217216"/>
                  <a:pt x="115083" y="214676"/>
                  <a:pt x="138790" y="205363"/>
                </a:cubicBezTo>
                <a:cubicBezTo>
                  <a:pt x="162497" y="196050"/>
                  <a:pt x="160803" y="191816"/>
                  <a:pt x="164190" y="159643"/>
                </a:cubicBezTo>
                <a:cubicBezTo>
                  <a:pt x="167577" y="127470"/>
                  <a:pt x="163343" y="37723"/>
                  <a:pt x="159110" y="12323"/>
                </a:cubicBezTo>
                <a:cubicBezTo>
                  <a:pt x="154877" y="-13077"/>
                  <a:pt x="166730" y="8936"/>
                  <a:pt x="138790" y="7243"/>
                </a:cubicBezTo>
                <a:cubicBezTo>
                  <a:pt x="110850" y="5550"/>
                  <a:pt x="33803" y="-8844"/>
                  <a:pt x="11790" y="22483"/>
                </a:cubicBezTo>
                <a:close/>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Freeform 77"/>
          <p:cNvSpPr/>
          <p:nvPr/>
        </p:nvSpPr>
        <p:spPr>
          <a:xfrm>
            <a:off x="2905772" y="2349186"/>
            <a:ext cx="3388369" cy="851706"/>
          </a:xfrm>
          <a:custGeom>
            <a:avLst/>
            <a:gdLst>
              <a:gd name="connsiteX0" fmla="*/ 6173 w 4280626"/>
              <a:gd name="connsiteY0" fmla="*/ 243492 h 1090394"/>
              <a:gd name="connsiteX1" fmla="*/ 36653 w 4280626"/>
              <a:gd name="connsiteY1" fmla="*/ 202852 h 1090394"/>
              <a:gd name="connsiteX2" fmla="*/ 285573 w 4280626"/>
              <a:gd name="connsiteY2" fmla="*/ 55532 h 1090394"/>
              <a:gd name="connsiteX3" fmla="*/ 1032333 w 4280626"/>
              <a:gd name="connsiteY3" fmla="*/ 14892 h 1090394"/>
              <a:gd name="connsiteX4" fmla="*/ 2297253 w 4280626"/>
              <a:gd name="connsiteY4" fmla="*/ 294292 h 1090394"/>
              <a:gd name="connsiteX5" fmla="*/ 2993213 w 4280626"/>
              <a:gd name="connsiteY5" fmla="*/ 400972 h 1090394"/>
              <a:gd name="connsiteX6" fmla="*/ 3968573 w 4280626"/>
              <a:gd name="connsiteY6" fmla="*/ 807372 h 1090394"/>
              <a:gd name="connsiteX7" fmla="*/ 4268293 w 4280626"/>
              <a:gd name="connsiteY7" fmla="*/ 1066452 h 1090394"/>
              <a:gd name="connsiteX8" fmla="*/ 4146373 w 4280626"/>
              <a:gd name="connsiteY8" fmla="*/ 853092 h 1090394"/>
              <a:gd name="connsiteX9" fmla="*/ 4278453 w 4280626"/>
              <a:gd name="connsiteY9" fmla="*/ 1081692 h 1090394"/>
              <a:gd name="connsiteX10" fmla="*/ 4014293 w 4280626"/>
              <a:gd name="connsiteY10" fmla="*/ 1020732 h 109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0626" h="1090394">
                <a:moveTo>
                  <a:pt x="6173" y="243492"/>
                </a:moveTo>
                <a:cubicBezTo>
                  <a:pt x="-1870" y="238835"/>
                  <a:pt x="-9913" y="234179"/>
                  <a:pt x="36653" y="202852"/>
                </a:cubicBezTo>
                <a:cubicBezTo>
                  <a:pt x="83219" y="171525"/>
                  <a:pt x="119626" y="86859"/>
                  <a:pt x="285573" y="55532"/>
                </a:cubicBezTo>
                <a:cubicBezTo>
                  <a:pt x="451520" y="24205"/>
                  <a:pt x="697053" y="-24901"/>
                  <a:pt x="1032333" y="14892"/>
                </a:cubicBezTo>
                <a:cubicBezTo>
                  <a:pt x="1367613" y="54685"/>
                  <a:pt x="1970440" y="229945"/>
                  <a:pt x="2297253" y="294292"/>
                </a:cubicBezTo>
                <a:cubicBezTo>
                  <a:pt x="2624066" y="358639"/>
                  <a:pt x="2714660" y="315459"/>
                  <a:pt x="2993213" y="400972"/>
                </a:cubicBezTo>
                <a:cubicBezTo>
                  <a:pt x="3271766" y="486485"/>
                  <a:pt x="3756060" y="696459"/>
                  <a:pt x="3968573" y="807372"/>
                </a:cubicBezTo>
                <a:cubicBezTo>
                  <a:pt x="4181086" y="918285"/>
                  <a:pt x="4238660" y="1058832"/>
                  <a:pt x="4268293" y="1066452"/>
                </a:cubicBezTo>
                <a:cubicBezTo>
                  <a:pt x="4297926" y="1074072"/>
                  <a:pt x="4144680" y="850552"/>
                  <a:pt x="4146373" y="853092"/>
                </a:cubicBezTo>
                <a:cubicBezTo>
                  <a:pt x="4148066" y="855632"/>
                  <a:pt x="4300466" y="1053752"/>
                  <a:pt x="4278453" y="1081692"/>
                </a:cubicBezTo>
                <a:cubicBezTo>
                  <a:pt x="4256440" y="1109632"/>
                  <a:pt x="4135366" y="1065182"/>
                  <a:pt x="4014293" y="1020732"/>
                </a:cubicBezTo>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Freeform 78"/>
          <p:cNvSpPr/>
          <p:nvPr/>
        </p:nvSpPr>
        <p:spPr>
          <a:xfrm>
            <a:off x="2862112" y="2828869"/>
            <a:ext cx="3295889" cy="635608"/>
          </a:xfrm>
          <a:custGeom>
            <a:avLst/>
            <a:gdLst>
              <a:gd name="connsiteX0" fmla="*/ 4160889 w 4163792"/>
              <a:gd name="connsiteY0" fmla="*/ 787621 h 813735"/>
              <a:gd name="connsiteX1" fmla="*/ 4115169 w 4163792"/>
              <a:gd name="connsiteY1" fmla="*/ 807941 h 813735"/>
              <a:gd name="connsiteX2" fmla="*/ 3683369 w 4163792"/>
              <a:gd name="connsiteY2" fmla="*/ 797781 h 813735"/>
              <a:gd name="connsiteX3" fmla="*/ 3038209 w 4163792"/>
              <a:gd name="connsiteY3" fmla="*/ 645381 h 813735"/>
              <a:gd name="connsiteX4" fmla="*/ 2078089 w 4163792"/>
              <a:gd name="connsiteY4" fmla="*/ 401541 h 813735"/>
              <a:gd name="connsiteX5" fmla="*/ 274689 w 4163792"/>
              <a:gd name="connsiteY5" fmla="*/ 137381 h 813735"/>
              <a:gd name="connsiteX6" fmla="*/ 41009 w 4163792"/>
              <a:gd name="connsiteY6" fmla="*/ 76421 h 813735"/>
              <a:gd name="connsiteX7" fmla="*/ 112129 w 4163792"/>
              <a:gd name="connsiteY7" fmla="*/ 221 h 813735"/>
              <a:gd name="connsiteX8" fmla="*/ 369 w 4163792"/>
              <a:gd name="connsiteY8" fmla="*/ 101821 h 813735"/>
              <a:gd name="connsiteX9" fmla="*/ 157849 w 4163792"/>
              <a:gd name="connsiteY9" fmla="*/ 269461 h 81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3792" h="813735">
                <a:moveTo>
                  <a:pt x="4160889" y="787621"/>
                </a:moveTo>
                <a:cubicBezTo>
                  <a:pt x="4177822" y="796934"/>
                  <a:pt x="4115169" y="807941"/>
                  <a:pt x="4115169" y="807941"/>
                </a:cubicBezTo>
                <a:cubicBezTo>
                  <a:pt x="4035582" y="809634"/>
                  <a:pt x="3862862" y="824874"/>
                  <a:pt x="3683369" y="797781"/>
                </a:cubicBezTo>
                <a:cubicBezTo>
                  <a:pt x="3503876" y="770688"/>
                  <a:pt x="3038209" y="645381"/>
                  <a:pt x="3038209" y="645381"/>
                </a:cubicBezTo>
                <a:cubicBezTo>
                  <a:pt x="2770662" y="579341"/>
                  <a:pt x="2538675" y="486208"/>
                  <a:pt x="2078089" y="401541"/>
                </a:cubicBezTo>
                <a:cubicBezTo>
                  <a:pt x="1617503" y="316874"/>
                  <a:pt x="614202" y="191568"/>
                  <a:pt x="274689" y="137381"/>
                </a:cubicBezTo>
                <a:cubicBezTo>
                  <a:pt x="-64824" y="83194"/>
                  <a:pt x="68102" y="99281"/>
                  <a:pt x="41009" y="76421"/>
                </a:cubicBezTo>
                <a:cubicBezTo>
                  <a:pt x="13916" y="53561"/>
                  <a:pt x="118902" y="-4012"/>
                  <a:pt x="112129" y="221"/>
                </a:cubicBezTo>
                <a:cubicBezTo>
                  <a:pt x="105356" y="4454"/>
                  <a:pt x="-7251" y="56948"/>
                  <a:pt x="369" y="101821"/>
                </a:cubicBezTo>
                <a:cubicBezTo>
                  <a:pt x="7989" y="146694"/>
                  <a:pt x="157849" y="269461"/>
                  <a:pt x="157849" y="269461"/>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0" name="Picture 79"/>
          <p:cNvPicPr>
            <a:picLocks noChangeAspect="1"/>
          </p:cNvPicPr>
          <p:nvPr/>
        </p:nvPicPr>
        <p:blipFill>
          <a:blip r:embed="rId2"/>
          <a:stretch>
            <a:fillRect/>
          </a:stretch>
        </p:blipFill>
        <p:spPr>
          <a:xfrm>
            <a:off x="2621684" y="2641891"/>
            <a:ext cx="199542" cy="196905"/>
          </a:xfrm>
          <a:prstGeom prst="rect">
            <a:avLst/>
          </a:prstGeom>
        </p:spPr>
      </p:pic>
      <p:pic>
        <p:nvPicPr>
          <p:cNvPr id="81" name="Picture 80"/>
          <p:cNvPicPr>
            <a:picLocks noChangeAspect="1"/>
          </p:cNvPicPr>
          <p:nvPr/>
        </p:nvPicPr>
        <p:blipFill>
          <a:blip r:embed="rId2"/>
          <a:stretch>
            <a:fillRect/>
          </a:stretch>
        </p:blipFill>
        <p:spPr>
          <a:xfrm flipH="1">
            <a:off x="6583458" y="3373667"/>
            <a:ext cx="228696" cy="196905"/>
          </a:xfrm>
          <a:prstGeom prst="rect">
            <a:avLst/>
          </a:prstGeom>
        </p:spPr>
      </p:pic>
      <p:sp>
        <p:nvSpPr>
          <p:cNvPr id="82" name="TextBox 81"/>
          <p:cNvSpPr txBox="1"/>
          <p:nvPr/>
        </p:nvSpPr>
        <p:spPr>
          <a:xfrm>
            <a:off x="2249888" y="3324081"/>
            <a:ext cx="1473480" cy="276999"/>
          </a:xfrm>
          <a:prstGeom prst="rect">
            <a:avLst/>
          </a:prstGeom>
          <a:noFill/>
        </p:spPr>
        <p:txBody>
          <a:bodyPr wrap="none" rtlCol="0">
            <a:spAutoFit/>
          </a:bodyPr>
          <a:lstStyle/>
          <a:p>
            <a:r>
              <a:rPr lang="en-US" sz="1200" dirty="0">
                <a:latin typeface="AhnbergHand" charset="0"/>
                <a:ea typeface="AhnbergHand" charset="0"/>
                <a:cs typeface="AhnbergHand" charset="0"/>
              </a:rPr>
              <a:t>TCP/IP Engine</a:t>
            </a:r>
          </a:p>
        </p:txBody>
      </p:sp>
      <p:sp>
        <p:nvSpPr>
          <p:cNvPr id="83" name="TextBox 82"/>
          <p:cNvSpPr txBox="1"/>
          <p:nvPr/>
        </p:nvSpPr>
        <p:spPr>
          <a:xfrm>
            <a:off x="6395032" y="3994665"/>
            <a:ext cx="1473480" cy="276999"/>
          </a:xfrm>
          <a:prstGeom prst="rect">
            <a:avLst/>
          </a:prstGeom>
          <a:noFill/>
        </p:spPr>
        <p:txBody>
          <a:bodyPr wrap="none" rtlCol="0">
            <a:spAutoFit/>
          </a:bodyPr>
          <a:lstStyle/>
          <a:p>
            <a:r>
              <a:rPr lang="en-US" sz="1200" dirty="0">
                <a:latin typeface="AhnbergHand" charset="0"/>
                <a:ea typeface="AhnbergHand" charset="0"/>
                <a:cs typeface="AhnbergHand" charset="0"/>
              </a:rPr>
              <a:t>TCP/IP Engine</a:t>
            </a:r>
          </a:p>
        </p:txBody>
      </p:sp>
      <p:sp>
        <p:nvSpPr>
          <p:cNvPr id="84" name="Freeform 83"/>
          <p:cNvSpPr/>
          <p:nvPr/>
        </p:nvSpPr>
        <p:spPr>
          <a:xfrm>
            <a:off x="2587838" y="2860659"/>
            <a:ext cx="150412" cy="458113"/>
          </a:xfrm>
          <a:custGeom>
            <a:avLst/>
            <a:gdLst>
              <a:gd name="connsiteX0" fmla="*/ 12220 w 190020"/>
              <a:gd name="connsiteY0" fmla="*/ 569170 h 586498"/>
              <a:gd name="connsiteX1" fmla="*/ 12220 w 190020"/>
              <a:gd name="connsiteY1" fmla="*/ 518370 h 586498"/>
              <a:gd name="connsiteX2" fmla="*/ 139220 w 190020"/>
              <a:gd name="connsiteY2" fmla="*/ 20530 h 586498"/>
              <a:gd name="connsiteX3" fmla="*/ 83340 w 190020"/>
              <a:gd name="connsiteY3" fmla="*/ 86570 h 586498"/>
              <a:gd name="connsiteX4" fmla="*/ 134140 w 190020"/>
              <a:gd name="connsiteY4" fmla="*/ 5290 h 586498"/>
              <a:gd name="connsiteX5" fmla="*/ 190020 w 190020"/>
              <a:gd name="connsiteY5" fmla="*/ 157690 h 58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020" h="586498">
                <a:moveTo>
                  <a:pt x="12220" y="569170"/>
                </a:moveTo>
                <a:cubicBezTo>
                  <a:pt x="1636" y="589490"/>
                  <a:pt x="-8947" y="609810"/>
                  <a:pt x="12220" y="518370"/>
                </a:cubicBezTo>
                <a:cubicBezTo>
                  <a:pt x="33387" y="426930"/>
                  <a:pt x="127367" y="92496"/>
                  <a:pt x="139220" y="20530"/>
                </a:cubicBezTo>
                <a:cubicBezTo>
                  <a:pt x="151073" y="-51436"/>
                  <a:pt x="84187" y="89110"/>
                  <a:pt x="83340" y="86570"/>
                </a:cubicBezTo>
                <a:cubicBezTo>
                  <a:pt x="82493" y="84030"/>
                  <a:pt x="116360" y="-6563"/>
                  <a:pt x="134140" y="5290"/>
                </a:cubicBezTo>
                <a:cubicBezTo>
                  <a:pt x="151920" y="17143"/>
                  <a:pt x="190020" y="157690"/>
                  <a:pt x="190020" y="15769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5" name="Freeform 84"/>
          <p:cNvSpPr/>
          <p:nvPr/>
        </p:nvSpPr>
        <p:spPr>
          <a:xfrm>
            <a:off x="6628939" y="3626124"/>
            <a:ext cx="194270" cy="377440"/>
          </a:xfrm>
          <a:custGeom>
            <a:avLst/>
            <a:gdLst>
              <a:gd name="connsiteX0" fmla="*/ 245427 w 245427"/>
              <a:gd name="connsiteY0" fmla="*/ 483216 h 483216"/>
              <a:gd name="connsiteX1" fmla="*/ 37147 w 245427"/>
              <a:gd name="connsiteY1" fmla="*/ 46336 h 483216"/>
              <a:gd name="connsiteX2" fmla="*/ 1587 w 245427"/>
              <a:gd name="connsiteY2" fmla="*/ 137776 h 483216"/>
              <a:gd name="connsiteX3" fmla="*/ 57467 w 245427"/>
              <a:gd name="connsiteY3" fmla="*/ 616 h 483216"/>
              <a:gd name="connsiteX4" fmla="*/ 209867 w 245427"/>
              <a:gd name="connsiteY4" fmla="*/ 86976 h 48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27" h="483216">
                <a:moveTo>
                  <a:pt x="245427" y="483216"/>
                </a:moveTo>
                <a:cubicBezTo>
                  <a:pt x="161607" y="293562"/>
                  <a:pt x="77787" y="103909"/>
                  <a:pt x="37147" y="46336"/>
                </a:cubicBezTo>
                <a:cubicBezTo>
                  <a:pt x="-3493" y="-11237"/>
                  <a:pt x="-1800" y="145396"/>
                  <a:pt x="1587" y="137776"/>
                </a:cubicBezTo>
                <a:cubicBezTo>
                  <a:pt x="4974" y="130156"/>
                  <a:pt x="22754" y="9083"/>
                  <a:pt x="57467" y="616"/>
                </a:cubicBezTo>
                <a:cubicBezTo>
                  <a:pt x="92180" y="-7851"/>
                  <a:pt x="184467" y="73429"/>
                  <a:pt x="209867" y="8697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TextBox 85"/>
          <p:cNvSpPr txBox="1"/>
          <p:nvPr/>
        </p:nvSpPr>
        <p:spPr>
          <a:xfrm>
            <a:off x="5769119" y="1972891"/>
            <a:ext cx="793870" cy="186351"/>
          </a:xfrm>
          <a:prstGeom prst="rect">
            <a:avLst/>
          </a:prstGeom>
          <a:noFill/>
        </p:spPr>
        <p:txBody>
          <a:bodyPr wrap="none" rtlCol="0">
            <a:spAutoFit/>
          </a:bodyPr>
          <a:lstStyle/>
          <a:p>
            <a:r>
              <a:rPr lang="en-US" sz="1467" smtClean="0">
                <a:latin typeface="AhnbergHand" charset="0"/>
                <a:ea typeface="AhnbergHand" charset="0"/>
                <a:cs typeface="AhnbergHand" charset="0"/>
              </a:rPr>
              <a:t>IP Network</a:t>
            </a:r>
            <a:endParaRPr lang="en-US" sz="1467" dirty="0">
              <a:latin typeface="AhnbergHand" charset="0"/>
              <a:ea typeface="AhnbergHand" charset="0"/>
              <a:cs typeface="AhnbergHand" charset="0"/>
            </a:endParaRPr>
          </a:p>
        </p:txBody>
      </p:sp>
    </p:spTree>
    <p:extLst>
      <p:ext uri="{BB962C8B-B14F-4D97-AF65-F5344CB8AC3E}">
        <p14:creationId xmlns:p14="http://schemas.microsoft.com/office/powerpoint/2010/main" val="63593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yet</a:t>
            </a:r>
            <a:r>
              <a:rPr lang="mr-IN" dirty="0" smtClean="0"/>
              <a:t>…</a:t>
            </a:r>
            <a:endParaRPr lang="en-US" dirty="0"/>
          </a:p>
        </p:txBody>
      </p:sp>
    </p:spTree>
    <p:extLst>
      <p:ext uri="{BB962C8B-B14F-4D97-AF65-F5344CB8AC3E}">
        <p14:creationId xmlns:p14="http://schemas.microsoft.com/office/powerpoint/2010/main" val="1699281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NATs run today’s Internet</a:t>
            </a:r>
            <a:endParaRPr lang="en-US" dirty="0"/>
          </a:p>
        </p:txBody>
      </p:sp>
      <p:sp>
        <p:nvSpPr>
          <p:cNvPr id="3" name="Content Placeholder 2"/>
          <p:cNvSpPr>
            <a:spLocks noGrp="1"/>
          </p:cNvSpPr>
          <p:nvPr>
            <p:ph idx="1"/>
          </p:nvPr>
        </p:nvSpPr>
        <p:spPr/>
        <p:txBody>
          <a:bodyPr/>
          <a:lstStyle/>
          <a:p>
            <a:r>
              <a:rPr lang="en-US" dirty="0" smtClean="0"/>
              <a:t>2.8B advertised IPv4 Addresses</a:t>
            </a:r>
          </a:p>
          <a:p>
            <a:r>
              <a:rPr lang="en-US" dirty="0" smtClean="0"/>
              <a:t>25B connected devices *</a:t>
            </a:r>
          </a:p>
          <a:p>
            <a:r>
              <a:rPr lang="en-US" dirty="0" smtClean="0"/>
              <a:t>The average address sharing ratio appears to be 10:1</a:t>
            </a:r>
          </a:p>
          <a:p>
            <a:endParaRPr lang="en-US" dirty="0" smtClean="0"/>
          </a:p>
          <a:p>
            <a:pPr marL="0" indent="0">
              <a:buNone/>
            </a:pPr>
            <a:r>
              <a:rPr lang="en-US" dirty="0" smtClean="0"/>
              <a:t>NATs are everywhere!</a:t>
            </a:r>
            <a:endParaRPr lang="en-US" dirty="0"/>
          </a:p>
        </p:txBody>
      </p:sp>
      <p:sp>
        <p:nvSpPr>
          <p:cNvPr id="4" name="TextBox 3"/>
          <p:cNvSpPr txBox="1"/>
          <p:nvPr/>
        </p:nvSpPr>
        <p:spPr>
          <a:xfrm>
            <a:off x="3401608" y="4370062"/>
            <a:ext cx="5463355" cy="253916"/>
          </a:xfrm>
          <a:prstGeom prst="rect">
            <a:avLst/>
          </a:prstGeom>
          <a:noFill/>
        </p:spPr>
        <p:txBody>
          <a:bodyPr wrap="none" rtlCol="0">
            <a:spAutoFit/>
          </a:bodyPr>
          <a:lstStyle/>
          <a:p>
            <a:r>
              <a:rPr lang="en-US" sz="1050" dirty="0"/>
              <a:t>* https://</a:t>
            </a:r>
            <a:r>
              <a:rPr lang="en-US" sz="1050" dirty="0" err="1"/>
              <a:t>www.statista.com</a:t>
            </a:r>
            <a:r>
              <a:rPr lang="en-US" sz="1050" dirty="0"/>
              <a:t>/statistics/471264/</a:t>
            </a:r>
            <a:r>
              <a:rPr lang="en-US" sz="1050" dirty="0" err="1"/>
              <a:t>iot</a:t>
            </a:r>
            <a:r>
              <a:rPr lang="en-US" sz="1050" dirty="0"/>
              <a:t>-number-of-connected-devices-worldwide/</a:t>
            </a:r>
          </a:p>
        </p:txBody>
      </p:sp>
    </p:spTree>
    <p:extLst>
      <p:ext uri="{BB962C8B-B14F-4D97-AF65-F5344CB8AC3E}">
        <p14:creationId xmlns:p14="http://schemas.microsoft.com/office/powerpoint/2010/main" val="444493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NATs so pervasive?</a:t>
            </a:r>
            <a:endParaRPr lang="en-US" dirty="0"/>
          </a:p>
        </p:txBody>
      </p:sp>
      <p:sp>
        <p:nvSpPr>
          <p:cNvPr id="3" name="Content Placeholder 2"/>
          <p:cNvSpPr>
            <a:spLocks noGrp="1"/>
          </p:cNvSpPr>
          <p:nvPr>
            <p:ph idx="1"/>
          </p:nvPr>
        </p:nvSpPr>
        <p:spPr/>
        <p:txBody>
          <a:bodyPr>
            <a:normAutofit/>
          </a:bodyPr>
          <a:lstStyle/>
          <a:p>
            <a:r>
              <a:rPr lang="en-US" sz="1800" dirty="0"/>
              <a:t>They are backward compatible with the existing network</a:t>
            </a:r>
          </a:p>
          <a:p>
            <a:r>
              <a:rPr lang="en-US" sz="1800" dirty="0"/>
              <a:t>They allow for uncoordinated piecemeal deployment</a:t>
            </a:r>
          </a:p>
          <a:p>
            <a:r>
              <a:rPr lang="en-US" sz="1800" dirty="0"/>
              <a:t>They impair open peer to peer connectivity and enforce client </a:t>
            </a:r>
            <a:r>
              <a:rPr lang="en-US" sz="1800" dirty="0" err="1"/>
              <a:t>behaviours</a:t>
            </a:r>
            <a:r>
              <a:rPr lang="en-US" sz="1800" dirty="0"/>
              <a:t> behind the NATs</a:t>
            </a:r>
          </a:p>
          <a:p>
            <a:r>
              <a:rPr lang="en-US" sz="1800" dirty="0"/>
              <a:t>They use the port space to enlarge the effective address </a:t>
            </a:r>
            <a:r>
              <a:rPr lang="en-US" sz="1800" dirty="0" smtClean="0"/>
              <a:t>space</a:t>
            </a:r>
          </a:p>
          <a:p>
            <a:r>
              <a:rPr lang="en-US" sz="1800" dirty="0" smtClean="0"/>
              <a:t>They isolate the edge networks from the carriage network</a:t>
            </a:r>
            <a:endParaRPr lang="en-US" sz="14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1657037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NATs so pervasive?</a:t>
            </a:r>
            <a:endParaRPr lang="en-US" dirty="0"/>
          </a:p>
        </p:txBody>
      </p:sp>
      <p:sp>
        <p:nvSpPr>
          <p:cNvPr id="3" name="Content Placeholder 2"/>
          <p:cNvSpPr>
            <a:spLocks noGrp="1"/>
          </p:cNvSpPr>
          <p:nvPr>
            <p:ph idx="1"/>
          </p:nvPr>
        </p:nvSpPr>
        <p:spPr/>
        <p:txBody>
          <a:bodyPr>
            <a:normAutofit/>
          </a:bodyPr>
          <a:lstStyle/>
          <a:p>
            <a:r>
              <a:rPr lang="en-US" sz="1800" dirty="0"/>
              <a:t>They are backward compatible with the existing network</a:t>
            </a:r>
          </a:p>
          <a:p>
            <a:r>
              <a:rPr lang="en-US" sz="1800" dirty="0"/>
              <a:t>They allow for uncoordinated piecemeal deployment</a:t>
            </a:r>
          </a:p>
          <a:p>
            <a:r>
              <a:rPr lang="en-US" sz="1800" dirty="0"/>
              <a:t>They impair open peer to peer connectivity and enforce client </a:t>
            </a:r>
            <a:r>
              <a:rPr lang="en-US" sz="1800" dirty="0" err="1"/>
              <a:t>behaviours</a:t>
            </a:r>
            <a:r>
              <a:rPr lang="en-US" sz="1800" dirty="0"/>
              <a:t> behind the NATs</a:t>
            </a:r>
          </a:p>
          <a:p>
            <a:r>
              <a:rPr lang="en-US" sz="1800" dirty="0"/>
              <a:t>They use the port space to enlarge the effective address </a:t>
            </a:r>
            <a:r>
              <a:rPr lang="en-US" sz="1800" dirty="0" smtClean="0"/>
              <a:t>space</a:t>
            </a:r>
          </a:p>
          <a:p>
            <a:r>
              <a:rPr lang="en-US" sz="1800" dirty="0" smtClean="0"/>
              <a:t>They isolate the edge networks from the carriage network</a:t>
            </a:r>
            <a:endParaRPr lang="en-US" sz="1400" dirty="0"/>
          </a:p>
          <a:p>
            <a:endParaRPr lang="en-US" sz="1800" dirty="0"/>
          </a:p>
          <a:p>
            <a:endParaRPr lang="en-US" sz="1800" dirty="0"/>
          </a:p>
          <a:p>
            <a:endParaRPr lang="en-US" sz="1800" dirty="0"/>
          </a:p>
          <a:p>
            <a:endParaRPr lang="en-US" sz="1800" dirty="0"/>
          </a:p>
        </p:txBody>
      </p:sp>
      <p:sp>
        <p:nvSpPr>
          <p:cNvPr id="4" name="Freeform 3"/>
          <p:cNvSpPr/>
          <p:nvPr/>
        </p:nvSpPr>
        <p:spPr>
          <a:xfrm>
            <a:off x="268344" y="3109079"/>
            <a:ext cx="6589985" cy="534366"/>
          </a:xfrm>
          <a:custGeom>
            <a:avLst/>
            <a:gdLst>
              <a:gd name="connsiteX0" fmla="*/ 2358619 w 6589985"/>
              <a:gd name="connsiteY0" fmla="*/ 486528 h 534366"/>
              <a:gd name="connsiteX1" fmla="*/ 4404395 w 6589985"/>
              <a:gd name="connsiteY1" fmla="*/ 533023 h 534366"/>
              <a:gd name="connsiteX2" fmla="*/ 6333934 w 6589985"/>
              <a:gd name="connsiteY2" fmla="*/ 440033 h 534366"/>
              <a:gd name="connsiteX3" fmla="*/ 6527663 w 6589985"/>
              <a:gd name="connsiteY3" fmla="*/ 199809 h 534366"/>
              <a:gd name="connsiteX4" fmla="*/ 5946476 w 6589985"/>
              <a:gd name="connsiteY4" fmla="*/ 13829 h 534366"/>
              <a:gd name="connsiteX5" fmla="*/ 1893670 w 6589985"/>
              <a:gd name="connsiteY5" fmla="*/ 52575 h 534366"/>
              <a:gd name="connsiteX6" fmla="*/ 545317 w 6589985"/>
              <a:gd name="connsiteY6" fmla="*/ 6080 h 534366"/>
              <a:gd name="connsiteX7" fmla="*/ 2876 w 6589985"/>
              <a:gd name="connsiteY7" fmla="*/ 215307 h 534366"/>
              <a:gd name="connsiteX8" fmla="*/ 460076 w 6589985"/>
              <a:gd name="connsiteY8" fmla="*/ 393538 h 534366"/>
              <a:gd name="connsiteX9" fmla="*/ 2699581 w 6589985"/>
              <a:gd name="connsiteY9" fmla="*/ 409036 h 5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89985" h="534366">
                <a:moveTo>
                  <a:pt x="2358619" y="486528"/>
                </a:moveTo>
                <a:cubicBezTo>
                  <a:pt x="3050231" y="513650"/>
                  <a:pt x="3741843" y="540772"/>
                  <a:pt x="4404395" y="533023"/>
                </a:cubicBezTo>
                <a:cubicBezTo>
                  <a:pt x="5066947" y="525274"/>
                  <a:pt x="5980056" y="495569"/>
                  <a:pt x="6333934" y="440033"/>
                </a:cubicBezTo>
                <a:cubicBezTo>
                  <a:pt x="6687812" y="384497"/>
                  <a:pt x="6592239" y="270843"/>
                  <a:pt x="6527663" y="199809"/>
                </a:cubicBezTo>
                <a:cubicBezTo>
                  <a:pt x="6463087" y="128775"/>
                  <a:pt x="6718808" y="38368"/>
                  <a:pt x="5946476" y="13829"/>
                </a:cubicBezTo>
                <a:cubicBezTo>
                  <a:pt x="5174144" y="-10710"/>
                  <a:pt x="2793863" y="53866"/>
                  <a:pt x="1893670" y="52575"/>
                </a:cubicBezTo>
                <a:cubicBezTo>
                  <a:pt x="993477" y="51284"/>
                  <a:pt x="860449" y="-21042"/>
                  <a:pt x="545317" y="6080"/>
                </a:cubicBezTo>
                <a:cubicBezTo>
                  <a:pt x="230185" y="33202"/>
                  <a:pt x="17083" y="150731"/>
                  <a:pt x="2876" y="215307"/>
                </a:cubicBezTo>
                <a:cubicBezTo>
                  <a:pt x="-11331" y="279883"/>
                  <a:pt x="10625" y="361250"/>
                  <a:pt x="460076" y="393538"/>
                </a:cubicBezTo>
                <a:cubicBezTo>
                  <a:pt x="909527" y="425826"/>
                  <a:pt x="2699581" y="409036"/>
                  <a:pt x="2699581" y="4090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551590" y="112988"/>
            <a:ext cx="5049969" cy="3467120"/>
          </a:xfrm>
          <a:custGeom>
            <a:avLst/>
            <a:gdLst>
              <a:gd name="connsiteX0" fmla="*/ 139859 w 4659746"/>
              <a:gd name="connsiteY0" fmla="*/ 1234780 h 3054319"/>
              <a:gd name="connsiteX1" fmla="*/ 620307 w 4659746"/>
              <a:gd name="connsiteY1" fmla="*/ 80156 h 3054319"/>
              <a:gd name="connsiteX2" fmla="*/ 1480463 w 4659746"/>
              <a:gd name="connsiteY2" fmla="*/ 142149 h 3054319"/>
              <a:gd name="connsiteX3" fmla="*/ 2480103 w 4659746"/>
              <a:gd name="connsiteY3" fmla="*/ 490861 h 3054319"/>
              <a:gd name="connsiteX4" fmla="*/ 4239161 w 4659746"/>
              <a:gd name="connsiteY4" fmla="*/ 893817 h 3054319"/>
              <a:gd name="connsiteX5" fmla="*/ 4657615 w 4659746"/>
              <a:gd name="connsiteY5" fmla="*/ 1637736 h 3054319"/>
              <a:gd name="connsiteX6" fmla="*/ 4355398 w 4659746"/>
              <a:gd name="connsiteY6" fmla="*/ 3001586 h 3054319"/>
              <a:gd name="connsiteX7" fmla="*/ 3410002 w 4659746"/>
              <a:gd name="connsiteY7" fmla="*/ 2722617 h 3054319"/>
              <a:gd name="connsiteX8" fmla="*/ 535066 w 4659746"/>
              <a:gd name="connsiteY8" fmla="*/ 2234420 h 3054319"/>
              <a:gd name="connsiteX9" fmla="*/ 375 w 4659746"/>
              <a:gd name="connsiteY9" fmla="*/ 1265776 h 305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9746" h="3054319">
                <a:moveTo>
                  <a:pt x="139859" y="1234780"/>
                </a:moveTo>
                <a:cubicBezTo>
                  <a:pt x="268366" y="748520"/>
                  <a:pt x="396873" y="262261"/>
                  <a:pt x="620307" y="80156"/>
                </a:cubicBezTo>
                <a:cubicBezTo>
                  <a:pt x="843741" y="-101949"/>
                  <a:pt x="1170497" y="73698"/>
                  <a:pt x="1480463" y="142149"/>
                </a:cubicBezTo>
                <a:cubicBezTo>
                  <a:pt x="1790429" y="210600"/>
                  <a:pt x="2020320" y="365583"/>
                  <a:pt x="2480103" y="490861"/>
                </a:cubicBezTo>
                <a:cubicBezTo>
                  <a:pt x="2939886" y="616139"/>
                  <a:pt x="3876242" y="702671"/>
                  <a:pt x="4239161" y="893817"/>
                </a:cubicBezTo>
                <a:cubicBezTo>
                  <a:pt x="4602080" y="1084963"/>
                  <a:pt x="4638242" y="1286441"/>
                  <a:pt x="4657615" y="1637736"/>
                </a:cubicBezTo>
                <a:cubicBezTo>
                  <a:pt x="4676988" y="1989031"/>
                  <a:pt x="4563333" y="2820773"/>
                  <a:pt x="4355398" y="3001586"/>
                </a:cubicBezTo>
                <a:cubicBezTo>
                  <a:pt x="4147463" y="3182399"/>
                  <a:pt x="4046724" y="2850478"/>
                  <a:pt x="3410002" y="2722617"/>
                </a:cubicBezTo>
                <a:cubicBezTo>
                  <a:pt x="2773280" y="2594756"/>
                  <a:pt x="1103337" y="2477227"/>
                  <a:pt x="535066" y="2234420"/>
                </a:cubicBezTo>
                <a:cubicBezTo>
                  <a:pt x="-33205" y="1991613"/>
                  <a:pt x="375" y="1265776"/>
                  <a:pt x="375" y="1265776"/>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904767">
            <a:off x="3961235" y="818089"/>
            <a:ext cx="4277608" cy="2031325"/>
          </a:xfrm>
          <a:prstGeom prst="rect">
            <a:avLst/>
          </a:prstGeom>
          <a:solidFill>
            <a:schemeClr val="bg1"/>
          </a:solidFill>
        </p:spPr>
        <p:txBody>
          <a:bodyPr wrap="square" rtlCol="0">
            <a:spAutoFit/>
          </a:bodyPr>
          <a:lstStyle/>
          <a:p>
            <a:r>
              <a:rPr lang="en-US" dirty="0" smtClean="0">
                <a:latin typeface="AhnbergHand" charset="0"/>
                <a:ea typeface="AhnbergHand" charset="0"/>
                <a:cs typeface="AhnbergHand" charset="0"/>
              </a:rPr>
              <a:t>This is an extremely important aspects of NATs. It allowed unconstrained </a:t>
            </a:r>
            <a:r>
              <a:rPr lang="en-US" dirty="0">
                <a:latin typeface="AhnbergHand" charset="0"/>
                <a:ea typeface="AhnbergHand" charset="0"/>
                <a:cs typeface="AhnbergHand" charset="0"/>
              </a:rPr>
              <a:t>i</a:t>
            </a:r>
            <a:r>
              <a:rPr lang="en-US" dirty="0" smtClean="0">
                <a:latin typeface="AhnbergHand" charset="0"/>
                <a:ea typeface="AhnbergHand" charset="0"/>
                <a:cs typeface="AhnbergHand" charset="0"/>
              </a:rPr>
              <a:t>nnovation in devices (and services) offered in edge networks without meeting any limitation imposed by the carriage operators</a:t>
            </a:r>
          </a:p>
        </p:txBody>
      </p:sp>
      <p:sp>
        <p:nvSpPr>
          <p:cNvPr id="7" name="Freeform 6"/>
          <p:cNvSpPr/>
          <p:nvPr/>
        </p:nvSpPr>
        <p:spPr>
          <a:xfrm>
            <a:off x="2140522" y="760850"/>
            <a:ext cx="1625566" cy="2347333"/>
          </a:xfrm>
          <a:custGeom>
            <a:avLst/>
            <a:gdLst>
              <a:gd name="connsiteX0" fmla="*/ 1625566 w 1625566"/>
              <a:gd name="connsiteY0" fmla="*/ 486764 h 2347333"/>
              <a:gd name="connsiteX1" fmla="*/ 129980 w 1625566"/>
              <a:gd name="connsiteY1" fmla="*/ 45062 h 2347333"/>
              <a:gd name="connsiteX2" fmla="*/ 114481 w 1625566"/>
              <a:gd name="connsiteY2" fmla="*/ 1455408 h 2347333"/>
              <a:gd name="connsiteX3" fmla="*/ 455444 w 1625566"/>
              <a:gd name="connsiteY3" fmla="*/ 2323313 h 2347333"/>
              <a:gd name="connsiteX4" fmla="*/ 455444 w 1625566"/>
              <a:gd name="connsiteY4" fmla="*/ 1842865 h 2347333"/>
              <a:gd name="connsiteX5" fmla="*/ 486441 w 1625566"/>
              <a:gd name="connsiteY5" fmla="*/ 2346560 h 2347333"/>
              <a:gd name="connsiteX6" fmla="*/ 29241 w 1625566"/>
              <a:gd name="connsiteY6" fmla="*/ 1966852 h 23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566" h="2347333">
                <a:moveTo>
                  <a:pt x="1625566" y="486764"/>
                </a:moveTo>
                <a:cubicBezTo>
                  <a:pt x="1003697" y="185192"/>
                  <a:pt x="381828" y="-116379"/>
                  <a:pt x="129980" y="45062"/>
                </a:cubicBezTo>
                <a:cubicBezTo>
                  <a:pt x="-121868" y="206503"/>
                  <a:pt x="60237" y="1075700"/>
                  <a:pt x="114481" y="1455408"/>
                </a:cubicBezTo>
                <a:cubicBezTo>
                  <a:pt x="168725" y="1835116"/>
                  <a:pt x="398617" y="2258737"/>
                  <a:pt x="455444" y="2323313"/>
                </a:cubicBezTo>
                <a:cubicBezTo>
                  <a:pt x="512271" y="2387889"/>
                  <a:pt x="450278" y="1838991"/>
                  <a:pt x="455444" y="1842865"/>
                </a:cubicBezTo>
                <a:cubicBezTo>
                  <a:pt x="460610" y="1846739"/>
                  <a:pt x="557475" y="2325896"/>
                  <a:pt x="486441" y="2346560"/>
                </a:cubicBezTo>
                <a:cubicBezTo>
                  <a:pt x="415407" y="2367225"/>
                  <a:pt x="29241" y="1966852"/>
                  <a:pt x="29241" y="19668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171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can we push NATs?</a:t>
            </a:r>
            <a:endParaRPr lang="en-US" dirty="0"/>
          </a:p>
        </p:txBody>
      </p:sp>
      <p:sp>
        <p:nvSpPr>
          <p:cNvPr id="3" name="Content Placeholder 2"/>
          <p:cNvSpPr>
            <a:spLocks noGrp="1"/>
          </p:cNvSpPr>
          <p:nvPr>
            <p:ph idx="1"/>
          </p:nvPr>
        </p:nvSpPr>
        <p:spPr>
          <a:xfrm>
            <a:off x="2626242" y="1539063"/>
            <a:ext cx="4903271" cy="2272710"/>
          </a:xfrm>
        </p:spPr>
        <p:txBody>
          <a:bodyPr>
            <a:noAutofit/>
          </a:bodyPr>
          <a:lstStyle/>
          <a:p>
            <a:pPr marL="0" indent="0">
              <a:buNone/>
            </a:pPr>
            <a:r>
              <a:rPr lang="en-US" sz="1200" dirty="0">
                <a:latin typeface="Courier" charset="0"/>
                <a:ea typeface="Courier" charset="0"/>
                <a:cs typeface="Courier" charset="0"/>
              </a:rPr>
              <a:t>I have 7,000 DSL broadband customers behind it.  Peak time throughput is hitting up at 4 </a:t>
            </a:r>
            <a:r>
              <a:rPr lang="en-US" sz="1200" dirty="0" err="1">
                <a:latin typeface="Courier" charset="0"/>
                <a:ea typeface="Courier" charset="0"/>
                <a:cs typeface="Courier" charset="0"/>
              </a:rPr>
              <a:t>gbps</a:t>
            </a:r>
            <a:r>
              <a:rPr lang="en-US" sz="1200" dirty="0">
                <a:latin typeface="Courier" charset="0"/>
                <a:ea typeface="Courier" charset="0"/>
                <a:cs typeface="Courier" charset="0"/>
              </a:rPr>
              <a:t>... I see a little over 100,000 service flows</a:t>
            </a:r>
            <a:br>
              <a:rPr lang="en-US" sz="1200" dirty="0">
                <a:latin typeface="Courier" charset="0"/>
                <a:ea typeface="Courier" charset="0"/>
                <a:cs typeface="Courier" charset="0"/>
              </a:rPr>
            </a:br>
            <a:r>
              <a:rPr lang="en-US" sz="1200" dirty="0">
                <a:latin typeface="Courier" charset="0"/>
                <a:ea typeface="Courier" charset="0"/>
                <a:cs typeface="Courier" charset="0"/>
              </a:rPr>
              <a:t>(translations) at peak time</a:t>
            </a:r>
            <a:br>
              <a:rPr lang="en-US" sz="1200" dirty="0">
                <a:latin typeface="Courier" charset="0"/>
                <a:ea typeface="Courier" charset="0"/>
                <a:cs typeface="Courier" charset="0"/>
              </a:rPr>
            </a:br>
            <a:r>
              <a:rPr lang="en-US" sz="1200" dirty="0">
                <a:latin typeface="Courier" charset="0"/>
                <a:ea typeface="Courier" charset="0"/>
                <a:cs typeface="Courier" charset="0"/>
              </a:rPr>
              <a:t/>
            </a:r>
            <a:br>
              <a:rPr lang="en-US" sz="1200" dirty="0">
                <a:latin typeface="Courier" charset="0"/>
                <a:ea typeface="Courier" charset="0"/>
                <a:cs typeface="Courier" charset="0"/>
              </a:rPr>
            </a:br>
            <a:r>
              <a:rPr lang="en-US" sz="1200" dirty="0">
                <a:latin typeface="Courier" charset="0"/>
                <a:ea typeface="Courier" charset="0"/>
                <a:cs typeface="Courier" charset="0"/>
              </a:rPr>
              <a:t>I think each MX104 MS-MIC-16G can able about ~7 million translations and about 7 </a:t>
            </a:r>
            <a:r>
              <a:rPr lang="en-US" sz="1200" dirty="0" err="1">
                <a:latin typeface="Courier" charset="0"/>
                <a:ea typeface="Courier" charset="0"/>
                <a:cs typeface="Courier" charset="0"/>
              </a:rPr>
              <a:t>gbps</a:t>
            </a:r>
            <a:r>
              <a:rPr lang="en-US" sz="1200" dirty="0">
                <a:latin typeface="Courier" charset="0"/>
                <a:ea typeface="Courier" charset="0"/>
                <a:cs typeface="Courier" charset="0"/>
              </a:rPr>
              <a:t> of </a:t>
            </a:r>
            <a:r>
              <a:rPr lang="en-US" sz="1200" dirty="0" err="1">
                <a:latin typeface="Courier" charset="0"/>
                <a:ea typeface="Courier" charset="0"/>
                <a:cs typeface="Courier" charset="0"/>
              </a:rPr>
              <a:t>cgnat</a:t>
            </a:r>
            <a:r>
              <a:rPr lang="en-US" sz="1200" dirty="0">
                <a:latin typeface="Courier" charset="0"/>
                <a:ea typeface="Courier" charset="0"/>
                <a:cs typeface="Courier" charset="0"/>
              </a:rPr>
              <a:t> throughput... so I'm good.</a:t>
            </a:r>
            <a:br>
              <a:rPr lang="en-US" sz="1200" dirty="0">
                <a:latin typeface="Courier" charset="0"/>
                <a:ea typeface="Courier" charset="0"/>
                <a:cs typeface="Courier" charset="0"/>
              </a:rPr>
            </a:br>
            <a:r>
              <a:rPr lang="en-US" sz="1200" dirty="0">
                <a:latin typeface="Courier" charset="0"/>
                <a:ea typeface="Courier" charset="0"/>
                <a:cs typeface="Courier" charset="0"/>
              </a:rPr>
              <a:t/>
            </a:r>
            <a:br>
              <a:rPr lang="en-US" sz="1200" dirty="0">
                <a:latin typeface="Courier" charset="0"/>
                <a:ea typeface="Courier" charset="0"/>
                <a:cs typeface="Courier" charset="0"/>
              </a:rPr>
            </a:br>
            <a:r>
              <a:rPr lang="en-US" sz="1200" dirty="0">
                <a:latin typeface="Courier" charset="0"/>
                <a:ea typeface="Courier" charset="0"/>
                <a:cs typeface="Courier" charset="0"/>
              </a:rPr>
              <a:t>I have a /25 for each MX104 outside public address pool (so /24 total for both MX104's)... pretty sweet how </a:t>
            </a:r>
            <a:r>
              <a:rPr lang="en-US" sz="1200" dirty="0">
                <a:solidFill>
                  <a:srgbClr val="FF0000"/>
                </a:solidFill>
                <a:latin typeface="Courier" charset="0"/>
                <a:ea typeface="Courier" charset="0"/>
                <a:cs typeface="Courier" charset="0"/>
              </a:rPr>
              <a:t>I use /24 for ~7,000 customers </a:t>
            </a:r>
            <a:r>
              <a:rPr lang="en-US" sz="1200" dirty="0">
                <a:latin typeface="Courier" charset="0"/>
                <a:ea typeface="Courier" charset="0"/>
                <a:cs typeface="Courier" charset="0"/>
              </a:rPr>
              <a:t>:) </a:t>
            </a:r>
          </a:p>
        </p:txBody>
      </p:sp>
      <p:sp>
        <p:nvSpPr>
          <p:cNvPr id="4" name="TextBox 3"/>
          <p:cNvSpPr txBox="1"/>
          <p:nvPr/>
        </p:nvSpPr>
        <p:spPr>
          <a:xfrm>
            <a:off x="2626243" y="4258340"/>
            <a:ext cx="5578771" cy="253916"/>
          </a:xfrm>
          <a:prstGeom prst="rect">
            <a:avLst/>
          </a:prstGeom>
          <a:noFill/>
        </p:spPr>
        <p:txBody>
          <a:bodyPr wrap="none" rtlCol="0">
            <a:spAutoFit/>
          </a:bodyPr>
          <a:lstStyle/>
          <a:p>
            <a:r>
              <a:rPr lang="en-US" sz="1050" dirty="0"/>
              <a:t>Aaron Gould, NANOG, https://</a:t>
            </a:r>
            <a:r>
              <a:rPr lang="en-US" sz="1050" dirty="0" err="1"/>
              <a:t>mailman.nanog.org</a:t>
            </a:r>
            <a:r>
              <a:rPr lang="en-US" sz="1050" dirty="0"/>
              <a:t>/</a:t>
            </a:r>
            <a:r>
              <a:rPr lang="en-US" sz="1050" dirty="0" err="1"/>
              <a:t>pipermail</a:t>
            </a:r>
            <a:r>
              <a:rPr lang="en-US" sz="1050" dirty="0"/>
              <a:t>/</a:t>
            </a:r>
            <a:r>
              <a:rPr lang="en-US" sz="1050" dirty="0" err="1"/>
              <a:t>nanog</a:t>
            </a:r>
            <a:r>
              <a:rPr lang="en-US" sz="1050" dirty="0"/>
              <a:t>/2017-April/090809.html</a:t>
            </a:r>
          </a:p>
        </p:txBody>
      </p:sp>
    </p:spTree>
    <p:extLst>
      <p:ext uri="{BB962C8B-B14F-4D97-AF65-F5344CB8AC3E}">
        <p14:creationId xmlns:p14="http://schemas.microsoft.com/office/powerpoint/2010/main" val="1267126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can we push NATs?</a:t>
            </a:r>
            <a:endParaRPr lang="en-US" dirty="0"/>
          </a:p>
        </p:txBody>
      </p:sp>
      <p:sp>
        <p:nvSpPr>
          <p:cNvPr id="3" name="Content Placeholder 2"/>
          <p:cNvSpPr>
            <a:spLocks noGrp="1"/>
          </p:cNvSpPr>
          <p:nvPr>
            <p:ph idx="1"/>
          </p:nvPr>
        </p:nvSpPr>
        <p:spPr>
          <a:xfrm>
            <a:off x="1614488" y="1380104"/>
            <a:ext cx="6708102" cy="3263504"/>
          </a:xfrm>
        </p:spPr>
        <p:txBody>
          <a:bodyPr/>
          <a:lstStyle/>
          <a:p>
            <a:pPr marL="0" indent="0">
              <a:buNone/>
            </a:pPr>
            <a:r>
              <a:rPr lang="en-US" dirty="0" smtClean="0"/>
              <a:t>The NAT binding space is a 96 bits wide 4-tuple</a:t>
            </a:r>
          </a:p>
          <a:p>
            <a:endParaRPr lang="en-US" dirty="0"/>
          </a:p>
          <a:p>
            <a:endParaRPr lang="en-US" dirty="0" smtClean="0"/>
          </a:p>
        </p:txBody>
      </p:sp>
      <p:sp>
        <p:nvSpPr>
          <p:cNvPr id="4" name="TextBox 3"/>
          <p:cNvSpPr txBox="1"/>
          <p:nvPr/>
        </p:nvSpPr>
        <p:spPr>
          <a:xfrm>
            <a:off x="1988723" y="2386978"/>
            <a:ext cx="4322017" cy="1292662"/>
          </a:xfrm>
          <a:prstGeom prst="rect">
            <a:avLst/>
          </a:prstGeom>
          <a:noFill/>
        </p:spPr>
        <p:txBody>
          <a:bodyPr wrap="none" rtlCol="0">
            <a:spAutoFit/>
          </a:bodyPr>
          <a:lstStyle/>
          <a:p>
            <a:r>
              <a:rPr lang="en-US" dirty="0"/>
              <a:t>NAT type:</a:t>
            </a:r>
          </a:p>
          <a:p>
            <a:r>
              <a:rPr lang="en-US" sz="1500" dirty="0"/>
              <a:t>CGN with per user port blocks</a:t>
            </a:r>
          </a:p>
          <a:p>
            <a:r>
              <a:rPr lang="en-US" sz="1500" dirty="0"/>
              <a:t>CGN with per user port blocks + pooled overflow</a:t>
            </a:r>
          </a:p>
          <a:p>
            <a:r>
              <a:rPr lang="en-US" sz="1500" dirty="0"/>
              <a:t>CGN with pooled ports</a:t>
            </a:r>
          </a:p>
          <a:p>
            <a:r>
              <a:rPr lang="en-US" sz="1500" dirty="0"/>
              <a:t>CGN with 4-tuple binding maps</a:t>
            </a:r>
          </a:p>
        </p:txBody>
      </p:sp>
      <p:sp>
        <p:nvSpPr>
          <p:cNvPr id="5" name="TextBox 4"/>
          <p:cNvSpPr txBox="1"/>
          <p:nvPr/>
        </p:nvSpPr>
        <p:spPr>
          <a:xfrm>
            <a:off x="5629384" y="2238954"/>
            <a:ext cx="1887055" cy="1431161"/>
          </a:xfrm>
          <a:prstGeom prst="rect">
            <a:avLst/>
          </a:prstGeom>
          <a:noFill/>
        </p:spPr>
        <p:txBody>
          <a:bodyPr wrap="none" rtlCol="0">
            <a:spAutoFit/>
          </a:bodyPr>
          <a:lstStyle/>
          <a:p>
            <a:r>
              <a:rPr lang="en-US" sz="1350" dirty="0"/>
              <a:t>Address Compression</a:t>
            </a:r>
          </a:p>
          <a:p>
            <a:r>
              <a:rPr lang="en-US" sz="1350" dirty="0"/>
              <a:t>               Ratio           </a:t>
            </a:r>
          </a:p>
          <a:p>
            <a:r>
              <a:rPr lang="en-US" sz="1500" dirty="0"/>
              <a:t>           10:1</a:t>
            </a:r>
          </a:p>
          <a:p>
            <a:r>
              <a:rPr lang="en-US" sz="1500" dirty="0"/>
              <a:t>         100:1</a:t>
            </a:r>
          </a:p>
          <a:p>
            <a:r>
              <a:rPr lang="en-US" sz="1500" dirty="0"/>
              <a:t>      1,000:1</a:t>
            </a:r>
          </a:p>
          <a:p>
            <a:r>
              <a:rPr lang="en-US" sz="1500" dirty="0"/>
              <a:t>&gt;&gt;10,000:1</a:t>
            </a:r>
          </a:p>
        </p:txBody>
      </p:sp>
      <p:sp>
        <p:nvSpPr>
          <p:cNvPr id="6" name="TextBox 5"/>
          <p:cNvSpPr txBox="1"/>
          <p:nvPr/>
        </p:nvSpPr>
        <p:spPr>
          <a:xfrm>
            <a:off x="2841171" y="1772854"/>
            <a:ext cx="3363549" cy="300082"/>
          </a:xfrm>
          <a:prstGeom prst="rect">
            <a:avLst/>
          </a:prstGeom>
          <a:noFill/>
          <a:ln>
            <a:solidFill>
              <a:schemeClr val="tx1"/>
            </a:solidFill>
          </a:ln>
        </p:spPr>
        <p:txBody>
          <a:bodyPr wrap="none" rtlCol="0">
            <a:spAutoFit/>
          </a:bodyPr>
          <a:lstStyle/>
          <a:p>
            <a:r>
              <a:rPr lang="en-US" sz="1350" dirty="0"/>
              <a:t>Source </a:t>
            </a:r>
            <a:r>
              <a:rPr lang="en-US" sz="1350"/>
              <a:t>Address/Port + </a:t>
            </a:r>
            <a:r>
              <a:rPr lang="en-US" sz="1350" dirty="0" err="1"/>
              <a:t>Dest</a:t>
            </a:r>
            <a:r>
              <a:rPr lang="en-US" sz="1350" dirty="0"/>
              <a:t> Address/Port</a:t>
            </a:r>
          </a:p>
        </p:txBody>
      </p:sp>
      <p:sp>
        <p:nvSpPr>
          <p:cNvPr id="7" name="Freeform 6"/>
          <p:cNvSpPr/>
          <p:nvPr/>
        </p:nvSpPr>
        <p:spPr>
          <a:xfrm>
            <a:off x="2770623" y="2073618"/>
            <a:ext cx="3169151" cy="212393"/>
          </a:xfrm>
          <a:custGeom>
            <a:avLst/>
            <a:gdLst>
              <a:gd name="connsiteX0" fmla="*/ 173893 w 4225534"/>
              <a:gd name="connsiteY0" fmla="*/ 101747 h 283190"/>
              <a:gd name="connsiteX1" fmla="*/ 14236 w 4225534"/>
              <a:gd name="connsiteY1" fmla="*/ 181576 h 283190"/>
              <a:gd name="connsiteX2" fmla="*/ 217436 w 4225534"/>
              <a:gd name="connsiteY2" fmla="*/ 283176 h 283190"/>
              <a:gd name="connsiteX3" fmla="*/ 43265 w 4225534"/>
              <a:gd name="connsiteY3" fmla="*/ 174319 h 283190"/>
              <a:gd name="connsiteX4" fmla="*/ 1182636 w 4225534"/>
              <a:gd name="connsiteY4" fmla="*/ 174319 h 283190"/>
              <a:gd name="connsiteX5" fmla="*/ 2300236 w 4225534"/>
              <a:gd name="connsiteY5" fmla="*/ 159805 h 283190"/>
              <a:gd name="connsiteX6" fmla="*/ 4143550 w 4225534"/>
              <a:gd name="connsiteY6" fmla="*/ 116262 h 283190"/>
              <a:gd name="connsiteX7" fmla="*/ 3933093 w 4225534"/>
              <a:gd name="connsiteY7" fmla="*/ 147 h 283190"/>
              <a:gd name="connsiteX8" fmla="*/ 4208865 w 4225534"/>
              <a:gd name="connsiteY8" fmla="*/ 94490 h 283190"/>
              <a:gd name="connsiteX9" fmla="*/ 4005665 w 4225534"/>
              <a:gd name="connsiteY9" fmla="*/ 203347 h 2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534" h="283190">
                <a:moveTo>
                  <a:pt x="173893" y="101747"/>
                </a:moveTo>
                <a:cubicBezTo>
                  <a:pt x="90436" y="126542"/>
                  <a:pt x="6979" y="151338"/>
                  <a:pt x="14236" y="181576"/>
                </a:cubicBezTo>
                <a:cubicBezTo>
                  <a:pt x="21493" y="211814"/>
                  <a:pt x="212598" y="284385"/>
                  <a:pt x="217436" y="283176"/>
                </a:cubicBezTo>
                <a:cubicBezTo>
                  <a:pt x="222274" y="281967"/>
                  <a:pt x="-117602" y="192462"/>
                  <a:pt x="43265" y="174319"/>
                </a:cubicBezTo>
                <a:cubicBezTo>
                  <a:pt x="204132" y="156176"/>
                  <a:pt x="1182636" y="174319"/>
                  <a:pt x="1182636" y="174319"/>
                </a:cubicBezTo>
                <a:lnTo>
                  <a:pt x="2300236" y="159805"/>
                </a:lnTo>
                <a:cubicBezTo>
                  <a:pt x="2793722" y="150129"/>
                  <a:pt x="3871407" y="142872"/>
                  <a:pt x="4143550" y="116262"/>
                </a:cubicBezTo>
                <a:cubicBezTo>
                  <a:pt x="4415693" y="89652"/>
                  <a:pt x="3922207" y="3776"/>
                  <a:pt x="3933093" y="147"/>
                </a:cubicBezTo>
                <a:cubicBezTo>
                  <a:pt x="3943979" y="-3482"/>
                  <a:pt x="4196770" y="60623"/>
                  <a:pt x="4208865" y="94490"/>
                </a:cubicBezTo>
                <a:cubicBezTo>
                  <a:pt x="4220960" y="128357"/>
                  <a:pt x="4005665" y="203347"/>
                  <a:pt x="4005665" y="2033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3930960" y="2100101"/>
            <a:ext cx="688009" cy="253916"/>
          </a:xfrm>
          <a:prstGeom prst="rect">
            <a:avLst/>
          </a:prstGeom>
          <a:solidFill>
            <a:schemeClr val="bg1"/>
          </a:solidFill>
        </p:spPr>
        <p:txBody>
          <a:bodyPr wrap="none" rtlCol="0">
            <a:spAutoFit/>
          </a:bodyPr>
          <a:lstStyle/>
          <a:p>
            <a:r>
              <a:rPr lang="en-US" sz="1050" dirty="0">
                <a:latin typeface="AhnbergHand" charset="0"/>
                <a:ea typeface="AhnbergHand" charset="0"/>
                <a:cs typeface="AhnbergHand" charset="0"/>
              </a:rPr>
              <a:t>96 bits</a:t>
            </a:r>
            <a:endParaRPr lang="en-US" sz="1350" dirty="0">
              <a:latin typeface="AhnbergHand" charset="0"/>
              <a:ea typeface="AhnbergHand" charset="0"/>
              <a:cs typeface="AhnbergHand" charset="0"/>
            </a:endParaRPr>
          </a:p>
        </p:txBody>
      </p:sp>
    </p:spTree>
    <p:extLst>
      <p:ext uri="{BB962C8B-B14F-4D97-AF65-F5344CB8AC3E}">
        <p14:creationId xmlns:p14="http://schemas.microsoft.com/office/powerpoint/2010/main" val="1758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in comparison, what does IPv6 offer?</a:t>
            </a:r>
            <a:endParaRPr lang="en-US" dirty="0"/>
          </a:p>
        </p:txBody>
      </p:sp>
      <p:sp>
        <p:nvSpPr>
          <p:cNvPr id="3" name="Content Placeholder 2"/>
          <p:cNvSpPr>
            <a:spLocks noGrp="1"/>
          </p:cNvSpPr>
          <p:nvPr>
            <p:ph idx="1"/>
          </p:nvPr>
        </p:nvSpPr>
        <p:spPr>
          <a:xfrm>
            <a:off x="395536" y="1076167"/>
            <a:ext cx="8352928" cy="3423827"/>
          </a:xfrm>
        </p:spPr>
        <p:txBody>
          <a:bodyPr>
            <a:normAutofit fontScale="62500" lnSpcReduction="20000"/>
          </a:bodyPr>
          <a:lstStyle/>
          <a:p>
            <a:pPr marL="0" indent="0">
              <a:buNone/>
            </a:pPr>
            <a:r>
              <a:rPr lang="en-US" i="1" dirty="0" smtClean="0"/>
              <a:t>Is IPv6 Backward Compatibility with IPv4?</a:t>
            </a:r>
          </a:p>
          <a:p>
            <a:pPr lvl="1"/>
            <a:r>
              <a:rPr lang="en-US" dirty="0" smtClean="0"/>
              <a:t>Nope!</a:t>
            </a:r>
          </a:p>
          <a:p>
            <a:pPr lvl="1"/>
            <a:endParaRPr lang="en-US" i="1" dirty="0" smtClean="0"/>
          </a:p>
          <a:p>
            <a:pPr marL="0" indent="0">
              <a:buNone/>
            </a:pPr>
            <a:r>
              <a:rPr lang="en-US" i="1" dirty="0" smtClean="0"/>
              <a:t>Does IPv6 have </a:t>
            </a:r>
            <a:r>
              <a:rPr lang="en-US" i="1" dirty="0"/>
              <a:t>m</a:t>
            </a:r>
            <a:r>
              <a:rPr lang="en-US" i="1" dirty="0" smtClean="0"/>
              <a:t>ore usable address bits?</a:t>
            </a:r>
          </a:p>
          <a:p>
            <a:pPr lvl="1"/>
            <a:r>
              <a:rPr lang="en-US" dirty="0" smtClean="0"/>
              <a:t>Yes, but</a:t>
            </a:r>
          </a:p>
          <a:p>
            <a:pPr lvl="1"/>
            <a:r>
              <a:rPr lang="en-US" dirty="0" smtClean="0"/>
              <a:t>The </a:t>
            </a:r>
            <a:r>
              <a:rPr lang="en-US" dirty="0" smtClean="0"/>
              <a:t>current IPv6 address plans typically use a 48 bit end site prefix</a:t>
            </a:r>
          </a:p>
          <a:p>
            <a:pPr lvl="1"/>
            <a:r>
              <a:rPr lang="en-US" dirty="0" err="1" smtClean="0"/>
              <a:t>CGNats</a:t>
            </a:r>
            <a:r>
              <a:rPr lang="en-US" dirty="0" smtClean="0"/>
              <a:t> potentially push the virtual IPv4 address space to between 42 and 45 bits</a:t>
            </a:r>
          </a:p>
          <a:p>
            <a:pPr lvl="1"/>
            <a:endParaRPr lang="en-US" dirty="0" smtClean="0"/>
          </a:p>
          <a:p>
            <a:pPr marL="0" indent="0">
              <a:buNone/>
            </a:pPr>
            <a:r>
              <a:rPr lang="en-US" i="1" dirty="0" smtClean="0"/>
              <a:t>Does IPv6 have more flexibility?</a:t>
            </a:r>
          </a:p>
          <a:p>
            <a:pPr lvl="1"/>
            <a:r>
              <a:rPr lang="en-US" dirty="0" smtClean="0"/>
              <a:t>It is unclear if there is a clear need to shift back to the overloaded location / identifier semantics of addresses as the client / server model is closely aligned to today’s Internet</a:t>
            </a:r>
          </a:p>
          <a:p>
            <a:pPr lvl="1"/>
            <a:endParaRPr lang="en-US" dirty="0" smtClean="0"/>
          </a:p>
          <a:p>
            <a:pPr marL="0" indent="0">
              <a:buNone/>
            </a:pPr>
            <a:r>
              <a:rPr lang="en-US" i="1" dirty="0" smtClean="0"/>
              <a:t>Does IPv6 represent lower cost?</a:t>
            </a:r>
          </a:p>
          <a:p>
            <a:pPr lvl="1"/>
            <a:r>
              <a:rPr lang="en-US" dirty="0" smtClean="0"/>
              <a:t>Well no </a:t>
            </a:r>
            <a:r>
              <a:rPr lang="mr-IN" dirty="0" smtClean="0"/>
              <a:t>–</a:t>
            </a:r>
            <a:r>
              <a:rPr lang="en-US" dirty="0" smtClean="0"/>
              <a:t> for as long as IPv4 remains the dominant protocol then the Internet needs to support IPv4, which implies the use of NATs. It is IPv6 that is the discretionary expenditure item for many service providers</a:t>
            </a:r>
          </a:p>
        </p:txBody>
      </p:sp>
    </p:spTree>
    <p:extLst>
      <p:ext uri="{BB962C8B-B14F-4D97-AF65-F5344CB8AC3E}">
        <p14:creationId xmlns:p14="http://schemas.microsoft.com/office/powerpoint/2010/main" val="1633351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going on?</a:t>
            </a:r>
            <a:endParaRPr lang="en-US" dirty="0"/>
          </a:p>
        </p:txBody>
      </p:sp>
      <p:sp>
        <p:nvSpPr>
          <p:cNvPr id="3" name="Content Placeholder 2"/>
          <p:cNvSpPr>
            <a:spLocks noGrp="1"/>
          </p:cNvSpPr>
          <p:nvPr>
            <p:ph idx="1"/>
          </p:nvPr>
        </p:nvSpPr>
        <p:spPr/>
        <p:txBody>
          <a:bodyPr/>
          <a:lstStyle/>
          <a:p>
            <a:r>
              <a:rPr lang="en-US" dirty="0" smtClean="0"/>
              <a:t>Our industry is running to a different script than what we had planned:</a:t>
            </a:r>
          </a:p>
          <a:p>
            <a:pPr lvl="1"/>
            <a:r>
              <a:rPr lang="en-US" dirty="0" smtClean="0"/>
              <a:t>We had envisaged a transition from IPv4 through Dual Stack to IPv6</a:t>
            </a:r>
          </a:p>
          <a:p>
            <a:pPr lvl="1"/>
            <a:r>
              <a:rPr lang="en-US" dirty="0" smtClean="0"/>
              <a:t>We are seeing a somewhat different transition from IPv4 to NAT44 to Dual Stack-plus-NATs to eventually end up with IPv6</a:t>
            </a:r>
          </a:p>
          <a:p>
            <a:pPr lvl="1"/>
            <a:endParaRPr lang="en-US" dirty="0"/>
          </a:p>
          <a:p>
            <a:pPr lvl="1"/>
            <a:r>
              <a:rPr lang="en-US" dirty="0" smtClean="0"/>
              <a:t>The NAT phase has removed the urgency from the transition by papering over the crunch time of IPv4 supply exhaustion</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27</a:t>
            </a:fld>
            <a:endParaRPr lang="en-AU" kern="0" dirty="0"/>
          </a:p>
        </p:txBody>
      </p:sp>
    </p:spTree>
    <p:extLst>
      <p:ext uri="{BB962C8B-B14F-4D97-AF65-F5344CB8AC3E}">
        <p14:creationId xmlns:p14="http://schemas.microsoft.com/office/powerpoint/2010/main" val="270742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its not just transition</a:t>
            </a:r>
            <a:endParaRPr lang="en-US" dirty="0"/>
          </a:p>
        </p:txBody>
      </p:sp>
      <p:sp>
        <p:nvSpPr>
          <p:cNvPr id="3" name="Content Placeholder 2"/>
          <p:cNvSpPr>
            <a:spLocks noGrp="1"/>
          </p:cNvSpPr>
          <p:nvPr>
            <p:ph idx="1"/>
          </p:nvPr>
        </p:nvSpPr>
        <p:spPr/>
        <p:txBody>
          <a:bodyPr/>
          <a:lstStyle/>
          <a:p>
            <a:r>
              <a:rPr lang="en-US" dirty="0" smtClean="0"/>
              <a:t>NATs have bought the Internet around 5 years of additional time in the transition by extending IPv4 addresses</a:t>
            </a:r>
          </a:p>
          <a:p>
            <a:r>
              <a:rPr lang="en-US" dirty="0" smtClean="0"/>
              <a:t>But they do more than address extension </a:t>
            </a:r>
            <a:r>
              <a:rPr lang="mr-IN" dirty="0" smtClean="0"/>
              <a:t>–</a:t>
            </a:r>
            <a:r>
              <a:rPr lang="en-US" dirty="0" smtClean="0"/>
              <a:t> they also alter the relative roles of names and addresses in the network’s architecture</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28</a:t>
            </a:fld>
            <a:endParaRPr lang="en-AU" kern="0" dirty="0"/>
          </a:p>
        </p:txBody>
      </p:sp>
    </p:spTree>
    <p:extLst>
      <p:ext uri="{BB962C8B-B14F-4D97-AF65-F5344CB8AC3E}">
        <p14:creationId xmlns:p14="http://schemas.microsoft.com/office/powerpoint/2010/main" val="157660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NATs </a:t>
            </a:r>
            <a:r>
              <a:rPr lang="en-US" dirty="0" smtClean="0"/>
              <a:t>make addresses temporary</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For some time now we have been contemplating what it means to have a name-based data network, where instead of using a fixed relationship between names and IP addresses, we eschew this mapping and perform network transactions by specifying the name of the desired service or </a:t>
            </a:r>
            <a:r>
              <a:rPr lang="en-US" sz="2000" dirty="0" smtClean="0"/>
              <a:t>resource to the </a:t>
            </a:r>
            <a:r>
              <a:rPr lang="en-US" sz="2000" dirty="0" smtClean="0"/>
              <a:t>network</a:t>
            </a:r>
          </a:p>
          <a:p>
            <a:pPr marL="0" indent="0">
              <a:buNone/>
            </a:pPr>
            <a:endParaRPr lang="en-US" sz="2000" dirty="0"/>
          </a:p>
          <a:p>
            <a:pPr marL="0" indent="0">
              <a:buNone/>
            </a:pPr>
            <a:r>
              <a:rPr lang="en-US" sz="2000" dirty="0"/>
              <a:t>NATs are an interesting step in this direction, where IP addresses have lost their static association with particular endpoints, and are used more as </a:t>
            </a:r>
            <a:r>
              <a:rPr lang="en-US" sz="2000" b="1" dirty="0"/>
              <a:t>ephemeral session tokens </a:t>
            </a:r>
            <a:r>
              <a:rPr lang="en-US" sz="2000" dirty="0"/>
              <a:t>than endpoint locators</a:t>
            </a:r>
            <a:endParaRPr lang="en-US" sz="2000" dirty="0" smtClean="0"/>
          </a:p>
          <a:p>
            <a:pPr marL="0" indent="0">
              <a:buNone/>
            </a:pPr>
            <a:endParaRPr lang="en-US" sz="2000" dirty="0"/>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453973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Architecture of the 1990’s Internet</a:t>
            </a:r>
            <a:endParaRPr lang="en-US" dirty="0"/>
          </a:p>
        </p:txBody>
      </p:sp>
      <p:sp>
        <p:nvSpPr>
          <p:cNvPr id="3" name="Content Placeholder 2"/>
          <p:cNvSpPr>
            <a:spLocks noGrp="1"/>
          </p:cNvSpPr>
          <p:nvPr>
            <p:ph idx="1"/>
          </p:nvPr>
        </p:nvSpPr>
        <p:spPr/>
        <p:txBody>
          <a:bodyPr/>
          <a:lstStyle/>
          <a:p>
            <a:pPr marL="0" indent="0">
              <a:spcBef>
                <a:spcPts val="0"/>
              </a:spcBef>
              <a:buNone/>
            </a:pPr>
            <a:r>
              <a:rPr lang="en-US" sz="2000" dirty="0" smtClean="0"/>
              <a:t>“Dumb Network, Smart Hosts”</a:t>
            </a:r>
          </a:p>
          <a:p>
            <a:pPr marL="0" indent="0">
              <a:spcBef>
                <a:spcPts val="0"/>
              </a:spcBef>
              <a:buNone/>
            </a:pPr>
            <a:endParaRPr lang="en-US" dirty="0" smtClean="0"/>
          </a:p>
          <a:p>
            <a:pPr marL="342900" lvl="1" indent="0">
              <a:spcBef>
                <a:spcPts val="0"/>
              </a:spcBef>
              <a:buNone/>
            </a:pPr>
            <a:r>
              <a:rPr lang="en-US" dirty="0" smtClean="0"/>
              <a:t>Remove all the functionality from the network apart from forwarding and buffering</a:t>
            </a:r>
          </a:p>
          <a:p>
            <a:pPr marL="342900" lvl="1" indent="0">
              <a:spcBef>
                <a:spcPts val="0"/>
              </a:spcBef>
              <a:buNone/>
            </a:pPr>
            <a:endParaRPr lang="en-US" dirty="0"/>
          </a:p>
          <a:p>
            <a:pPr marL="342900" lvl="1" indent="0">
              <a:spcBef>
                <a:spcPts val="0"/>
              </a:spcBef>
              <a:buNone/>
            </a:pPr>
            <a:r>
              <a:rPr lang="en-US" dirty="0" smtClean="0"/>
              <a:t>Place all the responsibility for data flow integrity and control into the end host protocol stacks</a:t>
            </a:r>
            <a:endParaRPr lang="en-US" dirty="0"/>
          </a:p>
          <a:p>
            <a:pPr marL="342900" lvl="1" indent="0">
              <a:spcBef>
                <a:spcPts val="0"/>
              </a:spcBef>
              <a:buNone/>
            </a:pPr>
            <a:endParaRPr lang="en-US" dirty="0"/>
          </a:p>
        </p:txBody>
      </p:sp>
    </p:spTree>
    <p:extLst>
      <p:ext uri="{BB962C8B-B14F-4D97-AF65-F5344CB8AC3E}">
        <p14:creationId xmlns:p14="http://schemas.microsoft.com/office/powerpoint/2010/main" val="2034906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Name-based </a:t>
            </a:r>
            <a:r>
              <a:rPr lang="en-US" dirty="0" smtClean="0"/>
              <a:t>Networks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certainly </a:t>
            </a:r>
            <a:r>
              <a:rPr lang="en-US" dirty="0"/>
              <a:t>appears to </a:t>
            </a:r>
            <a:r>
              <a:rPr lang="en-US" dirty="0" smtClean="0"/>
              <a:t>be an important step </a:t>
            </a:r>
            <a:r>
              <a:rPr lang="en-US" dirty="0"/>
              <a:t>in the direction </a:t>
            </a:r>
            <a:r>
              <a:rPr lang="en-US" dirty="0" smtClean="0"/>
              <a:t>of </a:t>
            </a:r>
            <a:r>
              <a:rPr lang="en-US" b="1" dirty="0" smtClean="0"/>
              <a:t>named </a:t>
            </a:r>
            <a:r>
              <a:rPr lang="en-US" b="1" dirty="0"/>
              <a:t>data </a:t>
            </a:r>
            <a:r>
              <a:rPr lang="en-US" b="1" dirty="0" smtClean="0"/>
              <a:t>networking</a:t>
            </a:r>
            <a:r>
              <a:rPr lang="en-US" dirty="0" smtClean="0"/>
              <a:t> where addresses lose any permanent association with endpoint identity, and retain only the fixed semantics of a network locator used in </a:t>
            </a:r>
            <a:r>
              <a:rPr lang="en-US" dirty="0" smtClean="0"/>
              <a:t>routing</a:t>
            </a:r>
            <a:endParaRPr lang="en-US" dirty="0"/>
          </a:p>
          <a:p>
            <a:pPr marL="0" indent="0">
              <a:buNone/>
            </a:pPr>
            <a:r>
              <a:rPr lang="en-US" dirty="0" smtClean="0"/>
              <a:t>The </a:t>
            </a:r>
            <a:r>
              <a:rPr lang="en-US" b="1" dirty="0" smtClean="0"/>
              <a:t>service name </a:t>
            </a:r>
            <a:r>
              <a:rPr lang="en-US" dirty="0" smtClean="0"/>
              <a:t>becomes the endpoint identifier</a:t>
            </a:r>
          </a:p>
          <a:p>
            <a:pPr marL="0" indent="0">
              <a:buNone/>
            </a:pPr>
            <a:r>
              <a:rPr lang="en-US" dirty="0" smtClean="0"/>
              <a:t>Addresses are not used to identify service endpoints, but instead are used to distinguish and direct session traffic within the network</a:t>
            </a:r>
            <a:endParaRPr lang="en-US" dirty="0" smtClean="0"/>
          </a:p>
          <a:p>
            <a:pPr marL="0" indent="0">
              <a:buNone/>
            </a:pPr>
            <a:endParaRPr lang="en-US" dirty="0"/>
          </a:p>
        </p:txBody>
      </p:sp>
    </p:spTree>
    <p:extLst>
      <p:ext uri="{BB962C8B-B14F-4D97-AF65-F5344CB8AC3E}">
        <p14:creationId xmlns:p14="http://schemas.microsoft.com/office/powerpoint/2010/main" val="549868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
            </a:r>
            <a:r>
              <a:rPr lang="en-US" dirty="0" err="1" smtClean="0"/>
              <a:t>Defence</a:t>
            </a:r>
            <a:r>
              <a:rPr lang="en-US" dirty="0" smtClean="0"/>
              <a:t> of NATs</a:t>
            </a:r>
            <a:endParaRPr lang="en-US" dirty="0"/>
          </a:p>
        </p:txBody>
      </p:sp>
      <p:sp>
        <p:nvSpPr>
          <p:cNvPr id="3" name="Content Placeholder 2"/>
          <p:cNvSpPr>
            <a:spLocks noGrp="1"/>
          </p:cNvSpPr>
          <p:nvPr>
            <p:ph idx="1"/>
          </p:nvPr>
        </p:nvSpPr>
        <p:spPr/>
        <p:txBody>
          <a:bodyPr/>
          <a:lstStyle/>
          <a:p>
            <a:r>
              <a:rPr lang="en-US" dirty="0" smtClean="0"/>
              <a:t>It’s NATs, and only NATs, that have kept the Internet running for the past decade</a:t>
            </a:r>
          </a:p>
          <a:p>
            <a:r>
              <a:rPr lang="en-US" dirty="0" smtClean="0"/>
              <a:t>In that time the network has grown from around 2B connected devices to ten times that number</a:t>
            </a:r>
          </a:p>
          <a:p>
            <a:r>
              <a:rPr lang="en-US" dirty="0" smtClean="0"/>
              <a:t>The IPv4 network and its application suite is now built on the assumption of pervasive use of NATs</a:t>
            </a:r>
          </a:p>
          <a:p>
            <a:r>
              <a:rPr lang="en-US" dirty="0" smtClean="0"/>
              <a:t>These same application and service design parameters are used in the context of IPv6</a:t>
            </a:r>
          </a:p>
          <a:p>
            <a:endParaRPr lang="en-US" dirty="0" smtClean="0"/>
          </a:p>
        </p:txBody>
      </p:sp>
    </p:spTree>
    <p:extLst>
      <p:ext uri="{BB962C8B-B14F-4D97-AF65-F5344CB8AC3E}">
        <p14:creationId xmlns:p14="http://schemas.microsoft.com/office/powerpoint/2010/main" val="1011258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Addresses</a:t>
            </a:r>
            <a:endParaRPr lang="en-US" dirty="0"/>
          </a:p>
        </p:txBody>
      </p:sp>
      <p:sp>
        <p:nvSpPr>
          <p:cNvPr id="3" name="Content Placeholder 2"/>
          <p:cNvSpPr>
            <a:spLocks noGrp="1"/>
          </p:cNvSpPr>
          <p:nvPr>
            <p:ph idx="1"/>
          </p:nvPr>
        </p:nvSpPr>
        <p:spPr/>
        <p:txBody>
          <a:bodyPr>
            <a:normAutofit lnSpcReduction="10000"/>
          </a:bodyPr>
          <a:lstStyle/>
          <a:p>
            <a:r>
              <a:rPr lang="en-US" dirty="0" smtClean="0"/>
              <a:t>Do we use “fixed” end addresses in IPv6 anyway?</a:t>
            </a:r>
          </a:p>
          <a:p>
            <a:pPr lvl="1"/>
            <a:r>
              <a:rPr lang="en-US" dirty="0" smtClean="0"/>
              <a:t>Well, no, not all the time!</a:t>
            </a:r>
          </a:p>
          <a:p>
            <a:pPr lvl="1"/>
            <a:r>
              <a:rPr lang="en-US" dirty="0" smtClean="0"/>
              <a:t>Clients typically use “privacy” addresses that use a random 64 bit interface identifier</a:t>
            </a:r>
          </a:p>
          <a:p>
            <a:pPr lvl="1"/>
            <a:r>
              <a:rPr lang="en-US" dirty="0" smtClean="0"/>
              <a:t>So the IPv6 IP end address is now ephemeral for clients</a:t>
            </a:r>
          </a:p>
          <a:p>
            <a:r>
              <a:rPr lang="en-US" dirty="0" smtClean="0"/>
              <a:t>Services are increasingly using name based hosting</a:t>
            </a:r>
          </a:p>
          <a:p>
            <a:pPr lvl="1"/>
            <a:r>
              <a:rPr lang="en-US" dirty="0" smtClean="0"/>
              <a:t>There are more levers and control points in the DNS as distinct from IP </a:t>
            </a:r>
            <a:r>
              <a:rPr lang="en-US" dirty="0" err="1" smtClean="0"/>
              <a:t>anycast</a:t>
            </a:r>
            <a:endParaRPr lang="en-US" dirty="0" smtClean="0"/>
          </a:p>
          <a:p>
            <a:r>
              <a:rPr lang="en-US" dirty="0" smtClean="0"/>
              <a:t>So even IPv6 has eschewed “fixed” end addressing!</a:t>
            </a:r>
          </a:p>
          <a:p>
            <a:endParaRPr lang="en-US" dirty="0"/>
          </a:p>
        </p:txBody>
      </p:sp>
    </p:spTree>
    <p:extLst>
      <p:ext uri="{BB962C8B-B14F-4D97-AF65-F5344CB8AC3E}">
        <p14:creationId xmlns:p14="http://schemas.microsoft.com/office/powerpoint/2010/main" val="1043707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NATs in IPv6</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For some this is heresy!</a:t>
            </a:r>
          </a:p>
          <a:p>
            <a:pPr marL="0" indent="0">
              <a:buNone/>
            </a:pPr>
            <a:r>
              <a:rPr lang="en-US" dirty="0" smtClean="0"/>
              <a:t>However:</a:t>
            </a:r>
          </a:p>
          <a:p>
            <a:pPr lvl="1"/>
            <a:r>
              <a:rPr lang="en-US" dirty="0" smtClean="0"/>
              <a:t>IPv6 has already dissociated itself from fixed end addresses</a:t>
            </a:r>
          </a:p>
          <a:p>
            <a:pPr lvl="1"/>
            <a:r>
              <a:rPr lang="en-US" dirty="0" smtClean="0"/>
              <a:t>we have already marked off ULAs as private use IPv6 address prefixes (fc00::/7 </a:t>
            </a:r>
            <a:r>
              <a:rPr lang="mr-IN" dirty="0" smtClean="0"/>
              <a:t>–</a:t>
            </a:r>
            <a:r>
              <a:rPr lang="en-US" dirty="0" smtClean="0"/>
              <a:t> RFC4193)</a:t>
            </a:r>
          </a:p>
          <a:p>
            <a:pPr lvl="1"/>
            <a:r>
              <a:rPr lang="en-US" dirty="0" smtClean="0"/>
              <a:t>Persistent private addresses and NATs avoid forced site renumbering </a:t>
            </a:r>
          </a:p>
          <a:p>
            <a:pPr lvl="1"/>
            <a:r>
              <a:rPr lang="en-US" dirty="0" smtClean="0"/>
              <a:t>NATs allow site multi-homing without route de-aggregation</a:t>
            </a:r>
          </a:p>
          <a:p>
            <a:pPr lvl="1"/>
            <a:r>
              <a:rPr lang="en-US" dirty="0" smtClean="0"/>
              <a:t>NATs obscure internal site network details and enforce client obscurity</a:t>
            </a:r>
          </a:p>
          <a:p>
            <a:r>
              <a:rPr lang="en-US" dirty="0" smtClean="0"/>
              <a:t>As IPv6 gathers momentum it may be the case that network admins will use ULA prefixes plus NATs to re-create the IPv4 NAT architecture in IPv6</a:t>
            </a:r>
          </a:p>
          <a:p>
            <a:endParaRPr lang="en-US" dirty="0" smtClean="0"/>
          </a:p>
          <a:p>
            <a:endParaRPr lang="en-US" dirty="0"/>
          </a:p>
        </p:txBody>
      </p:sp>
    </p:spTree>
    <p:extLst>
      <p:ext uri="{BB962C8B-B14F-4D97-AF65-F5344CB8AC3E}">
        <p14:creationId xmlns:p14="http://schemas.microsoft.com/office/powerpoint/2010/main" val="952935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Message Here?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34</a:t>
            </a:fld>
            <a:endParaRPr lang="en-AU" kern="0" dirty="0"/>
          </a:p>
        </p:txBody>
      </p:sp>
    </p:spTree>
    <p:extLst>
      <p:ext uri="{BB962C8B-B14F-4D97-AF65-F5344CB8AC3E}">
        <p14:creationId xmlns:p14="http://schemas.microsoft.com/office/powerpoint/2010/main" val="829850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NATs </a:t>
            </a:r>
            <a:r>
              <a:rPr lang="en-US" dirty="0" smtClean="0"/>
              <a:t>are Good!</a:t>
            </a:r>
            <a:endParaRPr lang="en-US" dirty="0"/>
          </a:p>
        </p:txBody>
      </p:sp>
      <p:sp>
        <p:nvSpPr>
          <p:cNvPr id="3" name="Content Placeholder 2"/>
          <p:cNvSpPr>
            <a:spLocks noGrp="1"/>
          </p:cNvSpPr>
          <p:nvPr>
            <p:ph idx="1"/>
          </p:nvPr>
        </p:nvSpPr>
        <p:spPr/>
        <p:txBody>
          <a:bodyPr>
            <a:normAutofit lnSpcReduction="10000"/>
          </a:bodyPr>
          <a:lstStyle/>
          <a:p>
            <a:r>
              <a:rPr lang="en-US" dirty="0" smtClean="0"/>
              <a:t>Maintaining a network infrastructure that uniquely names and numbers every attached device has proved to be economically infeasible in the Internet</a:t>
            </a:r>
          </a:p>
          <a:p>
            <a:r>
              <a:rPr lang="en-US" dirty="0" smtClean="0"/>
              <a:t>NATs segment the device population into clients and servers - Clients are not uniquely named, nor uniquely addressed</a:t>
            </a:r>
          </a:p>
          <a:p>
            <a:r>
              <a:rPr lang="en-US" dirty="0" smtClean="0"/>
              <a:t>We may not have planned it this way, but undeniably what keeps today’s Internet running as </a:t>
            </a:r>
            <a:r>
              <a:rPr lang="en-US" dirty="0"/>
              <a:t>a</a:t>
            </a:r>
            <a:r>
              <a:rPr lang="en-US" dirty="0" smtClean="0"/>
              <a:t> single cost effective network is NATs.  </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4067335" y="237029"/>
            <a:ext cx="795149" cy="795149"/>
          </a:xfrm>
          <a:prstGeom prst="rect">
            <a:avLst/>
          </a:prstGeom>
        </p:spPr>
      </p:pic>
    </p:spTree>
    <p:extLst>
      <p:ext uri="{BB962C8B-B14F-4D97-AF65-F5344CB8AC3E}">
        <p14:creationId xmlns:p14="http://schemas.microsoft.com/office/powerpoint/2010/main" val="57119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NATs as part of the Architecture</a:t>
            </a:r>
            <a:endParaRPr lang="en-US" dirty="0"/>
          </a:p>
        </p:txBody>
      </p:sp>
      <p:sp>
        <p:nvSpPr>
          <p:cNvPr id="3" name="Content Placeholder 2"/>
          <p:cNvSpPr>
            <a:spLocks noGrp="1"/>
          </p:cNvSpPr>
          <p:nvPr>
            <p:ph idx="1"/>
          </p:nvPr>
        </p:nvSpPr>
        <p:spPr/>
        <p:txBody>
          <a:bodyPr>
            <a:normAutofit/>
          </a:bodyPr>
          <a:lstStyle/>
          <a:p>
            <a:r>
              <a:rPr lang="en-US" dirty="0" smtClean="0"/>
              <a:t>NATs have pushed the network into a mode where IP addresses are ephemeral conversation tokens without lasting significance as an endpoint identifier</a:t>
            </a:r>
          </a:p>
          <a:p>
            <a:r>
              <a:rPr lang="en-US" dirty="0" smtClean="0"/>
              <a:t>For clients, address uniqueness is a locally scoped property, rather than a globally scoped attribute</a:t>
            </a:r>
          </a:p>
          <a:p>
            <a:r>
              <a:rPr lang="en-US" dirty="0" smtClean="0"/>
              <a:t>Some services still use unique addresses</a:t>
            </a:r>
          </a:p>
          <a:p>
            <a:r>
              <a:rPr lang="en-US" dirty="0" smtClean="0"/>
              <a:t>Other services use generic “aggregate” addresses and relay on the application to perform service identification</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79069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Internet Architecture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Is this the model of disambiguation of location and service identity that we’ve been searching for for the past couple of decades?</a:t>
            </a:r>
          </a:p>
          <a:p>
            <a:pPr marL="0" indent="0">
              <a:buNone/>
            </a:pPr>
            <a:endParaRPr lang="en-US" dirty="0"/>
          </a:p>
          <a:p>
            <a:pPr marL="0" indent="0">
              <a:buNone/>
            </a:pPr>
            <a:r>
              <a:rPr lang="en-US" dirty="0" smtClean="0"/>
              <a:t>Are we over a model of networking where “addresses” uniquely denote points of attachment to a common network?</a:t>
            </a:r>
          </a:p>
          <a:p>
            <a:pPr marL="0" indent="0">
              <a:buNone/>
            </a:pPr>
            <a:endParaRPr lang="en-US" dirty="0"/>
          </a:p>
          <a:p>
            <a:pPr marL="0" indent="0">
              <a:buNone/>
            </a:pPr>
            <a:r>
              <a:rPr lang="en-US" dirty="0" smtClean="0"/>
              <a:t>Are addresses locally scoped elements that provides disambiguation only to the extent that they are necessary?</a:t>
            </a:r>
          </a:p>
          <a:p>
            <a:endParaRPr lang="en-US" dirty="0" smtClean="0"/>
          </a:p>
          <a:p>
            <a:endParaRPr lang="en-US" dirty="0" smtClean="0"/>
          </a:p>
        </p:txBody>
      </p:sp>
    </p:spTree>
    <p:extLst>
      <p:ext uri="{BB962C8B-B14F-4D97-AF65-F5344CB8AC3E}">
        <p14:creationId xmlns:p14="http://schemas.microsoft.com/office/powerpoint/2010/main" val="1780696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841197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Architecture of the 1990’s Internet</a:t>
            </a:r>
            <a:endParaRPr lang="en-US" dirty="0"/>
          </a:p>
        </p:txBody>
      </p:sp>
      <p:sp>
        <p:nvSpPr>
          <p:cNvPr id="3" name="Content Placeholder 2"/>
          <p:cNvSpPr>
            <a:spLocks noGrp="1"/>
          </p:cNvSpPr>
          <p:nvPr>
            <p:ph idx="1"/>
          </p:nvPr>
        </p:nvSpPr>
        <p:spPr/>
        <p:txBody>
          <a:bodyPr/>
          <a:lstStyle/>
          <a:p>
            <a:pPr marL="0" indent="0">
              <a:spcBef>
                <a:spcPts val="0"/>
              </a:spcBef>
              <a:buNone/>
            </a:pPr>
            <a:r>
              <a:rPr lang="en-US" dirty="0" smtClean="0"/>
              <a:t>Each IP header carries sufficient information to enable a network of stateless forwarders to pass a packet to its intended destination</a:t>
            </a:r>
            <a:endParaRPr lang="en-US" dirty="0"/>
          </a:p>
          <a:p>
            <a:pPr marL="0" indent="0">
              <a:spcBef>
                <a:spcPts val="0"/>
              </a:spcBef>
              <a:buNone/>
            </a:pPr>
            <a:endParaRPr lang="en-US" dirty="0" smtClean="0"/>
          </a:p>
          <a:p>
            <a:pPr marL="0" indent="0">
              <a:spcBef>
                <a:spcPts val="0"/>
              </a:spcBef>
              <a:buNone/>
            </a:pPr>
            <a:endParaRPr lang="en-US" dirty="0"/>
          </a:p>
        </p:txBody>
      </p:sp>
      <p:grpSp>
        <p:nvGrpSpPr>
          <p:cNvPr id="4" name="Group 262"/>
          <p:cNvGrpSpPr>
            <a:grpSpLocks/>
          </p:cNvGrpSpPr>
          <p:nvPr/>
        </p:nvGrpSpPr>
        <p:grpSpPr bwMode="auto">
          <a:xfrm>
            <a:off x="2334475" y="2774667"/>
            <a:ext cx="4042172" cy="1481138"/>
            <a:chOff x="955" y="831"/>
            <a:chExt cx="3395" cy="1244"/>
          </a:xfrm>
        </p:grpSpPr>
        <p:sp>
          <p:nvSpPr>
            <p:cNvPr id="5" name="Rectangle 142"/>
            <p:cNvSpPr>
              <a:spLocks noChangeArrowheads="1"/>
            </p:cNvSpPr>
            <p:nvPr/>
          </p:nvSpPr>
          <p:spPr bwMode="auto">
            <a:xfrm>
              <a:off x="988" y="968"/>
              <a:ext cx="3327" cy="1080"/>
            </a:xfrm>
            <a:prstGeom prst="rect">
              <a:avLst/>
            </a:prstGeom>
            <a:solidFill>
              <a:srgbClr val="EBEBEB"/>
            </a:solidFill>
            <a:ln w="9525">
              <a:solidFill>
                <a:schemeClr val="tx1"/>
              </a:solidFill>
              <a:miter lim="800000"/>
              <a:headEnd/>
              <a:tailEnd/>
            </a:ln>
            <a:effectLst>
              <a:outerShdw blurRad="63500" dist="107763" dir="2700000" algn="ctr" rotWithShape="0">
                <a:schemeClr val="tx2">
                  <a:alpha val="74998"/>
                </a:schemeClr>
              </a:outerShdw>
            </a:effectLst>
          </p:spPr>
          <p:txBody>
            <a:bodyPr wrap="none" anchor="ctr"/>
            <a:lstStyle/>
            <a:p>
              <a:endParaRPr lang="en-US" sz="900"/>
            </a:p>
          </p:txBody>
        </p:sp>
        <p:sp>
          <p:nvSpPr>
            <p:cNvPr id="6" name="Line 144"/>
            <p:cNvSpPr>
              <a:spLocks noChangeShapeType="1"/>
            </p:cNvSpPr>
            <p:nvPr/>
          </p:nvSpPr>
          <p:spPr bwMode="auto">
            <a:xfrm>
              <a:off x="988" y="1328"/>
              <a:ext cx="33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 name="Line 145"/>
            <p:cNvSpPr>
              <a:spLocks noChangeShapeType="1"/>
            </p:cNvSpPr>
            <p:nvPr/>
          </p:nvSpPr>
          <p:spPr bwMode="auto">
            <a:xfrm>
              <a:off x="988" y="1688"/>
              <a:ext cx="33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2">
                        <a:alpha val="74998"/>
                      </a:schemeClr>
                    </a:outerShdw>
                  </a:effectLst>
                </a14:hiddenEffects>
              </a:ext>
            </a:extLst>
          </p:spPr>
          <p:txBody>
            <a:bodyPr wrap="none" anchor="ctr"/>
            <a:lstStyle/>
            <a:p>
              <a:endParaRPr lang="en-US" sz="900"/>
            </a:p>
          </p:txBody>
        </p:sp>
        <p:sp>
          <p:nvSpPr>
            <p:cNvPr id="8" name="Line 146"/>
            <p:cNvSpPr>
              <a:spLocks noChangeShapeType="1"/>
            </p:cNvSpPr>
            <p:nvPr/>
          </p:nvSpPr>
          <p:spPr bwMode="auto">
            <a:xfrm>
              <a:off x="2651" y="968"/>
              <a:ext cx="0" cy="5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9" name="Line 147"/>
            <p:cNvSpPr>
              <a:spLocks noChangeShapeType="1"/>
            </p:cNvSpPr>
            <p:nvPr/>
          </p:nvSpPr>
          <p:spPr bwMode="auto">
            <a:xfrm>
              <a:off x="3483" y="1868"/>
              <a:ext cx="0" cy="1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0" name="Line 148"/>
            <p:cNvSpPr>
              <a:spLocks noChangeShapeType="1"/>
            </p:cNvSpPr>
            <p:nvPr/>
          </p:nvSpPr>
          <p:spPr bwMode="auto">
            <a:xfrm>
              <a:off x="2963" y="1152"/>
              <a:ext cx="0" cy="1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1" name="Line 149"/>
            <p:cNvSpPr>
              <a:spLocks noChangeShapeType="1"/>
            </p:cNvSpPr>
            <p:nvPr/>
          </p:nvSpPr>
          <p:spPr bwMode="auto">
            <a:xfrm>
              <a:off x="1404" y="964"/>
              <a:ext cx="0" cy="1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2" name="Line 150"/>
            <p:cNvSpPr>
              <a:spLocks noChangeShapeType="1"/>
            </p:cNvSpPr>
            <p:nvPr/>
          </p:nvSpPr>
          <p:spPr bwMode="auto">
            <a:xfrm>
              <a:off x="1819" y="968"/>
              <a:ext cx="0" cy="1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3" name="Text Box 151"/>
            <p:cNvSpPr txBox="1">
              <a:spLocks noChangeArrowheads="1"/>
            </p:cNvSpPr>
            <p:nvPr/>
          </p:nvSpPr>
          <p:spPr bwMode="auto">
            <a:xfrm>
              <a:off x="955" y="961"/>
              <a:ext cx="51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b="1" dirty="0">
                  <a:solidFill>
                    <a:srgbClr val="FF0000"/>
                  </a:solidFill>
                  <a:latin typeface="Arial" charset="0"/>
                </a:rPr>
                <a:t>Version</a:t>
              </a:r>
            </a:p>
          </p:txBody>
        </p:sp>
        <p:sp>
          <p:nvSpPr>
            <p:cNvPr id="14" name="Text Box 152"/>
            <p:cNvSpPr txBox="1">
              <a:spLocks noChangeArrowheads="1"/>
            </p:cNvSpPr>
            <p:nvPr/>
          </p:nvSpPr>
          <p:spPr bwMode="auto">
            <a:xfrm>
              <a:off x="1427" y="961"/>
              <a:ext cx="30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IHL</a:t>
              </a:r>
            </a:p>
          </p:txBody>
        </p:sp>
        <p:sp>
          <p:nvSpPr>
            <p:cNvPr id="15" name="Text Box 154"/>
            <p:cNvSpPr txBox="1">
              <a:spLocks noChangeArrowheads="1"/>
            </p:cNvSpPr>
            <p:nvPr/>
          </p:nvSpPr>
          <p:spPr bwMode="auto">
            <a:xfrm>
              <a:off x="2805" y="961"/>
              <a:ext cx="69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Total Length</a:t>
              </a:r>
            </a:p>
          </p:txBody>
        </p:sp>
        <p:sp>
          <p:nvSpPr>
            <p:cNvPr id="16" name="Text Box 155"/>
            <p:cNvSpPr txBox="1">
              <a:spLocks noChangeArrowheads="1"/>
            </p:cNvSpPr>
            <p:nvPr/>
          </p:nvSpPr>
          <p:spPr bwMode="auto">
            <a:xfrm>
              <a:off x="2623" y="1157"/>
              <a:ext cx="39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Flags</a:t>
              </a:r>
            </a:p>
          </p:txBody>
        </p:sp>
        <p:sp>
          <p:nvSpPr>
            <p:cNvPr id="17" name="Text Box 156"/>
            <p:cNvSpPr txBox="1">
              <a:spLocks noChangeArrowheads="1"/>
            </p:cNvSpPr>
            <p:nvPr/>
          </p:nvSpPr>
          <p:spPr bwMode="auto">
            <a:xfrm>
              <a:off x="1497" y="1157"/>
              <a:ext cx="69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Identification</a:t>
              </a:r>
            </a:p>
          </p:txBody>
        </p:sp>
        <p:sp>
          <p:nvSpPr>
            <p:cNvPr id="18" name="Text Box 157"/>
            <p:cNvSpPr txBox="1">
              <a:spLocks noChangeArrowheads="1"/>
            </p:cNvSpPr>
            <p:nvPr/>
          </p:nvSpPr>
          <p:spPr bwMode="auto">
            <a:xfrm>
              <a:off x="3156" y="1157"/>
              <a:ext cx="85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Fragment Offset</a:t>
              </a:r>
            </a:p>
          </p:txBody>
        </p:sp>
        <p:sp>
          <p:nvSpPr>
            <p:cNvPr id="19" name="Text Box 158"/>
            <p:cNvSpPr txBox="1">
              <a:spLocks noChangeArrowheads="1"/>
            </p:cNvSpPr>
            <p:nvPr/>
          </p:nvSpPr>
          <p:spPr bwMode="auto">
            <a:xfrm>
              <a:off x="1042" y="1341"/>
              <a:ext cx="74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b="1" dirty="0">
                  <a:solidFill>
                    <a:srgbClr val="FF0000"/>
                  </a:solidFill>
                  <a:latin typeface="Arial" charset="0"/>
                </a:rPr>
                <a:t>Time To Live</a:t>
              </a:r>
            </a:p>
          </p:txBody>
        </p:sp>
        <p:sp>
          <p:nvSpPr>
            <p:cNvPr id="20" name="Text Box 159"/>
            <p:cNvSpPr txBox="1">
              <a:spLocks noChangeArrowheads="1"/>
            </p:cNvSpPr>
            <p:nvPr/>
          </p:nvSpPr>
          <p:spPr bwMode="auto">
            <a:xfrm>
              <a:off x="2324" y="1517"/>
              <a:ext cx="8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Source Address</a:t>
              </a:r>
            </a:p>
          </p:txBody>
        </p:sp>
        <p:sp>
          <p:nvSpPr>
            <p:cNvPr id="21" name="Text Box 160"/>
            <p:cNvSpPr txBox="1">
              <a:spLocks noChangeArrowheads="1"/>
            </p:cNvSpPr>
            <p:nvPr/>
          </p:nvSpPr>
          <p:spPr bwMode="auto">
            <a:xfrm>
              <a:off x="2104" y="1689"/>
              <a:ext cx="109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b="1" dirty="0">
                  <a:solidFill>
                    <a:srgbClr val="FF0000"/>
                  </a:solidFill>
                  <a:latin typeface="Arial" charset="0"/>
                </a:rPr>
                <a:t>Destination Address</a:t>
              </a:r>
            </a:p>
          </p:txBody>
        </p:sp>
        <p:sp>
          <p:nvSpPr>
            <p:cNvPr id="22" name="Text Box 161"/>
            <p:cNvSpPr txBox="1">
              <a:spLocks noChangeArrowheads="1"/>
            </p:cNvSpPr>
            <p:nvPr/>
          </p:nvSpPr>
          <p:spPr bwMode="auto">
            <a:xfrm>
              <a:off x="1978" y="1881"/>
              <a:ext cx="48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Options</a:t>
              </a:r>
            </a:p>
          </p:txBody>
        </p:sp>
        <p:sp>
          <p:nvSpPr>
            <p:cNvPr id="23" name="Text Box 162"/>
            <p:cNvSpPr txBox="1">
              <a:spLocks noChangeArrowheads="1"/>
            </p:cNvSpPr>
            <p:nvPr/>
          </p:nvSpPr>
          <p:spPr bwMode="auto">
            <a:xfrm>
              <a:off x="3563" y="1881"/>
              <a:ext cx="51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Padding</a:t>
              </a:r>
            </a:p>
          </p:txBody>
        </p:sp>
        <p:sp>
          <p:nvSpPr>
            <p:cNvPr id="24" name="Line 163"/>
            <p:cNvSpPr>
              <a:spLocks noChangeShapeType="1"/>
            </p:cNvSpPr>
            <p:nvPr/>
          </p:nvSpPr>
          <p:spPr bwMode="auto">
            <a:xfrm>
              <a:off x="1819" y="1332"/>
              <a:ext cx="0" cy="1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25" name="Text Box 164"/>
            <p:cNvSpPr txBox="1">
              <a:spLocks noChangeArrowheads="1"/>
            </p:cNvSpPr>
            <p:nvPr/>
          </p:nvSpPr>
          <p:spPr bwMode="auto">
            <a:xfrm>
              <a:off x="1947" y="1341"/>
              <a:ext cx="51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Protocol</a:t>
              </a:r>
            </a:p>
          </p:txBody>
        </p:sp>
        <p:sp>
          <p:nvSpPr>
            <p:cNvPr id="26" name="Text Box 165"/>
            <p:cNvSpPr txBox="1">
              <a:spLocks noChangeArrowheads="1"/>
            </p:cNvSpPr>
            <p:nvPr/>
          </p:nvSpPr>
          <p:spPr bwMode="auto">
            <a:xfrm>
              <a:off x="2853" y="1341"/>
              <a:ext cx="100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b="1" dirty="0">
                  <a:solidFill>
                    <a:srgbClr val="FF0000"/>
                  </a:solidFill>
                  <a:latin typeface="Arial" charset="0"/>
                </a:rPr>
                <a:t>Header Checksum</a:t>
              </a:r>
            </a:p>
          </p:txBody>
        </p:sp>
        <p:sp>
          <p:nvSpPr>
            <p:cNvPr id="27" name="Rectangle 203"/>
            <p:cNvSpPr>
              <a:spLocks noChangeArrowheads="1"/>
            </p:cNvSpPr>
            <p:nvPr/>
          </p:nvSpPr>
          <p:spPr bwMode="auto">
            <a:xfrm rot="2537342">
              <a:off x="4230" y="1899"/>
              <a:ext cx="92" cy="90"/>
            </a:xfrm>
            <a:prstGeom prst="rect">
              <a:avLst/>
            </a:prstGeom>
            <a:solidFill>
              <a:srgbClr val="EBEBEB"/>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28" name="Rectangle 204"/>
            <p:cNvSpPr>
              <a:spLocks noChangeArrowheads="1"/>
            </p:cNvSpPr>
            <p:nvPr/>
          </p:nvSpPr>
          <p:spPr bwMode="auto">
            <a:xfrm>
              <a:off x="4185" y="1878"/>
              <a:ext cx="126" cy="143"/>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29" name="Rectangle 205"/>
            <p:cNvSpPr>
              <a:spLocks noChangeArrowheads="1"/>
            </p:cNvSpPr>
            <p:nvPr/>
          </p:nvSpPr>
          <p:spPr bwMode="auto">
            <a:xfrm rot="-2126182">
              <a:off x="4298" y="1961"/>
              <a:ext cx="52" cy="4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0" name="Line 206"/>
            <p:cNvSpPr>
              <a:spLocks noChangeShapeType="1"/>
            </p:cNvSpPr>
            <p:nvPr/>
          </p:nvSpPr>
          <p:spPr bwMode="auto">
            <a:xfrm flipH="1">
              <a:off x="4291" y="1944"/>
              <a:ext cx="52"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1" name="Line 207"/>
            <p:cNvSpPr>
              <a:spLocks noChangeShapeType="1"/>
            </p:cNvSpPr>
            <p:nvPr/>
          </p:nvSpPr>
          <p:spPr bwMode="auto">
            <a:xfrm flipH="1" flipV="1">
              <a:off x="4293" y="1986"/>
              <a:ext cx="24" cy="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2" name="Rectangle 209"/>
            <p:cNvSpPr>
              <a:spLocks noChangeArrowheads="1"/>
            </p:cNvSpPr>
            <p:nvPr/>
          </p:nvSpPr>
          <p:spPr bwMode="auto">
            <a:xfrm rot="-2126182">
              <a:off x="971" y="1969"/>
              <a:ext cx="52" cy="47"/>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3" name="Line 211"/>
            <p:cNvSpPr>
              <a:spLocks noChangeShapeType="1"/>
            </p:cNvSpPr>
            <p:nvPr/>
          </p:nvSpPr>
          <p:spPr bwMode="auto">
            <a:xfrm flipH="1" flipV="1">
              <a:off x="966" y="1994"/>
              <a:ext cx="24" cy="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4" name="Line 213"/>
            <p:cNvSpPr>
              <a:spLocks noChangeShapeType="1"/>
            </p:cNvSpPr>
            <p:nvPr/>
          </p:nvSpPr>
          <p:spPr bwMode="auto">
            <a:xfrm>
              <a:off x="988" y="1870"/>
              <a:ext cx="33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5" name="Line 214"/>
            <p:cNvSpPr>
              <a:spLocks noChangeShapeType="1"/>
            </p:cNvSpPr>
            <p:nvPr/>
          </p:nvSpPr>
          <p:spPr bwMode="auto">
            <a:xfrm>
              <a:off x="988" y="1501"/>
              <a:ext cx="33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6" name="Line 215"/>
            <p:cNvSpPr>
              <a:spLocks noChangeShapeType="1"/>
            </p:cNvSpPr>
            <p:nvPr/>
          </p:nvSpPr>
          <p:spPr bwMode="auto">
            <a:xfrm>
              <a:off x="988" y="1141"/>
              <a:ext cx="33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nvGrpSpPr>
            <p:cNvPr id="37" name="Group 256"/>
            <p:cNvGrpSpPr>
              <a:grpSpLocks/>
            </p:cNvGrpSpPr>
            <p:nvPr/>
          </p:nvGrpSpPr>
          <p:grpSpPr bwMode="auto">
            <a:xfrm>
              <a:off x="980" y="831"/>
              <a:ext cx="3334" cy="113"/>
              <a:chOff x="980" y="639"/>
              <a:chExt cx="3334" cy="113"/>
            </a:xfrm>
          </p:grpSpPr>
          <p:sp>
            <p:nvSpPr>
              <p:cNvPr id="43" name="Line 218"/>
              <p:cNvSpPr>
                <a:spLocks noChangeShapeType="1"/>
              </p:cNvSpPr>
              <p:nvPr/>
            </p:nvSpPr>
            <p:spPr bwMode="auto">
              <a:xfrm>
                <a:off x="983" y="752"/>
                <a:ext cx="33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44" name="Line 219"/>
              <p:cNvSpPr>
                <a:spLocks noChangeShapeType="1"/>
              </p:cNvSpPr>
              <p:nvPr/>
            </p:nvSpPr>
            <p:spPr bwMode="auto">
              <a:xfrm flipV="1">
                <a:off x="9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45" name="Line 220"/>
              <p:cNvSpPr>
                <a:spLocks noChangeShapeType="1"/>
              </p:cNvSpPr>
              <p:nvPr/>
            </p:nvSpPr>
            <p:spPr bwMode="auto">
              <a:xfrm flipV="1">
                <a:off x="1813"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46" name="Line 221"/>
              <p:cNvSpPr>
                <a:spLocks noChangeShapeType="1"/>
              </p:cNvSpPr>
              <p:nvPr/>
            </p:nvSpPr>
            <p:spPr bwMode="auto">
              <a:xfrm flipV="1">
                <a:off x="4314"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47" name="Line 222"/>
              <p:cNvSpPr>
                <a:spLocks noChangeShapeType="1"/>
              </p:cNvSpPr>
              <p:nvPr/>
            </p:nvSpPr>
            <p:spPr bwMode="auto">
              <a:xfrm flipV="1">
                <a:off x="2647"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48" name="Line 223"/>
              <p:cNvSpPr>
                <a:spLocks noChangeShapeType="1"/>
              </p:cNvSpPr>
              <p:nvPr/>
            </p:nvSpPr>
            <p:spPr bwMode="auto">
              <a:xfrm flipV="1">
                <a:off x="34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nvGrpSpPr>
              <p:cNvPr id="49" name="Group 231"/>
              <p:cNvGrpSpPr>
                <a:grpSpLocks/>
              </p:cNvGrpSpPr>
              <p:nvPr/>
            </p:nvGrpSpPr>
            <p:grpSpPr bwMode="auto">
              <a:xfrm>
                <a:off x="1094" y="692"/>
                <a:ext cx="620" cy="60"/>
                <a:chOff x="1094" y="688"/>
                <a:chExt cx="620" cy="60"/>
              </a:xfrm>
            </p:grpSpPr>
            <p:sp>
              <p:nvSpPr>
                <p:cNvPr id="74" name="Line 224"/>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5" name="Line 225"/>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6" name="Line 226"/>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7" name="Line 227"/>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8" name="Line 228"/>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9" name="Line 229"/>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80" name="Line 230"/>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grpSp>
            <p:nvGrpSpPr>
              <p:cNvPr id="50" name="Group 232"/>
              <p:cNvGrpSpPr>
                <a:grpSpLocks/>
              </p:cNvGrpSpPr>
              <p:nvPr/>
            </p:nvGrpSpPr>
            <p:grpSpPr bwMode="auto">
              <a:xfrm>
                <a:off x="3578" y="692"/>
                <a:ext cx="620" cy="60"/>
                <a:chOff x="1094" y="688"/>
                <a:chExt cx="620" cy="60"/>
              </a:xfrm>
            </p:grpSpPr>
            <p:sp>
              <p:nvSpPr>
                <p:cNvPr id="67" name="Line 233"/>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8" name="Line 234"/>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9" name="Line 235"/>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0" name="Line 236"/>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1" name="Line 237"/>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2" name="Line 238"/>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3" name="Line 239"/>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grpSp>
            <p:nvGrpSpPr>
              <p:cNvPr id="51" name="Group 240"/>
              <p:cNvGrpSpPr>
                <a:grpSpLocks/>
              </p:cNvGrpSpPr>
              <p:nvPr/>
            </p:nvGrpSpPr>
            <p:grpSpPr bwMode="auto">
              <a:xfrm>
                <a:off x="2754" y="692"/>
                <a:ext cx="620" cy="60"/>
                <a:chOff x="1094" y="688"/>
                <a:chExt cx="620" cy="60"/>
              </a:xfrm>
            </p:grpSpPr>
            <p:sp>
              <p:nvSpPr>
                <p:cNvPr id="60" name="Line 241"/>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1" name="Line 242"/>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2" name="Line 243"/>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3" name="Line 244"/>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4" name="Line 245"/>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5" name="Line 246"/>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6" name="Line 247"/>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grpSp>
            <p:nvGrpSpPr>
              <p:cNvPr id="52" name="Group 248"/>
              <p:cNvGrpSpPr>
                <a:grpSpLocks/>
              </p:cNvGrpSpPr>
              <p:nvPr/>
            </p:nvGrpSpPr>
            <p:grpSpPr bwMode="auto">
              <a:xfrm>
                <a:off x="1925" y="692"/>
                <a:ext cx="620" cy="60"/>
                <a:chOff x="1094" y="688"/>
                <a:chExt cx="620" cy="60"/>
              </a:xfrm>
            </p:grpSpPr>
            <p:sp>
              <p:nvSpPr>
                <p:cNvPr id="53" name="Line 249"/>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54" name="Line 250"/>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55" name="Line 251"/>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56" name="Line 252"/>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57" name="Line 253"/>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58" name="Line 254"/>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59" name="Line 255"/>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grpSp>
        <p:sp>
          <p:nvSpPr>
            <p:cNvPr id="38" name="AutoShape 260"/>
            <p:cNvSpPr>
              <a:spLocks noChangeArrowheads="1"/>
            </p:cNvSpPr>
            <p:nvPr/>
          </p:nvSpPr>
          <p:spPr bwMode="auto">
            <a:xfrm rot="13500000">
              <a:off x="969" y="1933"/>
              <a:ext cx="40" cy="40"/>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9" name="Line 259"/>
            <p:cNvSpPr>
              <a:spLocks noChangeShapeType="1"/>
            </p:cNvSpPr>
            <p:nvPr/>
          </p:nvSpPr>
          <p:spPr bwMode="auto">
            <a:xfrm>
              <a:off x="989" y="1933"/>
              <a:ext cx="0" cy="39"/>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40" name="Line 210"/>
            <p:cNvSpPr>
              <a:spLocks noChangeShapeType="1"/>
            </p:cNvSpPr>
            <p:nvPr/>
          </p:nvSpPr>
          <p:spPr bwMode="auto">
            <a:xfrm flipH="1">
              <a:off x="964" y="1954"/>
              <a:ext cx="52"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41" name="Line 212"/>
            <p:cNvSpPr>
              <a:spLocks noChangeShapeType="1"/>
            </p:cNvSpPr>
            <p:nvPr/>
          </p:nvSpPr>
          <p:spPr bwMode="auto">
            <a:xfrm>
              <a:off x="988" y="1926"/>
              <a:ext cx="34" cy="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42" name="Text Box 153"/>
            <p:cNvSpPr txBox="1">
              <a:spLocks noChangeArrowheads="1"/>
            </p:cNvSpPr>
            <p:nvPr/>
          </p:nvSpPr>
          <p:spPr bwMode="auto">
            <a:xfrm>
              <a:off x="1860" y="968"/>
              <a:ext cx="8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Type of Service</a:t>
              </a:r>
            </a:p>
          </p:txBody>
        </p:sp>
      </p:grpSp>
    </p:spTree>
    <p:extLst>
      <p:ext uri="{BB962C8B-B14F-4D97-AF65-F5344CB8AC3E}">
        <p14:creationId xmlns:p14="http://schemas.microsoft.com/office/powerpoint/2010/main" val="200003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62" y="248836"/>
            <a:ext cx="5915025" cy="745629"/>
          </a:xfrm>
        </p:spPr>
        <p:txBody>
          <a:bodyPr/>
          <a:lstStyle/>
          <a:p>
            <a:r>
              <a:rPr lang="en-US" dirty="0" smtClean="0"/>
              <a:t>Data Flow</a:t>
            </a:r>
            <a:endParaRPr lang="en-US" dirty="0"/>
          </a:p>
        </p:txBody>
      </p:sp>
      <p:sp>
        <p:nvSpPr>
          <p:cNvPr id="4" name="TextBox 3"/>
          <p:cNvSpPr txBox="1"/>
          <p:nvPr/>
        </p:nvSpPr>
        <p:spPr>
          <a:xfrm>
            <a:off x="1560138" y="1593950"/>
            <a:ext cx="821059" cy="248209"/>
          </a:xfrm>
          <a:prstGeom prst="rect">
            <a:avLst/>
          </a:prstGeom>
          <a:noFill/>
          <a:ln>
            <a:solidFill>
              <a:schemeClr val="bg1">
                <a:lumMod val="65000"/>
              </a:schemeClr>
            </a:solidFill>
          </a:ln>
        </p:spPr>
        <p:txBody>
          <a:bodyPr wrap="none" rtlCol="0">
            <a:spAutoFit/>
          </a:bodyPr>
          <a:lstStyle/>
          <a:p>
            <a:pPr algn="ctr"/>
            <a:r>
              <a:rPr lang="en-US" sz="1013" dirty="0"/>
              <a:t>Application</a:t>
            </a:r>
          </a:p>
        </p:txBody>
      </p:sp>
      <p:sp>
        <p:nvSpPr>
          <p:cNvPr id="5" name="TextBox 4"/>
          <p:cNvSpPr txBox="1"/>
          <p:nvPr/>
        </p:nvSpPr>
        <p:spPr>
          <a:xfrm>
            <a:off x="6179411" y="1593950"/>
            <a:ext cx="821059" cy="248209"/>
          </a:xfrm>
          <a:prstGeom prst="rect">
            <a:avLst/>
          </a:prstGeom>
          <a:noFill/>
          <a:ln>
            <a:solidFill>
              <a:schemeClr val="bg1">
                <a:lumMod val="65000"/>
              </a:schemeClr>
            </a:solidFill>
          </a:ln>
        </p:spPr>
        <p:txBody>
          <a:bodyPr wrap="none" rtlCol="0">
            <a:spAutoFit/>
          </a:bodyPr>
          <a:lstStyle/>
          <a:p>
            <a:pPr algn="ctr"/>
            <a:r>
              <a:rPr lang="en-US" sz="1013"/>
              <a:t>Application</a:t>
            </a:r>
          </a:p>
        </p:txBody>
      </p:sp>
      <p:sp>
        <p:nvSpPr>
          <p:cNvPr id="6" name="TextBox 5"/>
          <p:cNvSpPr txBox="1"/>
          <p:nvPr/>
        </p:nvSpPr>
        <p:spPr>
          <a:xfrm flipH="1">
            <a:off x="1617394" y="2054229"/>
            <a:ext cx="721427" cy="230832"/>
          </a:xfrm>
          <a:prstGeom prst="rect">
            <a:avLst/>
          </a:prstGeom>
          <a:noFill/>
          <a:ln>
            <a:solidFill>
              <a:schemeClr val="bg1">
                <a:lumMod val="65000"/>
              </a:schemeClr>
            </a:solidFill>
          </a:ln>
        </p:spPr>
        <p:txBody>
          <a:bodyPr wrap="square" rtlCol="0">
            <a:spAutoFit/>
          </a:bodyPr>
          <a:lstStyle/>
          <a:p>
            <a:pPr algn="ctr"/>
            <a:r>
              <a:rPr lang="en-US" sz="900" dirty="0"/>
              <a:t>Transport</a:t>
            </a:r>
            <a:endParaRPr lang="en-US" sz="1013" dirty="0"/>
          </a:p>
        </p:txBody>
      </p:sp>
      <p:sp>
        <p:nvSpPr>
          <p:cNvPr id="7" name="TextBox 6"/>
          <p:cNvSpPr txBox="1"/>
          <p:nvPr/>
        </p:nvSpPr>
        <p:spPr>
          <a:xfrm flipH="1">
            <a:off x="6218711" y="2054229"/>
            <a:ext cx="721427" cy="230832"/>
          </a:xfrm>
          <a:prstGeom prst="rect">
            <a:avLst/>
          </a:prstGeom>
          <a:noFill/>
          <a:ln>
            <a:solidFill>
              <a:schemeClr val="bg1">
                <a:lumMod val="65000"/>
              </a:schemeClr>
            </a:solidFill>
          </a:ln>
        </p:spPr>
        <p:txBody>
          <a:bodyPr wrap="square" rtlCol="0">
            <a:spAutoFit/>
          </a:bodyPr>
          <a:lstStyle/>
          <a:p>
            <a:pPr algn="ctr"/>
            <a:r>
              <a:rPr lang="en-US" sz="900"/>
              <a:t>Transport</a:t>
            </a:r>
          </a:p>
        </p:txBody>
      </p:sp>
      <p:sp>
        <p:nvSpPr>
          <p:cNvPr id="8" name="TextBox 7"/>
          <p:cNvSpPr txBox="1"/>
          <p:nvPr/>
        </p:nvSpPr>
        <p:spPr>
          <a:xfrm flipH="1">
            <a:off x="1617394" y="2514509"/>
            <a:ext cx="721427" cy="248209"/>
          </a:xfrm>
          <a:prstGeom prst="rect">
            <a:avLst/>
          </a:prstGeom>
          <a:noFill/>
          <a:ln>
            <a:solidFill>
              <a:schemeClr val="bg1">
                <a:lumMod val="65000"/>
              </a:schemeClr>
            </a:solidFill>
          </a:ln>
        </p:spPr>
        <p:txBody>
          <a:bodyPr wrap="square" rtlCol="0">
            <a:spAutoFit/>
          </a:bodyPr>
          <a:lstStyle/>
          <a:p>
            <a:pPr algn="ctr"/>
            <a:r>
              <a:rPr lang="en-US" sz="1013"/>
              <a:t>Internet</a:t>
            </a:r>
          </a:p>
        </p:txBody>
      </p:sp>
      <p:sp>
        <p:nvSpPr>
          <p:cNvPr id="9" name="TextBox 8"/>
          <p:cNvSpPr txBox="1"/>
          <p:nvPr/>
        </p:nvSpPr>
        <p:spPr>
          <a:xfrm flipH="1">
            <a:off x="6218711" y="2514509"/>
            <a:ext cx="721427" cy="248209"/>
          </a:xfrm>
          <a:prstGeom prst="rect">
            <a:avLst/>
          </a:prstGeom>
          <a:noFill/>
          <a:ln>
            <a:solidFill>
              <a:schemeClr val="bg1">
                <a:lumMod val="65000"/>
              </a:schemeClr>
            </a:solidFill>
          </a:ln>
        </p:spPr>
        <p:txBody>
          <a:bodyPr wrap="square" rtlCol="0">
            <a:spAutoFit/>
          </a:bodyPr>
          <a:lstStyle/>
          <a:p>
            <a:pPr algn="ctr"/>
            <a:r>
              <a:rPr lang="en-US" sz="1013"/>
              <a:t>Internet</a:t>
            </a:r>
          </a:p>
        </p:txBody>
      </p:sp>
      <p:sp>
        <p:nvSpPr>
          <p:cNvPr id="10" name="TextBox 9"/>
          <p:cNvSpPr txBox="1"/>
          <p:nvPr/>
        </p:nvSpPr>
        <p:spPr>
          <a:xfrm flipH="1">
            <a:off x="5068382" y="2514509"/>
            <a:ext cx="721427" cy="248209"/>
          </a:xfrm>
          <a:prstGeom prst="rect">
            <a:avLst/>
          </a:prstGeom>
          <a:noFill/>
          <a:ln>
            <a:solidFill>
              <a:schemeClr val="bg1">
                <a:lumMod val="65000"/>
              </a:schemeClr>
            </a:solidFill>
          </a:ln>
        </p:spPr>
        <p:txBody>
          <a:bodyPr wrap="square" rtlCol="0">
            <a:spAutoFit/>
          </a:bodyPr>
          <a:lstStyle/>
          <a:p>
            <a:pPr algn="ctr"/>
            <a:r>
              <a:rPr lang="en-US" sz="1013"/>
              <a:t>Internet</a:t>
            </a:r>
          </a:p>
        </p:txBody>
      </p:sp>
      <p:sp>
        <p:nvSpPr>
          <p:cNvPr id="11" name="TextBox 10"/>
          <p:cNvSpPr txBox="1"/>
          <p:nvPr/>
        </p:nvSpPr>
        <p:spPr>
          <a:xfrm flipH="1">
            <a:off x="3918052" y="2514509"/>
            <a:ext cx="721427" cy="248209"/>
          </a:xfrm>
          <a:prstGeom prst="rect">
            <a:avLst/>
          </a:prstGeom>
          <a:noFill/>
          <a:ln>
            <a:solidFill>
              <a:schemeClr val="bg1">
                <a:lumMod val="65000"/>
              </a:schemeClr>
            </a:solidFill>
          </a:ln>
        </p:spPr>
        <p:txBody>
          <a:bodyPr wrap="square" rtlCol="0">
            <a:spAutoFit/>
          </a:bodyPr>
          <a:lstStyle/>
          <a:p>
            <a:pPr algn="ctr"/>
            <a:r>
              <a:rPr lang="en-US" sz="1013"/>
              <a:t>Internet</a:t>
            </a:r>
          </a:p>
        </p:txBody>
      </p:sp>
      <p:sp>
        <p:nvSpPr>
          <p:cNvPr id="12" name="TextBox 11"/>
          <p:cNvSpPr txBox="1"/>
          <p:nvPr/>
        </p:nvSpPr>
        <p:spPr>
          <a:xfrm flipH="1">
            <a:off x="2767723" y="2514509"/>
            <a:ext cx="721427" cy="248209"/>
          </a:xfrm>
          <a:prstGeom prst="rect">
            <a:avLst/>
          </a:prstGeom>
          <a:noFill/>
          <a:ln>
            <a:solidFill>
              <a:schemeClr val="bg1">
                <a:lumMod val="65000"/>
              </a:schemeClr>
            </a:solidFill>
          </a:ln>
        </p:spPr>
        <p:txBody>
          <a:bodyPr wrap="square" rtlCol="0">
            <a:spAutoFit/>
          </a:bodyPr>
          <a:lstStyle/>
          <a:p>
            <a:pPr algn="ctr"/>
            <a:r>
              <a:rPr lang="en-US" sz="1013"/>
              <a:t>Internet</a:t>
            </a:r>
          </a:p>
        </p:txBody>
      </p:sp>
      <p:sp>
        <p:nvSpPr>
          <p:cNvPr id="14" name="TextBox 13"/>
          <p:cNvSpPr txBox="1"/>
          <p:nvPr/>
        </p:nvSpPr>
        <p:spPr>
          <a:xfrm flipH="1">
            <a:off x="1617394" y="2974788"/>
            <a:ext cx="721427" cy="248209"/>
          </a:xfrm>
          <a:prstGeom prst="rect">
            <a:avLst/>
          </a:prstGeom>
          <a:noFill/>
          <a:ln>
            <a:solidFill>
              <a:schemeClr val="bg1">
                <a:lumMod val="65000"/>
              </a:schemeClr>
            </a:solidFill>
          </a:ln>
        </p:spPr>
        <p:txBody>
          <a:bodyPr wrap="square" rtlCol="0">
            <a:spAutoFit/>
          </a:bodyPr>
          <a:lstStyle/>
          <a:p>
            <a:pPr algn="ctr"/>
            <a:r>
              <a:rPr lang="en-US" sz="1013" dirty="0"/>
              <a:t>Link</a:t>
            </a:r>
          </a:p>
        </p:txBody>
      </p:sp>
      <p:sp>
        <p:nvSpPr>
          <p:cNvPr id="15" name="TextBox 14"/>
          <p:cNvSpPr txBox="1"/>
          <p:nvPr/>
        </p:nvSpPr>
        <p:spPr>
          <a:xfrm flipH="1">
            <a:off x="2767723" y="2974788"/>
            <a:ext cx="721427" cy="248209"/>
          </a:xfrm>
          <a:prstGeom prst="rect">
            <a:avLst/>
          </a:prstGeom>
          <a:noFill/>
          <a:ln>
            <a:solidFill>
              <a:schemeClr val="bg1">
                <a:lumMod val="65000"/>
              </a:schemeClr>
            </a:solidFill>
          </a:ln>
        </p:spPr>
        <p:txBody>
          <a:bodyPr wrap="square" rtlCol="0">
            <a:spAutoFit/>
          </a:bodyPr>
          <a:lstStyle/>
          <a:p>
            <a:pPr algn="ctr"/>
            <a:r>
              <a:rPr lang="en-US" sz="1013"/>
              <a:t>Link</a:t>
            </a:r>
          </a:p>
        </p:txBody>
      </p:sp>
      <p:sp>
        <p:nvSpPr>
          <p:cNvPr id="16" name="TextBox 15"/>
          <p:cNvSpPr txBox="1"/>
          <p:nvPr/>
        </p:nvSpPr>
        <p:spPr>
          <a:xfrm flipH="1">
            <a:off x="3918052" y="2974788"/>
            <a:ext cx="721427" cy="248209"/>
          </a:xfrm>
          <a:prstGeom prst="rect">
            <a:avLst/>
          </a:prstGeom>
          <a:noFill/>
          <a:ln>
            <a:solidFill>
              <a:schemeClr val="bg1">
                <a:lumMod val="65000"/>
              </a:schemeClr>
            </a:solidFill>
          </a:ln>
        </p:spPr>
        <p:txBody>
          <a:bodyPr wrap="square" rtlCol="0">
            <a:spAutoFit/>
          </a:bodyPr>
          <a:lstStyle/>
          <a:p>
            <a:pPr algn="ctr"/>
            <a:r>
              <a:rPr lang="en-US" sz="1013"/>
              <a:t>Link</a:t>
            </a:r>
          </a:p>
        </p:txBody>
      </p:sp>
      <p:sp>
        <p:nvSpPr>
          <p:cNvPr id="17" name="TextBox 16"/>
          <p:cNvSpPr txBox="1"/>
          <p:nvPr/>
        </p:nvSpPr>
        <p:spPr>
          <a:xfrm flipH="1">
            <a:off x="5068382" y="2974788"/>
            <a:ext cx="721427" cy="248209"/>
          </a:xfrm>
          <a:prstGeom prst="rect">
            <a:avLst/>
          </a:prstGeom>
          <a:noFill/>
          <a:ln>
            <a:solidFill>
              <a:schemeClr val="bg1">
                <a:lumMod val="65000"/>
              </a:schemeClr>
            </a:solidFill>
          </a:ln>
        </p:spPr>
        <p:txBody>
          <a:bodyPr wrap="square" rtlCol="0">
            <a:spAutoFit/>
          </a:bodyPr>
          <a:lstStyle/>
          <a:p>
            <a:pPr algn="ctr"/>
            <a:r>
              <a:rPr lang="en-US" sz="1013"/>
              <a:t>Link</a:t>
            </a:r>
          </a:p>
        </p:txBody>
      </p:sp>
      <p:sp>
        <p:nvSpPr>
          <p:cNvPr id="18" name="TextBox 17"/>
          <p:cNvSpPr txBox="1"/>
          <p:nvPr/>
        </p:nvSpPr>
        <p:spPr>
          <a:xfrm flipH="1">
            <a:off x="6228298" y="2974788"/>
            <a:ext cx="721427" cy="248209"/>
          </a:xfrm>
          <a:prstGeom prst="rect">
            <a:avLst/>
          </a:prstGeom>
          <a:noFill/>
          <a:ln>
            <a:solidFill>
              <a:schemeClr val="bg1">
                <a:lumMod val="65000"/>
              </a:schemeClr>
            </a:solidFill>
          </a:ln>
        </p:spPr>
        <p:txBody>
          <a:bodyPr wrap="square" rtlCol="0">
            <a:spAutoFit/>
          </a:bodyPr>
          <a:lstStyle/>
          <a:p>
            <a:pPr algn="ctr"/>
            <a:r>
              <a:rPr lang="en-US" sz="1013"/>
              <a:t>Link</a:t>
            </a:r>
          </a:p>
        </p:txBody>
      </p:sp>
      <p:sp>
        <p:nvSpPr>
          <p:cNvPr id="19" name="Cloud 18"/>
          <p:cNvSpPr/>
          <p:nvPr/>
        </p:nvSpPr>
        <p:spPr>
          <a:xfrm>
            <a:off x="2192559" y="3435067"/>
            <a:ext cx="673848" cy="354033"/>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20" name="Cloud 19"/>
          <p:cNvSpPr/>
          <p:nvPr/>
        </p:nvSpPr>
        <p:spPr>
          <a:xfrm>
            <a:off x="3367103" y="3435067"/>
            <a:ext cx="673848" cy="354033"/>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21" name="Cloud 20"/>
          <p:cNvSpPr/>
          <p:nvPr/>
        </p:nvSpPr>
        <p:spPr>
          <a:xfrm>
            <a:off x="4515189" y="3435067"/>
            <a:ext cx="673848" cy="354033"/>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22" name="Cloud 21"/>
          <p:cNvSpPr/>
          <p:nvPr/>
        </p:nvSpPr>
        <p:spPr>
          <a:xfrm>
            <a:off x="5663276" y="3435067"/>
            <a:ext cx="673848" cy="354033"/>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cxnSp>
        <p:nvCxnSpPr>
          <p:cNvPr id="31" name="Straight Arrow Connector 30"/>
          <p:cNvCxnSpPr/>
          <p:nvPr/>
        </p:nvCxnSpPr>
        <p:spPr>
          <a:xfrm>
            <a:off x="1964686" y="1801699"/>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57031" y="2261979"/>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43396" y="2722258"/>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365429" y="2722258"/>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519497" y="2722258"/>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663276" y="2722258"/>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6589011" y="1785093"/>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6589011" y="2245372"/>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82513" y="2705652"/>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5189037" y="2722257"/>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4052396" y="2722257"/>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2930746" y="2722257"/>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268355" y="3182538"/>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2866407" y="3182538"/>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394741" y="3182538"/>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3992793" y="3182538"/>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590985" y="3182538"/>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5189037" y="3182538"/>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730036" y="3182538"/>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6328088" y="3182538"/>
            <a:ext cx="0" cy="26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47944" y="2082919"/>
            <a:ext cx="1213794" cy="300082"/>
          </a:xfrm>
          <a:prstGeom prst="rect">
            <a:avLst/>
          </a:prstGeom>
          <a:noFill/>
        </p:spPr>
        <p:txBody>
          <a:bodyPr wrap="none" rtlCol="0">
            <a:spAutoFit/>
          </a:bodyPr>
          <a:lstStyle/>
          <a:p>
            <a:r>
              <a:rPr lang="en-US" sz="1350" b="1" dirty="0"/>
              <a:t>Host to Host</a:t>
            </a:r>
          </a:p>
        </p:txBody>
      </p:sp>
      <p:cxnSp>
        <p:nvCxnSpPr>
          <p:cNvPr id="56" name="Straight Arrow Connector 55"/>
          <p:cNvCxnSpPr/>
          <p:nvPr/>
        </p:nvCxnSpPr>
        <p:spPr>
          <a:xfrm>
            <a:off x="2033227" y="2323365"/>
            <a:ext cx="4546198" cy="0"/>
          </a:xfrm>
          <a:prstGeom prst="straightConnector1">
            <a:avLst/>
          </a:prstGeom>
          <a:ln w="12700">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352590" y="1710400"/>
            <a:ext cx="1790875" cy="300082"/>
          </a:xfrm>
          <a:prstGeom prst="rect">
            <a:avLst/>
          </a:prstGeom>
          <a:noFill/>
        </p:spPr>
        <p:txBody>
          <a:bodyPr wrap="none" rtlCol="0">
            <a:spAutoFit/>
          </a:bodyPr>
          <a:lstStyle/>
          <a:p>
            <a:r>
              <a:rPr lang="en-US" sz="1350" b="1" dirty="0"/>
              <a:t>Process to Process</a:t>
            </a:r>
          </a:p>
        </p:txBody>
      </p:sp>
      <p:cxnSp>
        <p:nvCxnSpPr>
          <p:cNvPr id="58" name="Straight Arrow Connector 57"/>
          <p:cNvCxnSpPr/>
          <p:nvPr/>
        </p:nvCxnSpPr>
        <p:spPr>
          <a:xfrm>
            <a:off x="2035219" y="1966511"/>
            <a:ext cx="4546198" cy="0"/>
          </a:xfrm>
          <a:prstGeom prst="straightConnector1">
            <a:avLst/>
          </a:prstGeom>
          <a:ln w="12700">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46758" y="3873033"/>
            <a:ext cx="7229959" cy="923330"/>
          </a:xfrm>
          <a:prstGeom prst="rect">
            <a:avLst/>
          </a:prstGeom>
          <a:noFill/>
        </p:spPr>
        <p:txBody>
          <a:bodyPr wrap="square" rtlCol="0">
            <a:spAutoFit/>
          </a:bodyPr>
          <a:lstStyle/>
          <a:p>
            <a:r>
              <a:rPr lang="en-US" sz="1350" dirty="0"/>
              <a:t>The intention was that only the IP header is used by the network, and the entire remainder of the packet, including the transport headers, is an opaque payload</a:t>
            </a:r>
          </a:p>
          <a:p>
            <a:endParaRPr lang="en-US" sz="1350" dirty="0"/>
          </a:p>
          <a:p>
            <a:r>
              <a:rPr lang="en-US" sz="1350" dirty="0"/>
              <a:t>Each packet can be forwarded (optionally fragmented) or discarded </a:t>
            </a:r>
          </a:p>
        </p:txBody>
      </p:sp>
    </p:spTree>
    <p:extLst>
      <p:ext uri="{BB962C8B-B14F-4D97-AF65-F5344CB8AC3E}">
        <p14:creationId xmlns:p14="http://schemas.microsoft.com/office/powerpoint/2010/main" val="2091999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IP’s Strengths</a:t>
            </a:r>
            <a:endParaRPr lang="en-US" dirty="0"/>
          </a:p>
        </p:txBody>
      </p:sp>
      <p:sp>
        <p:nvSpPr>
          <p:cNvPr id="3" name="Content Placeholder 2"/>
          <p:cNvSpPr>
            <a:spLocks noGrp="1"/>
          </p:cNvSpPr>
          <p:nvPr>
            <p:ph idx="1"/>
          </p:nvPr>
        </p:nvSpPr>
        <p:spPr/>
        <p:txBody>
          <a:bodyPr>
            <a:normAutofit/>
          </a:bodyPr>
          <a:lstStyle/>
          <a:p>
            <a:r>
              <a:rPr lang="en-US" sz="2000" dirty="0" smtClean="0"/>
              <a:t>There is no “setup” and “tear down” of network state</a:t>
            </a:r>
          </a:p>
          <a:p>
            <a:r>
              <a:rPr lang="en-US" sz="2000" dirty="0" smtClean="0"/>
              <a:t>There is no requirement for symmetry between forward and reverse packet flows</a:t>
            </a:r>
          </a:p>
          <a:p>
            <a:r>
              <a:rPr lang="en-US" sz="2000" dirty="0" smtClean="0"/>
              <a:t>While it is preferred that the network maintain the order of packets, it’s not a strict requirement</a:t>
            </a:r>
          </a:p>
          <a:p>
            <a:r>
              <a:rPr lang="en-US" sz="2000" dirty="0" smtClean="0"/>
              <a:t>End-to-End Transport and Hop-by-Hop Forwarding are decoupled: the end-to-end transport protocol is a host choice, not a network choice</a:t>
            </a:r>
          </a:p>
          <a:p>
            <a:endParaRPr lang="en-US" sz="2000" dirty="0"/>
          </a:p>
        </p:txBody>
      </p:sp>
    </p:spTree>
    <p:extLst>
      <p:ext uri="{BB962C8B-B14F-4D97-AF65-F5344CB8AC3E}">
        <p14:creationId xmlns:p14="http://schemas.microsoft.com/office/powerpoint/2010/main" val="162692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idx="1"/>
          </p:nvPr>
        </p:nvSpPr>
        <p:spPr/>
        <p:txBody>
          <a:bodyPr>
            <a:noAutofit/>
          </a:bodyPr>
          <a:lstStyle/>
          <a:p>
            <a:r>
              <a:rPr lang="en-US" sz="2000" dirty="0" smtClean="0"/>
              <a:t>IP addresses are globally significant unique identifiers </a:t>
            </a:r>
            <a:r>
              <a:rPr lang="mr-IN" sz="2000" dirty="0" smtClean="0"/>
              <a:t>–</a:t>
            </a:r>
            <a:r>
              <a:rPr lang="en-US" sz="2000" dirty="0" smtClean="0"/>
              <a:t> they are not local virtual circuit identifiers</a:t>
            </a:r>
          </a:p>
          <a:p>
            <a:r>
              <a:rPr lang="en-US" sz="2000" dirty="0" smtClean="0"/>
              <a:t>All IP routers need to be aware of the relative location of all active IP addresses</a:t>
            </a:r>
          </a:p>
          <a:p>
            <a:r>
              <a:rPr lang="en-US" sz="2000" dirty="0" smtClean="0"/>
              <a:t>The total capacity of the network is limited by the number of IP addresses and the ability to represent the relative location of all these addresses within every router</a:t>
            </a:r>
            <a:endParaRPr lang="en-US" sz="2000" dirty="0"/>
          </a:p>
        </p:txBody>
      </p:sp>
    </p:spTree>
    <p:extLst>
      <p:ext uri="{BB962C8B-B14F-4D97-AF65-F5344CB8AC3E}">
        <p14:creationId xmlns:p14="http://schemas.microsoft.com/office/powerpoint/2010/main" val="195574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Proceedings of the 18</a:t>
            </a:r>
            <a:r>
              <a:rPr lang="en-US" baseline="30000" dirty="0" smtClean="0"/>
              <a:t>th</a:t>
            </a:r>
            <a:r>
              <a:rPr lang="en-US" dirty="0" smtClean="0"/>
              <a:t> IETF Meeting</a:t>
            </a:r>
            <a:endParaRPr lang="en-US" dirty="0"/>
          </a:p>
        </p:txBody>
      </p:sp>
      <p:sp>
        <p:nvSpPr>
          <p:cNvPr id="3" name="Content Placeholder 2"/>
          <p:cNvSpPr>
            <a:spLocks noGrp="1"/>
          </p:cNvSpPr>
          <p:nvPr>
            <p:ph idx="1"/>
          </p:nvPr>
        </p:nvSpPr>
        <p:spPr>
          <a:xfrm>
            <a:off x="1356102" y="1728061"/>
            <a:ext cx="7260956" cy="2895917"/>
          </a:xfrm>
        </p:spPr>
        <p:txBody>
          <a:bodyPr/>
          <a:lstStyle/>
          <a:p>
            <a:pPr marL="0" indent="0" defTabSz="685800">
              <a:spcBef>
                <a:spcPts val="0"/>
              </a:spcBef>
              <a:buNone/>
              <a:defRPr/>
            </a:pPr>
            <a:r>
              <a:rPr lang="en-US" dirty="0" smtClean="0"/>
              <a:t>August 1990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2132" y="1167280"/>
            <a:ext cx="3011588" cy="3628361"/>
          </a:xfrm>
          <a:prstGeom prst="rect">
            <a:avLst/>
          </a:prstGeom>
        </p:spPr>
      </p:pic>
      <p:sp>
        <p:nvSpPr>
          <p:cNvPr id="5" name="TextBox 4"/>
          <p:cNvSpPr txBox="1"/>
          <p:nvPr/>
        </p:nvSpPr>
        <p:spPr>
          <a:xfrm>
            <a:off x="2592147" y="3908397"/>
            <a:ext cx="1819985" cy="715581"/>
          </a:xfrm>
          <a:prstGeom prst="rect">
            <a:avLst/>
          </a:prstGeom>
          <a:noFill/>
        </p:spPr>
        <p:txBody>
          <a:bodyPr wrap="none" rtlCol="0">
            <a:spAutoFit/>
          </a:bodyPr>
          <a:lstStyle/>
          <a:p>
            <a:r>
              <a:rPr lang="en-US" sz="1350" i="1" dirty="0"/>
              <a:t>“Internet Growth”</a:t>
            </a:r>
          </a:p>
          <a:p>
            <a:r>
              <a:rPr lang="en-US" sz="1350" i="1" dirty="0"/>
              <a:t>Frank </a:t>
            </a:r>
            <a:r>
              <a:rPr lang="en-US" sz="1350" i="1" dirty="0" err="1"/>
              <a:t>Solensky</a:t>
            </a:r>
            <a:r>
              <a:rPr lang="en-US" sz="1350" i="1" dirty="0"/>
              <a:t>, </a:t>
            </a:r>
          </a:p>
          <a:p>
            <a:r>
              <a:rPr lang="en-US" sz="1350" i="1" dirty="0"/>
              <a:t>Proc. IETF, Aug 1990</a:t>
            </a:r>
          </a:p>
        </p:txBody>
      </p:sp>
    </p:spTree>
    <p:extLst>
      <p:ext uri="{BB962C8B-B14F-4D97-AF65-F5344CB8AC3E}">
        <p14:creationId xmlns:p14="http://schemas.microsoft.com/office/powerpoint/2010/main" val="73813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Proceedings of the 18</a:t>
            </a:r>
            <a:r>
              <a:rPr lang="en-US" baseline="30000" dirty="0" smtClean="0"/>
              <a:t>th</a:t>
            </a:r>
            <a:r>
              <a:rPr lang="en-US" dirty="0" smtClean="0"/>
              <a:t> IETF Meeting</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999" y="1256161"/>
            <a:ext cx="2606152" cy="328546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670" y="1256161"/>
            <a:ext cx="2630332" cy="3381154"/>
          </a:xfrm>
          <a:prstGeom prst="rect">
            <a:avLst/>
          </a:prstGeom>
        </p:spPr>
      </p:pic>
      <p:sp>
        <p:nvSpPr>
          <p:cNvPr id="7" name="TextBox 6"/>
          <p:cNvSpPr txBox="1"/>
          <p:nvPr/>
        </p:nvSpPr>
        <p:spPr>
          <a:xfrm>
            <a:off x="1983783" y="4515115"/>
            <a:ext cx="5556143" cy="300082"/>
          </a:xfrm>
          <a:prstGeom prst="rect">
            <a:avLst/>
          </a:prstGeom>
          <a:noFill/>
        </p:spPr>
        <p:txBody>
          <a:bodyPr wrap="square" rtlCol="0">
            <a:spAutoFit/>
          </a:bodyPr>
          <a:lstStyle/>
          <a:p>
            <a:r>
              <a:rPr lang="en-US" sz="1350" i="1" dirty="0"/>
              <a:t>“</a:t>
            </a:r>
            <a:r>
              <a:rPr lang="en-US" sz="1350" i="1"/>
              <a:t>Internet </a:t>
            </a:r>
            <a:r>
              <a:rPr lang="en-US" sz="1350" i="1" smtClean="0"/>
              <a:t>Growth” Frank </a:t>
            </a:r>
            <a:r>
              <a:rPr lang="en-US" sz="1350" i="1" dirty="0" err="1"/>
              <a:t>Solensky</a:t>
            </a:r>
            <a:r>
              <a:rPr lang="en-US" sz="1350" i="1" dirty="0"/>
              <a:t>, </a:t>
            </a:r>
            <a:r>
              <a:rPr lang="en-US" sz="1350" i="1" dirty="0" smtClean="0"/>
              <a:t> Proc</a:t>
            </a:r>
            <a:r>
              <a:rPr lang="en-US" sz="1350" i="1" dirty="0"/>
              <a:t>. IETF, Aug 1990</a:t>
            </a:r>
          </a:p>
        </p:txBody>
      </p:sp>
    </p:spTree>
    <p:extLst>
      <p:ext uri="{BB962C8B-B14F-4D97-AF65-F5344CB8AC3E}">
        <p14:creationId xmlns:p14="http://schemas.microsoft.com/office/powerpoint/2010/main" val="1960845165"/>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2163</TotalTime>
  <Words>2035</Words>
  <Application>Microsoft Macintosh PowerPoint</Application>
  <PresentationFormat>On-screen Show (16:9)</PresentationFormat>
  <Paragraphs>293</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AhnbergHand</vt:lpstr>
      <vt:lpstr>Calibri</vt:lpstr>
      <vt:lpstr>Courier</vt:lpstr>
      <vt:lpstr>Arial</vt:lpstr>
      <vt:lpstr>APNIC33PowerPointTemplateFinal</vt:lpstr>
      <vt:lpstr>In Defence of NATs</vt:lpstr>
      <vt:lpstr>The Architecture of the 1990’s Internet</vt:lpstr>
      <vt:lpstr>The Architecture of the 1990’s Internet</vt:lpstr>
      <vt:lpstr>The Architecture of the 1990’s Internet</vt:lpstr>
      <vt:lpstr>Data Flow</vt:lpstr>
      <vt:lpstr>IP’s Strengths</vt:lpstr>
      <vt:lpstr>Consequences</vt:lpstr>
      <vt:lpstr>Proceedings of the 18th IETF Meeting</vt:lpstr>
      <vt:lpstr>Proceedings of the 18th IETF Meeting</vt:lpstr>
      <vt:lpstr>Removing IP Classes</vt:lpstr>
      <vt:lpstr>CIDR Worked!</vt:lpstr>
      <vt:lpstr>“Buying Time” was just a stopgap measure</vt:lpstr>
      <vt:lpstr>The origins of IPv6</vt:lpstr>
      <vt:lpstr>There were many other ideas that were aired at the time</vt:lpstr>
      <vt:lpstr>Address Sharing</vt:lpstr>
      <vt:lpstr>Port-Translating NATs</vt:lpstr>
      <vt:lpstr>PowerPoint Presentation</vt:lpstr>
      <vt:lpstr>NATs:</vt:lpstr>
      <vt:lpstr>NATs are Evil!</vt:lpstr>
      <vt:lpstr>And yet…</vt:lpstr>
      <vt:lpstr>NATs run today’s Internet</vt:lpstr>
      <vt:lpstr>Why are NATs so pervasive?</vt:lpstr>
      <vt:lpstr>Why are NATs so pervasive?</vt:lpstr>
      <vt:lpstr>How far can we push NATs?</vt:lpstr>
      <vt:lpstr>How far can we push NATs?</vt:lpstr>
      <vt:lpstr>So, in comparison, what does IPv6 offer?</vt:lpstr>
      <vt:lpstr>What is going on?</vt:lpstr>
      <vt:lpstr>But its not just transition</vt:lpstr>
      <vt:lpstr>NATs make addresses temporary</vt:lpstr>
      <vt:lpstr>Name-based Networks</vt:lpstr>
      <vt:lpstr>In Defence of NATs</vt:lpstr>
      <vt:lpstr>IPv6 Addresses</vt:lpstr>
      <vt:lpstr>NATs in IPv6</vt:lpstr>
      <vt:lpstr>What’s the Message Here?</vt:lpstr>
      <vt:lpstr>NATs are Good!</vt:lpstr>
      <vt:lpstr>NATs as part of the Architecture</vt:lpstr>
      <vt:lpstr>Today’s Internet Architecture</vt:lpstr>
      <vt:lpstr>Questions?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107</cp:revision>
  <cp:lastPrinted>2017-09-11T08:03:34Z</cp:lastPrinted>
  <dcterms:created xsi:type="dcterms:W3CDTF">2014-08-25T06:17:12Z</dcterms:created>
  <dcterms:modified xsi:type="dcterms:W3CDTF">2017-09-11T08:04:15Z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Unclassified</vt:lpwstr>
  </property>
</Properties>
</file>