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91" r:id="rId5"/>
    <p:sldId id="261" r:id="rId6"/>
    <p:sldId id="262" r:id="rId7"/>
    <p:sldId id="263" r:id="rId8"/>
    <p:sldId id="264" r:id="rId9"/>
    <p:sldId id="265" r:id="rId10"/>
    <p:sldId id="266" r:id="rId11"/>
    <p:sldId id="267" r:id="rId12"/>
    <p:sldId id="268" r:id="rId13"/>
    <p:sldId id="269" r:id="rId14"/>
    <p:sldId id="270" r:id="rId15"/>
    <p:sldId id="271" r:id="rId16"/>
    <p:sldId id="292" r:id="rId17"/>
    <p:sldId id="273" r:id="rId18"/>
    <p:sldId id="274" r:id="rId19"/>
    <p:sldId id="275" r:id="rId20"/>
    <p:sldId id="276" r:id="rId21"/>
    <p:sldId id="277" r:id="rId22"/>
    <p:sldId id="278" r:id="rId23"/>
    <p:sldId id="279" r:id="rId24"/>
    <p:sldId id="293" r:id="rId25"/>
    <p:sldId id="294"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5"/>
    <p:restoredTop sz="94673"/>
  </p:normalViewPr>
  <p:slideViewPr>
    <p:cSldViewPr snapToGrid="0" snapToObjects="1">
      <p:cViewPr varScale="1">
        <p:scale>
          <a:sx n="145" d="100"/>
          <a:sy n="145" d="100"/>
        </p:scale>
        <p:origin x="288"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4BA682F-0FFC-D846-8CCE-19D3D7CED4CD}" type="datetimeFigureOut">
              <a:rPr lang="en-US" smtClean="0"/>
              <a:t>4/4/17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F738A-1234-9A4B-81D1-BF0A78AD1B6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BA682F-0FFC-D846-8CCE-19D3D7CED4CD}" type="datetimeFigureOut">
              <a:rPr lang="en-US" smtClean="0"/>
              <a:t>4/4/17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F738A-1234-9A4B-81D1-BF0A78AD1B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BA682F-0FFC-D846-8CCE-19D3D7CED4CD}" type="datetimeFigureOut">
              <a:rPr lang="en-US" smtClean="0"/>
              <a:t>4/4/17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F738A-1234-9A4B-81D1-BF0A78AD1B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8908" y="93905"/>
            <a:ext cx="7886700" cy="1325563"/>
          </a:xfrm>
        </p:spPr>
        <p:txBody>
          <a:bodyPr>
            <a:normAutofit/>
          </a:bodyPr>
          <a:lstStyle>
            <a:lvl1pPr>
              <a:defRPr sz="3600" baseline="0">
                <a:latin typeface="Powderfinger Type"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BA682F-0FFC-D846-8CCE-19D3D7CED4CD}" type="datetimeFigureOut">
              <a:rPr lang="en-US" smtClean="0"/>
              <a:t>4/4/17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F738A-1234-9A4B-81D1-BF0A78AD1B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BA682F-0FFC-D846-8CCE-19D3D7CED4CD}" type="datetimeFigureOut">
              <a:rPr lang="en-US" smtClean="0"/>
              <a:t>4/4/17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1F738A-1234-9A4B-81D1-BF0A78AD1B6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BA682F-0FFC-D846-8CCE-19D3D7CED4CD}" type="datetimeFigureOut">
              <a:rPr lang="en-US" smtClean="0"/>
              <a:t>4/4/17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F738A-1234-9A4B-81D1-BF0A78AD1B6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BA682F-0FFC-D846-8CCE-19D3D7CED4CD}" type="datetimeFigureOut">
              <a:rPr lang="en-US" smtClean="0"/>
              <a:t>4/4/17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1F738A-1234-9A4B-81D1-BF0A78AD1B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4BA682F-0FFC-D846-8CCE-19D3D7CED4CD}" type="datetimeFigureOut">
              <a:rPr lang="en-US" smtClean="0"/>
              <a:t>4/4/17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1F738A-1234-9A4B-81D1-BF0A78AD1B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A682F-0FFC-D846-8CCE-19D3D7CED4CD}" type="datetimeFigureOut">
              <a:rPr lang="en-US" smtClean="0"/>
              <a:t>4/4/17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1F738A-1234-9A4B-81D1-BF0A78AD1B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A682F-0FFC-D846-8CCE-19D3D7CED4CD}" type="datetimeFigureOut">
              <a:rPr lang="en-US" smtClean="0"/>
              <a:t>4/4/17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F738A-1234-9A4B-81D1-BF0A78AD1B6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BA682F-0FFC-D846-8CCE-19D3D7CED4CD}" type="datetimeFigureOut">
              <a:rPr lang="en-US" smtClean="0"/>
              <a:t>4/4/17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1F738A-1234-9A4B-81D1-BF0A78AD1B6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A682F-0FFC-D846-8CCE-19D3D7CED4CD}" type="datetimeFigureOut">
              <a:rPr lang="en-US" smtClean="0"/>
              <a:t>4/4/17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F738A-1234-9A4B-81D1-BF0A78AD1B62}" type="slidenum">
              <a:rPr lang="en-US" smtClean="0"/>
              <a:t>‹#›</a:t>
            </a:fld>
            <a:endParaRPr lang="en-US"/>
          </a:p>
        </p:txBody>
      </p:sp>
    </p:spTree>
    <p:extLst>
      <p:ext uri="{BB962C8B-B14F-4D97-AF65-F5344CB8AC3E}">
        <p14:creationId xmlns:p14="http://schemas.microsoft.com/office/powerpoint/2010/main" val="1960658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 Id="rId3" Type="http://schemas.openxmlformats.org/officeDocument/2006/relationships/image" Target="../media/image1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731" y="2130426"/>
            <a:ext cx="8595552" cy="1470025"/>
          </a:xfrm>
        </p:spPr>
        <p:txBody>
          <a:bodyPr>
            <a:normAutofit fontScale="90000"/>
          </a:bodyPr>
          <a:lstStyle/>
          <a:p>
            <a:r>
              <a:rPr lang="en-US" dirty="0" smtClean="0">
                <a:latin typeface="Powderfinger Type"/>
                <a:cs typeface="Powderfinger Type"/>
              </a:rPr>
              <a:t>The State of IP Addresses</a:t>
            </a:r>
            <a:endParaRPr lang="en-US" dirty="0">
              <a:latin typeface="Powderfinger Type"/>
              <a:cs typeface="Powderfinger Type"/>
            </a:endParaRPr>
          </a:p>
        </p:txBody>
      </p:sp>
      <p:sp>
        <p:nvSpPr>
          <p:cNvPr id="3" name="Subtitle 2"/>
          <p:cNvSpPr>
            <a:spLocks noGrp="1"/>
          </p:cNvSpPr>
          <p:nvPr>
            <p:ph type="subTitle" idx="1"/>
          </p:nvPr>
        </p:nvSpPr>
        <p:spPr>
          <a:xfrm>
            <a:off x="2515483" y="4632781"/>
            <a:ext cx="6400800" cy="1752600"/>
          </a:xfrm>
        </p:spPr>
        <p:txBody>
          <a:bodyPr>
            <a:normAutofit/>
          </a:bodyPr>
          <a:lstStyle/>
          <a:p>
            <a:pPr algn="r"/>
            <a:r>
              <a:rPr lang="en-US" sz="1800" dirty="0">
                <a:solidFill>
                  <a:schemeClr val="bg1">
                    <a:lumMod val="50000"/>
                  </a:schemeClr>
                </a:solidFill>
                <a:latin typeface="AhnbergHand"/>
                <a:cs typeface="AhnbergHand"/>
              </a:rPr>
              <a:t>Geoff Huston</a:t>
            </a:r>
          </a:p>
          <a:p>
            <a:pPr algn="r"/>
            <a:r>
              <a:rPr lang="en-US" sz="1800" dirty="0">
                <a:solidFill>
                  <a:schemeClr val="bg1">
                    <a:lumMod val="50000"/>
                  </a:schemeClr>
                </a:solidFill>
                <a:latin typeface="AhnbergHand"/>
                <a:cs typeface="AhnbergHand"/>
              </a:rPr>
              <a:t>APNIC</a:t>
            </a:r>
          </a:p>
        </p:txBody>
      </p:sp>
    </p:spTree>
    <p:extLst>
      <p:ext uri="{BB962C8B-B14F-4D97-AF65-F5344CB8AC3E}">
        <p14:creationId xmlns:p14="http://schemas.microsoft.com/office/powerpoint/2010/main" val="1800615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9953" y="1299524"/>
            <a:ext cx="7512423" cy="5009033"/>
          </a:xfrm>
        </p:spPr>
      </p:pic>
      <p:sp>
        <p:nvSpPr>
          <p:cNvPr id="2" name="Title 1"/>
          <p:cNvSpPr>
            <a:spLocks noGrp="1"/>
          </p:cNvSpPr>
          <p:nvPr>
            <p:ph type="title"/>
          </p:nvPr>
        </p:nvSpPr>
        <p:spPr>
          <a:xfrm>
            <a:off x="417035" y="0"/>
            <a:ext cx="8109549" cy="1325563"/>
          </a:xfrm>
        </p:spPr>
        <p:txBody>
          <a:bodyPr>
            <a:normAutofit/>
          </a:bodyPr>
          <a:lstStyle/>
          <a:p>
            <a:r>
              <a:rPr lang="en-US" sz="3600" dirty="0" smtClean="0">
                <a:latin typeface="Powderfinger Type" charset="0"/>
                <a:ea typeface="Powderfinger Type" charset="0"/>
                <a:cs typeface="Powderfinger Type" charset="0"/>
              </a:rPr>
              <a:t>Advertised </a:t>
            </a:r>
            <a:r>
              <a:rPr lang="en-US" sz="3600" dirty="0">
                <a:latin typeface="Powderfinger Type" charset="0"/>
                <a:ea typeface="Powderfinger Type" charset="0"/>
                <a:cs typeface="Powderfinger Type" charset="0"/>
              </a:rPr>
              <a:t>:</a:t>
            </a:r>
            <a:r>
              <a:rPr lang="en-US" sz="3600" dirty="0" smtClean="0">
                <a:latin typeface="Powderfinger Type" charset="0"/>
                <a:ea typeface="Powderfinger Type" charset="0"/>
                <a:cs typeface="Powderfinger Type" charset="0"/>
              </a:rPr>
              <a:t> Allocated (%)</a:t>
            </a:r>
            <a:endParaRPr lang="en-US" sz="3600" dirty="0">
              <a:latin typeface="Powderfinger Type" charset="0"/>
              <a:ea typeface="Powderfinger Type" charset="0"/>
              <a:cs typeface="Powderfinger Type" charset="0"/>
            </a:endParaRPr>
          </a:p>
        </p:txBody>
      </p:sp>
      <p:sp>
        <p:nvSpPr>
          <p:cNvPr id="4" name="Slide Number Placeholder 3"/>
          <p:cNvSpPr>
            <a:spLocks noGrp="1"/>
          </p:cNvSpPr>
          <p:nvPr>
            <p:ph type="sldNum" sz="quarter" idx="4294967295"/>
          </p:nvPr>
        </p:nvSpPr>
        <p:spPr>
          <a:xfrm>
            <a:off x="8820472" y="6597352"/>
            <a:ext cx="288032" cy="216024"/>
          </a:xfrm>
          <a:prstGeom prst="rect">
            <a:avLst/>
          </a:prstGeom>
        </p:spPr>
        <p:txBody>
          <a:bodyPr/>
          <a:lstStyle/>
          <a:p>
            <a:fld id="{38B2A337-2C29-4402-A0A2-E290C184D5D3}" type="slidenum">
              <a:rPr lang="en-AU" kern="0" smtClean="0"/>
              <a:pPr/>
              <a:t>10</a:t>
            </a:fld>
            <a:endParaRPr lang="en-AU" kern="0" dirty="0"/>
          </a:p>
        </p:txBody>
      </p:sp>
      <p:sp>
        <p:nvSpPr>
          <p:cNvPr id="7" name="Freeform 6"/>
          <p:cNvSpPr/>
          <p:nvPr/>
        </p:nvSpPr>
        <p:spPr>
          <a:xfrm>
            <a:off x="6675900" y="3544377"/>
            <a:ext cx="858364" cy="670399"/>
          </a:xfrm>
          <a:custGeom>
            <a:avLst/>
            <a:gdLst>
              <a:gd name="connsiteX0" fmla="*/ 340857 w 858364"/>
              <a:gd name="connsiteY0" fmla="*/ 487518 h 670398"/>
              <a:gd name="connsiteX1" fmla="*/ 798057 w 858364"/>
              <a:gd name="connsiteY1" fmla="*/ 421017 h 670398"/>
              <a:gd name="connsiteX2" fmla="*/ 798057 w 858364"/>
              <a:gd name="connsiteY2" fmla="*/ 30318 h 670398"/>
              <a:gd name="connsiteX3" fmla="*/ 290981 w 858364"/>
              <a:gd name="connsiteY3" fmla="*/ 63569 h 670398"/>
              <a:gd name="connsiteX4" fmla="*/ 35 w 858364"/>
              <a:gd name="connsiteY4" fmla="*/ 362827 h 670398"/>
              <a:gd name="connsiteX5" fmla="*/ 307606 w 858364"/>
              <a:gd name="connsiteY5" fmla="*/ 670398 h 67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8364" h="670398">
                <a:moveTo>
                  <a:pt x="340857" y="487518"/>
                </a:moveTo>
                <a:cubicBezTo>
                  <a:pt x="531357" y="492367"/>
                  <a:pt x="721857" y="497217"/>
                  <a:pt x="798057" y="421017"/>
                </a:cubicBezTo>
                <a:cubicBezTo>
                  <a:pt x="874257" y="344817"/>
                  <a:pt x="882570" y="89893"/>
                  <a:pt x="798057" y="30318"/>
                </a:cubicBezTo>
                <a:cubicBezTo>
                  <a:pt x="713544" y="-29257"/>
                  <a:pt x="423985" y="8151"/>
                  <a:pt x="290981" y="63569"/>
                </a:cubicBezTo>
                <a:cubicBezTo>
                  <a:pt x="157977" y="118987"/>
                  <a:pt x="-2736" y="261689"/>
                  <a:pt x="35" y="362827"/>
                </a:cubicBezTo>
                <a:cubicBezTo>
                  <a:pt x="2806" y="463965"/>
                  <a:pt x="307606" y="670398"/>
                  <a:pt x="307606" y="6703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flipH="1">
            <a:off x="658923" y="6068465"/>
            <a:ext cx="5400600" cy="748795"/>
          </a:xfrm>
          <a:prstGeom prst="rect">
            <a:avLst/>
          </a:prstGeom>
          <a:noFill/>
        </p:spPr>
        <p:txBody>
          <a:bodyPr wrap="square" rtlCol="0">
            <a:spAutoFit/>
          </a:bodyPr>
          <a:lstStyle/>
          <a:p>
            <a:r>
              <a:rPr lang="en-US" sz="2133" b="1" dirty="0" smtClean="0">
                <a:solidFill>
                  <a:schemeClr val="accent1">
                    <a:lumMod val="60000"/>
                    <a:lumOff val="40000"/>
                  </a:schemeClr>
                </a:solidFill>
                <a:latin typeface="Max's Handwritin" charset="0"/>
                <a:ea typeface="Max's Handwritin" charset="0"/>
                <a:cs typeface="Max's Handwritin" charset="0"/>
              </a:rPr>
              <a:t>Some 45% </a:t>
            </a:r>
            <a:r>
              <a:rPr lang="en-US" sz="2133" b="1" dirty="0">
                <a:solidFill>
                  <a:schemeClr val="accent1">
                    <a:lumMod val="60000"/>
                    <a:lumOff val="40000"/>
                  </a:schemeClr>
                </a:solidFill>
                <a:latin typeface="Max's Handwritin" charset="0"/>
                <a:ea typeface="Max's Handwritin" charset="0"/>
                <a:cs typeface="Max's Handwritin" charset="0"/>
              </a:rPr>
              <a:t>of allocated IPv6 address space is visible as a BGP advertisement</a:t>
            </a:r>
          </a:p>
        </p:txBody>
      </p:sp>
      <p:sp>
        <p:nvSpPr>
          <p:cNvPr id="10" name="Freeform 9"/>
          <p:cNvSpPr/>
          <p:nvPr/>
        </p:nvSpPr>
        <p:spPr>
          <a:xfrm>
            <a:off x="2052918" y="4065202"/>
            <a:ext cx="4614936" cy="2111480"/>
          </a:xfrm>
          <a:custGeom>
            <a:avLst/>
            <a:gdLst>
              <a:gd name="connsiteX0" fmla="*/ 0 w 4614936"/>
              <a:gd name="connsiteY0" fmla="*/ 2111480 h 2111480"/>
              <a:gd name="connsiteX1" fmla="*/ 1398494 w 4614936"/>
              <a:gd name="connsiteY1" fmla="*/ 1376374 h 2111480"/>
              <a:gd name="connsiteX2" fmla="*/ 4464423 w 4614936"/>
              <a:gd name="connsiteY2" fmla="*/ 94422 h 2111480"/>
              <a:gd name="connsiteX3" fmla="*/ 4096870 w 4614936"/>
              <a:gd name="connsiteY3" fmla="*/ 121316 h 2111480"/>
              <a:gd name="connsiteX4" fmla="*/ 4598894 w 4614936"/>
              <a:gd name="connsiteY4" fmla="*/ 4774 h 2111480"/>
              <a:gd name="connsiteX5" fmla="*/ 4500282 w 4614936"/>
              <a:gd name="connsiteY5" fmla="*/ 309574 h 21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4936" h="2111480">
                <a:moveTo>
                  <a:pt x="0" y="2111480"/>
                </a:moveTo>
                <a:cubicBezTo>
                  <a:pt x="327211" y="1912015"/>
                  <a:pt x="654423" y="1712550"/>
                  <a:pt x="1398494" y="1376374"/>
                </a:cubicBezTo>
                <a:cubicBezTo>
                  <a:pt x="2142565" y="1040198"/>
                  <a:pt x="4014694" y="303598"/>
                  <a:pt x="4464423" y="94422"/>
                </a:cubicBezTo>
                <a:cubicBezTo>
                  <a:pt x="4914152" y="-114754"/>
                  <a:pt x="4074458" y="136257"/>
                  <a:pt x="4096870" y="121316"/>
                </a:cubicBezTo>
                <a:cubicBezTo>
                  <a:pt x="4119282" y="106375"/>
                  <a:pt x="4531659" y="-26602"/>
                  <a:pt x="4598894" y="4774"/>
                </a:cubicBezTo>
                <a:cubicBezTo>
                  <a:pt x="4666129" y="36150"/>
                  <a:pt x="4500282" y="309574"/>
                  <a:pt x="4500282" y="30957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508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596900" y="1098252"/>
            <a:ext cx="7950200" cy="5499100"/>
          </a:xfrm>
          <a:prstGeom prst="rect">
            <a:avLst/>
          </a:prstGeom>
        </p:spPr>
      </p:pic>
      <p:sp>
        <p:nvSpPr>
          <p:cNvPr id="2" name="Title 1"/>
          <p:cNvSpPr>
            <a:spLocks noGrp="1"/>
          </p:cNvSpPr>
          <p:nvPr>
            <p:ph type="title"/>
          </p:nvPr>
        </p:nvSpPr>
        <p:spPr>
          <a:xfrm>
            <a:off x="273539" y="-59117"/>
            <a:ext cx="8948615" cy="1325563"/>
          </a:xfrm>
        </p:spPr>
        <p:txBody>
          <a:bodyPr>
            <a:normAutofit/>
          </a:bodyPr>
          <a:lstStyle/>
          <a:p>
            <a:r>
              <a:rPr lang="en-US" sz="3600" dirty="0" smtClean="0">
                <a:latin typeface="Powderfinger Type" charset="0"/>
                <a:ea typeface="Powderfinger Type" charset="0"/>
                <a:cs typeface="Powderfinger Type" charset="0"/>
              </a:rPr>
              <a:t>Total IPv6 Holdings by Country</a:t>
            </a:r>
            <a:endParaRPr lang="en-US" sz="3600" dirty="0">
              <a:latin typeface="Powderfinger Type" charset="0"/>
              <a:ea typeface="Powderfinger Type" charset="0"/>
              <a:cs typeface="Powderfinger Type" charset="0"/>
            </a:endParaRPr>
          </a:p>
        </p:txBody>
      </p:sp>
      <p:sp>
        <p:nvSpPr>
          <p:cNvPr id="4" name="Slide Number Placeholder 3"/>
          <p:cNvSpPr>
            <a:spLocks noGrp="1"/>
          </p:cNvSpPr>
          <p:nvPr>
            <p:ph type="sldNum" sz="quarter" idx="4294967295"/>
          </p:nvPr>
        </p:nvSpPr>
        <p:spPr>
          <a:xfrm>
            <a:off x="8820472" y="6597352"/>
            <a:ext cx="288032" cy="216024"/>
          </a:xfrm>
          <a:prstGeom prst="rect">
            <a:avLst/>
          </a:prstGeom>
        </p:spPr>
        <p:txBody>
          <a:bodyPr/>
          <a:lstStyle/>
          <a:p>
            <a:fld id="{38B2A337-2C29-4402-A0A2-E290C184D5D3}" type="slidenum">
              <a:rPr lang="en-AU" kern="0" smtClean="0"/>
              <a:pPr/>
              <a:t>11</a:t>
            </a:fld>
            <a:endParaRPr lang="en-AU" kern="0" dirty="0"/>
          </a:p>
        </p:txBody>
      </p:sp>
      <p:sp>
        <p:nvSpPr>
          <p:cNvPr id="6" name="Freeform 5"/>
          <p:cNvSpPr/>
          <p:nvPr/>
        </p:nvSpPr>
        <p:spPr>
          <a:xfrm>
            <a:off x="2180492" y="1301262"/>
            <a:ext cx="580293" cy="28914"/>
          </a:xfrm>
          <a:custGeom>
            <a:avLst/>
            <a:gdLst>
              <a:gd name="connsiteX0" fmla="*/ 0 w 580293"/>
              <a:gd name="connsiteY0" fmla="*/ 0 h 28914"/>
              <a:gd name="connsiteX1" fmla="*/ 246185 w 580293"/>
              <a:gd name="connsiteY1" fmla="*/ 26376 h 28914"/>
              <a:gd name="connsiteX2" fmla="*/ 580293 w 580293"/>
              <a:gd name="connsiteY2" fmla="*/ 26376 h 28914"/>
            </a:gdLst>
            <a:ahLst/>
            <a:cxnLst>
              <a:cxn ang="0">
                <a:pos x="connsiteX0" y="connsiteY0"/>
              </a:cxn>
              <a:cxn ang="0">
                <a:pos x="connsiteX1" y="connsiteY1"/>
              </a:cxn>
              <a:cxn ang="0">
                <a:pos x="connsiteX2" y="connsiteY2"/>
              </a:cxn>
            </a:cxnLst>
            <a:rect l="l" t="t" r="r" b="b"/>
            <a:pathLst>
              <a:path w="580293" h="28914">
                <a:moveTo>
                  <a:pt x="0" y="0"/>
                </a:moveTo>
                <a:cubicBezTo>
                  <a:pt x="74734" y="10990"/>
                  <a:pt x="149469" y="21980"/>
                  <a:pt x="246185" y="26376"/>
                </a:cubicBezTo>
                <a:cubicBezTo>
                  <a:pt x="342901" y="30772"/>
                  <a:pt x="461597" y="28574"/>
                  <a:pt x="580293" y="26376"/>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829300" y="1310055"/>
            <a:ext cx="650631" cy="8792"/>
          </a:xfrm>
          <a:custGeom>
            <a:avLst/>
            <a:gdLst>
              <a:gd name="connsiteX0" fmla="*/ 0 w 650631"/>
              <a:gd name="connsiteY0" fmla="*/ 8792 h 8792"/>
              <a:gd name="connsiteX1" fmla="*/ 325315 w 650631"/>
              <a:gd name="connsiteY1" fmla="*/ 8792 h 8792"/>
              <a:gd name="connsiteX2" fmla="*/ 650631 w 650631"/>
              <a:gd name="connsiteY2" fmla="*/ 0 h 8792"/>
            </a:gdLst>
            <a:ahLst/>
            <a:cxnLst>
              <a:cxn ang="0">
                <a:pos x="connsiteX0" y="connsiteY0"/>
              </a:cxn>
              <a:cxn ang="0">
                <a:pos x="connsiteX1" y="connsiteY1"/>
              </a:cxn>
              <a:cxn ang="0">
                <a:pos x="connsiteX2" y="connsiteY2"/>
              </a:cxn>
            </a:cxnLst>
            <a:rect l="l" t="t" r="r" b="b"/>
            <a:pathLst>
              <a:path w="650631" h="8792">
                <a:moveTo>
                  <a:pt x="0" y="8792"/>
                </a:moveTo>
                <a:lnTo>
                  <a:pt x="325315" y="8792"/>
                </a:lnTo>
                <a:cubicBezTo>
                  <a:pt x="433753" y="7327"/>
                  <a:pt x="650631" y="0"/>
                  <a:pt x="650631"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44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Allocations</a:t>
            </a:r>
            <a:endParaRPr lang="en-US" dirty="0"/>
          </a:p>
        </p:txBody>
      </p:sp>
      <p:sp>
        <p:nvSpPr>
          <p:cNvPr id="3" name="Content Placeholder 2"/>
          <p:cNvSpPr>
            <a:spLocks noGrp="1"/>
          </p:cNvSpPr>
          <p:nvPr>
            <p:ph idx="1"/>
          </p:nvPr>
        </p:nvSpPr>
        <p:spPr>
          <a:xfrm>
            <a:off x="628650" y="1619436"/>
            <a:ext cx="7886700" cy="4682752"/>
          </a:xfrm>
        </p:spPr>
        <p:txBody>
          <a:bodyPr>
            <a:normAutofit/>
          </a:bodyPr>
          <a:lstStyle/>
          <a:p>
            <a:pPr marL="0" indent="0">
              <a:lnSpc>
                <a:spcPct val="110000"/>
              </a:lnSpc>
              <a:spcAft>
                <a:spcPts val="600"/>
              </a:spcAft>
              <a:buNone/>
            </a:pPr>
            <a:r>
              <a:rPr lang="en-US" sz="2000" dirty="0" smtClean="0"/>
              <a:t>Many IPv6 address holders appear to want to avoid being “caught short” with IPv6, and have received IPv6 address allocations that are far larger than their current needs for public IPv6 addresses</a:t>
            </a:r>
          </a:p>
          <a:p>
            <a:pPr marL="0" indent="0">
              <a:lnSpc>
                <a:spcPct val="110000"/>
              </a:lnSpc>
              <a:spcAft>
                <a:spcPts val="600"/>
              </a:spcAft>
              <a:buNone/>
            </a:pPr>
            <a:r>
              <a:rPr lang="en-US" sz="2000" dirty="0" smtClean="0"/>
              <a:t>This is consistent with an overall address management framework that is not primarily driven by address conservation objectives</a:t>
            </a:r>
            <a:endParaRPr lang="en-US" sz="2000" dirty="0"/>
          </a:p>
          <a:p>
            <a:pPr marL="0" indent="0">
              <a:lnSpc>
                <a:spcPct val="110000"/>
              </a:lnSpc>
              <a:spcAft>
                <a:spcPts val="600"/>
              </a:spcAft>
              <a:buNone/>
            </a:pPr>
            <a:r>
              <a:rPr lang="en-US" sz="2000" dirty="0" smtClean="0"/>
              <a:t>This, in turn, is consistent with the IPv6 design choice to use a very large address field, so that such liberal address allocation practices can be sustained for many decades</a:t>
            </a:r>
            <a:endParaRPr lang="en-US" sz="2000" dirty="0"/>
          </a:p>
        </p:txBody>
      </p:sp>
      <p:sp>
        <p:nvSpPr>
          <p:cNvPr id="4" name="Slide Number Placeholder 3"/>
          <p:cNvSpPr>
            <a:spLocks noGrp="1"/>
          </p:cNvSpPr>
          <p:nvPr>
            <p:ph type="sldNum" sz="quarter" idx="4294967295"/>
          </p:nvPr>
        </p:nvSpPr>
        <p:spPr>
          <a:xfrm>
            <a:off x="8820472" y="6597352"/>
            <a:ext cx="288032" cy="216024"/>
          </a:xfrm>
          <a:prstGeom prst="rect">
            <a:avLst/>
          </a:prstGeom>
        </p:spPr>
        <p:txBody>
          <a:bodyPr/>
          <a:lstStyle/>
          <a:p>
            <a:fld id="{38B2A337-2C29-4402-A0A2-E290C184D5D3}" type="slidenum">
              <a:rPr lang="en-AU" kern="0" smtClean="0"/>
              <a:pPr/>
              <a:t>12</a:t>
            </a:fld>
            <a:endParaRPr lang="en-AU" kern="0" dirty="0"/>
          </a:p>
        </p:txBody>
      </p:sp>
    </p:spTree>
    <p:extLst>
      <p:ext uri="{BB962C8B-B14F-4D97-AF65-F5344CB8AC3E}">
        <p14:creationId xmlns:p14="http://schemas.microsoft.com/office/powerpoint/2010/main" val="123442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896" y="2348880"/>
            <a:ext cx="4968552" cy="1143000"/>
          </a:xfrm>
        </p:spPr>
        <p:txBody>
          <a:bodyPr/>
          <a:lstStyle/>
          <a:p>
            <a:r>
              <a:rPr lang="en-US" dirty="0" smtClean="0"/>
              <a:t>IPv4</a:t>
            </a:r>
            <a:endParaRPr lang="en-US" dirty="0"/>
          </a:p>
        </p:txBody>
      </p:sp>
      <p:sp>
        <p:nvSpPr>
          <p:cNvPr id="4" name="Slide Number Placeholder 3"/>
          <p:cNvSpPr>
            <a:spLocks noGrp="1"/>
          </p:cNvSpPr>
          <p:nvPr>
            <p:ph type="sldNum" sz="quarter" idx="4294967295"/>
          </p:nvPr>
        </p:nvSpPr>
        <p:spPr>
          <a:xfrm>
            <a:off x="8820472" y="6597352"/>
            <a:ext cx="288032" cy="216024"/>
          </a:xfrm>
          <a:prstGeom prst="rect">
            <a:avLst/>
          </a:prstGeom>
        </p:spPr>
        <p:txBody>
          <a:bodyPr/>
          <a:lstStyle/>
          <a:p>
            <a:fld id="{38B2A337-2C29-4402-A0A2-E290C184D5D3}" type="slidenum">
              <a:rPr lang="en-AU" kern="0" smtClean="0"/>
              <a:pPr/>
              <a:t>13</a:t>
            </a:fld>
            <a:endParaRPr lang="en-AU" kern="0" dirty="0"/>
          </a:p>
        </p:txBody>
      </p:sp>
    </p:spTree>
    <p:extLst>
      <p:ext uri="{BB962C8B-B14F-4D97-AF65-F5344CB8AC3E}">
        <p14:creationId xmlns:p14="http://schemas.microsoft.com/office/powerpoint/2010/main" val="154486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908" y="93906"/>
            <a:ext cx="7886700" cy="1102848"/>
          </a:xfrm>
        </p:spPr>
        <p:txBody>
          <a:bodyPr/>
          <a:lstStyle/>
          <a:p>
            <a:r>
              <a:rPr lang="en-US" dirty="0" smtClean="0"/>
              <a:t>Addressing V4 Exhaustion</a:t>
            </a:r>
            <a:endParaRPr lang="en-US" dirty="0"/>
          </a:p>
        </p:txBody>
      </p:sp>
      <p:pic>
        <p:nvPicPr>
          <p:cNvPr id="6" name="Content Placeholder 5"/>
          <p:cNvPicPr>
            <a:picLocks noGrp="1" noChangeAspect="1"/>
          </p:cNvPicPr>
          <p:nvPr>
            <p:ph idx="1"/>
          </p:nvPr>
        </p:nvPicPr>
        <p:blipFill>
          <a:blip r:embed="rId2"/>
          <a:stretch>
            <a:fillRect/>
          </a:stretch>
        </p:blipFill>
        <p:spPr>
          <a:xfrm>
            <a:off x="558908" y="877572"/>
            <a:ext cx="8253046" cy="5868832"/>
          </a:xfrm>
          <a:prstGeom prst="rect">
            <a:avLst/>
          </a:prstGeom>
        </p:spPr>
      </p:pic>
      <p:sp>
        <p:nvSpPr>
          <p:cNvPr id="7" name="TextBox 6"/>
          <p:cNvSpPr txBox="1"/>
          <p:nvPr/>
        </p:nvSpPr>
        <p:spPr>
          <a:xfrm>
            <a:off x="6823214" y="4169508"/>
            <a:ext cx="1641796" cy="369332"/>
          </a:xfrm>
          <a:prstGeom prst="rect">
            <a:avLst/>
          </a:prstGeom>
          <a:solidFill>
            <a:schemeClr val="bg1"/>
          </a:solidFill>
        </p:spPr>
        <p:txBody>
          <a:bodyPr wrap="none" rtlCol="0">
            <a:spAutoFit/>
          </a:bodyPr>
          <a:lstStyle/>
          <a:p>
            <a:r>
              <a:rPr lang="en-US" smtClean="0">
                <a:solidFill>
                  <a:schemeClr val="accent4">
                    <a:lumMod val="50000"/>
                  </a:schemeClr>
                </a:solidFill>
                <a:latin typeface="AhnbergHand" charset="0"/>
                <a:ea typeface="AhnbergHand" charset="0"/>
                <a:cs typeface="AhnbergHand" charset="0"/>
              </a:rPr>
              <a:t>RIPE NCC</a:t>
            </a:r>
            <a:endParaRPr lang="en-US">
              <a:solidFill>
                <a:schemeClr val="accent4">
                  <a:lumMod val="50000"/>
                </a:schemeClr>
              </a:solidFill>
              <a:latin typeface="AhnbergHand" charset="0"/>
              <a:ea typeface="AhnbergHand" charset="0"/>
              <a:cs typeface="AhnbergHand" charset="0"/>
            </a:endParaRPr>
          </a:p>
        </p:txBody>
      </p:sp>
      <p:sp>
        <p:nvSpPr>
          <p:cNvPr id="8" name="TextBox 7"/>
          <p:cNvSpPr txBox="1"/>
          <p:nvPr/>
        </p:nvSpPr>
        <p:spPr>
          <a:xfrm>
            <a:off x="5435601" y="4169508"/>
            <a:ext cx="1040670" cy="369332"/>
          </a:xfrm>
          <a:prstGeom prst="rect">
            <a:avLst/>
          </a:prstGeom>
          <a:solidFill>
            <a:schemeClr val="bg1"/>
          </a:solidFill>
        </p:spPr>
        <p:txBody>
          <a:bodyPr wrap="none" rtlCol="0">
            <a:spAutoFit/>
          </a:bodyPr>
          <a:lstStyle/>
          <a:p>
            <a:r>
              <a:rPr lang="en-US" dirty="0" smtClean="0">
                <a:solidFill>
                  <a:schemeClr val="accent4">
                    <a:lumMod val="50000"/>
                  </a:schemeClr>
                </a:solidFill>
                <a:latin typeface="AhnbergHand" charset="0"/>
                <a:ea typeface="AhnbergHand" charset="0"/>
                <a:cs typeface="AhnbergHand" charset="0"/>
              </a:rPr>
              <a:t>APNIC</a:t>
            </a:r>
            <a:endParaRPr lang="en-US" dirty="0">
              <a:solidFill>
                <a:schemeClr val="accent4">
                  <a:lumMod val="50000"/>
                </a:schemeClr>
              </a:solidFill>
              <a:latin typeface="AhnbergHand" charset="0"/>
              <a:ea typeface="AhnbergHand" charset="0"/>
              <a:cs typeface="AhnbergHand" charset="0"/>
            </a:endParaRPr>
          </a:p>
        </p:txBody>
      </p:sp>
      <p:sp>
        <p:nvSpPr>
          <p:cNvPr id="9" name="Freeform 8"/>
          <p:cNvSpPr/>
          <p:nvPr/>
        </p:nvSpPr>
        <p:spPr>
          <a:xfrm>
            <a:off x="5908431" y="4572000"/>
            <a:ext cx="1123479" cy="1588182"/>
          </a:xfrm>
          <a:custGeom>
            <a:avLst/>
            <a:gdLst>
              <a:gd name="connsiteX0" fmla="*/ 0 w 1123479"/>
              <a:gd name="connsiteY0" fmla="*/ 0 h 1588182"/>
              <a:gd name="connsiteX1" fmla="*/ 773723 w 1123479"/>
              <a:gd name="connsiteY1" fmla="*/ 1070708 h 1588182"/>
              <a:gd name="connsiteX2" fmla="*/ 1094154 w 1123479"/>
              <a:gd name="connsiteY2" fmla="*/ 1578708 h 1588182"/>
              <a:gd name="connsiteX3" fmla="*/ 1109784 w 1123479"/>
              <a:gd name="connsiteY3" fmla="*/ 1414585 h 1588182"/>
              <a:gd name="connsiteX4" fmla="*/ 1101969 w 1123479"/>
              <a:gd name="connsiteY4" fmla="*/ 1578708 h 1588182"/>
              <a:gd name="connsiteX5" fmla="*/ 906584 w 1123479"/>
              <a:gd name="connsiteY5" fmla="*/ 1500554 h 158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479" h="1588182">
                <a:moveTo>
                  <a:pt x="0" y="0"/>
                </a:moveTo>
                <a:cubicBezTo>
                  <a:pt x="295682" y="403795"/>
                  <a:pt x="591364" y="807590"/>
                  <a:pt x="773723" y="1070708"/>
                </a:cubicBezTo>
                <a:cubicBezTo>
                  <a:pt x="956082" y="1333826"/>
                  <a:pt x="1038144" y="1521395"/>
                  <a:pt x="1094154" y="1578708"/>
                </a:cubicBezTo>
                <a:cubicBezTo>
                  <a:pt x="1150164" y="1636021"/>
                  <a:pt x="1108482" y="1414585"/>
                  <a:pt x="1109784" y="1414585"/>
                </a:cubicBezTo>
                <a:cubicBezTo>
                  <a:pt x="1111086" y="1414585"/>
                  <a:pt x="1135836" y="1564380"/>
                  <a:pt x="1101969" y="1578708"/>
                </a:cubicBezTo>
                <a:cubicBezTo>
                  <a:pt x="1068102" y="1593036"/>
                  <a:pt x="906584" y="1500554"/>
                  <a:pt x="906584" y="1500554"/>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315200" y="4579815"/>
            <a:ext cx="487904" cy="1547041"/>
          </a:xfrm>
          <a:custGeom>
            <a:avLst/>
            <a:gdLst>
              <a:gd name="connsiteX0" fmla="*/ 0 w 487904"/>
              <a:gd name="connsiteY0" fmla="*/ 0 h 1547041"/>
              <a:gd name="connsiteX1" fmla="*/ 187569 w 487904"/>
              <a:gd name="connsiteY1" fmla="*/ 601785 h 1547041"/>
              <a:gd name="connsiteX2" fmla="*/ 461108 w 487904"/>
              <a:gd name="connsiteY2" fmla="*/ 1524000 h 1547041"/>
              <a:gd name="connsiteX3" fmla="*/ 476738 w 487904"/>
              <a:gd name="connsiteY3" fmla="*/ 1289539 h 1547041"/>
              <a:gd name="connsiteX4" fmla="*/ 453292 w 487904"/>
              <a:gd name="connsiteY4" fmla="*/ 1531816 h 1547041"/>
              <a:gd name="connsiteX5" fmla="*/ 359508 w 487904"/>
              <a:gd name="connsiteY5" fmla="*/ 1453662 h 15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904" h="1547041">
                <a:moveTo>
                  <a:pt x="0" y="0"/>
                </a:moveTo>
                <a:cubicBezTo>
                  <a:pt x="55359" y="173892"/>
                  <a:pt x="110718" y="347785"/>
                  <a:pt x="187569" y="601785"/>
                </a:cubicBezTo>
                <a:cubicBezTo>
                  <a:pt x="264420" y="855785"/>
                  <a:pt x="412913" y="1409374"/>
                  <a:pt x="461108" y="1524000"/>
                </a:cubicBezTo>
                <a:cubicBezTo>
                  <a:pt x="509303" y="1638626"/>
                  <a:pt x="478041" y="1288236"/>
                  <a:pt x="476738" y="1289539"/>
                </a:cubicBezTo>
                <a:cubicBezTo>
                  <a:pt x="475435" y="1290842"/>
                  <a:pt x="472830" y="1504462"/>
                  <a:pt x="453292" y="1531816"/>
                </a:cubicBezTo>
                <a:cubicBezTo>
                  <a:pt x="433754" y="1559170"/>
                  <a:pt x="359508" y="1453662"/>
                  <a:pt x="359508" y="1453662"/>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212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92" y="93905"/>
            <a:ext cx="8195516" cy="1325563"/>
          </a:xfrm>
        </p:spPr>
        <p:txBody>
          <a:bodyPr>
            <a:normAutofit/>
          </a:bodyPr>
          <a:lstStyle/>
          <a:p>
            <a:r>
              <a:rPr lang="en-US" dirty="0" smtClean="0"/>
              <a:t>A Decade of IPv4 Allocations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107" y="1297823"/>
            <a:ext cx="8339015" cy="5560177"/>
          </a:xfrm>
          <a:prstGeom prst="rect">
            <a:avLst/>
          </a:prstGeom>
        </p:spPr>
      </p:pic>
    </p:spTree>
    <p:extLst>
      <p:ext uri="{BB962C8B-B14F-4D97-AF65-F5344CB8AC3E}">
        <p14:creationId xmlns:p14="http://schemas.microsoft.com/office/powerpoint/2010/main" val="955047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92" y="93905"/>
            <a:ext cx="8195516" cy="1325563"/>
          </a:xfrm>
        </p:spPr>
        <p:txBody>
          <a:bodyPr>
            <a:normAutofit/>
          </a:bodyPr>
          <a:lstStyle/>
          <a:p>
            <a:r>
              <a:rPr lang="en-US" dirty="0" smtClean="0"/>
              <a:t>A Decade of IPv4 Allocations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538" y="1234802"/>
            <a:ext cx="8339015" cy="5560177"/>
          </a:xfrm>
          <a:prstGeom prst="rect">
            <a:avLst/>
          </a:prstGeom>
        </p:spPr>
      </p:pic>
      <p:sp>
        <p:nvSpPr>
          <p:cNvPr id="4" name="Freeform 3"/>
          <p:cNvSpPr/>
          <p:nvPr/>
        </p:nvSpPr>
        <p:spPr>
          <a:xfrm>
            <a:off x="1285395" y="1184121"/>
            <a:ext cx="3388206" cy="2098879"/>
          </a:xfrm>
          <a:custGeom>
            <a:avLst/>
            <a:gdLst>
              <a:gd name="connsiteX0" fmla="*/ 0 w 5564110"/>
              <a:gd name="connsiteY0" fmla="*/ 1614181 h 1614181"/>
              <a:gd name="connsiteX1" fmla="*/ 1362364 w 5564110"/>
              <a:gd name="connsiteY1" fmla="*/ 1206241 h 1614181"/>
              <a:gd name="connsiteX2" fmla="*/ 3432848 w 5564110"/>
              <a:gd name="connsiteY2" fmla="*/ 659756 h 1614181"/>
              <a:gd name="connsiteX3" fmla="*/ 5511030 w 5564110"/>
              <a:gd name="connsiteY3" fmla="*/ 59393 h 1614181"/>
              <a:gd name="connsiteX4" fmla="*/ 4987636 w 5564110"/>
              <a:gd name="connsiteY4" fmla="*/ 20908 h 1614181"/>
              <a:gd name="connsiteX5" fmla="*/ 5557212 w 5564110"/>
              <a:gd name="connsiteY5" fmla="*/ 28605 h 1614181"/>
              <a:gd name="connsiteX6" fmla="*/ 5318606 w 5564110"/>
              <a:gd name="connsiteY6" fmla="*/ 359575 h 161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4110" h="1614181">
                <a:moveTo>
                  <a:pt x="0" y="1614181"/>
                </a:moveTo>
                <a:cubicBezTo>
                  <a:pt x="395111" y="1489746"/>
                  <a:pt x="790223" y="1365312"/>
                  <a:pt x="1362364" y="1206241"/>
                </a:cubicBezTo>
                <a:cubicBezTo>
                  <a:pt x="1934505" y="1047170"/>
                  <a:pt x="2741404" y="850897"/>
                  <a:pt x="3432848" y="659756"/>
                </a:cubicBezTo>
                <a:cubicBezTo>
                  <a:pt x="4124292" y="468615"/>
                  <a:pt x="5251899" y="165868"/>
                  <a:pt x="5511030" y="59393"/>
                </a:cubicBezTo>
                <a:cubicBezTo>
                  <a:pt x="5770161" y="-47082"/>
                  <a:pt x="4979939" y="26039"/>
                  <a:pt x="4987636" y="20908"/>
                </a:cubicBezTo>
                <a:cubicBezTo>
                  <a:pt x="4995333" y="15777"/>
                  <a:pt x="5502050" y="-27840"/>
                  <a:pt x="5557212" y="28605"/>
                </a:cubicBezTo>
                <a:cubicBezTo>
                  <a:pt x="5612374" y="85050"/>
                  <a:pt x="5318606" y="359575"/>
                  <a:pt x="5318606" y="359575"/>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6">
                  <a:lumMod val="50000"/>
                </a:schemeClr>
              </a:solidFill>
            </a:endParaRPr>
          </a:p>
        </p:txBody>
      </p:sp>
      <p:sp>
        <p:nvSpPr>
          <p:cNvPr id="5" name="TextBox 4"/>
          <p:cNvSpPr txBox="1"/>
          <p:nvPr/>
        </p:nvSpPr>
        <p:spPr>
          <a:xfrm>
            <a:off x="4790046" y="1050136"/>
            <a:ext cx="2066591" cy="369332"/>
          </a:xfrm>
          <a:prstGeom prst="rect">
            <a:avLst/>
          </a:prstGeom>
          <a:noFill/>
          <a:ln>
            <a:noFill/>
          </a:ln>
        </p:spPr>
        <p:txBody>
          <a:bodyPr wrap="none" rtlCol="0">
            <a:spAutoFit/>
          </a:bodyPr>
          <a:lstStyle/>
          <a:p>
            <a:r>
              <a:rPr lang="en-US" dirty="0">
                <a:solidFill>
                  <a:schemeClr val="accent6">
                    <a:lumMod val="50000"/>
                  </a:schemeClr>
                </a:solidFill>
                <a:latin typeface="AhnbergHand"/>
                <a:cs typeface="AhnbergHand"/>
              </a:rPr>
              <a:t>Pre Exhaustion</a:t>
            </a:r>
          </a:p>
        </p:txBody>
      </p:sp>
      <p:sp>
        <p:nvSpPr>
          <p:cNvPr id="6" name="TextBox 5"/>
          <p:cNvSpPr txBox="1"/>
          <p:nvPr/>
        </p:nvSpPr>
        <p:spPr>
          <a:xfrm>
            <a:off x="1375224" y="1914310"/>
            <a:ext cx="2050561" cy="646331"/>
          </a:xfrm>
          <a:prstGeom prst="rect">
            <a:avLst/>
          </a:prstGeom>
          <a:noFill/>
        </p:spPr>
        <p:txBody>
          <a:bodyPr wrap="none" rtlCol="0">
            <a:spAutoFit/>
          </a:bodyPr>
          <a:lstStyle/>
          <a:p>
            <a:pPr algn="ctr"/>
            <a:r>
              <a:rPr lang="en-US" dirty="0">
                <a:solidFill>
                  <a:srgbClr val="0000FF"/>
                </a:solidFill>
                <a:latin typeface="AhnbergHand"/>
                <a:cs typeface="AhnbergHand"/>
              </a:rPr>
              <a:t>Global Financial</a:t>
            </a:r>
          </a:p>
          <a:p>
            <a:pPr algn="ctr"/>
            <a:r>
              <a:rPr lang="en-US" dirty="0">
                <a:solidFill>
                  <a:srgbClr val="0000FF"/>
                </a:solidFill>
                <a:latin typeface="AhnbergHand"/>
                <a:cs typeface="AhnbergHand"/>
              </a:rPr>
              <a:t>Crisis</a:t>
            </a:r>
          </a:p>
        </p:txBody>
      </p:sp>
      <p:sp>
        <p:nvSpPr>
          <p:cNvPr id="7" name="Freeform 6"/>
          <p:cNvSpPr/>
          <p:nvPr/>
        </p:nvSpPr>
        <p:spPr>
          <a:xfrm>
            <a:off x="4437232" y="2703521"/>
            <a:ext cx="3234451" cy="3440751"/>
          </a:xfrm>
          <a:custGeom>
            <a:avLst/>
            <a:gdLst>
              <a:gd name="connsiteX0" fmla="*/ 0 w 2990796"/>
              <a:gd name="connsiteY0" fmla="*/ 0 h 2845194"/>
              <a:gd name="connsiteX1" fmla="*/ 484909 w 2990796"/>
              <a:gd name="connsiteY1" fmla="*/ 877454 h 2845194"/>
              <a:gd name="connsiteX2" fmla="*/ 1039091 w 2990796"/>
              <a:gd name="connsiteY2" fmla="*/ 1685636 h 2845194"/>
              <a:gd name="connsiteX3" fmla="*/ 1701030 w 2990796"/>
              <a:gd name="connsiteY3" fmla="*/ 2170545 h 2845194"/>
              <a:gd name="connsiteX4" fmla="*/ 2563091 w 2990796"/>
              <a:gd name="connsiteY4" fmla="*/ 2232121 h 2845194"/>
              <a:gd name="connsiteX5" fmla="*/ 2963333 w 2990796"/>
              <a:gd name="connsiteY5" fmla="*/ 2763212 h 2845194"/>
              <a:gd name="connsiteX6" fmla="*/ 2955636 w 2990796"/>
              <a:gd name="connsiteY6" fmla="*/ 2624667 h 2845194"/>
              <a:gd name="connsiteX7" fmla="*/ 2955636 w 2990796"/>
              <a:gd name="connsiteY7" fmla="*/ 2840182 h 2845194"/>
              <a:gd name="connsiteX8" fmla="*/ 2817091 w 2990796"/>
              <a:gd name="connsiteY8" fmla="*/ 2755515 h 284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90796" h="2845194">
                <a:moveTo>
                  <a:pt x="0" y="0"/>
                </a:moveTo>
                <a:cubicBezTo>
                  <a:pt x="155863" y="298257"/>
                  <a:pt x="311727" y="596515"/>
                  <a:pt x="484909" y="877454"/>
                </a:cubicBezTo>
                <a:cubicBezTo>
                  <a:pt x="658091" y="1158393"/>
                  <a:pt x="836404" y="1470121"/>
                  <a:pt x="1039091" y="1685636"/>
                </a:cubicBezTo>
                <a:cubicBezTo>
                  <a:pt x="1241778" y="1901151"/>
                  <a:pt x="1447030" y="2079464"/>
                  <a:pt x="1701030" y="2170545"/>
                </a:cubicBezTo>
                <a:cubicBezTo>
                  <a:pt x="1955030" y="2261626"/>
                  <a:pt x="2352707" y="2133343"/>
                  <a:pt x="2563091" y="2232121"/>
                </a:cubicBezTo>
                <a:cubicBezTo>
                  <a:pt x="2773475" y="2330899"/>
                  <a:pt x="2897909" y="2697788"/>
                  <a:pt x="2963333" y="2763212"/>
                </a:cubicBezTo>
                <a:cubicBezTo>
                  <a:pt x="3028757" y="2828636"/>
                  <a:pt x="2956919" y="2611839"/>
                  <a:pt x="2955636" y="2624667"/>
                </a:cubicBezTo>
                <a:cubicBezTo>
                  <a:pt x="2954353" y="2637495"/>
                  <a:pt x="2978727" y="2818374"/>
                  <a:pt x="2955636" y="2840182"/>
                </a:cubicBezTo>
                <a:cubicBezTo>
                  <a:pt x="2932545" y="2861990"/>
                  <a:pt x="2874818" y="2808752"/>
                  <a:pt x="2817091" y="2755515"/>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6112736" y="4100730"/>
            <a:ext cx="1519968" cy="646331"/>
          </a:xfrm>
          <a:prstGeom prst="rect">
            <a:avLst/>
          </a:prstGeom>
          <a:solidFill>
            <a:schemeClr val="bg1"/>
          </a:solidFill>
          <a:ln>
            <a:noFill/>
          </a:ln>
        </p:spPr>
        <p:txBody>
          <a:bodyPr wrap="none" rtlCol="0">
            <a:spAutoFit/>
          </a:bodyPr>
          <a:lstStyle/>
          <a:p>
            <a:pPr algn="ctr"/>
            <a:r>
              <a:rPr lang="en-US" dirty="0">
                <a:solidFill>
                  <a:srgbClr val="558ED5"/>
                </a:solidFill>
                <a:latin typeface="AhnbergHand"/>
                <a:cs typeface="AhnbergHand"/>
              </a:rPr>
              <a:t>Exhaustion</a:t>
            </a:r>
          </a:p>
          <a:p>
            <a:pPr algn="ctr"/>
            <a:r>
              <a:rPr lang="en-US" dirty="0">
                <a:solidFill>
                  <a:srgbClr val="558ED5"/>
                </a:solidFill>
                <a:latin typeface="AhnbergHand"/>
                <a:cs typeface="AhnbergHand"/>
              </a:rPr>
              <a:t>Profile</a:t>
            </a:r>
          </a:p>
        </p:txBody>
      </p:sp>
      <p:sp>
        <p:nvSpPr>
          <p:cNvPr id="9" name="Freeform 8"/>
          <p:cNvSpPr/>
          <p:nvPr/>
        </p:nvSpPr>
        <p:spPr>
          <a:xfrm>
            <a:off x="2844800" y="2360246"/>
            <a:ext cx="320431" cy="554892"/>
          </a:xfrm>
          <a:custGeom>
            <a:avLst/>
            <a:gdLst>
              <a:gd name="connsiteX0" fmla="*/ 0 w 601288"/>
              <a:gd name="connsiteY0" fmla="*/ 0 h 508855"/>
              <a:gd name="connsiteX1" fmla="*/ 561879 w 601288"/>
              <a:gd name="connsiteY1" fmla="*/ 477212 h 508855"/>
              <a:gd name="connsiteX2" fmla="*/ 554182 w 601288"/>
              <a:gd name="connsiteY2" fmla="*/ 384848 h 508855"/>
              <a:gd name="connsiteX3" fmla="*/ 554182 w 601288"/>
              <a:gd name="connsiteY3" fmla="*/ 500303 h 508855"/>
              <a:gd name="connsiteX4" fmla="*/ 431031 w 601288"/>
              <a:gd name="connsiteY4" fmla="*/ 500303 h 508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88" h="508855">
                <a:moveTo>
                  <a:pt x="0" y="0"/>
                </a:moveTo>
                <a:cubicBezTo>
                  <a:pt x="234757" y="206535"/>
                  <a:pt x="469515" y="413071"/>
                  <a:pt x="561879" y="477212"/>
                </a:cubicBezTo>
                <a:cubicBezTo>
                  <a:pt x="654243" y="541353"/>
                  <a:pt x="555465" y="381000"/>
                  <a:pt x="554182" y="384848"/>
                </a:cubicBezTo>
                <a:cubicBezTo>
                  <a:pt x="552899" y="388696"/>
                  <a:pt x="574707" y="481061"/>
                  <a:pt x="554182" y="500303"/>
                </a:cubicBezTo>
                <a:cubicBezTo>
                  <a:pt x="533657" y="519545"/>
                  <a:pt x="431031" y="500303"/>
                  <a:pt x="431031" y="50030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81135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did the Addresses Go?</a:t>
            </a:r>
            <a:endParaRPr lang="en-US" dirty="0"/>
          </a:p>
        </p:txBody>
      </p:sp>
      <p:sp>
        <p:nvSpPr>
          <p:cNvPr id="3" name="TextBox 2"/>
          <p:cNvSpPr txBox="1"/>
          <p:nvPr/>
        </p:nvSpPr>
        <p:spPr>
          <a:xfrm rot="20740289">
            <a:off x="73899" y="5338040"/>
            <a:ext cx="1125344" cy="738664"/>
          </a:xfrm>
          <a:prstGeom prst="rect">
            <a:avLst/>
          </a:prstGeom>
          <a:noFill/>
        </p:spPr>
        <p:txBody>
          <a:bodyPr wrap="square" rtlCol="0">
            <a:spAutoFit/>
          </a:bodyPr>
          <a:lstStyle/>
          <a:p>
            <a:r>
              <a:rPr lang="en-US" sz="1400" dirty="0">
                <a:solidFill>
                  <a:schemeClr val="tx2">
                    <a:lumMod val="60000"/>
                    <a:lumOff val="40000"/>
                  </a:schemeClr>
                </a:solidFill>
                <a:latin typeface="AhnbergHand"/>
                <a:cs typeface="AhnbergHand"/>
              </a:rPr>
              <a:t>APNIC ran out in 2011</a:t>
            </a:r>
          </a:p>
        </p:txBody>
      </p:sp>
      <p:sp>
        <p:nvSpPr>
          <p:cNvPr id="5" name="TextBox 4"/>
          <p:cNvSpPr txBox="1"/>
          <p:nvPr/>
        </p:nvSpPr>
        <p:spPr>
          <a:xfrm rot="20740289">
            <a:off x="1024731" y="5360496"/>
            <a:ext cx="1752845" cy="523220"/>
          </a:xfrm>
          <a:prstGeom prst="rect">
            <a:avLst/>
          </a:prstGeom>
          <a:noFill/>
        </p:spPr>
        <p:txBody>
          <a:bodyPr wrap="square" rtlCol="0">
            <a:spAutoFit/>
          </a:bodyPr>
          <a:lstStyle/>
          <a:p>
            <a:r>
              <a:rPr lang="en-US" sz="1400" dirty="0">
                <a:solidFill>
                  <a:schemeClr val="accent6">
                    <a:lumMod val="50000"/>
                  </a:schemeClr>
                </a:solidFill>
                <a:latin typeface="AhnbergHand"/>
                <a:cs typeface="AhnbergHand"/>
              </a:rPr>
              <a:t>RIPE </a:t>
            </a:r>
            <a:r>
              <a:rPr lang="en-US" sz="1400">
                <a:solidFill>
                  <a:schemeClr val="accent6">
                    <a:lumMod val="50000"/>
                  </a:schemeClr>
                </a:solidFill>
                <a:latin typeface="AhnbergHand"/>
                <a:cs typeface="AhnbergHand"/>
              </a:rPr>
              <a:t>NCC ran </a:t>
            </a:r>
            <a:r>
              <a:rPr lang="en-US" sz="1400" dirty="0">
                <a:solidFill>
                  <a:schemeClr val="accent6">
                    <a:lumMod val="50000"/>
                  </a:schemeClr>
                </a:solidFill>
                <a:latin typeface="AhnbergHand"/>
                <a:cs typeface="AhnbergHand"/>
              </a:rPr>
              <a:t>out in 2012</a:t>
            </a:r>
          </a:p>
        </p:txBody>
      </p:sp>
      <p:sp>
        <p:nvSpPr>
          <p:cNvPr id="6" name="TextBox 5"/>
          <p:cNvSpPr txBox="1"/>
          <p:nvPr/>
        </p:nvSpPr>
        <p:spPr>
          <a:xfrm rot="20740289">
            <a:off x="3123865" y="5341167"/>
            <a:ext cx="1833305" cy="523220"/>
          </a:xfrm>
          <a:prstGeom prst="rect">
            <a:avLst/>
          </a:prstGeom>
          <a:noFill/>
        </p:spPr>
        <p:txBody>
          <a:bodyPr wrap="square" rtlCol="0">
            <a:spAutoFit/>
          </a:bodyPr>
          <a:lstStyle/>
          <a:p>
            <a:r>
              <a:rPr lang="en-US" sz="1400">
                <a:solidFill>
                  <a:schemeClr val="accent3">
                    <a:lumMod val="50000"/>
                  </a:schemeClr>
                </a:solidFill>
                <a:latin typeface="AhnbergHand"/>
                <a:cs typeface="AhnbergHand"/>
              </a:rPr>
              <a:t>LACNIC ran out in 2014</a:t>
            </a:r>
            <a:endParaRPr lang="en-US" sz="1400" dirty="0">
              <a:solidFill>
                <a:schemeClr val="accent3">
                  <a:lumMod val="50000"/>
                </a:schemeClr>
              </a:solidFill>
              <a:latin typeface="AhnbergHand"/>
              <a:cs typeface="AhnbergHand"/>
            </a:endParaRPr>
          </a:p>
        </p:txBody>
      </p:sp>
      <p:sp>
        <p:nvSpPr>
          <p:cNvPr id="19" name="Freeform 18"/>
          <p:cNvSpPr/>
          <p:nvPr/>
        </p:nvSpPr>
        <p:spPr>
          <a:xfrm>
            <a:off x="562899" y="5051342"/>
            <a:ext cx="200223" cy="200788"/>
          </a:xfrm>
          <a:custGeom>
            <a:avLst/>
            <a:gdLst>
              <a:gd name="connsiteX0" fmla="*/ 69375 w 200223"/>
              <a:gd name="connsiteY0" fmla="*/ 200788 h 200788"/>
              <a:gd name="connsiteX1" fmla="*/ 92466 w 200223"/>
              <a:gd name="connsiteY1" fmla="*/ 8364 h 200788"/>
              <a:gd name="connsiteX2" fmla="*/ 102 w 200223"/>
              <a:gd name="connsiteY2" fmla="*/ 46849 h 200788"/>
              <a:gd name="connsiteX3" fmla="*/ 77072 w 200223"/>
              <a:gd name="connsiteY3" fmla="*/ 667 h 200788"/>
              <a:gd name="connsiteX4" fmla="*/ 200223 w 200223"/>
              <a:gd name="connsiteY4" fmla="*/ 23758 h 20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23" h="200788">
                <a:moveTo>
                  <a:pt x="69375" y="200788"/>
                </a:moveTo>
                <a:cubicBezTo>
                  <a:pt x="86693" y="117404"/>
                  <a:pt x="104011" y="34020"/>
                  <a:pt x="92466" y="8364"/>
                </a:cubicBezTo>
                <a:cubicBezTo>
                  <a:pt x="80921" y="-17292"/>
                  <a:pt x="2668" y="48132"/>
                  <a:pt x="102" y="46849"/>
                </a:cubicBezTo>
                <a:cubicBezTo>
                  <a:pt x="-2464" y="45566"/>
                  <a:pt x="43719" y="4515"/>
                  <a:pt x="77072" y="667"/>
                </a:cubicBezTo>
                <a:cubicBezTo>
                  <a:pt x="110425" y="-3181"/>
                  <a:pt x="155324" y="10288"/>
                  <a:pt x="200223" y="2375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a:off x="2232375" y="5086791"/>
            <a:ext cx="200223" cy="200788"/>
          </a:xfrm>
          <a:custGeom>
            <a:avLst/>
            <a:gdLst>
              <a:gd name="connsiteX0" fmla="*/ 69375 w 200223"/>
              <a:gd name="connsiteY0" fmla="*/ 200788 h 200788"/>
              <a:gd name="connsiteX1" fmla="*/ 92466 w 200223"/>
              <a:gd name="connsiteY1" fmla="*/ 8364 h 200788"/>
              <a:gd name="connsiteX2" fmla="*/ 102 w 200223"/>
              <a:gd name="connsiteY2" fmla="*/ 46849 h 200788"/>
              <a:gd name="connsiteX3" fmla="*/ 77072 w 200223"/>
              <a:gd name="connsiteY3" fmla="*/ 667 h 200788"/>
              <a:gd name="connsiteX4" fmla="*/ 200223 w 200223"/>
              <a:gd name="connsiteY4" fmla="*/ 23758 h 20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23" h="200788">
                <a:moveTo>
                  <a:pt x="69375" y="200788"/>
                </a:moveTo>
                <a:cubicBezTo>
                  <a:pt x="86693" y="117404"/>
                  <a:pt x="104011" y="34020"/>
                  <a:pt x="92466" y="8364"/>
                </a:cubicBezTo>
                <a:cubicBezTo>
                  <a:pt x="80921" y="-17292"/>
                  <a:pt x="2668" y="48132"/>
                  <a:pt x="102" y="46849"/>
                </a:cubicBezTo>
                <a:cubicBezTo>
                  <a:pt x="-2464" y="45566"/>
                  <a:pt x="43719" y="4515"/>
                  <a:pt x="77072" y="667"/>
                </a:cubicBezTo>
                <a:cubicBezTo>
                  <a:pt x="110425" y="-3181"/>
                  <a:pt x="155324" y="10288"/>
                  <a:pt x="200223" y="23758"/>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a:off x="5263442" y="5109883"/>
            <a:ext cx="200223" cy="200788"/>
          </a:xfrm>
          <a:custGeom>
            <a:avLst/>
            <a:gdLst>
              <a:gd name="connsiteX0" fmla="*/ 69375 w 200223"/>
              <a:gd name="connsiteY0" fmla="*/ 200788 h 200788"/>
              <a:gd name="connsiteX1" fmla="*/ 92466 w 200223"/>
              <a:gd name="connsiteY1" fmla="*/ 8364 h 200788"/>
              <a:gd name="connsiteX2" fmla="*/ 102 w 200223"/>
              <a:gd name="connsiteY2" fmla="*/ 46849 h 200788"/>
              <a:gd name="connsiteX3" fmla="*/ 77072 w 200223"/>
              <a:gd name="connsiteY3" fmla="*/ 667 h 200788"/>
              <a:gd name="connsiteX4" fmla="*/ 200223 w 200223"/>
              <a:gd name="connsiteY4" fmla="*/ 23758 h 20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23" h="200788">
                <a:moveTo>
                  <a:pt x="69375" y="200788"/>
                </a:moveTo>
                <a:cubicBezTo>
                  <a:pt x="86693" y="117404"/>
                  <a:pt x="104011" y="34020"/>
                  <a:pt x="92466" y="8364"/>
                </a:cubicBezTo>
                <a:cubicBezTo>
                  <a:pt x="80921" y="-17292"/>
                  <a:pt x="2668" y="48132"/>
                  <a:pt x="102" y="46849"/>
                </a:cubicBezTo>
                <a:cubicBezTo>
                  <a:pt x="-2464" y="45566"/>
                  <a:pt x="43719" y="4515"/>
                  <a:pt x="77072" y="667"/>
                </a:cubicBezTo>
                <a:cubicBezTo>
                  <a:pt x="110425" y="-3181"/>
                  <a:pt x="155324" y="10288"/>
                  <a:pt x="200223" y="23758"/>
                </a:cubicBezTo>
              </a:path>
            </a:pathLst>
          </a:cu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275477" y="1340769"/>
            <a:ext cx="3525561" cy="738664"/>
          </a:xfrm>
          <a:prstGeom prst="rect">
            <a:avLst/>
          </a:prstGeom>
          <a:solidFill>
            <a:schemeClr val="bg1"/>
          </a:solidFill>
        </p:spPr>
        <p:txBody>
          <a:bodyPr wrap="square" rtlCol="0">
            <a:spAutoFit/>
          </a:bodyPr>
          <a:lstStyle/>
          <a:p>
            <a:r>
              <a:rPr lang="en-US" sz="1400" dirty="0">
                <a:solidFill>
                  <a:srgbClr val="0000FF"/>
                </a:solidFill>
                <a:latin typeface="AhnbergHand"/>
                <a:cs typeface="AhnbergHand"/>
              </a:rPr>
              <a:t>Volume of Allocated IPv4 Addresses (using units of millions of /32s) per year</a:t>
            </a:r>
          </a:p>
        </p:txBody>
      </p:sp>
      <p:sp>
        <p:nvSpPr>
          <p:cNvPr id="13" name="TextBox 12"/>
          <p:cNvSpPr txBox="1"/>
          <p:nvPr/>
        </p:nvSpPr>
        <p:spPr>
          <a:xfrm rot="20740289">
            <a:off x="5181362" y="5231366"/>
            <a:ext cx="1497526" cy="523220"/>
          </a:xfrm>
          <a:prstGeom prst="rect">
            <a:avLst/>
          </a:prstGeom>
          <a:noFill/>
        </p:spPr>
        <p:txBody>
          <a:bodyPr wrap="none" rtlCol="0">
            <a:spAutoFit/>
          </a:bodyPr>
          <a:lstStyle/>
          <a:p>
            <a:r>
              <a:rPr lang="en-US" sz="1400" dirty="0">
                <a:solidFill>
                  <a:schemeClr val="accent5">
                    <a:lumMod val="75000"/>
                  </a:schemeClr>
                </a:solidFill>
                <a:latin typeface="AhnbergHand"/>
                <a:cs typeface="AhnbergHand"/>
              </a:rPr>
              <a:t>ARIN ran out</a:t>
            </a:r>
          </a:p>
          <a:p>
            <a:r>
              <a:rPr lang="en-US" sz="1400" dirty="0">
                <a:solidFill>
                  <a:schemeClr val="accent5">
                    <a:lumMod val="75000"/>
                  </a:schemeClr>
                </a:solidFill>
                <a:latin typeface="AhnbergHand"/>
                <a:cs typeface="AhnbergHand"/>
              </a:rPr>
              <a:t>In 2015</a:t>
            </a:r>
          </a:p>
        </p:txBody>
      </p:sp>
      <p:sp>
        <p:nvSpPr>
          <p:cNvPr id="14" name="Freeform 13"/>
          <p:cNvSpPr/>
          <p:nvPr/>
        </p:nvSpPr>
        <p:spPr>
          <a:xfrm>
            <a:off x="6748042" y="5085185"/>
            <a:ext cx="200223" cy="200788"/>
          </a:xfrm>
          <a:custGeom>
            <a:avLst/>
            <a:gdLst>
              <a:gd name="connsiteX0" fmla="*/ 69375 w 200223"/>
              <a:gd name="connsiteY0" fmla="*/ 200788 h 200788"/>
              <a:gd name="connsiteX1" fmla="*/ 92466 w 200223"/>
              <a:gd name="connsiteY1" fmla="*/ 8364 h 200788"/>
              <a:gd name="connsiteX2" fmla="*/ 102 w 200223"/>
              <a:gd name="connsiteY2" fmla="*/ 46849 h 200788"/>
              <a:gd name="connsiteX3" fmla="*/ 77072 w 200223"/>
              <a:gd name="connsiteY3" fmla="*/ 667 h 200788"/>
              <a:gd name="connsiteX4" fmla="*/ 200223 w 200223"/>
              <a:gd name="connsiteY4" fmla="*/ 23758 h 200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23" h="200788">
                <a:moveTo>
                  <a:pt x="69375" y="200788"/>
                </a:moveTo>
                <a:cubicBezTo>
                  <a:pt x="86693" y="117404"/>
                  <a:pt x="104011" y="34020"/>
                  <a:pt x="92466" y="8364"/>
                </a:cubicBezTo>
                <a:cubicBezTo>
                  <a:pt x="80921" y="-17292"/>
                  <a:pt x="2668" y="48132"/>
                  <a:pt x="102" y="46849"/>
                </a:cubicBezTo>
                <a:cubicBezTo>
                  <a:pt x="-2464" y="45566"/>
                  <a:pt x="43719" y="4515"/>
                  <a:pt x="77072" y="667"/>
                </a:cubicBezTo>
                <a:cubicBezTo>
                  <a:pt x="110425" y="-3181"/>
                  <a:pt x="155324" y="10288"/>
                  <a:pt x="200223" y="23758"/>
                </a:cubicBezTo>
              </a:path>
            </a:pathLst>
          </a:cu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395538" y="2144266"/>
            <a:ext cx="8437815" cy="2823239"/>
          </a:xfrm>
          <a:prstGeom prst="rect">
            <a:avLst/>
          </a:prstGeom>
        </p:spPr>
      </p:pic>
    </p:spTree>
    <p:extLst>
      <p:ext uri="{BB962C8B-B14F-4D97-AF65-F5344CB8AC3E}">
        <p14:creationId xmlns:p14="http://schemas.microsoft.com/office/powerpoint/2010/main" val="2012462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908" y="93905"/>
            <a:ext cx="8261564" cy="1325563"/>
          </a:xfrm>
        </p:spPr>
        <p:txBody>
          <a:bodyPr/>
          <a:lstStyle/>
          <a:p>
            <a:r>
              <a:rPr lang="en-US" dirty="0" smtClean="0"/>
              <a:t>What’s Left? (20 March 2017)</a:t>
            </a:r>
            <a:endParaRPr lang="en-US" dirty="0"/>
          </a:p>
        </p:txBody>
      </p:sp>
      <p:sp>
        <p:nvSpPr>
          <p:cNvPr id="3" name="Content Placeholder 2"/>
          <p:cNvSpPr>
            <a:spLocks noGrp="1"/>
          </p:cNvSpPr>
          <p:nvPr>
            <p:ph idx="1"/>
          </p:nvPr>
        </p:nvSpPr>
        <p:spPr/>
        <p:txBody>
          <a:bodyPr>
            <a:noAutofit/>
          </a:bodyPr>
          <a:lstStyle/>
          <a:p>
            <a:pPr marL="0" indent="0" defTabSz="1219170">
              <a:spcBef>
                <a:spcPts val="0"/>
              </a:spcBef>
              <a:buNone/>
              <a:defRPr/>
            </a:pPr>
            <a:endParaRPr lang="en-US" sz="2000" dirty="0" smtClean="0"/>
          </a:p>
          <a:p>
            <a:pPr marL="0" indent="0" defTabSz="1219170">
              <a:spcBef>
                <a:spcPts val="0"/>
              </a:spcBef>
              <a:buNone/>
              <a:defRPr/>
            </a:pPr>
            <a:endParaRPr lang="en-US" sz="2000" dirty="0" smtClean="0"/>
          </a:p>
          <a:p>
            <a:pPr marL="0" indent="0" defTabSz="1219170">
              <a:spcBef>
                <a:spcPts val="0"/>
              </a:spcBef>
              <a:buNone/>
              <a:defRPr/>
            </a:pPr>
            <a:r>
              <a:rPr lang="en-US" sz="2000" dirty="0"/>
              <a:t> </a:t>
            </a:r>
            <a:r>
              <a:rPr lang="en-US" sz="2000" dirty="0" smtClean="0"/>
              <a:t>                    </a:t>
            </a:r>
            <a:r>
              <a:rPr lang="en-US" sz="2000" b="1" dirty="0" smtClean="0"/>
              <a:t>Available /32s            Reserved /32s          Current Run Out</a:t>
            </a:r>
            <a:endParaRPr lang="en-US" sz="2000" b="1" dirty="0"/>
          </a:p>
          <a:p>
            <a:pPr marL="0" indent="0" defTabSz="1219170">
              <a:spcBef>
                <a:spcPts val="0"/>
              </a:spcBef>
              <a:buNone/>
            </a:pPr>
            <a:r>
              <a:rPr lang="en-US" sz="2000" dirty="0" smtClean="0"/>
              <a:t>APNIC            </a:t>
            </a:r>
            <a:r>
              <a:rPr lang="is-IS" sz="2000" dirty="0" smtClean="0"/>
              <a:t>6,840,832                    4,071,680             </a:t>
            </a:r>
            <a:r>
              <a:rPr lang="en-US" sz="2000" dirty="0" smtClean="0"/>
              <a:t>   Last /8: early 2020</a:t>
            </a:r>
          </a:p>
          <a:p>
            <a:pPr marL="0" indent="0" defTabSz="1219170">
              <a:spcBef>
                <a:spcPts val="0"/>
              </a:spcBef>
              <a:buNone/>
            </a:pPr>
            <a:r>
              <a:rPr lang="is-IS" sz="2000" dirty="0" smtClean="0"/>
              <a:t>RIPE NCC    12,497,304                    1,050,176                Last /8: early 2021</a:t>
            </a:r>
          </a:p>
          <a:p>
            <a:pPr marL="0" indent="0" defTabSz="1219170">
              <a:spcBef>
                <a:spcPts val="0"/>
              </a:spcBef>
              <a:buNone/>
            </a:pPr>
            <a:r>
              <a:rPr lang="is-IS" sz="2000" dirty="0" smtClean="0"/>
              <a:t>ARIN                             0                    6,163,968</a:t>
            </a:r>
          </a:p>
          <a:p>
            <a:pPr marL="0" indent="0" defTabSz="1219170">
              <a:spcBef>
                <a:spcPts val="0"/>
              </a:spcBef>
              <a:buNone/>
            </a:pPr>
            <a:r>
              <a:rPr lang="is-IS" sz="2000" dirty="0" smtClean="0"/>
              <a:t>LACNIC               16,128                    4,930,560 </a:t>
            </a:r>
          </a:p>
          <a:p>
            <a:pPr marL="0" indent="0" defTabSz="1219170">
              <a:spcBef>
                <a:spcPts val="0"/>
              </a:spcBef>
              <a:buNone/>
            </a:pPr>
            <a:r>
              <a:rPr lang="is-IS" sz="2000" dirty="0" smtClean="0"/>
              <a:t>AFRINIC      18,076,672                    1,840,384                Pool: May2018</a:t>
            </a:r>
          </a:p>
          <a:p>
            <a:pPr marL="0" indent="0" defTabSz="1219170">
              <a:spcBef>
                <a:spcPts val="0"/>
              </a:spcBef>
              <a:buNone/>
            </a:pPr>
            <a:endParaRPr lang="is-IS" sz="2000" dirty="0"/>
          </a:p>
          <a:p>
            <a:pPr marL="0" indent="0" defTabSz="1219170">
              <a:spcBef>
                <a:spcPts val="0"/>
              </a:spcBef>
              <a:buNone/>
            </a:pPr>
            <a:r>
              <a:rPr lang="is-IS" sz="2000" dirty="0"/>
              <a:t>                     </a:t>
            </a:r>
            <a:r>
              <a:rPr lang="is-IS" sz="2000" b="1" dirty="0" smtClean="0"/>
              <a:t>37,412,936                  18,056,768</a:t>
            </a:r>
          </a:p>
        </p:txBody>
      </p:sp>
      <p:sp>
        <p:nvSpPr>
          <p:cNvPr id="4" name="Slide Number Placeholder 3"/>
          <p:cNvSpPr>
            <a:spLocks noGrp="1"/>
          </p:cNvSpPr>
          <p:nvPr>
            <p:ph type="sldNum" sz="quarter" idx="4294967295"/>
          </p:nvPr>
        </p:nvSpPr>
        <p:spPr>
          <a:xfrm>
            <a:off x="8820472" y="6597352"/>
            <a:ext cx="288032" cy="216024"/>
          </a:xfrm>
          <a:prstGeom prst="rect">
            <a:avLst/>
          </a:prstGeom>
        </p:spPr>
        <p:txBody>
          <a:bodyPr/>
          <a:lstStyle/>
          <a:p>
            <a:fld id="{38B2A337-2C29-4402-A0A2-E290C184D5D3}" type="slidenum">
              <a:rPr lang="en-AU" kern="0" smtClean="0"/>
              <a:pPr/>
              <a:t>18</a:t>
            </a:fld>
            <a:endParaRPr lang="en-AU" kern="0" dirty="0"/>
          </a:p>
        </p:txBody>
      </p:sp>
    </p:spTree>
    <p:extLst>
      <p:ext uri="{BB962C8B-B14F-4D97-AF65-F5344CB8AC3E}">
        <p14:creationId xmlns:p14="http://schemas.microsoft.com/office/powerpoint/2010/main" val="593612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9"/>
            <a:ext cx="8856984" cy="1143000"/>
          </a:xfrm>
        </p:spPr>
        <p:txBody>
          <a:bodyPr>
            <a:normAutofit/>
          </a:bodyPr>
          <a:lstStyle/>
          <a:p>
            <a:r>
              <a:rPr lang="en-US" dirty="0" smtClean="0"/>
              <a:t>IPv4: Advertised vs Unadvertised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8482" y="1825625"/>
            <a:ext cx="7981209" cy="4716644"/>
          </a:xfrm>
        </p:spPr>
      </p:pic>
    </p:spTree>
    <p:extLst>
      <p:ext uri="{BB962C8B-B14F-4D97-AF65-F5344CB8AC3E}">
        <p14:creationId xmlns:p14="http://schemas.microsoft.com/office/powerpoint/2010/main" val="1782721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5936" y="2348880"/>
            <a:ext cx="4608512" cy="1143000"/>
          </a:xfrm>
        </p:spPr>
        <p:txBody>
          <a:bodyPr/>
          <a:lstStyle/>
          <a:p>
            <a:r>
              <a:rPr lang="en-US" dirty="0" smtClean="0">
                <a:latin typeface="Powderfinger Type" charset="0"/>
                <a:ea typeface="Powderfinger Type" charset="0"/>
                <a:cs typeface="Powderfinger Type" charset="0"/>
              </a:rPr>
              <a:t>IPv6</a:t>
            </a:r>
            <a:endParaRPr lang="en-US" dirty="0">
              <a:latin typeface="Powderfinger Type" charset="0"/>
              <a:ea typeface="Powderfinger Type" charset="0"/>
              <a:cs typeface="Powderfinger Type" charset="0"/>
            </a:endParaRPr>
          </a:p>
        </p:txBody>
      </p:sp>
      <p:sp>
        <p:nvSpPr>
          <p:cNvPr id="4" name="Slide Number Placeholder 3"/>
          <p:cNvSpPr>
            <a:spLocks noGrp="1"/>
          </p:cNvSpPr>
          <p:nvPr>
            <p:ph type="sldNum" sz="quarter" idx="4294967295"/>
          </p:nvPr>
        </p:nvSpPr>
        <p:spPr>
          <a:xfrm>
            <a:off x="8820472" y="6597352"/>
            <a:ext cx="288032" cy="216024"/>
          </a:xfrm>
          <a:prstGeom prst="rect">
            <a:avLst/>
          </a:prstGeom>
        </p:spPr>
        <p:txBody>
          <a:bodyPr/>
          <a:lstStyle/>
          <a:p>
            <a:fld id="{38B2A337-2C29-4402-A0A2-E290C184D5D3}" type="slidenum">
              <a:rPr lang="en-AU" kern="0" smtClean="0"/>
              <a:pPr/>
              <a:t>2</a:t>
            </a:fld>
            <a:endParaRPr lang="en-AU" kern="0" dirty="0"/>
          </a:p>
        </p:txBody>
      </p:sp>
    </p:spTree>
    <p:extLst>
      <p:ext uri="{BB962C8B-B14F-4D97-AF65-F5344CB8AC3E}">
        <p14:creationId xmlns:p14="http://schemas.microsoft.com/office/powerpoint/2010/main" val="608247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IPv4 Unadvertised Address Pool: 2016 - 2017</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5477" y="1562649"/>
            <a:ext cx="8213266" cy="4853782"/>
          </a:xfrm>
        </p:spPr>
      </p:pic>
    </p:spTree>
    <p:extLst>
      <p:ext uri="{BB962C8B-B14F-4D97-AF65-F5344CB8AC3E}">
        <p14:creationId xmlns:p14="http://schemas.microsoft.com/office/powerpoint/2010/main" val="516105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420" y="1336893"/>
            <a:ext cx="8089157" cy="4780438"/>
          </a:xfrm>
          <a:prstGeom prst="rect">
            <a:avLst/>
          </a:prstGeom>
        </p:spPr>
      </p:pic>
      <p:sp>
        <p:nvSpPr>
          <p:cNvPr id="2" name="Title 1"/>
          <p:cNvSpPr>
            <a:spLocks noGrp="1"/>
          </p:cNvSpPr>
          <p:nvPr>
            <p:ph type="title"/>
          </p:nvPr>
        </p:nvSpPr>
        <p:spPr>
          <a:xfrm>
            <a:off x="461108" y="326593"/>
            <a:ext cx="7170615" cy="1039091"/>
          </a:xfrm>
        </p:spPr>
        <p:txBody>
          <a:bodyPr>
            <a:normAutofit fontScale="90000"/>
          </a:bodyPr>
          <a:lstStyle/>
          <a:p>
            <a:r>
              <a:rPr lang="en-US" dirty="0" smtClean="0"/>
              <a:t>IPv4:Allocated </a:t>
            </a:r>
            <a:r>
              <a:rPr lang="en-US" smtClean="0"/>
              <a:t>vs Recovered in 2016</a:t>
            </a:r>
            <a:endParaRPr lang="en-US" dirty="0"/>
          </a:p>
        </p:txBody>
      </p:sp>
      <p:sp>
        <p:nvSpPr>
          <p:cNvPr id="3" name="TextBox 2"/>
          <p:cNvSpPr txBox="1"/>
          <p:nvPr/>
        </p:nvSpPr>
        <p:spPr>
          <a:xfrm>
            <a:off x="1979714" y="2276872"/>
            <a:ext cx="4028667" cy="369332"/>
          </a:xfrm>
          <a:prstGeom prst="rect">
            <a:avLst/>
          </a:prstGeom>
          <a:noFill/>
        </p:spPr>
        <p:txBody>
          <a:bodyPr wrap="none" rtlCol="0">
            <a:spAutoFit/>
          </a:bodyPr>
          <a:lstStyle/>
          <a:p>
            <a:r>
              <a:rPr lang="en-US">
                <a:solidFill>
                  <a:srgbClr val="166813"/>
                </a:solidFill>
                <a:latin typeface="AhnbergHand" charset="0"/>
                <a:ea typeface="AhnbergHand" charset="0"/>
                <a:cs typeface="AhnbergHand" charset="0"/>
              </a:rPr>
              <a:t>Growth in Advertised Addresses</a:t>
            </a:r>
          </a:p>
        </p:txBody>
      </p:sp>
      <p:sp>
        <p:nvSpPr>
          <p:cNvPr id="5" name="Freeform 4"/>
          <p:cNvSpPr/>
          <p:nvPr/>
        </p:nvSpPr>
        <p:spPr>
          <a:xfrm>
            <a:off x="3519916" y="2667701"/>
            <a:ext cx="1792659" cy="360727"/>
          </a:xfrm>
          <a:custGeom>
            <a:avLst/>
            <a:gdLst>
              <a:gd name="connsiteX0" fmla="*/ 22534 w 1792658"/>
              <a:gd name="connsiteY0" fmla="*/ 0 h 360727"/>
              <a:gd name="connsiteX1" fmla="*/ 81257 w 1792658"/>
              <a:gd name="connsiteY1" fmla="*/ 75501 h 360727"/>
              <a:gd name="connsiteX2" fmla="*/ 685264 w 1792658"/>
              <a:gd name="connsiteY2" fmla="*/ 192947 h 360727"/>
              <a:gd name="connsiteX3" fmla="*/ 1700332 w 1792658"/>
              <a:gd name="connsiteY3" fmla="*/ 268448 h 360727"/>
              <a:gd name="connsiteX4" fmla="*/ 1498996 w 1792658"/>
              <a:gd name="connsiteY4" fmla="*/ 184558 h 360727"/>
              <a:gd name="connsiteX5" fmla="*/ 1792611 w 1792658"/>
              <a:gd name="connsiteY5" fmla="*/ 302004 h 360727"/>
              <a:gd name="connsiteX6" fmla="*/ 1524163 w 1792658"/>
              <a:gd name="connsiteY6" fmla="*/ 360727 h 36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2658" h="360727">
                <a:moveTo>
                  <a:pt x="22534" y="0"/>
                </a:moveTo>
                <a:cubicBezTo>
                  <a:pt x="-3332" y="21671"/>
                  <a:pt x="-29198" y="43343"/>
                  <a:pt x="81257" y="75501"/>
                </a:cubicBezTo>
                <a:cubicBezTo>
                  <a:pt x="191712" y="107659"/>
                  <a:pt x="415418" y="160789"/>
                  <a:pt x="685264" y="192947"/>
                </a:cubicBezTo>
                <a:cubicBezTo>
                  <a:pt x="955110" y="225105"/>
                  <a:pt x="1564710" y="269846"/>
                  <a:pt x="1700332" y="268448"/>
                </a:cubicBezTo>
                <a:cubicBezTo>
                  <a:pt x="1835954" y="267050"/>
                  <a:pt x="1483616" y="178965"/>
                  <a:pt x="1498996" y="184558"/>
                </a:cubicBezTo>
                <a:cubicBezTo>
                  <a:pt x="1514376" y="190151"/>
                  <a:pt x="1788417" y="272643"/>
                  <a:pt x="1792611" y="302004"/>
                </a:cubicBezTo>
                <a:cubicBezTo>
                  <a:pt x="1796805" y="331365"/>
                  <a:pt x="1524163" y="360727"/>
                  <a:pt x="1524163" y="360727"/>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47665" y="4877629"/>
            <a:ext cx="4329303" cy="646331"/>
          </a:xfrm>
          <a:prstGeom prst="rect">
            <a:avLst/>
          </a:prstGeom>
          <a:noFill/>
        </p:spPr>
        <p:txBody>
          <a:bodyPr wrap="square" rtlCol="0">
            <a:spAutoFit/>
          </a:bodyPr>
          <a:lstStyle/>
          <a:p>
            <a:r>
              <a:rPr lang="en-US" dirty="0">
                <a:solidFill>
                  <a:srgbClr val="C00000"/>
                </a:solidFill>
                <a:latin typeface="AhnbergHand" charset="0"/>
                <a:ea typeface="AhnbergHand" charset="0"/>
                <a:cs typeface="AhnbergHand" charset="0"/>
              </a:rPr>
              <a:t>Change in the Unadvertised Address Pool</a:t>
            </a:r>
          </a:p>
        </p:txBody>
      </p:sp>
      <p:sp>
        <p:nvSpPr>
          <p:cNvPr id="7" name="Freeform 6"/>
          <p:cNvSpPr/>
          <p:nvPr/>
        </p:nvSpPr>
        <p:spPr>
          <a:xfrm>
            <a:off x="4707303" y="4969331"/>
            <a:ext cx="1416695" cy="581043"/>
          </a:xfrm>
          <a:custGeom>
            <a:avLst/>
            <a:gdLst>
              <a:gd name="connsiteX0" fmla="*/ 0 w 1416695"/>
              <a:gd name="connsiteY0" fmla="*/ 425737 h 581043"/>
              <a:gd name="connsiteX1" fmla="*/ 562062 w 1416695"/>
              <a:gd name="connsiteY1" fmla="*/ 559961 h 581043"/>
              <a:gd name="connsiteX2" fmla="*/ 1392572 w 1416695"/>
              <a:gd name="connsiteY2" fmla="*/ 31455 h 581043"/>
              <a:gd name="connsiteX3" fmla="*/ 1107346 w 1416695"/>
              <a:gd name="connsiteY3" fmla="*/ 56622 h 581043"/>
              <a:gd name="connsiteX4" fmla="*/ 1400961 w 1416695"/>
              <a:gd name="connsiteY4" fmla="*/ 6288 h 581043"/>
              <a:gd name="connsiteX5" fmla="*/ 1375794 w 1416695"/>
              <a:gd name="connsiteY5" fmla="*/ 224401 h 58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6695" h="581043">
                <a:moveTo>
                  <a:pt x="0" y="425737"/>
                </a:moveTo>
                <a:cubicBezTo>
                  <a:pt x="164983" y="525706"/>
                  <a:pt x="329967" y="625675"/>
                  <a:pt x="562062" y="559961"/>
                </a:cubicBezTo>
                <a:cubicBezTo>
                  <a:pt x="794157" y="494247"/>
                  <a:pt x="1301691" y="115345"/>
                  <a:pt x="1392572" y="31455"/>
                </a:cubicBezTo>
                <a:cubicBezTo>
                  <a:pt x="1483453" y="-52435"/>
                  <a:pt x="1105948" y="60816"/>
                  <a:pt x="1107346" y="56622"/>
                </a:cubicBezTo>
                <a:cubicBezTo>
                  <a:pt x="1108744" y="52428"/>
                  <a:pt x="1356220" y="-21675"/>
                  <a:pt x="1400961" y="6288"/>
                </a:cubicBezTo>
                <a:cubicBezTo>
                  <a:pt x="1445702" y="34251"/>
                  <a:pt x="1381387" y="188049"/>
                  <a:pt x="1375794" y="224401"/>
                </a:cubicBezTo>
              </a:path>
            </a:pathLst>
          </a:custGeom>
          <a:noFill/>
          <a:ln>
            <a:solidFill>
              <a:srgbClr val="C01B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47665" y="3100699"/>
            <a:ext cx="2020105" cy="369332"/>
          </a:xfrm>
          <a:prstGeom prst="rect">
            <a:avLst/>
          </a:prstGeom>
          <a:noFill/>
        </p:spPr>
        <p:txBody>
          <a:bodyPr wrap="none" rtlCol="0">
            <a:spAutoFit/>
          </a:bodyPr>
          <a:lstStyle/>
          <a:p>
            <a:r>
              <a:rPr lang="en-US">
                <a:solidFill>
                  <a:schemeClr val="accent1">
                    <a:lumMod val="75000"/>
                  </a:schemeClr>
                </a:solidFill>
                <a:latin typeface="AhnbergHand" charset="0"/>
                <a:ea typeface="AhnbergHand" charset="0"/>
                <a:cs typeface="AhnbergHand" charset="0"/>
              </a:rPr>
              <a:t>RIR Allocations</a:t>
            </a:r>
          </a:p>
        </p:txBody>
      </p:sp>
      <p:sp>
        <p:nvSpPr>
          <p:cNvPr id="10" name="Freeform 9"/>
          <p:cNvSpPr/>
          <p:nvPr/>
        </p:nvSpPr>
        <p:spPr>
          <a:xfrm>
            <a:off x="3573711" y="3254930"/>
            <a:ext cx="606923" cy="359455"/>
          </a:xfrm>
          <a:custGeom>
            <a:avLst/>
            <a:gdLst>
              <a:gd name="connsiteX0" fmla="*/ 0 w 606923"/>
              <a:gd name="connsiteY0" fmla="*/ 0 h 359455"/>
              <a:gd name="connsiteX1" fmla="*/ 461395 w 606923"/>
              <a:gd name="connsiteY1" fmla="*/ 58723 h 359455"/>
              <a:gd name="connsiteX2" fmla="*/ 595618 w 606923"/>
              <a:gd name="connsiteY2" fmla="*/ 327171 h 359455"/>
              <a:gd name="connsiteX3" fmla="*/ 595618 w 606923"/>
              <a:gd name="connsiteY3" fmla="*/ 134224 h 359455"/>
              <a:gd name="connsiteX4" fmla="*/ 562062 w 606923"/>
              <a:gd name="connsiteY4" fmla="*/ 352338 h 359455"/>
              <a:gd name="connsiteX5" fmla="*/ 369116 w 606923"/>
              <a:gd name="connsiteY5" fmla="*/ 285226 h 359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6923" h="359455">
                <a:moveTo>
                  <a:pt x="0" y="0"/>
                </a:moveTo>
                <a:cubicBezTo>
                  <a:pt x="181062" y="2097"/>
                  <a:pt x="362125" y="4195"/>
                  <a:pt x="461395" y="58723"/>
                </a:cubicBezTo>
                <a:cubicBezTo>
                  <a:pt x="560665" y="113251"/>
                  <a:pt x="573248" y="314588"/>
                  <a:pt x="595618" y="327171"/>
                </a:cubicBezTo>
                <a:cubicBezTo>
                  <a:pt x="617988" y="339754"/>
                  <a:pt x="601211" y="130030"/>
                  <a:pt x="595618" y="134224"/>
                </a:cubicBezTo>
                <a:cubicBezTo>
                  <a:pt x="590025" y="138418"/>
                  <a:pt x="599812" y="327171"/>
                  <a:pt x="562062" y="352338"/>
                </a:cubicBezTo>
                <a:cubicBezTo>
                  <a:pt x="524312" y="377505"/>
                  <a:pt x="446714" y="331365"/>
                  <a:pt x="369116" y="2852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flipH="1">
            <a:off x="7996388" y="3178433"/>
            <a:ext cx="252315" cy="1135013"/>
          </a:xfrm>
          <a:custGeom>
            <a:avLst/>
            <a:gdLst>
              <a:gd name="connsiteX0" fmla="*/ 0 w 189236"/>
              <a:gd name="connsiteY0" fmla="*/ 14983 h 929383"/>
              <a:gd name="connsiteX1" fmla="*/ 119818 w 189236"/>
              <a:gd name="connsiteY1" fmla="*/ 27596 h 929383"/>
              <a:gd name="connsiteX2" fmla="*/ 119818 w 189236"/>
              <a:gd name="connsiteY2" fmla="*/ 267231 h 929383"/>
              <a:gd name="connsiteX3" fmla="*/ 100900 w 189236"/>
              <a:gd name="connsiteY3" fmla="*/ 374437 h 929383"/>
              <a:gd name="connsiteX4" fmla="*/ 189187 w 189236"/>
              <a:gd name="connsiteY4" fmla="*/ 393356 h 929383"/>
              <a:gd name="connsiteX5" fmla="*/ 113512 w 189236"/>
              <a:gd name="connsiteY5" fmla="*/ 405968 h 929383"/>
              <a:gd name="connsiteX6" fmla="*/ 113512 w 189236"/>
              <a:gd name="connsiteY6" fmla="*/ 607767 h 929383"/>
              <a:gd name="connsiteX7" fmla="*/ 126125 w 189236"/>
              <a:gd name="connsiteY7" fmla="*/ 790647 h 929383"/>
              <a:gd name="connsiteX8" fmla="*/ 138737 w 189236"/>
              <a:gd name="connsiteY8" fmla="*/ 904158 h 929383"/>
              <a:gd name="connsiteX9" fmla="*/ 37838 w 189236"/>
              <a:gd name="connsiteY9" fmla="*/ 929383 h 92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236" h="929383">
                <a:moveTo>
                  <a:pt x="0" y="14983"/>
                </a:moveTo>
                <a:cubicBezTo>
                  <a:pt x="49924" y="269"/>
                  <a:pt x="99848" y="-14445"/>
                  <a:pt x="119818" y="27596"/>
                </a:cubicBezTo>
                <a:cubicBezTo>
                  <a:pt x="139788" y="69637"/>
                  <a:pt x="122971" y="209424"/>
                  <a:pt x="119818" y="267231"/>
                </a:cubicBezTo>
                <a:cubicBezTo>
                  <a:pt x="116665" y="325038"/>
                  <a:pt x="89339" y="353416"/>
                  <a:pt x="100900" y="374437"/>
                </a:cubicBezTo>
                <a:cubicBezTo>
                  <a:pt x="112462" y="395458"/>
                  <a:pt x="187085" y="388101"/>
                  <a:pt x="189187" y="393356"/>
                </a:cubicBezTo>
                <a:cubicBezTo>
                  <a:pt x="191289" y="398611"/>
                  <a:pt x="126124" y="370233"/>
                  <a:pt x="113512" y="405968"/>
                </a:cubicBezTo>
                <a:cubicBezTo>
                  <a:pt x="100900" y="441703"/>
                  <a:pt x="111410" y="543654"/>
                  <a:pt x="113512" y="607767"/>
                </a:cubicBezTo>
                <a:cubicBezTo>
                  <a:pt x="115614" y="671880"/>
                  <a:pt x="121921" y="741249"/>
                  <a:pt x="126125" y="790647"/>
                </a:cubicBezTo>
                <a:cubicBezTo>
                  <a:pt x="130329" y="840045"/>
                  <a:pt x="153451" y="881035"/>
                  <a:pt x="138737" y="904158"/>
                </a:cubicBezTo>
                <a:cubicBezTo>
                  <a:pt x="124023" y="927281"/>
                  <a:pt x="37838" y="929383"/>
                  <a:pt x="37838" y="9293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1"/>
          <p:cNvSpPr/>
          <p:nvPr/>
        </p:nvSpPr>
        <p:spPr>
          <a:xfrm flipH="1">
            <a:off x="8030022" y="4331151"/>
            <a:ext cx="269127" cy="546477"/>
          </a:xfrm>
          <a:custGeom>
            <a:avLst/>
            <a:gdLst>
              <a:gd name="connsiteX0" fmla="*/ 0 w 201845"/>
              <a:gd name="connsiteY0" fmla="*/ 5640 h 339869"/>
              <a:gd name="connsiteX1" fmla="*/ 126124 w 201845"/>
              <a:gd name="connsiteY1" fmla="*/ 18252 h 339869"/>
              <a:gd name="connsiteX2" fmla="*/ 119818 w 201845"/>
              <a:gd name="connsiteY2" fmla="*/ 156989 h 339869"/>
              <a:gd name="connsiteX3" fmla="*/ 113512 w 201845"/>
              <a:gd name="connsiteY3" fmla="*/ 188520 h 339869"/>
              <a:gd name="connsiteX4" fmla="*/ 201799 w 201845"/>
              <a:gd name="connsiteY4" fmla="*/ 201132 h 339869"/>
              <a:gd name="connsiteX5" fmla="*/ 126124 w 201845"/>
              <a:gd name="connsiteY5" fmla="*/ 226357 h 339869"/>
              <a:gd name="connsiteX6" fmla="*/ 157655 w 201845"/>
              <a:gd name="connsiteY6" fmla="*/ 302031 h 339869"/>
              <a:gd name="connsiteX7" fmla="*/ 25225 w 201845"/>
              <a:gd name="connsiteY7" fmla="*/ 339869 h 33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45" h="339869">
                <a:moveTo>
                  <a:pt x="0" y="5640"/>
                </a:moveTo>
                <a:cubicBezTo>
                  <a:pt x="53077" y="-667"/>
                  <a:pt x="106154" y="-6973"/>
                  <a:pt x="126124" y="18252"/>
                </a:cubicBezTo>
                <a:cubicBezTo>
                  <a:pt x="146094" y="43477"/>
                  <a:pt x="121920" y="128611"/>
                  <a:pt x="119818" y="156989"/>
                </a:cubicBezTo>
                <a:cubicBezTo>
                  <a:pt x="117716" y="185367"/>
                  <a:pt x="99848" y="181163"/>
                  <a:pt x="113512" y="188520"/>
                </a:cubicBezTo>
                <a:cubicBezTo>
                  <a:pt x="127176" y="195877"/>
                  <a:pt x="199697" y="194826"/>
                  <a:pt x="201799" y="201132"/>
                </a:cubicBezTo>
                <a:cubicBezTo>
                  <a:pt x="203901" y="207438"/>
                  <a:pt x="133481" y="209541"/>
                  <a:pt x="126124" y="226357"/>
                </a:cubicBezTo>
                <a:cubicBezTo>
                  <a:pt x="118767" y="243173"/>
                  <a:pt x="174471" y="283112"/>
                  <a:pt x="157655" y="302031"/>
                </a:cubicBezTo>
                <a:cubicBezTo>
                  <a:pt x="140839" y="320950"/>
                  <a:pt x="25225" y="339869"/>
                  <a:pt x="25225" y="33986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p:cNvSpPr txBox="1"/>
          <p:nvPr/>
        </p:nvSpPr>
        <p:spPr>
          <a:xfrm>
            <a:off x="7069397" y="3409199"/>
            <a:ext cx="1344149" cy="379656"/>
          </a:xfrm>
          <a:prstGeom prst="rect">
            <a:avLst/>
          </a:prstGeom>
          <a:noFill/>
        </p:spPr>
        <p:txBody>
          <a:bodyPr wrap="square" rtlCol="0">
            <a:spAutoFit/>
          </a:bodyPr>
          <a:lstStyle/>
          <a:p>
            <a:r>
              <a:rPr lang="en-US" sz="1867" b="1" dirty="0">
                <a:solidFill>
                  <a:schemeClr val="accent1">
                    <a:lumMod val="75000"/>
                  </a:schemeClr>
                </a:solidFill>
                <a:latin typeface="AhnbergHand" charset="0"/>
                <a:ea typeface="AhnbergHand" charset="0"/>
                <a:cs typeface="AhnbergHand" charset="0"/>
              </a:rPr>
              <a:t>1.4 /8s</a:t>
            </a:r>
          </a:p>
        </p:txBody>
      </p:sp>
      <p:sp>
        <p:nvSpPr>
          <p:cNvPr id="14" name="TextBox 13"/>
          <p:cNvSpPr txBox="1"/>
          <p:nvPr/>
        </p:nvSpPr>
        <p:spPr>
          <a:xfrm>
            <a:off x="7069397" y="4418011"/>
            <a:ext cx="1344149" cy="379656"/>
          </a:xfrm>
          <a:prstGeom prst="rect">
            <a:avLst/>
          </a:prstGeom>
          <a:noFill/>
        </p:spPr>
        <p:txBody>
          <a:bodyPr wrap="square" rtlCol="0">
            <a:spAutoFit/>
          </a:bodyPr>
          <a:lstStyle/>
          <a:p>
            <a:r>
              <a:rPr lang="en-US" sz="1867" b="1" dirty="0" smtClean="0">
                <a:solidFill>
                  <a:srgbClr val="FF0000"/>
                </a:solidFill>
                <a:latin typeface="AhnbergHand" charset="0"/>
                <a:ea typeface="AhnbergHand" charset="0"/>
                <a:cs typeface="AhnbergHand" charset="0"/>
              </a:rPr>
              <a:t>0.6 </a:t>
            </a:r>
            <a:r>
              <a:rPr lang="en-US" sz="1867" b="1" dirty="0">
                <a:solidFill>
                  <a:srgbClr val="FF0000"/>
                </a:solidFill>
                <a:latin typeface="AhnbergHand" charset="0"/>
                <a:ea typeface="AhnbergHand" charset="0"/>
                <a:cs typeface="AhnbergHand" charset="0"/>
              </a:rPr>
              <a:t>/8s</a:t>
            </a:r>
          </a:p>
        </p:txBody>
      </p:sp>
    </p:spTree>
    <p:extLst>
      <p:ext uri="{BB962C8B-B14F-4D97-AF65-F5344CB8AC3E}">
        <p14:creationId xmlns:p14="http://schemas.microsoft.com/office/powerpoint/2010/main" val="49300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IPv4 After-Market: </a:t>
            </a:r>
            <a:br>
              <a:rPr lang="en-US" dirty="0" smtClean="0"/>
            </a:br>
            <a:r>
              <a:rPr lang="en-US" dirty="0" smtClean="0"/>
              <a:t>Address Transfers</a:t>
            </a:r>
            <a:endParaRPr lang="en-US" dirty="0"/>
          </a:p>
        </p:txBody>
      </p:sp>
      <p:sp>
        <p:nvSpPr>
          <p:cNvPr id="3" name="Content Placeholder 2"/>
          <p:cNvSpPr>
            <a:spLocks noGrp="1"/>
          </p:cNvSpPr>
          <p:nvPr>
            <p:ph idx="1"/>
          </p:nvPr>
        </p:nvSpPr>
        <p:spPr/>
        <p:txBody>
          <a:bodyPr>
            <a:normAutofit fontScale="77500" lnSpcReduction="20000"/>
          </a:bodyPr>
          <a:lstStyle/>
          <a:p>
            <a:pPr>
              <a:spcAft>
                <a:spcPts val="1200"/>
              </a:spcAft>
            </a:pPr>
            <a:r>
              <a:rPr lang="en-US" dirty="0"/>
              <a:t>There is a considerable residual demand for IPv4 addresses following exhaustion</a:t>
            </a:r>
          </a:p>
          <a:p>
            <a:pPr lvl="1">
              <a:spcAft>
                <a:spcPts val="1200"/>
              </a:spcAft>
            </a:pPr>
            <a:r>
              <a:rPr lang="en-US" dirty="0"/>
              <a:t>IPv6 is not a direct substitute for the lack of IPv4</a:t>
            </a:r>
          </a:p>
          <a:p>
            <a:pPr>
              <a:spcAft>
                <a:spcPts val="1200"/>
              </a:spcAft>
            </a:pPr>
            <a:r>
              <a:rPr lang="en-US" dirty="0"/>
              <a:t>Some of this demand is pushed into using middleware that imposes address sharing (Carrier Grade NATS, Virtual Hosting, </a:t>
            </a:r>
            <a:r>
              <a:rPr lang="en-US" dirty="0" err="1"/>
              <a:t>etc</a:t>
            </a:r>
            <a:r>
              <a:rPr lang="en-US" dirty="0"/>
              <a:t>)</a:t>
            </a:r>
          </a:p>
          <a:p>
            <a:pPr>
              <a:spcAft>
                <a:spcPts val="1200"/>
              </a:spcAft>
            </a:pPr>
            <a:r>
              <a:rPr lang="en-US" dirty="0"/>
              <a:t>Where there is no substitute then we turn to the aftermarket</a:t>
            </a:r>
          </a:p>
          <a:p>
            <a:pPr>
              <a:spcAft>
                <a:spcPts val="1200"/>
              </a:spcAft>
            </a:pPr>
            <a:r>
              <a:rPr lang="en-US" dirty="0"/>
              <a:t>Some address transfers are “sale” transactions, and they are entered into the address  registries</a:t>
            </a:r>
          </a:p>
          <a:p>
            <a:pPr>
              <a:spcAft>
                <a:spcPts val="1200"/>
              </a:spcAft>
            </a:pPr>
            <a:r>
              <a:rPr lang="en-US" dirty="0"/>
              <a:t>Some transfers take the form of “leases” where the lease holder’s details are not necessarily entered into the address registry</a:t>
            </a:r>
          </a:p>
          <a:p>
            <a:pPr marL="0" indent="0">
              <a:spcAft>
                <a:spcPts val="1200"/>
              </a:spcAft>
              <a:buNone/>
            </a:pPr>
            <a:endParaRPr lang="en-US" dirty="0"/>
          </a:p>
        </p:txBody>
      </p:sp>
    </p:spTree>
    <p:extLst>
      <p:ext uri="{BB962C8B-B14F-4D97-AF65-F5344CB8AC3E}">
        <p14:creationId xmlns:p14="http://schemas.microsoft.com/office/powerpoint/2010/main" val="985159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Registered Address Transfers</a:t>
            </a:r>
            <a:endParaRPr lang="en-US" dirty="0"/>
          </a:p>
        </p:txBody>
      </p:sp>
      <p:sp>
        <p:nvSpPr>
          <p:cNvPr id="7" name="TextBox 6"/>
          <p:cNvSpPr txBox="1"/>
          <p:nvPr/>
        </p:nvSpPr>
        <p:spPr>
          <a:xfrm rot="21437806">
            <a:off x="6260190" y="1145461"/>
            <a:ext cx="2720617" cy="523220"/>
          </a:xfrm>
          <a:prstGeom prst="rect">
            <a:avLst/>
          </a:prstGeom>
          <a:noFill/>
        </p:spPr>
        <p:txBody>
          <a:bodyPr wrap="none" rtlCol="0">
            <a:spAutoFit/>
          </a:bodyPr>
          <a:lstStyle/>
          <a:p>
            <a:r>
              <a:rPr lang="en-US" sz="1400" dirty="0">
                <a:solidFill>
                  <a:schemeClr val="accent3">
                    <a:lumMod val="50000"/>
                  </a:schemeClr>
                </a:solidFill>
                <a:latin typeface="AhnbergHand"/>
                <a:cs typeface="AhnbergHand"/>
              </a:rPr>
              <a:t>Number of registered</a:t>
            </a:r>
          </a:p>
          <a:p>
            <a:r>
              <a:rPr lang="en-US" sz="1400" dirty="0">
                <a:solidFill>
                  <a:schemeClr val="accent3">
                    <a:lumMod val="50000"/>
                  </a:schemeClr>
                </a:solidFill>
                <a:latin typeface="AhnbergHand"/>
                <a:cs typeface="AhnbergHand"/>
              </a:rPr>
              <a:t>Address transfers per year</a:t>
            </a:r>
          </a:p>
        </p:txBody>
      </p:sp>
      <p:sp>
        <p:nvSpPr>
          <p:cNvPr id="8" name="Freeform 7"/>
          <p:cNvSpPr/>
          <p:nvPr/>
        </p:nvSpPr>
        <p:spPr>
          <a:xfrm>
            <a:off x="6921553" y="1677835"/>
            <a:ext cx="1683055" cy="384849"/>
          </a:xfrm>
          <a:custGeom>
            <a:avLst/>
            <a:gdLst>
              <a:gd name="connsiteX0" fmla="*/ 1393213 w 1683055"/>
              <a:gd name="connsiteY0" fmla="*/ 0 h 384849"/>
              <a:gd name="connsiteX1" fmla="*/ 1593334 w 1683055"/>
              <a:gd name="connsiteY1" fmla="*/ 177031 h 384849"/>
              <a:gd name="connsiteX2" fmla="*/ 115516 w 1683055"/>
              <a:gd name="connsiteY2" fmla="*/ 261697 h 384849"/>
              <a:gd name="connsiteX3" fmla="*/ 192485 w 1683055"/>
              <a:gd name="connsiteY3" fmla="*/ 177031 h 384849"/>
              <a:gd name="connsiteX4" fmla="*/ 61 w 1683055"/>
              <a:gd name="connsiteY4" fmla="*/ 261697 h 384849"/>
              <a:gd name="connsiteX5" fmla="*/ 215576 w 1683055"/>
              <a:gd name="connsiteY5" fmla="*/ 384849 h 38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3055" h="384849">
                <a:moveTo>
                  <a:pt x="1393213" y="0"/>
                </a:moveTo>
                <a:cubicBezTo>
                  <a:pt x="1599748" y="66707"/>
                  <a:pt x="1806283" y="133415"/>
                  <a:pt x="1593334" y="177031"/>
                </a:cubicBezTo>
                <a:cubicBezTo>
                  <a:pt x="1380385" y="220647"/>
                  <a:pt x="348991" y="261697"/>
                  <a:pt x="115516" y="261697"/>
                </a:cubicBezTo>
                <a:cubicBezTo>
                  <a:pt x="-117959" y="261697"/>
                  <a:pt x="211727" y="177031"/>
                  <a:pt x="192485" y="177031"/>
                </a:cubicBezTo>
                <a:cubicBezTo>
                  <a:pt x="173243" y="177031"/>
                  <a:pt x="-3787" y="227061"/>
                  <a:pt x="61" y="261697"/>
                </a:cubicBezTo>
                <a:cubicBezTo>
                  <a:pt x="3909" y="296333"/>
                  <a:pt x="109742" y="340591"/>
                  <a:pt x="215576" y="38484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rot="20781987">
            <a:off x="592957" y="3642332"/>
            <a:ext cx="3272050" cy="523220"/>
          </a:xfrm>
          <a:prstGeom prst="rect">
            <a:avLst/>
          </a:prstGeom>
          <a:noFill/>
        </p:spPr>
        <p:txBody>
          <a:bodyPr wrap="none" rtlCol="0">
            <a:spAutoFit/>
          </a:bodyPr>
          <a:lstStyle/>
          <a:p>
            <a:r>
              <a:rPr lang="en-US" sz="1400" dirty="0">
                <a:solidFill>
                  <a:schemeClr val="accent3">
                    <a:lumMod val="50000"/>
                  </a:schemeClr>
                </a:solidFill>
                <a:latin typeface="AhnbergHand"/>
                <a:cs typeface="AhnbergHand"/>
              </a:rPr>
              <a:t>Volume of addresses transferred</a:t>
            </a:r>
          </a:p>
          <a:p>
            <a:r>
              <a:rPr lang="en-US" sz="1400" dirty="0">
                <a:solidFill>
                  <a:schemeClr val="accent3">
                    <a:lumMod val="50000"/>
                  </a:schemeClr>
                </a:solidFill>
                <a:latin typeface="AhnbergHand"/>
                <a:cs typeface="AhnbergHand"/>
              </a:rPr>
              <a:t>per year (/32s)</a:t>
            </a:r>
          </a:p>
        </p:txBody>
      </p:sp>
      <p:sp>
        <p:nvSpPr>
          <p:cNvPr id="10" name="Freeform 9"/>
          <p:cNvSpPr/>
          <p:nvPr/>
        </p:nvSpPr>
        <p:spPr>
          <a:xfrm>
            <a:off x="827585" y="4941169"/>
            <a:ext cx="751123" cy="295219"/>
          </a:xfrm>
          <a:custGeom>
            <a:avLst/>
            <a:gdLst>
              <a:gd name="connsiteX0" fmla="*/ 404920 w 2106036"/>
              <a:gd name="connsiteY0" fmla="*/ 15081 h 295219"/>
              <a:gd name="connsiteX1" fmla="*/ 89344 w 2106036"/>
              <a:gd name="connsiteY1" fmla="*/ 292172 h 295219"/>
              <a:gd name="connsiteX2" fmla="*/ 1821163 w 2106036"/>
              <a:gd name="connsiteY2" fmla="*/ 153627 h 295219"/>
              <a:gd name="connsiteX3" fmla="*/ 2021284 w 2106036"/>
              <a:gd name="connsiteY3" fmla="*/ 7384 h 295219"/>
              <a:gd name="connsiteX4" fmla="*/ 1851951 w 2106036"/>
              <a:gd name="connsiteY4" fmla="*/ 22778 h 295219"/>
              <a:gd name="connsiteX5" fmla="*/ 2105951 w 2106036"/>
              <a:gd name="connsiteY5" fmla="*/ 15081 h 295219"/>
              <a:gd name="connsiteX6" fmla="*/ 1882738 w 2106036"/>
              <a:gd name="connsiteY6" fmla="*/ 253687 h 29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6036" h="295219">
                <a:moveTo>
                  <a:pt x="404920" y="15081"/>
                </a:moveTo>
                <a:cubicBezTo>
                  <a:pt x="129112" y="142081"/>
                  <a:pt x="-146696" y="269081"/>
                  <a:pt x="89344" y="292172"/>
                </a:cubicBezTo>
                <a:cubicBezTo>
                  <a:pt x="325384" y="315263"/>
                  <a:pt x="1499173" y="201092"/>
                  <a:pt x="1821163" y="153627"/>
                </a:cubicBezTo>
                <a:cubicBezTo>
                  <a:pt x="2143153" y="106162"/>
                  <a:pt x="2016153" y="29192"/>
                  <a:pt x="2021284" y="7384"/>
                </a:cubicBezTo>
                <a:cubicBezTo>
                  <a:pt x="2026415" y="-14424"/>
                  <a:pt x="1837840" y="21495"/>
                  <a:pt x="1851951" y="22778"/>
                </a:cubicBezTo>
                <a:cubicBezTo>
                  <a:pt x="1866062" y="24061"/>
                  <a:pt x="2100820" y="-23404"/>
                  <a:pt x="2105951" y="15081"/>
                </a:cubicBezTo>
                <a:cubicBezTo>
                  <a:pt x="2111082" y="53566"/>
                  <a:pt x="1882738" y="253687"/>
                  <a:pt x="1882738" y="25368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483577" y="1732545"/>
            <a:ext cx="6378331" cy="1218452"/>
          </a:xfrm>
          <a:prstGeom prst="rect">
            <a:avLst/>
          </a:prstGeom>
        </p:spPr>
      </p:pic>
      <p:pic>
        <p:nvPicPr>
          <p:cNvPr id="5" name="Picture 4"/>
          <p:cNvPicPr>
            <a:picLocks noChangeAspect="1"/>
          </p:cNvPicPr>
          <p:nvPr/>
        </p:nvPicPr>
        <p:blipFill>
          <a:blip r:embed="rId3"/>
          <a:stretch>
            <a:fillRect/>
          </a:stretch>
        </p:blipFill>
        <p:spPr>
          <a:xfrm>
            <a:off x="1770293" y="4598795"/>
            <a:ext cx="6675315" cy="1275185"/>
          </a:xfrm>
          <a:prstGeom prst="rect">
            <a:avLst/>
          </a:prstGeom>
        </p:spPr>
      </p:pic>
    </p:spTree>
    <p:extLst>
      <p:ext uri="{BB962C8B-B14F-4D97-AF65-F5344CB8AC3E}">
        <p14:creationId xmlns:p14="http://schemas.microsoft.com/office/powerpoint/2010/main" val="471436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From and Where To?</a:t>
            </a:r>
            <a:endParaRPr lang="en-US" dirty="0"/>
          </a:p>
        </p:txBody>
      </p:sp>
      <p:pic>
        <p:nvPicPr>
          <p:cNvPr id="6" name="Picture 5"/>
          <p:cNvPicPr>
            <a:picLocks noChangeAspect="1"/>
          </p:cNvPicPr>
          <p:nvPr/>
        </p:nvPicPr>
        <p:blipFill>
          <a:blip r:embed="rId2"/>
          <a:stretch>
            <a:fillRect/>
          </a:stretch>
        </p:blipFill>
        <p:spPr>
          <a:xfrm>
            <a:off x="2318238" y="1154235"/>
            <a:ext cx="4038600" cy="5346700"/>
          </a:xfrm>
          <a:prstGeom prst="rect">
            <a:avLst/>
          </a:prstGeom>
        </p:spPr>
      </p:pic>
      <p:sp>
        <p:nvSpPr>
          <p:cNvPr id="3" name="Rectangle 2"/>
          <p:cNvSpPr/>
          <p:nvPr/>
        </p:nvSpPr>
        <p:spPr>
          <a:xfrm>
            <a:off x="4695093" y="1419468"/>
            <a:ext cx="281354" cy="5081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651133" y="4677508"/>
            <a:ext cx="281354" cy="1823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024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&amp; Canada: Exports and Imports</a:t>
            </a:r>
            <a:endParaRPr lang="en-US" dirty="0"/>
          </a:p>
        </p:txBody>
      </p:sp>
      <p:pic>
        <p:nvPicPr>
          <p:cNvPr id="7" name="Picture 6"/>
          <p:cNvPicPr>
            <a:picLocks noChangeAspect="1"/>
          </p:cNvPicPr>
          <p:nvPr/>
        </p:nvPicPr>
        <p:blipFill>
          <a:blip r:embed="rId2"/>
          <a:stretch>
            <a:fillRect/>
          </a:stretch>
        </p:blipFill>
        <p:spPr>
          <a:xfrm>
            <a:off x="693271" y="1587127"/>
            <a:ext cx="8636000" cy="4813300"/>
          </a:xfrm>
          <a:prstGeom prst="rect">
            <a:avLst/>
          </a:prstGeom>
        </p:spPr>
      </p:pic>
      <p:sp>
        <p:nvSpPr>
          <p:cNvPr id="3" name="Freeform 2"/>
          <p:cNvSpPr/>
          <p:nvPr/>
        </p:nvSpPr>
        <p:spPr>
          <a:xfrm>
            <a:off x="4237892" y="1459523"/>
            <a:ext cx="62353" cy="5090746"/>
          </a:xfrm>
          <a:custGeom>
            <a:avLst/>
            <a:gdLst>
              <a:gd name="connsiteX0" fmla="*/ 0 w 62353"/>
              <a:gd name="connsiteY0" fmla="*/ 0 h 5090746"/>
              <a:gd name="connsiteX1" fmla="*/ 61546 w 62353"/>
              <a:gd name="connsiteY1" fmla="*/ 1661746 h 5090746"/>
              <a:gd name="connsiteX2" fmla="*/ 35170 w 62353"/>
              <a:gd name="connsiteY2" fmla="*/ 4484077 h 5090746"/>
              <a:gd name="connsiteX3" fmla="*/ 35170 w 62353"/>
              <a:gd name="connsiteY3" fmla="*/ 5090746 h 5090746"/>
            </a:gdLst>
            <a:ahLst/>
            <a:cxnLst>
              <a:cxn ang="0">
                <a:pos x="connsiteX0" y="connsiteY0"/>
              </a:cxn>
              <a:cxn ang="0">
                <a:pos x="connsiteX1" y="connsiteY1"/>
              </a:cxn>
              <a:cxn ang="0">
                <a:pos x="connsiteX2" y="connsiteY2"/>
              </a:cxn>
              <a:cxn ang="0">
                <a:pos x="connsiteX3" y="connsiteY3"/>
              </a:cxn>
            </a:cxnLst>
            <a:rect l="l" t="t" r="r" b="b"/>
            <a:pathLst>
              <a:path w="62353" h="5090746">
                <a:moveTo>
                  <a:pt x="0" y="0"/>
                </a:moveTo>
                <a:cubicBezTo>
                  <a:pt x="27842" y="457200"/>
                  <a:pt x="55684" y="914400"/>
                  <a:pt x="61546" y="1661746"/>
                </a:cubicBezTo>
                <a:cubicBezTo>
                  <a:pt x="67408" y="2409092"/>
                  <a:pt x="39566" y="3912577"/>
                  <a:pt x="35170" y="4484077"/>
                </a:cubicBezTo>
                <a:cubicBezTo>
                  <a:pt x="30774" y="5055577"/>
                  <a:pt x="35170" y="5090746"/>
                  <a:pt x="35170" y="509074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020408" y="1828800"/>
            <a:ext cx="465992" cy="4721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172808" y="1981200"/>
            <a:ext cx="465992" cy="4721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96941" y="1920933"/>
            <a:ext cx="465992" cy="4721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6402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865214"/>
            <a:ext cx="7886700" cy="4272159"/>
          </a:xfrm>
        </p:spPr>
      </p:pic>
      <p:sp>
        <p:nvSpPr>
          <p:cNvPr id="2" name="Title 1"/>
          <p:cNvSpPr>
            <a:spLocks noGrp="1"/>
          </p:cNvSpPr>
          <p:nvPr>
            <p:ph type="title"/>
          </p:nvPr>
        </p:nvSpPr>
        <p:spPr>
          <a:xfrm>
            <a:off x="558908" y="211136"/>
            <a:ext cx="7886700" cy="1325563"/>
          </a:xfrm>
        </p:spPr>
        <p:txBody>
          <a:bodyPr>
            <a:normAutofit/>
          </a:bodyPr>
          <a:lstStyle/>
          <a:p>
            <a:r>
              <a:rPr lang="en-US" dirty="0" smtClean="0"/>
              <a:t>How old are transferred addresses?</a:t>
            </a:r>
            <a:endParaRPr lang="en-US" dirty="0"/>
          </a:p>
        </p:txBody>
      </p:sp>
      <p:sp>
        <p:nvSpPr>
          <p:cNvPr id="12" name="TextBox 11"/>
          <p:cNvSpPr txBox="1"/>
          <p:nvPr/>
        </p:nvSpPr>
        <p:spPr>
          <a:xfrm rot="21025745">
            <a:off x="6501948" y="5166060"/>
            <a:ext cx="2338437" cy="738664"/>
          </a:xfrm>
          <a:prstGeom prst="rect">
            <a:avLst/>
          </a:prstGeom>
          <a:solidFill>
            <a:schemeClr val="bg1"/>
          </a:solidFill>
        </p:spPr>
        <p:txBody>
          <a:bodyPr wrap="square" rtlCol="0">
            <a:spAutoFit/>
          </a:bodyPr>
          <a:lstStyle/>
          <a:p>
            <a:r>
              <a:rPr lang="en-US" sz="1400" dirty="0" smtClean="0">
                <a:solidFill>
                  <a:srgbClr val="FF0000"/>
                </a:solidFill>
                <a:latin typeface="AhnbergHand"/>
                <a:cs typeface="AhnbergHand"/>
              </a:rPr>
              <a:t>65% </a:t>
            </a:r>
            <a:r>
              <a:rPr lang="en-US" sz="1400" dirty="0">
                <a:solidFill>
                  <a:srgbClr val="FF0000"/>
                </a:solidFill>
                <a:latin typeface="AhnbergHand"/>
                <a:cs typeface="AhnbergHand"/>
              </a:rPr>
              <a:t>of transferred addresses are &gt;20 years old in </a:t>
            </a:r>
            <a:r>
              <a:rPr lang="en-US" sz="1400" dirty="0" smtClean="0">
                <a:solidFill>
                  <a:srgbClr val="FF0000"/>
                </a:solidFill>
                <a:latin typeface="AhnbergHand"/>
                <a:cs typeface="AhnbergHand"/>
              </a:rPr>
              <a:t>2017</a:t>
            </a:r>
            <a:endParaRPr lang="en-US" sz="1400" dirty="0">
              <a:solidFill>
                <a:srgbClr val="FF0000"/>
              </a:solidFill>
              <a:latin typeface="AhnbergHand"/>
              <a:cs typeface="AhnbergHand"/>
            </a:endParaRPr>
          </a:p>
        </p:txBody>
      </p:sp>
      <p:sp>
        <p:nvSpPr>
          <p:cNvPr id="6" name="Freeform 5"/>
          <p:cNvSpPr/>
          <p:nvPr/>
        </p:nvSpPr>
        <p:spPr>
          <a:xfrm>
            <a:off x="5452855" y="4437113"/>
            <a:ext cx="2098672" cy="784860"/>
          </a:xfrm>
          <a:custGeom>
            <a:avLst/>
            <a:gdLst>
              <a:gd name="connsiteX0" fmla="*/ 1946166 w 2098672"/>
              <a:gd name="connsiteY0" fmla="*/ 784860 h 784860"/>
              <a:gd name="connsiteX1" fmla="*/ 2022366 w 2098672"/>
              <a:gd name="connsiteY1" fmla="*/ 160020 h 784860"/>
              <a:gd name="connsiteX2" fmla="*/ 1001286 w 2098672"/>
              <a:gd name="connsiteY2" fmla="*/ 45720 h 784860"/>
              <a:gd name="connsiteX3" fmla="*/ 25926 w 2098672"/>
              <a:gd name="connsiteY3" fmla="*/ 53340 h 784860"/>
              <a:gd name="connsiteX4" fmla="*/ 262146 w 2098672"/>
              <a:gd name="connsiteY4" fmla="*/ 0 h 784860"/>
              <a:gd name="connsiteX5" fmla="*/ 48786 w 2098672"/>
              <a:gd name="connsiteY5" fmla="*/ 53340 h 784860"/>
              <a:gd name="connsiteX6" fmla="*/ 140226 w 2098672"/>
              <a:gd name="connsiteY6" fmla="*/ 144780 h 78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8672" h="784860">
                <a:moveTo>
                  <a:pt x="1946166" y="784860"/>
                </a:moveTo>
                <a:cubicBezTo>
                  <a:pt x="2063006" y="534035"/>
                  <a:pt x="2179846" y="283210"/>
                  <a:pt x="2022366" y="160020"/>
                </a:cubicBezTo>
                <a:cubicBezTo>
                  <a:pt x="1864886" y="36830"/>
                  <a:pt x="1334026" y="63500"/>
                  <a:pt x="1001286" y="45720"/>
                </a:cubicBezTo>
                <a:cubicBezTo>
                  <a:pt x="668546" y="27940"/>
                  <a:pt x="149116" y="60960"/>
                  <a:pt x="25926" y="53340"/>
                </a:cubicBezTo>
                <a:cubicBezTo>
                  <a:pt x="-97264" y="45720"/>
                  <a:pt x="258336" y="0"/>
                  <a:pt x="262146" y="0"/>
                </a:cubicBezTo>
                <a:cubicBezTo>
                  <a:pt x="265956" y="0"/>
                  <a:pt x="69106" y="29210"/>
                  <a:pt x="48786" y="53340"/>
                </a:cubicBezTo>
                <a:cubicBezTo>
                  <a:pt x="28466" y="77470"/>
                  <a:pt x="140226" y="144780"/>
                  <a:pt x="140226" y="1447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392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p:txBody>
          <a:bodyPr/>
          <a:lstStyle/>
          <a:p>
            <a:pPr marL="0" indent="0">
              <a:buNone/>
            </a:pPr>
            <a:r>
              <a:rPr lang="en-US" dirty="0" smtClean="0"/>
              <a:t>The RIR Transfer Logs are not the entire story:</a:t>
            </a:r>
          </a:p>
          <a:p>
            <a:pPr lvl="1"/>
            <a:r>
              <a:rPr lang="en-US" dirty="0" smtClean="0"/>
              <a:t>For example, the RIPE NCC’s address transfer logs appear not to contain records of transfers of legacy space</a:t>
            </a:r>
          </a:p>
          <a:p>
            <a:pPr lvl="1"/>
            <a:r>
              <a:rPr lang="en-US" dirty="0" smtClean="0"/>
              <a:t>Address leases and similar “off market” address transactions are not necessarily recorded in the RIRs’ transfer logs</a:t>
            </a:r>
          </a:p>
          <a:p>
            <a:pPr lvl="1"/>
            <a:endParaRPr lang="en-US" dirty="0" smtClean="0"/>
          </a:p>
          <a:p>
            <a:pPr marL="0" indent="0">
              <a:buNone/>
            </a:pPr>
            <a:r>
              <a:rPr lang="en-US" dirty="0"/>
              <a:t>C</a:t>
            </a:r>
            <a:r>
              <a:rPr lang="en-US" dirty="0" smtClean="0"/>
              <a:t>an BGP tell us anything about this missing data?</a:t>
            </a:r>
          </a:p>
          <a:p>
            <a:pPr marL="266693" lvl="1" indent="0">
              <a:buNone/>
            </a:pPr>
            <a:endParaRPr lang="en-US" dirty="0"/>
          </a:p>
          <a:p>
            <a:pPr marL="266693" lvl="1" indent="0">
              <a:buNone/>
            </a:pPr>
            <a:endParaRPr lang="en-US" dirty="0" smtClean="0"/>
          </a:p>
        </p:txBody>
      </p:sp>
      <p:sp>
        <p:nvSpPr>
          <p:cNvPr id="4" name="Slide Number Placeholder 3"/>
          <p:cNvSpPr>
            <a:spLocks noGrp="1"/>
          </p:cNvSpPr>
          <p:nvPr>
            <p:ph type="sldNum" sz="quarter" idx="4294967295"/>
          </p:nvPr>
        </p:nvSpPr>
        <p:spPr>
          <a:xfrm>
            <a:off x="8820472" y="6597352"/>
            <a:ext cx="288032" cy="216024"/>
          </a:xfrm>
          <a:prstGeom prst="rect">
            <a:avLst/>
          </a:prstGeom>
        </p:spPr>
        <p:txBody>
          <a:bodyPr/>
          <a:lstStyle/>
          <a:p>
            <a:fld id="{38B2A337-2C29-4402-A0A2-E290C184D5D3}" type="slidenum">
              <a:rPr lang="en-AU" kern="0" smtClean="0"/>
              <a:pPr/>
              <a:t>27</a:t>
            </a:fld>
            <a:endParaRPr lang="en-AU" kern="0" dirty="0"/>
          </a:p>
        </p:txBody>
      </p:sp>
    </p:spTree>
    <p:extLst>
      <p:ext uri="{BB962C8B-B14F-4D97-AF65-F5344CB8AC3E}">
        <p14:creationId xmlns:p14="http://schemas.microsoft.com/office/powerpoint/2010/main" val="800796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BGP View of Addresses</a:t>
            </a:r>
            <a:endParaRPr lang="en-US" dirty="0"/>
          </a:p>
        </p:txBody>
      </p:sp>
      <p:sp>
        <p:nvSpPr>
          <p:cNvPr id="3" name="Content Placeholder 2"/>
          <p:cNvSpPr>
            <a:spLocks noGrp="1"/>
          </p:cNvSpPr>
          <p:nvPr>
            <p:ph idx="1"/>
          </p:nvPr>
        </p:nvSpPr>
        <p:spPr/>
        <p:txBody>
          <a:bodyPr/>
          <a:lstStyle/>
          <a:p>
            <a:pPr marL="0" indent="0">
              <a:buNone/>
            </a:pPr>
            <a:r>
              <a:rPr lang="en-US" dirty="0" smtClean="0"/>
              <a:t>Lets compare a snapshot of the routing table at the start of 2016 with a snapshot taken at the end of the year.</a:t>
            </a:r>
          </a:p>
          <a:p>
            <a:pPr marL="0" indent="0">
              <a:buNone/>
            </a:pPr>
            <a:endParaRPr lang="en-US" dirty="0"/>
          </a:p>
          <a:p>
            <a:pPr marL="0" indent="0">
              <a:buNone/>
            </a:pPr>
            <a:endParaRPr lang="en-US" dirty="0"/>
          </a:p>
        </p:txBody>
      </p:sp>
      <p:sp>
        <p:nvSpPr>
          <p:cNvPr id="4" name="Slide Number Placeholder 3"/>
          <p:cNvSpPr>
            <a:spLocks noGrp="1"/>
          </p:cNvSpPr>
          <p:nvPr>
            <p:ph type="sldNum" sz="quarter" idx="4294967295"/>
          </p:nvPr>
        </p:nvSpPr>
        <p:spPr>
          <a:xfrm>
            <a:off x="8820472" y="6597352"/>
            <a:ext cx="288032" cy="216024"/>
          </a:xfrm>
          <a:prstGeom prst="rect">
            <a:avLst/>
          </a:prstGeom>
        </p:spPr>
        <p:txBody>
          <a:bodyPr/>
          <a:lstStyle/>
          <a:p>
            <a:fld id="{38B2A337-2C29-4402-A0A2-E290C184D5D3}" type="slidenum">
              <a:rPr lang="en-AU" kern="0" smtClean="0"/>
              <a:pPr/>
              <a:t>28</a:t>
            </a:fld>
            <a:endParaRPr lang="en-AU" kern="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3061768"/>
            <a:ext cx="4456771" cy="3312368"/>
          </a:xfrm>
          <a:prstGeom prst="rect">
            <a:avLst/>
          </a:prstGeom>
        </p:spPr>
      </p:pic>
      <p:sp>
        <p:nvSpPr>
          <p:cNvPr id="7" name="Freeform 6"/>
          <p:cNvSpPr/>
          <p:nvPr/>
        </p:nvSpPr>
        <p:spPr>
          <a:xfrm>
            <a:off x="1912620" y="5560283"/>
            <a:ext cx="580733" cy="462675"/>
          </a:xfrm>
          <a:custGeom>
            <a:avLst/>
            <a:gdLst>
              <a:gd name="connsiteX0" fmla="*/ 137160 w 580733"/>
              <a:gd name="connsiteY0" fmla="*/ 337597 h 462674"/>
              <a:gd name="connsiteX1" fmla="*/ 411480 w 580733"/>
              <a:gd name="connsiteY1" fmla="*/ 459517 h 462674"/>
              <a:gd name="connsiteX2" fmla="*/ 579120 w 580733"/>
              <a:gd name="connsiteY2" fmla="*/ 223297 h 462674"/>
              <a:gd name="connsiteX3" fmla="*/ 472440 w 580733"/>
              <a:gd name="connsiteY3" fmla="*/ 2317 h 462674"/>
              <a:gd name="connsiteX4" fmla="*/ 106680 w 580733"/>
              <a:gd name="connsiteY4" fmla="*/ 124237 h 462674"/>
              <a:gd name="connsiteX5" fmla="*/ 0 w 580733"/>
              <a:gd name="connsiteY5" fmla="*/ 383317 h 46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733" h="462674">
                <a:moveTo>
                  <a:pt x="137160" y="337597"/>
                </a:moveTo>
                <a:cubicBezTo>
                  <a:pt x="237490" y="408082"/>
                  <a:pt x="337820" y="478567"/>
                  <a:pt x="411480" y="459517"/>
                </a:cubicBezTo>
                <a:cubicBezTo>
                  <a:pt x="485140" y="440467"/>
                  <a:pt x="568960" y="299497"/>
                  <a:pt x="579120" y="223297"/>
                </a:cubicBezTo>
                <a:cubicBezTo>
                  <a:pt x="589280" y="147097"/>
                  <a:pt x="551180" y="18827"/>
                  <a:pt x="472440" y="2317"/>
                </a:cubicBezTo>
                <a:cubicBezTo>
                  <a:pt x="393700" y="-14193"/>
                  <a:pt x="185420" y="60737"/>
                  <a:pt x="106680" y="124237"/>
                </a:cubicBezTo>
                <a:cubicBezTo>
                  <a:pt x="27940" y="187737"/>
                  <a:pt x="0" y="383317"/>
                  <a:pt x="0" y="383317"/>
                </a:cubicBezTo>
              </a:path>
            </a:pathLst>
          </a:custGeom>
          <a:noFill/>
          <a:ln>
            <a:solidFill>
              <a:srgbClr val="004F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868144" y="3061768"/>
            <a:ext cx="580733" cy="462675"/>
          </a:xfrm>
          <a:custGeom>
            <a:avLst/>
            <a:gdLst>
              <a:gd name="connsiteX0" fmla="*/ 137160 w 580733"/>
              <a:gd name="connsiteY0" fmla="*/ 337597 h 462674"/>
              <a:gd name="connsiteX1" fmla="*/ 411480 w 580733"/>
              <a:gd name="connsiteY1" fmla="*/ 459517 h 462674"/>
              <a:gd name="connsiteX2" fmla="*/ 579120 w 580733"/>
              <a:gd name="connsiteY2" fmla="*/ 223297 h 462674"/>
              <a:gd name="connsiteX3" fmla="*/ 472440 w 580733"/>
              <a:gd name="connsiteY3" fmla="*/ 2317 h 462674"/>
              <a:gd name="connsiteX4" fmla="*/ 106680 w 580733"/>
              <a:gd name="connsiteY4" fmla="*/ 124237 h 462674"/>
              <a:gd name="connsiteX5" fmla="*/ 0 w 580733"/>
              <a:gd name="connsiteY5" fmla="*/ 383317 h 46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0733" h="462674">
                <a:moveTo>
                  <a:pt x="137160" y="337597"/>
                </a:moveTo>
                <a:cubicBezTo>
                  <a:pt x="237490" y="408082"/>
                  <a:pt x="337820" y="478567"/>
                  <a:pt x="411480" y="459517"/>
                </a:cubicBezTo>
                <a:cubicBezTo>
                  <a:pt x="485140" y="440467"/>
                  <a:pt x="568960" y="299497"/>
                  <a:pt x="579120" y="223297"/>
                </a:cubicBezTo>
                <a:cubicBezTo>
                  <a:pt x="589280" y="147097"/>
                  <a:pt x="551180" y="18827"/>
                  <a:pt x="472440" y="2317"/>
                </a:cubicBezTo>
                <a:cubicBezTo>
                  <a:pt x="393700" y="-14193"/>
                  <a:pt x="185420" y="60737"/>
                  <a:pt x="106680" y="124237"/>
                </a:cubicBezTo>
                <a:cubicBezTo>
                  <a:pt x="27940" y="187737"/>
                  <a:pt x="0" y="383317"/>
                  <a:pt x="0" y="383317"/>
                </a:cubicBezTo>
              </a:path>
            </a:pathLst>
          </a:custGeom>
          <a:noFill/>
          <a:ln>
            <a:solidFill>
              <a:srgbClr val="004F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438337" y="3564395"/>
            <a:ext cx="3825392" cy="2485896"/>
          </a:xfrm>
          <a:custGeom>
            <a:avLst/>
            <a:gdLst>
              <a:gd name="connsiteX0" fmla="*/ 144843 w 3825392"/>
              <a:gd name="connsiteY0" fmla="*/ 2280146 h 2485896"/>
              <a:gd name="connsiteX1" fmla="*/ 63 w 3825392"/>
              <a:gd name="connsiteY1" fmla="*/ 2333486 h 2485896"/>
              <a:gd name="connsiteX2" fmla="*/ 160083 w 3825392"/>
              <a:gd name="connsiteY2" fmla="*/ 2485886 h 2485896"/>
              <a:gd name="connsiteX3" fmla="*/ 7683 w 3825392"/>
              <a:gd name="connsiteY3" fmla="*/ 2325866 h 2485896"/>
              <a:gd name="connsiteX4" fmla="*/ 396303 w 3825392"/>
              <a:gd name="connsiteY4" fmla="*/ 2333486 h 2485896"/>
              <a:gd name="connsiteX5" fmla="*/ 1745043 w 3825392"/>
              <a:gd name="connsiteY5" fmla="*/ 2249666 h 2485896"/>
              <a:gd name="connsiteX6" fmla="*/ 2865183 w 3825392"/>
              <a:gd name="connsiteY6" fmla="*/ 1571486 h 2485896"/>
              <a:gd name="connsiteX7" fmla="*/ 3665283 w 3825392"/>
              <a:gd name="connsiteY7" fmla="*/ 222746 h 2485896"/>
              <a:gd name="connsiteX8" fmla="*/ 3589083 w 3825392"/>
              <a:gd name="connsiteY8" fmla="*/ 93206 h 2485896"/>
              <a:gd name="connsiteX9" fmla="*/ 3528123 w 3825392"/>
              <a:gd name="connsiteY9" fmla="*/ 138926 h 2485896"/>
              <a:gd name="connsiteX10" fmla="*/ 3726243 w 3825392"/>
              <a:gd name="connsiteY10" fmla="*/ 1766 h 2485896"/>
              <a:gd name="connsiteX11" fmla="*/ 3825303 w 3825392"/>
              <a:gd name="connsiteY11" fmla="*/ 253226 h 2485896"/>
              <a:gd name="connsiteX12" fmla="*/ 3711003 w 3825392"/>
              <a:gd name="connsiteY12" fmla="*/ 100826 h 248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25392" h="2485896">
                <a:moveTo>
                  <a:pt x="144843" y="2280146"/>
                </a:moveTo>
                <a:cubicBezTo>
                  <a:pt x="71183" y="2289671"/>
                  <a:pt x="-2477" y="2299196"/>
                  <a:pt x="63" y="2333486"/>
                </a:cubicBezTo>
                <a:cubicBezTo>
                  <a:pt x="2603" y="2367776"/>
                  <a:pt x="158813" y="2487156"/>
                  <a:pt x="160083" y="2485886"/>
                </a:cubicBezTo>
                <a:cubicBezTo>
                  <a:pt x="161353" y="2484616"/>
                  <a:pt x="-31687" y="2351266"/>
                  <a:pt x="7683" y="2325866"/>
                </a:cubicBezTo>
                <a:cubicBezTo>
                  <a:pt x="47053" y="2300466"/>
                  <a:pt x="106743" y="2346186"/>
                  <a:pt x="396303" y="2333486"/>
                </a:cubicBezTo>
                <a:cubicBezTo>
                  <a:pt x="685863" y="2320786"/>
                  <a:pt x="1333563" y="2376666"/>
                  <a:pt x="1745043" y="2249666"/>
                </a:cubicBezTo>
                <a:cubicBezTo>
                  <a:pt x="2156523" y="2122666"/>
                  <a:pt x="2545143" y="1909306"/>
                  <a:pt x="2865183" y="1571486"/>
                </a:cubicBezTo>
                <a:cubicBezTo>
                  <a:pt x="3185223" y="1233666"/>
                  <a:pt x="3544633" y="469126"/>
                  <a:pt x="3665283" y="222746"/>
                </a:cubicBezTo>
                <a:cubicBezTo>
                  <a:pt x="3785933" y="-23634"/>
                  <a:pt x="3611943" y="107176"/>
                  <a:pt x="3589083" y="93206"/>
                </a:cubicBezTo>
                <a:cubicBezTo>
                  <a:pt x="3566223" y="79236"/>
                  <a:pt x="3505263" y="154166"/>
                  <a:pt x="3528123" y="138926"/>
                </a:cubicBezTo>
                <a:cubicBezTo>
                  <a:pt x="3550983" y="123686"/>
                  <a:pt x="3676713" y="-17284"/>
                  <a:pt x="3726243" y="1766"/>
                </a:cubicBezTo>
                <a:cubicBezTo>
                  <a:pt x="3775773" y="20816"/>
                  <a:pt x="3827843" y="236716"/>
                  <a:pt x="3825303" y="253226"/>
                </a:cubicBezTo>
                <a:cubicBezTo>
                  <a:pt x="3822763" y="269736"/>
                  <a:pt x="3711003" y="100826"/>
                  <a:pt x="3711003" y="100826"/>
                </a:cubicBezTo>
              </a:path>
            </a:pathLst>
          </a:custGeom>
          <a:noFill/>
          <a:ln>
            <a:solidFill>
              <a:srgbClr val="004F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348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Changes Across 2016</a:t>
            </a:r>
            <a:endParaRPr lang="en-US" dirty="0"/>
          </a:p>
        </p:txBody>
      </p:sp>
      <p:sp>
        <p:nvSpPr>
          <p:cNvPr id="4" name="Slide Number Placeholder 3"/>
          <p:cNvSpPr>
            <a:spLocks noGrp="1"/>
          </p:cNvSpPr>
          <p:nvPr>
            <p:ph type="sldNum" sz="quarter" idx="4294967295"/>
          </p:nvPr>
        </p:nvSpPr>
        <p:spPr>
          <a:xfrm>
            <a:off x="8820472" y="6597352"/>
            <a:ext cx="288032" cy="216024"/>
          </a:xfrm>
          <a:prstGeom prst="rect">
            <a:avLst/>
          </a:prstGeom>
        </p:spPr>
        <p:txBody>
          <a:bodyPr/>
          <a:lstStyle/>
          <a:p>
            <a:fld id="{38B2A337-2C29-4402-A0A2-E290C184D5D3}" type="slidenum">
              <a:rPr lang="en-AU" kern="0" smtClean="0"/>
              <a:pPr/>
              <a:t>29</a:t>
            </a:fld>
            <a:endParaRPr lang="en-AU" kern="0" dirty="0"/>
          </a:p>
        </p:txBody>
      </p:sp>
      <p:pic>
        <p:nvPicPr>
          <p:cNvPr id="5" name="Picture 4"/>
          <p:cNvPicPr>
            <a:picLocks noChangeAspect="1"/>
          </p:cNvPicPr>
          <p:nvPr/>
        </p:nvPicPr>
        <p:blipFill>
          <a:blip r:embed="rId2"/>
          <a:stretch>
            <a:fillRect/>
          </a:stretch>
        </p:blipFill>
        <p:spPr>
          <a:xfrm>
            <a:off x="371482" y="2060848"/>
            <a:ext cx="8374135" cy="1881992"/>
          </a:xfrm>
          <a:prstGeom prst="rect">
            <a:avLst/>
          </a:prstGeom>
        </p:spPr>
      </p:pic>
      <p:sp>
        <p:nvSpPr>
          <p:cNvPr id="6" name="TextBox 5"/>
          <p:cNvSpPr txBox="1"/>
          <p:nvPr/>
        </p:nvSpPr>
        <p:spPr>
          <a:xfrm rot="495504">
            <a:off x="1331640" y="5301208"/>
            <a:ext cx="6552728" cy="923330"/>
          </a:xfrm>
          <a:prstGeom prst="rect">
            <a:avLst/>
          </a:prstGeom>
          <a:noFill/>
        </p:spPr>
        <p:txBody>
          <a:bodyPr wrap="square" rtlCol="0">
            <a:spAutoFit/>
          </a:bodyPr>
          <a:lstStyle/>
          <a:p>
            <a:r>
              <a:rPr lang="en-US" dirty="0">
                <a:solidFill>
                  <a:srgbClr val="0070C0"/>
                </a:solidFill>
                <a:latin typeface="AhnbergHand" charset="0"/>
                <a:ea typeface="AhnbergHand" charset="0"/>
                <a:cs typeface="AhnbergHand" charset="0"/>
              </a:rPr>
              <a:t>What is the level of correlation between </a:t>
            </a:r>
            <a:r>
              <a:rPr lang="en-US">
                <a:solidFill>
                  <a:srgbClr val="0070C0"/>
                </a:solidFill>
                <a:latin typeface="AhnbergHand" charset="0"/>
                <a:ea typeface="AhnbergHand" charset="0"/>
                <a:cs typeface="AhnbergHand" charset="0"/>
              </a:rPr>
              <a:t>these addresses and the address ranges recorded in the transfer logs?</a:t>
            </a:r>
          </a:p>
        </p:txBody>
      </p:sp>
      <p:sp>
        <p:nvSpPr>
          <p:cNvPr id="8" name="Freeform 7"/>
          <p:cNvSpPr/>
          <p:nvPr/>
        </p:nvSpPr>
        <p:spPr>
          <a:xfrm>
            <a:off x="6204181" y="1417640"/>
            <a:ext cx="3264363" cy="2875457"/>
          </a:xfrm>
          <a:custGeom>
            <a:avLst/>
            <a:gdLst>
              <a:gd name="connsiteX0" fmla="*/ 2231263 w 2383244"/>
              <a:gd name="connsiteY0" fmla="*/ 344083 h 2382212"/>
              <a:gd name="connsiteX1" fmla="*/ 1713103 w 2383244"/>
              <a:gd name="connsiteY1" fmla="*/ 1183 h 2382212"/>
              <a:gd name="connsiteX2" fmla="*/ 631063 w 2383244"/>
              <a:gd name="connsiteY2" fmla="*/ 245023 h 2382212"/>
              <a:gd name="connsiteX3" fmla="*/ 67183 w 2383244"/>
              <a:gd name="connsiteY3" fmla="*/ 603163 h 2382212"/>
              <a:gd name="connsiteX4" fmla="*/ 21463 w 2383244"/>
              <a:gd name="connsiteY4" fmla="*/ 1570903 h 2382212"/>
              <a:gd name="connsiteX5" fmla="*/ 166243 w 2383244"/>
              <a:gd name="connsiteY5" fmla="*/ 2241463 h 2382212"/>
              <a:gd name="connsiteX6" fmla="*/ 1202563 w 2383244"/>
              <a:gd name="connsiteY6" fmla="*/ 2325283 h 2382212"/>
              <a:gd name="connsiteX7" fmla="*/ 2025523 w 2383244"/>
              <a:gd name="connsiteY7" fmla="*/ 2294803 h 2382212"/>
              <a:gd name="connsiteX8" fmla="*/ 2360803 w 2383244"/>
              <a:gd name="connsiteY8" fmla="*/ 1296583 h 2382212"/>
              <a:gd name="connsiteX9" fmla="*/ 2353183 w 2383244"/>
              <a:gd name="connsiteY9" fmla="*/ 229783 h 238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3244" h="2382212">
                <a:moveTo>
                  <a:pt x="2231263" y="344083"/>
                </a:moveTo>
                <a:cubicBezTo>
                  <a:pt x="2105533" y="180888"/>
                  <a:pt x="1979803" y="17693"/>
                  <a:pt x="1713103" y="1183"/>
                </a:cubicBezTo>
                <a:cubicBezTo>
                  <a:pt x="1446403" y="-15327"/>
                  <a:pt x="905383" y="144693"/>
                  <a:pt x="631063" y="245023"/>
                </a:cubicBezTo>
                <a:cubicBezTo>
                  <a:pt x="356743" y="345353"/>
                  <a:pt x="168783" y="382183"/>
                  <a:pt x="67183" y="603163"/>
                </a:cubicBezTo>
                <a:cubicBezTo>
                  <a:pt x="-34417" y="824143"/>
                  <a:pt x="4953" y="1297853"/>
                  <a:pt x="21463" y="1570903"/>
                </a:cubicBezTo>
                <a:cubicBezTo>
                  <a:pt x="37973" y="1843953"/>
                  <a:pt x="-30607" y="2115733"/>
                  <a:pt x="166243" y="2241463"/>
                </a:cubicBezTo>
                <a:cubicBezTo>
                  <a:pt x="363093" y="2367193"/>
                  <a:pt x="892683" y="2316393"/>
                  <a:pt x="1202563" y="2325283"/>
                </a:cubicBezTo>
                <a:cubicBezTo>
                  <a:pt x="1512443" y="2334173"/>
                  <a:pt x="1832483" y="2466253"/>
                  <a:pt x="2025523" y="2294803"/>
                </a:cubicBezTo>
                <a:cubicBezTo>
                  <a:pt x="2218563" y="2123353"/>
                  <a:pt x="2306193" y="1640753"/>
                  <a:pt x="2360803" y="1296583"/>
                </a:cubicBezTo>
                <a:cubicBezTo>
                  <a:pt x="2415413" y="952413"/>
                  <a:pt x="2353183" y="229783"/>
                  <a:pt x="2353183" y="2297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050281" y="4175688"/>
            <a:ext cx="1760220" cy="1295472"/>
          </a:xfrm>
          <a:custGeom>
            <a:avLst/>
            <a:gdLst>
              <a:gd name="connsiteX0" fmla="*/ 0 w 1760220"/>
              <a:gd name="connsiteY0" fmla="*/ 1295472 h 1295472"/>
              <a:gd name="connsiteX1" fmla="*/ 281940 w 1760220"/>
              <a:gd name="connsiteY1" fmla="*/ 1181172 h 1295472"/>
              <a:gd name="connsiteX2" fmla="*/ 1272540 w 1760220"/>
              <a:gd name="connsiteY2" fmla="*/ 716352 h 1295472"/>
              <a:gd name="connsiteX3" fmla="*/ 1554480 w 1760220"/>
              <a:gd name="connsiteY3" fmla="*/ 91512 h 1295472"/>
              <a:gd name="connsiteX4" fmla="*/ 1447800 w 1760220"/>
              <a:gd name="connsiteY4" fmla="*/ 160092 h 1295472"/>
              <a:gd name="connsiteX5" fmla="*/ 1577340 w 1760220"/>
              <a:gd name="connsiteY5" fmla="*/ 72 h 1295472"/>
              <a:gd name="connsiteX6" fmla="*/ 1760220 w 1760220"/>
              <a:gd name="connsiteY6" fmla="*/ 182952 h 129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0220" h="1295472">
                <a:moveTo>
                  <a:pt x="0" y="1295472"/>
                </a:moveTo>
                <a:cubicBezTo>
                  <a:pt x="34925" y="1286582"/>
                  <a:pt x="69850" y="1277692"/>
                  <a:pt x="281940" y="1181172"/>
                </a:cubicBezTo>
                <a:cubicBezTo>
                  <a:pt x="494030" y="1084652"/>
                  <a:pt x="1060450" y="897962"/>
                  <a:pt x="1272540" y="716352"/>
                </a:cubicBezTo>
                <a:cubicBezTo>
                  <a:pt x="1484630" y="534742"/>
                  <a:pt x="1525270" y="184222"/>
                  <a:pt x="1554480" y="91512"/>
                </a:cubicBezTo>
                <a:cubicBezTo>
                  <a:pt x="1583690" y="-1198"/>
                  <a:pt x="1443990" y="175332"/>
                  <a:pt x="1447800" y="160092"/>
                </a:cubicBezTo>
                <a:cubicBezTo>
                  <a:pt x="1451610" y="144852"/>
                  <a:pt x="1525270" y="-3738"/>
                  <a:pt x="1577340" y="72"/>
                </a:cubicBezTo>
                <a:cubicBezTo>
                  <a:pt x="1629410" y="3882"/>
                  <a:pt x="1760220" y="182952"/>
                  <a:pt x="1760220" y="1829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541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8276" y="1600200"/>
            <a:ext cx="6847448" cy="4565651"/>
          </a:xfrm>
        </p:spPr>
      </p:pic>
      <p:sp>
        <p:nvSpPr>
          <p:cNvPr id="2" name="Title 1"/>
          <p:cNvSpPr>
            <a:spLocks noGrp="1"/>
          </p:cNvSpPr>
          <p:nvPr>
            <p:ph type="title"/>
          </p:nvPr>
        </p:nvSpPr>
        <p:spPr/>
        <p:txBody>
          <a:bodyPr>
            <a:normAutofit/>
          </a:bodyPr>
          <a:lstStyle/>
          <a:p>
            <a:r>
              <a:rPr lang="en-US" sz="4000" dirty="0" smtClean="0">
                <a:latin typeface="Powderfinger Type" charset="0"/>
                <a:ea typeface="Powderfinger Type" charset="0"/>
                <a:cs typeface="Powderfinger Type" charset="0"/>
              </a:rPr>
              <a:t>IPv6 Allocations by RIRs</a:t>
            </a:r>
            <a:endParaRPr lang="en-US" sz="4000" dirty="0">
              <a:latin typeface="Powderfinger Type" charset="0"/>
              <a:ea typeface="Powderfinger Type" charset="0"/>
              <a:cs typeface="Powderfinger Type" charset="0"/>
            </a:endParaRPr>
          </a:p>
        </p:txBody>
      </p:sp>
      <p:sp>
        <p:nvSpPr>
          <p:cNvPr id="4" name="Slide Number Placeholder 3"/>
          <p:cNvSpPr>
            <a:spLocks noGrp="1"/>
          </p:cNvSpPr>
          <p:nvPr>
            <p:ph type="sldNum" sz="quarter" idx="4294967295"/>
          </p:nvPr>
        </p:nvSpPr>
        <p:spPr>
          <a:xfrm>
            <a:off x="8820472" y="6597352"/>
            <a:ext cx="288032" cy="216024"/>
          </a:xfrm>
          <a:prstGeom prst="rect">
            <a:avLst/>
          </a:prstGeom>
        </p:spPr>
        <p:txBody>
          <a:bodyPr/>
          <a:lstStyle/>
          <a:p>
            <a:fld id="{38B2A337-2C29-4402-A0A2-E290C184D5D3}" type="slidenum">
              <a:rPr lang="en-AU" kern="0" smtClean="0"/>
              <a:pPr/>
              <a:t>3</a:t>
            </a:fld>
            <a:endParaRPr lang="en-AU" kern="0" dirty="0"/>
          </a:p>
        </p:txBody>
      </p:sp>
      <p:sp>
        <p:nvSpPr>
          <p:cNvPr id="6" name="TextBox 5"/>
          <p:cNvSpPr txBox="1"/>
          <p:nvPr/>
        </p:nvSpPr>
        <p:spPr>
          <a:xfrm rot="21025745">
            <a:off x="2072719" y="2469976"/>
            <a:ext cx="3232767" cy="523220"/>
          </a:xfrm>
          <a:prstGeom prst="rect">
            <a:avLst/>
          </a:prstGeom>
          <a:solidFill>
            <a:schemeClr val="bg1"/>
          </a:solidFill>
        </p:spPr>
        <p:txBody>
          <a:bodyPr wrap="square" rtlCol="0">
            <a:spAutoFit/>
          </a:bodyPr>
          <a:lstStyle/>
          <a:p>
            <a:r>
              <a:rPr lang="en-US" sz="1400" dirty="0">
                <a:solidFill>
                  <a:srgbClr val="0000FF"/>
                </a:solidFill>
                <a:latin typeface="AhnbergHand"/>
                <a:cs typeface="AhnbergHand"/>
              </a:rPr>
              <a:t>Number of individual IPv6 </a:t>
            </a:r>
          </a:p>
          <a:p>
            <a:r>
              <a:rPr lang="en-US" sz="1400" dirty="0">
                <a:solidFill>
                  <a:srgbClr val="0000FF"/>
                </a:solidFill>
                <a:latin typeface="AhnbergHand"/>
                <a:cs typeface="AhnbergHand"/>
              </a:rPr>
              <a:t>address allocations per year</a:t>
            </a:r>
          </a:p>
        </p:txBody>
      </p:sp>
    </p:spTree>
    <p:extLst>
      <p:ext uri="{BB962C8B-B14F-4D97-AF65-F5344CB8AC3E}">
        <p14:creationId xmlns:p14="http://schemas.microsoft.com/office/powerpoint/2010/main" val="792967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Changes Across 2016</a:t>
            </a:r>
            <a:endParaRPr lang="en-US" dirty="0"/>
          </a:p>
        </p:txBody>
      </p:sp>
      <p:sp>
        <p:nvSpPr>
          <p:cNvPr id="4" name="Slide Number Placeholder 3"/>
          <p:cNvSpPr>
            <a:spLocks noGrp="1"/>
          </p:cNvSpPr>
          <p:nvPr>
            <p:ph type="sldNum" sz="quarter" idx="4294967295"/>
          </p:nvPr>
        </p:nvSpPr>
        <p:spPr>
          <a:xfrm>
            <a:off x="8820472" y="6597352"/>
            <a:ext cx="288032" cy="216024"/>
          </a:xfrm>
          <a:prstGeom prst="rect">
            <a:avLst/>
          </a:prstGeom>
        </p:spPr>
        <p:txBody>
          <a:bodyPr/>
          <a:lstStyle/>
          <a:p>
            <a:fld id="{38B2A337-2C29-4402-A0A2-E290C184D5D3}" type="slidenum">
              <a:rPr lang="en-AU" kern="0" smtClean="0"/>
              <a:pPr/>
              <a:t>30</a:t>
            </a:fld>
            <a:endParaRPr lang="en-AU" kern="0" dirty="0"/>
          </a:p>
        </p:txBody>
      </p:sp>
      <p:pic>
        <p:nvPicPr>
          <p:cNvPr id="5" name="Picture 4"/>
          <p:cNvPicPr>
            <a:picLocks noChangeAspect="1"/>
          </p:cNvPicPr>
          <p:nvPr/>
        </p:nvPicPr>
        <p:blipFill>
          <a:blip r:embed="rId2"/>
          <a:stretch>
            <a:fillRect/>
          </a:stretch>
        </p:blipFill>
        <p:spPr>
          <a:xfrm>
            <a:off x="371482" y="2060848"/>
            <a:ext cx="8374135" cy="1881992"/>
          </a:xfrm>
          <a:prstGeom prst="rect">
            <a:avLst/>
          </a:prstGeom>
        </p:spPr>
      </p:pic>
      <p:sp>
        <p:nvSpPr>
          <p:cNvPr id="3" name="Rectangle 2"/>
          <p:cNvSpPr/>
          <p:nvPr/>
        </p:nvSpPr>
        <p:spPr>
          <a:xfrm>
            <a:off x="179512" y="2708920"/>
            <a:ext cx="8856984"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1394460" y="2522221"/>
            <a:ext cx="6962963" cy="929868"/>
          </a:xfrm>
          <a:custGeom>
            <a:avLst/>
            <a:gdLst>
              <a:gd name="connsiteX0" fmla="*/ 6941820 w 6962962"/>
              <a:gd name="connsiteY0" fmla="*/ 0 h 929868"/>
              <a:gd name="connsiteX1" fmla="*/ 6888480 w 6962962"/>
              <a:gd name="connsiteY1" fmla="*/ 304800 h 929868"/>
              <a:gd name="connsiteX2" fmla="*/ 6332220 w 6962962"/>
              <a:gd name="connsiteY2" fmla="*/ 297180 h 929868"/>
              <a:gd name="connsiteX3" fmla="*/ 2049780 w 6962962"/>
              <a:gd name="connsiteY3" fmla="*/ 373380 h 929868"/>
              <a:gd name="connsiteX4" fmla="*/ 160020 w 6962962"/>
              <a:gd name="connsiteY4" fmla="*/ 480060 h 929868"/>
              <a:gd name="connsiteX5" fmla="*/ 182880 w 6962962"/>
              <a:gd name="connsiteY5" fmla="*/ 906780 h 929868"/>
              <a:gd name="connsiteX6" fmla="*/ 175260 w 6962962"/>
              <a:gd name="connsiteY6" fmla="*/ 769620 h 929868"/>
              <a:gd name="connsiteX7" fmla="*/ 198120 w 6962962"/>
              <a:gd name="connsiteY7" fmla="*/ 929640 h 929868"/>
              <a:gd name="connsiteX8" fmla="*/ 0 w 6962962"/>
              <a:gd name="connsiteY8" fmla="*/ 807720 h 92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2962" h="929868">
                <a:moveTo>
                  <a:pt x="6941820" y="0"/>
                </a:moveTo>
                <a:cubicBezTo>
                  <a:pt x="6965950" y="127635"/>
                  <a:pt x="6990080" y="255270"/>
                  <a:pt x="6888480" y="304800"/>
                </a:cubicBezTo>
                <a:cubicBezTo>
                  <a:pt x="6786880" y="354330"/>
                  <a:pt x="6332220" y="297180"/>
                  <a:pt x="6332220" y="297180"/>
                </a:cubicBezTo>
                <a:lnTo>
                  <a:pt x="2049780" y="373380"/>
                </a:lnTo>
                <a:cubicBezTo>
                  <a:pt x="1021080" y="403860"/>
                  <a:pt x="471170" y="391160"/>
                  <a:pt x="160020" y="480060"/>
                </a:cubicBezTo>
                <a:cubicBezTo>
                  <a:pt x="-151130" y="568960"/>
                  <a:pt x="180340" y="858520"/>
                  <a:pt x="182880" y="906780"/>
                </a:cubicBezTo>
                <a:cubicBezTo>
                  <a:pt x="185420" y="955040"/>
                  <a:pt x="172720" y="765810"/>
                  <a:pt x="175260" y="769620"/>
                </a:cubicBezTo>
                <a:cubicBezTo>
                  <a:pt x="177800" y="773430"/>
                  <a:pt x="227330" y="923290"/>
                  <a:pt x="198120" y="929640"/>
                </a:cubicBezTo>
                <a:cubicBezTo>
                  <a:pt x="168910" y="935990"/>
                  <a:pt x="0" y="807720"/>
                  <a:pt x="0" y="8077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408422" y="2522221"/>
            <a:ext cx="2085999" cy="650291"/>
          </a:xfrm>
          <a:custGeom>
            <a:avLst/>
            <a:gdLst>
              <a:gd name="connsiteX0" fmla="*/ 2004060 w 2085999"/>
              <a:gd name="connsiteY0" fmla="*/ 0 h 650291"/>
              <a:gd name="connsiteX1" fmla="*/ 2080260 w 2085999"/>
              <a:gd name="connsiteY1" fmla="*/ 281940 h 650291"/>
              <a:gd name="connsiteX2" fmla="*/ 1866900 w 2085999"/>
              <a:gd name="connsiteY2" fmla="*/ 411480 h 650291"/>
              <a:gd name="connsiteX3" fmla="*/ 1417320 w 2085999"/>
              <a:gd name="connsiteY3" fmla="*/ 396240 h 650291"/>
              <a:gd name="connsiteX4" fmla="*/ 182880 w 2085999"/>
              <a:gd name="connsiteY4" fmla="*/ 396240 h 650291"/>
              <a:gd name="connsiteX5" fmla="*/ 160020 w 2085999"/>
              <a:gd name="connsiteY5" fmla="*/ 647700 h 650291"/>
              <a:gd name="connsiteX6" fmla="*/ 220980 w 2085999"/>
              <a:gd name="connsiteY6" fmla="*/ 533400 h 650291"/>
              <a:gd name="connsiteX7" fmla="*/ 137160 w 2085999"/>
              <a:gd name="connsiteY7" fmla="*/ 640080 h 650291"/>
              <a:gd name="connsiteX8" fmla="*/ 0 w 2085999"/>
              <a:gd name="connsiteY8" fmla="*/ 541020 h 65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5999" h="650291">
                <a:moveTo>
                  <a:pt x="2004060" y="0"/>
                </a:moveTo>
                <a:cubicBezTo>
                  <a:pt x="2053590" y="106680"/>
                  <a:pt x="2103120" y="213360"/>
                  <a:pt x="2080260" y="281940"/>
                </a:cubicBezTo>
                <a:cubicBezTo>
                  <a:pt x="2057400" y="350520"/>
                  <a:pt x="1977390" y="392430"/>
                  <a:pt x="1866900" y="411480"/>
                </a:cubicBezTo>
                <a:cubicBezTo>
                  <a:pt x="1756410" y="430530"/>
                  <a:pt x="1417320" y="396240"/>
                  <a:pt x="1417320" y="396240"/>
                </a:cubicBezTo>
                <a:cubicBezTo>
                  <a:pt x="1136650" y="393700"/>
                  <a:pt x="392430" y="354330"/>
                  <a:pt x="182880" y="396240"/>
                </a:cubicBezTo>
                <a:cubicBezTo>
                  <a:pt x="-26670" y="438150"/>
                  <a:pt x="153670" y="624840"/>
                  <a:pt x="160020" y="647700"/>
                </a:cubicBezTo>
                <a:cubicBezTo>
                  <a:pt x="166370" y="670560"/>
                  <a:pt x="224790" y="534670"/>
                  <a:pt x="220980" y="533400"/>
                </a:cubicBezTo>
                <a:cubicBezTo>
                  <a:pt x="217170" y="532130"/>
                  <a:pt x="173990" y="638810"/>
                  <a:pt x="137160" y="640080"/>
                </a:cubicBezTo>
                <a:cubicBezTo>
                  <a:pt x="100330" y="641350"/>
                  <a:pt x="50165" y="591185"/>
                  <a:pt x="0" y="5410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79612" y="3722445"/>
            <a:ext cx="3528392" cy="646331"/>
          </a:xfrm>
          <a:prstGeom prst="rect">
            <a:avLst/>
          </a:prstGeom>
          <a:noFill/>
        </p:spPr>
        <p:txBody>
          <a:bodyPr wrap="square" rtlCol="0">
            <a:spAutoFit/>
          </a:bodyPr>
          <a:lstStyle/>
          <a:p>
            <a:r>
              <a:rPr lang="en-US" dirty="0"/>
              <a:t>8,663 announcements are listed in the transfer logs</a:t>
            </a:r>
          </a:p>
        </p:txBody>
      </p:sp>
      <p:sp>
        <p:nvSpPr>
          <p:cNvPr id="13" name="TextBox 12"/>
          <p:cNvSpPr txBox="1"/>
          <p:nvPr/>
        </p:nvSpPr>
        <p:spPr>
          <a:xfrm>
            <a:off x="5058055" y="3751642"/>
            <a:ext cx="3528392" cy="646331"/>
          </a:xfrm>
          <a:prstGeom prst="rect">
            <a:avLst/>
          </a:prstGeom>
          <a:noFill/>
        </p:spPr>
        <p:txBody>
          <a:bodyPr wrap="square" rtlCol="0">
            <a:spAutoFit/>
          </a:bodyPr>
          <a:lstStyle/>
          <a:p>
            <a:r>
              <a:rPr lang="en-US" dirty="0"/>
              <a:t>117,982 announcements are NOT listed in the transfer logs</a:t>
            </a:r>
          </a:p>
        </p:txBody>
      </p:sp>
      <p:sp>
        <p:nvSpPr>
          <p:cNvPr id="14" name="Freeform 13"/>
          <p:cNvSpPr/>
          <p:nvPr/>
        </p:nvSpPr>
        <p:spPr>
          <a:xfrm>
            <a:off x="8044261" y="2290054"/>
            <a:ext cx="766059" cy="354087"/>
          </a:xfrm>
          <a:custGeom>
            <a:avLst/>
            <a:gdLst>
              <a:gd name="connsiteX0" fmla="*/ 63419 w 766059"/>
              <a:gd name="connsiteY0" fmla="*/ 277886 h 354086"/>
              <a:gd name="connsiteX1" fmla="*/ 520619 w 766059"/>
              <a:gd name="connsiteY1" fmla="*/ 285506 h 354086"/>
              <a:gd name="connsiteX2" fmla="*/ 764459 w 766059"/>
              <a:gd name="connsiteY2" fmla="*/ 178826 h 354086"/>
              <a:gd name="connsiteX3" fmla="*/ 596819 w 766059"/>
              <a:gd name="connsiteY3" fmla="*/ 56906 h 354086"/>
              <a:gd name="connsiteX4" fmla="*/ 63419 w 766059"/>
              <a:gd name="connsiteY4" fmla="*/ 18806 h 354086"/>
              <a:gd name="connsiteX5" fmla="*/ 10079 w 766059"/>
              <a:gd name="connsiteY5" fmla="*/ 354086 h 35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059" h="354086">
                <a:moveTo>
                  <a:pt x="63419" y="277886"/>
                </a:moveTo>
                <a:cubicBezTo>
                  <a:pt x="233599" y="289951"/>
                  <a:pt x="403779" y="302016"/>
                  <a:pt x="520619" y="285506"/>
                </a:cubicBezTo>
                <a:cubicBezTo>
                  <a:pt x="637459" y="268996"/>
                  <a:pt x="751759" y="216926"/>
                  <a:pt x="764459" y="178826"/>
                </a:cubicBezTo>
                <a:cubicBezTo>
                  <a:pt x="777159" y="140726"/>
                  <a:pt x="713659" y="83576"/>
                  <a:pt x="596819" y="56906"/>
                </a:cubicBezTo>
                <a:cubicBezTo>
                  <a:pt x="479979" y="30236"/>
                  <a:pt x="161209" y="-30724"/>
                  <a:pt x="63419" y="18806"/>
                </a:cubicBezTo>
                <a:cubicBezTo>
                  <a:pt x="-34371" y="68336"/>
                  <a:pt x="10079" y="354086"/>
                  <a:pt x="10079" y="3540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427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Changes Across 2016</a:t>
            </a:r>
            <a:endParaRPr lang="en-US" dirty="0"/>
          </a:p>
        </p:txBody>
      </p:sp>
      <p:sp>
        <p:nvSpPr>
          <p:cNvPr id="4" name="Slide Number Placeholder 3"/>
          <p:cNvSpPr>
            <a:spLocks noGrp="1"/>
          </p:cNvSpPr>
          <p:nvPr>
            <p:ph type="sldNum" sz="quarter" idx="4294967295"/>
          </p:nvPr>
        </p:nvSpPr>
        <p:spPr>
          <a:xfrm>
            <a:off x="9766129" y="6784920"/>
            <a:ext cx="288032" cy="216024"/>
          </a:xfrm>
          <a:prstGeom prst="rect">
            <a:avLst/>
          </a:prstGeom>
        </p:spPr>
        <p:txBody>
          <a:bodyPr/>
          <a:lstStyle/>
          <a:p>
            <a:fld id="{38B2A337-2C29-4402-A0A2-E290C184D5D3}" type="slidenum">
              <a:rPr lang="en-AU" kern="0" smtClean="0"/>
              <a:pPr/>
              <a:t>31</a:t>
            </a:fld>
            <a:endParaRPr lang="en-AU" kern="0" dirty="0"/>
          </a:p>
        </p:txBody>
      </p:sp>
      <p:pic>
        <p:nvPicPr>
          <p:cNvPr id="5" name="Picture 4"/>
          <p:cNvPicPr>
            <a:picLocks noChangeAspect="1"/>
          </p:cNvPicPr>
          <p:nvPr/>
        </p:nvPicPr>
        <p:blipFill>
          <a:blip r:embed="rId2"/>
          <a:stretch>
            <a:fillRect/>
          </a:stretch>
        </p:blipFill>
        <p:spPr>
          <a:xfrm>
            <a:off x="407885" y="1408323"/>
            <a:ext cx="8374135" cy="1881992"/>
          </a:xfrm>
          <a:prstGeom prst="rect">
            <a:avLst/>
          </a:prstGeom>
        </p:spPr>
      </p:pic>
      <p:sp>
        <p:nvSpPr>
          <p:cNvPr id="9" name="Rectangle 8"/>
          <p:cNvSpPr/>
          <p:nvPr/>
        </p:nvSpPr>
        <p:spPr>
          <a:xfrm>
            <a:off x="117057" y="2368429"/>
            <a:ext cx="8856984"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182401" y="2848484"/>
            <a:ext cx="1864357" cy="307777"/>
          </a:xfrm>
          <a:prstGeom prst="rect">
            <a:avLst/>
          </a:prstGeom>
          <a:noFill/>
        </p:spPr>
        <p:txBody>
          <a:bodyPr wrap="none" rtlCol="0">
            <a:spAutoFit/>
          </a:bodyPr>
          <a:lstStyle/>
          <a:p>
            <a:r>
              <a:rPr lang="en-US" sz="1400" dirty="0"/>
              <a:t>Listed as Transferred</a:t>
            </a:r>
          </a:p>
        </p:txBody>
      </p:sp>
      <p:sp>
        <p:nvSpPr>
          <p:cNvPr id="11" name="TextBox 10"/>
          <p:cNvSpPr txBox="1"/>
          <p:nvPr/>
        </p:nvSpPr>
        <p:spPr>
          <a:xfrm>
            <a:off x="5298786" y="2848484"/>
            <a:ext cx="891591" cy="307777"/>
          </a:xfrm>
          <a:prstGeom prst="rect">
            <a:avLst/>
          </a:prstGeom>
          <a:noFill/>
        </p:spPr>
        <p:txBody>
          <a:bodyPr wrap="none" rtlCol="0">
            <a:spAutoFit/>
          </a:bodyPr>
          <a:lstStyle/>
          <a:p>
            <a:r>
              <a:rPr lang="en-US" sz="1400"/>
              <a:t>UnListed</a:t>
            </a:r>
            <a:endParaRPr lang="en-US" sz="1400" dirty="0"/>
          </a:p>
        </p:txBody>
      </p:sp>
      <p:sp>
        <p:nvSpPr>
          <p:cNvPr id="7" name="TextBox 6"/>
          <p:cNvSpPr txBox="1"/>
          <p:nvPr/>
        </p:nvSpPr>
        <p:spPr>
          <a:xfrm>
            <a:off x="717124" y="2992499"/>
            <a:ext cx="8110053" cy="2462213"/>
          </a:xfrm>
          <a:prstGeom prst="rect">
            <a:avLst/>
          </a:prstGeom>
          <a:noFill/>
        </p:spPr>
        <p:txBody>
          <a:bodyPr wrap="square" rtlCol="0">
            <a:spAutoFit/>
          </a:bodyPr>
          <a:lstStyle/>
          <a:p>
            <a:r>
              <a:rPr lang="en-US" sz="1400" b="1" dirty="0"/>
              <a:t>Rehomed</a:t>
            </a:r>
          </a:p>
          <a:p>
            <a:r>
              <a:rPr lang="en-US" sz="1400" dirty="0"/>
              <a:t>    All		        1,539		 15,389		  9%</a:t>
            </a:r>
          </a:p>
          <a:p>
            <a:r>
              <a:rPr lang="en-US" sz="1400" dirty="0"/>
              <a:t>    Root Prefixes	        1,184	   	   9,551		11%</a:t>
            </a:r>
          </a:p>
          <a:p>
            <a:endParaRPr lang="en-US" sz="1400" dirty="0"/>
          </a:p>
          <a:p>
            <a:r>
              <a:rPr lang="en-US" sz="1400" b="1" dirty="0"/>
              <a:t>Removed</a:t>
            </a:r>
          </a:p>
          <a:p>
            <a:r>
              <a:rPr lang="en-US" sz="1400" dirty="0"/>
              <a:t>    All		        3,287		  64,287		  5%</a:t>
            </a:r>
          </a:p>
          <a:p>
            <a:r>
              <a:rPr lang="en-US" sz="1400" dirty="0"/>
              <a:t>    Root Prefixes	        1,877		  20,203		  9%</a:t>
            </a:r>
          </a:p>
          <a:p>
            <a:endParaRPr lang="en-US" sz="1400" dirty="0"/>
          </a:p>
          <a:p>
            <a:r>
              <a:rPr lang="en-US" sz="1400" b="1" dirty="0"/>
              <a:t>Added</a:t>
            </a:r>
          </a:p>
          <a:p>
            <a:r>
              <a:rPr lang="en-US" sz="1400" dirty="0"/>
              <a:t>   All		        8,663		117,982		  7%</a:t>
            </a:r>
          </a:p>
          <a:p>
            <a:r>
              <a:rPr lang="en-US" sz="1400" dirty="0"/>
              <a:t>  Root Prefixes	 </a:t>
            </a:r>
            <a:r>
              <a:rPr lang="en-US" sz="1400" dirty="0" smtClean="0"/>
              <a:t>       </a:t>
            </a:r>
            <a:r>
              <a:rPr lang="en-US" sz="1400" dirty="0"/>
              <a:t>4,617		  41,621		10%</a:t>
            </a:r>
          </a:p>
        </p:txBody>
      </p:sp>
    </p:spTree>
    <p:extLst>
      <p:ext uri="{BB962C8B-B14F-4D97-AF65-F5344CB8AC3E}">
        <p14:creationId xmlns:p14="http://schemas.microsoft.com/office/powerpoint/2010/main" val="1246233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8923" y="1600200"/>
            <a:ext cx="7826157" cy="4565651"/>
          </a:xfrm>
        </p:spPr>
      </p:pic>
      <p:sp>
        <p:nvSpPr>
          <p:cNvPr id="2" name="Title 1"/>
          <p:cNvSpPr>
            <a:spLocks noGrp="1"/>
          </p:cNvSpPr>
          <p:nvPr>
            <p:ph type="title"/>
          </p:nvPr>
        </p:nvSpPr>
        <p:spPr/>
        <p:txBody>
          <a:bodyPr/>
          <a:lstStyle/>
          <a:p>
            <a:r>
              <a:rPr lang="en-US" dirty="0" smtClean="0"/>
              <a:t>“Age” of Shifted Addresses</a:t>
            </a:r>
            <a:endParaRPr lang="en-US" dirty="0"/>
          </a:p>
        </p:txBody>
      </p:sp>
      <p:sp>
        <p:nvSpPr>
          <p:cNvPr id="4" name="Slide Number Placeholder 3"/>
          <p:cNvSpPr>
            <a:spLocks noGrp="1"/>
          </p:cNvSpPr>
          <p:nvPr>
            <p:ph type="sldNum" sz="quarter" idx="4294967295"/>
          </p:nvPr>
        </p:nvSpPr>
        <p:spPr>
          <a:xfrm>
            <a:off x="8820472" y="6597352"/>
            <a:ext cx="288032" cy="216024"/>
          </a:xfrm>
          <a:prstGeom prst="rect">
            <a:avLst/>
          </a:prstGeom>
        </p:spPr>
        <p:txBody>
          <a:bodyPr/>
          <a:lstStyle/>
          <a:p>
            <a:fld id="{38B2A337-2C29-4402-A0A2-E290C184D5D3}" type="slidenum">
              <a:rPr lang="en-AU" kern="0" smtClean="0"/>
              <a:pPr/>
              <a:t>32</a:t>
            </a:fld>
            <a:endParaRPr lang="en-AU" kern="0" dirty="0"/>
          </a:p>
        </p:txBody>
      </p:sp>
      <p:sp>
        <p:nvSpPr>
          <p:cNvPr id="6" name="Freeform 5"/>
          <p:cNvSpPr/>
          <p:nvPr/>
        </p:nvSpPr>
        <p:spPr>
          <a:xfrm>
            <a:off x="1047406" y="4854675"/>
            <a:ext cx="557999" cy="379395"/>
          </a:xfrm>
          <a:custGeom>
            <a:avLst/>
            <a:gdLst>
              <a:gd name="connsiteX0" fmla="*/ 166254 w 557999"/>
              <a:gd name="connsiteY0" fmla="*/ 232715 h 379395"/>
              <a:gd name="connsiteX1" fmla="*/ 482138 w 557999"/>
              <a:gd name="connsiteY1" fmla="*/ 374031 h 379395"/>
              <a:gd name="connsiteX2" fmla="*/ 556952 w 557999"/>
              <a:gd name="connsiteY2" fmla="*/ 66461 h 379395"/>
              <a:gd name="connsiteX3" fmla="*/ 448887 w 557999"/>
              <a:gd name="connsiteY3" fmla="*/ 8271 h 379395"/>
              <a:gd name="connsiteX4" fmla="*/ 0 w 557999"/>
              <a:gd name="connsiteY4" fmla="*/ 191151 h 379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999" h="379395">
                <a:moveTo>
                  <a:pt x="166254" y="232715"/>
                </a:moveTo>
                <a:cubicBezTo>
                  <a:pt x="291638" y="317227"/>
                  <a:pt x="417022" y="401740"/>
                  <a:pt x="482138" y="374031"/>
                </a:cubicBezTo>
                <a:cubicBezTo>
                  <a:pt x="547254" y="346322"/>
                  <a:pt x="562494" y="127421"/>
                  <a:pt x="556952" y="66461"/>
                </a:cubicBezTo>
                <a:cubicBezTo>
                  <a:pt x="551410" y="5501"/>
                  <a:pt x="541712" y="-12511"/>
                  <a:pt x="448887" y="8271"/>
                </a:cubicBezTo>
                <a:cubicBezTo>
                  <a:pt x="356062" y="29053"/>
                  <a:pt x="0" y="191151"/>
                  <a:pt x="0" y="1911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067398" y="3669328"/>
            <a:ext cx="534471" cy="487861"/>
          </a:xfrm>
          <a:custGeom>
            <a:avLst/>
            <a:gdLst>
              <a:gd name="connsiteX0" fmla="*/ 99753 w 534471"/>
              <a:gd name="connsiteY0" fmla="*/ 237654 h 487861"/>
              <a:gd name="connsiteX1" fmla="*/ 407324 w 534471"/>
              <a:gd name="connsiteY1" fmla="*/ 487036 h 487861"/>
              <a:gd name="connsiteX2" fmla="*/ 523702 w 534471"/>
              <a:gd name="connsiteY2" fmla="*/ 162839 h 487861"/>
              <a:gd name="connsiteX3" fmla="*/ 157942 w 534471"/>
              <a:gd name="connsiteY3" fmla="*/ 4897 h 487861"/>
              <a:gd name="connsiteX4" fmla="*/ 0 w 534471"/>
              <a:gd name="connsiteY4" fmla="*/ 337407 h 487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71" h="487861">
                <a:moveTo>
                  <a:pt x="99753" y="237654"/>
                </a:moveTo>
                <a:cubicBezTo>
                  <a:pt x="218209" y="368579"/>
                  <a:pt x="336666" y="499505"/>
                  <a:pt x="407324" y="487036"/>
                </a:cubicBezTo>
                <a:cubicBezTo>
                  <a:pt x="477982" y="474567"/>
                  <a:pt x="565266" y="243196"/>
                  <a:pt x="523702" y="162839"/>
                </a:cubicBezTo>
                <a:cubicBezTo>
                  <a:pt x="482138" y="82482"/>
                  <a:pt x="245226" y="-24198"/>
                  <a:pt x="157942" y="4897"/>
                </a:cubicBezTo>
                <a:cubicBezTo>
                  <a:pt x="70658" y="33992"/>
                  <a:pt x="35329" y="185699"/>
                  <a:pt x="0" y="3374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163746" y="2591783"/>
            <a:ext cx="432375" cy="276109"/>
          </a:xfrm>
          <a:custGeom>
            <a:avLst/>
            <a:gdLst>
              <a:gd name="connsiteX0" fmla="*/ 106525 w 432375"/>
              <a:gd name="connsiteY0" fmla="*/ 192982 h 276109"/>
              <a:gd name="connsiteX1" fmla="*/ 281092 w 432375"/>
              <a:gd name="connsiteY1" fmla="*/ 267796 h 276109"/>
              <a:gd name="connsiteX2" fmla="*/ 430721 w 432375"/>
              <a:gd name="connsiteY2" fmla="*/ 51665 h 276109"/>
              <a:gd name="connsiteX3" fmla="*/ 339281 w 432375"/>
              <a:gd name="connsiteY3" fmla="*/ 1789 h 276109"/>
              <a:gd name="connsiteX4" fmla="*/ 23398 w 432375"/>
              <a:gd name="connsiteY4" fmla="*/ 93229 h 276109"/>
              <a:gd name="connsiteX5" fmla="*/ 23398 w 432375"/>
              <a:gd name="connsiteY5" fmla="*/ 276109 h 27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375" h="276109">
                <a:moveTo>
                  <a:pt x="106525" y="192982"/>
                </a:moveTo>
                <a:cubicBezTo>
                  <a:pt x="166792" y="242165"/>
                  <a:pt x="227059" y="291349"/>
                  <a:pt x="281092" y="267796"/>
                </a:cubicBezTo>
                <a:cubicBezTo>
                  <a:pt x="335125" y="244243"/>
                  <a:pt x="421023" y="95999"/>
                  <a:pt x="430721" y="51665"/>
                </a:cubicBezTo>
                <a:cubicBezTo>
                  <a:pt x="440419" y="7331"/>
                  <a:pt x="407168" y="-5138"/>
                  <a:pt x="339281" y="1789"/>
                </a:cubicBezTo>
                <a:cubicBezTo>
                  <a:pt x="271394" y="8716"/>
                  <a:pt x="76045" y="47509"/>
                  <a:pt x="23398" y="93229"/>
                </a:cubicBezTo>
                <a:cubicBezTo>
                  <a:pt x="-29249" y="138949"/>
                  <a:pt x="23398" y="276109"/>
                  <a:pt x="23398" y="27610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5538" y="6077741"/>
            <a:ext cx="3887603" cy="369332"/>
          </a:xfrm>
          <a:prstGeom prst="rect">
            <a:avLst/>
          </a:prstGeom>
          <a:noFill/>
        </p:spPr>
        <p:txBody>
          <a:bodyPr wrap="none" rtlCol="0">
            <a:spAutoFit/>
          </a:bodyPr>
          <a:lstStyle/>
          <a:p>
            <a:r>
              <a:rPr lang="en-US" dirty="0">
                <a:latin typeface="Max's Handwritin" charset="0"/>
                <a:ea typeface="Max's Handwritin" charset="0"/>
                <a:cs typeface="Max's Handwritin" charset="0"/>
              </a:rPr>
              <a:t>20% of all added addresses are under 18 </a:t>
            </a:r>
            <a:r>
              <a:rPr lang="en-US">
                <a:latin typeface="Max's Handwritin" charset="0"/>
                <a:ea typeface="Max's Handwritin" charset="0"/>
                <a:cs typeface="Max's Handwritin" charset="0"/>
              </a:rPr>
              <a:t>months “old”</a:t>
            </a:r>
          </a:p>
        </p:txBody>
      </p:sp>
      <p:sp>
        <p:nvSpPr>
          <p:cNvPr id="10" name="TextBox 9"/>
          <p:cNvSpPr txBox="1"/>
          <p:nvPr/>
        </p:nvSpPr>
        <p:spPr>
          <a:xfrm>
            <a:off x="3491881" y="4157189"/>
            <a:ext cx="4418197" cy="369332"/>
          </a:xfrm>
          <a:prstGeom prst="rect">
            <a:avLst/>
          </a:prstGeom>
          <a:noFill/>
        </p:spPr>
        <p:txBody>
          <a:bodyPr wrap="none" rtlCol="0">
            <a:spAutoFit/>
          </a:bodyPr>
          <a:lstStyle/>
          <a:p>
            <a:r>
              <a:rPr lang="en-US" dirty="0">
                <a:latin typeface="Max's Handwritin" charset="0"/>
                <a:ea typeface="Max's Handwritin" charset="0"/>
                <a:cs typeface="Max's Handwritin" charset="0"/>
              </a:rPr>
              <a:t>50% of all re-homed addresses are more than 10 </a:t>
            </a:r>
            <a:r>
              <a:rPr lang="en-US">
                <a:latin typeface="Max's Handwritin" charset="0"/>
                <a:ea typeface="Max's Handwritin" charset="0"/>
                <a:cs typeface="Max's Handwritin" charset="0"/>
              </a:rPr>
              <a:t>years “</a:t>
            </a:r>
            <a:r>
              <a:rPr lang="en-US" dirty="0">
                <a:latin typeface="Max's Handwritin" charset="0"/>
                <a:ea typeface="Max's Handwritin" charset="0"/>
                <a:cs typeface="Max's Handwritin" charset="0"/>
              </a:rPr>
              <a:t>old”</a:t>
            </a:r>
          </a:p>
        </p:txBody>
      </p:sp>
      <p:sp>
        <p:nvSpPr>
          <p:cNvPr id="11" name="TextBox 10"/>
          <p:cNvSpPr txBox="1"/>
          <p:nvPr/>
        </p:nvSpPr>
        <p:spPr>
          <a:xfrm>
            <a:off x="4719162" y="3596579"/>
            <a:ext cx="4389343" cy="369332"/>
          </a:xfrm>
          <a:prstGeom prst="rect">
            <a:avLst/>
          </a:prstGeom>
          <a:noFill/>
        </p:spPr>
        <p:txBody>
          <a:bodyPr wrap="none" rtlCol="0">
            <a:spAutoFit/>
          </a:bodyPr>
          <a:lstStyle/>
          <a:p>
            <a:r>
              <a:rPr lang="en-US" dirty="0">
                <a:latin typeface="Max's Handwritin" charset="0"/>
                <a:ea typeface="Max's Handwritin" charset="0"/>
                <a:cs typeface="Max's Handwritin" charset="0"/>
              </a:rPr>
              <a:t>20% of all removed addresses are more than 20 years “old”</a:t>
            </a:r>
          </a:p>
        </p:txBody>
      </p:sp>
      <p:sp>
        <p:nvSpPr>
          <p:cNvPr id="12" name="Freeform 11"/>
          <p:cNvSpPr/>
          <p:nvPr/>
        </p:nvSpPr>
        <p:spPr>
          <a:xfrm>
            <a:off x="5530399" y="2842954"/>
            <a:ext cx="445117" cy="532015"/>
          </a:xfrm>
          <a:custGeom>
            <a:avLst/>
            <a:gdLst>
              <a:gd name="connsiteX0" fmla="*/ 346700 w 445117"/>
              <a:gd name="connsiteY0" fmla="*/ 532014 h 532014"/>
              <a:gd name="connsiteX1" fmla="*/ 47442 w 445117"/>
              <a:gd name="connsiteY1" fmla="*/ 108065 h 532014"/>
              <a:gd name="connsiteX2" fmla="*/ 47442 w 445117"/>
              <a:gd name="connsiteY2" fmla="*/ 224443 h 532014"/>
              <a:gd name="connsiteX3" fmla="*/ 22504 w 445117"/>
              <a:gd name="connsiteY3" fmla="*/ 0 h 532014"/>
              <a:gd name="connsiteX4" fmla="*/ 413202 w 445117"/>
              <a:gd name="connsiteY4" fmla="*/ 224443 h 532014"/>
              <a:gd name="connsiteX5" fmla="*/ 413202 w 445117"/>
              <a:gd name="connsiteY5" fmla="*/ 216131 h 532014"/>
              <a:gd name="connsiteX6" fmla="*/ 338387 w 445117"/>
              <a:gd name="connsiteY6" fmla="*/ 191192 h 53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117" h="532014">
                <a:moveTo>
                  <a:pt x="346700" y="532014"/>
                </a:moveTo>
                <a:cubicBezTo>
                  <a:pt x="222009" y="345670"/>
                  <a:pt x="97318" y="159327"/>
                  <a:pt x="47442" y="108065"/>
                </a:cubicBezTo>
                <a:cubicBezTo>
                  <a:pt x="-2434" y="56803"/>
                  <a:pt x="51598" y="242454"/>
                  <a:pt x="47442" y="224443"/>
                </a:cubicBezTo>
                <a:cubicBezTo>
                  <a:pt x="43286" y="206432"/>
                  <a:pt x="-38456" y="0"/>
                  <a:pt x="22504" y="0"/>
                </a:cubicBezTo>
                <a:cubicBezTo>
                  <a:pt x="83464" y="0"/>
                  <a:pt x="348086" y="188421"/>
                  <a:pt x="413202" y="224443"/>
                </a:cubicBezTo>
                <a:cubicBezTo>
                  <a:pt x="478318" y="260465"/>
                  <a:pt x="425671" y="221673"/>
                  <a:pt x="413202" y="216131"/>
                </a:cubicBezTo>
                <a:cubicBezTo>
                  <a:pt x="400733" y="210589"/>
                  <a:pt x="369560" y="200890"/>
                  <a:pt x="338387" y="1911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691886" y="3798678"/>
            <a:ext cx="852948" cy="449127"/>
          </a:xfrm>
          <a:custGeom>
            <a:avLst/>
            <a:gdLst>
              <a:gd name="connsiteX0" fmla="*/ 846864 w 852948"/>
              <a:gd name="connsiteY0" fmla="*/ 449126 h 449126"/>
              <a:gd name="connsiteX1" fmla="*/ 821926 w 852948"/>
              <a:gd name="connsiteY1" fmla="*/ 365998 h 449126"/>
              <a:gd name="connsiteX2" fmla="*/ 605795 w 852948"/>
              <a:gd name="connsiteY2" fmla="*/ 183118 h 449126"/>
              <a:gd name="connsiteX3" fmla="*/ 48842 w 852948"/>
              <a:gd name="connsiteY3" fmla="*/ 99991 h 449126"/>
              <a:gd name="connsiteX4" fmla="*/ 264973 w 852948"/>
              <a:gd name="connsiteY4" fmla="*/ 238 h 449126"/>
              <a:gd name="connsiteX5" fmla="*/ 7279 w 852948"/>
              <a:gd name="connsiteY5" fmla="*/ 75053 h 449126"/>
              <a:gd name="connsiteX6" fmla="*/ 65468 w 852948"/>
              <a:gd name="connsiteY6" fmla="*/ 166493 h 44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2948" h="449126">
                <a:moveTo>
                  <a:pt x="846864" y="449126"/>
                </a:moveTo>
                <a:cubicBezTo>
                  <a:pt x="854484" y="429729"/>
                  <a:pt x="862104" y="410333"/>
                  <a:pt x="821926" y="365998"/>
                </a:cubicBezTo>
                <a:cubicBezTo>
                  <a:pt x="781748" y="321663"/>
                  <a:pt x="734642" y="227453"/>
                  <a:pt x="605795" y="183118"/>
                </a:cubicBezTo>
                <a:cubicBezTo>
                  <a:pt x="476948" y="138783"/>
                  <a:pt x="105646" y="130471"/>
                  <a:pt x="48842" y="99991"/>
                </a:cubicBezTo>
                <a:cubicBezTo>
                  <a:pt x="-7962" y="69511"/>
                  <a:pt x="271900" y="4394"/>
                  <a:pt x="264973" y="238"/>
                </a:cubicBezTo>
                <a:cubicBezTo>
                  <a:pt x="258046" y="-3918"/>
                  <a:pt x="40530" y="47344"/>
                  <a:pt x="7279" y="75053"/>
                </a:cubicBezTo>
                <a:cubicBezTo>
                  <a:pt x="-25972" y="102762"/>
                  <a:pt x="65468" y="166493"/>
                  <a:pt x="65468" y="1664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889463" y="5243865"/>
            <a:ext cx="408716" cy="807800"/>
          </a:xfrm>
          <a:custGeom>
            <a:avLst/>
            <a:gdLst>
              <a:gd name="connsiteX0" fmla="*/ 0 w 408716"/>
              <a:gd name="connsiteY0" fmla="*/ 807800 h 807800"/>
              <a:gd name="connsiteX1" fmla="*/ 99753 w 408716"/>
              <a:gd name="connsiteY1" fmla="*/ 483604 h 807800"/>
              <a:gd name="connsiteX2" fmla="*/ 357447 w 408716"/>
              <a:gd name="connsiteY2" fmla="*/ 51342 h 807800"/>
              <a:gd name="connsiteX3" fmla="*/ 182880 w 408716"/>
              <a:gd name="connsiteY3" fmla="*/ 84593 h 807800"/>
              <a:gd name="connsiteX4" fmla="*/ 399011 w 408716"/>
              <a:gd name="connsiteY4" fmla="*/ 1466 h 807800"/>
              <a:gd name="connsiteX5" fmla="*/ 374073 w 408716"/>
              <a:gd name="connsiteY5" fmla="*/ 167720 h 80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716" h="807800">
                <a:moveTo>
                  <a:pt x="0" y="807800"/>
                </a:moveTo>
                <a:cubicBezTo>
                  <a:pt x="20089" y="708740"/>
                  <a:pt x="40179" y="609680"/>
                  <a:pt x="99753" y="483604"/>
                </a:cubicBezTo>
                <a:cubicBezTo>
                  <a:pt x="159327" y="357528"/>
                  <a:pt x="343593" y="117844"/>
                  <a:pt x="357447" y="51342"/>
                </a:cubicBezTo>
                <a:cubicBezTo>
                  <a:pt x="371301" y="-15160"/>
                  <a:pt x="175953" y="92906"/>
                  <a:pt x="182880" y="84593"/>
                </a:cubicBezTo>
                <a:cubicBezTo>
                  <a:pt x="189807" y="76280"/>
                  <a:pt x="367146" y="-12388"/>
                  <a:pt x="399011" y="1466"/>
                </a:cubicBezTo>
                <a:cubicBezTo>
                  <a:pt x="430876" y="15320"/>
                  <a:pt x="374073" y="167720"/>
                  <a:pt x="374073" y="1677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98176" y="3092263"/>
            <a:ext cx="324213" cy="607117"/>
          </a:xfrm>
          <a:custGeom>
            <a:avLst/>
            <a:gdLst>
              <a:gd name="connsiteX0" fmla="*/ 0 w 324213"/>
              <a:gd name="connsiteY0" fmla="*/ 407396 h 607117"/>
              <a:gd name="connsiteX1" fmla="*/ 191192 w 324213"/>
              <a:gd name="connsiteY1" fmla="*/ 606902 h 607117"/>
              <a:gd name="connsiteX2" fmla="*/ 324196 w 324213"/>
              <a:gd name="connsiteY2" fmla="*/ 374145 h 607117"/>
              <a:gd name="connsiteX3" fmla="*/ 182880 w 324213"/>
              <a:gd name="connsiteY3" fmla="*/ 598589 h 607117"/>
              <a:gd name="connsiteX4" fmla="*/ 182880 w 324213"/>
              <a:gd name="connsiteY4" fmla="*/ 116451 h 607117"/>
              <a:gd name="connsiteX5" fmla="*/ 141316 w 324213"/>
              <a:gd name="connsiteY5" fmla="*/ 41636 h 607117"/>
              <a:gd name="connsiteX6" fmla="*/ 24938 w 324213"/>
              <a:gd name="connsiteY6" fmla="*/ 166327 h 607117"/>
              <a:gd name="connsiteX7" fmla="*/ 149629 w 324213"/>
              <a:gd name="connsiteY7" fmla="*/ 73 h 607117"/>
              <a:gd name="connsiteX8" fmla="*/ 324196 w 324213"/>
              <a:gd name="connsiteY8" fmla="*/ 149702 h 60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213" h="607117">
                <a:moveTo>
                  <a:pt x="0" y="407396"/>
                </a:moveTo>
                <a:cubicBezTo>
                  <a:pt x="68579" y="509920"/>
                  <a:pt x="137159" y="612444"/>
                  <a:pt x="191192" y="606902"/>
                </a:cubicBezTo>
                <a:cubicBezTo>
                  <a:pt x="245225" y="601360"/>
                  <a:pt x="325581" y="375530"/>
                  <a:pt x="324196" y="374145"/>
                </a:cubicBezTo>
                <a:cubicBezTo>
                  <a:pt x="322811" y="372760"/>
                  <a:pt x="206433" y="641538"/>
                  <a:pt x="182880" y="598589"/>
                </a:cubicBezTo>
                <a:cubicBezTo>
                  <a:pt x="159327" y="555640"/>
                  <a:pt x="189807" y="209276"/>
                  <a:pt x="182880" y="116451"/>
                </a:cubicBezTo>
                <a:cubicBezTo>
                  <a:pt x="175953" y="23626"/>
                  <a:pt x="167640" y="33323"/>
                  <a:pt x="141316" y="41636"/>
                </a:cubicBezTo>
                <a:cubicBezTo>
                  <a:pt x="114992" y="49949"/>
                  <a:pt x="23553" y="173254"/>
                  <a:pt x="24938" y="166327"/>
                </a:cubicBezTo>
                <a:cubicBezTo>
                  <a:pt x="26323" y="159400"/>
                  <a:pt x="99753" y="2844"/>
                  <a:pt x="149629" y="73"/>
                </a:cubicBezTo>
                <a:cubicBezTo>
                  <a:pt x="199505" y="-2698"/>
                  <a:pt x="261850" y="73502"/>
                  <a:pt x="324196" y="14970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341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Shifted Addresses</a:t>
            </a:r>
            <a:endParaRPr lang="en-US" dirty="0"/>
          </a:p>
        </p:txBody>
      </p:sp>
      <p:sp>
        <p:nvSpPr>
          <p:cNvPr id="4" name="Slide Number Placeholder 3"/>
          <p:cNvSpPr>
            <a:spLocks noGrp="1"/>
          </p:cNvSpPr>
          <p:nvPr>
            <p:ph type="sldNum" sz="quarter" idx="4294967295"/>
          </p:nvPr>
        </p:nvSpPr>
        <p:spPr>
          <a:xfrm>
            <a:off x="8820472" y="6597352"/>
            <a:ext cx="288032" cy="216024"/>
          </a:xfrm>
          <a:prstGeom prst="rect">
            <a:avLst/>
          </a:prstGeom>
        </p:spPr>
        <p:txBody>
          <a:bodyPr/>
          <a:lstStyle/>
          <a:p>
            <a:fld id="{38B2A337-2C29-4402-A0A2-E290C184D5D3}" type="slidenum">
              <a:rPr lang="en-AU" kern="0" smtClean="0"/>
              <a:pPr/>
              <a:t>33</a:t>
            </a:fld>
            <a:endParaRPr lang="en-AU" kern="0" dirty="0"/>
          </a:p>
        </p:txBody>
      </p:sp>
      <p:sp>
        <p:nvSpPr>
          <p:cNvPr id="3" name="Content Placeholder 2"/>
          <p:cNvSpPr>
            <a:spLocks noGrp="1"/>
          </p:cNvSpPr>
          <p:nvPr>
            <p:ph idx="1"/>
          </p:nvPr>
        </p:nvSpPr>
        <p:spPr/>
        <p:txBody>
          <a:bodyPr/>
          <a:lstStyle/>
          <a:p>
            <a:r>
              <a:rPr lang="en-US" dirty="0" smtClean="0"/>
              <a:t>Some 20% of addresses that changed their routing state in 2016 are “legacy” allocated addresses that are more than 20 years “old”</a:t>
            </a:r>
          </a:p>
          <a:p>
            <a:r>
              <a:rPr lang="en-US" dirty="0" smtClean="0"/>
              <a:t>Addresses older than 20 years look to be more stable than the registry “norm”</a:t>
            </a:r>
          </a:p>
          <a:p>
            <a:r>
              <a:rPr lang="en-US" dirty="0" smtClean="0"/>
              <a:t>Addresses allocated in the past 18 months are more likely to have been announced (naturally!)</a:t>
            </a:r>
          </a:p>
          <a:p>
            <a:r>
              <a:rPr lang="en-US" dirty="0" smtClean="0"/>
              <a:t>Addresses that are 5 </a:t>
            </a:r>
            <a:r>
              <a:rPr lang="mr-IN" dirty="0" smtClean="0"/>
              <a:t>–</a:t>
            </a:r>
            <a:r>
              <a:rPr lang="en-US" dirty="0" smtClean="0"/>
              <a:t> 10 years old are more likely to have been removed from the routing system in 2016</a:t>
            </a:r>
          </a:p>
          <a:p>
            <a:endParaRPr lang="en-US" dirty="0"/>
          </a:p>
          <a:p>
            <a:endParaRPr lang="en-US" dirty="0"/>
          </a:p>
        </p:txBody>
      </p:sp>
    </p:spTree>
    <p:extLst>
      <p:ext uri="{BB962C8B-B14F-4D97-AF65-F5344CB8AC3E}">
        <p14:creationId xmlns:p14="http://schemas.microsoft.com/office/powerpoint/2010/main" val="1782927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BGP Data and Transfer Logs</a:t>
            </a:r>
            <a:endParaRPr lang="en-US" dirty="0"/>
          </a:p>
        </p:txBody>
      </p:sp>
      <p:sp>
        <p:nvSpPr>
          <p:cNvPr id="3" name="Content Placeholder 2"/>
          <p:cNvSpPr>
            <a:spLocks noGrp="1"/>
          </p:cNvSpPr>
          <p:nvPr>
            <p:ph idx="1"/>
          </p:nvPr>
        </p:nvSpPr>
        <p:spPr/>
        <p:txBody>
          <a:bodyPr/>
          <a:lstStyle/>
          <a:p>
            <a:r>
              <a:rPr lang="en-US" dirty="0" smtClean="0"/>
              <a:t>Some 5-10 % of address changes seen across 2016 (announced, withdrawn and re-homed) are listed in the RIR transfer logs</a:t>
            </a:r>
          </a:p>
          <a:p>
            <a:r>
              <a:rPr lang="en-US" dirty="0" smtClean="0"/>
              <a:t>That does </a:t>
            </a:r>
            <a:r>
              <a:rPr lang="en-US" b="1" dirty="0" smtClean="0"/>
              <a:t>NOT</a:t>
            </a:r>
            <a:r>
              <a:rPr lang="en-US" dirty="0" smtClean="0"/>
              <a:t> imply that the remaining 90-95% of address transfers are all unrecorded transfers</a:t>
            </a:r>
          </a:p>
          <a:p>
            <a:pPr lvl="1"/>
            <a:r>
              <a:rPr lang="en-US" dirty="0" smtClean="0"/>
              <a:t>But it does point to a larger body of addresses that have changed their advertisement status in one way or another, some of which may have involved leasing or other  forms of address movement, that are not recorded in the transfer logs</a:t>
            </a:r>
          </a:p>
          <a:p>
            <a:endParaRPr lang="en-US" dirty="0"/>
          </a:p>
        </p:txBody>
      </p:sp>
      <p:sp>
        <p:nvSpPr>
          <p:cNvPr id="4" name="Slide Number Placeholder 3"/>
          <p:cNvSpPr>
            <a:spLocks noGrp="1"/>
          </p:cNvSpPr>
          <p:nvPr>
            <p:ph type="sldNum" sz="quarter" idx="4294967295"/>
          </p:nvPr>
        </p:nvSpPr>
        <p:spPr>
          <a:xfrm>
            <a:off x="8820472" y="6597352"/>
            <a:ext cx="288032" cy="216024"/>
          </a:xfrm>
          <a:prstGeom prst="rect">
            <a:avLst/>
          </a:prstGeom>
        </p:spPr>
        <p:txBody>
          <a:bodyPr/>
          <a:lstStyle/>
          <a:p>
            <a:fld id="{38B2A337-2C29-4402-A0A2-E290C184D5D3}" type="slidenum">
              <a:rPr lang="en-AU" kern="0" smtClean="0"/>
              <a:pPr/>
              <a:t>34</a:t>
            </a:fld>
            <a:endParaRPr lang="en-AU" kern="0" dirty="0"/>
          </a:p>
        </p:txBody>
      </p:sp>
    </p:spTree>
    <p:extLst>
      <p:ext uri="{BB962C8B-B14F-4D97-AF65-F5344CB8AC3E}">
        <p14:creationId xmlns:p14="http://schemas.microsoft.com/office/powerpoint/2010/main" val="18287626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Movement and the Registries</a:t>
            </a:r>
            <a:endParaRPr lang="en-US" dirty="0"/>
          </a:p>
        </p:txBody>
      </p:sp>
      <p:sp>
        <p:nvSpPr>
          <p:cNvPr id="3" name="Content Placeholder 2"/>
          <p:cNvSpPr>
            <a:spLocks noGrp="1"/>
          </p:cNvSpPr>
          <p:nvPr>
            <p:ph idx="1"/>
          </p:nvPr>
        </p:nvSpPr>
        <p:spPr/>
        <p:txBody>
          <a:bodyPr>
            <a:normAutofit lnSpcReduction="10000"/>
          </a:bodyPr>
          <a:lstStyle/>
          <a:p>
            <a:r>
              <a:rPr lang="en-US" dirty="0" smtClean="0"/>
              <a:t>It is not clear from this analysis what has happened in the case of the other addresses. This could include:</a:t>
            </a:r>
          </a:p>
          <a:p>
            <a:pPr lvl="1"/>
            <a:r>
              <a:rPr lang="en-US" dirty="0" smtClean="0"/>
              <a:t>”normal” movement of edge networks between upstream providers (customer ‘churn’)</a:t>
            </a:r>
          </a:p>
          <a:p>
            <a:pPr lvl="1"/>
            <a:r>
              <a:rPr lang="en-US" dirty="0" smtClean="0"/>
              <a:t>Occluded multi-homing</a:t>
            </a:r>
          </a:p>
          <a:p>
            <a:pPr lvl="1"/>
            <a:r>
              <a:rPr lang="en-US" dirty="0" smtClean="0"/>
              <a:t>Address movement within a distributed edge network</a:t>
            </a:r>
          </a:p>
          <a:p>
            <a:pPr lvl="1"/>
            <a:r>
              <a:rPr lang="en-US" dirty="0" smtClean="0"/>
              <a:t>Address leasing</a:t>
            </a:r>
          </a:p>
          <a:p>
            <a:pPr lvl="1"/>
            <a:r>
              <a:rPr lang="en-US" dirty="0" smtClean="0"/>
              <a:t>Address transfers not recorded in the transfer registries</a:t>
            </a:r>
          </a:p>
          <a:p>
            <a:r>
              <a:rPr lang="en-US" dirty="0" smtClean="0"/>
              <a:t>More analysis is required to understand what is happening here</a:t>
            </a:r>
          </a:p>
        </p:txBody>
      </p:sp>
      <p:sp>
        <p:nvSpPr>
          <p:cNvPr id="4" name="Slide Number Placeholder 3"/>
          <p:cNvSpPr>
            <a:spLocks noGrp="1"/>
          </p:cNvSpPr>
          <p:nvPr>
            <p:ph type="sldNum" sz="quarter" idx="4294967295"/>
          </p:nvPr>
        </p:nvSpPr>
        <p:spPr>
          <a:xfrm>
            <a:off x="8820472" y="6597352"/>
            <a:ext cx="288032" cy="216024"/>
          </a:xfrm>
          <a:prstGeom prst="rect">
            <a:avLst/>
          </a:prstGeom>
        </p:spPr>
        <p:txBody>
          <a:bodyPr/>
          <a:lstStyle/>
          <a:p>
            <a:fld id="{38B2A337-2C29-4402-A0A2-E290C184D5D3}" type="slidenum">
              <a:rPr lang="en-AU" kern="0" smtClean="0"/>
              <a:pPr/>
              <a:t>35</a:t>
            </a:fld>
            <a:endParaRPr lang="en-AU" kern="0" dirty="0"/>
          </a:p>
        </p:txBody>
      </p:sp>
    </p:spTree>
    <p:extLst>
      <p:ext uri="{BB962C8B-B14F-4D97-AF65-F5344CB8AC3E}">
        <p14:creationId xmlns:p14="http://schemas.microsoft.com/office/powerpoint/2010/main" val="1227734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1699" y="1600201"/>
            <a:ext cx="6147795" cy="4525963"/>
          </a:xfrm>
        </p:spPr>
        <p:txBody>
          <a:bodyPr>
            <a:normAutofit/>
          </a:bodyPr>
          <a:lstStyle/>
          <a:p>
            <a:pPr marL="0" indent="0">
              <a:buNone/>
            </a:pPr>
            <a:r>
              <a:rPr lang="en-US" sz="3733" dirty="0">
                <a:solidFill>
                  <a:schemeClr val="accent6">
                    <a:lumMod val="50000"/>
                  </a:schemeClr>
                </a:solidFill>
                <a:latin typeface="AhnbergHand"/>
                <a:cs typeface="AhnbergHand"/>
              </a:rPr>
              <a:t>Thank You!</a:t>
            </a:r>
          </a:p>
          <a:p>
            <a:pPr marL="0" indent="0">
              <a:buNone/>
            </a:pPr>
            <a:endParaRPr lang="en-US" sz="3733" dirty="0">
              <a:solidFill>
                <a:schemeClr val="accent6">
                  <a:lumMod val="50000"/>
                </a:schemeClr>
              </a:solidFill>
              <a:latin typeface="AhnbergHand"/>
              <a:cs typeface="AhnbergHand"/>
            </a:endParaRPr>
          </a:p>
          <a:p>
            <a:pPr marL="0" indent="0">
              <a:buNone/>
            </a:pPr>
            <a:endParaRPr lang="en-US" sz="3733" dirty="0">
              <a:solidFill>
                <a:schemeClr val="accent6">
                  <a:lumMod val="50000"/>
                </a:schemeClr>
              </a:solidFill>
              <a:latin typeface="AhnbergHand"/>
              <a:cs typeface="AhnbergHand"/>
            </a:endParaRPr>
          </a:p>
          <a:p>
            <a:pPr marL="0" indent="0">
              <a:buNone/>
            </a:pPr>
            <a:endParaRPr lang="en-US" sz="3733" dirty="0">
              <a:solidFill>
                <a:schemeClr val="accent6">
                  <a:lumMod val="50000"/>
                </a:schemeClr>
              </a:solidFill>
              <a:latin typeface="AhnbergHand"/>
              <a:cs typeface="AhnbergHand"/>
            </a:endParaRPr>
          </a:p>
          <a:p>
            <a:pPr marL="0" indent="0" algn="r">
              <a:buNone/>
            </a:pPr>
            <a:r>
              <a:rPr lang="en-US" sz="3733" dirty="0">
                <a:solidFill>
                  <a:schemeClr val="accent6">
                    <a:lumMod val="50000"/>
                  </a:schemeClr>
                </a:solidFill>
                <a:latin typeface="AhnbergHand"/>
                <a:cs typeface="AhnbergHand"/>
              </a:rPr>
              <a:t>								   			</a:t>
            </a:r>
          </a:p>
        </p:txBody>
      </p:sp>
    </p:spTree>
    <p:extLst>
      <p:ext uri="{BB962C8B-B14F-4D97-AF65-F5344CB8AC3E}">
        <p14:creationId xmlns:p14="http://schemas.microsoft.com/office/powerpoint/2010/main" val="1512810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8276" y="1600200"/>
            <a:ext cx="6847448" cy="4565651"/>
          </a:xfrm>
        </p:spPr>
      </p:pic>
      <p:sp>
        <p:nvSpPr>
          <p:cNvPr id="2" name="Title 1"/>
          <p:cNvSpPr>
            <a:spLocks noGrp="1"/>
          </p:cNvSpPr>
          <p:nvPr>
            <p:ph type="title"/>
          </p:nvPr>
        </p:nvSpPr>
        <p:spPr/>
        <p:txBody>
          <a:bodyPr>
            <a:normAutofit/>
          </a:bodyPr>
          <a:lstStyle/>
          <a:p>
            <a:r>
              <a:rPr lang="en-US" sz="4000" dirty="0" smtClean="0">
                <a:latin typeface="Powderfinger Type" charset="0"/>
                <a:ea typeface="Powderfinger Type" charset="0"/>
                <a:cs typeface="Powderfinger Type" charset="0"/>
              </a:rPr>
              <a:t>IPv6 Allocations by RIRs</a:t>
            </a:r>
            <a:endParaRPr lang="en-US" sz="4000" dirty="0">
              <a:latin typeface="Powderfinger Type" charset="0"/>
              <a:ea typeface="Powderfinger Type" charset="0"/>
              <a:cs typeface="Powderfinger Type" charset="0"/>
            </a:endParaRPr>
          </a:p>
        </p:txBody>
      </p:sp>
      <p:sp>
        <p:nvSpPr>
          <p:cNvPr id="4" name="Slide Number Placeholder 3"/>
          <p:cNvSpPr>
            <a:spLocks noGrp="1"/>
          </p:cNvSpPr>
          <p:nvPr>
            <p:ph type="sldNum" sz="quarter" idx="4294967295"/>
          </p:nvPr>
        </p:nvSpPr>
        <p:spPr>
          <a:xfrm>
            <a:off x="8820472" y="6597352"/>
            <a:ext cx="288032" cy="216024"/>
          </a:xfrm>
          <a:prstGeom prst="rect">
            <a:avLst/>
          </a:prstGeom>
        </p:spPr>
        <p:txBody>
          <a:bodyPr/>
          <a:lstStyle/>
          <a:p>
            <a:fld id="{38B2A337-2C29-4402-A0A2-E290C184D5D3}" type="slidenum">
              <a:rPr lang="en-AU" kern="0" smtClean="0"/>
              <a:pPr/>
              <a:t>4</a:t>
            </a:fld>
            <a:endParaRPr lang="en-AU" kern="0" dirty="0"/>
          </a:p>
        </p:txBody>
      </p:sp>
      <p:sp>
        <p:nvSpPr>
          <p:cNvPr id="6" name="TextBox 5"/>
          <p:cNvSpPr txBox="1"/>
          <p:nvPr/>
        </p:nvSpPr>
        <p:spPr>
          <a:xfrm rot="21025745">
            <a:off x="2072719" y="2469976"/>
            <a:ext cx="3232767" cy="523220"/>
          </a:xfrm>
          <a:prstGeom prst="rect">
            <a:avLst/>
          </a:prstGeom>
          <a:solidFill>
            <a:schemeClr val="bg1"/>
          </a:solidFill>
        </p:spPr>
        <p:txBody>
          <a:bodyPr wrap="square" rtlCol="0">
            <a:spAutoFit/>
          </a:bodyPr>
          <a:lstStyle/>
          <a:p>
            <a:r>
              <a:rPr lang="en-US" sz="1400" dirty="0">
                <a:solidFill>
                  <a:srgbClr val="0000FF"/>
                </a:solidFill>
                <a:latin typeface="AhnbergHand"/>
                <a:cs typeface="AhnbergHand"/>
              </a:rPr>
              <a:t>Number of individual IPv6 </a:t>
            </a:r>
          </a:p>
          <a:p>
            <a:r>
              <a:rPr lang="en-US" sz="1400" dirty="0">
                <a:solidFill>
                  <a:srgbClr val="0000FF"/>
                </a:solidFill>
                <a:latin typeface="AhnbergHand"/>
                <a:cs typeface="AhnbergHand"/>
              </a:rPr>
              <a:t>address allocations per year</a:t>
            </a:r>
          </a:p>
        </p:txBody>
      </p:sp>
      <p:sp>
        <p:nvSpPr>
          <p:cNvPr id="8" name="Freeform 7"/>
          <p:cNvSpPr/>
          <p:nvPr/>
        </p:nvSpPr>
        <p:spPr>
          <a:xfrm>
            <a:off x="1643758" y="1600200"/>
            <a:ext cx="5680408" cy="4362616"/>
          </a:xfrm>
          <a:custGeom>
            <a:avLst/>
            <a:gdLst>
              <a:gd name="connsiteX0" fmla="*/ 25025 w 6277927"/>
              <a:gd name="connsiteY0" fmla="*/ 4399314 h 4403290"/>
              <a:gd name="connsiteX1" fmla="*/ 124085 w 6277927"/>
              <a:gd name="connsiteY1" fmla="*/ 4353594 h 4403290"/>
              <a:gd name="connsiteX2" fmla="*/ 992765 w 6277927"/>
              <a:gd name="connsiteY2" fmla="*/ 4048794 h 4403290"/>
              <a:gd name="connsiteX3" fmla="*/ 3972185 w 6277927"/>
              <a:gd name="connsiteY3" fmla="*/ 1785654 h 4403290"/>
              <a:gd name="connsiteX4" fmla="*/ 6006725 w 6277927"/>
              <a:gd name="connsiteY4" fmla="*/ 284514 h 4403290"/>
              <a:gd name="connsiteX5" fmla="*/ 6067685 w 6277927"/>
              <a:gd name="connsiteY5" fmla="*/ 71154 h 4403290"/>
              <a:gd name="connsiteX6" fmla="*/ 6273425 w 6277927"/>
              <a:gd name="connsiteY6" fmla="*/ 17814 h 4403290"/>
              <a:gd name="connsiteX7" fmla="*/ 6189605 w 6277927"/>
              <a:gd name="connsiteY7" fmla="*/ 353094 h 440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77927" h="4403290">
                <a:moveTo>
                  <a:pt x="25025" y="4399314"/>
                </a:moveTo>
                <a:cubicBezTo>
                  <a:pt x="-6090" y="4405664"/>
                  <a:pt x="-37205" y="4412014"/>
                  <a:pt x="124085" y="4353594"/>
                </a:cubicBezTo>
                <a:cubicBezTo>
                  <a:pt x="285375" y="4295174"/>
                  <a:pt x="351415" y="4476784"/>
                  <a:pt x="992765" y="4048794"/>
                </a:cubicBezTo>
                <a:cubicBezTo>
                  <a:pt x="1634115" y="3620804"/>
                  <a:pt x="3136525" y="2413034"/>
                  <a:pt x="3972185" y="1785654"/>
                </a:cubicBezTo>
                <a:cubicBezTo>
                  <a:pt x="4807845" y="1158274"/>
                  <a:pt x="5657475" y="570264"/>
                  <a:pt x="6006725" y="284514"/>
                </a:cubicBezTo>
                <a:cubicBezTo>
                  <a:pt x="6355975" y="-1236"/>
                  <a:pt x="6023235" y="115604"/>
                  <a:pt x="6067685" y="71154"/>
                </a:cubicBezTo>
                <a:cubicBezTo>
                  <a:pt x="6112135" y="26704"/>
                  <a:pt x="6253105" y="-29176"/>
                  <a:pt x="6273425" y="17814"/>
                </a:cubicBezTo>
                <a:cubicBezTo>
                  <a:pt x="6293745" y="64804"/>
                  <a:pt x="6241675" y="208949"/>
                  <a:pt x="6189605" y="3530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301551" y="1275190"/>
            <a:ext cx="2059905" cy="830997"/>
          </a:xfrm>
          <a:prstGeom prst="rect">
            <a:avLst/>
          </a:prstGeom>
          <a:noFill/>
        </p:spPr>
        <p:txBody>
          <a:bodyPr wrap="square" rtlCol="0">
            <a:spAutoFit/>
          </a:bodyPr>
          <a:lstStyle/>
          <a:p>
            <a:r>
              <a:rPr lang="en-US" sz="1600" dirty="0">
                <a:solidFill>
                  <a:schemeClr val="accent1">
                    <a:lumMod val="50000"/>
                  </a:schemeClr>
                </a:solidFill>
                <a:latin typeface="AhnbergHand" charset="0"/>
                <a:ea typeface="AhnbergHand" charset="0"/>
                <a:cs typeface="AhnbergHand" charset="0"/>
              </a:rPr>
              <a:t>Year-by-year</a:t>
            </a:r>
          </a:p>
          <a:p>
            <a:r>
              <a:rPr lang="en-US" sz="1600" dirty="0">
                <a:solidFill>
                  <a:schemeClr val="accent1">
                    <a:lumMod val="50000"/>
                  </a:schemeClr>
                </a:solidFill>
                <a:latin typeface="AhnbergHand" charset="0"/>
                <a:ea typeface="AhnbergHand" charset="0"/>
                <a:cs typeface="AhnbergHand" charset="0"/>
              </a:rPr>
              <a:t>up and to the right</a:t>
            </a:r>
          </a:p>
        </p:txBody>
      </p:sp>
    </p:spTree>
    <p:extLst>
      <p:ext uri="{BB962C8B-B14F-4D97-AF65-F5344CB8AC3E}">
        <p14:creationId xmlns:p14="http://schemas.microsoft.com/office/powerpoint/2010/main" val="373474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1461993"/>
            <a:ext cx="8027561" cy="5352510"/>
          </a:xfrm>
          <a:prstGeom prst="rect">
            <a:avLst/>
          </a:prstGeom>
        </p:spPr>
      </p:pic>
      <p:sp>
        <p:nvSpPr>
          <p:cNvPr id="2" name="Title 1"/>
          <p:cNvSpPr>
            <a:spLocks noGrp="1"/>
          </p:cNvSpPr>
          <p:nvPr>
            <p:ph type="title"/>
          </p:nvPr>
        </p:nvSpPr>
        <p:spPr>
          <a:xfrm>
            <a:off x="628650" y="42416"/>
            <a:ext cx="8413750" cy="1325563"/>
          </a:xfrm>
        </p:spPr>
        <p:txBody>
          <a:bodyPr/>
          <a:lstStyle/>
          <a:p>
            <a:r>
              <a:rPr lang="en-US" dirty="0" smtClean="0">
                <a:latin typeface="Powderfinger Type" charset="0"/>
                <a:ea typeface="Powderfinger Type" charset="0"/>
                <a:cs typeface="Powderfinger Type" charset="0"/>
              </a:rPr>
              <a:t>IPv6 Allocated Addresses</a:t>
            </a:r>
            <a:endParaRPr lang="en-US" dirty="0">
              <a:latin typeface="Powderfinger Type" charset="0"/>
              <a:ea typeface="Powderfinger Type" charset="0"/>
              <a:cs typeface="Powderfinger Type" charset="0"/>
            </a:endParaRPr>
          </a:p>
        </p:txBody>
      </p:sp>
      <p:sp>
        <p:nvSpPr>
          <p:cNvPr id="5" name="TextBox 4"/>
          <p:cNvSpPr txBox="1"/>
          <p:nvPr/>
        </p:nvSpPr>
        <p:spPr>
          <a:xfrm rot="21025745">
            <a:off x="1566626" y="2422310"/>
            <a:ext cx="3525561" cy="523220"/>
          </a:xfrm>
          <a:prstGeom prst="rect">
            <a:avLst/>
          </a:prstGeom>
          <a:solidFill>
            <a:schemeClr val="bg1"/>
          </a:solidFill>
        </p:spPr>
        <p:txBody>
          <a:bodyPr wrap="square" rtlCol="0">
            <a:spAutoFit/>
          </a:bodyPr>
          <a:lstStyle/>
          <a:p>
            <a:r>
              <a:rPr lang="en-US" sz="1400" dirty="0">
                <a:solidFill>
                  <a:srgbClr val="0000FF"/>
                </a:solidFill>
                <a:latin typeface="AhnbergHand"/>
                <a:cs typeface="AhnbergHand"/>
              </a:rPr>
              <a:t>Volume of Allocated IPv6 Addresses (using units of /32s) per year</a:t>
            </a:r>
          </a:p>
        </p:txBody>
      </p:sp>
      <p:sp>
        <p:nvSpPr>
          <p:cNvPr id="3" name="Rectangle 2"/>
          <p:cNvSpPr/>
          <p:nvPr/>
        </p:nvSpPr>
        <p:spPr>
          <a:xfrm>
            <a:off x="749808" y="2926080"/>
            <a:ext cx="201168" cy="167335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395505" y="1864972"/>
            <a:ext cx="2337499" cy="584775"/>
          </a:xfrm>
          <a:prstGeom prst="rect">
            <a:avLst/>
          </a:prstGeom>
          <a:noFill/>
        </p:spPr>
        <p:txBody>
          <a:bodyPr wrap="none" rtlCol="0">
            <a:spAutoFit/>
          </a:bodyPr>
          <a:lstStyle/>
          <a:p>
            <a:r>
              <a:rPr lang="en-US" sz="1600" dirty="0">
                <a:solidFill>
                  <a:schemeClr val="accent1">
                    <a:lumMod val="50000"/>
                  </a:schemeClr>
                </a:solidFill>
                <a:latin typeface="AhnbergHand" charset="0"/>
                <a:ea typeface="AhnbergHand" charset="0"/>
                <a:cs typeface="AhnbergHand" charset="0"/>
              </a:rPr>
              <a:t>Year-by-year steady</a:t>
            </a:r>
          </a:p>
          <a:p>
            <a:r>
              <a:rPr lang="en-US" sz="1600" dirty="0">
                <a:solidFill>
                  <a:schemeClr val="accent1">
                    <a:lumMod val="50000"/>
                  </a:schemeClr>
                </a:solidFill>
                <a:latin typeface="AhnbergHand" charset="0"/>
                <a:ea typeface="AhnbergHand" charset="0"/>
                <a:cs typeface="AhnbergHand" charset="0"/>
              </a:rPr>
              <a:t>(+/- 20%) </a:t>
            </a:r>
          </a:p>
        </p:txBody>
      </p:sp>
      <p:sp>
        <p:nvSpPr>
          <p:cNvPr id="9" name="Freeform 8"/>
          <p:cNvSpPr/>
          <p:nvPr/>
        </p:nvSpPr>
        <p:spPr>
          <a:xfrm>
            <a:off x="4174184" y="2599528"/>
            <a:ext cx="3251857" cy="1119946"/>
          </a:xfrm>
          <a:custGeom>
            <a:avLst/>
            <a:gdLst>
              <a:gd name="connsiteX0" fmla="*/ 30263 w 3251857"/>
              <a:gd name="connsiteY0" fmla="*/ 600872 h 1119946"/>
              <a:gd name="connsiteX1" fmla="*/ 57157 w 3251857"/>
              <a:gd name="connsiteY1" fmla="*/ 645696 h 1119946"/>
              <a:gd name="connsiteX2" fmla="*/ 550216 w 3251857"/>
              <a:gd name="connsiteY2" fmla="*/ 887743 h 1119946"/>
              <a:gd name="connsiteX3" fmla="*/ 1132922 w 3251857"/>
              <a:gd name="connsiteY3" fmla="*/ 206425 h 1119946"/>
              <a:gd name="connsiteX4" fmla="*/ 1617016 w 3251857"/>
              <a:gd name="connsiteY4" fmla="*/ 1102896 h 1119946"/>
              <a:gd name="connsiteX5" fmla="*/ 2101110 w 3251857"/>
              <a:gd name="connsiteY5" fmla="*/ 735343 h 1119946"/>
              <a:gd name="connsiteX6" fmla="*/ 2674851 w 3251857"/>
              <a:gd name="connsiteY6" fmla="*/ 9201 h 1119946"/>
              <a:gd name="connsiteX7" fmla="*/ 3185840 w 3251857"/>
              <a:gd name="connsiteY7" fmla="*/ 314001 h 1119946"/>
              <a:gd name="connsiteX8" fmla="*/ 3194804 w 3251857"/>
              <a:gd name="connsiteY8" fmla="*/ 134707 h 1119946"/>
              <a:gd name="connsiteX9" fmla="*/ 3248592 w 3251857"/>
              <a:gd name="connsiteY9" fmla="*/ 322966 h 1119946"/>
              <a:gd name="connsiteX10" fmla="*/ 3087228 w 3251857"/>
              <a:gd name="connsiteY10" fmla="*/ 457437 h 111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51857" h="1119946">
                <a:moveTo>
                  <a:pt x="30263" y="600872"/>
                </a:moveTo>
                <a:cubicBezTo>
                  <a:pt x="380" y="599378"/>
                  <a:pt x="-29502" y="597884"/>
                  <a:pt x="57157" y="645696"/>
                </a:cubicBezTo>
                <a:cubicBezTo>
                  <a:pt x="143816" y="693508"/>
                  <a:pt x="370922" y="960955"/>
                  <a:pt x="550216" y="887743"/>
                </a:cubicBezTo>
                <a:cubicBezTo>
                  <a:pt x="729510" y="814531"/>
                  <a:pt x="955122" y="170566"/>
                  <a:pt x="1132922" y="206425"/>
                </a:cubicBezTo>
                <a:cubicBezTo>
                  <a:pt x="1310722" y="242284"/>
                  <a:pt x="1455651" y="1014743"/>
                  <a:pt x="1617016" y="1102896"/>
                </a:cubicBezTo>
                <a:cubicBezTo>
                  <a:pt x="1778381" y="1191049"/>
                  <a:pt x="1924804" y="917625"/>
                  <a:pt x="2101110" y="735343"/>
                </a:cubicBezTo>
                <a:cubicBezTo>
                  <a:pt x="2277416" y="553061"/>
                  <a:pt x="2494063" y="79425"/>
                  <a:pt x="2674851" y="9201"/>
                </a:cubicBezTo>
                <a:cubicBezTo>
                  <a:pt x="2855639" y="-61023"/>
                  <a:pt x="3099181" y="293083"/>
                  <a:pt x="3185840" y="314001"/>
                </a:cubicBezTo>
                <a:cubicBezTo>
                  <a:pt x="3272499" y="334919"/>
                  <a:pt x="3184345" y="133213"/>
                  <a:pt x="3194804" y="134707"/>
                </a:cubicBezTo>
                <a:cubicBezTo>
                  <a:pt x="3205263" y="136201"/>
                  <a:pt x="3266521" y="269178"/>
                  <a:pt x="3248592" y="322966"/>
                </a:cubicBezTo>
                <a:cubicBezTo>
                  <a:pt x="3230663" y="376754"/>
                  <a:pt x="3087228" y="457437"/>
                  <a:pt x="3087228" y="457437"/>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3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009" y="1691525"/>
            <a:ext cx="6872908" cy="4582626"/>
          </a:xfrm>
          <a:prstGeom prst="rect">
            <a:avLst/>
          </a:prstGeom>
        </p:spPr>
      </p:pic>
      <p:sp>
        <p:nvSpPr>
          <p:cNvPr id="2" name="Title 1"/>
          <p:cNvSpPr>
            <a:spLocks noGrp="1"/>
          </p:cNvSpPr>
          <p:nvPr>
            <p:ph type="title"/>
          </p:nvPr>
        </p:nvSpPr>
        <p:spPr>
          <a:xfrm>
            <a:off x="211015" y="75956"/>
            <a:ext cx="8932985" cy="1325563"/>
          </a:xfrm>
        </p:spPr>
        <p:txBody>
          <a:bodyPr>
            <a:normAutofit/>
          </a:bodyPr>
          <a:lstStyle/>
          <a:p>
            <a:r>
              <a:rPr lang="en-US" sz="3600" dirty="0" smtClean="0">
                <a:latin typeface="Powderfinger Type" charset="0"/>
                <a:ea typeface="Powderfinger Type" charset="0"/>
                <a:cs typeface="Powderfinger Type" charset="0"/>
              </a:rPr>
              <a:t>ARIN: IPv6 Allocated Addresses </a:t>
            </a:r>
            <a:endParaRPr lang="en-US" sz="3600" dirty="0">
              <a:latin typeface="Powderfinger Type" charset="0"/>
              <a:ea typeface="Powderfinger Type" charset="0"/>
              <a:cs typeface="Powderfinger Type" charset="0"/>
            </a:endParaRPr>
          </a:p>
        </p:txBody>
      </p:sp>
      <p:sp>
        <p:nvSpPr>
          <p:cNvPr id="5" name="TextBox 4"/>
          <p:cNvSpPr txBox="1"/>
          <p:nvPr/>
        </p:nvSpPr>
        <p:spPr>
          <a:xfrm rot="21025745">
            <a:off x="399605" y="1537596"/>
            <a:ext cx="3525561" cy="523220"/>
          </a:xfrm>
          <a:prstGeom prst="rect">
            <a:avLst/>
          </a:prstGeom>
          <a:solidFill>
            <a:schemeClr val="bg1"/>
          </a:solidFill>
        </p:spPr>
        <p:txBody>
          <a:bodyPr wrap="square" rtlCol="0">
            <a:spAutoFit/>
          </a:bodyPr>
          <a:lstStyle/>
          <a:p>
            <a:r>
              <a:rPr lang="en-US" sz="1400" dirty="0">
                <a:solidFill>
                  <a:srgbClr val="0000FF"/>
                </a:solidFill>
                <a:latin typeface="AhnbergHand"/>
                <a:cs typeface="AhnbergHand"/>
              </a:rPr>
              <a:t>Volume of Allocated IPv6 Addresses (using units of /32s) per year</a:t>
            </a:r>
          </a:p>
        </p:txBody>
      </p:sp>
    </p:spTree>
    <p:extLst>
      <p:ext uri="{BB962C8B-B14F-4D97-AF65-F5344CB8AC3E}">
        <p14:creationId xmlns:p14="http://schemas.microsoft.com/office/powerpoint/2010/main" val="130073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37" y="93905"/>
            <a:ext cx="8831385" cy="1180003"/>
          </a:xfrm>
        </p:spPr>
        <p:txBody>
          <a:bodyPr>
            <a:normAutofit/>
          </a:bodyPr>
          <a:lstStyle/>
          <a:p>
            <a:r>
              <a:rPr lang="en-US" sz="3200" dirty="0" smtClean="0"/>
              <a:t>Where </a:t>
            </a:r>
            <a:r>
              <a:rPr lang="en-US" sz="3200" smtClean="0"/>
              <a:t>did these </a:t>
            </a:r>
            <a:r>
              <a:rPr lang="en-US" sz="3200" dirty="0" smtClean="0"/>
              <a:t>IPv6 addresses go?</a:t>
            </a:r>
            <a:endParaRPr lang="en-US" sz="3200" dirty="0"/>
          </a:p>
        </p:txBody>
      </p:sp>
      <p:sp>
        <p:nvSpPr>
          <p:cNvPr id="5" name="Rectangle 4"/>
          <p:cNvSpPr/>
          <p:nvPr/>
        </p:nvSpPr>
        <p:spPr>
          <a:xfrm>
            <a:off x="297783" y="1577475"/>
            <a:ext cx="5932688" cy="646331"/>
          </a:xfrm>
          <a:prstGeom prst="rect">
            <a:avLst/>
          </a:prstGeom>
        </p:spPr>
        <p:txBody>
          <a:bodyPr wrap="square">
            <a:spAutoFit/>
          </a:bodyPr>
          <a:lstStyle/>
          <a:p>
            <a:r>
              <a:rPr lang="en-US" dirty="0">
                <a:solidFill>
                  <a:srgbClr val="0000FF"/>
                </a:solidFill>
                <a:latin typeface="AhnbergHand"/>
                <a:cs typeface="AhnbergHand"/>
              </a:rPr>
              <a:t>Volume of Allocated IPv6 Addresses (using units of /32s) per country, per year</a:t>
            </a:r>
          </a:p>
        </p:txBody>
      </p:sp>
      <p:pic>
        <p:nvPicPr>
          <p:cNvPr id="4" name="Picture 3"/>
          <p:cNvPicPr>
            <a:picLocks noChangeAspect="1"/>
          </p:cNvPicPr>
          <p:nvPr/>
        </p:nvPicPr>
        <p:blipFill>
          <a:blip r:embed="rId2"/>
          <a:stretch>
            <a:fillRect/>
          </a:stretch>
        </p:blipFill>
        <p:spPr>
          <a:xfrm>
            <a:off x="443541" y="2756925"/>
            <a:ext cx="8460432" cy="2322472"/>
          </a:xfrm>
          <a:prstGeom prst="rect">
            <a:avLst/>
          </a:prstGeom>
        </p:spPr>
      </p:pic>
    </p:spTree>
    <p:extLst>
      <p:ext uri="{BB962C8B-B14F-4D97-AF65-F5344CB8AC3E}">
        <p14:creationId xmlns:p14="http://schemas.microsoft.com/office/powerpoint/2010/main" val="12506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92" y="93905"/>
            <a:ext cx="8643816" cy="1033133"/>
          </a:xfrm>
        </p:spPr>
        <p:txBody>
          <a:bodyPr>
            <a:normAutofit/>
          </a:bodyPr>
          <a:lstStyle/>
          <a:p>
            <a:r>
              <a:rPr lang="en-US" sz="3200" dirty="0" smtClean="0"/>
              <a:t>Where </a:t>
            </a:r>
            <a:r>
              <a:rPr lang="en-US" sz="3200" smtClean="0"/>
              <a:t>did these </a:t>
            </a:r>
            <a:r>
              <a:rPr lang="en-US" sz="3200" dirty="0" smtClean="0"/>
              <a:t>IPv6 addresses go?</a:t>
            </a:r>
            <a:endParaRPr lang="en-US" sz="3200" dirty="0"/>
          </a:p>
        </p:txBody>
      </p:sp>
      <p:pic>
        <p:nvPicPr>
          <p:cNvPr id="4" name="Picture 3"/>
          <p:cNvPicPr>
            <a:picLocks noChangeAspect="1"/>
          </p:cNvPicPr>
          <p:nvPr/>
        </p:nvPicPr>
        <p:blipFill>
          <a:blip r:embed="rId2"/>
          <a:stretch>
            <a:fillRect/>
          </a:stretch>
        </p:blipFill>
        <p:spPr>
          <a:xfrm>
            <a:off x="-6832264" y="1990142"/>
            <a:ext cx="8460432" cy="232247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296" y="2420889"/>
            <a:ext cx="6723704" cy="3126660"/>
          </a:xfrm>
          <a:prstGeom prst="rect">
            <a:avLst/>
          </a:prstGeom>
        </p:spPr>
      </p:pic>
      <p:sp>
        <p:nvSpPr>
          <p:cNvPr id="7" name="TextBox 6"/>
          <p:cNvSpPr txBox="1"/>
          <p:nvPr/>
        </p:nvSpPr>
        <p:spPr>
          <a:xfrm>
            <a:off x="2555776" y="5409049"/>
            <a:ext cx="2532616" cy="276999"/>
          </a:xfrm>
          <a:prstGeom prst="rect">
            <a:avLst/>
          </a:prstGeom>
          <a:noFill/>
        </p:spPr>
        <p:txBody>
          <a:bodyPr wrap="none" rtlCol="0">
            <a:spAutoFit/>
          </a:bodyPr>
          <a:lstStyle/>
          <a:p>
            <a:r>
              <a:rPr lang="en-US" sz="1200"/>
              <a:t>IPv6 Adoption rate per country (%)</a:t>
            </a:r>
          </a:p>
        </p:txBody>
      </p:sp>
      <p:sp>
        <p:nvSpPr>
          <p:cNvPr id="9" name="Freeform 8"/>
          <p:cNvSpPr/>
          <p:nvPr/>
        </p:nvSpPr>
        <p:spPr>
          <a:xfrm>
            <a:off x="37914" y="2616014"/>
            <a:ext cx="1710463" cy="274503"/>
          </a:xfrm>
          <a:custGeom>
            <a:avLst/>
            <a:gdLst>
              <a:gd name="connsiteX0" fmla="*/ 503107 w 1710463"/>
              <a:gd name="connsiteY0" fmla="*/ 203388 h 274503"/>
              <a:gd name="connsiteX1" fmla="*/ 1653727 w 1710463"/>
              <a:gd name="connsiteY1" fmla="*/ 203388 h 274503"/>
              <a:gd name="connsiteX2" fmla="*/ 1402267 w 1710463"/>
              <a:gd name="connsiteY2" fmla="*/ 20508 h 274503"/>
              <a:gd name="connsiteX3" fmla="*/ 259267 w 1710463"/>
              <a:gd name="connsiteY3" fmla="*/ 12888 h 274503"/>
              <a:gd name="connsiteX4" fmla="*/ 187 w 1710463"/>
              <a:gd name="connsiteY4" fmla="*/ 96708 h 274503"/>
              <a:gd name="connsiteX5" fmla="*/ 221167 w 1710463"/>
              <a:gd name="connsiteY5" fmla="*/ 264348 h 274503"/>
              <a:gd name="connsiteX6" fmla="*/ 426907 w 1710463"/>
              <a:gd name="connsiteY6" fmla="*/ 256728 h 27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463" h="274503">
                <a:moveTo>
                  <a:pt x="503107" y="203388"/>
                </a:moveTo>
                <a:cubicBezTo>
                  <a:pt x="1003487" y="218628"/>
                  <a:pt x="1503867" y="233868"/>
                  <a:pt x="1653727" y="203388"/>
                </a:cubicBezTo>
                <a:cubicBezTo>
                  <a:pt x="1803587" y="172908"/>
                  <a:pt x="1634677" y="52258"/>
                  <a:pt x="1402267" y="20508"/>
                </a:cubicBezTo>
                <a:cubicBezTo>
                  <a:pt x="1169857" y="-11242"/>
                  <a:pt x="492947" y="188"/>
                  <a:pt x="259267" y="12888"/>
                </a:cubicBezTo>
                <a:cubicBezTo>
                  <a:pt x="25587" y="25588"/>
                  <a:pt x="6537" y="54798"/>
                  <a:pt x="187" y="96708"/>
                </a:cubicBezTo>
                <a:cubicBezTo>
                  <a:pt x="-6163" y="138618"/>
                  <a:pt x="150047" y="237678"/>
                  <a:pt x="221167" y="264348"/>
                </a:cubicBezTo>
                <a:cubicBezTo>
                  <a:pt x="292287" y="291018"/>
                  <a:pt x="426907" y="256728"/>
                  <a:pt x="426907" y="2567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5169" y="3683000"/>
            <a:ext cx="1754611" cy="676065"/>
          </a:xfrm>
          <a:custGeom>
            <a:avLst/>
            <a:gdLst>
              <a:gd name="connsiteX0" fmla="*/ 604911 w 1754611"/>
              <a:gd name="connsiteY0" fmla="*/ 20322 h 676065"/>
              <a:gd name="connsiteX1" fmla="*/ 528711 w 1754611"/>
              <a:gd name="connsiteY1" fmla="*/ 27942 h 676065"/>
              <a:gd name="connsiteX2" fmla="*/ 41031 w 1754611"/>
              <a:gd name="connsiteY2" fmla="*/ 27942 h 676065"/>
              <a:gd name="connsiteX3" fmla="*/ 33411 w 1754611"/>
              <a:gd name="connsiteY3" fmla="*/ 408942 h 676065"/>
              <a:gd name="connsiteX4" fmla="*/ 94371 w 1754611"/>
              <a:gd name="connsiteY4" fmla="*/ 668022 h 676065"/>
              <a:gd name="connsiteX5" fmla="*/ 810651 w 1754611"/>
              <a:gd name="connsiteY5" fmla="*/ 614682 h 676065"/>
              <a:gd name="connsiteX6" fmla="*/ 1336431 w 1754611"/>
              <a:gd name="connsiteY6" fmla="*/ 660402 h 676065"/>
              <a:gd name="connsiteX7" fmla="*/ 1702191 w 1754611"/>
              <a:gd name="connsiteY7" fmla="*/ 591822 h 676065"/>
              <a:gd name="connsiteX8" fmla="*/ 1725051 w 1754611"/>
              <a:gd name="connsiteY8" fmla="*/ 119382 h 676065"/>
              <a:gd name="connsiteX9" fmla="*/ 1443111 w 1754611"/>
              <a:gd name="connsiteY9" fmla="*/ 20322 h 676065"/>
              <a:gd name="connsiteX10" fmla="*/ 604911 w 1754611"/>
              <a:gd name="connsiteY10" fmla="*/ 104142 h 676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4611" h="676065">
                <a:moveTo>
                  <a:pt x="604911" y="20322"/>
                </a:moveTo>
                <a:cubicBezTo>
                  <a:pt x="613801" y="23497"/>
                  <a:pt x="622691" y="26672"/>
                  <a:pt x="528711" y="27942"/>
                </a:cubicBezTo>
                <a:cubicBezTo>
                  <a:pt x="434731" y="29212"/>
                  <a:pt x="123581" y="-35558"/>
                  <a:pt x="41031" y="27942"/>
                </a:cubicBezTo>
                <a:cubicBezTo>
                  <a:pt x="-41519" y="91442"/>
                  <a:pt x="24521" y="302262"/>
                  <a:pt x="33411" y="408942"/>
                </a:cubicBezTo>
                <a:cubicBezTo>
                  <a:pt x="42301" y="515622"/>
                  <a:pt x="-35169" y="633732"/>
                  <a:pt x="94371" y="668022"/>
                </a:cubicBezTo>
                <a:cubicBezTo>
                  <a:pt x="223911" y="702312"/>
                  <a:pt x="603641" y="615952"/>
                  <a:pt x="810651" y="614682"/>
                </a:cubicBezTo>
                <a:cubicBezTo>
                  <a:pt x="1017661" y="613412"/>
                  <a:pt x="1187841" y="664212"/>
                  <a:pt x="1336431" y="660402"/>
                </a:cubicBezTo>
                <a:cubicBezTo>
                  <a:pt x="1485021" y="656592"/>
                  <a:pt x="1637421" y="681992"/>
                  <a:pt x="1702191" y="591822"/>
                </a:cubicBezTo>
                <a:cubicBezTo>
                  <a:pt x="1766961" y="501652"/>
                  <a:pt x="1768231" y="214632"/>
                  <a:pt x="1725051" y="119382"/>
                </a:cubicBezTo>
                <a:cubicBezTo>
                  <a:pt x="1681871" y="24132"/>
                  <a:pt x="1629801" y="22862"/>
                  <a:pt x="1443111" y="20322"/>
                </a:cubicBezTo>
                <a:cubicBezTo>
                  <a:pt x="1256421" y="17782"/>
                  <a:pt x="604911" y="104142"/>
                  <a:pt x="604911" y="10414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69799" y="5719058"/>
            <a:ext cx="7752861" cy="923330"/>
          </a:xfrm>
          <a:prstGeom prst="rect">
            <a:avLst/>
          </a:prstGeom>
          <a:noFill/>
        </p:spPr>
        <p:txBody>
          <a:bodyPr wrap="square" rtlCol="0">
            <a:spAutoFit/>
          </a:bodyPr>
          <a:lstStyle/>
          <a:p>
            <a:r>
              <a:rPr lang="en-US" dirty="0">
                <a:solidFill>
                  <a:schemeClr val="accent1">
                    <a:lumMod val="50000"/>
                  </a:schemeClr>
                </a:solidFill>
                <a:latin typeface="AhnbergHand" charset="0"/>
                <a:ea typeface="AhnbergHand" charset="0"/>
                <a:cs typeface="AhnbergHand" charset="0"/>
              </a:rPr>
              <a:t>5 of the 10 largest IPv6 allocations have been made into countries with little in the way of visible current deployment in the public Internet</a:t>
            </a:r>
          </a:p>
        </p:txBody>
      </p:sp>
      <p:sp>
        <p:nvSpPr>
          <p:cNvPr id="19" name="Freeform 18"/>
          <p:cNvSpPr/>
          <p:nvPr/>
        </p:nvSpPr>
        <p:spPr>
          <a:xfrm>
            <a:off x="1584961" y="2720342"/>
            <a:ext cx="838332" cy="2874167"/>
          </a:xfrm>
          <a:custGeom>
            <a:avLst/>
            <a:gdLst>
              <a:gd name="connsiteX0" fmla="*/ 190500 w 838332"/>
              <a:gd name="connsiteY0" fmla="*/ 0 h 2874167"/>
              <a:gd name="connsiteX1" fmla="*/ 830580 w 838332"/>
              <a:gd name="connsiteY1" fmla="*/ 601980 h 2874167"/>
              <a:gd name="connsiteX2" fmla="*/ 518160 w 838332"/>
              <a:gd name="connsiteY2" fmla="*/ 1722120 h 2874167"/>
              <a:gd name="connsiteX3" fmla="*/ 114300 w 838332"/>
              <a:gd name="connsiteY3" fmla="*/ 2827020 h 2874167"/>
              <a:gd name="connsiteX4" fmla="*/ 266700 w 838332"/>
              <a:gd name="connsiteY4" fmla="*/ 2689860 h 2874167"/>
              <a:gd name="connsiteX5" fmla="*/ 106680 w 838332"/>
              <a:gd name="connsiteY5" fmla="*/ 2865120 h 2874167"/>
              <a:gd name="connsiteX6" fmla="*/ 0 w 838332"/>
              <a:gd name="connsiteY6" fmla="*/ 2621280 h 28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332" h="2874167">
                <a:moveTo>
                  <a:pt x="190500" y="0"/>
                </a:moveTo>
                <a:cubicBezTo>
                  <a:pt x="483235" y="157480"/>
                  <a:pt x="775970" y="314960"/>
                  <a:pt x="830580" y="601980"/>
                </a:cubicBezTo>
                <a:cubicBezTo>
                  <a:pt x="885190" y="889000"/>
                  <a:pt x="637540" y="1351280"/>
                  <a:pt x="518160" y="1722120"/>
                </a:cubicBezTo>
                <a:cubicBezTo>
                  <a:pt x="398780" y="2092960"/>
                  <a:pt x="156210" y="2665730"/>
                  <a:pt x="114300" y="2827020"/>
                </a:cubicBezTo>
                <a:cubicBezTo>
                  <a:pt x="72390" y="2988310"/>
                  <a:pt x="267970" y="2683510"/>
                  <a:pt x="266700" y="2689860"/>
                </a:cubicBezTo>
                <a:cubicBezTo>
                  <a:pt x="265430" y="2696210"/>
                  <a:pt x="151130" y="2876550"/>
                  <a:pt x="106680" y="2865120"/>
                </a:cubicBezTo>
                <a:cubicBezTo>
                  <a:pt x="62230" y="2853690"/>
                  <a:pt x="0" y="2621280"/>
                  <a:pt x="0" y="26212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1711420" y="3124940"/>
            <a:ext cx="612680" cy="776501"/>
          </a:xfrm>
          <a:custGeom>
            <a:avLst/>
            <a:gdLst>
              <a:gd name="connsiteX0" fmla="*/ 10700 w 612680"/>
              <a:gd name="connsiteY0" fmla="*/ 22121 h 776501"/>
              <a:gd name="connsiteX1" fmla="*/ 64040 w 612680"/>
              <a:gd name="connsiteY1" fmla="*/ 29741 h 776501"/>
              <a:gd name="connsiteX2" fmla="*/ 498380 w 612680"/>
              <a:gd name="connsiteY2" fmla="*/ 311681 h 776501"/>
              <a:gd name="connsiteX3" fmla="*/ 612680 w 612680"/>
              <a:gd name="connsiteY3" fmla="*/ 776501 h 776501"/>
            </a:gdLst>
            <a:ahLst/>
            <a:cxnLst>
              <a:cxn ang="0">
                <a:pos x="connsiteX0" y="connsiteY0"/>
              </a:cxn>
              <a:cxn ang="0">
                <a:pos x="connsiteX1" y="connsiteY1"/>
              </a:cxn>
              <a:cxn ang="0">
                <a:pos x="connsiteX2" y="connsiteY2"/>
              </a:cxn>
              <a:cxn ang="0">
                <a:pos x="connsiteX3" y="connsiteY3"/>
              </a:cxn>
            </a:cxnLst>
            <a:rect l="l" t="t" r="r" b="b"/>
            <a:pathLst>
              <a:path w="612680" h="776501">
                <a:moveTo>
                  <a:pt x="10700" y="22121"/>
                </a:moveTo>
                <a:cubicBezTo>
                  <a:pt x="-3270" y="1801"/>
                  <a:pt x="-17240" y="-18519"/>
                  <a:pt x="64040" y="29741"/>
                </a:cubicBezTo>
                <a:cubicBezTo>
                  <a:pt x="145320" y="78001"/>
                  <a:pt x="406940" y="187221"/>
                  <a:pt x="498380" y="311681"/>
                </a:cubicBezTo>
                <a:cubicBezTo>
                  <a:pt x="589820" y="436141"/>
                  <a:pt x="612680" y="776501"/>
                  <a:pt x="612680" y="7765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1790701" y="3909061"/>
            <a:ext cx="335297" cy="419100"/>
          </a:xfrm>
          <a:custGeom>
            <a:avLst/>
            <a:gdLst>
              <a:gd name="connsiteX0" fmla="*/ 0 w 335297"/>
              <a:gd name="connsiteY0" fmla="*/ 0 h 419100"/>
              <a:gd name="connsiteX1" fmla="*/ 281940 w 335297"/>
              <a:gd name="connsiteY1" fmla="*/ 167640 h 419100"/>
              <a:gd name="connsiteX2" fmla="*/ 335280 w 335297"/>
              <a:gd name="connsiteY2" fmla="*/ 419100 h 419100"/>
            </a:gdLst>
            <a:ahLst/>
            <a:cxnLst>
              <a:cxn ang="0">
                <a:pos x="connsiteX0" y="connsiteY0"/>
              </a:cxn>
              <a:cxn ang="0">
                <a:pos x="connsiteX1" y="connsiteY1"/>
              </a:cxn>
              <a:cxn ang="0">
                <a:pos x="connsiteX2" y="connsiteY2"/>
              </a:cxn>
            </a:cxnLst>
            <a:rect l="l" t="t" r="r" b="b"/>
            <a:pathLst>
              <a:path w="335297" h="419100">
                <a:moveTo>
                  <a:pt x="0" y="0"/>
                </a:moveTo>
                <a:cubicBezTo>
                  <a:pt x="113030" y="48895"/>
                  <a:pt x="226060" y="97790"/>
                  <a:pt x="281940" y="167640"/>
                </a:cubicBezTo>
                <a:cubicBezTo>
                  <a:pt x="337820" y="237490"/>
                  <a:pt x="335280" y="419100"/>
                  <a:pt x="335280" y="4191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165424" y="1881113"/>
            <a:ext cx="505267" cy="461665"/>
          </a:xfrm>
          <a:prstGeom prst="rect">
            <a:avLst/>
          </a:prstGeom>
          <a:solidFill>
            <a:schemeClr val="bg1"/>
          </a:solidFill>
        </p:spPr>
        <p:txBody>
          <a:bodyPr wrap="none" rtlCol="0">
            <a:spAutoFit/>
          </a:bodyPr>
          <a:lstStyle/>
          <a:p>
            <a:r>
              <a:rPr lang="en-US" sz="2400" dirty="0">
                <a:latin typeface="Vadim's Writing" charset="0"/>
                <a:ea typeface="Vadim's Writing" charset="0"/>
                <a:cs typeface="Vadim's Writing" charset="0"/>
              </a:rPr>
              <a:t>10%</a:t>
            </a:r>
          </a:p>
        </p:txBody>
      </p:sp>
      <p:sp>
        <p:nvSpPr>
          <p:cNvPr id="5" name="Freeform 4"/>
          <p:cNvSpPr/>
          <p:nvPr/>
        </p:nvSpPr>
        <p:spPr>
          <a:xfrm>
            <a:off x="5563617" y="2267712"/>
            <a:ext cx="370892" cy="829149"/>
          </a:xfrm>
          <a:custGeom>
            <a:avLst/>
            <a:gdLst>
              <a:gd name="connsiteX0" fmla="*/ 0 w 278169"/>
              <a:gd name="connsiteY0" fmla="*/ 0 h 621862"/>
              <a:gd name="connsiteX1" fmla="*/ 225552 w 278169"/>
              <a:gd name="connsiteY1" fmla="*/ 426720 h 621862"/>
              <a:gd name="connsiteX2" fmla="*/ 274320 w 278169"/>
              <a:gd name="connsiteY2" fmla="*/ 621792 h 621862"/>
              <a:gd name="connsiteX3" fmla="*/ 274320 w 278169"/>
              <a:gd name="connsiteY3" fmla="*/ 451104 h 621862"/>
              <a:gd name="connsiteX4" fmla="*/ 268224 w 278169"/>
              <a:gd name="connsiteY4" fmla="*/ 609600 h 621862"/>
              <a:gd name="connsiteX5" fmla="*/ 195072 w 278169"/>
              <a:gd name="connsiteY5" fmla="*/ 499872 h 62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8169" h="621862">
                <a:moveTo>
                  <a:pt x="0" y="0"/>
                </a:moveTo>
                <a:cubicBezTo>
                  <a:pt x="89916" y="161544"/>
                  <a:pt x="179832" y="323088"/>
                  <a:pt x="225552" y="426720"/>
                </a:cubicBezTo>
                <a:cubicBezTo>
                  <a:pt x="271272" y="530352"/>
                  <a:pt x="266192" y="617728"/>
                  <a:pt x="274320" y="621792"/>
                </a:cubicBezTo>
                <a:cubicBezTo>
                  <a:pt x="282448" y="625856"/>
                  <a:pt x="275336" y="453136"/>
                  <a:pt x="274320" y="451104"/>
                </a:cubicBezTo>
                <a:cubicBezTo>
                  <a:pt x="273304" y="449072"/>
                  <a:pt x="281432" y="601472"/>
                  <a:pt x="268224" y="609600"/>
                </a:cubicBezTo>
                <a:cubicBezTo>
                  <a:pt x="255016" y="617728"/>
                  <a:pt x="195072" y="499872"/>
                  <a:pt x="195072" y="499872"/>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a:off x="6204181" y="1881113"/>
            <a:ext cx="393056" cy="461665"/>
          </a:xfrm>
          <a:prstGeom prst="rect">
            <a:avLst/>
          </a:prstGeom>
          <a:solidFill>
            <a:schemeClr val="bg1"/>
          </a:solidFill>
        </p:spPr>
        <p:txBody>
          <a:bodyPr wrap="none" rtlCol="0">
            <a:spAutoFit/>
          </a:bodyPr>
          <a:lstStyle/>
          <a:p>
            <a:r>
              <a:rPr lang="en-US" sz="2400" dirty="0">
                <a:latin typeface="Vadim's Writing" charset="0"/>
                <a:ea typeface="Vadim's Writing" charset="0"/>
                <a:cs typeface="Vadim's Writing" charset="0"/>
              </a:rPr>
              <a:t>1%</a:t>
            </a:r>
          </a:p>
        </p:txBody>
      </p:sp>
      <p:sp>
        <p:nvSpPr>
          <p:cNvPr id="8" name="Freeform 7"/>
          <p:cNvSpPr/>
          <p:nvPr/>
        </p:nvSpPr>
        <p:spPr>
          <a:xfrm>
            <a:off x="6555233" y="2267712"/>
            <a:ext cx="284489" cy="724733"/>
          </a:xfrm>
          <a:custGeom>
            <a:avLst/>
            <a:gdLst>
              <a:gd name="connsiteX0" fmla="*/ 30480 w 213367"/>
              <a:gd name="connsiteY0" fmla="*/ 0 h 543550"/>
              <a:gd name="connsiteX1" fmla="*/ 115824 w 213367"/>
              <a:gd name="connsiteY1" fmla="*/ 274320 h 543550"/>
              <a:gd name="connsiteX2" fmla="*/ 73152 w 213367"/>
              <a:gd name="connsiteY2" fmla="*/ 542544 h 543550"/>
              <a:gd name="connsiteX3" fmla="*/ 213360 w 213367"/>
              <a:gd name="connsiteY3" fmla="*/ 371856 h 543550"/>
              <a:gd name="connsiteX4" fmla="*/ 79248 w 213367"/>
              <a:gd name="connsiteY4" fmla="*/ 536448 h 543550"/>
              <a:gd name="connsiteX5" fmla="*/ 0 w 213367"/>
              <a:gd name="connsiteY5" fmla="*/ 414528 h 54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67" h="543550">
                <a:moveTo>
                  <a:pt x="30480" y="0"/>
                </a:moveTo>
                <a:cubicBezTo>
                  <a:pt x="69596" y="91948"/>
                  <a:pt x="108712" y="183896"/>
                  <a:pt x="115824" y="274320"/>
                </a:cubicBezTo>
                <a:cubicBezTo>
                  <a:pt x="122936" y="364744"/>
                  <a:pt x="56896" y="526288"/>
                  <a:pt x="73152" y="542544"/>
                </a:cubicBezTo>
                <a:cubicBezTo>
                  <a:pt x="89408" y="558800"/>
                  <a:pt x="212344" y="372872"/>
                  <a:pt x="213360" y="371856"/>
                </a:cubicBezTo>
                <a:cubicBezTo>
                  <a:pt x="214376" y="370840"/>
                  <a:pt x="114808" y="529336"/>
                  <a:pt x="79248" y="536448"/>
                </a:cubicBezTo>
                <a:cubicBezTo>
                  <a:pt x="43688" y="543560"/>
                  <a:pt x="0" y="414528"/>
                  <a:pt x="0" y="414528"/>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extBox 17"/>
          <p:cNvSpPr txBox="1"/>
          <p:nvPr/>
        </p:nvSpPr>
        <p:spPr>
          <a:xfrm>
            <a:off x="4045413" y="1895117"/>
            <a:ext cx="534121" cy="461665"/>
          </a:xfrm>
          <a:prstGeom prst="rect">
            <a:avLst/>
          </a:prstGeom>
          <a:solidFill>
            <a:schemeClr val="bg1"/>
          </a:solidFill>
        </p:spPr>
        <p:txBody>
          <a:bodyPr wrap="none" rtlCol="0">
            <a:spAutoFit/>
          </a:bodyPr>
          <a:lstStyle/>
          <a:p>
            <a:r>
              <a:rPr lang="en-US" sz="2400" dirty="0">
                <a:latin typeface="Vadim's Writing" charset="0"/>
                <a:ea typeface="Vadim's Writing" charset="0"/>
                <a:cs typeface="Vadim's Writing" charset="0"/>
              </a:rPr>
              <a:t>0.1%</a:t>
            </a:r>
          </a:p>
        </p:txBody>
      </p:sp>
      <p:sp>
        <p:nvSpPr>
          <p:cNvPr id="12" name="Freeform 11"/>
          <p:cNvSpPr/>
          <p:nvPr/>
        </p:nvSpPr>
        <p:spPr>
          <a:xfrm>
            <a:off x="4418340" y="2278493"/>
            <a:ext cx="1350800" cy="1297828"/>
          </a:xfrm>
          <a:custGeom>
            <a:avLst/>
            <a:gdLst>
              <a:gd name="connsiteX0" fmla="*/ 11613 w 1013100"/>
              <a:gd name="connsiteY0" fmla="*/ 22395 h 973371"/>
              <a:gd name="connsiteX1" fmla="*/ 54285 w 1013100"/>
              <a:gd name="connsiteY1" fmla="*/ 83355 h 973371"/>
              <a:gd name="connsiteX2" fmla="*/ 438333 w 1013100"/>
              <a:gd name="connsiteY2" fmla="*/ 699051 h 973371"/>
              <a:gd name="connsiteX3" fmla="*/ 919917 w 1013100"/>
              <a:gd name="connsiteY3" fmla="*/ 888027 h 973371"/>
              <a:gd name="connsiteX4" fmla="*/ 980877 w 1013100"/>
              <a:gd name="connsiteY4" fmla="*/ 845355 h 973371"/>
              <a:gd name="connsiteX5" fmla="*/ 919917 w 1013100"/>
              <a:gd name="connsiteY5" fmla="*/ 778299 h 973371"/>
              <a:gd name="connsiteX6" fmla="*/ 1011357 w 1013100"/>
              <a:gd name="connsiteY6" fmla="*/ 906315 h 973371"/>
              <a:gd name="connsiteX7" fmla="*/ 822381 w 1013100"/>
              <a:gd name="connsiteY7" fmla="*/ 973371 h 97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100" h="973371">
                <a:moveTo>
                  <a:pt x="11613" y="22395"/>
                </a:moveTo>
                <a:cubicBezTo>
                  <a:pt x="-2611" y="-3513"/>
                  <a:pt x="-16835" y="-29421"/>
                  <a:pt x="54285" y="83355"/>
                </a:cubicBezTo>
                <a:cubicBezTo>
                  <a:pt x="125405" y="196131"/>
                  <a:pt x="294061" y="564939"/>
                  <a:pt x="438333" y="699051"/>
                </a:cubicBezTo>
                <a:cubicBezTo>
                  <a:pt x="582605" y="833163"/>
                  <a:pt x="829493" y="863643"/>
                  <a:pt x="919917" y="888027"/>
                </a:cubicBezTo>
                <a:cubicBezTo>
                  <a:pt x="1010341" y="912411"/>
                  <a:pt x="980877" y="863643"/>
                  <a:pt x="980877" y="845355"/>
                </a:cubicBezTo>
                <a:cubicBezTo>
                  <a:pt x="980877" y="827067"/>
                  <a:pt x="914837" y="768139"/>
                  <a:pt x="919917" y="778299"/>
                </a:cubicBezTo>
                <a:cubicBezTo>
                  <a:pt x="924997" y="788459"/>
                  <a:pt x="1027613" y="873803"/>
                  <a:pt x="1011357" y="906315"/>
                </a:cubicBezTo>
                <a:cubicBezTo>
                  <a:pt x="995101" y="938827"/>
                  <a:pt x="822381" y="973371"/>
                  <a:pt x="822381" y="973371"/>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extBox 21"/>
          <p:cNvSpPr txBox="1"/>
          <p:nvPr/>
        </p:nvSpPr>
        <p:spPr>
          <a:xfrm>
            <a:off x="5714938" y="1861786"/>
            <a:ext cx="500458" cy="461665"/>
          </a:xfrm>
          <a:prstGeom prst="rect">
            <a:avLst/>
          </a:prstGeom>
          <a:solidFill>
            <a:schemeClr val="bg1"/>
          </a:solidFill>
        </p:spPr>
        <p:txBody>
          <a:bodyPr wrap="none" rtlCol="0">
            <a:spAutoFit/>
          </a:bodyPr>
          <a:lstStyle/>
          <a:p>
            <a:r>
              <a:rPr lang="en-US" sz="2400" dirty="0">
                <a:latin typeface="Vadim's Writing" charset="0"/>
                <a:ea typeface="Vadim's Writing" charset="0"/>
                <a:cs typeface="Vadim's Writing" charset="0"/>
              </a:rPr>
              <a:t>1.5%</a:t>
            </a:r>
          </a:p>
        </p:txBody>
      </p:sp>
      <p:sp>
        <p:nvSpPr>
          <p:cNvPr id="13" name="Freeform 12"/>
          <p:cNvSpPr/>
          <p:nvPr/>
        </p:nvSpPr>
        <p:spPr>
          <a:xfrm>
            <a:off x="6001829" y="2211497"/>
            <a:ext cx="367724" cy="1212408"/>
          </a:xfrm>
          <a:custGeom>
            <a:avLst/>
            <a:gdLst>
              <a:gd name="connsiteX0" fmla="*/ 0 w 275793"/>
              <a:gd name="connsiteY0" fmla="*/ 0 h 909306"/>
              <a:gd name="connsiteX1" fmla="*/ 274320 w 275793"/>
              <a:gd name="connsiteY1" fmla="*/ 487680 h 909306"/>
              <a:gd name="connsiteX2" fmla="*/ 109728 w 275793"/>
              <a:gd name="connsiteY2" fmla="*/ 865632 h 909306"/>
              <a:gd name="connsiteX3" fmla="*/ 121920 w 275793"/>
              <a:gd name="connsiteY3" fmla="*/ 774192 h 909306"/>
              <a:gd name="connsiteX4" fmla="*/ 79248 w 275793"/>
              <a:gd name="connsiteY4" fmla="*/ 908304 h 909306"/>
              <a:gd name="connsiteX5" fmla="*/ 225552 w 275793"/>
              <a:gd name="connsiteY5" fmla="*/ 835152 h 90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793" h="909306">
                <a:moveTo>
                  <a:pt x="0" y="0"/>
                </a:moveTo>
                <a:cubicBezTo>
                  <a:pt x="128016" y="171704"/>
                  <a:pt x="256032" y="343408"/>
                  <a:pt x="274320" y="487680"/>
                </a:cubicBezTo>
                <a:cubicBezTo>
                  <a:pt x="292608" y="631952"/>
                  <a:pt x="135128" y="817880"/>
                  <a:pt x="109728" y="865632"/>
                </a:cubicBezTo>
                <a:cubicBezTo>
                  <a:pt x="84328" y="913384"/>
                  <a:pt x="127000" y="767080"/>
                  <a:pt x="121920" y="774192"/>
                </a:cubicBezTo>
                <a:cubicBezTo>
                  <a:pt x="116840" y="781304"/>
                  <a:pt x="61976" y="898144"/>
                  <a:pt x="79248" y="908304"/>
                </a:cubicBezTo>
                <a:cubicBezTo>
                  <a:pt x="96520" y="918464"/>
                  <a:pt x="201168" y="848360"/>
                  <a:pt x="225552" y="835152"/>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TextBox 23"/>
          <p:cNvSpPr txBox="1"/>
          <p:nvPr/>
        </p:nvSpPr>
        <p:spPr>
          <a:xfrm>
            <a:off x="7836364" y="1822769"/>
            <a:ext cx="572593" cy="461665"/>
          </a:xfrm>
          <a:prstGeom prst="rect">
            <a:avLst/>
          </a:prstGeom>
          <a:solidFill>
            <a:schemeClr val="bg1"/>
          </a:solidFill>
        </p:spPr>
        <p:txBody>
          <a:bodyPr wrap="none" rtlCol="0">
            <a:spAutoFit/>
          </a:bodyPr>
          <a:lstStyle/>
          <a:p>
            <a:r>
              <a:rPr lang="en-US" sz="2400" dirty="0">
                <a:latin typeface="Vadim's Writing" charset="0"/>
                <a:ea typeface="Vadim's Writing" charset="0"/>
                <a:cs typeface="Vadim's Writing" charset="0"/>
              </a:rPr>
              <a:t>0.5%</a:t>
            </a:r>
          </a:p>
        </p:txBody>
      </p:sp>
      <p:sp>
        <p:nvSpPr>
          <p:cNvPr id="14" name="Freeform 13"/>
          <p:cNvSpPr/>
          <p:nvPr/>
        </p:nvSpPr>
        <p:spPr>
          <a:xfrm>
            <a:off x="7969504" y="2153920"/>
            <a:ext cx="316992" cy="837672"/>
          </a:xfrm>
          <a:custGeom>
            <a:avLst/>
            <a:gdLst>
              <a:gd name="connsiteX0" fmla="*/ 146304 w 237744"/>
              <a:gd name="connsiteY0" fmla="*/ 0 h 628254"/>
              <a:gd name="connsiteX1" fmla="*/ 109728 w 237744"/>
              <a:gd name="connsiteY1" fmla="*/ 487680 h 628254"/>
              <a:gd name="connsiteX2" fmla="*/ 85344 w 237744"/>
              <a:gd name="connsiteY2" fmla="*/ 627888 h 628254"/>
              <a:gd name="connsiteX3" fmla="*/ 237744 w 237744"/>
              <a:gd name="connsiteY3" fmla="*/ 530352 h 628254"/>
              <a:gd name="connsiteX4" fmla="*/ 85344 w 237744"/>
              <a:gd name="connsiteY4" fmla="*/ 591312 h 628254"/>
              <a:gd name="connsiteX5" fmla="*/ 0 w 237744"/>
              <a:gd name="connsiteY5" fmla="*/ 518160 h 62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744" h="628254">
                <a:moveTo>
                  <a:pt x="146304" y="0"/>
                </a:moveTo>
                <a:cubicBezTo>
                  <a:pt x="133096" y="191516"/>
                  <a:pt x="119888" y="383032"/>
                  <a:pt x="109728" y="487680"/>
                </a:cubicBezTo>
                <a:cubicBezTo>
                  <a:pt x="99568" y="592328"/>
                  <a:pt x="64008" y="620776"/>
                  <a:pt x="85344" y="627888"/>
                </a:cubicBezTo>
                <a:cubicBezTo>
                  <a:pt x="106680" y="635000"/>
                  <a:pt x="237744" y="536448"/>
                  <a:pt x="237744" y="530352"/>
                </a:cubicBezTo>
                <a:cubicBezTo>
                  <a:pt x="237744" y="524256"/>
                  <a:pt x="124968" y="593344"/>
                  <a:pt x="85344" y="591312"/>
                </a:cubicBezTo>
                <a:cubicBezTo>
                  <a:pt x="45720" y="589280"/>
                  <a:pt x="0" y="518160"/>
                  <a:pt x="0" y="518160"/>
                </a:cubicBezTo>
              </a:path>
            </a:pathLst>
          </a:cu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578851" y="2021073"/>
            <a:ext cx="559309" cy="2558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4100" y="3030972"/>
            <a:ext cx="1699395" cy="254760"/>
          </a:xfrm>
          <a:custGeom>
            <a:avLst/>
            <a:gdLst>
              <a:gd name="connsiteX0" fmla="*/ 786100 w 1699394"/>
              <a:gd name="connsiteY0" fmla="*/ 1788 h 254760"/>
              <a:gd name="connsiteX1" fmla="*/ 46960 w 1699394"/>
              <a:gd name="connsiteY1" fmla="*/ 32268 h 254760"/>
              <a:gd name="connsiteX2" fmla="*/ 176500 w 1699394"/>
              <a:gd name="connsiteY2" fmla="*/ 222768 h 254760"/>
              <a:gd name="connsiteX3" fmla="*/ 999460 w 1699394"/>
              <a:gd name="connsiteY3" fmla="*/ 253248 h 254760"/>
              <a:gd name="connsiteX4" fmla="*/ 1631920 w 1699394"/>
              <a:gd name="connsiteY4" fmla="*/ 207528 h 254760"/>
              <a:gd name="connsiteX5" fmla="*/ 1601440 w 1699394"/>
              <a:gd name="connsiteY5" fmla="*/ 62748 h 254760"/>
              <a:gd name="connsiteX6" fmla="*/ 923260 w 1699394"/>
              <a:gd name="connsiteY6" fmla="*/ 9408 h 25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9394" h="254760">
                <a:moveTo>
                  <a:pt x="786100" y="1788"/>
                </a:moveTo>
                <a:cubicBezTo>
                  <a:pt x="467330" y="-1387"/>
                  <a:pt x="148560" y="-4562"/>
                  <a:pt x="46960" y="32268"/>
                </a:cubicBezTo>
                <a:cubicBezTo>
                  <a:pt x="-54640" y="69098"/>
                  <a:pt x="17750" y="185938"/>
                  <a:pt x="176500" y="222768"/>
                </a:cubicBezTo>
                <a:cubicBezTo>
                  <a:pt x="335250" y="259598"/>
                  <a:pt x="756890" y="255788"/>
                  <a:pt x="999460" y="253248"/>
                </a:cubicBezTo>
                <a:cubicBezTo>
                  <a:pt x="1242030" y="250708"/>
                  <a:pt x="1531590" y="239278"/>
                  <a:pt x="1631920" y="207528"/>
                </a:cubicBezTo>
                <a:cubicBezTo>
                  <a:pt x="1732250" y="175778"/>
                  <a:pt x="1719550" y="95768"/>
                  <a:pt x="1601440" y="62748"/>
                </a:cubicBezTo>
                <a:cubicBezTo>
                  <a:pt x="1483330" y="29728"/>
                  <a:pt x="1203295" y="19568"/>
                  <a:pt x="923260" y="94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641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4485" y="1278591"/>
            <a:ext cx="7494494" cy="4997079"/>
          </a:xfrm>
        </p:spPr>
      </p:pic>
      <p:sp>
        <p:nvSpPr>
          <p:cNvPr id="2" name="Title 1"/>
          <p:cNvSpPr>
            <a:spLocks noGrp="1"/>
          </p:cNvSpPr>
          <p:nvPr>
            <p:ph type="title"/>
          </p:nvPr>
        </p:nvSpPr>
        <p:spPr>
          <a:xfrm>
            <a:off x="615100" y="-121261"/>
            <a:ext cx="7886700" cy="1325563"/>
          </a:xfrm>
        </p:spPr>
        <p:txBody>
          <a:bodyPr/>
          <a:lstStyle/>
          <a:p>
            <a:r>
              <a:rPr lang="en-US" dirty="0" smtClean="0"/>
              <a:t>Advertised vs Unadvertised</a:t>
            </a:r>
            <a:endParaRPr lang="en-US" dirty="0"/>
          </a:p>
        </p:txBody>
      </p:sp>
      <p:sp>
        <p:nvSpPr>
          <p:cNvPr id="4" name="Slide Number Placeholder 3"/>
          <p:cNvSpPr>
            <a:spLocks noGrp="1"/>
          </p:cNvSpPr>
          <p:nvPr>
            <p:ph type="sldNum" sz="quarter" idx="4294967295"/>
          </p:nvPr>
        </p:nvSpPr>
        <p:spPr>
          <a:xfrm>
            <a:off x="8820472" y="6597352"/>
            <a:ext cx="288032" cy="216024"/>
          </a:xfrm>
          <a:prstGeom prst="rect">
            <a:avLst/>
          </a:prstGeom>
        </p:spPr>
        <p:txBody>
          <a:bodyPr/>
          <a:lstStyle/>
          <a:p>
            <a:fld id="{38B2A337-2C29-4402-A0A2-E290C184D5D3}" type="slidenum">
              <a:rPr lang="en-AU" kern="0" smtClean="0"/>
              <a:pPr/>
              <a:t>9</a:t>
            </a:fld>
            <a:endParaRPr lang="en-AU" kern="0" dirty="0"/>
          </a:p>
        </p:txBody>
      </p:sp>
      <p:sp>
        <p:nvSpPr>
          <p:cNvPr id="3" name="Freeform 2"/>
          <p:cNvSpPr/>
          <p:nvPr/>
        </p:nvSpPr>
        <p:spPr>
          <a:xfrm>
            <a:off x="4231418" y="2455576"/>
            <a:ext cx="681164" cy="1801751"/>
          </a:xfrm>
          <a:custGeom>
            <a:avLst/>
            <a:gdLst>
              <a:gd name="connsiteX0" fmla="*/ 0 w 681164"/>
              <a:gd name="connsiteY0" fmla="*/ 1257118 h 1801750"/>
              <a:gd name="connsiteX1" fmla="*/ 390699 w 681164"/>
              <a:gd name="connsiteY1" fmla="*/ 1789132 h 1801750"/>
              <a:gd name="connsiteX2" fmla="*/ 623455 w 681164"/>
              <a:gd name="connsiteY2" fmla="*/ 783292 h 1801750"/>
              <a:gd name="connsiteX3" fmla="*/ 631768 w 681164"/>
              <a:gd name="connsiteY3" fmla="*/ 10208 h 1801750"/>
              <a:gd name="connsiteX4" fmla="*/ 58189 w 681164"/>
              <a:gd name="connsiteY4" fmla="*/ 392594 h 1801750"/>
              <a:gd name="connsiteX5" fmla="*/ 116379 w 681164"/>
              <a:gd name="connsiteY5" fmla="*/ 1132427 h 180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164" h="1801750">
                <a:moveTo>
                  <a:pt x="0" y="1257118"/>
                </a:moveTo>
                <a:cubicBezTo>
                  <a:pt x="143395" y="1562610"/>
                  <a:pt x="286790" y="1868103"/>
                  <a:pt x="390699" y="1789132"/>
                </a:cubicBezTo>
                <a:cubicBezTo>
                  <a:pt x="494608" y="1710161"/>
                  <a:pt x="583277" y="1079779"/>
                  <a:pt x="623455" y="783292"/>
                </a:cubicBezTo>
                <a:cubicBezTo>
                  <a:pt x="663633" y="486805"/>
                  <a:pt x="725979" y="75324"/>
                  <a:pt x="631768" y="10208"/>
                </a:cubicBezTo>
                <a:cubicBezTo>
                  <a:pt x="537557" y="-54908"/>
                  <a:pt x="144087" y="205557"/>
                  <a:pt x="58189" y="392594"/>
                </a:cubicBezTo>
                <a:cubicBezTo>
                  <a:pt x="-27709" y="579630"/>
                  <a:pt x="116379" y="1132427"/>
                  <a:pt x="116379" y="11324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32398" y="6064581"/>
            <a:ext cx="3744417" cy="748795"/>
          </a:xfrm>
          <a:prstGeom prst="rect">
            <a:avLst/>
          </a:prstGeom>
          <a:noFill/>
        </p:spPr>
        <p:txBody>
          <a:bodyPr wrap="square" rtlCol="0">
            <a:spAutoFit/>
          </a:bodyPr>
          <a:lstStyle/>
          <a:p>
            <a:r>
              <a:rPr lang="en-US" sz="2133" b="1" dirty="0">
                <a:solidFill>
                  <a:schemeClr val="accent1">
                    <a:lumMod val="50000"/>
                  </a:schemeClr>
                </a:solidFill>
                <a:latin typeface="Max's Handwritin" charset="0"/>
                <a:ea typeface="Max's Handwritin" charset="0"/>
                <a:cs typeface="Max's Handwritin" charset="0"/>
              </a:rPr>
              <a:t>Re-registration of the /18 BR IPv6 block in March 2013 in LACNIC</a:t>
            </a:r>
          </a:p>
        </p:txBody>
      </p:sp>
      <p:sp>
        <p:nvSpPr>
          <p:cNvPr id="12" name="Freeform 11"/>
          <p:cNvSpPr/>
          <p:nvPr/>
        </p:nvSpPr>
        <p:spPr>
          <a:xfrm>
            <a:off x="615100" y="3420641"/>
            <a:ext cx="3478511" cy="2782935"/>
          </a:xfrm>
          <a:custGeom>
            <a:avLst/>
            <a:gdLst>
              <a:gd name="connsiteX0" fmla="*/ 236547 w 3478511"/>
              <a:gd name="connsiteY0" fmla="*/ 2782935 h 2782935"/>
              <a:gd name="connsiteX1" fmla="*/ 308265 w 3478511"/>
              <a:gd name="connsiteY1" fmla="*/ 1671312 h 2782935"/>
              <a:gd name="connsiteX2" fmla="*/ 3257653 w 3478511"/>
              <a:gd name="connsiteY2" fmla="*/ 138347 h 2782935"/>
              <a:gd name="connsiteX3" fmla="*/ 2908029 w 3478511"/>
              <a:gd name="connsiteY3" fmla="*/ 120418 h 2782935"/>
              <a:gd name="connsiteX4" fmla="*/ 3463841 w 3478511"/>
              <a:gd name="connsiteY4" fmla="*/ 3877 h 2782935"/>
              <a:gd name="connsiteX5" fmla="*/ 3329371 w 3478511"/>
              <a:gd name="connsiteY5" fmla="*/ 281783 h 278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8511" h="2782935">
                <a:moveTo>
                  <a:pt x="236547" y="2782935"/>
                </a:moveTo>
                <a:cubicBezTo>
                  <a:pt x="20647" y="2447506"/>
                  <a:pt x="-195253" y="2112077"/>
                  <a:pt x="308265" y="1671312"/>
                </a:cubicBezTo>
                <a:cubicBezTo>
                  <a:pt x="811783" y="1230547"/>
                  <a:pt x="2824359" y="396829"/>
                  <a:pt x="3257653" y="138347"/>
                </a:cubicBezTo>
                <a:cubicBezTo>
                  <a:pt x="3690947" y="-120135"/>
                  <a:pt x="2873664" y="142830"/>
                  <a:pt x="2908029" y="120418"/>
                </a:cubicBezTo>
                <a:cubicBezTo>
                  <a:pt x="2942394" y="98006"/>
                  <a:pt x="3393617" y="-23017"/>
                  <a:pt x="3463841" y="3877"/>
                </a:cubicBezTo>
                <a:cubicBezTo>
                  <a:pt x="3534065" y="30771"/>
                  <a:pt x="3329371" y="281783"/>
                  <a:pt x="3329371" y="2817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4495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4176</TotalTime>
  <Words>1041</Words>
  <Application>Microsoft Macintosh PowerPoint</Application>
  <PresentationFormat>On-screen Show (4:3)</PresentationFormat>
  <Paragraphs>161</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AhnbergHand</vt:lpstr>
      <vt:lpstr>Calibri</vt:lpstr>
      <vt:lpstr>Calibri Light</vt:lpstr>
      <vt:lpstr>Mangal</vt:lpstr>
      <vt:lpstr>Max's Handwritin</vt:lpstr>
      <vt:lpstr>Powderfinger Type</vt:lpstr>
      <vt:lpstr>Vadim's Writing</vt:lpstr>
      <vt:lpstr>Arial</vt:lpstr>
      <vt:lpstr>Office Theme</vt:lpstr>
      <vt:lpstr>The State of IP Addresses</vt:lpstr>
      <vt:lpstr>IPv6</vt:lpstr>
      <vt:lpstr>IPv6 Allocations by RIRs</vt:lpstr>
      <vt:lpstr>IPv6 Allocations by RIRs</vt:lpstr>
      <vt:lpstr>IPv6 Allocated Addresses</vt:lpstr>
      <vt:lpstr>ARIN: IPv6 Allocated Addresses </vt:lpstr>
      <vt:lpstr>Where did these IPv6 addresses go?</vt:lpstr>
      <vt:lpstr>Where did these IPv6 addresses go?</vt:lpstr>
      <vt:lpstr>Advertised vs Unadvertised</vt:lpstr>
      <vt:lpstr>Advertised : Allocated (%)</vt:lpstr>
      <vt:lpstr>Total IPv6 Holdings by Country</vt:lpstr>
      <vt:lpstr>IPv6 Allocations</vt:lpstr>
      <vt:lpstr>IPv4</vt:lpstr>
      <vt:lpstr>Addressing V4 Exhaustion</vt:lpstr>
      <vt:lpstr>A Decade of IPv4 Allocations</vt:lpstr>
      <vt:lpstr>A Decade of IPv4 Allocations</vt:lpstr>
      <vt:lpstr>Where did the Addresses Go?</vt:lpstr>
      <vt:lpstr>What’s Left? (20 March 2017)</vt:lpstr>
      <vt:lpstr>IPv4: Advertised vs Unadvertised</vt:lpstr>
      <vt:lpstr>IPv4 Unadvertised Address Pool: 2016 - 2017</vt:lpstr>
      <vt:lpstr>IPv4:Allocated vs Recovered in 2016</vt:lpstr>
      <vt:lpstr>The IPv4 After-Market:  Address Transfers</vt:lpstr>
      <vt:lpstr>Registered Address Transfers</vt:lpstr>
      <vt:lpstr>Where From and Where To?</vt:lpstr>
      <vt:lpstr>US &amp; Canada: Exports and Imports</vt:lpstr>
      <vt:lpstr>How old are transferred addresses?</vt:lpstr>
      <vt:lpstr>But</vt:lpstr>
      <vt:lpstr>A BGP View of Addresses</vt:lpstr>
      <vt:lpstr>BGP Changes Across 2016</vt:lpstr>
      <vt:lpstr>BGP Changes Across 2016</vt:lpstr>
      <vt:lpstr>BGP Changes Across 2016</vt:lpstr>
      <vt:lpstr>“Age” of Shifted Addresses</vt:lpstr>
      <vt:lpstr>“Age” of Shifted Addresses</vt:lpstr>
      <vt:lpstr>BGP Data and Transfer Logs</vt:lpstr>
      <vt:lpstr>Address Movement and the Registries</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 Addresses in 2016</dc:title>
  <dc:creator>Geoff Huston</dc:creator>
  <cp:lastModifiedBy>Geoff Huston</cp:lastModifiedBy>
  <cp:revision>19</cp:revision>
  <dcterms:created xsi:type="dcterms:W3CDTF">2017-03-17T23:45:39Z</dcterms:created>
  <dcterms:modified xsi:type="dcterms:W3CDTF">2017-04-03T23:21:12Z</dcterms:modified>
</cp:coreProperties>
</file>