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336" r:id="rId3"/>
    <p:sldId id="394" r:id="rId4"/>
    <p:sldId id="403" r:id="rId5"/>
    <p:sldId id="402" r:id="rId6"/>
    <p:sldId id="337" r:id="rId7"/>
    <p:sldId id="378" r:id="rId8"/>
    <p:sldId id="379" r:id="rId9"/>
    <p:sldId id="380" r:id="rId10"/>
    <p:sldId id="338" r:id="rId11"/>
    <p:sldId id="348" r:id="rId12"/>
    <p:sldId id="349" r:id="rId13"/>
    <p:sldId id="350" r:id="rId14"/>
    <p:sldId id="381" r:id="rId15"/>
    <p:sldId id="382" r:id="rId16"/>
    <p:sldId id="383" r:id="rId17"/>
    <p:sldId id="384" r:id="rId18"/>
    <p:sldId id="385" r:id="rId19"/>
    <p:sldId id="351" r:id="rId20"/>
    <p:sldId id="393" r:id="rId21"/>
    <p:sldId id="352" r:id="rId22"/>
    <p:sldId id="395" r:id="rId23"/>
    <p:sldId id="396" r:id="rId24"/>
    <p:sldId id="397" r:id="rId25"/>
    <p:sldId id="398" r:id="rId26"/>
    <p:sldId id="399" r:id="rId27"/>
    <p:sldId id="400" r:id="rId28"/>
    <p:sldId id="387" r:id="rId29"/>
    <p:sldId id="392" r:id="rId30"/>
    <p:sldId id="386" r:id="rId31"/>
    <p:sldId id="339" r:id="rId32"/>
    <p:sldId id="340" r:id="rId33"/>
    <p:sldId id="341" r:id="rId34"/>
    <p:sldId id="297" r:id="rId35"/>
    <p:sldId id="303" r:id="rId36"/>
    <p:sldId id="388" r:id="rId37"/>
    <p:sldId id="389" r:id="rId38"/>
    <p:sldId id="390" r:id="rId39"/>
    <p:sldId id="342" r:id="rId40"/>
    <p:sldId id="316" r:id="rId41"/>
    <p:sldId id="333" r:id="rId42"/>
    <p:sldId id="334" r:id="rId43"/>
    <p:sldId id="347" r:id="rId44"/>
    <p:sldId id="343" r:id="rId45"/>
    <p:sldId id="345" r:id="rId46"/>
    <p:sldId id="344" r:id="rId47"/>
    <p:sldId id="335" r:id="rId48"/>
    <p:sldId id="391" r:id="rId4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F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38" autoAdjust="0"/>
    <p:restoredTop sz="86327" autoAdjust="0"/>
  </p:normalViewPr>
  <p:slideViewPr>
    <p:cSldViewPr snapToGrid="0" snapToObjects="1">
      <p:cViewPr varScale="1">
        <p:scale>
          <a:sx n="198" d="100"/>
          <a:sy n="198" d="100"/>
        </p:scale>
        <p:origin x="200" y="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11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90D1E-2DB2-9845-BF4B-F1B198A24B27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38BF-99B2-6A44-BB09-A611EC392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49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638BF-99B2-6A44-BB09-A611EC392172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2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" y="-25230"/>
            <a:ext cx="9161995" cy="51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1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74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9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" y="-25230"/>
            <a:ext cx="9161995" cy="51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00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647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6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17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6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52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7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A506-0A56-7C48-9522-DDC70A9848E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4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3A506-0A56-7C48-9522-DDC70A9848E5}" type="datetimeFigureOut">
              <a:rPr lang="en-US" smtClean="0"/>
              <a:t>2/27/17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97C0A-1CC6-0248-B1AF-C27D19ABA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87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884" rtl="0" eaLnBrk="1" latinLnBrk="0" hangingPunct="1">
        <a:spcBef>
          <a:spcPct val="0"/>
        </a:spcBef>
        <a:buNone/>
        <a:defRPr sz="3000" kern="1200">
          <a:solidFill>
            <a:schemeClr val="accent6">
              <a:lumMod val="50000"/>
            </a:schemeClr>
          </a:solidFill>
          <a:latin typeface="Powderfinger Type"/>
          <a:ea typeface="+mj-ea"/>
          <a:cs typeface="Powderfinger Type"/>
        </a:defRPr>
      </a:lvl1pPr>
    </p:titleStyle>
    <p:bodyStyle>
      <a:lvl1pPr marL="257162" indent="-257162" algn="l" defTabSz="34288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85" indent="-214303" algn="l" defTabSz="342884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342884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342884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342884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342884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34288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ample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ample.com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xample.co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RSA and ECDSA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88084" y="3571875"/>
            <a:ext cx="4800600" cy="1314450"/>
          </a:xfrm>
        </p:spPr>
        <p:txBody>
          <a:bodyPr>
            <a:normAutofit/>
          </a:bodyPr>
          <a:lstStyle/>
          <a:p>
            <a:pPr algn="r"/>
            <a:r>
              <a:rPr lang="en-US" sz="1200" dirty="0">
                <a:latin typeface="AhnbergHand"/>
                <a:cs typeface="AhnbergHand"/>
              </a:rPr>
              <a:t>Geoff Huston</a:t>
            </a:r>
          </a:p>
          <a:p>
            <a:pPr algn="r"/>
            <a:r>
              <a:rPr lang="en-US" sz="1200" dirty="0">
                <a:latin typeface="AhnbergHand"/>
                <a:cs typeface="AhnbergHand"/>
              </a:rPr>
              <a:t>APNIC</a:t>
            </a:r>
          </a:p>
        </p:txBody>
      </p:sp>
    </p:spTree>
    <p:extLst>
      <p:ext uri="{BB962C8B-B14F-4D97-AF65-F5344CB8AC3E}">
        <p14:creationId xmlns:p14="http://schemas.microsoft.com/office/powerpoint/2010/main" val="10752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‘core’ of 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005" y="1300822"/>
            <a:ext cx="3073517" cy="668498"/>
          </a:xfrm>
        </p:spPr>
        <p:txBody>
          <a:bodyPr/>
          <a:lstStyle/>
          <a:p>
            <a:pPr marL="0" indent="0">
              <a:buNone/>
            </a:pPr>
            <a:r>
              <a:rPr lang="mr-IN" dirty="0" smtClean="0"/>
              <a:t>(</a:t>
            </a:r>
            <a:r>
              <a:rPr lang="en-US" i="1" dirty="0" err="1"/>
              <a:t>x</a:t>
            </a:r>
            <a:r>
              <a:rPr lang="mr-IN" i="1" baseline="30000" dirty="0" err="1" smtClean="0"/>
              <a:t>e</a:t>
            </a:r>
            <a:r>
              <a:rPr lang="mr-IN" dirty="0" smtClean="0"/>
              <a:t>)</a:t>
            </a:r>
            <a:r>
              <a:rPr lang="mr-IN" i="1" baseline="30000" dirty="0" err="1" smtClean="0"/>
              <a:t>d</a:t>
            </a:r>
            <a:r>
              <a:rPr lang="mr-IN" dirty="0" smtClean="0"/>
              <a:t> </a:t>
            </a:r>
            <a:r>
              <a:rPr lang="mr-IN" dirty="0"/>
              <a:t>≡ </a:t>
            </a:r>
            <a:r>
              <a:rPr lang="en-US" i="1" dirty="0"/>
              <a:t>x</a:t>
            </a:r>
            <a:r>
              <a:rPr lang="mr-IN" dirty="0" smtClean="0"/>
              <a:t> </a:t>
            </a:r>
            <a:r>
              <a:rPr lang="en-US" dirty="0" smtClean="0"/>
              <a:t> </a:t>
            </a:r>
            <a:r>
              <a:rPr lang="mr-IN" dirty="0" err="1" smtClean="0"/>
              <a:t>mod</a:t>
            </a:r>
            <a:r>
              <a:rPr lang="mr-IN" dirty="0" smtClean="0"/>
              <a:t> </a:t>
            </a:r>
            <a:r>
              <a:rPr lang="mr-IN" i="1" dirty="0" err="1" smtClean="0"/>
              <a:t>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3620" y="2069985"/>
            <a:ext cx="361775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As long as </a:t>
            </a:r>
            <a:r>
              <a:rPr lang="en-US" sz="1350" i="1" dirty="0"/>
              <a:t>d</a:t>
            </a:r>
            <a:r>
              <a:rPr lang="en-US" sz="1350" dirty="0"/>
              <a:t> and </a:t>
            </a:r>
            <a:r>
              <a:rPr lang="en-US" sz="1350" i="1" dirty="0"/>
              <a:t>n</a:t>
            </a:r>
            <a:r>
              <a:rPr lang="en-US" sz="1350" dirty="0"/>
              <a:t> are relatively large, and </a:t>
            </a:r>
            <a:r>
              <a:rPr lang="en-US" sz="1350" i="1" dirty="0"/>
              <a:t>n</a:t>
            </a:r>
            <a:r>
              <a:rPr lang="en-US" sz="1350" dirty="0"/>
              <a:t> is the product of two large prime numbers, then finding the value of </a:t>
            </a:r>
            <a:r>
              <a:rPr lang="en-US" sz="1350" i="1" dirty="0"/>
              <a:t>d</a:t>
            </a:r>
            <a:r>
              <a:rPr lang="en-US" sz="1350" dirty="0"/>
              <a:t> when you already know the values of </a:t>
            </a:r>
            <a:r>
              <a:rPr lang="en-US" sz="1350" i="1" dirty="0"/>
              <a:t>e</a:t>
            </a:r>
            <a:r>
              <a:rPr lang="en-US" sz="1350" dirty="0"/>
              <a:t> and </a:t>
            </a:r>
            <a:r>
              <a:rPr lang="en-US" sz="1350" i="1" dirty="0"/>
              <a:t>n</a:t>
            </a:r>
            <a:r>
              <a:rPr lang="en-US" sz="1350" dirty="0"/>
              <a:t> is computationally expensive</a:t>
            </a:r>
          </a:p>
        </p:txBody>
      </p:sp>
    </p:spTree>
    <p:extLst>
      <p:ext uri="{BB962C8B-B14F-4D97-AF65-F5344CB8AC3E}">
        <p14:creationId xmlns:p14="http://schemas.microsoft.com/office/powerpoint/2010/main" val="675614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‘core’ of 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005" y="1300822"/>
            <a:ext cx="3073517" cy="668498"/>
          </a:xfrm>
        </p:spPr>
        <p:txBody>
          <a:bodyPr/>
          <a:lstStyle/>
          <a:p>
            <a:pPr marL="0" indent="0">
              <a:buNone/>
            </a:pPr>
            <a:r>
              <a:rPr lang="mr-IN" dirty="0"/>
              <a:t>(</a:t>
            </a:r>
            <a:r>
              <a:rPr lang="en-US" i="1" dirty="0"/>
              <a:t>x</a:t>
            </a:r>
            <a:r>
              <a:rPr lang="mr-IN" i="1" baseline="30000" dirty="0" err="1"/>
              <a:t>e</a:t>
            </a:r>
            <a:r>
              <a:rPr lang="mr-IN" dirty="0"/>
              <a:t>)</a:t>
            </a:r>
            <a:r>
              <a:rPr lang="mr-IN" i="1" baseline="30000" dirty="0" err="1"/>
              <a:t>d</a:t>
            </a:r>
            <a:r>
              <a:rPr lang="mr-IN" dirty="0"/>
              <a:t> </a:t>
            </a:r>
            <a:r>
              <a:rPr lang="mr-IN" dirty="0" smtClean="0"/>
              <a:t>≡ </a:t>
            </a:r>
            <a:r>
              <a:rPr lang="en-US" i="1" dirty="0"/>
              <a:t>x</a:t>
            </a:r>
            <a:r>
              <a:rPr lang="mr-IN" dirty="0"/>
              <a:t> </a:t>
            </a:r>
            <a:r>
              <a:rPr lang="en-US" dirty="0"/>
              <a:t> </a:t>
            </a:r>
            <a:r>
              <a:rPr lang="mr-IN" dirty="0" err="1" smtClean="0"/>
              <a:t>mod</a:t>
            </a:r>
            <a:r>
              <a:rPr lang="mr-IN" dirty="0" smtClean="0"/>
              <a:t> </a:t>
            </a:r>
            <a:r>
              <a:rPr lang="mr-IN" i="1" dirty="0" err="1"/>
              <a:t>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3620" y="2069985"/>
            <a:ext cx="3617753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As long as </a:t>
            </a:r>
            <a:r>
              <a:rPr lang="en-US" sz="1350" i="1" dirty="0"/>
              <a:t>d</a:t>
            </a:r>
            <a:r>
              <a:rPr lang="en-US" sz="1350" dirty="0"/>
              <a:t> and </a:t>
            </a:r>
            <a:r>
              <a:rPr lang="en-US" sz="1350" i="1" dirty="0"/>
              <a:t>n</a:t>
            </a:r>
            <a:r>
              <a:rPr lang="en-US" sz="1350" dirty="0"/>
              <a:t> are relatively large, and </a:t>
            </a:r>
            <a:r>
              <a:rPr lang="en-US" sz="1350" i="1" dirty="0"/>
              <a:t>n</a:t>
            </a:r>
            <a:r>
              <a:rPr lang="en-US" sz="1350" dirty="0"/>
              <a:t> is the product of two large prime numbers, then finding the value of </a:t>
            </a:r>
            <a:r>
              <a:rPr lang="en-US" sz="1350" i="1" dirty="0"/>
              <a:t>d</a:t>
            </a:r>
            <a:r>
              <a:rPr lang="en-US" sz="1350" dirty="0"/>
              <a:t> when you already know the values of </a:t>
            </a:r>
            <a:r>
              <a:rPr lang="en-US" sz="1350" i="1" dirty="0"/>
              <a:t>e</a:t>
            </a:r>
            <a:r>
              <a:rPr lang="en-US" sz="1350" dirty="0"/>
              <a:t> and </a:t>
            </a:r>
            <a:r>
              <a:rPr lang="en-US" sz="1350" i="1" dirty="0"/>
              <a:t>n</a:t>
            </a:r>
            <a:r>
              <a:rPr lang="en-US" sz="1350" dirty="0"/>
              <a:t> is computationally expensive</a:t>
            </a:r>
          </a:p>
        </p:txBody>
      </p:sp>
      <p:sp>
        <p:nvSpPr>
          <p:cNvPr id="6" name="TextBox 5"/>
          <p:cNvSpPr txBox="1"/>
          <p:nvPr/>
        </p:nvSpPr>
        <p:spPr>
          <a:xfrm rot="21377147" flipH="1">
            <a:off x="2155972" y="3404880"/>
            <a:ext cx="51026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 charset="0"/>
                <a:ea typeface="AhnbergHand" charset="0"/>
                <a:cs typeface="AhnbergHand" charset="0"/>
              </a:rPr>
              <a:t>But computers get larger and faster   - what was infeasible yesterday may be possible tomorrow</a:t>
            </a:r>
          </a:p>
        </p:txBody>
      </p:sp>
    </p:spTree>
    <p:extLst>
      <p:ext uri="{BB962C8B-B14F-4D97-AF65-F5344CB8AC3E}">
        <p14:creationId xmlns:p14="http://schemas.microsoft.com/office/powerpoint/2010/main" val="1366667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‘core’ of 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005" y="1300822"/>
            <a:ext cx="3073517" cy="668498"/>
          </a:xfrm>
        </p:spPr>
        <p:txBody>
          <a:bodyPr/>
          <a:lstStyle/>
          <a:p>
            <a:pPr marL="0" indent="0">
              <a:buNone/>
            </a:pPr>
            <a:r>
              <a:rPr lang="mr-IN" dirty="0"/>
              <a:t>(</a:t>
            </a:r>
            <a:r>
              <a:rPr lang="en-US" i="1" dirty="0"/>
              <a:t>x</a:t>
            </a:r>
            <a:r>
              <a:rPr lang="mr-IN" i="1" baseline="30000" dirty="0" err="1"/>
              <a:t>e</a:t>
            </a:r>
            <a:r>
              <a:rPr lang="mr-IN" dirty="0"/>
              <a:t>)</a:t>
            </a:r>
            <a:r>
              <a:rPr lang="mr-IN" i="1" baseline="30000" dirty="0" err="1"/>
              <a:t>d</a:t>
            </a:r>
            <a:r>
              <a:rPr lang="mr-IN" dirty="0"/>
              <a:t> </a:t>
            </a:r>
            <a:r>
              <a:rPr lang="mr-IN" dirty="0" smtClean="0"/>
              <a:t>≡ </a:t>
            </a:r>
            <a:r>
              <a:rPr lang="en-US" i="1" dirty="0"/>
              <a:t>x</a:t>
            </a:r>
            <a:r>
              <a:rPr lang="mr-IN" dirty="0"/>
              <a:t> </a:t>
            </a:r>
            <a:r>
              <a:rPr lang="en-US" dirty="0"/>
              <a:t> </a:t>
            </a:r>
            <a:r>
              <a:rPr lang="mr-IN" dirty="0" err="1" smtClean="0"/>
              <a:t>mod</a:t>
            </a:r>
            <a:r>
              <a:rPr lang="mr-IN" dirty="0" smtClean="0"/>
              <a:t> </a:t>
            </a:r>
            <a:r>
              <a:rPr lang="mr-IN" i="1" dirty="0" err="1"/>
              <a:t>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73620" y="2069985"/>
            <a:ext cx="361775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As long as </a:t>
            </a:r>
            <a:r>
              <a:rPr lang="en-US" sz="1350" i="1" dirty="0"/>
              <a:t>d</a:t>
            </a:r>
            <a:r>
              <a:rPr lang="en-US" sz="1350" dirty="0"/>
              <a:t> and </a:t>
            </a:r>
            <a:r>
              <a:rPr lang="en-US" sz="1350" i="1" dirty="0"/>
              <a:t>n</a:t>
            </a:r>
            <a:r>
              <a:rPr lang="en-US" sz="1350" dirty="0"/>
              <a:t> are relatively large, and </a:t>
            </a:r>
            <a:r>
              <a:rPr lang="en-US" sz="1350" i="1" dirty="0"/>
              <a:t>n</a:t>
            </a:r>
            <a:r>
              <a:rPr lang="en-US" sz="1350" dirty="0"/>
              <a:t> is the </a:t>
            </a:r>
          </a:p>
          <a:p>
            <a:r>
              <a:rPr lang="en-US" sz="1350" dirty="0"/>
              <a:t>product of two large prime numbers, then finding the value of </a:t>
            </a:r>
            <a:r>
              <a:rPr lang="en-US" sz="1350" i="1" dirty="0"/>
              <a:t>d</a:t>
            </a:r>
            <a:r>
              <a:rPr lang="en-US" sz="1350" dirty="0"/>
              <a:t> when you already know the values of </a:t>
            </a:r>
            <a:r>
              <a:rPr lang="en-US" sz="1350" i="1" dirty="0"/>
              <a:t>e</a:t>
            </a:r>
            <a:r>
              <a:rPr lang="en-US" sz="1350" dirty="0"/>
              <a:t> and </a:t>
            </a:r>
            <a:r>
              <a:rPr lang="en-US" sz="1350" i="1" dirty="0"/>
              <a:t>n</a:t>
            </a:r>
            <a:r>
              <a:rPr lang="en-US" sz="1350" dirty="0"/>
              <a:t> is computationally expensive</a:t>
            </a:r>
          </a:p>
        </p:txBody>
      </p:sp>
      <p:sp>
        <p:nvSpPr>
          <p:cNvPr id="6" name="TextBox 5"/>
          <p:cNvSpPr txBox="1"/>
          <p:nvPr/>
        </p:nvSpPr>
        <p:spPr>
          <a:xfrm rot="21377147" flipH="1">
            <a:off x="2155972" y="3404880"/>
            <a:ext cx="51026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AhnbergHand" charset="0"/>
                <a:ea typeface="AhnbergHand" charset="0"/>
                <a:cs typeface="AhnbergHand" charset="0"/>
              </a:rPr>
              <a:t>But computers get larger and faster   - what was infeasible yesterday may be possible tomorrow</a:t>
            </a:r>
          </a:p>
        </p:txBody>
      </p:sp>
      <p:sp>
        <p:nvSpPr>
          <p:cNvPr id="4" name="TextBox 3"/>
          <p:cNvSpPr txBox="1"/>
          <p:nvPr/>
        </p:nvSpPr>
        <p:spPr>
          <a:xfrm rot="21306568">
            <a:off x="1797345" y="4048599"/>
            <a:ext cx="494531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The way to stay ahead is to make the value of </a:t>
            </a:r>
            <a:r>
              <a:rPr lang="en-US" sz="1350" i="1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n larger and larger</a:t>
            </a:r>
            <a:r>
              <a:rPr lang="en-US" sz="135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</a:t>
            </a:r>
          </a:p>
          <a:p>
            <a:endParaRPr lang="en-US" sz="135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67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693" y="2049538"/>
            <a:ext cx="6172200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hnbergHand" charset="0"/>
                <a:ea typeface="AhnbergHand" charset="0"/>
                <a:cs typeface="AhnbergHand" charset="0"/>
              </a:rPr>
              <a:t>Because much of the foundation of Internet Security rests upon this relationship 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052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can RSA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In theory we can push this to very large sizes of </a:t>
            </a:r>
            <a:r>
              <a:rPr lang="en-US" i="1" dirty="0" smtClean="0"/>
              <a:t>n</a:t>
            </a:r>
            <a:r>
              <a:rPr lang="en-US" dirty="0" smtClean="0"/>
              <a:t> to generate RSA private keys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algorithm is not itself arbitrarily limited in terms of key size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But as the numbers get larger there is higher computation overhead to generate and manipulate these keys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 we want it large </a:t>
            </a:r>
            <a:r>
              <a:rPr lang="en-US" dirty="0"/>
              <a:t>e</a:t>
            </a:r>
            <a:r>
              <a:rPr lang="en-US" dirty="0" smtClean="0"/>
              <a:t>nough not to be ‘broken’ by most forms of brute force, but small enough to be computed by our everyday processors</a:t>
            </a:r>
          </a:p>
        </p:txBody>
      </p:sp>
    </p:spTree>
    <p:extLst>
      <p:ext uri="{BB962C8B-B14F-4D97-AF65-F5344CB8AC3E}">
        <p14:creationId xmlns:p14="http://schemas.microsoft.com/office/powerpoint/2010/main" val="1639353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should RSA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 </a:t>
            </a:r>
            <a:r>
              <a:rPr lang="en-US" dirty="0" smtClean="0"/>
              <a:t>need to consider </a:t>
            </a:r>
            <a:r>
              <a:rPr lang="en-US" dirty="0" smtClean="0"/>
              <a:t>time</a:t>
            </a:r>
            <a:r>
              <a:rPr lang="en-US" dirty="0"/>
              <a:t> </a:t>
            </a:r>
            <a:r>
              <a:rPr lang="en-US" dirty="0" smtClean="0"/>
              <a:t>as well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long do you want or need your secret to remain a secret?</a:t>
            </a:r>
          </a:p>
          <a:p>
            <a:pPr marL="0" indent="0">
              <a:buNone/>
            </a:pPr>
            <a:endParaRPr lang="en-US" dirty="0" smtClean="0"/>
          </a:p>
          <a:p>
            <a:pPr marL="300023" lvl="1" indent="0">
              <a:buNone/>
            </a:pPr>
            <a:r>
              <a:rPr lang="en-US" dirty="0" smtClean="0"/>
              <a:t>Because if the attacker has enough time a brute force attack may </a:t>
            </a:r>
            <a:r>
              <a:rPr lang="en-US" dirty="0" smtClean="0"/>
              <a:t>work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300023" lvl="1" indent="0">
              <a:buNone/>
            </a:pPr>
            <a:r>
              <a:rPr lang="en-US" dirty="0" smtClean="0"/>
              <a:t>Also time is on the attacker’s side: keys that are considered robust today may not be as robust tomorrow, assuming that feasible compute capabilities rise over time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 you want to pick a key size that is resistant to attempts to brute force the key both today and tomorrow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Bigger and bigger?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Well, no </a:t>
            </a:r>
            <a:r>
              <a:rPr lang="mr-IN" dirty="0" smtClean="0"/>
              <a:t>–</a:t>
            </a:r>
            <a:r>
              <a:rPr lang="en-US" dirty="0" smtClean="0"/>
              <a:t> the larger the key sizes compared to compute capabilities means:</a:t>
            </a:r>
          </a:p>
          <a:p>
            <a:pPr lvl="1"/>
            <a:r>
              <a:rPr lang="en-US" dirty="0" smtClean="0"/>
              <a:t>Longer times to generate keys</a:t>
            </a:r>
          </a:p>
          <a:p>
            <a:pPr lvl="1"/>
            <a:r>
              <a:rPr lang="en-US" dirty="0" smtClean="0"/>
              <a:t>Longer times to encrypt (and decrypt) messages</a:t>
            </a:r>
          </a:p>
          <a:p>
            <a:pPr lvl="1"/>
            <a:r>
              <a:rPr lang="en-US" dirty="0" smtClean="0"/>
              <a:t>More space to represent the key values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So you need to use big keys, but no bigger then necessary!</a:t>
            </a:r>
          </a:p>
        </p:txBody>
      </p:sp>
    </p:spTree>
    <p:extLst>
      <p:ext uri="{BB962C8B-B14F-4D97-AF65-F5344CB8AC3E}">
        <p14:creationId xmlns:p14="http://schemas.microsoft.com/office/powerpoint/2010/main" val="1943228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Specific!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063230"/>
            <a:ext cx="6172200" cy="35313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ime to consult the experts!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500" dirty="0"/>
              <a:t>http://</a:t>
            </a:r>
            <a:r>
              <a:rPr lang="en-US" sz="1500" dirty="0" err="1"/>
              <a:t>nvlpubs.nist.gov</a:t>
            </a:r>
            <a:r>
              <a:rPr lang="en-US" sz="1500" dirty="0"/>
              <a:t>/</a:t>
            </a:r>
            <a:r>
              <a:rPr lang="en-US" sz="1500" dirty="0" err="1"/>
              <a:t>nistpubs</a:t>
            </a:r>
            <a:r>
              <a:rPr lang="en-US" sz="1500" dirty="0"/>
              <a:t>/</a:t>
            </a:r>
            <a:r>
              <a:rPr lang="en-US" sz="1500" dirty="0" err="1"/>
              <a:t>SpecialPublications</a:t>
            </a:r>
            <a:r>
              <a:rPr lang="en-US" sz="1500" dirty="0"/>
              <a:t>/NIST.SP.800-57Pt3r1.pdf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07" y="2101856"/>
            <a:ext cx="3410711" cy="30479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596" y="2498404"/>
            <a:ext cx="3276072" cy="2390435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6299920" y="3026785"/>
            <a:ext cx="917250" cy="194543"/>
          </a:xfrm>
          <a:custGeom>
            <a:avLst/>
            <a:gdLst>
              <a:gd name="connsiteX0" fmla="*/ 70192 w 1223000"/>
              <a:gd name="connsiteY0" fmla="*/ 183951 h 259391"/>
              <a:gd name="connsiteX1" fmla="*/ 1085259 w 1223000"/>
              <a:gd name="connsiteY1" fmla="*/ 251062 h 259391"/>
              <a:gd name="connsiteX2" fmla="*/ 1110426 w 1223000"/>
              <a:gd name="connsiteY2" fmla="*/ 16171 h 259391"/>
              <a:gd name="connsiteX3" fmla="*/ 128915 w 1223000"/>
              <a:gd name="connsiteY3" fmla="*/ 32949 h 259391"/>
              <a:gd name="connsiteX4" fmla="*/ 11469 w 1223000"/>
              <a:gd name="connsiteY4" fmla="*/ 133617 h 25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00" h="259391">
                <a:moveTo>
                  <a:pt x="70192" y="183951"/>
                </a:moveTo>
                <a:cubicBezTo>
                  <a:pt x="491039" y="231488"/>
                  <a:pt x="911887" y="279025"/>
                  <a:pt x="1085259" y="251062"/>
                </a:cubicBezTo>
                <a:cubicBezTo>
                  <a:pt x="1258631" y="223099"/>
                  <a:pt x="1269817" y="52523"/>
                  <a:pt x="1110426" y="16171"/>
                </a:cubicBezTo>
                <a:cubicBezTo>
                  <a:pt x="951035" y="-20181"/>
                  <a:pt x="312075" y="13375"/>
                  <a:pt x="128915" y="32949"/>
                </a:cubicBezTo>
                <a:cubicBezTo>
                  <a:pt x="-54245" y="52523"/>
                  <a:pt x="11469" y="133617"/>
                  <a:pt x="11469" y="133617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eeform 7"/>
          <p:cNvSpPr/>
          <p:nvPr/>
        </p:nvSpPr>
        <p:spPr>
          <a:xfrm>
            <a:off x="6299920" y="3499078"/>
            <a:ext cx="917250" cy="194543"/>
          </a:xfrm>
          <a:custGeom>
            <a:avLst/>
            <a:gdLst>
              <a:gd name="connsiteX0" fmla="*/ 70192 w 1223000"/>
              <a:gd name="connsiteY0" fmla="*/ 183951 h 259391"/>
              <a:gd name="connsiteX1" fmla="*/ 1085259 w 1223000"/>
              <a:gd name="connsiteY1" fmla="*/ 251062 h 259391"/>
              <a:gd name="connsiteX2" fmla="*/ 1110426 w 1223000"/>
              <a:gd name="connsiteY2" fmla="*/ 16171 h 259391"/>
              <a:gd name="connsiteX3" fmla="*/ 128915 w 1223000"/>
              <a:gd name="connsiteY3" fmla="*/ 32949 h 259391"/>
              <a:gd name="connsiteX4" fmla="*/ 11469 w 1223000"/>
              <a:gd name="connsiteY4" fmla="*/ 133617 h 25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00" h="259391">
                <a:moveTo>
                  <a:pt x="70192" y="183951"/>
                </a:moveTo>
                <a:cubicBezTo>
                  <a:pt x="491039" y="231488"/>
                  <a:pt x="911887" y="279025"/>
                  <a:pt x="1085259" y="251062"/>
                </a:cubicBezTo>
                <a:cubicBezTo>
                  <a:pt x="1258631" y="223099"/>
                  <a:pt x="1269817" y="52523"/>
                  <a:pt x="1110426" y="16171"/>
                </a:cubicBezTo>
                <a:cubicBezTo>
                  <a:pt x="951035" y="-20181"/>
                  <a:pt x="312075" y="13375"/>
                  <a:pt x="128915" y="32949"/>
                </a:cubicBezTo>
                <a:cubicBezTo>
                  <a:pt x="-54245" y="52523"/>
                  <a:pt x="11469" y="133617"/>
                  <a:pt x="11469" y="133617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6370178" y="3971371"/>
            <a:ext cx="1083441" cy="194543"/>
          </a:xfrm>
          <a:custGeom>
            <a:avLst/>
            <a:gdLst>
              <a:gd name="connsiteX0" fmla="*/ 70192 w 1223000"/>
              <a:gd name="connsiteY0" fmla="*/ 183951 h 259391"/>
              <a:gd name="connsiteX1" fmla="*/ 1085259 w 1223000"/>
              <a:gd name="connsiteY1" fmla="*/ 251062 h 259391"/>
              <a:gd name="connsiteX2" fmla="*/ 1110426 w 1223000"/>
              <a:gd name="connsiteY2" fmla="*/ 16171 h 259391"/>
              <a:gd name="connsiteX3" fmla="*/ 128915 w 1223000"/>
              <a:gd name="connsiteY3" fmla="*/ 32949 h 259391"/>
              <a:gd name="connsiteX4" fmla="*/ 11469 w 1223000"/>
              <a:gd name="connsiteY4" fmla="*/ 133617 h 25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00" h="259391">
                <a:moveTo>
                  <a:pt x="70192" y="183951"/>
                </a:moveTo>
                <a:cubicBezTo>
                  <a:pt x="491039" y="231488"/>
                  <a:pt x="911887" y="279025"/>
                  <a:pt x="1085259" y="251062"/>
                </a:cubicBezTo>
                <a:cubicBezTo>
                  <a:pt x="1258631" y="223099"/>
                  <a:pt x="1269817" y="52523"/>
                  <a:pt x="1110426" y="16171"/>
                </a:cubicBezTo>
                <a:cubicBezTo>
                  <a:pt x="951035" y="-20181"/>
                  <a:pt x="312075" y="13375"/>
                  <a:pt x="128915" y="32949"/>
                </a:cubicBezTo>
                <a:cubicBezTo>
                  <a:pt x="-54245" y="52523"/>
                  <a:pt x="11469" y="133617"/>
                  <a:pt x="11469" y="133617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/>
          <p:cNvSpPr/>
          <p:nvPr/>
        </p:nvSpPr>
        <p:spPr>
          <a:xfrm>
            <a:off x="6299920" y="4401936"/>
            <a:ext cx="917250" cy="194543"/>
          </a:xfrm>
          <a:custGeom>
            <a:avLst/>
            <a:gdLst>
              <a:gd name="connsiteX0" fmla="*/ 70192 w 1223000"/>
              <a:gd name="connsiteY0" fmla="*/ 183951 h 259391"/>
              <a:gd name="connsiteX1" fmla="*/ 1085259 w 1223000"/>
              <a:gd name="connsiteY1" fmla="*/ 251062 h 259391"/>
              <a:gd name="connsiteX2" fmla="*/ 1110426 w 1223000"/>
              <a:gd name="connsiteY2" fmla="*/ 16171 h 259391"/>
              <a:gd name="connsiteX3" fmla="*/ 128915 w 1223000"/>
              <a:gd name="connsiteY3" fmla="*/ 32949 h 259391"/>
              <a:gd name="connsiteX4" fmla="*/ 11469 w 1223000"/>
              <a:gd name="connsiteY4" fmla="*/ 133617 h 25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00" h="259391">
                <a:moveTo>
                  <a:pt x="70192" y="183951"/>
                </a:moveTo>
                <a:cubicBezTo>
                  <a:pt x="491039" y="231488"/>
                  <a:pt x="911887" y="279025"/>
                  <a:pt x="1085259" y="251062"/>
                </a:cubicBezTo>
                <a:cubicBezTo>
                  <a:pt x="1258631" y="223099"/>
                  <a:pt x="1269817" y="52523"/>
                  <a:pt x="1110426" y="16171"/>
                </a:cubicBezTo>
                <a:cubicBezTo>
                  <a:pt x="951035" y="-20181"/>
                  <a:pt x="312075" y="13375"/>
                  <a:pt x="128915" y="32949"/>
                </a:cubicBezTo>
                <a:cubicBezTo>
                  <a:pt x="-54245" y="52523"/>
                  <a:pt x="11469" y="133617"/>
                  <a:pt x="11469" y="133617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ight Arrow 10"/>
          <p:cNvSpPr/>
          <p:nvPr/>
        </p:nvSpPr>
        <p:spPr>
          <a:xfrm>
            <a:off x="4510022" y="3193962"/>
            <a:ext cx="257962" cy="10318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3883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is everywhere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09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Bank</a:t>
            </a:r>
            <a:r>
              <a:rPr lang="mr-IN" dirty="0" smtClean="0"/>
              <a:t>…</a:t>
            </a:r>
            <a:r>
              <a:rPr lang="en-US" dirty="0" smtClean="0"/>
              <a:t>(I hope!)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1545355"/>
            <a:ext cx="6172200" cy="1131125"/>
          </a:xfrm>
        </p:spPr>
      </p:pic>
      <p:sp>
        <p:nvSpPr>
          <p:cNvPr id="6" name="Freeform 5"/>
          <p:cNvSpPr/>
          <p:nvPr/>
        </p:nvSpPr>
        <p:spPr>
          <a:xfrm>
            <a:off x="3520504" y="1258347"/>
            <a:ext cx="3040827" cy="704677"/>
          </a:xfrm>
          <a:custGeom>
            <a:avLst/>
            <a:gdLst>
              <a:gd name="connsiteX0" fmla="*/ 1368439 w 4054436"/>
              <a:gd name="connsiteY0" fmla="*/ 352340 h 939569"/>
              <a:gd name="connsiteX1" fmla="*/ 395316 w 4054436"/>
              <a:gd name="connsiteY1" fmla="*/ 310395 h 939569"/>
              <a:gd name="connsiteX2" fmla="*/ 34589 w 4054436"/>
              <a:gd name="connsiteY2" fmla="*/ 822123 h 939569"/>
              <a:gd name="connsiteX3" fmla="*/ 1183881 w 4054436"/>
              <a:gd name="connsiteY3" fmla="*/ 939569 h 939569"/>
              <a:gd name="connsiteX4" fmla="*/ 3406964 w 4054436"/>
              <a:gd name="connsiteY4" fmla="*/ 889235 h 939569"/>
              <a:gd name="connsiteX5" fmla="*/ 3960637 w 4054436"/>
              <a:gd name="connsiteY5" fmla="*/ 360729 h 939569"/>
              <a:gd name="connsiteX6" fmla="*/ 1771111 w 4054436"/>
              <a:gd name="connsiteY6" fmla="*/ 58725 h 939569"/>
              <a:gd name="connsiteX7" fmla="*/ 873489 w 4054436"/>
              <a:gd name="connsiteY7" fmla="*/ 2 h 93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54436" h="939569">
                <a:moveTo>
                  <a:pt x="1368439" y="352340"/>
                </a:moveTo>
                <a:cubicBezTo>
                  <a:pt x="993031" y="292219"/>
                  <a:pt x="617624" y="232098"/>
                  <a:pt x="395316" y="310395"/>
                </a:cubicBezTo>
                <a:cubicBezTo>
                  <a:pt x="173008" y="388692"/>
                  <a:pt x="-96838" y="717261"/>
                  <a:pt x="34589" y="822123"/>
                </a:cubicBezTo>
                <a:cubicBezTo>
                  <a:pt x="166016" y="926985"/>
                  <a:pt x="1183881" y="939569"/>
                  <a:pt x="1183881" y="939569"/>
                </a:cubicBezTo>
                <a:lnTo>
                  <a:pt x="3406964" y="889235"/>
                </a:lnTo>
                <a:cubicBezTo>
                  <a:pt x="3869757" y="792762"/>
                  <a:pt x="4233279" y="499147"/>
                  <a:pt x="3960637" y="360729"/>
                </a:cubicBezTo>
                <a:cubicBezTo>
                  <a:pt x="3687995" y="222311"/>
                  <a:pt x="2285636" y="118846"/>
                  <a:pt x="1771111" y="58725"/>
                </a:cubicBezTo>
                <a:cubicBezTo>
                  <a:pt x="1256586" y="-1396"/>
                  <a:pt x="873489" y="2"/>
                  <a:pt x="873489" y="2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498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about Cryptography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57" y="1124895"/>
            <a:ext cx="6153497" cy="373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3212" y="205979"/>
            <a:ext cx="6543412" cy="857250"/>
          </a:xfrm>
        </p:spPr>
        <p:txBody>
          <a:bodyPr/>
          <a:lstStyle/>
          <a:p>
            <a:r>
              <a:rPr lang="en-US" smtClean="0"/>
              <a:t>TLS: Protecting the </a:t>
            </a:r>
            <a:r>
              <a:rPr lang="en-US" dirty="0" smtClean="0"/>
              <a:t>session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817" y="1369219"/>
            <a:ext cx="4764366" cy="32635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55516" y="4947293"/>
            <a:ext cx="200247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25" dirty="0"/>
              <a:t>https://</a:t>
            </a:r>
            <a:r>
              <a:rPr lang="en-US" sz="825" dirty="0" err="1"/>
              <a:t>rhsecurity.wordpress.com</a:t>
            </a:r>
            <a:r>
              <a:rPr lang="en-US" sz="825" dirty="0"/>
              <a:t>/tag/</a:t>
            </a:r>
            <a:r>
              <a:rPr lang="en-US" sz="825" dirty="0" err="1"/>
              <a:t>tls</a:t>
            </a:r>
            <a:r>
              <a:rPr lang="en-US" sz="825" dirty="0"/>
              <a:t>/</a:t>
            </a:r>
          </a:p>
        </p:txBody>
      </p:sp>
      <p:sp>
        <p:nvSpPr>
          <p:cNvPr id="3" name="Freeform 2"/>
          <p:cNvSpPr/>
          <p:nvPr/>
        </p:nvSpPr>
        <p:spPr>
          <a:xfrm>
            <a:off x="3469092" y="2774072"/>
            <a:ext cx="1745810" cy="400570"/>
          </a:xfrm>
          <a:custGeom>
            <a:avLst/>
            <a:gdLst>
              <a:gd name="connsiteX0" fmla="*/ 66159 w 1745810"/>
              <a:gd name="connsiteY0" fmla="*/ 329736 h 400570"/>
              <a:gd name="connsiteX1" fmla="*/ 510480 w 1745810"/>
              <a:gd name="connsiteY1" fmla="*/ 310418 h 400570"/>
              <a:gd name="connsiteX2" fmla="*/ 1592305 w 1745810"/>
              <a:gd name="connsiteY2" fmla="*/ 271782 h 400570"/>
              <a:gd name="connsiteX3" fmla="*/ 1598745 w 1745810"/>
              <a:gd name="connsiteY3" fmla="*/ 104356 h 400570"/>
              <a:gd name="connsiteX4" fmla="*/ 285100 w 1745810"/>
              <a:gd name="connsiteY4" fmla="*/ 1325 h 400570"/>
              <a:gd name="connsiteX5" fmla="*/ 14643 w 1745810"/>
              <a:gd name="connsiteY5" fmla="*/ 175190 h 400570"/>
              <a:gd name="connsiteX6" fmla="*/ 33962 w 1745810"/>
              <a:gd name="connsiteY6" fmla="*/ 400570 h 400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45810" h="400570">
                <a:moveTo>
                  <a:pt x="66159" y="329736"/>
                </a:moveTo>
                <a:lnTo>
                  <a:pt x="510480" y="310418"/>
                </a:lnTo>
                <a:cubicBezTo>
                  <a:pt x="764838" y="300759"/>
                  <a:pt x="1410928" y="306126"/>
                  <a:pt x="1592305" y="271782"/>
                </a:cubicBezTo>
                <a:cubicBezTo>
                  <a:pt x="1773682" y="237438"/>
                  <a:pt x="1816613" y="149432"/>
                  <a:pt x="1598745" y="104356"/>
                </a:cubicBezTo>
                <a:cubicBezTo>
                  <a:pt x="1380878" y="59280"/>
                  <a:pt x="549117" y="-10481"/>
                  <a:pt x="285100" y="1325"/>
                </a:cubicBezTo>
                <a:cubicBezTo>
                  <a:pt x="21083" y="13131"/>
                  <a:pt x="56499" y="108649"/>
                  <a:pt x="14643" y="175190"/>
                </a:cubicBezTo>
                <a:cubicBezTo>
                  <a:pt x="-27213" y="241731"/>
                  <a:pt x="33962" y="400570"/>
                  <a:pt x="33962" y="40057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87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to My Bank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797" y="1173494"/>
            <a:ext cx="2758358" cy="3553254"/>
          </a:xfrm>
        </p:spPr>
      </p:pic>
      <p:sp>
        <p:nvSpPr>
          <p:cNvPr id="5" name="TextBox 4"/>
          <p:cNvSpPr txBox="1"/>
          <p:nvPr/>
        </p:nvSpPr>
        <p:spPr>
          <a:xfrm>
            <a:off x="5006791" y="1927678"/>
            <a:ext cx="28054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Max's Handwritin" charset="0"/>
                <a:ea typeface="Max's Handwritin" charset="0"/>
                <a:cs typeface="Max's Handwritin" charset="0"/>
              </a:rPr>
              <a:t>Yes, the fine print says my bank is using a 2048-bit RSA Public key to as the foundation of the session key used to secure access to my bank</a:t>
            </a:r>
          </a:p>
        </p:txBody>
      </p:sp>
      <p:sp>
        <p:nvSpPr>
          <p:cNvPr id="6" name="Freeform 5"/>
          <p:cNvSpPr/>
          <p:nvPr/>
        </p:nvSpPr>
        <p:spPr>
          <a:xfrm>
            <a:off x="1478030" y="3876394"/>
            <a:ext cx="1681404" cy="669512"/>
          </a:xfrm>
          <a:custGeom>
            <a:avLst/>
            <a:gdLst>
              <a:gd name="connsiteX0" fmla="*/ 1432428 w 2241872"/>
              <a:gd name="connsiteY0" fmla="*/ 779273 h 892682"/>
              <a:gd name="connsiteX1" fmla="*/ 2229382 w 2241872"/>
              <a:gd name="connsiteY1" fmla="*/ 485659 h 892682"/>
              <a:gd name="connsiteX2" fmla="*/ 1860266 w 2241872"/>
              <a:gd name="connsiteY2" fmla="*/ 74598 h 892682"/>
              <a:gd name="connsiteX3" fmla="*/ 1080090 w 2241872"/>
              <a:gd name="connsiteY3" fmla="*/ 41042 h 892682"/>
              <a:gd name="connsiteX4" fmla="*/ 23077 w 2241872"/>
              <a:gd name="connsiteY4" fmla="*/ 41042 h 892682"/>
              <a:gd name="connsiteX5" fmla="*/ 392193 w 2241872"/>
              <a:gd name="connsiteY5" fmla="*/ 577938 h 892682"/>
              <a:gd name="connsiteX6" fmla="*/ 870366 w 2241872"/>
              <a:gd name="connsiteY6" fmla="*/ 871552 h 892682"/>
              <a:gd name="connsiteX7" fmla="*/ 1835100 w 2241872"/>
              <a:gd name="connsiteY7" fmla="*/ 846385 h 89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41872" h="892682">
                <a:moveTo>
                  <a:pt x="1432428" y="779273"/>
                </a:moveTo>
                <a:cubicBezTo>
                  <a:pt x="1795252" y="691189"/>
                  <a:pt x="2158076" y="603105"/>
                  <a:pt x="2229382" y="485659"/>
                </a:cubicBezTo>
                <a:cubicBezTo>
                  <a:pt x="2300688" y="368213"/>
                  <a:pt x="2051815" y="148701"/>
                  <a:pt x="1860266" y="74598"/>
                </a:cubicBezTo>
                <a:cubicBezTo>
                  <a:pt x="1668717" y="495"/>
                  <a:pt x="1386288" y="46635"/>
                  <a:pt x="1080090" y="41042"/>
                </a:cubicBezTo>
                <a:cubicBezTo>
                  <a:pt x="773892" y="35449"/>
                  <a:pt x="137727" y="-48441"/>
                  <a:pt x="23077" y="41042"/>
                </a:cubicBezTo>
                <a:cubicBezTo>
                  <a:pt x="-91573" y="130525"/>
                  <a:pt x="250978" y="439520"/>
                  <a:pt x="392193" y="577938"/>
                </a:cubicBezTo>
                <a:cubicBezTo>
                  <a:pt x="533408" y="716356"/>
                  <a:pt x="629881" y="826811"/>
                  <a:pt x="870366" y="871552"/>
                </a:cubicBezTo>
                <a:cubicBezTo>
                  <a:pt x="1110850" y="916293"/>
                  <a:pt x="1472975" y="881339"/>
                  <a:pt x="1835100" y="84638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eeform 6"/>
          <p:cNvSpPr/>
          <p:nvPr/>
        </p:nvSpPr>
        <p:spPr>
          <a:xfrm>
            <a:off x="3112320" y="2415406"/>
            <a:ext cx="1894471" cy="1642772"/>
          </a:xfrm>
          <a:custGeom>
            <a:avLst/>
            <a:gdLst>
              <a:gd name="connsiteX0" fmla="*/ 0 w 2525961"/>
              <a:gd name="connsiteY0" fmla="*/ 2190362 h 2190362"/>
              <a:gd name="connsiteX1" fmla="*/ 1291905 w 2525961"/>
              <a:gd name="connsiteY1" fmla="*/ 973958 h 2190362"/>
              <a:gd name="connsiteX2" fmla="*/ 2365696 w 2525961"/>
              <a:gd name="connsiteY2" fmla="*/ 126670 h 2190362"/>
              <a:gd name="connsiteX3" fmla="*/ 1954635 w 2525961"/>
              <a:gd name="connsiteY3" fmla="*/ 34391 h 2190362"/>
              <a:gd name="connsiteX4" fmla="*/ 2508308 w 2525961"/>
              <a:gd name="connsiteY4" fmla="*/ 67947 h 2190362"/>
              <a:gd name="connsiteX5" fmla="*/ 2399252 w 2525961"/>
              <a:gd name="connsiteY5" fmla="*/ 772623 h 2190362"/>
              <a:gd name="connsiteX6" fmla="*/ 2399252 w 2525961"/>
              <a:gd name="connsiteY6" fmla="*/ 772623 h 2190362"/>
              <a:gd name="connsiteX7" fmla="*/ 2407640 w 2525961"/>
              <a:gd name="connsiteY7" fmla="*/ 722289 h 2190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25961" h="2190362">
                <a:moveTo>
                  <a:pt x="0" y="2190362"/>
                </a:moveTo>
                <a:cubicBezTo>
                  <a:pt x="448811" y="1754134"/>
                  <a:pt x="897622" y="1317907"/>
                  <a:pt x="1291905" y="973958"/>
                </a:cubicBezTo>
                <a:cubicBezTo>
                  <a:pt x="1686188" y="630009"/>
                  <a:pt x="2255241" y="283265"/>
                  <a:pt x="2365696" y="126670"/>
                </a:cubicBezTo>
                <a:cubicBezTo>
                  <a:pt x="2476151" y="-29925"/>
                  <a:pt x="1930866" y="44178"/>
                  <a:pt x="1954635" y="34391"/>
                </a:cubicBezTo>
                <a:cubicBezTo>
                  <a:pt x="1978404" y="24604"/>
                  <a:pt x="2434205" y="-55092"/>
                  <a:pt x="2508308" y="67947"/>
                </a:cubicBezTo>
                <a:cubicBezTo>
                  <a:pt x="2582411" y="190986"/>
                  <a:pt x="2399252" y="772623"/>
                  <a:pt x="2399252" y="772623"/>
                </a:cubicBezTo>
                <a:lnTo>
                  <a:pt x="2399252" y="772623"/>
                </a:lnTo>
                <a:lnTo>
                  <a:pt x="2407640" y="722289"/>
                </a:ln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9715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trust its my bank because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server has demonstrated knowledge of a private key that is associated with a public key that I have been provided</a:t>
            </a:r>
          </a:p>
          <a:p>
            <a:r>
              <a:rPr lang="en-US" dirty="0" smtClean="0"/>
              <a:t>The public key has been associated with a particular domain name by a Certificate Authority</a:t>
            </a:r>
          </a:p>
          <a:p>
            <a:r>
              <a:rPr lang="en-US" dirty="0" smtClean="0"/>
              <a:t>My browser trusts that this Certificate Authority never lies about such associations</a:t>
            </a:r>
          </a:p>
          <a:p>
            <a:r>
              <a:rPr lang="en-US" dirty="0" smtClean="0"/>
              <a:t>So if the server can demonstrate that it has the private key then my browser will believe that its my bank!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228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DNSSEC and the 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Another major application for crypto in the Internet is securing the DNS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You want to be assured that the response you get to from DNS query is:</a:t>
            </a:r>
          </a:p>
          <a:p>
            <a:pPr lvl="1"/>
            <a:r>
              <a:rPr lang="en-US" dirty="0" smtClean="0"/>
              <a:t>Authentic</a:t>
            </a:r>
          </a:p>
          <a:p>
            <a:pPr lvl="1"/>
            <a:r>
              <a:rPr lang="en-US" dirty="0" smtClean="0"/>
              <a:t>Complete</a:t>
            </a:r>
          </a:p>
          <a:p>
            <a:pPr lvl="1"/>
            <a:r>
              <a:rPr lang="en-US" dirty="0" smtClean="0"/>
              <a:t>Current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89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DNSSEC </a:t>
            </a:r>
            <a:r>
              <a:rPr lang="en-US" sz="2400"/>
              <a:t>Interlocking Signatures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302" y="1369980"/>
            <a:ext cx="6708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. (root)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7302" y="2316819"/>
            <a:ext cx="5295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302" y="3263658"/>
            <a:ext cx="11681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.</a:t>
            </a:r>
            <a:r>
              <a:rPr lang="en-US" sz="1350" dirty="0" err="1"/>
              <a:t>example.com</a:t>
            </a:r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857302" y="4210497"/>
            <a:ext cx="15285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err="1"/>
              <a:t>www.example.com</a:t>
            </a:r>
            <a:endParaRPr lang="en-US" sz="1350" dirty="0"/>
          </a:p>
        </p:txBody>
      </p:sp>
      <p:sp>
        <p:nvSpPr>
          <p:cNvPr id="8" name="TextBox 7"/>
          <p:cNvSpPr txBox="1"/>
          <p:nvPr/>
        </p:nvSpPr>
        <p:spPr>
          <a:xfrm>
            <a:off x="2482329" y="1610443"/>
            <a:ext cx="144302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. Key-Signing Key – signs over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0544" y="1791676"/>
            <a:ext cx="150233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5267" y="1972908"/>
            <a:ext cx="144783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4168" y="2493277"/>
            <a:ext cx="162897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.com Key-Signing Key – signs over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2384" y="2674510"/>
            <a:ext cx="168828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7106" y="2855742"/>
            <a:ext cx="184056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6420" y="3565024"/>
            <a:ext cx="199766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example.com</a:t>
            </a:r>
            <a:r>
              <a:rPr lang="en-US" sz="825" dirty="0"/>
              <a:t> Key-Signing Key – signs over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0098" y="3746257"/>
            <a:ext cx="205697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example.com</a:t>
            </a:r>
            <a:r>
              <a:rPr lang="en-US" sz="825" dirty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96567" y="3927489"/>
            <a:ext cx="101983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www.example.com</a:t>
            </a:r>
            <a:endParaRPr lang="en-US" sz="825" dirty="0"/>
          </a:p>
        </p:txBody>
      </p:sp>
    </p:spTree>
    <p:extLst>
      <p:ext uri="{BB962C8B-B14F-4D97-AF65-F5344CB8AC3E}">
        <p14:creationId xmlns:p14="http://schemas.microsoft.com/office/powerpoint/2010/main" val="6415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DNSSEC </a:t>
            </a:r>
            <a:r>
              <a:rPr lang="en-US" sz="2400"/>
              <a:t>Interlocking Signatures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302" y="1369980"/>
            <a:ext cx="6708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. (root)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7302" y="2316819"/>
            <a:ext cx="5295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302" y="3263658"/>
            <a:ext cx="11681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.</a:t>
            </a:r>
            <a:r>
              <a:rPr lang="en-US" sz="1350" dirty="0" err="1"/>
              <a:t>example.com</a:t>
            </a:r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857301" y="4210497"/>
            <a:ext cx="24647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hlinkClick r:id="rId2"/>
              </a:rPr>
              <a:t>www.example.com</a:t>
            </a:r>
            <a:r>
              <a:rPr lang="en-US" sz="1350" dirty="0"/>
              <a:t>  IN A 192.0.1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329" y="1610443"/>
            <a:ext cx="144302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. Key-Signing Key – signs over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0544" y="1791676"/>
            <a:ext cx="150233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5267" y="1972908"/>
            <a:ext cx="144783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4168" y="2493277"/>
            <a:ext cx="162897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.com Key-Signing Key – signs over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2384" y="2674510"/>
            <a:ext cx="168828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7106" y="2855742"/>
            <a:ext cx="184056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6420" y="3565024"/>
            <a:ext cx="199766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example.com</a:t>
            </a:r>
            <a:r>
              <a:rPr lang="en-US" sz="825" dirty="0"/>
              <a:t> Key-Signing Key – signs over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0098" y="3746257"/>
            <a:ext cx="205697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example.com</a:t>
            </a:r>
            <a:r>
              <a:rPr lang="en-US" sz="825" dirty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96567" y="3927489"/>
            <a:ext cx="101983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www.example.com</a:t>
            </a:r>
            <a:endParaRPr lang="en-US" sz="825" dirty="0"/>
          </a:p>
        </p:txBody>
      </p:sp>
      <p:sp>
        <p:nvSpPr>
          <p:cNvPr id="28" name="Freeform 27"/>
          <p:cNvSpPr/>
          <p:nvPr/>
        </p:nvSpPr>
        <p:spPr>
          <a:xfrm>
            <a:off x="1808476" y="1648438"/>
            <a:ext cx="632090" cy="968942"/>
          </a:xfrm>
          <a:custGeom>
            <a:avLst/>
            <a:gdLst>
              <a:gd name="connsiteX0" fmla="*/ 438160 w 842787"/>
              <a:gd name="connsiteY0" fmla="*/ 0 h 1291923"/>
              <a:gd name="connsiteX1" fmla="*/ 270380 w 842787"/>
              <a:gd name="connsiteY1" fmla="*/ 687897 h 1291923"/>
              <a:gd name="connsiteX2" fmla="*/ 203268 w 842787"/>
              <a:gd name="connsiteY2" fmla="*/ 922789 h 1291923"/>
              <a:gd name="connsiteX3" fmla="*/ 110989 w 842787"/>
              <a:gd name="connsiteY3" fmla="*/ 914400 h 1291923"/>
              <a:gd name="connsiteX4" fmla="*/ 10321 w 842787"/>
              <a:gd name="connsiteY4" fmla="*/ 1157680 h 1291923"/>
              <a:gd name="connsiteX5" fmla="*/ 379437 w 842787"/>
              <a:gd name="connsiteY5" fmla="*/ 1291904 h 1291923"/>
              <a:gd name="connsiteX6" fmla="*/ 815664 w 842787"/>
              <a:gd name="connsiteY6" fmla="*/ 1149291 h 1291923"/>
              <a:gd name="connsiteX7" fmla="*/ 731774 w 842787"/>
              <a:gd name="connsiteY7" fmla="*/ 973123 h 1291923"/>
              <a:gd name="connsiteX8" fmla="*/ 203268 w 842787"/>
              <a:gd name="connsiteY8" fmla="*/ 973123 h 129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787" h="1291923">
                <a:moveTo>
                  <a:pt x="438160" y="0"/>
                </a:moveTo>
                <a:cubicBezTo>
                  <a:pt x="373844" y="267049"/>
                  <a:pt x="309529" y="534099"/>
                  <a:pt x="270380" y="687897"/>
                </a:cubicBezTo>
                <a:cubicBezTo>
                  <a:pt x="231231" y="841695"/>
                  <a:pt x="229833" y="885039"/>
                  <a:pt x="203268" y="922789"/>
                </a:cubicBezTo>
                <a:cubicBezTo>
                  <a:pt x="176703" y="960540"/>
                  <a:pt x="143147" y="875252"/>
                  <a:pt x="110989" y="914400"/>
                </a:cubicBezTo>
                <a:cubicBezTo>
                  <a:pt x="78831" y="953548"/>
                  <a:pt x="-34420" y="1094763"/>
                  <a:pt x="10321" y="1157680"/>
                </a:cubicBezTo>
                <a:cubicBezTo>
                  <a:pt x="55062" y="1220597"/>
                  <a:pt x="245213" y="1293302"/>
                  <a:pt x="379437" y="1291904"/>
                </a:cubicBezTo>
                <a:cubicBezTo>
                  <a:pt x="513661" y="1290506"/>
                  <a:pt x="756941" y="1202421"/>
                  <a:pt x="815664" y="1149291"/>
                </a:cubicBezTo>
                <a:cubicBezTo>
                  <a:pt x="874387" y="1096161"/>
                  <a:pt x="833840" y="1002484"/>
                  <a:pt x="731774" y="973123"/>
                </a:cubicBezTo>
                <a:cubicBezTo>
                  <a:pt x="629708" y="943762"/>
                  <a:pt x="203268" y="973123"/>
                  <a:pt x="203268" y="9731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Freeform 28"/>
          <p:cNvSpPr/>
          <p:nvPr/>
        </p:nvSpPr>
        <p:spPr>
          <a:xfrm>
            <a:off x="1887428" y="2548156"/>
            <a:ext cx="1288235" cy="1043501"/>
          </a:xfrm>
          <a:custGeom>
            <a:avLst/>
            <a:gdLst>
              <a:gd name="connsiteX0" fmla="*/ 341280 w 1717647"/>
              <a:gd name="connsiteY0" fmla="*/ 0 h 1391334"/>
              <a:gd name="connsiteX1" fmla="*/ 232223 w 1717647"/>
              <a:gd name="connsiteY1" fmla="*/ 662731 h 1391334"/>
              <a:gd name="connsiteX2" fmla="*/ 139944 w 1717647"/>
              <a:gd name="connsiteY2" fmla="*/ 1057013 h 1391334"/>
              <a:gd name="connsiteX3" fmla="*/ 64443 w 1717647"/>
              <a:gd name="connsiteY3" fmla="*/ 1057013 h 1391334"/>
              <a:gd name="connsiteX4" fmla="*/ 14109 w 1717647"/>
              <a:gd name="connsiteY4" fmla="*/ 1300294 h 1391334"/>
              <a:gd name="connsiteX5" fmla="*/ 332891 w 1717647"/>
              <a:gd name="connsiteY5" fmla="*/ 1367406 h 1391334"/>
              <a:gd name="connsiteX6" fmla="*/ 1297624 w 1717647"/>
              <a:gd name="connsiteY6" fmla="*/ 1375795 h 1391334"/>
              <a:gd name="connsiteX7" fmla="*/ 1717074 w 1717647"/>
              <a:gd name="connsiteY7" fmla="*/ 1166070 h 1391334"/>
              <a:gd name="connsiteX8" fmla="*/ 1373125 w 1717647"/>
              <a:gd name="connsiteY8" fmla="*/ 989901 h 1391334"/>
              <a:gd name="connsiteX9" fmla="*/ 760729 w 1717647"/>
              <a:gd name="connsiteY9" fmla="*/ 947956 h 1391334"/>
              <a:gd name="connsiteX10" fmla="*/ 181889 w 1717647"/>
              <a:gd name="connsiteY10" fmla="*/ 1015068 h 13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647" h="1391334">
                <a:moveTo>
                  <a:pt x="341280" y="0"/>
                </a:moveTo>
                <a:cubicBezTo>
                  <a:pt x="303529" y="243281"/>
                  <a:pt x="265779" y="486562"/>
                  <a:pt x="232223" y="662731"/>
                </a:cubicBezTo>
                <a:cubicBezTo>
                  <a:pt x="198667" y="838900"/>
                  <a:pt x="167907" y="991299"/>
                  <a:pt x="139944" y="1057013"/>
                </a:cubicBezTo>
                <a:cubicBezTo>
                  <a:pt x="111981" y="1122727"/>
                  <a:pt x="85415" y="1016466"/>
                  <a:pt x="64443" y="1057013"/>
                </a:cubicBezTo>
                <a:cubicBezTo>
                  <a:pt x="43470" y="1097560"/>
                  <a:pt x="-30632" y="1248562"/>
                  <a:pt x="14109" y="1300294"/>
                </a:cubicBezTo>
                <a:cubicBezTo>
                  <a:pt x="58850" y="1352026"/>
                  <a:pt x="118972" y="1354822"/>
                  <a:pt x="332891" y="1367406"/>
                </a:cubicBezTo>
                <a:cubicBezTo>
                  <a:pt x="546810" y="1379990"/>
                  <a:pt x="1066927" y="1409351"/>
                  <a:pt x="1297624" y="1375795"/>
                </a:cubicBezTo>
                <a:cubicBezTo>
                  <a:pt x="1528321" y="1342239"/>
                  <a:pt x="1704491" y="1230386"/>
                  <a:pt x="1717074" y="1166070"/>
                </a:cubicBezTo>
                <a:cubicBezTo>
                  <a:pt x="1729658" y="1101754"/>
                  <a:pt x="1532516" y="1026253"/>
                  <a:pt x="1373125" y="989901"/>
                </a:cubicBezTo>
                <a:cubicBezTo>
                  <a:pt x="1213734" y="953549"/>
                  <a:pt x="959268" y="943761"/>
                  <a:pt x="760729" y="947956"/>
                </a:cubicBezTo>
                <a:cubicBezTo>
                  <a:pt x="562190" y="952151"/>
                  <a:pt x="181889" y="1015068"/>
                  <a:pt x="181889" y="1015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2130804" y="3630336"/>
            <a:ext cx="308295" cy="597716"/>
          </a:xfrm>
          <a:custGeom>
            <a:avLst/>
            <a:gdLst>
              <a:gd name="connsiteX0" fmla="*/ 0 w 411060"/>
              <a:gd name="connsiteY0" fmla="*/ 796954 h 796954"/>
              <a:gd name="connsiteX1" fmla="*/ 310392 w 411060"/>
              <a:gd name="connsiteY1" fmla="*/ 33556 h 796954"/>
              <a:gd name="connsiteX2" fmla="*/ 83889 w 411060"/>
              <a:gd name="connsiteY2" fmla="*/ 167780 h 796954"/>
              <a:gd name="connsiteX3" fmla="*/ 302003 w 411060"/>
              <a:gd name="connsiteY3" fmla="*/ 0 h 796954"/>
              <a:gd name="connsiteX4" fmla="*/ 411060 w 411060"/>
              <a:gd name="connsiteY4" fmla="*/ 16778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" h="796954">
                <a:moveTo>
                  <a:pt x="0" y="796954"/>
                </a:moveTo>
                <a:cubicBezTo>
                  <a:pt x="148205" y="467686"/>
                  <a:pt x="296411" y="138418"/>
                  <a:pt x="310392" y="33556"/>
                </a:cubicBezTo>
                <a:cubicBezTo>
                  <a:pt x="324373" y="-71306"/>
                  <a:pt x="85287" y="173373"/>
                  <a:pt x="83889" y="167780"/>
                </a:cubicBezTo>
                <a:cubicBezTo>
                  <a:pt x="82491" y="162187"/>
                  <a:pt x="247475" y="0"/>
                  <a:pt x="302003" y="0"/>
                </a:cubicBezTo>
                <a:cubicBezTo>
                  <a:pt x="356531" y="0"/>
                  <a:pt x="411060" y="167780"/>
                  <a:pt x="411060" y="1677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2023844" y="2529170"/>
            <a:ext cx="207627" cy="144821"/>
          </a:xfrm>
          <a:custGeom>
            <a:avLst/>
            <a:gdLst>
              <a:gd name="connsiteX0" fmla="*/ 0 w 276836"/>
              <a:gd name="connsiteY0" fmla="*/ 167927 h 193094"/>
              <a:gd name="connsiteX1" fmla="*/ 176169 w 276836"/>
              <a:gd name="connsiteY1" fmla="*/ 147 h 193094"/>
              <a:gd name="connsiteX2" fmla="*/ 276836 w 276836"/>
              <a:gd name="connsiteY2" fmla="*/ 193094 h 1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36" h="193094">
                <a:moveTo>
                  <a:pt x="0" y="167927"/>
                </a:moveTo>
                <a:cubicBezTo>
                  <a:pt x="65015" y="81939"/>
                  <a:pt x="130030" y="-4048"/>
                  <a:pt x="176169" y="147"/>
                </a:cubicBezTo>
                <a:cubicBezTo>
                  <a:pt x="222308" y="4341"/>
                  <a:pt x="276836" y="193094"/>
                  <a:pt x="276836" y="193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Freeform 31"/>
          <p:cNvSpPr/>
          <p:nvPr/>
        </p:nvSpPr>
        <p:spPr>
          <a:xfrm>
            <a:off x="1979802" y="1647806"/>
            <a:ext cx="257961" cy="195675"/>
          </a:xfrm>
          <a:custGeom>
            <a:avLst/>
            <a:gdLst>
              <a:gd name="connsiteX0" fmla="*/ 0 w 343948"/>
              <a:gd name="connsiteY0" fmla="*/ 193788 h 260900"/>
              <a:gd name="connsiteX1" fmla="*/ 201336 w 343948"/>
              <a:gd name="connsiteY1" fmla="*/ 842 h 260900"/>
              <a:gd name="connsiteX2" fmla="*/ 343948 w 343948"/>
              <a:gd name="connsiteY2" fmla="*/ 260900 h 2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48" h="260900">
                <a:moveTo>
                  <a:pt x="0" y="193788"/>
                </a:moveTo>
                <a:cubicBezTo>
                  <a:pt x="72005" y="91722"/>
                  <a:pt x="144011" y="-10343"/>
                  <a:pt x="201336" y="842"/>
                </a:cubicBezTo>
                <a:cubicBezTo>
                  <a:pt x="258661" y="12027"/>
                  <a:pt x="343948" y="260900"/>
                  <a:pt x="343948" y="260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633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DNSSEC </a:t>
            </a:r>
            <a:r>
              <a:rPr lang="en-US" sz="2400"/>
              <a:t>Interlocking Signatures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302" y="1369980"/>
            <a:ext cx="6708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. (root)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7302" y="2316819"/>
            <a:ext cx="5295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302" y="3263658"/>
            <a:ext cx="11681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.</a:t>
            </a:r>
            <a:r>
              <a:rPr lang="en-US" sz="1350" dirty="0" err="1"/>
              <a:t>example.com</a:t>
            </a:r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857301" y="4210497"/>
            <a:ext cx="24647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hlinkClick r:id="rId2"/>
              </a:rPr>
              <a:t>www.example.com</a:t>
            </a:r>
            <a:r>
              <a:rPr lang="en-US" sz="1350" dirty="0"/>
              <a:t>  IN A 192.0.1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329" y="1610443"/>
            <a:ext cx="144302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. Key-Signing Key – signs over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0544" y="1791676"/>
            <a:ext cx="150233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5267" y="1972908"/>
            <a:ext cx="144783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4168" y="2493277"/>
            <a:ext cx="162897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.com Key-Signing Key – signs over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2384" y="2674510"/>
            <a:ext cx="168828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7106" y="2855742"/>
            <a:ext cx="184056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6420" y="3565024"/>
            <a:ext cx="199766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example.com</a:t>
            </a:r>
            <a:r>
              <a:rPr lang="en-US" sz="825" dirty="0"/>
              <a:t> Key-Signing Key – signs over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0098" y="3746257"/>
            <a:ext cx="205697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example.com</a:t>
            </a:r>
            <a:r>
              <a:rPr lang="en-US" sz="825" dirty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96567" y="3927489"/>
            <a:ext cx="101983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www.example.com</a:t>
            </a:r>
            <a:endParaRPr lang="en-US" sz="825" dirty="0"/>
          </a:p>
        </p:txBody>
      </p:sp>
      <p:sp>
        <p:nvSpPr>
          <p:cNvPr id="3" name="TextBox 2"/>
          <p:cNvSpPr txBox="1"/>
          <p:nvPr/>
        </p:nvSpPr>
        <p:spPr>
          <a:xfrm>
            <a:off x="4572001" y="4080894"/>
            <a:ext cx="231185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</a:t>
            </a:r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record valid?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8500" y="3778141"/>
            <a:ext cx="214193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</a:t>
            </a:r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the ZSK </a:t>
            </a:r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for </a:t>
            </a:r>
            <a:r>
              <a:rPr lang="en-US" sz="825" dirty="0" err="1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6380" y="3475391"/>
            <a:ext cx="214353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</a:t>
            </a:r>
            <a:r>
              <a:rPr lang="en-US" sz="825" dirty="0" err="1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27763" y="2964891"/>
            <a:ext cx="258917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74262" y="2662141"/>
            <a:ext cx="171072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.com valid?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02143" y="2359391"/>
            <a:ext cx="171232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.com valid?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87029" y="1848891"/>
            <a:ext cx="258917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33529" y="1546141"/>
            <a:ext cx="15055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 valid?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61410" y="1243391"/>
            <a:ext cx="150714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 valid?</a:t>
            </a:r>
          </a:p>
        </p:txBody>
      </p:sp>
      <p:sp>
        <p:nvSpPr>
          <p:cNvPr id="28" name="Freeform 27"/>
          <p:cNvSpPr/>
          <p:nvPr/>
        </p:nvSpPr>
        <p:spPr>
          <a:xfrm>
            <a:off x="1808476" y="1648438"/>
            <a:ext cx="632090" cy="968942"/>
          </a:xfrm>
          <a:custGeom>
            <a:avLst/>
            <a:gdLst>
              <a:gd name="connsiteX0" fmla="*/ 438160 w 842787"/>
              <a:gd name="connsiteY0" fmla="*/ 0 h 1291923"/>
              <a:gd name="connsiteX1" fmla="*/ 270380 w 842787"/>
              <a:gd name="connsiteY1" fmla="*/ 687897 h 1291923"/>
              <a:gd name="connsiteX2" fmla="*/ 203268 w 842787"/>
              <a:gd name="connsiteY2" fmla="*/ 922789 h 1291923"/>
              <a:gd name="connsiteX3" fmla="*/ 110989 w 842787"/>
              <a:gd name="connsiteY3" fmla="*/ 914400 h 1291923"/>
              <a:gd name="connsiteX4" fmla="*/ 10321 w 842787"/>
              <a:gd name="connsiteY4" fmla="*/ 1157680 h 1291923"/>
              <a:gd name="connsiteX5" fmla="*/ 379437 w 842787"/>
              <a:gd name="connsiteY5" fmla="*/ 1291904 h 1291923"/>
              <a:gd name="connsiteX6" fmla="*/ 815664 w 842787"/>
              <a:gd name="connsiteY6" fmla="*/ 1149291 h 1291923"/>
              <a:gd name="connsiteX7" fmla="*/ 731774 w 842787"/>
              <a:gd name="connsiteY7" fmla="*/ 973123 h 1291923"/>
              <a:gd name="connsiteX8" fmla="*/ 203268 w 842787"/>
              <a:gd name="connsiteY8" fmla="*/ 973123 h 129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787" h="1291923">
                <a:moveTo>
                  <a:pt x="438160" y="0"/>
                </a:moveTo>
                <a:cubicBezTo>
                  <a:pt x="373844" y="267049"/>
                  <a:pt x="309529" y="534099"/>
                  <a:pt x="270380" y="687897"/>
                </a:cubicBezTo>
                <a:cubicBezTo>
                  <a:pt x="231231" y="841695"/>
                  <a:pt x="229833" y="885039"/>
                  <a:pt x="203268" y="922789"/>
                </a:cubicBezTo>
                <a:cubicBezTo>
                  <a:pt x="176703" y="960540"/>
                  <a:pt x="143147" y="875252"/>
                  <a:pt x="110989" y="914400"/>
                </a:cubicBezTo>
                <a:cubicBezTo>
                  <a:pt x="78831" y="953548"/>
                  <a:pt x="-34420" y="1094763"/>
                  <a:pt x="10321" y="1157680"/>
                </a:cubicBezTo>
                <a:cubicBezTo>
                  <a:pt x="55062" y="1220597"/>
                  <a:pt x="245213" y="1293302"/>
                  <a:pt x="379437" y="1291904"/>
                </a:cubicBezTo>
                <a:cubicBezTo>
                  <a:pt x="513661" y="1290506"/>
                  <a:pt x="756941" y="1202421"/>
                  <a:pt x="815664" y="1149291"/>
                </a:cubicBezTo>
                <a:cubicBezTo>
                  <a:pt x="874387" y="1096161"/>
                  <a:pt x="833840" y="1002484"/>
                  <a:pt x="731774" y="973123"/>
                </a:cubicBezTo>
                <a:cubicBezTo>
                  <a:pt x="629708" y="943762"/>
                  <a:pt x="203268" y="973123"/>
                  <a:pt x="203268" y="9731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Freeform 28"/>
          <p:cNvSpPr/>
          <p:nvPr/>
        </p:nvSpPr>
        <p:spPr>
          <a:xfrm>
            <a:off x="1887428" y="2548156"/>
            <a:ext cx="1288235" cy="1043501"/>
          </a:xfrm>
          <a:custGeom>
            <a:avLst/>
            <a:gdLst>
              <a:gd name="connsiteX0" fmla="*/ 341280 w 1717647"/>
              <a:gd name="connsiteY0" fmla="*/ 0 h 1391334"/>
              <a:gd name="connsiteX1" fmla="*/ 232223 w 1717647"/>
              <a:gd name="connsiteY1" fmla="*/ 662731 h 1391334"/>
              <a:gd name="connsiteX2" fmla="*/ 139944 w 1717647"/>
              <a:gd name="connsiteY2" fmla="*/ 1057013 h 1391334"/>
              <a:gd name="connsiteX3" fmla="*/ 64443 w 1717647"/>
              <a:gd name="connsiteY3" fmla="*/ 1057013 h 1391334"/>
              <a:gd name="connsiteX4" fmla="*/ 14109 w 1717647"/>
              <a:gd name="connsiteY4" fmla="*/ 1300294 h 1391334"/>
              <a:gd name="connsiteX5" fmla="*/ 332891 w 1717647"/>
              <a:gd name="connsiteY5" fmla="*/ 1367406 h 1391334"/>
              <a:gd name="connsiteX6" fmla="*/ 1297624 w 1717647"/>
              <a:gd name="connsiteY6" fmla="*/ 1375795 h 1391334"/>
              <a:gd name="connsiteX7" fmla="*/ 1717074 w 1717647"/>
              <a:gd name="connsiteY7" fmla="*/ 1166070 h 1391334"/>
              <a:gd name="connsiteX8" fmla="*/ 1373125 w 1717647"/>
              <a:gd name="connsiteY8" fmla="*/ 989901 h 1391334"/>
              <a:gd name="connsiteX9" fmla="*/ 760729 w 1717647"/>
              <a:gd name="connsiteY9" fmla="*/ 947956 h 1391334"/>
              <a:gd name="connsiteX10" fmla="*/ 181889 w 1717647"/>
              <a:gd name="connsiteY10" fmla="*/ 1015068 h 13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647" h="1391334">
                <a:moveTo>
                  <a:pt x="341280" y="0"/>
                </a:moveTo>
                <a:cubicBezTo>
                  <a:pt x="303529" y="243281"/>
                  <a:pt x="265779" y="486562"/>
                  <a:pt x="232223" y="662731"/>
                </a:cubicBezTo>
                <a:cubicBezTo>
                  <a:pt x="198667" y="838900"/>
                  <a:pt x="167907" y="991299"/>
                  <a:pt x="139944" y="1057013"/>
                </a:cubicBezTo>
                <a:cubicBezTo>
                  <a:pt x="111981" y="1122727"/>
                  <a:pt x="85415" y="1016466"/>
                  <a:pt x="64443" y="1057013"/>
                </a:cubicBezTo>
                <a:cubicBezTo>
                  <a:pt x="43470" y="1097560"/>
                  <a:pt x="-30632" y="1248562"/>
                  <a:pt x="14109" y="1300294"/>
                </a:cubicBezTo>
                <a:cubicBezTo>
                  <a:pt x="58850" y="1352026"/>
                  <a:pt x="118972" y="1354822"/>
                  <a:pt x="332891" y="1367406"/>
                </a:cubicBezTo>
                <a:cubicBezTo>
                  <a:pt x="546810" y="1379990"/>
                  <a:pt x="1066927" y="1409351"/>
                  <a:pt x="1297624" y="1375795"/>
                </a:cubicBezTo>
                <a:cubicBezTo>
                  <a:pt x="1528321" y="1342239"/>
                  <a:pt x="1704491" y="1230386"/>
                  <a:pt x="1717074" y="1166070"/>
                </a:cubicBezTo>
                <a:cubicBezTo>
                  <a:pt x="1729658" y="1101754"/>
                  <a:pt x="1532516" y="1026253"/>
                  <a:pt x="1373125" y="989901"/>
                </a:cubicBezTo>
                <a:cubicBezTo>
                  <a:pt x="1213734" y="953549"/>
                  <a:pt x="959268" y="943761"/>
                  <a:pt x="760729" y="947956"/>
                </a:cubicBezTo>
                <a:cubicBezTo>
                  <a:pt x="562190" y="952151"/>
                  <a:pt x="181889" y="1015068"/>
                  <a:pt x="181889" y="1015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2130804" y="3630336"/>
            <a:ext cx="308295" cy="597716"/>
          </a:xfrm>
          <a:custGeom>
            <a:avLst/>
            <a:gdLst>
              <a:gd name="connsiteX0" fmla="*/ 0 w 411060"/>
              <a:gd name="connsiteY0" fmla="*/ 796954 h 796954"/>
              <a:gd name="connsiteX1" fmla="*/ 310392 w 411060"/>
              <a:gd name="connsiteY1" fmla="*/ 33556 h 796954"/>
              <a:gd name="connsiteX2" fmla="*/ 83889 w 411060"/>
              <a:gd name="connsiteY2" fmla="*/ 167780 h 796954"/>
              <a:gd name="connsiteX3" fmla="*/ 302003 w 411060"/>
              <a:gd name="connsiteY3" fmla="*/ 0 h 796954"/>
              <a:gd name="connsiteX4" fmla="*/ 411060 w 411060"/>
              <a:gd name="connsiteY4" fmla="*/ 16778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" h="796954">
                <a:moveTo>
                  <a:pt x="0" y="796954"/>
                </a:moveTo>
                <a:cubicBezTo>
                  <a:pt x="148205" y="467686"/>
                  <a:pt x="296411" y="138418"/>
                  <a:pt x="310392" y="33556"/>
                </a:cubicBezTo>
                <a:cubicBezTo>
                  <a:pt x="324373" y="-71306"/>
                  <a:pt x="85287" y="173373"/>
                  <a:pt x="83889" y="167780"/>
                </a:cubicBezTo>
                <a:cubicBezTo>
                  <a:pt x="82491" y="162187"/>
                  <a:pt x="247475" y="0"/>
                  <a:pt x="302003" y="0"/>
                </a:cubicBezTo>
                <a:cubicBezTo>
                  <a:pt x="356531" y="0"/>
                  <a:pt x="411060" y="167780"/>
                  <a:pt x="411060" y="1677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2023844" y="2529170"/>
            <a:ext cx="207627" cy="144821"/>
          </a:xfrm>
          <a:custGeom>
            <a:avLst/>
            <a:gdLst>
              <a:gd name="connsiteX0" fmla="*/ 0 w 276836"/>
              <a:gd name="connsiteY0" fmla="*/ 167927 h 193094"/>
              <a:gd name="connsiteX1" fmla="*/ 176169 w 276836"/>
              <a:gd name="connsiteY1" fmla="*/ 147 h 193094"/>
              <a:gd name="connsiteX2" fmla="*/ 276836 w 276836"/>
              <a:gd name="connsiteY2" fmla="*/ 193094 h 1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36" h="193094">
                <a:moveTo>
                  <a:pt x="0" y="167927"/>
                </a:moveTo>
                <a:cubicBezTo>
                  <a:pt x="65015" y="81939"/>
                  <a:pt x="130030" y="-4048"/>
                  <a:pt x="176169" y="147"/>
                </a:cubicBezTo>
                <a:cubicBezTo>
                  <a:pt x="222308" y="4341"/>
                  <a:pt x="276836" y="193094"/>
                  <a:pt x="276836" y="193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Freeform 31"/>
          <p:cNvSpPr/>
          <p:nvPr/>
        </p:nvSpPr>
        <p:spPr>
          <a:xfrm>
            <a:off x="1979802" y="1647806"/>
            <a:ext cx="257961" cy="195675"/>
          </a:xfrm>
          <a:custGeom>
            <a:avLst/>
            <a:gdLst>
              <a:gd name="connsiteX0" fmla="*/ 0 w 343948"/>
              <a:gd name="connsiteY0" fmla="*/ 193788 h 260900"/>
              <a:gd name="connsiteX1" fmla="*/ 201336 w 343948"/>
              <a:gd name="connsiteY1" fmla="*/ 842 h 260900"/>
              <a:gd name="connsiteX2" fmla="*/ 343948 w 343948"/>
              <a:gd name="connsiteY2" fmla="*/ 260900 h 2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48" h="260900">
                <a:moveTo>
                  <a:pt x="0" y="193788"/>
                </a:moveTo>
                <a:cubicBezTo>
                  <a:pt x="72005" y="91722"/>
                  <a:pt x="144011" y="-10343"/>
                  <a:pt x="201336" y="842"/>
                </a:cubicBezTo>
                <a:cubicBezTo>
                  <a:pt x="258661" y="12027"/>
                  <a:pt x="343948" y="260900"/>
                  <a:pt x="343948" y="260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Freeform 24"/>
          <p:cNvSpPr/>
          <p:nvPr/>
        </p:nvSpPr>
        <p:spPr>
          <a:xfrm>
            <a:off x="4255477" y="1391294"/>
            <a:ext cx="1015512" cy="2993870"/>
          </a:xfrm>
          <a:custGeom>
            <a:avLst/>
            <a:gdLst>
              <a:gd name="connsiteX0" fmla="*/ 0 w 1354016"/>
              <a:gd name="connsiteY0" fmla="*/ 3991827 h 3991827"/>
              <a:gd name="connsiteX1" fmla="*/ 360485 w 1354016"/>
              <a:gd name="connsiteY1" fmla="*/ 3666511 h 3991827"/>
              <a:gd name="connsiteX2" fmla="*/ 615462 w 1354016"/>
              <a:gd name="connsiteY2" fmla="*/ 2760904 h 3991827"/>
              <a:gd name="connsiteX3" fmla="*/ 1151793 w 1354016"/>
              <a:gd name="connsiteY3" fmla="*/ 158380 h 3991827"/>
              <a:gd name="connsiteX4" fmla="*/ 923193 w 1354016"/>
              <a:gd name="connsiteY4" fmla="*/ 369396 h 3991827"/>
              <a:gd name="connsiteX5" fmla="*/ 1178169 w 1354016"/>
              <a:gd name="connsiteY5" fmla="*/ 119 h 3991827"/>
              <a:gd name="connsiteX6" fmla="*/ 1354016 w 1354016"/>
              <a:gd name="connsiteY6" fmla="*/ 325434 h 399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4016" h="3991827">
                <a:moveTo>
                  <a:pt x="0" y="3991827"/>
                </a:moveTo>
                <a:cubicBezTo>
                  <a:pt x="128954" y="3931746"/>
                  <a:pt x="257908" y="3871665"/>
                  <a:pt x="360485" y="3666511"/>
                </a:cubicBezTo>
                <a:cubicBezTo>
                  <a:pt x="463062" y="3461357"/>
                  <a:pt x="483577" y="3345592"/>
                  <a:pt x="615462" y="2760904"/>
                </a:cubicBezTo>
                <a:cubicBezTo>
                  <a:pt x="747347" y="2176216"/>
                  <a:pt x="1100505" y="556965"/>
                  <a:pt x="1151793" y="158380"/>
                </a:cubicBezTo>
                <a:cubicBezTo>
                  <a:pt x="1203082" y="-240205"/>
                  <a:pt x="918797" y="395773"/>
                  <a:pt x="923193" y="369396"/>
                </a:cubicBezTo>
                <a:cubicBezTo>
                  <a:pt x="927589" y="343019"/>
                  <a:pt x="1106365" y="7446"/>
                  <a:pt x="1178169" y="119"/>
                </a:cubicBezTo>
                <a:cubicBezTo>
                  <a:pt x="1249973" y="-7208"/>
                  <a:pt x="1354016" y="325434"/>
                  <a:pt x="1354016" y="32543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4053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DNSSEC </a:t>
            </a:r>
            <a:r>
              <a:rPr lang="en-US" sz="2400"/>
              <a:t>Interlocking Signatures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302" y="1369980"/>
            <a:ext cx="6708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. (root)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7302" y="2316819"/>
            <a:ext cx="52950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302" y="3263658"/>
            <a:ext cx="11681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.</a:t>
            </a:r>
            <a:r>
              <a:rPr lang="en-US" sz="1350" dirty="0" err="1"/>
              <a:t>example.com</a:t>
            </a:r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857301" y="4210497"/>
            <a:ext cx="24647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hlinkClick r:id="rId2"/>
              </a:rPr>
              <a:t>www.example.com</a:t>
            </a:r>
            <a:r>
              <a:rPr lang="en-US" sz="1350" dirty="0"/>
              <a:t>  IN A 192.0.1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329" y="1610443"/>
            <a:ext cx="144302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. Key-Signing Key – signs over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0544" y="1791676"/>
            <a:ext cx="150233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. Zone-Signing Key – signs over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55267" y="1972908"/>
            <a:ext cx="144783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DS for .com (Key-Signing Key)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14168" y="2493277"/>
            <a:ext cx="1628972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.com Key-Signing Key – signs over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2384" y="2674510"/>
            <a:ext cx="168828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.com Zone-Signing Key – signs over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7106" y="2855742"/>
            <a:ext cx="184056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/>
              <a:t>DS for example .com (Key-Signing Key)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16420" y="3565024"/>
            <a:ext cx="199766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example.com</a:t>
            </a:r>
            <a:r>
              <a:rPr lang="en-US" sz="825" dirty="0"/>
              <a:t> Key-Signing Key – signs over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0098" y="3746257"/>
            <a:ext cx="205697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example.com</a:t>
            </a:r>
            <a:r>
              <a:rPr lang="en-US" sz="825" dirty="0"/>
              <a:t> Zone-Signing Key – signs over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96567" y="3927489"/>
            <a:ext cx="101983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 err="1"/>
              <a:t>www.example.com</a:t>
            </a:r>
            <a:endParaRPr lang="en-US" sz="825" dirty="0"/>
          </a:p>
        </p:txBody>
      </p:sp>
      <p:sp>
        <p:nvSpPr>
          <p:cNvPr id="3" name="TextBox 2"/>
          <p:cNvSpPr txBox="1"/>
          <p:nvPr/>
        </p:nvSpPr>
        <p:spPr>
          <a:xfrm>
            <a:off x="4572001" y="4080894"/>
            <a:ext cx="2311851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</a:t>
            </a:r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record valid?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8500" y="3778141"/>
            <a:ext cx="2141933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</a:t>
            </a:r>
            <a:r>
              <a:rPr lang="en-US" sz="825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the ZSK </a:t>
            </a:r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for </a:t>
            </a:r>
            <a:r>
              <a:rPr lang="en-US" sz="825" dirty="0" err="1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46380" y="3475391"/>
            <a:ext cx="2143536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</a:t>
            </a:r>
            <a:r>
              <a:rPr lang="en-US" sz="825" dirty="0" err="1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example.com</a:t>
            </a:r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 valid?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27763" y="2964891"/>
            <a:ext cx="258917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74262" y="2662141"/>
            <a:ext cx="1710725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.com valid?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02143" y="2359391"/>
            <a:ext cx="1712328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.com valid?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87029" y="1848891"/>
            <a:ext cx="258917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this DS equal to the hash of the KSK?</a:t>
            </a:r>
          </a:p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signature for this record valid?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33529" y="1546141"/>
            <a:ext cx="150554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ZSK for . valid?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61410" y="1243391"/>
            <a:ext cx="150714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25" dirty="0">
                <a:solidFill>
                  <a:schemeClr val="accent4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Is the KSK for . valid?</a:t>
            </a:r>
          </a:p>
        </p:txBody>
      </p:sp>
      <p:sp>
        <p:nvSpPr>
          <p:cNvPr id="28" name="Freeform 27"/>
          <p:cNvSpPr/>
          <p:nvPr/>
        </p:nvSpPr>
        <p:spPr>
          <a:xfrm>
            <a:off x="1808476" y="1648438"/>
            <a:ext cx="632090" cy="968942"/>
          </a:xfrm>
          <a:custGeom>
            <a:avLst/>
            <a:gdLst>
              <a:gd name="connsiteX0" fmla="*/ 438160 w 842787"/>
              <a:gd name="connsiteY0" fmla="*/ 0 h 1291923"/>
              <a:gd name="connsiteX1" fmla="*/ 270380 w 842787"/>
              <a:gd name="connsiteY1" fmla="*/ 687897 h 1291923"/>
              <a:gd name="connsiteX2" fmla="*/ 203268 w 842787"/>
              <a:gd name="connsiteY2" fmla="*/ 922789 h 1291923"/>
              <a:gd name="connsiteX3" fmla="*/ 110989 w 842787"/>
              <a:gd name="connsiteY3" fmla="*/ 914400 h 1291923"/>
              <a:gd name="connsiteX4" fmla="*/ 10321 w 842787"/>
              <a:gd name="connsiteY4" fmla="*/ 1157680 h 1291923"/>
              <a:gd name="connsiteX5" fmla="*/ 379437 w 842787"/>
              <a:gd name="connsiteY5" fmla="*/ 1291904 h 1291923"/>
              <a:gd name="connsiteX6" fmla="*/ 815664 w 842787"/>
              <a:gd name="connsiteY6" fmla="*/ 1149291 h 1291923"/>
              <a:gd name="connsiteX7" fmla="*/ 731774 w 842787"/>
              <a:gd name="connsiteY7" fmla="*/ 973123 h 1291923"/>
              <a:gd name="connsiteX8" fmla="*/ 203268 w 842787"/>
              <a:gd name="connsiteY8" fmla="*/ 973123 h 1291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787" h="1291923">
                <a:moveTo>
                  <a:pt x="438160" y="0"/>
                </a:moveTo>
                <a:cubicBezTo>
                  <a:pt x="373844" y="267049"/>
                  <a:pt x="309529" y="534099"/>
                  <a:pt x="270380" y="687897"/>
                </a:cubicBezTo>
                <a:cubicBezTo>
                  <a:pt x="231231" y="841695"/>
                  <a:pt x="229833" y="885039"/>
                  <a:pt x="203268" y="922789"/>
                </a:cubicBezTo>
                <a:cubicBezTo>
                  <a:pt x="176703" y="960540"/>
                  <a:pt x="143147" y="875252"/>
                  <a:pt x="110989" y="914400"/>
                </a:cubicBezTo>
                <a:cubicBezTo>
                  <a:pt x="78831" y="953548"/>
                  <a:pt x="-34420" y="1094763"/>
                  <a:pt x="10321" y="1157680"/>
                </a:cubicBezTo>
                <a:cubicBezTo>
                  <a:pt x="55062" y="1220597"/>
                  <a:pt x="245213" y="1293302"/>
                  <a:pt x="379437" y="1291904"/>
                </a:cubicBezTo>
                <a:cubicBezTo>
                  <a:pt x="513661" y="1290506"/>
                  <a:pt x="756941" y="1202421"/>
                  <a:pt x="815664" y="1149291"/>
                </a:cubicBezTo>
                <a:cubicBezTo>
                  <a:pt x="874387" y="1096161"/>
                  <a:pt x="833840" y="1002484"/>
                  <a:pt x="731774" y="973123"/>
                </a:cubicBezTo>
                <a:cubicBezTo>
                  <a:pt x="629708" y="943762"/>
                  <a:pt x="203268" y="973123"/>
                  <a:pt x="203268" y="973123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Freeform 28"/>
          <p:cNvSpPr/>
          <p:nvPr/>
        </p:nvSpPr>
        <p:spPr>
          <a:xfrm>
            <a:off x="1887428" y="2548156"/>
            <a:ext cx="1288235" cy="1043501"/>
          </a:xfrm>
          <a:custGeom>
            <a:avLst/>
            <a:gdLst>
              <a:gd name="connsiteX0" fmla="*/ 341280 w 1717647"/>
              <a:gd name="connsiteY0" fmla="*/ 0 h 1391334"/>
              <a:gd name="connsiteX1" fmla="*/ 232223 w 1717647"/>
              <a:gd name="connsiteY1" fmla="*/ 662731 h 1391334"/>
              <a:gd name="connsiteX2" fmla="*/ 139944 w 1717647"/>
              <a:gd name="connsiteY2" fmla="*/ 1057013 h 1391334"/>
              <a:gd name="connsiteX3" fmla="*/ 64443 w 1717647"/>
              <a:gd name="connsiteY3" fmla="*/ 1057013 h 1391334"/>
              <a:gd name="connsiteX4" fmla="*/ 14109 w 1717647"/>
              <a:gd name="connsiteY4" fmla="*/ 1300294 h 1391334"/>
              <a:gd name="connsiteX5" fmla="*/ 332891 w 1717647"/>
              <a:gd name="connsiteY5" fmla="*/ 1367406 h 1391334"/>
              <a:gd name="connsiteX6" fmla="*/ 1297624 w 1717647"/>
              <a:gd name="connsiteY6" fmla="*/ 1375795 h 1391334"/>
              <a:gd name="connsiteX7" fmla="*/ 1717074 w 1717647"/>
              <a:gd name="connsiteY7" fmla="*/ 1166070 h 1391334"/>
              <a:gd name="connsiteX8" fmla="*/ 1373125 w 1717647"/>
              <a:gd name="connsiteY8" fmla="*/ 989901 h 1391334"/>
              <a:gd name="connsiteX9" fmla="*/ 760729 w 1717647"/>
              <a:gd name="connsiteY9" fmla="*/ 947956 h 1391334"/>
              <a:gd name="connsiteX10" fmla="*/ 181889 w 1717647"/>
              <a:gd name="connsiteY10" fmla="*/ 1015068 h 1391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647" h="1391334">
                <a:moveTo>
                  <a:pt x="341280" y="0"/>
                </a:moveTo>
                <a:cubicBezTo>
                  <a:pt x="303529" y="243281"/>
                  <a:pt x="265779" y="486562"/>
                  <a:pt x="232223" y="662731"/>
                </a:cubicBezTo>
                <a:cubicBezTo>
                  <a:pt x="198667" y="838900"/>
                  <a:pt x="167907" y="991299"/>
                  <a:pt x="139944" y="1057013"/>
                </a:cubicBezTo>
                <a:cubicBezTo>
                  <a:pt x="111981" y="1122727"/>
                  <a:pt x="85415" y="1016466"/>
                  <a:pt x="64443" y="1057013"/>
                </a:cubicBezTo>
                <a:cubicBezTo>
                  <a:pt x="43470" y="1097560"/>
                  <a:pt x="-30632" y="1248562"/>
                  <a:pt x="14109" y="1300294"/>
                </a:cubicBezTo>
                <a:cubicBezTo>
                  <a:pt x="58850" y="1352026"/>
                  <a:pt x="118972" y="1354822"/>
                  <a:pt x="332891" y="1367406"/>
                </a:cubicBezTo>
                <a:cubicBezTo>
                  <a:pt x="546810" y="1379990"/>
                  <a:pt x="1066927" y="1409351"/>
                  <a:pt x="1297624" y="1375795"/>
                </a:cubicBezTo>
                <a:cubicBezTo>
                  <a:pt x="1528321" y="1342239"/>
                  <a:pt x="1704491" y="1230386"/>
                  <a:pt x="1717074" y="1166070"/>
                </a:cubicBezTo>
                <a:cubicBezTo>
                  <a:pt x="1729658" y="1101754"/>
                  <a:pt x="1532516" y="1026253"/>
                  <a:pt x="1373125" y="989901"/>
                </a:cubicBezTo>
                <a:cubicBezTo>
                  <a:pt x="1213734" y="953549"/>
                  <a:pt x="959268" y="943761"/>
                  <a:pt x="760729" y="947956"/>
                </a:cubicBezTo>
                <a:cubicBezTo>
                  <a:pt x="562190" y="952151"/>
                  <a:pt x="181889" y="1015068"/>
                  <a:pt x="181889" y="10150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2130804" y="3630336"/>
            <a:ext cx="308295" cy="597716"/>
          </a:xfrm>
          <a:custGeom>
            <a:avLst/>
            <a:gdLst>
              <a:gd name="connsiteX0" fmla="*/ 0 w 411060"/>
              <a:gd name="connsiteY0" fmla="*/ 796954 h 796954"/>
              <a:gd name="connsiteX1" fmla="*/ 310392 w 411060"/>
              <a:gd name="connsiteY1" fmla="*/ 33556 h 796954"/>
              <a:gd name="connsiteX2" fmla="*/ 83889 w 411060"/>
              <a:gd name="connsiteY2" fmla="*/ 167780 h 796954"/>
              <a:gd name="connsiteX3" fmla="*/ 302003 w 411060"/>
              <a:gd name="connsiteY3" fmla="*/ 0 h 796954"/>
              <a:gd name="connsiteX4" fmla="*/ 411060 w 411060"/>
              <a:gd name="connsiteY4" fmla="*/ 167780 h 79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060" h="796954">
                <a:moveTo>
                  <a:pt x="0" y="796954"/>
                </a:moveTo>
                <a:cubicBezTo>
                  <a:pt x="148205" y="467686"/>
                  <a:pt x="296411" y="138418"/>
                  <a:pt x="310392" y="33556"/>
                </a:cubicBezTo>
                <a:cubicBezTo>
                  <a:pt x="324373" y="-71306"/>
                  <a:pt x="85287" y="173373"/>
                  <a:pt x="83889" y="167780"/>
                </a:cubicBezTo>
                <a:cubicBezTo>
                  <a:pt x="82491" y="162187"/>
                  <a:pt x="247475" y="0"/>
                  <a:pt x="302003" y="0"/>
                </a:cubicBezTo>
                <a:cubicBezTo>
                  <a:pt x="356531" y="0"/>
                  <a:pt x="411060" y="167780"/>
                  <a:pt x="411060" y="16778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2023844" y="2529170"/>
            <a:ext cx="207627" cy="144821"/>
          </a:xfrm>
          <a:custGeom>
            <a:avLst/>
            <a:gdLst>
              <a:gd name="connsiteX0" fmla="*/ 0 w 276836"/>
              <a:gd name="connsiteY0" fmla="*/ 167927 h 193094"/>
              <a:gd name="connsiteX1" fmla="*/ 176169 w 276836"/>
              <a:gd name="connsiteY1" fmla="*/ 147 h 193094"/>
              <a:gd name="connsiteX2" fmla="*/ 276836 w 276836"/>
              <a:gd name="connsiteY2" fmla="*/ 193094 h 19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6836" h="193094">
                <a:moveTo>
                  <a:pt x="0" y="167927"/>
                </a:moveTo>
                <a:cubicBezTo>
                  <a:pt x="65015" y="81939"/>
                  <a:pt x="130030" y="-4048"/>
                  <a:pt x="176169" y="147"/>
                </a:cubicBezTo>
                <a:cubicBezTo>
                  <a:pt x="222308" y="4341"/>
                  <a:pt x="276836" y="193094"/>
                  <a:pt x="276836" y="19309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Freeform 31"/>
          <p:cNvSpPr/>
          <p:nvPr/>
        </p:nvSpPr>
        <p:spPr>
          <a:xfrm>
            <a:off x="1979802" y="1647806"/>
            <a:ext cx="257961" cy="195675"/>
          </a:xfrm>
          <a:custGeom>
            <a:avLst/>
            <a:gdLst>
              <a:gd name="connsiteX0" fmla="*/ 0 w 343948"/>
              <a:gd name="connsiteY0" fmla="*/ 193788 h 260900"/>
              <a:gd name="connsiteX1" fmla="*/ 201336 w 343948"/>
              <a:gd name="connsiteY1" fmla="*/ 842 h 260900"/>
              <a:gd name="connsiteX2" fmla="*/ 343948 w 343948"/>
              <a:gd name="connsiteY2" fmla="*/ 260900 h 2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948" h="260900">
                <a:moveTo>
                  <a:pt x="0" y="193788"/>
                </a:moveTo>
                <a:cubicBezTo>
                  <a:pt x="72005" y="91722"/>
                  <a:pt x="144011" y="-10343"/>
                  <a:pt x="201336" y="842"/>
                </a:cubicBezTo>
                <a:cubicBezTo>
                  <a:pt x="258661" y="12027"/>
                  <a:pt x="343948" y="260900"/>
                  <a:pt x="343948" y="2609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Freeform 24"/>
          <p:cNvSpPr/>
          <p:nvPr/>
        </p:nvSpPr>
        <p:spPr>
          <a:xfrm>
            <a:off x="4255477" y="1391294"/>
            <a:ext cx="1015512" cy="2993870"/>
          </a:xfrm>
          <a:custGeom>
            <a:avLst/>
            <a:gdLst>
              <a:gd name="connsiteX0" fmla="*/ 0 w 1354016"/>
              <a:gd name="connsiteY0" fmla="*/ 3991827 h 3991827"/>
              <a:gd name="connsiteX1" fmla="*/ 360485 w 1354016"/>
              <a:gd name="connsiteY1" fmla="*/ 3666511 h 3991827"/>
              <a:gd name="connsiteX2" fmla="*/ 615462 w 1354016"/>
              <a:gd name="connsiteY2" fmla="*/ 2760904 h 3991827"/>
              <a:gd name="connsiteX3" fmla="*/ 1151793 w 1354016"/>
              <a:gd name="connsiteY3" fmla="*/ 158380 h 3991827"/>
              <a:gd name="connsiteX4" fmla="*/ 923193 w 1354016"/>
              <a:gd name="connsiteY4" fmla="*/ 369396 h 3991827"/>
              <a:gd name="connsiteX5" fmla="*/ 1178169 w 1354016"/>
              <a:gd name="connsiteY5" fmla="*/ 119 h 3991827"/>
              <a:gd name="connsiteX6" fmla="*/ 1354016 w 1354016"/>
              <a:gd name="connsiteY6" fmla="*/ 325434 h 399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4016" h="3991827">
                <a:moveTo>
                  <a:pt x="0" y="3991827"/>
                </a:moveTo>
                <a:cubicBezTo>
                  <a:pt x="128954" y="3931746"/>
                  <a:pt x="257908" y="3871665"/>
                  <a:pt x="360485" y="3666511"/>
                </a:cubicBezTo>
                <a:cubicBezTo>
                  <a:pt x="463062" y="3461357"/>
                  <a:pt x="483577" y="3345592"/>
                  <a:pt x="615462" y="2760904"/>
                </a:cubicBezTo>
                <a:cubicBezTo>
                  <a:pt x="747347" y="2176216"/>
                  <a:pt x="1100505" y="556965"/>
                  <a:pt x="1151793" y="158380"/>
                </a:cubicBezTo>
                <a:cubicBezTo>
                  <a:pt x="1203082" y="-240205"/>
                  <a:pt x="918797" y="395773"/>
                  <a:pt x="923193" y="369396"/>
                </a:cubicBezTo>
                <a:cubicBezTo>
                  <a:pt x="927589" y="343019"/>
                  <a:pt x="1106365" y="7446"/>
                  <a:pt x="1178169" y="119"/>
                </a:cubicBezTo>
                <a:cubicBezTo>
                  <a:pt x="1249973" y="-7208"/>
                  <a:pt x="1354016" y="325434"/>
                  <a:pt x="1354016" y="325434"/>
                </a:cubicBezTo>
              </a:path>
            </a:pathLst>
          </a:cu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extBox 32"/>
          <p:cNvSpPr txBox="1"/>
          <p:nvPr/>
        </p:nvSpPr>
        <p:spPr>
          <a:xfrm>
            <a:off x="2629423" y="1543522"/>
            <a:ext cx="3531589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hnbergHand" charset="0"/>
                <a:ea typeface="AhnbergHand" charset="0"/>
                <a:cs typeface="AhnbergHand" charset="0"/>
              </a:rPr>
              <a:t>As long as you have a valid local trust anchor for the root zone then you can validate a signed DNS response by constructing this backward path to the local root </a:t>
            </a:r>
            <a:r>
              <a:rPr lang="en-US">
                <a:latin typeface="AhnbergHand" charset="0"/>
                <a:ea typeface="AhnbergHand" charset="0"/>
                <a:cs typeface="AhnbergHand" charset="0"/>
              </a:rPr>
              <a:t>trust anchor</a:t>
            </a:r>
            <a:endParaRPr lang="en-US" dirty="0"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05979"/>
            <a:ext cx="6371705" cy="857250"/>
          </a:xfrm>
        </p:spPr>
        <p:txBody>
          <a:bodyPr/>
          <a:lstStyle/>
          <a:p>
            <a:r>
              <a:rPr lang="en-US" dirty="0" smtClean="0"/>
              <a:t>A DNSSEC response using RSA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3708" y="1308825"/>
            <a:ext cx="23381722" cy="2677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600" dirty="0">
                <a:latin typeface="Lucida Console"/>
                <a:cs typeface="Lucida Console"/>
              </a:rPr>
              <a:t>$ </a:t>
            </a:r>
            <a:r>
              <a:rPr lang="fr-FR" sz="600" dirty="0" err="1">
                <a:latin typeface="Lucida Console"/>
                <a:cs typeface="Lucida Console"/>
              </a:rPr>
              <a:t>dig</a:t>
            </a:r>
            <a:r>
              <a:rPr lang="fr-FR" sz="600" dirty="0">
                <a:latin typeface="Lucida Console"/>
                <a:cs typeface="Lucida Console"/>
              </a:rPr>
              <a:t> +</a:t>
            </a:r>
            <a:r>
              <a:rPr lang="fr-FR" sz="600" dirty="0" err="1">
                <a:latin typeface="Lucida Console"/>
                <a:cs typeface="Lucida Console"/>
              </a:rPr>
              <a:t>dnssec</a:t>
            </a:r>
            <a:r>
              <a:rPr lang="fr-FR" sz="600" dirty="0">
                <a:latin typeface="Lucida Console"/>
                <a:cs typeface="Lucida Console"/>
              </a:rPr>
              <a:t> u5221730329.s1425859199.i5075.vcf100.5a593.z.dotnxdomain.net</a:t>
            </a:r>
          </a:p>
          <a:p>
            <a:endParaRPr lang="fr-FR" sz="600" dirty="0">
              <a:latin typeface="Lucida Console"/>
              <a:cs typeface="Lucida Console"/>
            </a:endParaRPr>
          </a:p>
          <a:p>
            <a:r>
              <a:rPr lang="fr-FR" sz="600" dirty="0">
                <a:latin typeface="Lucida Console"/>
                <a:cs typeface="Lucida Console"/>
              </a:rPr>
              <a:t>; &lt;&lt;&gt;&gt; </a:t>
            </a:r>
            <a:r>
              <a:rPr lang="fr-FR" sz="600" dirty="0" err="1">
                <a:latin typeface="Lucida Console"/>
                <a:cs typeface="Lucida Console"/>
              </a:rPr>
              <a:t>DiG</a:t>
            </a:r>
            <a:r>
              <a:rPr lang="fr-FR" sz="600" dirty="0">
                <a:latin typeface="Lucida Console"/>
                <a:cs typeface="Lucida Console"/>
              </a:rPr>
              <a:t> 9.9.6-P1 &lt;&lt;&gt;&gt; +</a:t>
            </a:r>
            <a:r>
              <a:rPr lang="fr-FR" sz="600" dirty="0" err="1">
                <a:latin typeface="Lucida Console"/>
                <a:cs typeface="Lucida Console"/>
              </a:rPr>
              <a:t>dnssec</a:t>
            </a:r>
            <a:r>
              <a:rPr lang="fr-FR" sz="600" dirty="0">
                <a:latin typeface="Lucida Console"/>
                <a:cs typeface="Lucida Console"/>
              </a:rPr>
              <a:t> u5221730329.s1425859199.i5075.vcf100.5a593.z.dotnxdomain.net</a:t>
            </a:r>
          </a:p>
          <a:p>
            <a:r>
              <a:rPr lang="fr-FR" sz="600" dirty="0">
                <a:latin typeface="Lucida Console"/>
                <a:cs typeface="Lucida Console"/>
              </a:rPr>
              <a:t>;; global options: +cmd</a:t>
            </a:r>
          </a:p>
          <a:p>
            <a:r>
              <a:rPr lang="fr-FR" sz="600" dirty="0">
                <a:latin typeface="Lucida Console"/>
                <a:cs typeface="Lucida Console"/>
              </a:rPr>
              <a:t>;; </a:t>
            </a:r>
            <a:r>
              <a:rPr lang="fr-FR" sz="600" dirty="0" err="1">
                <a:latin typeface="Lucida Console"/>
                <a:cs typeface="Lucida Console"/>
              </a:rPr>
              <a:t>Got</a:t>
            </a:r>
            <a:r>
              <a:rPr lang="fr-FR" sz="600" dirty="0">
                <a:latin typeface="Lucida Console"/>
                <a:cs typeface="Lucida Console"/>
              </a:rPr>
              <a:t> </a:t>
            </a:r>
            <a:r>
              <a:rPr lang="fr-FR" sz="600" dirty="0" err="1">
                <a:latin typeface="Lucida Console"/>
                <a:cs typeface="Lucida Console"/>
              </a:rPr>
              <a:t>answer</a:t>
            </a:r>
            <a:r>
              <a:rPr lang="fr-FR" sz="600" dirty="0">
                <a:latin typeface="Lucida Console"/>
                <a:cs typeface="Lucida Console"/>
              </a:rPr>
              <a:t>:</a:t>
            </a:r>
            <a:endParaRPr lang="fr-FR" sz="525" dirty="0">
              <a:latin typeface="Lucida Console"/>
              <a:cs typeface="Lucida Console"/>
            </a:endParaRPr>
          </a:p>
          <a:p>
            <a:r>
              <a:rPr lang="fr-FR" sz="600" dirty="0">
                <a:latin typeface="Lucida Console"/>
                <a:cs typeface="Lucida Console"/>
              </a:rPr>
              <a:t>;; -&gt;&gt;HEADER&lt;&lt;- </a:t>
            </a:r>
            <a:r>
              <a:rPr lang="fr-FR" sz="600" dirty="0" err="1">
                <a:latin typeface="Lucida Console"/>
                <a:cs typeface="Lucida Console"/>
              </a:rPr>
              <a:t>opcode</a:t>
            </a:r>
            <a:r>
              <a:rPr lang="fr-FR" sz="600" dirty="0">
                <a:latin typeface="Lucida Console"/>
                <a:cs typeface="Lucida Console"/>
              </a:rPr>
              <a:t>: QUERY, </a:t>
            </a:r>
            <a:r>
              <a:rPr lang="fr-FR" sz="600" dirty="0" err="1">
                <a:latin typeface="Lucida Console"/>
                <a:cs typeface="Lucida Console"/>
              </a:rPr>
              <a:t>status</a:t>
            </a:r>
            <a:r>
              <a:rPr lang="fr-FR" sz="600" dirty="0">
                <a:latin typeface="Lucida Console"/>
                <a:cs typeface="Lucida Console"/>
              </a:rPr>
              <a:t>: NOERROR, id: 25461</a:t>
            </a:r>
          </a:p>
          <a:p>
            <a:r>
              <a:rPr lang="fr-FR" sz="600" dirty="0">
                <a:latin typeface="Lucida Console"/>
                <a:cs typeface="Lucida Console"/>
              </a:rPr>
              <a:t>;; flags: </a:t>
            </a:r>
            <a:r>
              <a:rPr lang="fr-FR" sz="600" dirty="0" err="1">
                <a:latin typeface="Lucida Console"/>
                <a:cs typeface="Lucida Console"/>
              </a:rPr>
              <a:t>qr</a:t>
            </a:r>
            <a:r>
              <a:rPr lang="fr-FR" sz="600" dirty="0">
                <a:latin typeface="Lucida Console"/>
                <a:cs typeface="Lucida Console"/>
              </a:rPr>
              <a:t> rd ra ad; QUERY: 1, ANSWER: 2, AUTHORITY: 4, ADDITIONAL: 1</a:t>
            </a:r>
          </a:p>
          <a:p>
            <a:endParaRPr lang="fr-FR" sz="600" dirty="0">
              <a:latin typeface="Lucida Console"/>
              <a:cs typeface="Lucida Console"/>
            </a:endParaRPr>
          </a:p>
          <a:p>
            <a:r>
              <a:rPr lang="fr-FR" sz="600" dirty="0">
                <a:latin typeface="Lucida Console"/>
                <a:cs typeface="Lucida Console"/>
              </a:rPr>
              <a:t>;; OPT PSEUDOSECTION:</a:t>
            </a:r>
          </a:p>
          <a:p>
            <a:r>
              <a:rPr lang="fr-FR" sz="600" dirty="0">
                <a:latin typeface="Lucida Console"/>
                <a:cs typeface="Lucida Console"/>
              </a:rPr>
              <a:t>; EDNS: version: 0, flags: do; </a:t>
            </a:r>
            <a:r>
              <a:rPr lang="fr-FR" sz="600" dirty="0" err="1">
                <a:latin typeface="Lucida Console"/>
                <a:cs typeface="Lucida Console"/>
              </a:rPr>
              <a:t>udp</a:t>
            </a:r>
            <a:r>
              <a:rPr lang="fr-FR" sz="600" dirty="0">
                <a:latin typeface="Lucida Console"/>
                <a:cs typeface="Lucida Console"/>
              </a:rPr>
              <a:t>: 4096</a:t>
            </a:r>
          </a:p>
          <a:p>
            <a:r>
              <a:rPr lang="fr-FR" sz="600" dirty="0">
                <a:latin typeface="Lucida Console"/>
                <a:cs typeface="Lucida Console"/>
              </a:rPr>
              <a:t>;; QUESTION SECTION:</a:t>
            </a:r>
          </a:p>
          <a:p>
            <a:r>
              <a:rPr lang="fr-FR" sz="600" dirty="0">
                <a:latin typeface="Lucida Console"/>
                <a:cs typeface="Lucida Console"/>
              </a:rPr>
              <a:t>;u5221730329.s1425859199.i5075.vcf100.5a593.z.dotnxdomain.net. IN A</a:t>
            </a:r>
          </a:p>
          <a:p>
            <a:endParaRPr lang="fr-FR" sz="600" dirty="0">
              <a:latin typeface="Lucida Console"/>
              <a:cs typeface="Lucida Console"/>
            </a:endParaRPr>
          </a:p>
          <a:p>
            <a:r>
              <a:rPr lang="fr-FR" sz="600" dirty="0">
                <a:latin typeface="Lucida Console"/>
                <a:cs typeface="Lucida Console"/>
              </a:rPr>
              <a:t>;; ANSWER SECTION:</a:t>
            </a:r>
          </a:p>
          <a:p>
            <a:r>
              <a:rPr lang="fr-FR" sz="600" dirty="0">
                <a:latin typeface="Lucida Console"/>
                <a:cs typeface="Lucida Console"/>
              </a:rPr>
              <a:t>u5221730329.s1425859199.i5075.vcf100.5a593.z.dotnxdomain.net. 1	IN A 199.102.79.186</a:t>
            </a:r>
          </a:p>
          <a:p>
            <a:r>
              <a:rPr lang="fr-FR" sz="600" dirty="0">
                <a:latin typeface="Lucida Console"/>
                <a:cs typeface="Lucida Console"/>
              </a:rPr>
              <a:t>u5221730329.s1425859199.i5075.vcf100.5a593.z.dotnxdomain.net. 1	IN RRSIG A 5 4 3600 20200724235900 20130729104013 1968 5a593.z.dotnxdomain.net. ghHPoQd71aZtsdH823eWP16g07q80UJAcIcaPrLl9t3lljqecmjbJzfT prxiRetxvfJSoOelTVKNTiT7vUI0Qk8jB40gwYYnZ9GnFKb9RQOVZJWT ddIs8BhePQDbKqSqh5tElH41UhFzSigEK0VIVXzjIruqlGehn3s++</a:t>
            </a:r>
            <a:r>
              <a:rPr lang="fr-FR" sz="600" dirty="0" err="1">
                <a:latin typeface="Lucida Console"/>
                <a:cs typeface="Lucida Console"/>
              </a:rPr>
              <a:t>ptL</a:t>
            </a:r>
            <a:r>
              <a:rPr lang="fr-FR" sz="600" dirty="0">
                <a:latin typeface="Lucida Console"/>
                <a:cs typeface="Lucida Console"/>
              </a:rPr>
              <a:t> </a:t>
            </a:r>
            <a:r>
              <a:rPr lang="fr-FR" sz="600" dirty="0" err="1">
                <a:latin typeface="Lucida Console"/>
                <a:cs typeface="Lucida Console"/>
              </a:rPr>
              <a:t>TWs</a:t>
            </a:r>
            <a:r>
              <a:rPr lang="fr-FR" sz="600" dirty="0">
                <a:latin typeface="Lucida Console"/>
                <a:cs typeface="Lucida Console"/>
              </a:rPr>
              <a:t>=</a:t>
            </a:r>
          </a:p>
          <a:p>
            <a:endParaRPr lang="fr-FR" sz="600" dirty="0">
              <a:latin typeface="Lucida Console"/>
              <a:cs typeface="Lucida Console"/>
            </a:endParaRPr>
          </a:p>
          <a:p>
            <a:r>
              <a:rPr lang="fr-FR" sz="600" dirty="0">
                <a:latin typeface="Lucida Console"/>
                <a:cs typeface="Lucida Console"/>
              </a:rPr>
              <a:t>;; AUTHORITY SECTION:</a:t>
            </a:r>
          </a:p>
          <a:p>
            <a:r>
              <a:rPr lang="fr-FR" sz="600" dirty="0">
                <a:latin typeface="Lucida Console"/>
                <a:cs typeface="Lucida Console"/>
              </a:rPr>
              <a:t>33d23a33.3b7acf35.9bd5b553.3ad4aa35.09207c36.a095a7ae.1dc33700.103ad556.3a564678.16395067.a12ec545.6183d935.c68cebfb.41a4008e.4f291b87.479c6f9e.5ea48f86.7d1187f1.7572d59a.9d7d4ac3.06b70413.1706f018.0754fa29.9d24b07c.5a593.z.dotnxdomain.net. 1 IN NSEC z1.5a593.z.dotnxdomain.net. A RRSIG NSEC</a:t>
            </a:r>
          </a:p>
          <a:p>
            <a:r>
              <a:rPr lang="fi-FI" sz="600" dirty="0">
                <a:latin typeface="Lucida Console"/>
                <a:cs typeface="Lucida Console"/>
              </a:rPr>
              <a:t>33d23a33.3b7acf35.9bd5b553.3ad4aa35.09207c36.a095a7ae.1dc33700.103ad556.3a564678.16395067.a12ec545.6183d935.c68cebfb.41a4008e.4f291b87.479c6f9e.5ea48f86.7d1187f1.7572d59a.9d7d4ac3.06b70413.1706f018.0754fa29.9d24b07c.5a593.z.dotnxdomain.net. 1 IN RRSIG NSEC 5 28 1 20200724235900 20130729104013 1968 5a593.z.dotnxdomain.net. OQhZFbIXs5TMETv3zQLk/obD0nQ7IYeaeLTo3XYYh+vKqP1xcvIeNWKk 908SeoMbtdeeY3EZFN7TCLQO6R8qULuvF/u++zbK5pJ1F3nTOdx9gJAH O4iF/YCz/8DUxzMEunGYuUipWctLTaOEqlUKYpbPKDHWhJLhT02ON77g </a:t>
            </a:r>
            <a:r>
              <a:rPr lang="fi-FI" sz="600" dirty="0" err="1">
                <a:latin typeface="Lucida Console"/>
                <a:cs typeface="Lucida Console"/>
              </a:rPr>
              <a:t>sXI</a:t>
            </a:r>
            <a:r>
              <a:rPr lang="fi-FI" sz="600" dirty="0">
                <a:latin typeface="Lucida Console"/>
                <a:cs typeface="Lucida Console"/>
              </a:rPr>
              <a:t>=</a:t>
            </a:r>
          </a:p>
          <a:p>
            <a:r>
              <a:rPr lang="fi-FI" sz="600" dirty="0">
                <a:latin typeface="Lucida Console"/>
                <a:cs typeface="Lucida Console"/>
              </a:rPr>
              <a:t>5a593.z.dotnxdomain.net. 3599	IN	NS	nsz1.z.dotnxdomain.net.</a:t>
            </a:r>
          </a:p>
          <a:p>
            <a:r>
              <a:rPr lang="fi-FI" sz="600" dirty="0">
                <a:latin typeface="Lucida Console"/>
                <a:cs typeface="Lucida Console"/>
              </a:rPr>
              <a:t>5a593.z.dotnxdomain.net. 3600	IN	RRSIG	NS 5 4 3600 20200724235900 20130729104013 1968 5a593.z.dotnxdomain.net. ntxWo5UwL1vQjOHY0z5DCVNDDScnd3Tglgd0PsBRRhk3B9iJOGH2orxl FRpOeefg7LmpWNtayJOH6nim58ggQU8U/+KZcoNwv0M5TUAo7IRFG+87 ARvw0lcHU9XMGUAr1wDxaicl2fhgg37gDXi5o8Wgdk/2kNsfmrJg8ZMm </a:t>
            </a:r>
            <a:r>
              <a:rPr lang="fi-FI" sz="600" dirty="0" err="1">
                <a:latin typeface="Lucida Console"/>
                <a:cs typeface="Lucida Console"/>
              </a:rPr>
              <a:t>UPk</a:t>
            </a:r>
            <a:r>
              <a:rPr lang="fi-FI" sz="600" dirty="0">
                <a:latin typeface="Lucida Console"/>
                <a:cs typeface="Lucida Console"/>
              </a:rPr>
              <a:t>=</a:t>
            </a:r>
          </a:p>
          <a:p>
            <a:endParaRPr lang="fi-FI" sz="600" dirty="0">
              <a:latin typeface="Lucida Console"/>
              <a:cs typeface="Lucida Console"/>
            </a:endParaRPr>
          </a:p>
          <a:p>
            <a:r>
              <a:rPr lang="fi-FI" sz="600" dirty="0">
                <a:latin typeface="Lucida Console"/>
                <a:cs typeface="Lucida Console"/>
              </a:rPr>
              <a:t>;; </a:t>
            </a:r>
            <a:r>
              <a:rPr lang="fi-FI" sz="600" dirty="0" err="1">
                <a:latin typeface="Lucida Console"/>
                <a:cs typeface="Lucida Console"/>
              </a:rPr>
              <a:t>Query</a:t>
            </a:r>
            <a:r>
              <a:rPr lang="fi-FI" sz="600" dirty="0">
                <a:latin typeface="Lucida Console"/>
                <a:cs typeface="Lucida Console"/>
              </a:rPr>
              <a:t> </a:t>
            </a:r>
            <a:r>
              <a:rPr lang="fi-FI" sz="600" dirty="0" err="1">
                <a:latin typeface="Lucida Console"/>
                <a:cs typeface="Lucida Console"/>
              </a:rPr>
              <a:t>time</a:t>
            </a:r>
            <a:r>
              <a:rPr lang="fi-FI" sz="600" dirty="0">
                <a:latin typeface="Lucida Console"/>
                <a:cs typeface="Lucida Console"/>
              </a:rPr>
              <a:t>: 1052 </a:t>
            </a:r>
            <a:r>
              <a:rPr lang="fi-FI" sz="600" dirty="0" err="1">
                <a:latin typeface="Lucida Console"/>
                <a:cs typeface="Lucida Console"/>
              </a:rPr>
              <a:t>msec</a:t>
            </a:r>
            <a:endParaRPr lang="fi-FI" sz="600" dirty="0">
              <a:latin typeface="Lucida Console"/>
              <a:cs typeface="Lucida Console"/>
            </a:endParaRPr>
          </a:p>
          <a:p>
            <a:r>
              <a:rPr lang="fi-FI" sz="600" dirty="0">
                <a:latin typeface="Lucida Console"/>
                <a:cs typeface="Lucida Console"/>
              </a:rPr>
              <a:t>;; SERVER: 127.0.0.1#53(127.0.0.1)</a:t>
            </a:r>
          </a:p>
          <a:p>
            <a:r>
              <a:rPr lang="cs-CZ" sz="600" dirty="0">
                <a:latin typeface="Lucida Console"/>
                <a:cs typeface="Lucida Console"/>
              </a:rPr>
              <a:t>;; WHEN: </a:t>
            </a:r>
            <a:r>
              <a:rPr lang="cs-CZ" sz="600" dirty="0" err="1">
                <a:latin typeface="Lucida Console"/>
                <a:cs typeface="Lucida Console"/>
              </a:rPr>
              <a:t>Thu</a:t>
            </a:r>
            <a:r>
              <a:rPr lang="cs-CZ" sz="600" dirty="0">
                <a:latin typeface="Lucida Console"/>
                <a:cs typeface="Lucida Console"/>
              </a:rPr>
              <a:t> </a:t>
            </a:r>
            <a:r>
              <a:rPr lang="cs-CZ" sz="600" dirty="0" err="1">
                <a:latin typeface="Lucida Console"/>
                <a:cs typeface="Lucida Console"/>
              </a:rPr>
              <a:t>Mar</a:t>
            </a:r>
            <a:r>
              <a:rPr lang="cs-CZ" sz="600" dirty="0">
                <a:latin typeface="Lucida Console"/>
                <a:cs typeface="Lucida Console"/>
              </a:rPr>
              <a:t> 12 03:59:57 UTC 2015</a:t>
            </a:r>
          </a:p>
          <a:p>
            <a:r>
              <a:rPr lang="da-DK" sz="600" dirty="0">
                <a:latin typeface="Lucida Console"/>
                <a:cs typeface="Lucida Console"/>
              </a:rPr>
              <a:t>;; MSG SIZE  </a:t>
            </a:r>
            <a:r>
              <a:rPr lang="da-DK" sz="600" dirty="0" err="1">
                <a:latin typeface="Lucida Console"/>
                <a:cs typeface="Lucida Console"/>
              </a:rPr>
              <a:t>rcvd</a:t>
            </a:r>
            <a:r>
              <a:rPr lang="da-DK" sz="600" dirty="0">
                <a:latin typeface="Lucida Console"/>
                <a:cs typeface="Lucida Console"/>
              </a:rPr>
              <a:t>: 937</a:t>
            </a:r>
          </a:p>
          <a:p>
            <a:r>
              <a:rPr lang="en-US" sz="600" dirty="0">
                <a:latin typeface="Lucida Console"/>
                <a:cs typeface="Lucida Console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53709" y="4202520"/>
            <a:ext cx="25295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RSA signed response – 937 octets</a:t>
            </a:r>
          </a:p>
        </p:txBody>
      </p:sp>
      <p:sp>
        <p:nvSpPr>
          <p:cNvPr id="6" name="Freeform 5"/>
          <p:cNvSpPr/>
          <p:nvPr/>
        </p:nvSpPr>
        <p:spPr>
          <a:xfrm>
            <a:off x="1304042" y="3632801"/>
            <a:ext cx="1111911" cy="330597"/>
          </a:xfrm>
          <a:custGeom>
            <a:avLst/>
            <a:gdLst>
              <a:gd name="connsiteX0" fmla="*/ 227853 w 1482548"/>
              <a:gd name="connsiteY0" fmla="*/ 87587 h 440796"/>
              <a:gd name="connsiteX1" fmla="*/ 129 w 1482548"/>
              <a:gd name="connsiteY1" fmla="*/ 113863 h 440796"/>
              <a:gd name="connsiteX2" fmla="*/ 219095 w 1482548"/>
              <a:gd name="connsiteY2" fmla="*/ 402897 h 440796"/>
              <a:gd name="connsiteX3" fmla="*/ 1278888 w 1482548"/>
              <a:gd name="connsiteY3" fmla="*/ 420414 h 440796"/>
              <a:gd name="connsiteX4" fmla="*/ 1480336 w 1482548"/>
              <a:gd name="connsiteY4" fmla="*/ 245242 h 440796"/>
              <a:gd name="connsiteX5" fmla="*/ 1235095 w 1482548"/>
              <a:gd name="connsiteY5" fmla="*/ 52552 h 440796"/>
              <a:gd name="connsiteX6" fmla="*/ 17646 w 1482548"/>
              <a:gd name="connsiteY6" fmla="*/ 0 h 44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548" h="440796">
                <a:moveTo>
                  <a:pt x="227853" y="87587"/>
                </a:moveTo>
                <a:lnTo>
                  <a:pt x="129" y="113863"/>
                </a:lnTo>
                <a:cubicBezTo>
                  <a:pt x="-1331" y="166415"/>
                  <a:pt x="5969" y="351805"/>
                  <a:pt x="219095" y="402897"/>
                </a:cubicBezTo>
                <a:cubicBezTo>
                  <a:pt x="432221" y="453989"/>
                  <a:pt x="1068681" y="446690"/>
                  <a:pt x="1278888" y="420414"/>
                </a:cubicBezTo>
                <a:cubicBezTo>
                  <a:pt x="1489095" y="394138"/>
                  <a:pt x="1487635" y="306552"/>
                  <a:pt x="1480336" y="245242"/>
                </a:cubicBezTo>
                <a:cubicBezTo>
                  <a:pt x="1473037" y="183932"/>
                  <a:pt x="1478877" y="93426"/>
                  <a:pt x="1235095" y="52552"/>
                </a:cubicBezTo>
                <a:cubicBezTo>
                  <a:pt x="991313" y="11678"/>
                  <a:pt x="504479" y="5839"/>
                  <a:pt x="17646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50114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1553" y="1006356"/>
            <a:ext cx="28987423" cy="38549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$ dig +</a:t>
            </a:r>
            <a:r>
              <a:rPr lang="en-GB" sz="825" dirty="0" err="1">
                <a:latin typeface="Andale Mono" charset="0"/>
                <a:ea typeface="Andale Mono" charset="0"/>
                <a:cs typeface="Andale Mono" charset="0"/>
              </a:rPr>
              <a:t>dnssec</a:t>
            </a:r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 DNSKEY org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; &lt;&lt;&gt;&gt; </a:t>
            </a:r>
            <a:r>
              <a:rPr lang="en-GB" sz="825" dirty="0" err="1">
                <a:latin typeface="Andale Mono" charset="0"/>
                <a:ea typeface="Andale Mono" charset="0"/>
                <a:cs typeface="Andale Mono" charset="0"/>
              </a:rPr>
              <a:t>DiG</a:t>
            </a:r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 9.11.0-P1 &lt;&lt;&gt;&gt; +</a:t>
            </a:r>
            <a:r>
              <a:rPr lang="en-GB" sz="825" dirty="0" err="1">
                <a:latin typeface="Andale Mono" charset="0"/>
                <a:ea typeface="Andale Mono" charset="0"/>
                <a:cs typeface="Andale Mono" charset="0"/>
              </a:rPr>
              <a:t>dnssec</a:t>
            </a:r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 DNSKEY org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;; global options: +</a:t>
            </a:r>
            <a:r>
              <a:rPr lang="en-GB" sz="825" dirty="0" err="1">
                <a:latin typeface="Andale Mono" charset="0"/>
                <a:ea typeface="Andale Mono" charset="0"/>
                <a:cs typeface="Andale Mono" charset="0"/>
              </a:rPr>
              <a:t>cmd</a:t>
            </a:r>
            <a:endParaRPr lang="en-GB" sz="825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;; Got answer: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;; -&gt;&gt;HEADER&lt;&lt;- opcode: QUERY, status: NOERROR, id: 53713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;; flags: </a:t>
            </a:r>
            <a:r>
              <a:rPr lang="en-GB" sz="825" dirty="0" err="1">
                <a:latin typeface="Andale Mono" charset="0"/>
                <a:ea typeface="Andale Mono" charset="0"/>
                <a:cs typeface="Andale Mono" charset="0"/>
              </a:rPr>
              <a:t>qr</a:t>
            </a:r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GB" sz="825" dirty="0" err="1">
                <a:latin typeface="Andale Mono" charset="0"/>
                <a:ea typeface="Andale Mono" charset="0"/>
                <a:cs typeface="Andale Mono" charset="0"/>
              </a:rPr>
              <a:t>rd</a:t>
            </a:r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GB" sz="825" dirty="0" err="1">
                <a:latin typeface="Andale Mono" charset="0"/>
                <a:ea typeface="Andale Mono" charset="0"/>
                <a:cs typeface="Andale Mono" charset="0"/>
              </a:rPr>
              <a:t>ra</a:t>
            </a:r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; QUERY: 1, ANSWER: 7, AUTHORITY: 0, ADDITIONAL: 1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;; OPT PSEUDOSECTION: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; EDNS: version: 0, flags: do; </a:t>
            </a:r>
            <a:r>
              <a:rPr lang="en-GB" sz="825" dirty="0" err="1">
                <a:latin typeface="Andale Mono" charset="0"/>
                <a:ea typeface="Andale Mono" charset="0"/>
                <a:cs typeface="Andale Mono" charset="0"/>
              </a:rPr>
              <a:t>udp</a:t>
            </a:r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: 4096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;; QUESTION SECTION: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;org.				IN	DNSKEY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;; ANSWER SECTION: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org.			900	IN	DNSKEY	256 3 7 </a:t>
            </a:r>
            <a:r>
              <a:rPr lang="en-GB" sz="825" dirty="0" err="1">
                <a:latin typeface="Andale Mono" charset="0"/>
                <a:ea typeface="Andale Mono" charset="0"/>
                <a:cs typeface="Andale Mono" charset="0"/>
              </a:rPr>
              <a:t>AwEAAXxsMmN</a:t>
            </a:r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/JgpEE9Y4uFNRJm7Q9GBwmEYUCsCxuKlgBU9WrQEFRrvA eMamUBeX4SE8s3V/</a:t>
            </a:r>
            <a:r>
              <a:rPr lang="en-GB" sz="825" dirty="0" err="1">
                <a:latin typeface="Andale Mono" charset="0"/>
                <a:ea typeface="Andale Mono" charset="0"/>
                <a:cs typeface="Andale Mono" charset="0"/>
              </a:rPr>
              <a:t>TEk</a:t>
            </a:r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/TgGmPPp0pMkKD7mseluK6Ard2HZ6O3nPAzL4 i8py/UDRUmYNSCxwfdfjUWRmcB9H+NKWMsJoDhAkLFqg5HS7f0j4Vb99 Wac24Fk7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org.			900	IN	DNSKEY	256 3 7 AwEAAayiVbuM+ehlsKsuAL1CI3mA+5JM7ti3VeY8ysmogElVMuSLNsX7 HFyq9O6qhZVJz54Teuzf2EGjO8cbK/fUbyzFW+4i4BRk+pVx673NRgQq DiB2oJDmQRK918Rmoxi/Sf8S7k9FB1Xzxspli9AJmn5tz4ACVsD2xTc1 </a:t>
            </a:r>
            <a:r>
              <a:rPr lang="en-GB" sz="825" dirty="0" err="1">
                <a:latin typeface="Andale Mono" charset="0"/>
                <a:ea typeface="Andale Mono" charset="0"/>
                <a:cs typeface="Andale Mono" charset="0"/>
              </a:rPr>
              <a:t>wZtAKVjr</a:t>
            </a:r>
            <a:endParaRPr lang="en-GB" sz="825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org.			900	IN	DNSKEY	257 3 7 </a:t>
            </a:r>
            <a:r>
              <a:rPr lang="en-GB" sz="825" dirty="0" err="1">
                <a:latin typeface="Andale Mono" charset="0"/>
                <a:ea typeface="Andale Mono" charset="0"/>
                <a:cs typeface="Andale Mono" charset="0"/>
              </a:rPr>
              <a:t>AwEAAcMnWBKLuvG</a:t>
            </a:r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/LwnPVykcmpvnntwxfshHlHRhlY0F3oz8AMcuF8gw 9McCw+BoC2YxWaiTpNPuxjSNhUlBtcJmcdkz3/r7PIn0oDf14ept1Y9p dPh8SbIBIWx50ZPfVRlj8oQXv2Y6yKiQik7bi3MT37zMRU2kw2oy3cgr sGAzGN4s/C6SFYon5N1Q2O4hGDbeOq538kATOy0GFELjuauV9guX/431 msYu4Rgb5lLuQ3Mx5FSIxXpI/RaAn2mhM4nEZ/5IeRPKZVGydcuLBS8G ZlxW4qbb8MgRZ8bwMg0pqWRHmhirGmJIt3UuzvN1pSFBfX7ysI9PPhSn wXCNDXk0kk0=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org.			900	IN	DNSKEY	257 3 7 AwEAAZTjbIO5kIpxWUtyXc8avsKyHIIZ+LjC2Dv8naO+Tz6X2fqzDC1b dq7HlZwtkaqTkMVVJ+8gE9FIreGJ4c8G1GdbjQgbP1OyYIG7OHTc4hv5 T2NlyWr6k6QFz98Q4zwFIGTFVvwBhmrMDYsOTtXakK6QwHovA1+83BsU ACxlidpwB0hQacbD6x+I2RCDzYuTzj64Jv0/9XsX6AYV3ebcgn4hL1jI R2eJYyXlrAoWxdzxcW//5yeL5RVWuhRxejmnSVnCuxkfS4AQ485KH2tp dbWcCopLJZs6tw8q3jWcpTGzdh/v3xdYfNpQNcPImFlxAun3BtORPA2r 8ti6MNoJEHU=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org.			900	IN	RRSIG	DNSKEY 7 1 900 20170207153219 20170117143219 3947 org. S6+vpFWz6hfPmvI7zxRa4NPLjre4Vow9mlAxmn1zS+bd0NuXFZQW9Bb/ oXKvHqv5MgMrNSFigogakX9AhQpHKd1LTLmd+hndAooCs+MA6+KsZ96i L+17wFoDbBT3nEgpBC8V2rOu3Z0NNIeLhApSrqz1O9sbak5/</a:t>
            </a:r>
            <a:r>
              <a:rPr lang="en-GB" sz="825" dirty="0" err="1">
                <a:latin typeface="Andale Mono" charset="0"/>
                <a:ea typeface="Andale Mono" charset="0"/>
                <a:cs typeface="Andale Mono" charset="0"/>
              </a:rPr>
              <a:t>bcOHNZwS</a:t>
            </a:r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 8e0=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org.			900	IN	RRSIG	DNSKEY 7 1 900 20170207153219 20170117143219 9795 org. iEyiroy02ljtH5hf5RIdf4aRSpbItnqdxlKbvGt6vLVjws3ZNPzMoGxN P9cxzsblIPEY07pCXOgCw1D8cdCcAzbtYGxCJuh/K3MWQprQBJuvDZHG wUY5e8A51txvzSBXZLanxhlfmfoRtp1WT9/wJoGfxqtcHCn7MkjNU94m 3N42rSBGZ7zE3ZD9WdUii1shcxLks+i42BJtXYlK2QvpU2Z6Xl3G3VlN eMihmFPieOe2xiYGZ8iaxULPhkQ7JxOkGJmQSrNk1OW5Wa1qrQHac/81 7xVllJHmg+wvGVectr8wUmjI1KJDtptKtsWRb43gzfCOEZjH9tDW6vMk </a:t>
            </a:r>
            <a:r>
              <a:rPr lang="en-GB" sz="825" dirty="0" err="1">
                <a:latin typeface="Andale Mono" charset="0"/>
                <a:ea typeface="Andale Mono" charset="0"/>
                <a:cs typeface="Andale Mono" charset="0"/>
              </a:rPr>
              <a:t>kvJZrA</a:t>
            </a:r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==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org.			900	IN	RRSIG	DNSKEY 7 1 900 20170207153219 20170117143219 17883 org. A2hLUswcas+W4h8gZYpAtUIjzcXYPfhFwXEiVMM6ELEHzCrDB4IN5k4y EE8ETabPeNH3fl/o7i5R7oJfPTVPSl/VJcjZwa1o/</a:t>
            </a:r>
            <a:r>
              <a:rPr lang="en-GB" sz="825" dirty="0" err="1">
                <a:latin typeface="Andale Mono" charset="0"/>
                <a:ea typeface="Andale Mono" charset="0"/>
                <a:cs typeface="Andale Mono" charset="0"/>
              </a:rPr>
              <a:t>SqGoQSeZpI</a:t>
            </a:r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/</a:t>
            </a:r>
            <a:r>
              <a:rPr lang="en-GB" sz="825" dirty="0" err="1">
                <a:latin typeface="Andale Mono" charset="0"/>
                <a:ea typeface="Andale Mono" charset="0"/>
                <a:cs typeface="Andale Mono" charset="0"/>
              </a:rPr>
              <a:t>lRJW</a:t>
            </a:r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 DKKMoz+g1cyOskD41hG+GMMff7e+4x66L7uMD3tFKh6TKHQy21sA7XpU AvjvsOfbMRV76Xz0kYABcaCg74Q4YRVvJSkX+51ivrALum4r4LvtcFRT dsv6d7cR/F6UhBVAjkcWlA/4rcZbI8UFokefUkniSBVjw3grz2US0DUW NriO0QA2+MaNe7brnxSsVTUoY2K6xEmXy1uXj9QjNZjGDva0BFfiaszC pVvV3A==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;; Query time: 475 </a:t>
            </a:r>
            <a:r>
              <a:rPr lang="en-GB" sz="825" dirty="0" err="1">
                <a:latin typeface="Andale Mono" charset="0"/>
                <a:ea typeface="Andale Mono" charset="0"/>
                <a:cs typeface="Andale Mono" charset="0"/>
              </a:rPr>
              <a:t>msec</a:t>
            </a:r>
            <a:endParaRPr lang="en-GB" sz="825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;; SERVER: 203.133.248.1#53(203.133.248.1)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;; WHEN: Thu Jan 19 23:37:38 UTC 2017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;; MSG SIZE  rcvd: 1625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r>
              <a:rPr lang="en-GB" sz="825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99" y="205979"/>
            <a:ext cx="8686800" cy="857250"/>
          </a:xfrm>
        </p:spPr>
        <p:txBody>
          <a:bodyPr/>
          <a:lstStyle/>
          <a:p>
            <a:r>
              <a:rPr lang="en-US" smtClean="0"/>
              <a:t>Another DNSSEC </a:t>
            </a:r>
            <a:r>
              <a:rPr lang="en-US" dirty="0" smtClean="0"/>
              <a:t>response using RSA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68046" y="4483640"/>
            <a:ext cx="26609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RSA signed response – 1,625 octets</a:t>
            </a:r>
          </a:p>
        </p:txBody>
      </p:sp>
      <p:sp>
        <p:nvSpPr>
          <p:cNvPr id="6" name="Freeform 5"/>
          <p:cNvSpPr/>
          <p:nvPr/>
        </p:nvSpPr>
        <p:spPr>
          <a:xfrm>
            <a:off x="1989842" y="4075509"/>
            <a:ext cx="1111911" cy="330597"/>
          </a:xfrm>
          <a:custGeom>
            <a:avLst/>
            <a:gdLst>
              <a:gd name="connsiteX0" fmla="*/ 227853 w 1482548"/>
              <a:gd name="connsiteY0" fmla="*/ 87587 h 440796"/>
              <a:gd name="connsiteX1" fmla="*/ 129 w 1482548"/>
              <a:gd name="connsiteY1" fmla="*/ 113863 h 440796"/>
              <a:gd name="connsiteX2" fmla="*/ 219095 w 1482548"/>
              <a:gd name="connsiteY2" fmla="*/ 402897 h 440796"/>
              <a:gd name="connsiteX3" fmla="*/ 1278888 w 1482548"/>
              <a:gd name="connsiteY3" fmla="*/ 420414 h 440796"/>
              <a:gd name="connsiteX4" fmla="*/ 1480336 w 1482548"/>
              <a:gd name="connsiteY4" fmla="*/ 245242 h 440796"/>
              <a:gd name="connsiteX5" fmla="*/ 1235095 w 1482548"/>
              <a:gd name="connsiteY5" fmla="*/ 52552 h 440796"/>
              <a:gd name="connsiteX6" fmla="*/ 17646 w 1482548"/>
              <a:gd name="connsiteY6" fmla="*/ 0 h 44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548" h="440796">
                <a:moveTo>
                  <a:pt x="227853" y="87587"/>
                </a:moveTo>
                <a:lnTo>
                  <a:pt x="129" y="113863"/>
                </a:lnTo>
                <a:cubicBezTo>
                  <a:pt x="-1331" y="166415"/>
                  <a:pt x="5969" y="351805"/>
                  <a:pt x="219095" y="402897"/>
                </a:cubicBezTo>
                <a:cubicBezTo>
                  <a:pt x="432221" y="453989"/>
                  <a:pt x="1068681" y="446690"/>
                  <a:pt x="1278888" y="420414"/>
                </a:cubicBezTo>
                <a:cubicBezTo>
                  <a:pt x="1489095" y="394138"/>
                  <a:pt x="1487635" y="306552"/>
                  <a:pt x="1480336" y="245242"/>
                </a:cubicBezTo>
                <a:cubicBezTo>
                  <a:pt x="1473037" y="183932"/>
                  <a:pt x="1478877" y="93426"/>
                  <a:pt x="1235095" y="52552"/>
                </a:cubicBezTo>
                <a:cubicBezTo>
                  <a:pt x="991313" y="11678"/>
                  <a:pt x="504479" y="5839"/>
                  <a:pt x="17646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7804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Cryptography?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Public key cryptography can be used in a number of ways:</a:t>
            </a:r>
          </a:p>
          <a:p>
            <a:pPr marL="642923" lvl="1" indent="-342900"/>
            <a:r>
              <a:rPr lang="en-US" dirty="0" smtClean="0"/>
              <a:t>protecting a session from third party eavesdroppers</a:t>
            </a:r>
          </a:p>
          <a:p>
            <a:pPr marL="942929" lvl="3" indent="0">
              <a:buNone/>
            </a:pPr>
            <a:r>
              <a:rPr lang="en-US" dirty="0" smtClean="0"/>
              <a:t>Encryption using a session key that is known only to the parties to the conversation</a:t>
            </a:r>
          </a:p>
          <a:p>
            <a:pPr marL="642923" lvl="1" indent="-342900"/>
            <a:r>
              <a:rPr lang="en-US" dirty="0"/>
              <a:t>p</a:t>
            </a:r>
            <a:r>
              <a:rPr lang="en-US" dirty="0" smtClean="0"/>
              <a:t>rotecting a session from interference</a:t>
            </a:r>
          </a:p>
          <a:p>
            <a:pPr marL="942929" lvl="3" indent="0">
              <a:buNone/>
            </a:pPr>
            <a:r>
              <a:rPr lang="en-US" dirty="0" smtClean="0"/>
              <a:t>Injection (or removal) of part of a session can only be undertaken by the parties to the session</a:t>
            </a:r>
          </a:p>
          <a:p>
            <a:pPr marL="642923" lvl="1" indent="-342900"/>
            <a:r>
              <a:rPr lang="en-US" dirty="0"/>
              <a:t>a</a:t>
            </a:r>
            <a:r>
              <a:rPr lang="en-US" dirty="0" smtClean="0"/>
              <a:t>uthentication and non-repudiation</a:t>
            </a:r>
          </a:p>
          <a:p>
            <a:pPr marL="942929" lvl="3" indent="0">
              <a:buNone/>
            </a:pPr>
            <a:r>
              <a:rPr lang="en-US" dirty="0" smtClean="0"/>
              <a:t>What is received is exactly what the other party sent, and cannot be repudiated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2242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every application can tolerate large keys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1"/>
            <a:ext cx="6458474" cy="3394472"/>
          </a:xfrm>
        </p:spPr>
        <p:txBody>
          <a:bodyPr>
            <a:normAutofit/>
          </a:bodyPr>
          <a:lstStyle/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 sz="2100" dirty="0"/>
              <a:t>The DNS and DNSSEC is a problem here:</a:t>
            </a:r>
          </a:p>
          <a:p>
            <a:pPr marL="642923" lvl="1" indent="-342900" defTabSz="685800">
              <a:spcBef>
                <a:spcPts val="0"/>
              </a:spcBef>
            </a:pPr>
            <a:r>
              <a:rPr lang="en-US" sz="1800" dirty="0"/>
              <a:t>including the digital signature increases the response size</a:t>
            </a:r>
          </a:p>
          <a:p>
            <a:pPr marL="642923" lvl="1" indent="-342900" defTabSz="685800">
              <a:spcBef>
                <a:spcPts val="0"/>
              </a:spcBef>
            </a:pPr>
            <a:r>
              <a:rPr lang="en-US" sz="1800" dirty="0"/>
              <a:t>Large responses generate packet fragmentation</a:t>
            </a:r>
          </a:p>
          <a:p>
            <a:pPr marL="642923" lvl="1" indent="-342900" defTabSz="685800">
              <a:spcBef>
                <a:spcPts val="0"/>
              </a:spcBef>
            </a:pPr>
            <a:r>
              <a:rPr lang="en-US" sz="1800" dirty="0"/>
              <a:t>Fragments are commonly filtered by firewalls</a:t>
            </a:r>
          </a:p>
          <a:p>
            <a:pPr marL="642923" lvl="1" indent="-342900" defTabSz="685800">
              <a:spcBef>
                <a:spcPts val="0"/>
              </a:spcBef>
            </a:pPr>
            <a:r>
              <a:rPr lang="en-US" sz="1800" dirty="0"/>
              <a:t>IPv6 Fragments required IPv6 Extension Headers, and packets with Extension Headers are commonly filtered</a:t>
            </a:r>
          </a:p>
          <a:p>
            <a:pPr marL="642923" lvl="1" indent="-342900" defTabSz="685800">
              <a:spcBef>
                <a:spcPts val="0"/>
              </a:spcBef>
            </a:pPr>
            <a:r>
              <a:rPr lang="en-US" sz="1800" dirty="0"/>
              <a:t>DNS over TCP imposes server load</a:t>
            </a:r>
          </a:p>
          <a:p>
            <a:pPr marL="642923" lvl="1" indent="-342900" defTabSz="685800">
              <a:spcBef>
                <a:spcPts val="0"/>
              </a:spcBef>
            </a:pPr>
            <a:r>
              <a:rPr lang="en-US" sz="1800" dirty="0"/>
              <a:t>DNS over TCP is commonly filtered</a:t>
            </a:r>
          </a:p>
          <a:p>
            <a:pPr marL="300023" lvl="1" indent="0" defTabSz="685800">
              <a:spcBef>
                <a:spcPts val="0"/>
              </a:spcBef>
              <a:buNone/>
            </a:pPr>
            <a:endParaRPr lang="en-US" sz="1800" dirty="0"/>
          </a:p>
          <a:p>
            <a:pPr marL="0" indent="0" defTabSz="685800">
              <a:spcBef>
                <a:spcPts val="0"/>
              </a:spcBef>
              <a:buNone/>
            </a:pPr>
            <a:r>
              <a:rPr lang="en-US" sz="2100" dirty="0"/>
              <a:t>If you </a:t>
            </a:r>
            <a:r>
              <a:rPr lang="en-US" sz="2100" b="1" dirty="0"/>
              <a:t>can</a:t>
            </a:r>
            <a:r>
              <a:rPr lang="en-US" sz="2100" dirty="0"/>
              <a:t> avoid large responses in the DNS, you </a:t>
            </a:r>
            <a:r>
              <a:rPr lang="en-US" sz="2100" b="1" dirty="0"/>
              <a:t>should</a:t>
            </a:r>
            <a:r>
              <a:rPr lang="en-US" sz="21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0506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search for small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keys and the DNS don</a:t>
            </a:r>
            <a:r>
              <a:rPr lang="mr-IN" dirty="0" smtClean="0"/>
              <a:t>’</a:t>
            </a:r>
            <a:r>
              <a:rPr lang="en-US" dirty="0" smtClean="0"/>
              <a:t>t mix very well: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 try and make UDP fragmentation work reliably (for once!)</a:t>
            </a:r>
          </a:p>
          <a:p>
            <a:pPr lvl="1"/>
            <a:r>
              <a:rPr lang="en-US" dirty="0" smtClean="0"/>
              <a:t>Or we switch the DNS to use TCP</a:t>
            </a:r>
          </a:p>
          <a:p>
            <a:pPr lvl="1"/>
            <a:r>
              <a:rPr lang="en-US" dirty="0" smtClean="0"/>
              <a:t>Or we look for smaller keys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Elliptic Curves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2" y="904410"/>
            <a:ext cx="4897901" cy="4106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18480" y="1190514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ple Chancery" charset="0"/>
                <a:ea typeface="Apple Chancery" charset="0"/>
                <a:cs typeface="Apple Chancery" charset="0"/>
              </a:rPr>
              <a:t>y</a:t>
            </a:r>
            <a:r>
              <a:rPr lang="en-US" baseline="30000" dirty="0" smtClean="0"/>
              <a:t>2</a:t>
            </a:r>
            <a:r>
              <a:rPr lang="en-US" dirty="0" smtClean="0"/>
              <a:t> = </a:t>
            </a:r>
            <a:r>
              <a:rPr lang="en-US" dirty="0">
                <a:latin typeface="Apple Chancery" charset="0"/>
                <a:ea typeface="Apple Chancery" charset="0"/>
                <a:cs typeface="Apple Chancery" charset="0"/>
              </a:rPr>
              <a:t>x</a:t>
            </a:r>
            <a:r>
              <a:rPr lang="en-US" baseline="30000" dirty="0" smtClean="0"/>
              <a:t>3</a:t>
            </a:r>
            <a:r>
              <a:rPr lang="en-US" dirty="0" smtClean="0"/>
              <a:t> + a</a:t>
            </a:r>
            <a:r>
              <a:rPr lang="en-US" dirty="0" smtClean="0">
                <a:latin typeface="Apple Chancery" charset="0"/>
                <a:ea typeface="Apple Chancery" charset="0"/>
                <a:cs typeface="Apple Chancery" charset="0"/>
              </a:rPr>
              <a:t>x</a:t>
            </a:r>
            <a:r>
              <a:rPr lang="en-US" dirty="0" smtClean="0"/>
              <a:t> + 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568" y="1687131"/>
            <a:ext cx="2477530" cy="239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64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89" y="866659"/>
            <a:ext cx="4897901" cy="41069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8480" y="1190514"/>
            <a:ext cx="159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pple Chancery" charset="0"/>
                <a:ea typeface="Apple Chancery" charset="0"/>
                <a:cs typeface="Apple Chancery" charset="0"/>
              </a:rPr>
              <a:t>y</a:t>
            </a:r>
            <a:r>
              <a:rPr lang="en-US" baseline="30000" dirty="0" smtClean="0"/>
              <a:t>2</a:t>
            </a:r>
            <a:r>
              <a:rPr lang="en-US" dirty="0" smtClean="0"/>
              <a:t> = </a:t>
            </a:r>
            <a:r>
              <a:rPr lang="en-US" dirty="0">
                <a:latin typeface="Apple Chancery" charset="0"/>
                <a:ea typeface="Apple Chancery" charset="0"/>
                <a:cs typeface="Apple Chancery" charset="0"/>
              </a:rPr>
              <a:t>x</a:t>
            </a:r>
            <a:r>
              <a:rPr lang="en-US" baseline="30000" dirty="0" smtClean="0"/>
              <a:t>3</a:t>
            </a:r>
            <a:r>
              <a:rPr lang="en-US" dirty="0" smtClean="0"/>
              <a:t> + a</a:t>
            </a:r>
            <a:r>
              <a:rPr lang="en-US" dirty="0" smtClean="0">
                <a:latin typeface="Apple Chancery" charset="0"/>
                <a:ea typeface="Apple Chancery" charset="0"/>
                <a:cs typeface="Apple Chancery" charset="0"/>
              </a:rPr>
              <a:t>x</a:t>
            </a:r>
            <a:r>
              <a:rPr lang="en-US" dirty="0" smtClean="0"/>
              <a:t> + b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568" y="1687131"/>
            <a:ext cx="2477530" cy="2393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Elliptic Curves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5148" y="1604395"/>
            <a:ext cx="541404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“It is not immediately obvious why verification even functions correctly.” !!</a:t>
            </a:r>
          </a:p>
        </p:txBody>
      </p:sp>
      <p:sp>
        <p:nvSpPr>
          <p:cNvPr id="7" name="Freeform 6"/>
          <p:cNvSpPr/>
          <p:nvPr/>
        </p:nvSpPr>
        <p:spPr>
          <a:xfrm>
            <a:off x="73746" y="1567110"/>
            <a:ext cx="5326132" cy="850465"/>
          </a:xfrm>
          <a:custGeom>
            <a:avLst/>
            <a:gdLst>
              <a:gd name="connsiteX0" fmla="*/ 2862373 w 7101509"/>
              <a:gd name="connsiteY0" fmla="*/ 91664 h 1133953"/>
              <a:gd name="connsiteX1" fmla="*/ 1645969 w 7101509"/>
              <a:gd name="connsiteY1" fmla="*/ 49719 h 1133953"/>
              <a:gd name="connsiteX2" fmla="*/ 404398 w 7101509"/>
              <a:gd name="connsiteY2" fmla="*/ 41330 h 1133953"/>
              <a:gd name="connsiteX3" fmla="*/ 60450 w 7101509"/>
              <a:gd name="connsiteY3" fmla="*/ 611781 h 1133953"/>
              <a:gd name="connsiteX4" fmla="*/ 135951 w 7101509"/>
              <a:gd name="connsiteY4" fmla="*/ 1106732 h 1133953"/>
              <a:gd name="connsiteX5" fmla="*/ 1360743 w 7101509"/>
              <a:gd name="connsiteY5" fmla="*/ 1073176 h 1133953"/>
              <a:gd name="connsiteX6" fmla="*/ 4598894 w 7101509"/>
              <a:gd name="connsiteY6" fmla="*/ 1039620 h 1133953"/>
              <a:gd name="connsiteX7" fmla="*/ 5681073 w 7101509"/>
              <a:gd name="connsiteY7" fmla="*/ 1089954 h 1133953"/>
              <a:gd name="connsiteX8" fmla="*/ 6947811 w 7101509"/>
              <a:gd name="connsiteY8" fmla="*/ 1022842 h 1133953"/>
              <a:gd name="connsiteX9" fmla="*/ 7031701 w 7101509"/>
              <a:gd name="connsiteY9" fmla="*/ 402056 h 1133953"/>
              <a:gd name="connsiteX10" fmla="*/ 6511584 w 7101509"/>
              <a:gd name="connsiteY10" fmla="*/ 116831 h 1133953"/>
              <a:gd name="connsiteX11" fmla="*/ 3206321 w 7101509"/>
              <a:gd name="connsiteY11" fmla="*/ 7774 h 113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01509" h="1133953">
                <a:moveTo>
                  <a:pt x="2862373" y="91664"/>
                </a:moveTo>
                <a:lnTo>
                  <a:pt x="1645969" y="49719"/>
                </a:lnTo>
                <a:cubicBezTo>
                  <a:pt x="1236307" y="41330"/>
                  <a:pt x="668651" y="-52347"/>
                  <a:pt x="404398" y="41330"/>
                </a:cubicBezTo>
                <a:cubicBezTo>
                  <a:pt x="140145" y="135007"/>
                  <a:pt x="105191" y="434214"/>
                  <a:pt x="60450" y="611781"/>
                </a:cubicBezTo>
                <a:cubicBezTo>
                  <a:pt x="15709" y="789348"/>
                  <a:pt x="-80765" y="1029833"/>
                  <a:pt x="135951" y="1106732"/>
                </a:cubicBezTo>
                <a:cubicBezTo>
                  <a:pt x="352666" y="1183631"/>
                  <a:pt x="1360743" y="1073176"/>
                  <a:pt x="1360743" y="1073176"/>
                </a:cubicBezTo>
                <a:lnTo>
                  <a:pt x="4598894" y="1039620"/>
                </a:lnTo>
                <a:cubicBezTo>
                  <a:pt x="5318949" y="1042416"/>
                  <a:pt x="5289587" y="1092750"/>
                  <a:pt x="5681073" y="1089954"/>
                </a:cubicBezTo>
                <a:cubicBezTo>
                  <a:pt x="6072559" y="1087158"/>
                  <a:pt x="6722707" y="1137492"/>
                  <a:pt x="6947811" y="1022842"/>
                </a:cubicBezTo>
                <a:cubicBezTo>
                  <a:pt x="7172915" y="908192"/>
                  <a:pt x="7104405" y="553058"/>
                  <a:pt x="7031701" y="402056"/>
                </a:cubicBezTo>
                <a:cubicBezTo>
                  <a:pt x="6958997" y="251054"/>
                  <a:pt x="7149147" y="182545"/>
                  <a:pt x="6511584" y="116831"/>
                </a:cubicBezTo>
                <a:cubicBezTo>
                  <a:pt x="5874021" y="51117"/>
                  <a:pt x="4540171" y="29445"/>
                  <a:pt x="3206321" y="7774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eeform 7"/>
          <p:cNvSpPr/>
          <p:nvPr/>
        </p:nvSpPr>
        <p:spPr>
          <a:xfrm>
            <a:off x="733589" y="3327482"/>
            <a:ext cx="1663418" cy="330923"/>
          </a:xfrm>
          <a:custGeom>
            <a:avLst/>
            <a:gdLst>
              <a:gd name="connsiteX0" fmla="*/ 170561 w 2217891"/>
              <a:gd name="connsiteY0" fmla="*/ 160529 h 441230"/>
              <a:gd name="connsiteX1" fmla="*/ 53115 w 2217891"/>
              <a:gd name="connsiteY1" fmla="*/ 277975 h 441230"/>
              <a:gd name="connsiteX2" fmla="*/ 925570 w 2217891"/>
              <a:gd name="connsiteY2" fmla="*/ 328309 h 441230"/>
              <a:gd name="connsiteX3" fmla="*/ 2108417 w 2217891"/>
              <a:gd name="connsiteY3" fmla="*/ 428977 h 441230"/>
              <a:gd name="connsiteX4" fmla="*/ 1949027 w 2217891"/>
              <a:gd name="connsiteY4" fmla="*/ 17916 h 441230"/>
              <a:gd name="connsiteX5" fmla="*/ 195727 w 2217891"/>
              <a:gd name="connsiteY5" fmla="*/ 68250 h 441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17891" h="441230">
                <a:moveTo>
                  <a:pt x="170561" y="160529"/>
                </a:moveTo>
                <a:cubicBezTo>
                  <a:pt x="48920" y="205270"/>
                  <a:pt x="-72720" y="250012"/>
                  <a:pt x="53115" y="277975"/>
                </a:cubicBezTo>
                <a:cubicBezTo>
                  <a:pt x="178950" y="305938"/>
                  <a:pt x="583020" y="303142"/>
                  <a:pt x="925570" y="328309"/>
                </a:cubicBezTo>
                <a:cubicBezTo>
                  <a:pt x="1268120" y="353476"/>
                  <a:pt x="1937841" y="480709"/>
                  <a:pt x="2108417" y="428977"/>
                </a:cubicBezTo>
                <a:cubicBezTo>
                  <a:pt x="2278993" y="377245"/>
                  <a:pt x="2267809" y="78037"/>
                  <a:pt x="1949027" y="17916"/>
                </a:cubicBezTo>
                <a:cubicBezTo>
                  <a:pt x="1630245" y="-42205"/>
                  <a:pt x="195727" y="68250"/>
                  <a:pt x="195727" y="68250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1956273" y="2457140"/>
            <a:ext cx="922205" cy="839733"/>
          </a:xfrm>
          <a:custGeom>
            <a:avLst/>
            <a:gdLst>
              <a:gd name="connsiteX0" fmla="*/ 0 w 1229607"/>
              <a:gd name="connsiteY0" fmla="*/ 1119644 h 1119644"/>
              <a:gd name="connsiteX1" fmla="*/ 805343 w 1229607"/>
              <a:gd name="connsiteY1" fmla="*/ 322690 h 1119644"/>
              <a:gd name="connsiteX2" fmla="*/ 1166070 w 1229607"/>
              <a:gd name="connsiteY2" fmla="*/ 3908 h 1119644"/>
              <a:gd name="connsiteX3" fmla="*/ 822121 w 1229607"/>
              <a:gd name="connsiteY3" fmla="*/ 138132 h 1119644"/>
              <a:gd name="connsiteX4" fmla="*/ 1191237 w 1229607"/>
              <a:gd name="connsiteY4" fmla="*/ 29075 h 1119644"/>
              <a:gd name="connsiteX5" fmla="*/ 1199626 w 1229607"/>
              <a:gd name="connsiteY5" fmla="*/ 339468 h 1119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9607" h="1119644">
                <a:moveTo>
                  <a:pt x="0" y="1119644"/>
                </a:moveTo>
                <a:cubicBezTo>
                  <a:pt x="305499" y="814145"/>
                  <a:pt x="610998" y="508646"/>
                  <a:pt x="805343" y="322690"/>
                </a:cubicBezTo>
                <a:cubicBezTo>
                  <a:pt x="999688" y="136734"/>
                  <a:pt x="1163274" y="34668"/>
                  <a:pt x="1166070" y="3908"/>
                </a:cubicBezTo>
                <a:cubicBezTo>
                  <a:pt x="1168866" y="-26852"/>
                  <a:pt x="817927" y="133938"/>
                  <a:pt x="822121" y="138132"/>
                </a:cubicBezTo>
                <a:cubicBezTo>
                  <a:pt x="826315" y="142326"/>
                  <a:pt x="1128320" y="-4481"/>
                  <a:pt x="1191237" y="29075"/>
                </a:cubicBezTo>
                <a:cubicBezTo>
                  <a:pt x="1254154" y="62631"/>
                  <a:pt x="1226890" y="201049"/>
                  <a:pt x="1199626" y="339468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48506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ECDSA P-256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14440"/>
            <a:ext cx="61722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/>
              <a:t>Elliptic Curve Cryptography allows for the construction of “strong” public/private key pairs with key lengths that are far shorter than equivalent strength keys using RSA </a:t>
            </a:r>
          </a:p>
          <a:p>
            <a:pPr marL="0" indent="0">
              <a:buNone/>
            </a:pPr>
            <a:endParaRPr lang="en-US" sz="2100" dirty="0"/>
          </a:p>
          <a:p>
            <a:pPr marL="42861" indent="0">
              <a:buNone/>
            </a:pPr>
            <a:r>
              <a:rPr lang="en-US" sz="2100" dirty="0"/>
              <a:t>A 256-bit ECC key should provide comparable security to a 3072-bit RSA key</a:t>
            </a:r>
          </a:p>
        </p:txBody>
      </p:sp>
    </p:spTree>
    <p:extLst>
      <p:ext uri="{BB962C8B-B14F-4D97-AF65-F5344CB8AC3E}">
        <p14:creationId xmlns:p14="http://schemas.microsoft.com/office/powerpoint/2010/main" val="212144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ECDSA </a:t>
            </a:r>
            <a:r>
              <a:rPr lang="en-US" dirty="0" err="1" smtClean="0"/>
              <a:t>vs</a:t>
            </a:r>
            <a:r>
              <a:rPr lang="en-US" dirty="0" smtClean="0"/>
              <a:t> RSS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4401" y="1384329"/>
            <a:ext cx="11365612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600" dirty="0">
                <a:latin typeface="Lucida Console"/>
                <a:cs typeface="Lucida Console"/>
              </a:rPr>
              <a:t>$ </a:t>
            </a:r>
            <a:r>
              <a:rPr lang="fr-FR" sz="600" dirty="0" err="1">
                <a:latin typeface="Lucida Console"/>
                <a:cs typeface="Lucida Console"/>
              </a:rPr>
              <a:t>dig</a:t>
            </a:r>
            <a:r>
              <a:rPr lang="fr-FR" sz="600" dirty="0">
                <a:latin typeface="Lucida Console"/>
                <a:cs typeface="Lucida Console"/>
              </a:rPr>
              <a:t> +</a:t>
            </a:r>
            <a:r>
              <a:rPr lang="fr-FR" sz="600" dirty="0" err="1">
                <a:latin typeface="Lucida Console"/>
                <a:cs typeface="Lucida Console"/>
              </a:rPr>
              <a:t>dnssec</a:t>
            </a:r>
            <a:r>
              <a:rPr lang="fr-FR" sz="600" dirty="0">
                <a:latin typeface="Lucida Console"/>
                <a:cs typeface="Lucida Console"/>
              </a:rPr>
              <a:t> u5221730329.s1425859199.i5075.vcf100.5a593.y.dotnxdomain.net</a:t>
            </a:r>
          </a:p>
          <a:p>
            <a:endParaRPr lang="fr-FR" sz="600" dirty="0">
              <a:latin typeface="Lucida Console"/>
              <a:cs typeface="Lucida Console"/>
            </a:endParaRPr>
          </a:p>
          <a:p>
            <a:r>
              <a:rPr lang="fr-FR" sz="600" dirty="0">
                <a:latin typeface="Lucida Console"/>
                <a:cs typeface="Lucida Console"/>
              </a:rPr>
              <a:t>; &lt;&lt;&gt;&gt; </a:t>
            </a:r>
            <a:r>
              <a:rPr lang="fr-FR" sz="600" dirty="0" err="1">
                <a:latin typeface="Lucida Console"/>
                <a:cs typeface="Lucida Console"/>
              </a:rPr>
              <a:t>DiG</a:t>
            </a:r>
            <a:r>
              <a:rPr lang="fr-FR" sz="600" dirty="0">
                <a:latin typeface="Lucida Console"/>
                <a:cs typeface="Lucida Console"/>
              </a:rPr>
              <a:t> 9.9.6-P1 &lt;&lt;&gt;&gt; +</a:t>
            </a:r>
            <a:r>
              <a:rPr lang="fr-FR" sz="600" dirty="0" err="1">
                <a:latin typeface="Lucida Console"/>
                <a:cs typeface="Lucida Console"/>
              </a:rPr>
              <a:t>dnssec</a:t>
            </a:r>
            <a:r>
              <a:rPr lang="fr-FR" sz="600" dirty="0">
                <a:latin typeface="Lucida Console"/>
                <a:cs typeface="Lucida Console"/>
              </a:rPr>
              <a:t> u5221730329.s1425859199.i5075.vcf100.5a593.y.dotnxdomain.net</a:t>
            </a:r>
          </a:p>
          <a:p>
            <a:r>
              <a:rPr lang="fr-FR" sz="600" dirty="0">
                <a:latin typeface="Lucida Console"/>
                <a:cs typeface="Lucida Console"/>
              </a:rPr>
              <a:t>;; global options: +cmd</a:t>
            </a:r>
          </a:p>
          <a:p>
            <a:r>
              <a:rPr lang="fr-FR" sz="600" dirty="0">
                <a:latin typeface="Lucida Console"/>
                <a:cs typeface="Lucida Console"/>
              </a:rPr>
              <a:t>;; </a:t>
            </a:r>
            <a:r>
              <a:rPr lang="fr-FR" sz="600" dirty="0" err="1">
                <a:latin typeface="Lucida Console"/>
                <a:cs typeface="Lucida Console"/>
              </a:rPr>
              <a:t>Got</a:t>
            </a:r>
            <a:r>
              <a:rPr lang="fr-FR" sz="600" dirty="0">
                <a:latin typeface="Lucida Console"/>
                <a:cs typeface="Lucida Console"/>
              </a:rPr>
              <a:t> </a:t>
            </a:r>
            <a:r>
              <a:rPr lang="fr-FR" sz="600" dirty="0" err="1">
                <a:latin typeface="Lucida Console"/>
                <a:cs typeface="Lucida Console"/>
              </a:rPr>
              <a:t>answer</a:t>
            </a:r>
            <a:r>
              <a:rPr lang="fr-FR" sz="600" dirty="0">
                <a:latin typeface="Lucida Console"/>
                <a:cs typeface="Lucida Console"/>
              </a:rPr>
              <a:t>:</a:t>
            </a:r>
          </a:p>
          <a:p>
            <a:r>
              <a:rPr lang="fr-FR" sz="600" dirty="0">
                <a:latin typeface="Lucida Console"/>
                <a:cs typeface="Lucida Console"/>
              </a:rPr>
              <a:t>;; -&gt;&gt;HEADER&lt;&lt;- </a:t>
            </a:r>
            <a:r>
              <a:rPr lang="fr-FR" sz="600" dirty="0" err="1">
                <a:latin typeface="Lucida Console"/>
                <a:cs typeface="Lucida Console"/>
              </a:rPr>
              <a:t>opcode</a:t>
            </a:r>
            <a:r>
              <a:rPr lang="fr-FR" sz="600" dirty="0">
                <a:latin typeface="Lucida Console"/>
                <a:cs typeface="Lucida Console"/>
              </a:rPr>
              <a:t>: QUERY, </a:t>
            </a:r>
            <a:r>
              <a:rPr lang="fr-FR" sz="600" dirty="0" err="1">
                <a:latin typeface="Lucida Console"/>
                <a:cs typeface="Lucida Console"/>
              </a:rPr>
              <a:t>status</a:t>
            </a:r>
            <a:r>
              <a:rPr lang="fr-FR" sz="600" dirty="0">
                <a:latin typeface="Lucida Console"/>
                <a:cs typeface="Lucida Console"/>
              </a:rPr>
              <a:t>: NOERROR, id: 61126</a:t>
            </a:r>
          </a:p>
          <a:p>
            <a:r>
              <a:rPr lang="fr-FR" sz="600" dirty="0">
                <a:latin typeface="Lucida Console"/>
                <a:cs typeface="Lucida Console"/>
              </a:rPr>
              <a:t>;; flags: </a:t>
            </a:r>
            <a:r>
              <a:rPr lang="fr-FR" sz="600" dirty="0" err="1">
                <a:latin typeface="Lucida Console"/>
                <a:cs typeface="Lucida Console"/>
              </a:rPr>
              <a:t>qr</a:t>
            </a:r>
            <a:r>
              <a:rPr lang="fr-FR" sz="600" dirty="0">
                <a:latin typeface="Lucida Console"/>
                <a:cs typeface="Lucida Console"/>
              </a:rPr>
              <a:t> rd ra ad; QUERY: 1, ANSWER: 2, AUTHORITY: 4, ADDITIONAL: 1</a:t>
            </a:r>
          </a:p>
          <a:p>
            <a:endParaRPr lang="fr-FR" sz="600" dirty="0">
              <a:latin typeface="Lucida Console"/>
              <a:cs typeface="Lucida Console"/>
            </a:endParaRPr>
          </a:p>
          <a:p>
            <a:r>
              <a:rPr lang="fr-FR" sz="600" dirty="0">
                <a:latin typeface="Lucida Console"/>
                <a:cs typeface="Lucida Console"/>
              </a:rPr>
              <a:t>;; OPT PSEUDOSECTION:</a:t>
            </a:r>
          </a:p>
          <a:p>
            <a:r>
              <a:rPr lang="fr-FR" sz="600" dirty="0">
                <a:latin typeface="Lucida Console"/>
                <a:cs typeface="Lucida Console"/>
              </a:rPr>
              <a:t>; EDNS: version: 0, flags: do; </a:t>
            </a:r>
            <a:r>
              <a:rPr lang="fr-FR" sz="600" dirty="0" err="1">
                <a:latin typeface="Lucida Console"/>
                <a:cs typeface="Lucida Console"/>
              </a:rPr>
              <a:t>udp</a:t>
            </a:r>
            <a:r>
              <a:rPr lang="fr-FR" sz="600" dirty="0">
                <a:latin typeface="Lucida Console"/>
                <a:cs typeface="Lucida Console"/>
              </a:rPr>
              <a:t>: 4096</a:t>
            </a:r>
          </a:p>
          <a:p>
            <a:r>
              <a:rPr lang="fr-FR" sz="600" dirty="0">
                <a:latin typeface="Lucida Console"/>
                <a:cs typeface="Lucida Console"/>
              </a:rPr>
              <a:t>;; QUESTION SECTION:</a:t>
            </a:r>
          </a:p>
          <a:p>
            <a:r>
              <a:rPr lang="fr-FR" sz="600" dirty="0">
                <a:latin typeface="Lucida Console"/>
                <a:cs typeface="Lucida Console"/>
              </a:rPr>
              <a:t>;u5221730329.s1425859199.i5075.vcf100.5a593.y.dotnxdomain.net. IN A</a:t>
            </a:r>
          </a:p>
          <a:p>
            <a:endParaRPr lang="fr-FR" sz="600" dirty="0">
              <a:latin typeface="Lucida Console"/>
              <a:cs typeface="Lucida Console"/>
            </a:endParaRPr>
          </a:p>
          <a:p>
            <a:r>
              <a:rPr lang="fr-FR" sz="600" dirty="0">
                <a:latin typeface="Lucida Console"/>
                <a:cs typeface="Lucida Console"/>
              </a:rPr>
              <a:t>;; ANSWER SECTION:</a:t>
            </a:r>
          </a:p>
          <a:p>
            <a:r>
              <a:rPr lang="fr-FR" sz="600" dirty="0">
                <a:latin typeface="Lucida Console"/>
                <a:cs typeface="Lucida Console"/>
              </a:rPr>
              <a:t>u5221730329.s1425859199.i5075.vcf100.5a593.y.dotnxdomain.net. 1	IN A 144.76.167.10</a:t>
            </a:r>
          </a:p>
          <a:p>
            <a:r>
              <a:rPr lang="fr-FR" sz="600" dirty="0">
                <a:latin typeface="Lucida Console"/>
                <a:cs typeface="Lucida Console"/>
              </a:rPr>
              <a:t>u5221730329.s1425859199.i5075.vcf100.5a593.y.dotnxdomain.net. 1	IN RRSIG A 13 4 3600 20200724235900 20150301105936 35456 5a593.y.dotnxdomain.net. IMXSIJ/uKixSAt8GXsh6Lm8CvEOmK5n/5bPgsMmqXl7wQTy29P3OiSrB gtNtX5NkxMzt/3ojq3NbUgXa4aAe5A==</a:t>
            </a:r>
          </a:p>
          <a:p>
            <a:endParaRPr lang="fr-FR" sz="600" dirty="0">
              <a:latin typeface="Lucida Console"/>
              <a:cs typeface="Lucida Console"/>
            </a:endParaRPr>
          </a:p>
          <a:p>
            <a:r>
              <a:rPr lang="fr-FR" sz="600" dirty="0">
                <a:latin typeface="Lucida Console"/>
                <a:cs typeface="Lucida Console"/>
              </a:rPr>
              <a:t>;; AUTHORITY SECTION:</a:t>
            </a:r>
          </a:p>
          <a:p>
            <a:r>
              <a:rPr lang="fr-FR" sz="600" dirty="0">
                <a:latin typeface="Lucida Console"/>
                <a:cs typeface="Lucida Console"/>
              </a:rPr>
              <a:t>ns1.5a593.y.dotnxdomain.net. 1	IN	NSEC	x.5a593.y.dotnxdomain.net. A RRSIG NSEC</a:t>
            </a:r>
          </a:p>
          <a:p>
            <a:r>
              <a:rPr lang="fr-FR" sz="600" dirty="0">
                <a:latin typeface="Lucida Console"/>
                <a:cs typeface="Lucida Console"/>
              </a:rPr>
              <a:t>ns1.5a593.y.dotnxdomain.net. 1	IN	RRSIG	NSEC 13 5 1 20200724235900 20150301105936 35456 5a593.y.dotnxdomain.net. vM+5YEkAc8B9iYHV3ZO3r9v+RvICn3qfWRfneytLP+nHCOku66X31pzB TjHZWCeZzqOKCRHryJe8gqo6G8y/</a:t>
            </a:r>
            <a:r>
              <a:rPr lang="fr-FR" sz="600" dirty="0" err="1">
                <a:latin typeface="Lucida Console"/>
                <a:cs typeface="Lucida Console"/>
              </a:rPr>
              <a:t>oA</a:t>
            </a:r>
            <a:r>
              <a:rPr lang="fr-FR" sz="600" dirty="0">
                <a:latin typeface="Lucida Console"/>
                <a:cs typeface="Lucida Console"/>
              </a:rPr>
              <a:t>==</a:t>
            </a:r>
          </a:p>
          <a:p>
            <a:r>
              <a:rPr lang="fr-FR" sz="600" dirty="0">
                <a:latin typeface="Lucida Console"/>
                <a:cs typeface="Lucida Console"/>
              </a:rPr>
              <a:t>5a593.y.dotnxdomain.net. 3598	IN	NS	ns1.5a593.y.dotnxdomain.net.</a:t>
            </a:r>
          </a:p>
          <a:p>
            <a:r>
              <a:rPr lang="fr-FR" sz="600" dirty="0">
                <a:latin typeface="Lucida Console"/>
                <a:cs typeface="Lucida Console"/>
              </a:rPr>
              <a:t>5a593.y.dotnxdomain.net. 3600	IN	RRSIG	NS 13 4 3600 20200724235900 20150301105936 35456 5a593.y.dotnxdomain.net. dzFik3O4HhiEg8TXcn3dCFdCfXCzLj7V0y5qIkCNYXYQ5EfoiWMhUh1s Lb9I0CQkOX9Ki/hPtgXRgn2MyTfxbw==</a:t>
            </a:r>
          </a:p>
          <a:p>
            <a:endParaRPr lang="fr-FR" sz="600" dirty="0">
              <a:latin typeface="Lucida Console"/>
              <a:cs typeface="Lucida Console"/>
            </a:endParaRPr>
          </a:p>
          <a:p>
            <a:r>
              <a:rPr lang="fr-FR" sz="600" dirty="0">
                <a:latin typeface="Lucida Console"/>
                <a:cs typeface="Lucida Console"/>
              </a:rPr>
              <a:t>;; </a:t>
            </a:r>
            <a:r>
              <a:rPr lang="fr-FR" sz="600" dirty="0" err="1">
                <a:latin typeface="Lucida Console"/>
                <a:cs typeface="Lucida Console"/>
              </a:rPr>
              <a:t>Query</a:t>
            </a:r>
            <a:r>
              <a:rPr lang="fr-FR" sz="600" dirty="0">
                <a:latin typeface="Lucida Console"/>
                <a:cs typeface="Lucida Console"/>
              </a:rPr>
              <a:t> time: 1880 msec</a:t>
            </a:r>
          </a:p>
          <a:p>
            <a:r>
              <a:rPr lang="fr-FR" sz="600" dirty="0">
                <a:latin typeface="Lucida Console"/>
                <a:cs typeface="Lucida Console"/>
              </a:rPr>
              <a:t>;; SERVER: 127.0.0.1#53(127.0.0.1)</a:t>
            </a:r>
          </a:p>
          <a:p>
            <a:r>
              <a:rPr lang="cs-CZ" sz="600" dirty="0">
                <a:latin typeface="Lucida Console"/>
                <a:cs typeface="Lucida Console"/>
              </a:rPr>
              <a:t>;; WHEN: </a:t>
            </a:r>
            <a:r>
              <a:rPr lang="cs-CZ" sz="600" dirty="0" err="1">
                <a:latin typeface="Lucida Console"/>
                <a:cs typeface="Lucida Console"/>
              </a:rPr>
              <a:t>Thu</a:t>
            </a:r>
            <a:r>
              <a:rPr lang="cs-CZ" sz="600" dirty="0">
                <a:latin typeface="Lucida Console"/>
                <a:cs typeface="Lucida Console"/>
              </a:rPr>
              <a:t> </a:t>
            </a:r>
            <a:r>
              <a:rPr lang="cs-CZ" sz="600" dirty="0" err="1">
                <a:latin typeface="Lucida Console"/>
                <a:cs typeface="Lucida Console"/>
              </a:rPr>
              <a:t>Mar</a:t>
            </a:r>
            <a:r>
              <a:rPr lang="cs-CZ" sz="600" dirty="0">
                <a:latin typeface="Lucida Console"/>
                <a:cs typeface="Lucida Console"/>
              </a:rPr>
              <a:t> 12 03:59:42 UTC 2015</a:t>
            </a:r>
          </a:p>
          <a:p>
            <a:r>
              <a:rPr lang="da-DK" sz="600" dirty="0">
                <a:latin typeface="Lucida Console"/>
                <a:cs typeface="Lucida Console"/>
              </a:rPr>
              <a:t>;; MSG SIZE  </a:t>
            </a:r>
            <a:r>
              <a:rPr lang="da-DK" sz="600" dirty="0" err="1">
                <a:latin typeface="Lucida Console"/>
                <a:cs typeface="Lucida Console"/>
              </a:rPr>
              <a:t>rcvd</a:t>
            </a:r>
            <a:r>
              <a:rPr lang="da-DK" sz="600" dirty="0">
                <a:latin typeface="Lucida Console"/>
                <a:cs typeface="Lucida Console"/>
              </a:rPr>
              <a:t>: 527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49246" y="1384326"/>
            <a:ext cx="23381722" cy="267765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600" dirty="0">
                <a:latin typeface="Lucida Console"/>
                <a:cs typeface="Lucida Console"/>
              </a:rPr>
              <a:t>$ </a:t>
            </a:r>
            <a:r>
              <a:rPr lang="fr-FR" sz="600" dirty="0" err="1">
                <a:latin typeface="Lucida Console"/>
                <a:cs typeface="Lucida Console"/>
              </a:rPr>
              <a:t>dig</a:t>
            </a:r>
            <a:r>
              <a:rPr lang="fr-FR" sz="600" dirty="0">
                <a:latin typeface="Lucida Console"/>
                <a:cs typeface="Lucida Console"/>
              </a:rPr>
              <a:t> +</a:t>
            </a:r>
            <a:r>
              <a:rPr lang="fr-FR" sz="600" dirty="0" err="1">
                <a:latin typeface="Lucida Console"/>
                <a:cs typeface="Lucida Console"/>
              </a:rPr>
              <a:t>dnssec</a:t>
            </a:r>
            <a:r>
              <a:rPr lang="fr-FR" sz="600" dirty="0">
                <a:latin typeface="Lucida Console"/>
                <a:cs typeface="Lucida Console"/>
              </a:rPr>
              <a:t> u5221730329.s1425859199.i5075.vcf100.5a593.z.dotnxdomain.net</a:t>
            </a:r>
          </a:p>
          <a:p>
            <a:endParaRPr lang="fr-FR" sz="600" dirty="0">
              <a:latin typeface="Lucida Console"/>
              <a:cs typeface="Lucida Console"/>
            </a:endParaRPr>
          </a:p>
          <a:p>
            <a:r>
              <a:rPr lang="fr-FR" sz="600" dirty="0">
                <a:latin typeface="Lucida Console"/>
                <a:cs typeface="Lucida Console"/>
              </a:rPr>
              <a:t>; &lt;&lt;&gt;&gt; </a:t>
            </a:r>
            <a:r>
              <a:rPr lang="fr-FR" sz="600" dirty="0" err="1">
                <a:latin typeface="Lucida Console"/>
                <a:cs typeface="Lucida Console"/>
              </a:rPr>
              <a:t>DiG</a:t>
            </a:r>
            <a:r>
              <a:rPr lang="fr-FR" sz="600" dirty="0">
                <a:latin typeface="Lucida Console"/>
                <a:cs typeface="Lucida Console"/>
              </a:rPr>
              <a:t> 9.9.6-P1 &lt;&lt;&gt;&gt; +</a:t>
            </a:r>
            <a:r>
              <a:rPr lang="fr-FR" sz="600" dirty="0" err="1">
                <a:latin typeface="Lucida Console"/>
                <a:cs typeface="Lucida Console"/>
              </a:rPr>
              <a:t>dnssec</a:t>
            </a:r>
            <a:r>
              <a:rPr lang="fr-FR" sz="600" dirty="0">
                <a:latin typeface="Lucida Console"/>
                <a:cs typeface="Lucida Console"/>
              </a:rPr>
              <a:t> u5221730329.s1425859199.i5075.vcf100.5a593.z.dotnxdomain.net</a:t>
            </a:r>
          </a:p>
          <a:p>
            <a:r>
              <a:rPr lang="fr-FR" sz="600" dirty="0">
                <a:latin typeface="Lucida Console"/>
                <a:cs typeface="Lucida Console"/>
              </a:rPr>
              <a:t>;; global options: +cmd</a:t>
            </a:r>
          </a:p>
          <a:p>
            <a:r>
              <a:rPr lang="fr-FR" sz="600" dirty="0">
                <a:latin typeface="Lucida Console"/>
                <a:cs typeface="Lucida Console"/>
              </a:rPr>
              <a:t>;; </a:t>
            </a:r>
            <a:r>
              <a:rPr lang="fr-FR" sz="600" dirty="0" err="1">
                <a:latin typeface="Lucida Console"/>
                <a:cs typeface="Lucida Console"/>
              </a:rPr>
              <a:t>Got</a:t>
            </a:r>
            <a:r>
              <a:rPr lang="fr-FR" sz="600" dirty="0">
                <a:latin typeface="Lucida Console"/>
                <a:cs typeface="Lucida Console"/>
              </a:rPr>
              <a:t> </a:t>
            </a:r>
            <a:r>
              <a:rPr lang="fr-FR" sz="600" dirty="0" err="1">
                <a:latin typeface="Lucida Console"/>
                <a:cs typeface="Lucida Console"/>
              </a:rPr>
              <a:t>answer</a:t>
            </a:r>
            <a:r>
              <a:rPr lang="fr-FR" sz="600" dirty="0">
                <a:latin typeface="Lucida Console"/>
                <a:cs typeface="Lucida Console"/>
              </a:rPr>
              <a:t>:</a:t>
            </a:r>
            <a:endParaRPr lang="fr-FR" sz="525" dirty="0">
              <a:latin typeface="Lucida Console"/>
              <a:cs typeface="Lucida Console"/>
            </a:endParaRPr>
          </a:p>
          <a:p>
            <a:r>
              <a:rPr lang="fr-FR" sz="600" dirty="0">
                <a:latin typeface="Lucida Console"/>
                <a:cs typeface="Lucida Console"/>
              </a:rPr>
              <a:t>;; -&gt;&gt;HEADER&lt;&lt;- </a:t>
            </a:r>
            <a:r>
              <a:rPr lang="fr-FR" sz="600" dirty="0" err="1">
                <a:latin typeface="Lucida Console"/>
                <a:cs typeface="Lucida Console"/>
              </a:rPr>
              <a:t>opcode</a:t>
            </a:r>
            <a:r>
              <a:rPr lang="fr-FR" sz="600" dirty="0">
                <a:latin typeface="Lucida Console"/>
                <a:cs typeface="Lucida Console"/>
              </a:rPr>
              <a:t>: QUERY, </a:t>
            </a:r>
            <a:r>
              <a:rPr lang="fr-FR" sz="600" dirty="0" err="1">
                <a:latin typeface="Lucida Console"/>
                <a:cs typeface="Lucida Console"/>
              </a:rPr>
              <a:t>status</a:t>
            </a:r>
            <a:r>
              <a:rPr lang="fr-FR" sz="600" dirty="0">
                <a:latin typeface="Lucida Console"/>
                <a:cs typeface="Lucida Console"/>
              </a:rPr>
              <a:t>: NOERROR, id: 25461</a:t>
            </a:r>
          </a:p>
          <a:p>
            <a:r>
              <a:rPr lang="fr-FR" sz="600" dirty="0">
                <a:latin typeface="Lucida Console"/>
                <a:cs typeface="Lucida Console"/>
              </a:rPr>
              <a:t>;; flags: </a:t>
            </a:r>
            <a:r>
              <a:rPr lang="fr-FR" sz="600" dirty="0" err="1">
                <a:latin typeface="Lucida Console"/>
                <a:cs typeface="Lucida Console"/>
              </a:rPr>
              <a:t>qr</a:t>
            </a:r>
            <a:r>
              <a:rPr lang="fr-FR" sz="600" dirty="0">
                <a:latin typeface="Lucida Console"/>
                <a:cs typeface="Lucida Console"/>
              </a:rPr>
              <a:t> rd ra ad; QUERY: 1, ANSWER: 2, AUTHORITY: 4, ADDITIONAL: 1</a:t>
            </a:r>
          </a:p>
          <a:p>
            <a:endParaRPr lang="fr-FR" sz="600" dirty="0">
              <a:latin typeface="Lucida Console"/>
              <a:cs typeface="Lucida Console"/>
            </a:endParaRPr>
          </a:p>
          <a:p>
            <a:r>
              <a:rPr lang="fr-FR" sz="600" dirty="0">
                <a:latin typeface="Lucida Console"/>
                <a:cs typeface="Lucida Console"/>
              </a:rPr>
              <a:t>;; OPT PSEUDOSECTION:</a:t>
            </a:r>
          </a:p>
          <a:p>
            <a:r>
              <a:rPr lang="fr-FR" sz="600" dirty="0">
                <a:latin typeface="Lucida Console"/>
                <a:cs typeface="Lucida Console"/>
              </a:rPr>
              <a:t>; EDNS: version: 0, flags: do; </a:t>
            </a:r>
            <a:r>
              <a:rPr lang="fr-FR" sz="600" dirty="0" err="1">
                <a:latin typeface="Lucida Console"/>
                <a:cs typeface="Lucida Console"/>
              </a:rPr>
              <a:t>udp</a:t>
            </a:r>
            <a:r>
              <a:rPr lang="fr-FR" sz="600" dirty="0">
                <a:latin typeface="Lucida Console"/>
                <a:cs typeface="Lucida Console"/>
              </a:rPr>
              <a:t>: 4096</a:t>
            </a:r>
          </a:p>
          <a:p>
            <a:r>
              <a:rPr lang="fr-FR" sz="600" dirty="0">
                <a:latin typeface="Lucida Console"/>
                <a:cs typeface="Lucida Console"/>
              </a:rPr>
              <a:t>;; QUESTION SECTION:</a:t>
            </a:r>
          </a:p>
          <a:p>
            <a:r>
              <a:rPr lang="fr-FR" sz="600" dirty="0">
                <a:latin typeface="Lucida Console"/>
                <a:cs typeface="Lucida Console"/>
              </a:rPr>
              <a:t>;u5221730329.s1425859199.i5075.vcf100.5a593.z.dotnxdomain.net. IN A</a:t>
            </a:r>
          </a:p>
          <a:p>
            <a:endParaRPr lang="fr-FR" sz="600" dirty="0">
              <a:latin typeface="Lucida Console"/>
              <a:cs typeface="Lucida Console"/>
            </a:endParaRPr>
          </a:p>
          <a:p>
            <a:r>
              <a:rPr lang="fr-FR" sz="600" dirty="0">
                <a:latin typeface="Lucida Console"/>
                <a:cs typeface="Lucida Console"/>
              </a:rPr>
              <a:t>;; ANSWER SECTION:</a:t>
            </a:r>
          </a:p>
          <a:p>
            <a:r>
              <a:rPr lang="fr-FR" sz="600" dirty="0">
                <a:latin typeface="Lucida Console"/>
                <a:cs typeface="Lucida Console"/>
              </a:rPr>
              <a:t>u5221730329.s1425859199.i5075.vcf100.5a593.z.dotnxdomain.net. 1	IN A 199.102.79.186</a:t>
            </a:r>
          </a:p>
          <a:p>
            <a:r>
              <a:rPr lang="fr-FR" sz="600" dirty="0">
                <a:latin typeface="Lucida Console"/>
                <a:cs typeface="Lucida Console"/>
              </a:rPr>
              <a:t>u5221730329.s1425859199.i5075.vcf100.5a593.z.dotnxdomain.net. 1	IN RRSIG A 5 4 3600 20200724235900 20130729104013 1968 5a593.z.dotnxdomain.net. ghHPoQd71aZtsdH823eWP16g07q80UJAcIcaPrLl9t3lljqecmjbJzfT prxiRetxvfJSoOelTVKNTiT7vUI0Qk8jB40gwYYnZ9GnFKb9RQOVZJWT ddIs8BhePQDbKqSqh5tElH41UhFzSigEK0VIVXzjIruqlGehn3s++</a:t>
            </a:r>
            <a:r>
              <a:rPr lang="fr-FR" sz="600" dirty="0" err="1">
                <a:latin typeface="Lucida Console"/>
                <a:cs typeface="Lucida Console"/>
              </a:rPr>
              <a:t>ptL</a:t>
            </a:r>
            <a:r>
              <a:rPr lang="fr-FR" sz="600" dirty="0">
                <a:latin typeface="Lucida Console"/>
                <a:cs typeface="Lucida Console"/>
              </a:rPr>
              <a:t> </a:t>
            </a:r>
            <a:r>
              <a:rPr lang="fr-FR" sz="600" dirty="0" err="1">
                <a:latin typeface="Lucida Console"/>
                <a:cs typeface="Lucida Console"/>
              </a:rPr>
              <a:t>TWs</a:t>
            </a:r>
            <a:r>
              <a:rPr lang="fr-FR" sz="600" dirty="0">
                <a:latin typeface="Lucida Console"/>
                <a:cs typeface="Lucida Console"/>
              </a:rPr>
              <a:t>=</a:t>
            </a:r>
          </a:p>
          <a:p>
            <a:endParaRPr lang="fr-FR" sz="600" dirty="0">
              <a:latin typeface="Lucida Console"/>
              <a:cs typeface="Lucida Console"/>
            </a:endParaRPr>
          </a:p>
          <a:p>
            <a:r>
              <a:rPr lang="fr-FR" sz="600" dirty="0">
                <a:latin typeface="Lucida Console"/>
                <a:cs typeface="Lucida Console"/>
              </a:rPr>
              <a:t>;; AUTHORITY SECTION:</a:t>
            </a:r>
          </a:p>
          <a:p>
            <a:r>
              <a:rPr lang="fr-FR" sz="600" dirty="0">
                <a:latin typeface="Lucida Console"/>
                <a:cs typeface="Lucida Console"/>
              </a:rPr>
              <a:t>33d23a33.3b7acf35.9bd5b553.3ad4aa35.09207c36.a095a7ae.1dc33700.103ad556.3a564678.16395067.a12ec545.6183d935.c68cebfb.41a4008e.4f291b87.479c6f9e.5ea48f86.7d1187f1.7572d59a.9d7d4ac3.06b70413.1706f018.0754fa29.9d24b07c.5a593.z.dotnxdomain.net. 1 IN NSEC z1.5a593.z.dotnxdomain.net. A RRSIG NSEC</a:t>
            </a:r>
          </a:p>
          <a:p>
            <a:r>
              <a:rPr lang="fi-FI" sz="600" dirty="0">
                <a:latin typeface="Lucida Console"/>
                <a:cs typeface="Lucida Console"/>
              </a:rPr>
              <a:t>33d23a33.3b7acf35.9bd5b553.3ad4aa35.09207c36.a095a7ae.1dc33700.103ad556.3a564678.16395067.a12ec545.6183d935.c68cebfb.41a4008e.4f291b87.479c6f9e.5ea48f86.7d1187f1.7572d59a.9d7d4ac3.06b70413.1706f018.0754fa29.9d24b07c.5a593.z.dotnxdomain.net. 1 IN RRSIG NSEC 5 28 1 20200724235900 20130729104013 1968 5a593.z.dotnxdomain.net. OQhZFbIXs5TMETv3zQLk/obD0nQ7IYeaeLTo3XYYh+vKqP1xcvIeNWKk 908SeoMbtdeeY3EZFN7TCLQO6R8qULuvF/u++zbK5pJ1F3nTOdx9gJAH O4iF/YCz/8DUxzMEunGYuUipWctLTaOEqlUKYpbPKDHWhJLhT02ON77g </a:t>
            </a:r>
            <a:r>
              <a:rPr lang="fi-FI" sz="600" dirty="0" err="1">
                <a:latin typeface="Lucida Console"/>
                <a:cs typeface="Lucida Console"/>
              </a:rPr>
              <a:t>sXI</a:t>
            </a:r>
            <a:r>
              <a:rPr lang="fi-FI" sz="600" dirty="0">
                <a:latin typeface="Lucida Console"/>
                <a:cs typeface="Lucida Console"/>
              </a:rPr>
              <a:t>=</a:t>
            </a:r>
          </a:p>
          <a:p>
            <a:r>
              <a:rPr lang="fi-FI" sz="600" dirty="0">
                <a:latin typeface="Lucida Console"/>
                <a:cs typeface="Lucida Console"/>
              </a:rPr>
              <a:t>5a593.z.dotnxdomain.net. 3599	IN	NS	nsz1.z.dotnxdomain.net.</a:t>
            </a:r>
          </a:p>
          <a:p>
            <a:r>
              <a:rPr lang="fi-FI" sz="600" dirty="0">
                <a:latin typeface="Lucida Console"/>
                <a:cs typeface="Lucida Console"/>
              </a:rPr>
              <a:t>5a593.z.dotnxdomain.net. 3600	IN	RRSIG	NS 5 4 3600 20200724235900 20130729104013 1968 5a593.z.dotnxdomain.net. ntxWo5UwL1vQjOHY0z5DCVNDDScnd3Tglgd0PsBRRhk3B9iJOGH2orxl FRpOeefg7LmpWNtayJOH6nim58ggQU8U/+KZcoNwv0M5TUAo7IRFG+87 ARvw0lcHU9XMGUAr1wDxaicl2fhgg37gDXi5o8Wgdk/2kNsfmrJg8ZMm </a:t>
            </a:r>
            <a:r>
              <a:rPr lang="fi-FI" sz="600" dirty="0" err="1">
                <a:latin typeface="Lucida Console"/>
                <a:cs typeface="Lucida Console"/>
              </a:rPr>
              <a:t>UPk</a:t>
            </a:r>
            <a:r>
              <a:rPr lang="fi-FI" sz="600" dirty="0">
                <a:latin typeface="Lucida Console"/>
                <a:cs typeface="Lucida Console"/>
              </a:rPr>
              <a:t>=</a:t>
            </a:r>
          </a:p>
          <a:p>
            <a:endParaRPr lang="fi-FI" sz="600" dirty="0">
              <a:latin typeface="Lucida Console"/>
              <a:cs typeface="Lucida Console"/>
            </a:endParaRPr>
          </a:p>
          <a:p>
            <a:r>
              <a:rPr lang="fi-FI" sz="600" dirty="0">
                <a:latin typeface="Lucida Console"/>
                <a:cs typeface="Lucida Console"/>
              </a:rPr>
              <a:t>;; </a:t>
            </a:r>
            <a:r>
              <a:rPr lang="fi-FI" sz="600" dirty="0" err="1">
                <a:latin typeface="Lucida Console"/>
                <a:cs typeface="Lucida Console"/>
              </a:rPr>
              <a:t>Query</a:t>
            </a:r>
            <a:r>
              <a:rPr lang="fi-FI" sz="600" dirty="0">
                <a:latin typeface="Lucida Console"/>
                <a:cs typeface="Lucida Console"/>
              </a:rPr>
              <a:t> </a:t>
            </a:r>
            <a:r>
              <a:rPr lang="fi-FI" sz="600" dirty="0" err="1">
                <a:latin typeface="Lucida Console"/>
                <a:cs typeface="Lucida Console"/>
              </a:rPr>
              <a:t>time</a:t>
            </a:r>
            <a:r>
              <a:rPr lang="fi-FI" sz="600" dirty="0">
                <a:latin typeface="Lucida Console"/>
                <a:cs typeface="Lucida Console"/>
              </a:rPr>
              <a:t>: 1052 </a:t>
            </a:r>
            <a:r>
              <a:rPr lang="fi-FI" sz="600" dirty="0" err="1">
                <a:latin typeface="Lucida Console"/>
                <a:cs typeface="Lucida Console"/>
              </a:rPr>
              <a:t>msec</a:t>
            </a:r>
            <a:endParaRPr lang="fi-FI" sz="600" dirty="0">
              <a:latin typeface="Lucida Console"/>
              <a:cs typeface="Lucida Console"/>
            </a:endParaRPr>
          </a:p>
          <a:p>
            <a:r>
              <a:rPr lang="fi-FI" sz="600" dirty="0">
                <a:latin typeface="Lucida Console"/>
                <a:cs typeface="Lucida Console"/>
              </a:rPr>
              <a:t>;; SERVER: 127.0.0.1#53(127.0.0.1)</a:t>
            </a:r>
          </a:p>
          <a:p>
            <a:r>
              <a:rPr lang="cs-CZ" sz="600" dirty="0">
                <a:latin typeface="Lucida Console"/>
                <a:cs typeface="Lucida Console"/>
              </a:rPr>
              <a:t>;; WHEN: </a:t>
            </a:r>
            <a:r>
              <a:rPr lang="cs-CZ" sz="600" dirty="0" err="1">
                <a:latin typeface="Lucida Console"/>
                <a:cs typeface="Lucida Console"/>
              </a:rPr>
              <a:t>Thu</a:t>
            </a:r>
            <a:r>
              <a:rPr lang="cs-CZ" sz="600" dirty="0">
                <a:latin typeface="Lucida Console"/>
                <a:cs typeface="Lucida Console"/>
              </a:rPr>
              <a:t> </a:t>
            </a:r>
            <a:r>
              <a:rPr lang="cs-CZ" sz="600" dirty="0" err="1">
                <a:latin typeface="Lucida Console"/>
                <a:cs typeface="Lucida Console"/>
              </a:rPr>
              <a:t>Mar</a:t>
            </a:r>
            <a:r>
              <a:rPr lang="cs-CZ" sz="600" dirty="0">
                <a:latin typeface="Lucida Console"/>
                <a:cs typeface="Lucida Console"/>
              </a:rPr>
              <a:t> 12 03:59:57 UTC 2015</a:t>
            </a:r>
          </a:p>
          <a:p>
            <a:r>
              <a:rPr lang="da-DK" sz="600" dirty="0">
                <a:latin typeface="Lucida Console"/>
                <a:cs typeface="Lucida Console"/>
              </a:rPr>
              <a:t>;; MSG SIZE  </a:t>
            </a:r>
            <a:r>
              <a:rPr lang="da-DK" sz="600" dirty="0" err="1">
                <a:latin typeface="Lucida Console"/>
                <a:cs typeface="Lucida Console"/>
              </a:rPr>
              <a:t>rcvd</a:t>
            </a:r>
            <a:r>
              <a:rPr lang="da-DK" sz="600" dirty="0">
                <a:latin typeface="Lucida Console"/>
                <a:cs typeface="Lucida Console"/>
              </a:rPr>
              <a:t>: 937</a:t>
            </a:r>
          </a:p>
          <a:p>
            <a:r>
              <a:rPr lang="en-US" sz="600" dirty="0">
                <a:latin typeface="Lucida Console"/>
                <a:cs typeface="Lucida Console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17279" y="1280952"/>
            <a:ext cx="151679" cy="2804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7799994" y="1280952"/>
            <a:ext cx="371803" cy="28049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eeform 7"/>
          <p:cNvSpPr/>
          <p:nvPr/>
        </p:nvSpPr>
        <p:spPr>
          <a:xfrm>
            <a:off x="729481" y="3708302"/>
            <a:ext cx="1111911" cy="330597"/>
          </a:xfrm>
          <a:custGeom>
            <a:avLst/>
            <a:gdLst>
              <a:gd name="connsiteX0" fmla="*/ 227853 w 1482548"/>
              <a:gd name="connsiteY0" fmla="*/ 87587 h 440796"/>
              <a:gd name="connsiteX1" fmla="*/ 129 w 1482548"/>
              <a:gd name="connsiteY1" fmla="*/ 113863 h 440796"/>
              <a:gd name="connsiteX2" fmla="*/ 219095 w 1482548"/>
              <a:gd name="connsiteY2" fmla="*/ 402897 h 440796"/>
              <a:gd name="connsiteX3" fmla="*/ 1278888 w 1482548"/>
              <a:gd name="connsiteY3" fmla="*/ 420414 h 440796"/>
              <a:gd name="connsiteX4" fmla="*/ 1480336 w 1482548"/>
              <a:gd name="connsiteY4" fmla="*/ 245242 h 440796"/>
              <a:gd name="connsiteX5" fmla="*/ 1235095 w 1482548"/>
              <a:gd name="connsiteY5" fmla="*/ 52552 h 440796"/>
              <a:gd name="connsiteX6" fmla="*/ 17646 w 1482548"/>
              <a:gd name="connsiteY6" fmla="*/ 0 h 44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548" h="440796">
                <a:moveTo>
                  <a:pt x="227853" y="87587"/>
                </a:moveTo>
                <a:lnTo>
                  <a:pt x="129" y="113863"/>
                </a:lnTo>
                <a:cubicBezTo>
                  <a:pt x="-1331" y="166415"/>
                  <a:pt x="5969" y="351805"/>
                  <a:pt x="219095" y="402897"/>
                </a:cubicBezTo>
                <a:cubicBezTo>
                  <a:pt x="432221" y="453989"/>
                  <a:pt x="1068681" y="446690"/>
                  <a:pt x="1278888" y="420414"/>
                </a:cubicBezTo>
                <a:cubicBezTo>
                  <a:pt x="1489095" y="394138"/>
                  <a:pt x="1487635" y="306552"/>
                  <a:pt x="1480336" y="245242"/>
                </a:cubicBezTo>
                <a:cubicBezTo>
                  <a:pt x="1473037" y="183932"/>
                  <a:pt x="1478877" y="93426"/>
                  <a:pt x="1235095" y="52552"/>
                </a:cubicBezTo>
                <a:cubicBezTo>
                  <a:pt x="991313" y="11678"/>
                  <a:pt x="504479" y="5839"/>
                  <a:pt x="17646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4694039" y="3662138"/>
            <a:ext cx="1111911" cy="330597"/>
          </a:xfrm>
          <a:custGeom>
            <a:avLst/>
            <a:gdLst>
              <a:gd name="connsiteX0" fmla="*/ 227853 w 1482548"/>
              <a:gd name="connsiteY0" fmla="*/ 87587 h 440796"/>
              <a:gd name="connsiteX1" fmla="*/ 129 w 1482548"/>
              <a:gd name="connsiteY1" fmla="*/ 113863 h 440796"/>
              <a:gd name="connsiteX2" fmla="*/ 219095 w 1482548"/>
              <a:gd name="connsiteY2" fmla="*/ 402897 h 440796"/>
              <a:gd name="connsiteX3" fmla="*/ 1278888 w 1482548"/>
              <a:gd name="connsiteY3" fmla="*/ 420414 h 440796"/>
              <a:gd name="connsiteX4" fmla="*/ 1480336 w 1482548"/>
              <a:gd name="connsiteY4" fmla="*/ 245242 h 440796"/>
              <a:gd name="connsiteX5" fmla="*/ 1235095 w 1482548"/>
              <a:gd name="connsiteY5" fmla="*/ 52552 h 440796"/>
              <a:gd name="connsiteX6" fmla="*/ 17646 w 1482548"/>
              <a:gd name="connsiteY6" fmla="*/ 0 h 44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2548" h="440796">
                <a:moveTo>
                  <a:pt x="227853" y="87587"/>
                </a:moveTo>
                <a:lnTo>
                  <a:pt x="129" y="113863"/>
                </a:lnTo>
                <a:cubicBezTo>
                  <a:pt x="-1331" y="166415"/>
                  <a:pt x="5969" y="351805"/>
                  <a:pt x="219095" y="402897"/>
                </a:cubicBezTo>
                <a:cubicBezTo>
                  <a:pt x="432221" y="453989"/>
                  <a:pt x="1068681" y="446690"/>
                  <a:pt x="1278888" y="420414"/>
                </a:cubicBezTo>
                <a:cubicBezTo>
                  <a:pt x="1489095" y="394138"/>
                  <a:pt x="1487635" y="306552"/>
                  <a:pt x="1480336" y="245242"/>
                </a:cubicBezTo>
                <a:cubicBezTo>
                  <a:pt x="1473037" y="183932"/>
                  <a:pt x="1478877" y="93426"/>
                  <a:pt x="1235095" y="52552"/>
                </a:cubicBezTo>
                <a:cubicBezTo>
                  <a:pt x="991313" y="11678"/>
                  <a:pt x="504479" y="5839"/>
                  <a:pt x="17646" y="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473437" y="4262707"/>
            <a:ext cx="271901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ECDSA signed response – 527 octets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9524" y="4284490"/>
            <a:ext cx="25295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RSA signed response – 937 octets</a:t>
            </a:r>
          </a:p>
        </p:txBody>
      </p:sp>
    </p:spTree>
    <p:extLst>
      <p:ext uri="{BB962C8B-B14F-4D97-AF65-F5344CB8AC3E}">
        <p14:creationId xmlns:p14="http://schemas.microsoft.com/office/powerpoint/2010/main" val="2714730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ECDSA has a history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4" name="Picture 3" descr="Screen Shot 2015-03-15 at 1.45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504" y="956345"/>
            <a:ext cx="5563220" cy="36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047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ECDSA and OpenSSL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OpenSSL added ECDSA support as from 0.9.8 (2005) </a:t>
            </a:r>
          </a:p>
          <a:p>
            <a:r>
              <a:rPr lang="en-US" dirty="0" smtClean="0"/>
              <a:t>Other bundles and specific builds added ECDSA support later</a:t>
            </a:r>
          </a:p>
          <a:p>
            <a:r>
              <a:rPr lang="en-US" dirty="0" smtClean="0"/>
              <a:t>But deployed systems often lag behind the latest bundles, and therefore still do not include ECC support in their running configuration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93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ECDSA viable?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does NIST say?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85900" y="1352725"/>
            <a:ext cx="6172200" cy="62652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42882" indent="-342882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3" indent="-285737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457178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457178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457178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500" dirty="0"/>
              <a:t>http://</a:t>
            </a:r>
            <a:r>
              <a:rPr lang="en-US" sz="1500" dirty="0" err="1"/>
              <a:t>nvlpubs.nist.gov</a:t>
            </a:r>
            <a:r>
              <a:rPr lang="en-US" sz="1500" dirty="0"/>
              <a:t>/</a:t>
            </a:r>
            <a:r>
              <a:rPr lang="en-US" sz="1500" dirty="0" err="1"/>
              <a:t>nistpubs</a:t>
            </a:r>
            <a:r>
              <a:rPr lang="en-US" sz="1500" dirty="0"/>
              <a:t>/</a:t>
            </a:r>
            <a:r>
              <a:rPr lang="en-US" sz="1500" dirty="0" err="1"/>
              <a:t>SpecialPublications</a:t>
            </a:r>
            <a:r>
              <a:rPr lang="en-US" sz="1500" dirty="0"/>
              <a:t>/NIST.SP.800-57Pt3r1.pdf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07" y="2101856"/>
            <a:ext cx="3410711" cy="3047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304" y="2498404"/>
            <a:ext cx="3276072" cy="2390435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6381713" y="3171495"/>
            <a:ext cx="917250" cy="194543"/>
          </a:xfrm>
          <a:custGeom>
            <a:avLst/>
            <a:gdLst>
              <a:gd name="connsiteX0" fmla="*/ 70192 w 1223000"/>
              <a:gd name="connsiteY0" fmla="*/ 183951 h 259391"/>
              <a:gd name="connsiteX1" fmla="*/ 1085259 w 1223000"/>
              <a:gd name="connsiteY1" fmla="*/ 251062 h 259391"/>
              <a:gd name="connsiteX2" fmla="*/ 1110426 w 1223000"/>
              <a:gd name="connsiteY2" fmla="*/ 16171 h 259391"/>
              <a:gd name="connsiteX3" fmla="*/ 128915 w 1223000"/>
              <a:gd name="connsiteY3" fmla="*/ 32949 h 259391"/>
              <a:gd name="connsiteX4" fmla="*/ 11469 w 1223000"/>
              <a:gd name="connsiteY4" fmla="*/ 133617 h 25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00" h="259391">
                <a:moveTo>
                  <a:pt x="70192" y="183951"/>
                </a:moveTo>
                <a:cubicBezTo>
                  <a:pt x="491039" y="231488"/>
                  <a:pt x="911887" y="279025"/>
                  <a:pt x="1085259" y="251062"/>
                </a:cubicBezTo>
                <a:cubicBezTo>
                  <a:pt x="1258631" y="223099"/>
                  <a:pt x="1269817" y="52523"/>
                  <a:pt x="1110426" y="16171"/>
                </a:cubicBezTo>
                <a:cubicBezTo>
                  <a:pt x="951035" y="-20181"/>
                  <a:pt x="312075" y="13375"/>
                  <a:pt x="128915" y="32949"/>
                </a:cubicBezTo>
                <a:cubicBezTo>
                  <a:pt x="-54245" y="52523"/>
                  <a:pt x="11469" y="133617"/>
                  <a:pt x="11469" y="133617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eeform 7"/>
          <p:cNvSpPr/>
          <p:nvPr/>
        </p:nvSpPr>
        <p:spPr>
          <a:xfrm>
            <a:off x="6375421" y="3643788"/>
            <a:ext cx="917250" cy="194543"/>
          </a:xfrm>
          <a:custGeom>
            <a:avLst/>
            <a:gdLst>
              <a:gd name="connsiteX0" fmla="*/ 70192 w 1223000"/>
              <a:gd name="connsiteY0" fmla="*/ 183951 h 259391"/>
              <a:gd name="connsiteX1" fmla="*/ 1085259 w 1223000"/>
              <a:gd name="connsiteY1" fmla="*/ 251062 h 259391"/>
              <a:gd name="connsiteX2" fmla="*/ 1110426 w 1223000"/>
              <a:gd name="connsiteY2" fmla="*/ 16171 h 259391"/>
              <a:gd name="connsiteX3" fmla="*/ 128915 w 1223000"/>
              <a:gd name="connsiteY3" fmla="*/ 32949 h 259391"/>
              <a:gd name="connsiteX4" fmla="*/ 11469 w 1223000"/>
              <a:gd name="connsiteY4" fmla="*/ 133617 h 25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00" h="259391">
                <a:moveTo>
                  <a:pt x="70192" y="183951"/>
                </a:moveTo>
                <a:cubicBezTo>
                  <a:pt x="491039" y="231488"/>
                  <a:pt x="911887" y="279025"/>
                  <a:pt x="1085259" y="251062"/>
                </a:cubicBezTo>
                <a:cubicBezTo>
                  <a:pt x="1258631" y="223099"/>
                  <a:pt x="1269817" y="52523"/>
                  <a:pt x="1110426" y="16171"/>
                </a:cubicBezTo>
                <a:cubicBezTo>
                  <a:pt x="951035" y="-20181"/>
                  <a:pt x="312075" y="13375"/>
                  <a:pt x="128915" y="32949"/>
                </a:cubicBezTo>
                <a:cubicBezTo>
                  <a:pt x="-54245" y="52523"/>
                  <a:pt x="11469" y="133617"/>
                  <a:pt x="11469" y="133617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6370178" y="4116081"/>
            <a:ext cx="1083441" cy="194543"/>
          </a:xfrm>
          <a:custGeom>
            <a:avLst/>
            <a:gdLst>
              <a:gd name="connsiteX0" fmla="*/ 70192 w 1223000"/>
              <a:gd name="connsiteY0" fmla="*/ 183951 h 259391"/>
              <a:gd name="connsiteX1" fmla="*/ 1085259 w 1223000"/>
              <a:gd name="connsiteY1" fmla="*/ 251062 h 259391"/>
              <a:gd name="connsiteX2" fmla="*/ 1110426 w 1223000"/>
              <a:gd name="connsiteY2" fmla="*/ 16171 h 259391"/>
              <a:gd name="connsiteX3" fmla="*/ 128915 w 1223000"/>
              <a:gd name="connsiteY3" fmla="*/ 32949 h 259391"/>
              <a:gd name="connsiteX4" fmla="*/ 11469 w 1223000"/>
              <a:gd name="connsiteY4" fmla="*/ 133617 h 25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00" h="259391">
                <a:moveTo>
                  <a:pt x="70192" y="183951"/>
                </a:moveTo>
                <a:cubicBezTo>
                  <a:pt x="491039" y="231488"/>
                  <a:pt x="911887" y="279025"/>
                  <a:pt x="1085259" y="251062"/>
                </a:cubicBezTo>
                <a:cubicBezTo>
                  <a:pt x="1258631" y="223099"/>
                  <a:pt x="1269817" y="52523"/>
                  <a:pt x="1110426" y="16171"/>
                </a:cubicBezTo>
                <a:cubicBezTo>
                  <a:pt x="951035" y="-20181"/>
                  <a:pt x="312075" y="13375"/>
                  <a:pt x="128915" y="32949"/>
                </a:cubicBezTo>
                <a:cubicBezTo>
                  <a:pt x="-54245" y="52523"/>
                  <a:pt x="11469" y="133617"/>
                  <a:pt x="11469" y="133617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Freeform 9"/>
          <p:cNvSpPr/>
          <p:nvPr/>
        </p:nvSpPr>
        <p:spPr>
          <a:xfrm>
            <a:off x="6299920" y="4621864"/>
            <a:ext cx="917250" cy="194543"/>
          </a:xfrm>
          <a:custGeom>
            <a:avLst/>
            <a:gdLst>
              <a:gd name="connsiteX0" fmla="*/ 70192 w 1223000"/>
              <a:gd name="connsiteY0" fmla="*/ 183951 h 259391"/>
              <a:gd name="connsiteX1" fmla="*/ 1085259 w 1223000"/>
              <a:gd name="connsiteY1" fmla="*/ 251062 h 259391"/>
              <a:gd name="connsiteX2" fmla="*/ 1110426 w 1223000"/>
              <a:gd name="connsiteY2" fmla="*/ 16171 h 259391"/>
              <a:gd name="connsiteX3" fmla="*/ 128915 w 1223000"/>
              <a:gd name="connsiteY3" fmla="*/ 32949 h 259391"/>
              <a:gd name="connsiteX4" fmla="*/ 11469 w 1223000"/>
              <a:gd name="connsiteY4" fmla="*/ 133617 h 25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3000" h="259391">
                <a:moveTo>
                  <a:pt x="70192" y="183951"/>
                </a:moveTo>
                <a:cubicBezTo>
                  <a:pt x="491039" y="231488"/>
                  <a:pt x="911887" y="279025"/>
                  <a:pt x="1085259" y="251062"/>
                </a:cubicBezTo>
                <a:cubicBezTo>
                  <a:pt x="1258631" y="223099"/>
                  <a:pt x="1269817" y="52523"/>
                  <a:pt x="1110426" y="16171"/>
                </a:cubicBezTo>
                <a:cubicBezTo>
                  <a:pt x="951035" y="-20181"/>
                  <a:pt x="312075" y="13375"/>
                  <a:pt x="128915" y="32949"/>
                </a:cubicBezTo>
                <a:cubicBezTo>
                  <a:pt x="-54245" y="52523"/>
                  <a:pt x="11469" y="133617"/>
                  <a:pt x="11469" y="133617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ight Arrow 10"/>
          <p:cNvSpPr/>
          <p:nvPr/>
        </p:nvSpPr>
        <p:spPr>
          <a:xfrm>
            <a:off x="4510022" y="3193962"/>
            <a:ext cx="257962" cy="103184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153905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folk use ECDSA for public keys?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81881" y="1161499"/>
            <a:ext cx="6619120" cy="3608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dirty="0">
                <a:latin typeface="Lucida Console"/>
                <a:cs typeface="Lucida Console"/>
              </a:rPr>
              <a:t>$ dig +</a:t>
            </a:r>
            <a:r>
              <a:rPr lang="en-US" sz="788" dirty="0" err="1">
                <a:latin typeface="Lucida Console"/>
                <a:cs typeface="Lucida Console"/>
              </a:rPr>
              <a:t>dnssec</a:t>
            </a:r>
            <a:r>
              <a:rPr lang="en-US" sz="788" dirty="0">
                <a:latin typeface="Lucida Console"/>
                <a:cs typeface="Lucida Console"/>
              </a:rPr>
              <a:t> </a:t>
            </a:r>
            <a:r>
              <a:rPr lang="en-US" sz="788" dirty="0" err="1">
                <a:latin typeface="Lucida Console"/>
                <a:cs typeface="Lucida Console"/>
              </a:rPr>
              <a:t>www.cloudflare-dnssec-auth.com</a:t>
            </a:r>
            <a:endParaRPr lang="en-US" sz="788" dirty="0">
              <a:latin typeface="Lucida Console"/>
              <a:cs typeface="Lucida Console"/>
            </a:endParaRPr>
          </a:p>
          <a:p>
            <a:endParaRPr lang="en-US" sz="788" dirty="0">
              <a:latin typeface="Lucida Console"/>
              <a:cs typeface="Lucida Console"/>
            </a:endParaRPr>
          </a:p>
          <a:p>
            <a:r>
              <a:rPr lang="en-US" sz="788" dirty="0">
                <a:latin typeface="Lucida Console"/>
                <a:cs typeface="Lucida Console"/>
              </a:rPr>
              <a:t>; &lt;&lt;&gt;&gt; </a:t>
            </a:r>
            <a:r>
              <a:rPr lang="en-US" sz="788" dirty="0" err="1">
                <a:latin typeface="Lucida Console"/>
                <a:cs typeface="Lucida Console"/>
              </a:rPr>
              <a:t>DiG</a:t>
            </a:r>
            <a:r>
              <a:rPr lang="en-US" sz="788" dirty="0">
                <a:latin typeface="Lucida Console"/>
                <a:cs typeface="Lucida Console"/>
              </a:rPr>
              <a:t> 9.9.6-P1 &lt;&lt;&gt;&gt; +</a:t>
            </a:r>
            <a:r>
              <a:rPr lang="en-US" sz="788" dirty="0" err="1">
                <a:latin typeface="Lucida Console"/>
                <a:cs typeface="Lucida Console"/>
              </a:rPr>
              <a:t>dnssec</a:t>
            </a:r>
            <a:r>
              <a:rPr lang="en-US" sz="788" dirty="0">
                <a:latin typeface="Lucida Console"/>
                <a:cs typeface="Lucida Console"/>
              </a:rPr>
              <a:t> </a:t>
            </a:r>
            <a:r>
              <a:rPr lang="en-US" sz="788" dirty="0" err="1">
                <a:latin typeface="Lucida Console"/>
                <a:cs typeface="Lucida Console"/>
              </a:rPr>
              <a:t>www.cloudflare-dnssec-auth.com</a:t>
            </a:r>
            <a:endParaRPr lang="en-US" sz="788" dirty="0">
              <a:latin typeface="Lucida Console"/>
              <a:cs typeface="Lucida Console"/>
            </a:endParaRPr>
          </a:p>
          <a:p>
            <a:r>
              <a:rPr lang="en-US" sz="788" dirty="0">
                <a:latin typeface="Lucida Console"/>
                <a:cs typeface="Lucida Console"/>
              </a:rPr>
              <a:t>;; global options: +</a:t>
            </a:r>
            <a:r>
              <a:rPr lang="en-US" sz="788" dirty="0" err="1">
                <a:latin typeface="Lucida Console"/>
                <a:cs typeface="Lucida Console"/>
              </a:rPr>
              <a:t>cmd</a:t>
            </a:r>
            <a:endParaRPr lang="en-US" sz="788" dirty="0">
              <a:latin typeface="Lucida Console"/>
              <a:cs typeface="Lucida Console"/>
            </a:endParaRPr>
          </a:p>
          <a:p>
            <a:r>
              <a:rPr lang="en-US" sz="788" dirty="0">
                <a:latin typeface="Lucida Console"/>
                <a:cs typeface="Lucida Console"/>
              </a:rPr>
              <a:t>;; Got answer:</a:t>
            </a:r>
          </a:p>
          <a:p>
            <a:r>
              <a:rPr lang="en-US" sz="788" dirty="0">
                <a:latin typeface="Lucida Console"/>
                <a:cs typeface="Lucida Console"/>
              </a:rPr>
              <a:t>;; -&gt;&gt;HEADER&lt;&lt;- </a:t>
            </a:r>
            <a:r>
              <a:rPr lang="en-US" sz="788" dirty="0" err="1">
                <a:latin typeface="Lucida Console"/>
                <a:cs typeface="Lucida Console"/>
              </a:rPr>
              <a:t>opcode</a:t>
            </a:r>
            <a:r>
              <a:rPr lang="en-US" sz="788" dirty="0">
                <a:latin typeface="Lucida Console"/>
                <a:cs typeface="Lucida Console"/>
              </a:rPr>
              <a:t>: QUERY, status: NOERROR, id: 7049</a:t>
            </a:r>
          </a:p>
          <a:p>
            <a:r>
              <a:rPr lang="en-US" sz="788" dirty="0">
                <a:latin typeface="Lucida Console"/>
                <a:cs typeface="Lucida Console"/>
              </a:rPr>
              <a:t>;; flags: </a:t>
            </a:r>
            <a:r>
              <a:rPr lang="en-US" sz="788" dirty="0" err="1">
                <a:latin typeface="Lucida Console"/>
                <a:cs typeface="Lucida Console"/>
              </a:rPr>
              <a:t>qr</a:t>
            </a:r>
            <a:r>
              <a:rPr lang="en-US" sz="788" dirty="0">
                <a:latin typeface="Lucida Console"/>
                <a:cs typeface="Lucida Console"/>
              </a:rPr>
              <a:t> </a:t>
            </a:r>
            <a:r>
              <a:rPr lang="en-US" sz="788" dirty="0" err="1">
                <a:latin typeface="Lucida Console"/>
                <a:cs typeface="Lucida Console"/>
              </a:rPr>
              <a:t>rd</a:t>
            </a:r>
            <a:r>
              <a:rPr lang="en-US" sz="788" dirty="0">
                <a:latin typeface="Lucida Console"/>
                <a:cs typeface="Lucida Console"/>
              </a:rPr>
              <a:t> </a:t>
            </a:r>
            <a:r>
              <a:rPr lang="en-US" sz="788" dirty="0" err="1">
                <a:latin typeface="Lucida Console"/>
                <a:cs typeface="Lucida Console"/>
              </a:rPr>
              <a:t>ra</a:t>
            </a:r>
            <a:r>
              <a:rPr lang="en-US" sz="788" dirty="0">
                <a:latin typeface="Lucida Console"/>
                <a:cs typeface="Lucida Console"/>
              </a:rPr>
              <a:t> ad; QUERY: 1, ANSWER: 6, AUTHORITY: 0, ADDITIONAL: 1</a:t>
            </a:r>
          </a:p>
          <a:p>
            <a:endParaRPr lang="en-US" sz="788" dirty="0">
              <a:latin typeface="Lucida Console"/>
              <a:cs typeface="Lucida Console"/>
            </a:endParaRPr>
          </a:p>
          <a:p>
            <a:r>
              <a:rPr lang="en-US" sz="788" dirty="0">
                <a:latin typeface="Lucida Console"/>
                <a:cs typeface="Lucida Console"/>
              </a:rPr>
              <a:t>;; OPT PSEUDOSECTION:</a:t>
            </a:r>
          </a:p>
          <a:p>
            <a:r>
              <a:rPr lang="en-US" sz="788" dirty="0">
                <a:latin typeface="Lucida Console"/>
                <a:cs typeface="Lucida Console"/>
              </a:rPr>
              <a:t>; EDNS: version: 0, flags: do; </a:t>
            </a:r>
            <a:r>
              <a:rPr lang="en-US" sz="788" dirty="0" err="1">
                <a:latin typeface="Lucida Console"/>
                <a:cs typeface="Lucida Console"/>
              </a:rPr>
              <a:t>udp</a:t>
            </a:r>
            <a:r>
              <a:rPr lang="en-US" sz="788" dirty="0">
                <a:latin typeface="Lucida Console"/>
                <a:cs typeface="Lucida Console"/>
              </a:rPr>
              <a:t>: 4096</a:t>
            </a:r>
          </a:p>
          <a:p>
            <a:r>
              <a:rPr lang="en-US" sz="788" dirty="0">
                <a:latin typeface="Lucida Console"/>
                <a:cs typeface="Lucida Console"/>
              </a:rPr>
              <a:t>;; QUESTION SECTION:</a:t>
            </a:r>
          </a:p>
          <a:p>
            <a:r>
              <a:rPr lang="en-US" sz="788" dirty="0">
                <a:latin typeface="Lucida Console"/>
                <a:cs typeface="Lucida Console"/>
              </a:rPr>
              <a:t>;</a:t>
            </a:r>
            <a:r>
              <a:rPr lang="en-US" sz="788" dirty="0" err="1">
                <a:latin typeface="Lucida Console"/>
                <a:cs typeface="Lucida Console"/>
              </a:rPr>
              <a:t>www.cloudflare-dnssec-auth.com</a:t>
            </a:r>
            <a:r>
              <a:rPr lang="en-US" sz="788" dirty="0">
                <a:latin typeface="Lucida Console"/>
                <a:cs typeface="Lucida Console"/>
              </a:rPr>
              <a:t>.	IN	A</a:t>
            </a:r>
          </a:p>
          <a:p>
            <a:endParaRPr lang="en-US" sz="788" dirty="0">
              <a:latin typeface="Lucida Console"/>
              <a:cs typeface="Lucida Console"/>
            </a:endParaRPr>
          </a:p>
          <a:p>
            <a:r>
              <a:rPr lang="en-US" sz="788" dirty="0">
                <a:latin typeface="Lucida Console"/>
                <a:cs typeface="Lucida Console"/>
              </a:rPr>
              <a:t>;; ANSWER SECTION:</a:t>
            </a:r>
          </a:p>
          <a:p>
            <a:r>
              <a:rPr lang="en-US" sz="788" dirty="0" err="1">
                <a:latin typeface="Lucida Console"/>
                <a:cs typeface="Lucida Console"/>
              </a:rPr>
              <a:t>www.cloudflare-dnssec-auth.com</a:t>
            </a:r>
            <a:r>
              <a:rPr lang="en-US" sz="788" dirty="0">
                <a:latin typeface="Lucida Console"/>
                <a:cs typeface="Lucida Console"/>
              </a:rPr>
              <a:t>.	300 IN	A	104.20.23.140</a:t>
            </a:r>
          </a:p>
          <a:p>
            <a:r>
              <a:rPr lang="en-US" sz="788" dirty="0" err="1">
                <a:latin typeface="Lucida Console"/>
                <a:cs typeface="Lucida Console"/>
              </a:rPr>
              <a:t>www.cloudflare-dnssec-auth.com</a:t>
            </a:r>
            <a:r>
              <a:rPr lang="en-US" sz="788" dirty="0">
                <a:latin typeface="Lucida Console"/>
                <a:cs typeface="Lucida Console"/>
              </a:rPr>
              <a:t>.	300 IN	A	104.20.21.140</a:t>
            </a:r>
          </a:p>
          <a:p>
            <a:r>
              <a:rPr lang="en-US" sz="788" dirty="0" err="1">
                <a:latin typeface="Lucida Console"/>
                <a:cs typeface="Lucida Console"/>
              </a:rPr>
              <a:t>www.cloudflare-dnssec-auth.com</a:t>
            </a:r>
            <a:r>
              <a:rPr lang="en-US" sz="788" dirty="0">
                <a:latin typeface="Lucida Console"/>
                <a:cs typeface="Lucida Console"/>
              </a:rPr>
              <a:t>.	300 IN	A	104.20.19.140</a:t>
            </a:r>
          </a:p>
          <a:p>
            <a:r>
              <a:rPr lang="en-US" sz="788" dirty="0" err="1">
                <a:latin typeface="Lucida Console"/>
                <a:cs typeface="Lucida Console"/>
              </a:rPr>
              <a:t>www.cloudflare-dnssec-auth.com</a:t>
            </a:r>
            <a:r>
              <a:rPr lang="en-US" sz="788" dirty="0">
                <a:latin typeface="Lucida Console"/>
                <a:cs typeface="Lucida Console"/>
              </a:rPr>
              <a:t>.	300 IN	A	104.20.22.140</a:t>
            </a:r>
          </a:p>
          <a:p>
            <a:r>
              <a:rPr lang="en-US" sz="788" dirty="0" err="1">
                <a:latin typeface="Lucida Console"/>
                <a:cs typeface="Lucida Console"/>
              </a:rPr>
              <a:t>www.cloudflare-dnssec-auth.com</a:t>
            </a:r>
            <a:r>
              <a:rPr lang="en-US" sz="788" dirty="0">
                <a:latin typeface="Lucida Console"/>
                <a:cs typeface="Lucida Console"/>
              </a:rPr>
              <a:t>.	300 IN	A	104.20.20.140</a:t>
            </a:r>
          </a:p>
          <a:p>
            <a:r>
              <a:rPr lang="en-US" sz="788" dirty="0" err="1">
                <a:latin typeface="Lucida Console"/>
                <a:cs typeface="Lucida Console"/>
              </a:rPr>
              <a:t>www.cloudflare-dnssec-auth.com</a:t>
            </a:r>
            <a:r>
              <a:rPr lang="en-US" sz="788" dirty="0">
                <a:latin typeface="Lucida Console"/>
                <a:cs typeface="Lucida Console"/>
              </a:rPr>
              <a:t>.	300 IN	RRSIG	A 13 3 300 20150317021923 20150315001923 35273 </a:t>
            </a:r>
            <a:r>
              <a:rPr lang="en-US" sz="788" dirty="0" err="1">
                <a:latin typeface="Lucida Console"/>
                <a:cs typeface="Lucida Console"/>
              </a:rPr>
              <a:t>cloudflare-dnssec-auth.com</a:t>
            </a:r>
            <a:r>
              <a:rPr lang="en-US" sz="788" dirty="0">
                <a:latin typeface="Lucida Console"/>
                <a:cs typeface="Lucida Console"/>
              </a:rPr>
              <a:t>. pgBvfQkU4Il8ted2hGL9o8NspvKksDT8/jvQ+4o4h4tGmAX0fDBEoorb tLiW7mcdOWYLoOnjovzYh3Q0Odu0Xw==</a:t>
            </a:r>
          </a:p>
          <a:p>
            <a:endParaRPr lang="en-US" sz="788" dirty="0">
              <a:latin typeface="Lucida Console"/>
              <a:cs typeface="Lucida Console"/>
            </a:endParaRPr>
          </a:p>
          <a:p>
            <a:r>
              <a:rPr lang="en-US" sz="788" dirty="0">
                <a:latin typeface="Lucida Console"/>
                <a:cs typeface="Lucida Console"/>
              </a:rPr>
              <a:t>;; Query time: 237 </a:t>
            </a:r>
            <a:r>
              <a:rPr lang="en-US" sz="788" dirty="0" err="1">
                <a:latin typeface="Lucida Console"/>
                <a:cs typeface="Lucida Console"/>
              </a:rPr>
              <a:t>msec</a:t>
            </a:r>
            <a:endParaRPr lang="en-US" sz="788" dirty="0">
              <a:latin typeface="Lucida Console"/>
              <a:cs typeface="Lucida Console"/>
            </a:endParaRPr>
          </a:p>
          <a:p>
            <a:r>
              <a:rPr lang="en-US" sz="788" dirty="0">
                <a:latin typeface="Lucida Console"/>
                <a:cs typeface="Lucida Console"/>
              </a:rPr>
              <a:t>;; SERVER: 127.0.0.1#53(127.0.0.1)</a:t>
            </a:r>
          </a:p>
          <a:p>
            <a:r>
              <a:rPr lang="en-US" sz="788" dirty="0">
                <a:latin typeface="Lucida Console"/>
                <a:cs typeface="Lucida Console"/>
              </a:rPr>
              <a:t>;; WHEN: Mon Mar 16 01:19:24 UTC 2015</a:t>
            </a:r>
          </a:p>
          <a:p>
            <a:r>
              <a:rPr lang="da-DK" sz="788" dirty="0">
                <a:latin typeface="Lucida Console"/>
                <a:cs typeface="Lucida Console"/>
              </a:rPr>
              <a:t>;; MSG SIZE  </a:t>
            </a:r>
            <a:r>
              <a:rPr lang="da-DK" sz="788" dirty="0" err="1">
                <a:latin typeface="Lucida Console"/>
                <a:cs typeface="Lucida Console"/>
              </a:rPr>
              <a:t>rcvd</a:t>
            </a:r>
            <a:r>
              <a:rPr lang="da-DK" sz="788" dirty="0">
                <a:latin typeface="Lucida Console"/>
                <a:cs typeface="Lucida Console"/>
              </a:rPr>
              <a:t>: 261</a:t>
            </a:r>
          </a:p>
          <a:p>
            <a:endParaRPr lang="da-DK" sz="788" dirty="0">
              <a:latin typeface="Lucida Console"/>
              <a:cs typeface="Lucida Console"/>
            </a:endParaRPr>
          </a:p>
          <a:p>
            <a:endParaRPr lang="en-US" sz="788" dirty="0">
              <a:latin typeface="Lucida Console"/>
              <a:cs typeface="Lucida Console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528260" y="3283659"/>
            <a:ext cx="517558" cy="611231"/>
          </a:xfrm>
          <a:custGeom>
            <a:avLst/>
            <a:gdLst>
              <a:gd name="connsiteX0" fmla="*/ 91232 w 690077"/>
              <a:gd name="connsiteY0" fmla="*/ 608486 h 814974"/>
              <a:gd name="connsiteX1" fmla="*/ 194481 w 690077"/>
              <a:gd name="connsiteY1" fmla="*/ 608486 h 814974"/>
              <a:gd name="connsiteX2" fmla="*/ 586827 w 690077"/>
              <a:gd name="connsiteY2" fmla="*/ 546539 h 814974"/>
              <a:gd name="connsiteX3" fmla="*/ 483578 w 690077"/>
              <a:gd name="connsiteY3" fmla="*/ 226482 h 814974"/>
              <a:gd name="connsiteX4" fmla="*/ 91232 w 690077"/>
              <a:gd name="connsiteY4" fmla="*/ 9669 h 814974"/>
              <a:gd name="connsiteX5" fmla="*/ 49932 w 690077"/>
              <a:gd name="connsiteY5" fmla="*/ 546539 h 814974"/>
              <a:gd name="connsiteX6" fmla="*/ 690077 w 690077"/>
              <a:gd name="connsiteY6" fmla="*/ 814974 h 8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0077" h="814974">
                <a:moveTo>
                  <a:pt x="91232" y="608486"/>
                </a:moveTo>
                <a:cubicBezTo>
                  <a:pt x="101557" y="613648"/>
                  <a:pt x="111882" y="618810"/>
                  <a:pt x="194481" y="608486"/>
                </a:cubicBezTo>
                <a:cubicBezTo>
                  <a:pt x="277080" y="598162"/>
                  <a:pt x="538644" y="610206"/>
                  <a:pt x="586827" y="546539"/>
                </a:cubicBezTo>
                <a:cubicBezTo>
                  <a:pt x="635010" y="482872"/>
                  <a:pt x="566177" y="315960"/>
                  <a:pt x="483578" y="226482"/>
                </a:cubicBezTo>
                <a:cubicBezTo>
                  <a:pt x="400979" y="137004"/>
                  <a:pt x="163506" y="-43674"/>
                  <a:pt x="91232" y="9669"/>
                </a:cubicBezTo>
                <a:cubicBezTo>
                  <a:pt x="18958" y="63012"/>
                  <a:pt x="-49876" y="412321"/>
                  <a:pt x="49932" y="546539"/>
                </a:cubicBezTo>
                <a:cubicBezTo>
                  <a:pt x="149740" y="680757"/>
                  <a:pt x="690077" y="814974"/>
                  <a:pt x="690077" y="81497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2386488" y="4158662"/>
            <a:ext cx="658068" cy="367826"/>
          </a:xfrm>
          <a:custGeom>
            <a:avLst/>
            <a:gdLst>
              <a:gd name="connsiteX0" fmla="*/ 4327 w 877424"/>
              <a:gd name="connsiteY0" fmla="*/ 358120 h 490435"/>
              <a:gd name="connsiteX1" fmla="*/ 76601 w 877424"/>
              <a:gd name="connsiteY1" fmla="*/ 368445 h 490435"/>
              <a:gd name="connsiteX2" fmla="*/ 747720 w 877424"/>
              <a:gd name="connsiteY2" fmla="*/ 482014 h 490435"/>
              <a:gd name="connsiteX3" fmla="*/ 850970 w 877424"/>
              <a:gd name="connsiteY3" fmla="*/ 120659 h 490435"/>
              <a:gd name="connsiteX4" fmla="*/ 417323 w 877424"/>
              <a:gd name="connsiteY4" fmla="*/ 17414 h 490435"/>
              <a:gd name="connsiteX5" fmla="*/ 86926 w 877424"/>
              <a:gd name="connsiteY5" fmla="*/ 440716 h 490435"/>
              <a:gd name="connsiteX6" fmla="*/ 293424 w 877424"/>
              <a:gd name="connsiteY6" fmla="*/ 482014 h 490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7424" h="490435">
                <a:moveTo>
                  <a:pt x="4327" y="358120"/>
                </a:moveTo>
                <a:cubicBezTo>
                  <a:pt x="-21486" y="352958"/>
                  <a:pt x="76601" y="368445"/>
                  <a:pt x="76601" y="368445"/>
                </a:cubicBezTo>
                <a:cubicBezTo>
                  <a:pt x="200500" y="389094"/>
                  <a:pt x="618659" y="523312"/>
                  <a:pt x="747720" y="482014"/>
                </a:cubicBezTo>
                <a:cubicBezTo>
                  <a:pt x="876782" y="440716"/>
                  <a:pt x="906036" y="198092"/>
                  <a:pt x="850970" y="120659"/>
                </a:cubicBezTo>
                <a:cubicBezTo>
                  <a:pt x="795904" y="43226"/>
                  <a:pt x="544664" y="-35929"/>
                  <a:pt x="417323" y="17414"/>
                </a:cubicBezTo>
                <a:cubicBezTo>
                  <a:pt x="289982" y="70757"/>
                  <a:pt x="107576" y="363283"/>
                  <a:pt x="86926" y="440716"/>
                </a:cubicBezTo>
                <a:cubicBezTo>
                  <a:pt x="66276" y="518149"/>
                  <a:pt x="293424" y="482014"/>
                  <a:pt x="293424" y="482014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5045817" y="3698682"/>
            <a:ext cx="25298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Max's Handwritin" charset="0"/>
                <a:ea typeface="Max's Handwritin" charset="0"/>
                <a:cs typeface="Max's Handwritin" charset="0"/>
              </a:rPr>
              <a:t>Algorithm 13 is ECDSA P-256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2717" y="4483588"/>
            <a:ext cx="309892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Max's Handwritin" charset="0"/>
                <a:ea typeface="Max's Handwritin" charset="0"/>
                <a:cs typeface="Max's Handwritin" charset="0"/>
              </a:rPr>
              <a:t>Signed response is 261 octets </a:t>
            </a:r>
            <a:r>
              <a:rPr lang="en-US" sz="2100" b="1" dirty="0" smtClean="0">
                <a:solidFill>
                  <a:schemeClr val="accent6">
                    <a:lumMod val="50000"/>
                  </a:schemeClr>
                </a:solidFill>
                <a:latin typeface="Max's Handwritin" charset="0"/>
                <a:ea typeface="Max's Handwritin" charset="0"/>
                <a:cs typeface="Max's Handwritin" charset="0"/>
              </a:rPr>
              <a:t>long</a:t>
            </a:r>
            <a:r>
              <a:rPr lang="en-US" sz="2100" b="1" dirty="0">
                <a:solidFill>
                  <a:schemeClr val="accent6">
                    <a:lumMod val="50000"/>
                  </a:schemeClr>
                </a:solidFill>
                <a:latin typeface="Max's Handwritin" charset="0"/>
                <a:ea typeface="Max's Handwritin" charset="0"/>
                <a:cs typeface="Max's Handwritin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674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symmetric crypto algorithm uses the same key to</a:t>
            </a:r>
          </a:p>
          <a:p>
            <a:pPr lvl="1"/>
            <a:r>
              <a:rPr lang="en-US" dirty="0" smtClean="0"/>
              <a:t>Convert a plaintext message to a </a:t>
            </a:r>
            <a:r>
              <a:rPr lang="en-US" dirty="0" err="1" smtClean="0"/>
              <a:t>crypted</a:t>
            </a:r>
            <a:r>
              <a:rPr lang="en-US" dirty="0" smtClean="0"/>
              <a:t> message</a:t>
            </a:r>
          </a:p>
          <a:p>
            <a:pPr lvl="1"/>
            <a:r>
              <a:rPr lang="en-US" dirty="0" smtClean="0"/>
              <a:t>Convert a </a:t>
            </a:r>
            <a:r>
              <a:rPr lang="en-US" dirty="0" err="1" smtClean="0"/>
              <a:t>crypted</a:t>
            </a:r>
            <a:r>
              <a:rPr lang="en-US" dirty="0" smtClean="0"/>
              <a:t> message to its plaintext message</a:t>
            </a:r>
          </a:p>
          <a:p>
            <a:pPr lvl="1"/>
            <a:endParaRPr lang="en-US" dirty="0"/>
          </a:p>
          <a:p>
            <a:r>
              <a:rPr lang="en-US" dirty="0" smtClean="0"/>
              <a:t>They are generally fast and simple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BUT they use a shared key</a:t>
            </a:r>
          </a:p>
          <a:p>
            <a:pPr lvl="1"/>
            <a:r>
              <a:rPr lang="en-US" dirty="0" smtClean="0"/>
              <a:t>This key distribution problem can be a critical weakness in the crypto framework</a:t>
            </a:r>
          </a:p>
        </p:txBody>
      </p:sp>
    </p:spTree>
    <p:extLst>
      <p:ext uri="{BB962C8B-B14F-4D97-AF65-F5344CB8AC3E}">
        <p14:creationId xmlns:p14="http://schemas.microsoft.com/office/powerpoint/2010/main" val="15722582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So lets use ECDSA for DNSSEC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1200150"/>
            <a:ext cx="6172200" cy="2190394"/>
          </a:xfrm>
        </p:spPr>
        <p:txBody>
          <a:bodyPr>
            <a:normAutofit/>
          </a:bodyPr>
          <a:lstStyle/>
          <a:p>
            <a:pPr marL="342884" lvl="1" indent="0">
              <a:buNone/>
            </a:pPr>
            <a:r>
              <a:rPr lang="en-US" dirty="0" smtClean="0"/>
              <a:t>Or maybe we should look before we leap...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Is ECDSA a “well supported” crypto protocol? *</a:t>
            </a:r>
          </a:p>
          <a:p>
            <a:pPr lvl="1"/>
            <a:r>
              <a:rPr lang="en-US" dirty="0" smtClean="0"/>
              <a:t>If you signed using ECDSA would resolvers validate the signature?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4979" y="3918544"/>
            <a:ext cx="5601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It’s not that crypto libraries deliberately exclude ECDSA support these days. The more likely issue appears to be the operational </a:t>
            </a:r>
            <a:r>
              <a:rPr lang="en-US" sz="1350" dirty="0" err="1"/>
              <a:t>practic</a:t>
            </a:r>
            <a:r>
              <a:rPr lang="en-US" sz="1350" dirty="0"/>
              <a:t> </a:t>
            </a:r>
            <a:r>
              <a:rPr lang="en-US" sz="1350" dirty="0" err="1"/>
              <a:t>es</a:t>
            </a:r>
            <a:r>
              <a:rPr lang="en-US" sz="1350" dirty="0"/>
              <a:t> of some ISPs who use </a:t>
            </a:r>
            <a:r>
              <a:rPr lang="en-US" sz="1350" dirty="0" err="1"/>
              <a:t>crufty</a:t>
            </a:r>
            <a:r>
              <a:rPr lang="en-US" sz="1350" dirty="0"/>
              <a:t> old software sets to support DNS resolvers which are now running old libraries that predate the incorporation of ECDSA into Open SSL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58953" y="4230168"/>
            <a:ext cx="2712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764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Where are the users who can validate ECDSA-signed DNSSEC records?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570" y="1705063"/>
            <a:ext cx="6074861" cy="27588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475718" y="4299973"/>
            <a:ext cx="2010597" cy="1032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65721" y="4534765"/>
            <a:ext cx="25437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https://</a:t>
            </a:r>
            <a:r>
              <a:rPr lang="en-US" sz="1350" dirty="0" err="1"/>
              <a:t>stats.labs.apnic.net</a:t>
            </a:r>
            <a:r>
              <a:rPr lang="en-US" sz="1350" dirty="0"/>
              <a:t>/</a:t>
            </a:r>
            <a:r>
              <a:rPr lang="en-US" sz="1350" dirty="0" err="1"/>
              <a:t>ecdsa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046005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89" y="1864519"/>
            <a:ext cx="5755592" cy="27402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220266"/>
            <a:ext cx="6172200" cy="857250"/>
          </a:xfrm>
        </p:spPr>
        <p:txBody>
          <a:bodyPr/>
          <a:lstStyle/>
          <a:p>
            <a:r>
              <a:rPr lang="en-US" dirty="0" smtClean="0"/>
              <a:t>And where ECDSA support is missing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7" y="1464469"/>
            <a:ext cx="6048375" cy="40005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6769010" y="3973323"/>
            <a:ext cx="503471" cy="758375"/>
          </a:xfrm>
          <a:custGeom>
            <a:avLst/>
            <a:gdLst>
              <a:gd name="connsiteX0" fmla="*/ 125910 w 671295"/>
              <a:gd name="connsiteY0" fmla="*/ 766015 h 1011166"/>
              <a:gd name="connsiteX1" fmla="*/ 668835 w 671295"/>
              <a:gd name="connsiteY1" fmla="*/ 194515 h 1011166"/>
              <a:gd name="connsiteX2" fmla="*/ 316410 w 671295"/>
              <a:gd name="connsiteY2" fmla="*/ 13540 h 1011166"/>
              <a:gd name="connsiteX3" fmla="*/ 68760 w 671295"/>
              <a:gd name="connsiteY3" fmla="*/ 508840 h 1011166"/>
              <a:gd name="connsiteX4" fmla="*/ 11610 w 671295"/>
              <a:gd name="connsiteY4" fmla="*/ 1004140 h 1011166"/>
              <a:gd name="connsiteX5" fmla="*/ 259260 w 671295"/>
              <a:gd name="connsiteY5" fmla="*/ 813640 h 1011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1295" h="1011166">
                <a:moveTo>
                  <a:pt x="125910" y="766015"/>
                </a:moveTo>
                <a:cubicBezTo>
                  <a:pt x="381497" y="542971"/>
                  <a:pt x="637085" y="319927"/>
                  <a:pt x="668835" y="194515"/>
                </a:cubicBezTo>
                <a:cubicBezTo>
                  <a:pt x="700585" y="69103"/>
                  <a:pt x="416422" y="-38847"/>
                  <a:pt x="316410" y="13540"/>
                </a:cubicBezTo>
                <a:cubicBezTo>
                  <a:pt x="216398" y="65927"/>
                  <a:pt x="119560" y="343740"/>
                  <a:pt x="68760" y="508840"/>
                </a:cubicBezTo>
                <a:cubicBezTo>
                  <a:pt x="17960" y="673940"/>
                  <a:pt x="-20140" y="953340"/>
                  <a:pt x="11610" y="1004140"/>
                </a:cubicBezTo>
                <a:cubicBezTo>
                  <a:pt x="43360" y="1054940"/>
                  <a:pt x="259260" y="813640"/>
                  <a:pt x="259260" y="813640"/>
                </a:cubicBezTo>
              </a:path>
            </a:pathLst>
          </a:custGeom>
          <a:noFill/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Freeform 7"/>
          <p:cNvSpPr/>
          <p:nvPr/>
        </p:nvSpPr>
        <p:spPr>
          <a:xfrm>
            <a:off x="3026937" y="3384609"/>
            <a:ext cx="753217" cy="687887"/>
          </a:xfrm>
          <a:custGeom>
            <a:avLst/>
            <a:gdLst>
              <a:gd name="connsiteX0" fmla="*/ 359472 w 1004289"/>
              <a:gd name="connsiteY0" fmla="*/ 888130 h 917182"/>
              <a:gd name="connsiteX1" fmla="*/ 949132 w 1004289"/>
              <a:gd name="connsiteY1" fmla="*/ 828309 h 917182"/>
              <a:gd name="connsiteX2" fmla="*/ 906403 w 1004289"/>
              <a:gd name="connsiteY2" fmla="*/ 144646 h 917182"/>
              <a:gd name="connsiteX3" fmla="*/ 308197 w 1004289"/>
              <a:gd name="connsiteY3" fmla="*/ 16459 h 917182"/>
              <a:gd name="connsiteX4" fmla="*/ 549 w 1004289"/>
              <a:gd name="connsiteY4" fmla="*/ 392474 h 917182"/>
              <a:gd name="connsiteX5" fmla="*/ 376564 w 1004289"/>
              <a:gd name="connsiteY5" fmla="*/ 708668 h 91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289" h="917182">
                <a:moveTo>
                  <a:pt x="359472" y="888130"/>
                </a:moveTo>
                <a:cubicBezTo>
                  <a:pt x="608724" y="920176"/>
                  <a:pt x="857977" y="952223"/>
                  <a:pt x="949132" y="828309"/>
                </a:cubicBezTo>
                <a:cubicBezTo>
                  <a:pt x="1040287" y="704395"/>
                  <a:pt x="1013225" y="279954"/>
                  <a:pt x="906403" y="144646"/>
                </a:cubicBezTo>
                <a:cubicBezTo>
                  <a:pt x="799581" y="9338"/>
                  <a:pt x="459173" y="-24846"/>
                  <a:pt x="308197" y="16459"/>
                </a:cubicBezTo>
                <a:cubicBezTo>
                  <a:pt x="157221" y="57764"/>
                  <a:pt x="-10846" y="277106"/>
                  <a:pt x="549" y="392474"/>
                </a:cubicBezTo>
                <a:cubicBezTo>
                  <a:pt x="11944" y="507842"/>
                  <a:pt x="376564" y="708668"/>
                  <a:pt x="376564" y="708668"/>
                </a:cubicBez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Freeform 8"/>
          <p:cNvSpPr/>
          <p:nvPr/>
        </p:nvSpPr>
        <p:spPr>
          <a:xfrm>
            <a:off x="2732518" y="3127655"/>
            <a:ext cx="568739" cy="342587"/>
          </a:xfrm>
          <a:custGeom>
            <a:avLst/>
            <a:gdLst>
              <a:gd name="connsiteX0" fmla="*/ 111095 w 758319"/>
              <a:gd name="connsiteY0" fmla="*/ 102690 h 456782"/>
              <a:gd name="connsiteX1" fmla="*/ 34183 w 758319"/>
              <a:gd name="connsiteY1" fmla="*/ 350518 h 456782"/>
              <a:gd name="connsiteX2" fmla="*/ 341832 w 758319"/>
              <a:gd name="connsiteY2" fmla="*/ 453068 h 456782"/>
              <a:gd name="connsiteX3" fmla="*/ 743484 w 758319"/>
              <a:gd name="connsiteY3" fmla="*/ 230877 h 456782"/>
              <a:gd name="connsiteX4" fmla="*/ 606751 w 758319"/>
              <a:gd name="connsiteY4" fmla="*/ 34324 h 456782"/>
              <a:gd name="connsiteX5" fmla="*/ 0 w 758319"/>
              <a:gd name="connsiteY5" fmla="*/ 141 h 4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8319" h="456782">
                <a:moveTo>
                  <a:pt x="111095" y="102690"/>
                </a:moveTo>
                <a:cubicBezTo>
                  <a:pt x="53411" y="197406"/>
                  <a:pt x="-4273" y="292122"/>
                  <a:pt x="34183" y="350518"/>
                </a:cubicBezTo>
                <a:cubicBezTo>
                  <a:pt x="72639" y="408914"/>
                  <a:pt x="223615" y="473008"/>
                  <a:pt x="341832" y="453068"/>
                </a:cubicBezTo>
                <a:cubicBezTo>
                  <a:pt x="460049" y="433128"/>
                  <a:pt x="699331" y="300668"/>
                  <a:pt x="743484" y="230877"/>
                </a:cubicBezTo>
                <a:cubicBezTo>
                  <a:pt x="787637" y="161086"/>
                  <a:pt x="730665" y="72780"/>
                  <a:pt x="606751" y="34324"/>
                </a:cubicBezTo>
                <a:cubicBezTo>
                  <a:pt x="482837" y="-4132"/>
                  <a:pt x="0" y="141"/>
                  <a:pt x="0" y="141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Box 9"/>
          <p:cNvSpPr txBox="1"/>
          <p:nvPr/>
        </p:nvSpPr>
        <p:spPr>
          <a:xfrm>
            <a:off x="2131690" y="4799009"/>
            <a:ext cx="25437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https://</a:t>
            </a:r>
            <a:r>
              <a:rPr lang="en-US" sz="1350" dirty="0" err="1"/>
              <a:t>stats.labs.apnic.net</a:t>
            </a:r>
            <a:r>
              <a:rPr lang="en-US" sz="1350" dirty="0"/>
              <a:t>/</a:t>
            </a:r>
            <a:r>
              <a:rPr lang="en-US" sz="1350" dirty="0" err="1"/>
              <a:t>ecdsa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752932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we’re in Vietnam</a:t>
            </a:r>
            <a:r>
              <a:rPr lang="mr-IN" dirty="0" smtClean="0"/>
              <a:t>…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244" y="1200151"/>
            <a:ext cx="3827512" cy="3394472"/>
          </a:xfrm>
        </p:spPr>
      </p:pic>
      <p:sp>
        <p:nvSpPr>
          <p:cNvPr id="7" name="Freeform 6"/>
          <p:cNvSpPr/>
          <p:nvPr/>
        </p:nvSpPr>
        <p:spPr>
          <a:xfrm>
            <a:off x="3821980" y="1792926"/>
            <a:ext cx="789572" cy="1141126"/>
          </a:xfrm>
          <a:custGeom>
            <a:avLst/>
            <a:gdLst>
              <a:gd name="connsiteX0" fmla="*/ 145447 w 1052762"/>
              <a:gd name="connsiteY0" fmla="*/ 1215758 h 1521501"/>
              <a:gd name="connsiteX1" fmla="*/ 555645 w 1052762"/>
              <a:gd name="connsiteY1" fmla="*/ 1514861 h 1521501"/>
              <a:gd name="connsiteX2" fmla="*/ 1051301 w 1052762"/>
              <a:gd name="connsiteY2" fmla="*/ 959384 h 1521501"/>
              <a:gd name="connsiteX3" fmla="*/ 692377 w 1052762"/>
              <a:gd name="connsiteY3" fmla="*/ 79168 h 1521501"/>
              <a:gd name="connsiteX4" fmla="*/ 256542 w 1052762"/>
              <a:gd name="connsiteY4" fmla="*/ 104805 h 1521501"/>
              <a:gd name="connsiteX5" fmla="*/ 168 w 1052762"/>
              <a:gd name="connsiteY5" fmla="*/ 634644 h 1521501"/>
              <a:gd name="connsiteX6" fmla="*/ 213813 w 1052762"/>
              <a:gd name="connsiteY6" fmla="*/ 1121754 h 152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2762" h="1521501">
                <a:moveTo>
                  <a:pt x="145447" y="1215758"/>
                </a:moveTo>
                <a:cubicBezTo>
                  <a:pt x="275058" y="1386674"/>
                  <a:pt x="404669" y="1557590"/>
                  <a:pt x="555645" y="1514861"/>
                </a:cubicBezTo>
                <a:cubicBezTo>
                  <a:pt x="706621" y="1472132"/>
                  <a:pt x="1028512" y="1198666"/>
                  <a:pt x="1051301" y="959384"/>
                </a:cubicBezTo>
                <a:cubicBezTo>
                  <a:pt x="1074090" y="720102"/>
                  <a:pt x="824837" y="221598"/>
                  <a:pt x="692377" y="79168"/>
                </a:cubicBezTo>
                <a:cubicBezTo>
                  <a:pt x="559917" y="-63262"/>
                  <a:pt x="371910" y="12226"/>
                  <a:pt x="256542" y="104805"/>
                </a:cubicBezTo>
                <a:cubicBezTo>
                  <a:pt x="141174" y="197384"/>
                  <a:pt x="7289" y="465152"/>
                  <a:pt x="168" y="634644"/>
                </a:cubicBezTo>
                <a:cubicBezTo>
                  <a:pt x="-6954" y="804135"/>
                  <a:pt x="213813" y="1121754"/>
                  <a:pt x="213813" y="1121754"/>
                </a:cubicBezTo>
              </a:path>
            </a:pathLst>
          </a:cu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46243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740" y="1200150"/>
            <a:ext cx="5948378" cy="33940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we’re in Vietnam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5894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Top 5 Vietnam ISPs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85900" y="3202497"/>
            <a:ext cx="60045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And the extent to which their uses perform </a:t>
            </a:r>
            <a:r>
              <a:rPr lang="en-US" sz="1350"/>
              <a:t>DNSSEC validation with ECDSA and RSA</a:t>
            </a:r>
          </a:p>
        </p:txBody>
      </p:sp>
      <p:sp>
        <p:nvSpPr>
          <p:cNvPr id="5" name="Freeform 4"/>
          <p:cNvSpPr/>
          <p:nvPr/>
        </p:nvSpPr>
        <p:spPr>
          <a:xfrm>
            <a:off x="4264485" y="2565881"/>
            <a:ext cx="2294261" cy="661787"/>
          </a:xfrm>
          <a:custGeom>
            <a:avLst/>
            <a:gdLst>
              <a:gd name="connsiteX0" fmla="*/ 3448014 w 3448014"/>
              <a:gd name="connsiteY0" fmla="*/ 882382 h 882382"/>
              <a:gd name="connsiteX1" fmla="*/ 2323889 w 3448014"/>
              <a:gd name="connsiteY1" fmla="*/ 404210 h 882382"/>
              <a:gd name="connsiteX2" fmla="*/ 520256 w 3448014"/>
              <a:gd name="connsiteY2" fmla="*/ 412599 h 882382"/>
              <a:gd name="connsiteX3" fmla="*/ 193086 w 3448014"/>
              <a:gd name="connsiteY3" fmla="*/ 26705 h 882382"/>
              <a:gd name="connsiteX4" fmla="*/ 139 w 3448014"/>
              <a:gd name="connsiteY4" fmla="*/ 160929 h 882382"/>
              <a:gd name="connsiteX5" fmla="*/ 167919 w 3448014"/>
              <a:gd name="connsiteY5" fmla="*/ 1538 h 882382"/>
              <a:gd name="connsiteX6" fmla="*/ 486700 w 3448014"/>
              <a:gd name="connsiteY6" fmla="*/ 93817 h 88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8014" h="882382">
                <a:moveTo>
                  <a:pt x="3448014" y="882382"/>
                </a:moveTo>
                <a:cubicBezTo>
                  <a:pt x="3129931" y="682444"/>
                  <a:pt x="2811849" y="482507"/>
                  <a:pt x="2323889" y="404210"/>
                </a:cubicBezTo>
                <a:cubicBezTo>
                  <a:pt x="1835929" y="325913"/>
                  <a:pt x="875390" y="475517"/>
                  <a:pt x="520256" y="412599"/>
                </a:cubicBezTo>
                <a:cubicBezTo>
                  <a:pt x="165122" y="349681"/>
                  <a:pt x="279772" y="68650"/>
                  <a:pt x="193086" y="26705"/>
                </a:cubicBezTo>
                <a:cubicBezTo>
                  <a:pt x="106400" y="-15240"/>
                  <a:pt x="4333" y="165123"/>
                  <a:pt x="139" y="160929"/>
                </a:cubicBezTo>
                <a:cubicBezTo>
                  <a:pt x="-4055" y="156735"/>
                  <a:pt x="86825" y="12723"/>
                  <a:pt x="167919" y="1538"/>
                </a:cubicBezTo>
                <a:cubicBezTo>
                  <a:pt x="249013" y="-9647"/>
                  <a:pt x="367856" y="42085"/>
                  <a:pt x="486700" y="93817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reeform 6"/>
          <p:cNvSpPr/>
          <p:nvPr/>
        </p:nvSpPr>
        <p:spPr>
          <a:xfrm>
            <a:off x="4830691" y="2596451"/>
            <a:ext cx="2394778" cy="675255"/>
          </a:xfrm>
          <a:custGeom>
            <a:avLst/>
            <a:gdLst>
              <a:gd name="connsiteX0" fmla="*/ 3599080 w 3599080"/>
              <a:gd name="connsiteY0" fmla="*/ 900340 h 900340"/>
              <a:gd name="connsiteX1" fmla="*/ 2986684 w 3599080"/>
              <a:gd name="connsiteY1" fmla="*/ 321500 h 900340"/>
              <a:gd name="connsiteX2" fmla="*/ 964937 w 3599080"/>
              <a:gd name="connsiteY2" fmla="*/ 162109 h 900340"/>
              <a:gd name="connsiteX3" fmla="*/ 226706 w 3599080"/>
              <a:gd name="connsiteY3" fmla="*/ 237610 h 900340"/>
              <a:gd name="connsiteX4" fmla="*/ 126038 w 3599080"/>
              <a:gd name="connsiteY4" fmla="*/ 2718 h 900340"/>
              <a:gd name="connsiteX5" fmla="*/ 203 w 3599080"/>
              <a:gd name="connsiteY5" fmla="*/ 103386 h 900340"/>
              <a:gd name="connsiteX6" fmla="*/ 100871 w 3599080"/>
              <a:gd name="connsiteY6" fmla="*/ 2718 h 900340"/>
              <a:gd name="connsiteX7" fmla="*/ 260262 w 3599080"/>
              <a:gd name="connsiteY7" fmla="*/ 53052 h 90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99080" h="900340">
                <a:moveTo>
                  <a:pt x="3599080" y="900340"/>
                </a:moveTo>
                <a:cubicBezTo>
                  <a:pt x="3512394" y="672439"/>
                  <a:pt x="3425708" y="444538"/>
                  <a:pt x="2986684" y="321500"/>
                </a:cubicBezTo>
                <a:cubicBezTo>
                  <a:pt x="2547660" y="198462"/>
                  <a:pt x="1424933" y="176091"/>
                  <a:pt x="964937" y="162109"/>
                </a:cubicBezTo>
                <a:cubicBezTo>
                  <a:pt x="504941" y="148127"/>
                  <a:pt x="366522" y="264175"/>
                  <a:pt x="226706" y="237610"/>
                </a:cubicBezTo>
                <a:cubicBezTo>
                  <a:pt x="86890" y="211045"/>
                  <a:pt x="163788" y="25089"/>
                  <a:pt x="126038" y="2718"/>
                </a:cubicBezTo>
                <a:cubicBezTo>
                  <a:pt x="88287" y="-19653"/>
                  <a:pt x="4397" y="103386"/>
                  <a:pt x="203" y="103386"/>
                </a:cubicBezTo>
                <a:cubicBezTo>
                  <a:pt x="-3991" y="103386"/>
                  <a:pt x="57528" y="11107"/>
                  <a:pt x="100871" y="2718"/>
                </a:cubicBezTo>
                <a:cubicBezTo>
                  <a:pt x="144214" y="-5671"/>
                  <a:pt x="260262" y="53052"/>
                  <a:pt x="260262" y="53052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15" y="1732516"/>
            <a:ext cx="6761860" cy="75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21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15" y="1732516"/>
            <a:ext cx="6761860" cy="7537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if wasn’t for Google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6943054" y="1421751"/>
            <a:ext cx="715046" cy="1497867"/>
          </a:xfrm>
          <a:custGeom>
            <a:avLst/>
            <a:gdLst>
              <a:gd name="connsiteX0" fmla="*/ 945873 w 953394"/>
              <a:gd name="connsiteY0" fmla="*/ 453407 h 1997156"/>
              <a:gd name="connsiteX1" fmla="*/ 820038 w 953394"/>
              <a:gd name="connsiteY1" fmla="*/ 75903 h 1997156"/>
              <a:gd name="connsiteX2" fmla="*/ 31473 w 953394"/>
              <a:gd name="connsiteY2" fmla="*/ 184960 h 1997156"/>
              <a:gd name="connsiteX3" fmla="*/ 224420 w 953394"/>
              <a:gd name="connsiteY3" fmla="*/ 1887925 h 1997156"/>
              <a:gd name="connsiteX4" fmla="*/ 853594 w 953394"/>
              <a:gd name="connsiteY4" fmla="*/ 1678200 h 1997156"/>
              <a:gd name="connsiteX5" fmla="*/ 895539 w 953394"/>
              <a:gd name="connsiteY5" fmla="*/ 470185 h 1997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53394" h="1997156">
                <a:moveTo>
                  <a:pt x="945873" y="453407"/>
                </a:moveTo>
                <a:cubicBezTo>
                  <a:pt x="959155" y="287025"/>
                  <a:pt x="972438" y="120644"/>
                  <a:pt x="820038" y="75903"/>
                </a:cubicBezTo>
                <a:cubicBezTo>
                  <a:pt x="667638" y="31162"/>
                  <a:pt x="130743" y="-117044"/>
                  <a:pt x="31473" y="184960"/>
                </a:cubicBezTo>
                <a:cubicBezTo>
                  <a:pt x="-67797" y="486964"/>
                  <a:pt x="87400" y="1639052"/>
                  <a:pt x="224420" y="1887925"/>
                </a:cubicBezTo>
                <a:cubicBezTo>
                  <a:pt x="361440" y="2136798"/>
                  <a:pt x="741741" y="1914490"/>
                  <a:pt x="853594" y="1678200"/>
                </a:cubicBezTo>
                <a:cubicBezTo>
                  <a:pt x="965447" y="1441910"/>
                  <a:pt x="895539" y="470185"/>
                  <a:pt x="895539" y="470185"/>
                </a:cubicBezTo>
              </a:path>
            </a:pathLst>
          </a:cu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2058298" y="3202986"/>
            <a:ext cx="5721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There </a:t>
            </a:r>
            <a:r>
              <a:rPr lang="en-US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would probably be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no DNSSEC at all!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3584" y="4046970"/>
            <a:ext cx="2100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6">
                    <a:lumMod val="50000"/>
                  </a:schemeClr>
                </a:solidFill>
                <a:latin typeface="AhnbergHand" charset="0"/>
                <a:ea typeface="AhnbergHand" charset="0"/>
                <a:cs typeface="AhnbergHand" charset="0"/>
              </a:rPr>
              <a:t>And no ECDSA!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hnbergHand" charset="0"/>
              <a:ea typeface="AhnbergHand" charset="0"/>
              <a:cs typeface="AhnbergHa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165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53" y="1063229"/>
            <a:ext cx="7885632" cy="40782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229" y="205979"/>
            <a:ext cx="8376556" cy="857250"/>
          </a:xfrm>
        </p:spPr>
        <p:txBody>
          <a:bodyPr/>
          <a:lstStyle/>
          <a:p>
            <a:r>
              <a:rPr lang="en-US" smtClean="0"/>
              <a:t>APNIC Labs Report </a:t>
            </a:r>
            <a:r>
              <a:rPr lang="en-US" dirty="0" smtClean="0"/>
              <a:t>on ECDSA use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85900" y="2986087"/>
            <a:ext cx="6071706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https://</a:t>
            </a:r>
            <a:r>
              <a:rPr lang="en-US" sz="3000" dirty="0" err="1"/>
              <a:t>stats.labs.apnic.net</a:t>
            </a:r>
            <a:r>
              <a:rPr lang="en-US" sz="3000" dirty="0"/>
              <a:t>/</a:t>
            </a:r>
            <a:r>
              <a:rPr lang="en-US" sz="3000" dirty="0" err="1"/>
              <a:t>ecdsa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209036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13633">
            <a:off x="1289958" y="1827011"/>
            <a:ext cx="6172200" cy="857250"/>
          </a:xfrm>
        </p:spPr>
        <p:txBody>
          <a:bodyPr/>
          <a:lstStyle/>
          <a:p>
            <a:r>
              <a:rPr lang="en-US" sz="4950" b="1" dirty="0">
                <a:latin typeface="Max's Handwritin" charset="0"/>
                <a:ea typeface="Max's Handwritin" charset="0"/>
                <a:cs typeface="Max's Handwritin" charset="0"/>
              </a:rPr>
              <a:t>Thanks!</a:t>
            </a:r>
          </a:p>
        </p:txBody>
      </p:sp>
      <p:sp>
        <p:nvSpPr>
          <p:cNvPr id="4" name="TextBox 3"/>
          <p:cNvSpPr txBox="1"/>
          <p:nvPr/>
        </p:nvSpPr>
        <p:spPr>
          <a:xfrm flipH="1">
            <a:off x="301773" y="4191254"/>
            <a:ext cx="22048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Max's Handwritin" charset="0"/>
                <a:ea typeface="Max's Handwritin" charset="0"/>
                <a:cs typeface="Max's Handwritin" charset="0"/>
              </a:rPr>
              <a:t>Me: </a:t>
            </a:r>
            <a:r>
              <a:rPr lang="en-US" sz="1050" dirty="0" err="1"/>
              <a:t>gih@apnic.net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75995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Asymmetric Crypto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This </a:t>
            </a:r>
            <a:r>
              <a:rPr lang="en-US" dirty="0" smtClean="0"/>
              <a:t>is a class of asymmetric transforms applied to a message such that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300023" lvl="1" indent="0">
              <a:buNone/>
            </a:pPr>
            <a:r>
              <a:rPr lang="en-US" dirty="0"/>
              <a:t>M</a:t>
            </a:r>
            <a:r>
              <a:rPr lang="en-US" dirty="0" smtClean="0"/>
              <a:t>essages encrypted using Key A and algorithm X can only be translated back to the original message using Key B and algorithm X</a:t>
            </a:r>
          </a:p>
          <a:p>
            <a:pPr marL="300023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This </a:t>
            </a:r>
            <a:r>
              <a:rPr lang="en-US" dirty="0" smtClean="0"/>
              <a:t>also holds in reverse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This can address the shared key problem: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I publish Key A and keep Key B a secret then you can send me a secret by encrypting it using my public key 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36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Asymmetric </a:t>
            </a:r>
            <a:r>
              <a:rPr lang="en-US" dirty="0" smtClean="0"/>
              <a:t>Crypto </a:t>
            </a:r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1200154"/>
            <a:ext cx="5104911" cy="339447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Devise an algorithm (encoding) and keys such that:</a:t>
            </a:r>
          </a:p>
          <a:p>
            <a:pPr lvl="1"/>
            <a:r>
              <a:rPr lang="en-US" dirty="0" smtClean="0"/>
              <a:t>Messages encoded with one key can only be decoded with the other key</a:t>
            </a:r>
          </a:p>
          <a:p>
            <a:pPr lvl="1"/>
            <a:r>
              <a:rPr lang="en-US" dirty="0" smtClean="0"/>
              <a:t>Knowledge of the value of one key does not infer the value of the other key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91" y="1259379"/>
            <a:ext cx="1539585" cy="115468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49577" y="2494800"/>
            <a:ext cx="590226" cy="1500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5" dirty="0"/>
              <a:t>http://</a:t>
            </a:r>
            <a:r>
              <a:rPr lang="en-US" sz="375" dirty="0" err="1"/>
              <a:t>bit.ly</a:t>
            </a:r>
            <a:r>
              <a:rPr lang="en-US" sz="375" dirty="0"/>
              <a:t>/2iQ0oi7</a:t>
            </a: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Select two large (&gt; 256 bit) prime numbers, </a:t>
            </a:r>
            <a:r>
              <a:rPr lang="en-US" i="1" dirty="0" smtClean="0"/>
              <a:t>p</a:t>
            </a:r>
            <a:r>
              <a:rPr lang="en-US" dirty="0" smtClean="0"/>
              <a:t> and </a:t>
            </a:r>
            <a:r>
              <a:rPr lang="en-US" i="1" dirty="0" smtClean="0"/>
              <a:t>q, then:</a:t>
            </a:r>
            <a:endParaRPr lang="en-US" dirty="0"/>
          </a:p>
          <a:p>
            <a:pPr marL="342882" lvl="1" indent="0">
              <a:buNone/>
            </a:pPr>
            <a:r>
              <a:rPr lang="en-US" i="1" dirty="0" smtClean="0"/>
              <a:t>n </a:t>
            </a:r>
            <a:r>
              <a:rPr lang="en-US" dirty="0" smtClean="0"/>
              <a:t>= </a:t>
            </a:r>
            <a:r>
              <a:rPr lang="en-US" i="1" dirty="0" err="1" smtClean="0"/>
              <a:t>p</a:t>
            </a:r>
            <a:r>
              <a:rPr lang="en-US" dirty="0" err="1" smtClean="0"/>
              <a:t>.</a:t>
            </a:r>
            <a:r>
              <a:rPr lang="en-US" i="1" dirty="0" err="1" smtClean="0"/>
              <a:t>q</a:t>
            </a:r>
            <a:endParaRPr lang="en-US" i="1" dirty="0" smtClean="0"/>
          </a:p>
          <a:p>
            <a:pPr marL="300023" lvl="1" indent="0">
              <a:buNone/>
            </a:pPr>
            <a:r>
              <a:rPr lang="en-US" i="1" dirty="0" smtClean="0"/>
              <a:t>⏀(n) = (p-1).(q-1) </a:t>
            </a:r>
            <a:r>
              <a:rPr lang="en-US" sz="1050" i="1" dirty="0"/>
              <a:t>(the number of numbers that are relatively prime to n)</a:t>
            </a:r>
          </a:p>
          <a:p>
            <a:pPr marL="300023" lvl="1" indent="0">
              <a:buNone/>
            </a:pPr>
            <a:r>
              <a:rPr lang="en-US" dirty="0" smtClean="0"/>
              <a:t>Pick an </a:t>
            </a:r>
            <a:r>
              <a:rPr lang="en-US" i="1" dirty="0" smtClean="0"/>
              <a:t>e </a:t>
            </a:r>
            <a:r>
              <a:rPr lang="en-US" dirty="0" smtClean="0"/>
              <a:t>that is relatively prime to </a:t>
            </a:r>
            <a:r>
              <a:rPr lang="en-US" i="1" dirty="0"/>
              <a:t>⏀(n</a:t>
            </a:r>
            <a:r>
              <a:rPr lang="en-US" i="1" dirty="0" smtClean="0"/>
              <a:t>)</a:t>
            </a:r>
          </a:p>
          <a:p>
            <a:pPr marL="300023" lvl="1" indent="0">
              <a:buNone/>
            </a:pPr>
            <a:r>
              <a:rPr lang="en-US" i="1" dirty="0" smtClean="0"/>
              <a:t>The PUBLIC KEY is &lt;</a:t>
            </a:r>
            <a:r>
              <a:rPr lang="en-US" i="1" dirty="0" err="1" smtClean="0"/>
              <a:t>e,n</a:t>
            </a:r>
            <a:r>
              <a:rPr lang="en-US" i="1" dirty="0" smtClean="0"/>
              <a:t>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Pick a value for </a:t>
            </a:r>
            <a:r>
              <a:rPr lang="en-US" i="1" dirty="0" smtClean="0"/>
              <a:t>d</a:t>
            </a:r>
            <a:r>
              <a:rPr lang="en-US" dirty="0" smtClean="0"/>
              <a:t> such that </a:t>
            </a:r>
            <a:r>
              <a:rPr lang="en-US" i="1" dirty="0" err="1" smtClean="0"/>
              <a:t>d.e</a:t>
            </a:r>
            <a:r>
              <a:rPr lang="en-US" dirty="0" smtClean="0"/>
              <a:t> = 1 mod </a:t>
            </a:r>
            <a:r>
              <a:rPr lang="en-US" i="1" dirty="0"/>
              <a:t>⏀(n</a:t>
            </a:r>
            <a:r>
              <a:rPr lang="en-US" i="1" dirty="0" smtClean="0"/>
              <a:t>)</a:t>
            </a:r>
          </a:p>
          <a:p>
            <a:pPr marL="300023" lvl="1" indent="0">
              <a:buNone/>
            </a:pPr>
            <a:r>
              <a:rPr lang="en-US" i="1" dirty="0"/>
              <a:t>The </a:t>
            </a:r>
            <a:r>
              <a:rPr lang="en-US" i="1" dirty="0" smtClean="0"/>
              <a:t>PRIVATE </a:t>
            </a:r>
            <a:r>
              <a:rPr lang="en-US" i="1" dirty="0"/>
              <a:t>KEY is </a:t>
            </a:r>
            <a:r>
              <a:rPr lang="en-US" i="1" dirty="0" smtClean="0"/>
              <a:t>&lt;</a:t>
            </a:r>
            <a:r>
              <a:rPr lang="en-US" i="1" dirty="0" err="1" smtClean="0"/>
              <a:t>d,n</a:t>
            </a:r>
            <a:r>
              <a:rPr lang="en-US" i="1" dirty="0"/>
              <a:t>&gt;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For any x,   </a:t>
            </a:r>
            <a:r>
              <a:rPr lang="en-US" dirty="0" err="1" smtClean="0"/>
              <a:t>x</a:t>
            </a:r>
            <a:r>
              <a:rPr lang="en-US" baseline="30000" dirty="0" err="1" smtClean="0"/>
              <a:t>de</a:t>
            </a:r>
            <a:r>
              <a:rPr lang="en-US" dirty="0" smtClean="0"/>
              <a:t> </a:t>
            </a:r>
            <a:r>
              <a:rPr lang="mr-IN" dirty="0"/>
              <a:t>≡</a:t>
            </a:r>
            <a:r>
              <a:rPr lang="en-US" dirty="0" smtClean="0"/>
              <a:t> x (mod 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RSA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356" y="1200151"/>
            <a:ext cx="7012546" cy="339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Encryption using the public key consists of taking a message </a:t>
            </a:r>
            <a:r>
              <a:rPr lang="en-US" i="1" dirty="0" smtClean="0"/>
              <a:t>x</a:t>
            </a:r>
            <a:r>
              <a:rPr lang="en-US" dirty="0" smtClean="0"/>
              <a:t> and raising it to the power </a:t>
            </a:r>
            <a:r>
              <a:rPr lang="en-US" i="1" dirty="0" smtClean="0"/>
              <a:t>e</a:t>
            </a:r>
          </a:p>
          <a:p>
            <a:pPr marL="300023" lvl="1" indent="0">
              <a:buNone/>
            </a:pPr>
            <a:r>
              <a:rPr lang="en-US" i="1" dirty="0" smtClean="0"/>
              <a:t>Crypt =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e</a:t>
            </a:r>
            <a:endParaRPr lang="en-US" i="1" baseline="30000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Decryption consists of taking an encrypted message and raising it to the power d, mod n</a:t>
            </a:r>
          </a:p>
          <a:p>
            <a:pPr marL="300023" lvl="1" indent="0">
              <a:buNone/>
            </a:pPr>
            <a:r>
              <a:rPr lang="en-US" i="1" dirty="0" smtClean="0"/>
              <a:t>Decrypt = </a:t>
            </a:r>
            <a:r>
              <a:rPr lang="en-US" i="1" dirty="0" err="1" smtClean="0"/>
              <a:t>Crypt</a:t>
            </a:r>
            <a:r>
              <a:rPr lang="en-US" i="1" baseline="30000" dirty="0" err="1" smtClean="0"/>
              <a:t>d</a:t>
            </a:r>
            <a:r>
              <a:rPr lang="en-US" i="1" dirty="0" smtClean="0"/>
              <a:t> mod n = (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e</a:t>
            </a:r>
            <a:r>
              <a:rPr lang="en-US" dirty="0" smtClean="0"/>
              <a:t>)</a:t>
            </a:r>
            <a:r>
              <a:rPr lang="en-US" i="1" baseline="30000" dirty="0" smtClean="0"/>
              <a:t>d</a:t>
            </a:r>
            <a:r>
              <a:rPr lang="en-US" i="1" dirty="0" smtClean="0"/>
              <a:t> </a:t>
            </a:r>
            <a:r>
              <a:rPr lang="en-US" i="1" dirty="0"/>
              <a:t>mod </a:t>
            </a:r>
            <a:r>
              <a:rPr lang="en-US" i="1" dirty="0" smtClean="0"/>
              <a:t>n = 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ed</a:t>
            </a:r>
            <a:r>
              <a:rPr lang="en-US" i="1" dirty="0" smtClean="0"/>
              <a:t> </a:t>
            </a:r>
            <a:r>
              <a:rPr lang="en-US" i="1" dirty="0"/>
              <a:t>mod n </a:t>
            </a:r>
            <a:r>
              <a:rPr lang="en-US" i="1" dirty="0" smtClean="0"/>
              <a:t>= x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Similarly, one can encrypt a message with the private key (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d</a:t>
            </a:r>
            <a:r>
              <a:rPr lang="en-US" dirty="0"/>
              <a:t> </a:t>
            </a:r>
            <a:r>
              <a:rPr lang="en-US" dirty="0" smtClean="0"/>
              <a:t>) and decrypt </a:t>
            </a:r>
            <a:r>
              <a:rPr lang="en-US" dirty="0"/>
              <a:t>with the </a:t>
            </a:r>
            <a:r>
              <a:rPr lang="en-US" dirty="0" smtClean="0"/>
              <a:t>public key ((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d</a:t>
            </a:r>
            <a:r>
              <a:rPr lang="en-US" dirty="0" smtClean="0"/>
              <a:t> </a:t>
            </a:r>
            <a:r>
              <a:rPr lang="en-US" dirty="0"/>
              <a:t>) </a:t>
            </a:r>
            <a:r>
              <a:rPr lang="en-US" i="1" baseline="30000" dirty="0" smtClean="0"/>
              <a:t>e</a:t>
            </a:r>
            <a:r>
              <a:rPr lang="en-US" i="1" dirty="0" smtClean="0"/>
              <a:t> </a:t>
            </a:r>
            <a:r>
              <a:rPr lang="en-US" i="1" dirty="0"/>
              <a:t>mod n = x</a:t>
            </a:r>
            <a:r>
              <a:rPr lang="en-US" dirty="0" smtClean="0"/>
              <a:t>)</a:t>
            </a:r>
            <a:endParaRPr lang="en-US" dirty="0"/>
          </a:p>
          <a:p>
            <a:pPr marL="642923" lvl="1" indent="-342900"/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2161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does RSA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885" y="1200151"/>
            <a:ext cx="7386033" cy="33944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If you know </a:t>
            </a:r>
            <a:r>
              <a:rPr lang="en-US" i="1" dirty="0" smtClean="0"/>
              <a:t>e</a:t>
            </a:r>
            <a:r>
              <a:rPr lang="en-US" dirty="0" smtClean="0"/>
              <a:t> and n (the public key) then how can you calculate </a:t>
            </a:r>
            <a:r>
              <a:rPr lang="en-US" i="1" dirty="0" smtClean="0"/>
              <a:t>d</a:t>
            </a:r>
            <a:r>
              <a:rPr lang="en-US" dirty="0" smtClean="0"/>
              <a:t> (the private key)?</a:t>
            </a:r>
          </a:p>
          <a:p>
            <a:pPr marL="0" indent="0">
              <a:buNone/>
            </a:pPr>
            <a:endParaRPr lang="en-US" dirty="0"/>
          </a:p>
          <a:p>
            <a:pPr marL="300023" lvl="1" indent="0">
              <a:buNone/>
            </a:pPr>
            <a:r>
              <a:rPr lang="en-US" dirty="0" smtClean="0"/>
              <a:t>Now </a:t>
            </a:r>
            <a:r>
              <a:rPr lang="en-US" i="1" dirty="0" err="1" smtClean="0"/>
              <a:t>d</a:t>
            </a:r>
            <a:r>
              <a:rPr lang="en-US" dirty="0" err="1" smtClean="0"/>
              <a:t>.</a:t>
            </a:r>
            <a:r>
              <a:rPr lang="en-US" i="1" dirty="0" err="1" smtClean="0"/>
              <a:t>e</a:t>
            </a:r>
            <a:r>
              <a:rPr lang="en-US" dirty="0" smtClean="0"/>
              <a:t> = </a:t>
            </a:r>
            <a:r>
              <a:rPr lang="en-US" dirty="0"/>
              <a:t>1 mod ⏀(</a:t>
            </a:r>
            <a:r>
              <a:rPr lang="en-US" i="1" dirty="0"/>
              <a:t>n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300023" lvl="1" indent="0">
              <a:buNone/>
            </a:pPr>
            <a:r>
              <a:rPr lang="en-US" dirty="0"/>
              <a:t>I</a:t>
            </a:r>
            <a:r>
              <a:rPr lang="en-US" dirty="0" smtClean="0"/>
              <a:t>f you know </a:t>
            </a:r>
            <a:r>
              <a:rPr lang="en-US" dirty="0"/>
              <a:t>⏀(</a:t>
            </a:r>
            <a:r>
              <a:rPr lang="en-US" i="1" dirty="0"/>
              <a:t>n</a:t>
            </a:r>
            <a:r>
              <a:rPr lang="en-US" dirty="0" smtClean="0"/>
              <a:t>) you can calculate </a:t>
            </a:r>
            <a:r>
              <a:rPr lang="en-US" i="1" dirty="0" smtClean="0"/>
              <a:t>d</a:t>
            </a:r>
          </a:p>
          <a:p>
            <a:pPr marL="0" indent="0">
              <a:buNone/>
            </a:pPr>
            <a:endParaRPr lang="en-US" dirty="0"/>
          </a:p>
          <a:p>
            <a:pPr marL="300023" lvl="1" indent="0">
              <a:buNone/>
            </a:pPr>
            <a:r>
              <a:rPr lang="en-US" dirty="0" smtClean="0"/>
              <a:t>But </a:t>
            </a:r>
            <a:r>
              <a:rPr lang="en-US" dirty="0"/>
              <a:t>⏀(</a:t>
            </a:r>
            <a:r>
              <a:rPr lang="en-US" i="1" dirty="0"/>
              <a:t>n</a:t>
            </a:r>
            <a:r>
              <a:rPr lang="en-US" dirty="0" smtClean="0"/>
              <a:t>) = (</a:t>
            </a:r>
            <a:r>
              <a:rPr lang="en-US" i="1" dirty="0" smtClean="0"/>
              <a:t>p</a:t>
            </a:r>
            <a:r>
              <a:rPr lang="en-US" dirty="0" smtClean="0"/>
              <a:t>-1).(</a:t>
            </a:r>
            <a:r>
              <a:rPr lang="en-US" i="1" dirty="0" smtClean="0"/>
              <a:t>q</a:t>
            </a:r>
            <a:r>
              <a:rPr lang="en-US" dirty="0" smtClean="0"/>
              <a:t>-1), where </a:t>
            </a:r>
            <a:r>
              <a:rPr lang="en-US" i="1" dirty="0" err="1" smtClean="0"/>
              <a:t>p</a:t>
            </a:r>
            <a:r>
              <a:rPr lang="en-US" dirty="0" err="1" smtClean="0"/>
              <a:t>.</a:t>
            </a:r>
            <a:r>
              <a:rPr lang="en-US" i="1" dirty="0" err="1" smtClean="0"/>
              <a:t>q</a:t>
            </a:r>
            <a:r>
              <a:rPr lang="en-US" dirty="0" smtClean="0"/>
              <a:t> = n</a:t>
            </a:r>
          </a:p>
          <a:p>
            <a:pPr marL="0" indent="0">
              <a:buNone/>
            </a:pPr>
            <a:endParaRPr lang="en-US" dirty="0"/>
          </a:p>
          <a:p>
            <a:pPr marL="300023" lvl="1" indent="0">
              <a:buNone/>
            </a:pPr>
            <a:r>
              <a:rPr lang="en-US" dirty="0" smtClean="0"/>
              <a:t>i.e. you need to find the prime factors of </a:t>
            </a:r>
            <a:r>
              <a:rPr lang="en-US" i="1" dirty="0" smtClean="0"/>
              <a:t>n</a:t>
            </a:r>
            <a:r>
              <a:rPr lang="en-US" dirty="0" smtClean="0"/>
              <a:t>, a large composite number that is the product of two primes</a:t>
            </a:r>
          </a:p>
        </p:txBody>
      </p:sp>
    </p:spTree>
    <p:extLst>
      <p:ext uri="{BB962C8B-B14F-4D97-AF65-F5344CB8AC3E}">
        <p14:creationId xmlns:p14="http://schemas.microsoft.com/office/powerpoint/2010/main" val="928425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27012</TotalTime>
  <Words>2483</Words>
  <Application>Microsoft Macintosh PowerPoint</Application>
  <PresentationFormat>On-screen Show (16:9)</PresentationFormat>
  <Paragraphs>411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AhnbergHand</vt:lpstr>
      <vt:lpstr>Andale Mono</vt:lpstr>
      <vt:lpstr>Apple Chancery</vt:lpstr>
      <vt:lpstr>Calibri</vt:lpstr>
      <vt:lpstr>Lucida Console</vt:lpstr>
      <vt:lpstr>Mangal</vt:lpstr>
      <vt:lpstr>Max's Handwritin</vt:lpstr>
      <vt:lpstr>Powderfinger Type</vt:lpstr>
      <vt:lpstr>Arial</vt:lpstr>
      <vt:lpstr>Office Theme</vt:lpstr>
      <vt:lpstr>RSA and ECDSA</vt:lpstr>
      <vt:lpstr>It’s all about Cryptography</vt:lpstr>
      <vt:lpstr>Why use Cryptography?</vt:lpstr>
      <vt:lpstr>Symmetric Crypto</vt:lpstr>
      <vt:lpstr> Asymmetric Crypto</vt:lpstr>
      <vt:lpstr>The Asymmetric Crypto Challenge</vt:lpstr>
      <vt:lpstr>RSA</vt:lpstr>
      <vt:lpstr>Why does RSA work?</vt:lpstr>
      <vt:lpstr>Why does RSA work?</vt:lpstr>
      <vt:lpstr>The ‘core’ of RSA</vt:lpstr>
      <vt:lpstr>The ‘core’ of RSA</vt:lpstr>
      <vt:lpstr>The ‘core’ of RSA</vt:lpstr>
      <vt:lpstr>Why is this important?</vt:lpstr>
      <vt:lpstr>How big can RSA go?</vt:lpstr>
      <vt:lpstr>How big should RSA go?</vt:lpstr>
      <vt:lpstr>Bigger and bigger?</vt:lpstr>
      <vt:lpstr>Be Specific!</vt:lpstr>
      <vt:lpstr>RSA is everywhere…</vt:lpstr>
      <vt:lpstr>My Bank…(I hope!)</vt:lpstr>
      <vt:lpstr>TLS: Protecting the session</vt:lpstr>
      <vt:lpstr>The Key to My Bank</vt:lpstr>
      <vt:lpstr>I trust its my bank because …</vt:lpstr>
      <vt:lpstr>DNSSEC and the DNS</vt:lpstr>
      <vt:lpstr>DNSSEC Interlocking Signatures</vt:lpstr>
      <vt:lpstr>DNSSEC Interlocking Signatures</vt:lpstr>
      <vt:lpstr>DNSSEC Interlocking Signatures</vt:lpstr>
      <vt:lpstr>DNSSEC Interlocking Signatures</vt:lpstr>
      <vt:lpstr>A DNSSEC response using RSA</vt:lpstr>
      <vt:lpstr>Another DNSSEC response using RSA</vt:lpstr>
      <vt:lpstr>Not every application can tolerate large keys…</vt:lpstr>
      <vt:lpstr>The search for small keys</vt:lpstr>
      <vt:lpstr>Enter Elliptic Curves</vt:lpstr>
      <vt:lpstr>Enter Elliptic Curves</vt:lpstr>
      <vt:lpstr>ECDSA P-256</vt:lpstr>
      <vt:lpstr>ECDSA vs RSS</vt:lpstr>
      <vt:lpstr>ECDSA has a history…</vt:lpstr>
      <vt:lpstr>ECDSA and OpenSSL</vt:lpstr>
      <vt:lpstr>Is ECDSA viable?</vt:lpstr>
      <vt:lpstr>Do folk use ECDSA for public keys?</vt:lpstr>
      <vt:lpstr> So lets use ECDSA for DNSSEC</vt:lpstr>
      <vt:lpstr>Where are the users who can validate ECDSA-signed DNSSEC records?</vt:lpstr>
      <vt:lpstr>And where ECDSA support is missing</vt:lpstr>
      <vt:lpstr>Today we’re in Vietnam…</vt:lpstr>
      <vt:lpstr>Today we’re in Vietnam…</vt:lpstr>
      <vt:lpstr>The Top 5 Vietnam ISPs</vt:lpstr>
      <vt:lpstr>And it if wasn’t for Google…</vt:lpstr>
      <vt:lpstr>APNIC Labs Report on ECDSA use</vt:lpstr>
      <vt:lpstr>Thanks!</vt:lpstr>
    </vt:vector>
  </TitlesOfParts>
  <Company>APNIC</Company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 support in DNSSEC-validating Resolvers</dc:title>
  <dc:creator>Geoff Huston</dc:creator>
  <cp:lastModifiedBy>Geoff Huston</cp:lastModifiedBy>
  <cp:revision>194</cp:revision>
  <cp:lastPrinted>2017-01-19T23:35:21Z</cp:lastPrinted>
  <dcterms:created xsi:type="dcterms:W3CDTF">2014-09-17T08:23:30Z</dcterms:created>
  <dcterms:modified xsi:type="dcterms:W3CDTF">2017-02-27T10:23:13Z</dcterms:modified>
</cp:coreProperties>
</file>