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68" r:id="rId3"/>
    <p:sldId id="269" r:id="rId4"/>
    <p:sldId id="257" r:id="rId5"/>
    <p:sldId id="259" r:id="rId6"/>
    <p:sldId id="260" r:id="rId7"/>
    <p:sldId id="265" r:id="rId8"/>
    <p:sldId id="261" r:id="rId9"/>
    <p:sldId id="262" r:id="rId10"/>
    <p:sldId id="270" r:id="rId11"/>
    <p:sldId id="271" r:id="rId12"/>
    <p:sldId id="272" r:id="rId13"/>
    <p:sldId id="263" r:id="rId14"/>
    <p:sldId id="26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25"/>
    <p:restoredTop sz="94661"/>
  </p:normalViewPr>
  <p:slideViewPr>
    <p:cSldViewPr snapToGrid="0" snapToObjects="1">
      <p:cViewPr varScale="1">
        <p:scale>
          <a:sx n="132" d="100"/>
          <a:sy n="132" d="100"/>
        </p:scale>
        <p:origin x="192" y="9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CA4B64-B3B2-AE4E-AC40-731F52114ABB}" type="datetimeFigureOut">
              <a:rPr lang="en-US" smtClean="0"/>
              <a:t>10/27/16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F09F81-EAB7-6740-AF26-229D33493763}" type="slidenum">
              <a:rPr lang="en-US" smtClean="0"/>
              <a:t>‹#›</a:t>
            </a:fld>
            <a:endParaRPr lang="en-US"/>
          </a:p>
        </p:txBody>
      </p:sp>
    </p:spTree>
    <p:extLst>
      <p:ext uri="{BB962C8B-B14F-4D97-AF65-F5344CB8AC3E}">
        <p14:creationId xmlns:p14="http://schemas.microsoft.com/office/powerpoint/2010/main" val="2088242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F09F81-EAB7-6740-AF26-229D33493763}" type="slidenum">
              <a:rPr lang="en-US" smtClean="0"/>
              <a:t>13</a:t>
            </a:fld>
            <a:endParaRPr lang="en-US"/>
          </a:p>
        </p:txBody>
      </p:sp>
    </p:spTree>
    <p:extLst>
      <p:ext uri="{BB962C8B-B14F-4D97-AF65-F5344CB8AC3E}">
        <p14:creationId xmlns:p14="http://schemas.microsoft.com/office/powerpoint/2010/main" val="758067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49C7D5-D1A4-1541-90A8-117C87293A50}" type="datetimeFigureOut">
              <a:rPr lang="en-US" smtClean="0"/>
              <a:t>10/27/16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071ED-48D1-D94F-B43A-6F2A919E15D4}"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49C7D5-D1A4-1541-90A8-117C87293A50}" type="datetimeFigureOut">
              <a:rPr lang="en-US" smtClean="0"/>
              <a:t>10/27/16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071ED-48D1-D94F-B43A-6F2A919E15D4}"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49C7D5-D1A4-1541-90A8-117C87293A50}" type="datetimeFigureOut">
              <a:rPr lang="en-US" smtClean="0"/>
              <a:t>10/27/16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071ED-48D1-D94F-B43A-6F2A919E15D4}" type="slidenum">
              <a:rPr lang="en-US" smtClean="0"/>
              <a:t>‹#›</a:t>
            </a:fld>
            <a:endParaRPr lang="en-US"/>
          </a:p>
        </p:txBody>
      </p:sp>
    </p:spTree>
    <p:extLst>
      <p:ext uri="{BB962C8B-B14F-4D97-AF65-F5344CB8AC3E}">
        <p14:creationId xmlns:p14="http://schemas.microsoft.com/office/powerpoint/2010/main" val="297332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49C7D5-D1A4-1541-90A8-117C87293A50}" type="datetimeFigureOut">
              <a:rPr lang="en-US" smtClean="0"/>
              <a:t>10/27/16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071ED-48D1-D94F-B43A-6F2A919E15D4}" type="slidenum">
              <a:rPr lang="en-US" smtClean="0"/>
              <a:t>‹#›</a:t>
            </a:fld>
            <a:endParaRPr lang="en-US"/>
          </a:p>
        </p:txBody>
      </p:sp>
    </p:spTree>
    <p:extLst>
      <p:ext uri="{BB962C8B-B14F-4D97-AF65-F5344CB8AC3E}">
        <p14:creationId xmlns:p14="http://schemas.microsoft.com/office/powerpoint/2010/main" val="21395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49C7D5-D1A4-1541-90A8-117C87293A50}" type="datetimeFigureOut">
              <a:rPr lang="en-US" smtClean="0"/>
              <a:t>10/27/16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071ED-48D1-D94F-B43A-6F2A919E15D4}" type="slidenum">
              <a:rPr lang="en-US" smtClean="0"/>
              <a:t>‹#›</a:t>
            </a:fld>
            <a:endParaRPr lang="en-US"/>
          </a:p>
        </p:txBody>
      </p:sp>
    </p:spTree>
    <p:extLst>
      <p:ext uri="{BB962C8B-B14F-4D97-AF65-F5344CB8AC3E}">
        <p14:creationId xmlns:p14="http://schemas.microsoft.com/office/powerpoint/2010/main" val="99989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49C7D5-D1A4-1541-90A8-117C87293A50}" type="datetimeFigureOut">
              <a:rPr lang="en-US" smtClean="0"/>
              <a:t>10/27/16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071ED-48D1-D94F-B43A-6F2A919E15D4}" type="slidenum">
              <a:rPr lang="en-US" smtClean="0"/>
              <a:t>‹#›</a:t>
            </a:fld>
            <a:endParaRPr lang="en-US"/>
          </a:p>
        </p:txBody>
      </p:sp>
    </p:spTree>
    <p:extLst>
      <p:ext uri="{BB962C8B-B14F-4D97-AF65-F5344CB8AC3E}">
        <p14:creationId xmlns:p14="http://schemas.microsoft.com/office/powerpoint/2010/main" val="110784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49C7D5-D1A4-1541-90A8-117C87293A50}" type="datetimeFigureOut">
              <a:rPr lang="en-US" smtClean="0"/>
              <a:t>10/27/16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071ED-48D1-D94F-B43A-6F2A919E15D4}" type="slidenum">
              <a:rPr lang="en-US" smtClean="0"/>
              <a:t>‹#›</a:t>
            </a:fld>
            <a:endParaRPr lang="en-US"/>
          </a:p>
        </p:txBody>
      </p:sp>
    </p:spTree>
    <p:extLst>
      <p:ext uri="{BB962C8B-B14F-4D97-AF65-F5344CB8AC3E}">
        <p14:creationId xmlns:p14="http://schemas.microsoft.com/office/powerpoint/2010/main" val="84672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49C7D5-D1A4-1541-90A8-117C87293A50}" type="datetimeFigureOut">
              <a:rPr lang="en-US" smtClean="0"/>
              <a:t>10/27/16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071ED-48D1-D94F-B43A-6F2A919E15D4}" type="slidenum">
              <a:rPr lang="en-US" smtClean="0"/>
              <a:t>‹#›</a:t>
            </a:fld>
            <a:endParaRPr lang="en-US"/>
          </a:p>
        </p:txBody>
      </p:sp>
    </p:spTree>
    <p:extLst>
      <p:ext uri="{BB962C8B-B14F-4D97-AF65-F5344CB8AC3E}">
        <p14:creationId xmlns:p14="http://schemas.microsoft.com/office/powerpoint/2010/main" val="160268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49C7D5-D1A4-1541-90A8-117C87293A50}" type="datetimeFigureOut">
              <a:rPr lang="en-US" smtClean="0"/>
              <a:t>10/27/16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071ED-48D1-D94F-B43A-6F2A919E15D4}" type="slidenum">
              <a:rPr lang="en-US" smtClean="0"/>
              <a:t>‹#›</a:t>
            </a:fld>
            <a:endParaRPr lang="en-US"/>
          </a:p>
        </p:txBody>
      </p:sp>
    </p:spTree>
    <p:extLst>
      <p:ext uri="{BB962C8B-B14F-4D97-AF65-F5344CB8AC3E}">
        <p14:creationId xmlns:p14="http://schemas.microsoft.com/office/powerpoint/2010/main" val="36875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49C7D5-D1A4-1541-90A8-117C87293A50}" type="datetimeFigureOut">
              <a:rPr lang="en-US" smtClean="0"/>
              <a:t>10/27/16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071ED-48D1-D94F-B43A-6F2A919E15D4}"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49C7D5-D1A4-1541-90A8-117C87293A50}" type="datetimeFigureOut">
              <a:rPr lang="en-US" smtClean="0"/>
              <a:t>10/27/16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071ED-48D1-D94F-B43A-6F2A919E15D4}"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49C7D5-D1A4-1541-90A8-117C87293A50}" type="datetimeFigureOut">
              <a:rPr lang="en-US" smtClean="0"/>
              <a:t>10/27/16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071ED-48D1-D94F-B43A-6F2A919E15D4}"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 Id="rId3" Type="http://schemas.openxmlformats.org/officeDocument/2006/relationships/image" Target="../media/image3.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8569" y="1083617"/>
            <a:ext cx="9144000" cy="2387600"/>
          </a:xfrm>
        </p:spPr>
        <p:txBody>
          <a:bodyPr/>
          <a:lstStyle/>
          <a:p>
            <a:r>
              <a:rPr lang="en-US" dirty="0"/>
              <a:t>A</a:t>
            </a:r>
            <a:r>
              <a:rPr lang="en-US" dirty="0" smtClean="0"/>
              <a:t> Speculation on</a:t>
            </a:r>
            <a:r>
              <a:rPr lang="en-US" dirty="0" smtClean="0"/>
              <a:t> </a:t>
            </a:r>
            <a:r>
              <a:rPr lang="en-US" dirty="0" smtClean="0"/>
              <a:t>DNS DDOS</a:t>
            </a:r>
            <a:endParaRPr lang="en-US" dirty="0"/>
          </a:p>
        </p:txBody>
      </p:sp>
      <p:sp>
        <p:nvSpPr>
          <p:cNvPr id="3" name="Subtitle 2"/>
          <p:cNvSpPr>
            <a:spLocks noGrp="1"/>
          </p:cNvSpPr>
          <p:nvPr>
            <p:ph type="subTitle" idx="1"/>
          </p:nvPr>
        </p:nvSpPr>
        <p:spPr/>
        <p:txBody>
          <a:bodyPr/>
          <a:lstStyle/>
          <a:p>
            <a:pPr algn="r"/>
            <a:r>
              <a:rPr lang="en-US" dirty="0" smtClean="0">
                <a:solidFill>
                  <a:schemeClr val="bg1">
                    <a:lumMod val="75000"/>
                  </a:schemeClr>
                </a:solidFill>
                <a:latin typeface="AhnbergHand" charset="0"/>
                <a:ea typeface="AhnbergHand" charset="0"/>
                <a:cs typeface="AhnbergHand" charset="0"/>
              </a:rPr>
              <a:t>Geoff Huston</a:t>
            </a:r>
          </a:p>
          <a:p>
            <a:pPr algn="r"/>
            <a:r>
              <a:rPr lang="en-US" dirty="0" smtClean="0">
                <a:solidFill>
                  <a:schemeClr val="bg1">
                    <a:lumMod val="75000"/>
                  </a:schemeClr>
                </a:solidFill>
                <a:latin typeface="AhnbergHand" charset="0"/>
                <a:ea typeface="AhnbergHand" charset="0"/>
                <a:cs typeface="AhnbergHand" charset="0"/>
              </a:rPr>
              <a:t>APNIC</a:t>
            </a:r>
            <a:endParaRPr lang="en-US" dirty="0">
              <a:solidFill>
                <a:schemeClr val="bg1">
                  <a:lumMod val="75000"/>
                </a:schemeClr>
              </a:solidFill>
              <a:latin typeface="AhnbergHand" charset="0"/>
              <a:ea typeface="AhnbergHand" charset="0"/>
              <a:cs typeface="AhnbergHand" charset="0"/>
            </a:endParaRPr>
          </a:p>
        </p:txBody>
      </p:sp>
      <p:sp>
        <p:nvSpPr>
          <p:cNvPr id="4" name="Freeform 3"/>
          <p:cNvSpPr/>
          <p:nvPr/>
        </p:nvSpPr>
        <p:spPr>
          <a:xfrm>
            <a:off x="1301858" y="2394460"/>
            <a:ext cx="4680488" cy="1434448"/>
          </a:xfrm>
          <a:custGeom>
            <a:avLst/>
            <a:gdLst>
              <a:gd name="connsiteX0" fmla="*/ 0 w 4680488"/>
              <a:gd name="connsiteY0" fmla="*/ 1402625 h 1434448"/>
              <a:gd name="connsiteX1" fmla="*/ 1061634 w 4680488"/>
              <a:gd name="connsiteY1" fmla="*/ 28 h 1434448"/>
              <a:gd name="connsiteX2" fmla="*/ 1263111 w 4680488"/>
              <a:gd name="connsiteY2" fmla="*/ 1433621 h 1434448"/>
              <a:gd name="connsiteX3" fmla="*/ 2301498 w 4680488"/>
              <a:gd name="connsiteY3" fmla="*/ 224754 h 1434448"/>
              <a:gd name="connsiteX4" fmla="*/ 3068664 w 4680488"/>
              <a:gd name="connsiteY4" fmla="*/ 1433621 h 1434448"/>
              <a:gd name="connsiteX5" fmla="*/ 4091552 w 4680488"/>
              <a:gd name="connsiteY5" fmla="*/ 263499 h 1434448"/>
              <a:gd name="connsiteX6" fmla="*/ 4045057 w 4680488"/>
              <a:gd name="connsiteY6" fmla="*/ 1170150 h 1434448"/>
              <a:gd name="connsiteX7" fmla="*/ 4680488 w 4680488"/>
              <a:gd name="connsiteY7" fmla="*/ 426232 h 1434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80488" h="1434448">
                <a:moveTo>
                  <a:pt x="0" y="1402625"/>
                </a:moveTo>
                <a:cubicBezTo>
                  <a:pt x="425558" y="698743"/>
                  <a:pt x="851116" y="-5138"/>
                  <a:pt x="1061634" y="28"/>
                </a:cubicBezTo>
                <a:cubicBezTo>
                  <a:pt x="1272152" y="5194"/>
                  <a:pt x="1056467" y="1396167"/>
                  <a:pt x="1263111" y="1433621"/>
                </a:cubicBezTo>
                <a:cubicBezTo>
                  <a:pt x="1469755" y="1471075"/>
                  <a:pt x="2000573" y="224754"/>
                  <a:pt x="2301498" y="224754"/>
                </a:cubicBezTo>
                <a:cubicBezTo>
                  <a:pt x="2602423" y="224754"/>
                  <a:pt x="2770322" y="1427164"/>
                  <a:pt x="3068664" y="1433621"/>
                </a:cubicBezTo>
                <a:cubicBezTo>
                  <a:pt x="3367006" y="1440078"/>
                  <a:pt x="3928820" y="307411"/>
                  <a:pt x="4091552" y="263499"/>
                </a:cubicBezTo>
                <a:cubicBezTo>
                  <a:pt x="4254284" y="219587"/>
                  <a:pt x="3946901" y="1143028"/>
                  <a:pt x="4045057" y="1170150"/>
                </a:cubicBezTo>
                <a:cubicBezTo>
                  <a:pt x="4143213" y="1197272"/>
                  <a:pt x="4680488" y="426232"/>
                  <a:pt x="4680488" y="426232"/>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rot="21149739">
            <a:off x="1031024" y="1543552"/>
            <a:ext cx="5052447" cy="523220"/>
          </a:xfrm>
          <a:prstGeom prst="rect">
            <a:avLst/>
          </a:prstGeom>
          <a:noFill/>
        </p:spPr>
        <p:txBody>
          <a:bodyPr wrap="square" rtlCol="0">
            <a:spAutoFit/>
          </a:bodyPr>
          <a:lstStyle/>
          <a:p>
            <a:r>
              <a:rPr lang="en-US" sz="2800" dirty="0" smtClean="0">
                <a:latin typeface="AhnbergHand" charset="0"/>
                <a:ea typeface="AhnbergHand" charset="0"/>
                <a:cs typeface="AhnbergHand" charset="0"/>
              </a:rPr>
              <a:t>Some thoughts about </a:t>
            </a:r>
            <a:endParaRPr lang="en-US" sz="2800" dirty="0">
              <a:latin typeface="AhnbergHand" charset="0"/>
              <a:ea typeface="AhnbergHand" charset="0"/>
              <a:cs typeface="AhnbergHand" charset="0"/>
            </a:endParaRPr>
          </a:p>
        </p:txBody>
      </p:sp>
      <p:sp>
        <p:nvSpPr>
          <p:cNvPr id="6" name="Freeform 5"/>
          <p:cNvSpPr/>
          <p:nvPr/>
        </p:nvSpPr>
        <p:spPr>
          <a:xfrm>
            <a:off x="7508929" y="2704454"/>
            <a:ext cx="449451" cy="1340604"/>
          </a:xfrm>
          <a:custGeom>
            <a:avLst/>
            <a:gdLst>
              <a:gd name="connsiteX0" fmla="*/ 0 w 449466"/>
              <a:gd name="connsiteY0" fmla="*/ 1418095 h 1418095"/>
              <a:gd name="connsiteX1" fmla="*/ 294468 w 449466"/>
              <a:gd name="connsiteY1" fmla="*/ 945396 h 1418095"/>
              <a:gd name="connsiteX2" fmla="*/ 449451 w 449466"/>
              <a:gd name="connsiteY2" fmla="*/ 1301857 h 1418095"/>
              <a:gd name="connsiteX3" fmla="*/ 286718 w 449466"/>
              <a:gd name="connsiteY3" fmla="*/ 945396 h 1418095"/>
              <a:gd name="connsiteX4" fmla="*/ 395207 w 449466"/>
              <a:gd name="connsiteY4" fmla="*/ 0 h 141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466" h="1418095">
                <a:moveTo>
                  <a:pt x="0" y="1418095"/>
                </a:moveTo>
                <a:cubicBezTo>
                  <a:pt x="109780" y="1191432"/>
                  <a:pt x="219560" y="964769"/>
                  <a:pt x="294468" y="945396"/>
                </a:cubicBezTo>
                <a:cubicBezTo>
                  <a:pt x="369376" y="926023"/>
                  <a:pt x="450743" y="1301857"/>
                  <a:pt x="449451" y="1301857"/>
                </a:cubicBezTo>
                <a:cubicBezTo>
                  <a:pt x="448159" y="1301857"/>
                  <a:pt x="295759" y="1162372"/>
                  <a:pt x="286718" y="945396"/>
                </a:cubicBezTo>
                <a:cubicBezTo>
                  <a:pt x="277677" y="728420"/>
                  <a:pt x="336442" y="364210"/>
                  <a:pt x="395207" y="0"/>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rot="397378">
            <a:off x="7501807" y="2085153"/>
            <a:ext cx="1011302" cy="523220"/>
          </a:xfrm>
          <a:prstGeom prst="rect">
            <a:avLst/>
          </a:prstGeom>
          <a:noFill/>
        </p:spPr>
        <p:txBody>
          <a:bodyPr wrap="square" rtlCol="0">
            <a:spAutoFit/>
          </a:bodyPr>
          <a:lstStyle/>
          <a:p>
            <a:r>
              <a:rPr lang="en-US" sz="2800" smtClean="0">
                <a:latin typeface="AhnbergHand" charset="0"/>
                <a:ea typeface="AhnbergHand" charset="0"/>
                <a:cs typeface="AhnbergHand" charset="0"/>
              </a:rPr>
              <a:t>for</a:t>
            </a:r>
            <a:endParaRPr lang="en-US" sz="2800" dirty="0">
              <a:latin typeface="AhnbergHand" charset="0"/>
              <a:ea typeface="AhnbergHand" charset="0"/>
              <a:cs typeface="AhnbergHand" charset="0"/>
            </a:endParaRPr>
          </a:p>
        </p:txBody>
      </p:sp>
    </p:spTree>
    <p:extLst>
      <p:ext uri="{BB962C8B-B14F-4D97-AF65-F5344CB8AC3E}">
        <p14:creationId xmlns:p14="http://schemas.microsoft.com/office/powerpoint/2010/main" val="76914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5421" y="365127"/>
            <a:ext cx="8632747" cy="1325563"/>
          </a:xfrm>
        </p:spPr>
        <p:txBody>
          <a:bodyPr>
            <a:normAutofit fontScale="90000"/>
          </a:bodyPr>
          <a:lstStyle/>
          <a:p>
            <a:r>
              <a:rPr lang="en-US" dirty="0" smtClean="0"/>
              <a:t>All resolvers might be  equal, but some resolvers are more equal than others!</a:t>
            </a:r>
            <a:endParaRPr lang="en-US" dirty="0"/>
          </a:p>
        </p:txBody>
      </p:sp>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36344" y="1693207"/>
            <a:ext cx="4832489" cy="3393024"/>
          </a:xfr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1616" y="3354391"/>
            <a:ext cx="4905285" cy="3444136"/>
          </a:xfrm>
          <a:prstGeom prst="rect">
            <a:avLst/>
          </a:prstGeom>
        </p:spPr>
      </p:pic>
      <p:sp>
        <p:nvSpPr>
          <p:cNvPr id="6" name="Freeform 5"/>
          <p:cNvSpPr/>
          <p:nvPr/>
        </p:nvSpPr>
        <p:spPr>
          <a:xfrm>
            <a:off x="1750641" y="4589793"/>
            <a:ext cx="992561" cy="496439"/>
          </a:xfrm>
          <a:custGeom>
            <a:avLst/>
            <a:gdLst>
              <a:gd name="connsiteX0" fmla="*/ 169601 w 1453503"/>
              <a:gd name="connsiteY0" fmla="*/ 465958 h 760905"/>
              <a:gd name="connsiteX1" fmla="*/ 939221 w 1453503"/>
              <a:gd name="connsiteY1" fmla="*/ 747898 h 760905"/>
              <a:gd name="connsiteX2" fmla="*/ 1449761 w 1453503"/>
              <a:gd name="connsiteY2" fmla="*/ 92578 h 760905"/>
              <a:gd name="connsiteX3" fmla="*/ 680141 w 1453503"/>
              <a:gd name="connsiteY3" fmla="*/ 8758 h 760905"/>
              <a:gd name="connsiteX4" fmla="*/ 1961 w 1453503"/>
              <a:gd name="connsiteY4" fmla="*/ 130678 h 760905"/>
              <a:gd name="connsiteX5" fmla="*/ 459161 w 1453503"/>
              <a:gd name="connsiteY5" fmla="*/ 549778 h 76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3503" h="760905">
                <a:moveTo>
                  <a:pt x="169601" y="465958"/>
                </a:moveTo>
                <a:cubicBezTo>
                  <a:pt x="447731" y="638043"/>
                  <a:pt x="725861" y="810128"/>
                  <a:pt x="939221" y="747898"/>
                </a:cubicBezTo>
                <a:cubicBezTo>
                  <a:pt x="1152581" y="685668"/>
                  <a:pt x="1492941" y="215768"/>
                  <a:pt x="1449761" y="92578"/>
                </a:cubicBezTo>
                <a:cubicBezTo>
                  <a:pt x="1406581" y="-30612"/>
                  <a:pt x="921441" y="2408"/>
                  <a:pt x="680141" y="8758"/>
                </a:cubicBezTo>
                <a:cubicBezTo>
                  <a:pt x="438841" y="15108"/>
                  <a:pt x="38791" y="40508"/>
                  <a:pt x="1961" y="130678"/>
                </a:cubicBezTo>
                <a:cubicBezTo>
                  <a:pt x="-34869" y="220848"/>
                  <a:pt x="459161" y="549778"/>
                  <a:pt x="459161" y="549778"/>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1855422" y="5079749"/>
            <a:ext cx="3993735" cy="1379251"/>
          </a:xfrm>
          <a:custGeom>
            <a:avLst/>
            <a:gdLst>
              <a:gd name="connsiteX0" fmla="*/ 407718 w 3993734"/>
              <a:gd name="connsiteY0" fmla="*/ 0 h 2511840"/>
              <a:gd name="connsiteX1" fmla="*/ 102918 w 3993734"/>
              <a:gd name="connsiteY1" fmla="*/ 1196340 h 2511840"/>
              <a:gd name="connsiteX2" fmla="*/ 1969818 w 3993734"/>
              <a:gd name="connsiteY2" fmla="*/ 2461260 h 2511840"/>
              <a:gd name="connsiteX3" fmla="*/ 3882438 w 3993734"/>
              <a:gd name="connsiteY3" fmla="*/ 2240280 h 2511840"/>
              <a:gd name="connsiteX4" fmla="*/ 3669078 w 3993734"/>
              <a:gd name="connsiteY4" fmla="*/ 2042160 h 2511840"/>
              <a:gd name="connsiteX5" fmla="*/ 3989118 w 3993734"/>
              <a:gd name="connsiteY5" fmla="*/ 2217420 h 2511840"/>
              <a:gd name="connsiteX6" fmla="*/ 3867198 w 3993734"/>
              <a:gd name="connsiteY6" fmla="*/ 2461260 h 251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93734" h="2511840">
                <a:moveTo>
                  <a:pt x="407718" y="0"/>
                </a:moveTo>
                <a:cubicBezTo>
                  <a:pt x="125143" y="393065"/>
                  <a:pt x="-157432" y="786130"/>
                  <a:pt x="102918" y="1196340"/>
                </a:cubicBezTo>
                <a:cubicBezTo>
                  <a:pt x="363268" y="1606550"/>
                  <a:pt x="1339898" y="2287270"/>
                  <a:pt x="1969818" y="2461260"/>
                </a:cubicBezTo>
                <a:cubicBezTo>
                  <a:pt x="2599738" y="2635250"/>
                  <a:pt x="3599228" y="2310130"/>
                  <a:pt x="3882438" y="2240280"/>
                </a:cubicBezTo>
                <a:cubicBezTo>
                  <a:pt x="4165648" y="2170430"/>
                  <a:pt x="3651298" y="2045970"/>
                  <a:pt x="3669078" y="2042160"/>
                </a:cubicBezTo>
                <a:cubicBezTo>
                  <a:pt x="3686858" y="2038350"/>
                  <a:pt x="3956098" y="2147570"/>
                  <a:pt x="3989118" y="2217420"/>
                </a:cubicBezTo>
                <a:cubicBezTo>
                  <a:pt x="4022138" y="2287270"/>
                  <a:pt x="3867198" y="2461260"/>
                  <a:pt x="3867198" y="2461260"/>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368833" y="1965775"/>
            <a:ext cx="4009609" cy="1477328"/>
          </a:xfrm>
          <a:prstGeom prst="rect">
            <a:avLst/>
          </a:prstGeom>
          <a:noFill/>
        </p:spPr>
        <p:txBody>
          <a:bodyPr wrap="square" rtlCol="0">
            <a:spAutoFit/>
          </a:bodyPr>
          <a:lstStyle/>
          <a:p>
            <a:r>
              <a:rPr lang="en-US" dirty="0">
                <a:latin typeface="AhnbergHand" charset="0"/>
                <a:ea typeface="AhnbergHand" charset="0"/>
                <a:cs typeface="AhnbergHand" charset="0"/>
              </a:rPr>
              <a:t>8,000 distinct IP  addresses (2.3% of all seen IP </a:t>
            </a:r>
            <a:r>
              <a:rPr lang="en-US" dirty="0" err="1">
                <a:latin typeface="AhnbergHand" charset="0"/>
                <a:ea typeface="AhnbergHand" charset="0"/>
                <a:cs typeface="AhnbergHand" charset="0"/>
              </a:rPr>
              <a:t>addrs</a:t>
            </a:r>
            <a:r>
              <a:rPr lang="en-US" dirty="0">
                <a:latin typeface="AhnbergHand" charset="0"/>
                <a:ea typeface="AhnbergHand" charset="0"/>
                <a:cs typeface="AhnbergHand" charset="0"/>
              </a:rPr>
              <a:t>) for resolvers serve 90% of all experiments</a:t>
            </a:r>
          </a:p>
          <a:p>
            <a:endParaRPr lang="en-US" dirty="0">
              <a:latin typeface="AhnbergHand" charset="0"/>
              <a:ea typeface="AhnbergHand" charset="0"/>
              <a:cs typeface="AhnbergHand" charset="0"/>
            </a:endParaRPr>
          </a:p>
        </p:txBody>
      </p:sp>
      <p:sp>
        <p:nvSpPr>
          <p:cNvPr id="9" name="Freeform 8"/>
          <p:cNvSpPr/>
          <p:nvPr/>
        </p:nvSpPr>
        <p:spPr>
          <a:xfrm>
            <a:off x="10109100" y="3561853"/>
            <a:ext cx="379069" cy="385308"/>
          </a:xfrm>
          <a:custGeom>
            <a:avLst/>
            <a:gdLst>
              <a:gd name="connsiteX0" fmla="*/ 322681 w 379069"/>
              <a:gd name="connsiteY0" fmla="*/ 99060 h 385308"/>
              <a:gd name="connsiteX1" fmla="*/ 40741 w 379069"/>
              <a:gd name="connsiteY1" fmla="*/ 68580 h 385308"/>
              <a:gd name="connsiteX2" fmla="*/ 33121 w 379069"/>
              <a:gd name="connsiteY2" fmla="*/ 327660 h 385308"/>
              <a:gd name="connsiteX3" fmla="*/ 337921 w 379069"/>
              <a:gd name="connsiteY3" fmla="*/ 358140 h 385308"/>
              <a:gd name="connsiteX4" fmla="*/ 376021 w 379069"/>
              <a:gd name="connsiteY4" fmla="*/ 0 h 385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069" h="385308">
                <a:moveTo>
                  <a:pt x="322681" y="99060"/>
                </a:moveTo>
                <a:cubicBezTo>
                  <a:pt x="205841" y="64770"/>
                  <a:pt x="89001" y="30480"/>
                  <a:pt x="40741" y="68580"/>
                </a:cubicBezTo>
                <a:cubicBezTo>
                  <a:pt x="-7519" y="106680"/>
                  <a:pt x="-16409" y="279400"/>
                  <a:pt x="33121" y="327660"/>
                </a:cubicBezTo>
                <a:cubicBezTo>
                  <a:pt x="82651" y="375920"/>
                  <a:pt x="280771" y="412750"/>
                  <a:pt x="337921" y="358140"/>
                </a:cubicBezTo>
                <a:cubicBezTo>
                  <a:pt x="395071" y="303530"/>
                  <a:pt x="376021" y="0"/>
                  <a:pt x="376021"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8115301" y="2959987"/>
            <a:ext cx="2040187" cy="633504"/>
          </a:xfrm>
          <a:custGeom>
            <a:avLst/>
            <a:gdLst>
              <a:gd name="connsiteX0" fmla="*/ 0 w 2040187"/>
              <a:gd name="connsiteY0" fmla="*/ 37986 h 633504"/>
              <a:gd name="connsiteX1" fmla="*/ 975360 w 2040187"/>
              <a:gd name="connsiteY1" fmla="*/ 60846 h 633504"/>
              <a:gd name="connsiteX2" fmla="*/ 1965960 w 2040187"/>
              <a:gd name="connsiteY2" fmla="*/ 609486 h 633504"/>
              <a:gd name="connsiteX3" fmla="*/ 1973580 w 2040187"/>
              <a:gd name="connsiteY3" fmla="*/ 434226 h 633504"/>
              <a:gd name="connsiteX4" fmla="*/ 2011680 w 2040187"/>
              <a:gd name="connsiteY4" fmla="*/ 617106 h 633504"/>
              <a:gd name="connsiteX5" fmla="*/ 1790700 w 2040187"/>
              <a:gd name="connsiteY5" fmla="*/ 624726 h 633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0187" h="633504">
                <a:moveTo>
                  <a:pt x="0" y="37986"/>
                </a:moveTo>
                <a:cubicBezTo>
                  <a:pt x="323850" y="1791"/>
                  <a:pt x="647700" y="-34404"/>
                  <a:pt x="975360" y="60846"/>
                </a:cubicBezTo>
                <a:cubicBezTo>
                  <a:pt x="1303020" y="156096"/>
                  <a:pt x="1799590" y="547256"/>
                  <a:pt x="1965960" y="609486"/>
                </a:cubicBezTo>
                <a:cubicBezTo>
                  <a:pt x="2132330" y="671716"/>
                  <a:pt x="1965960" y="432956"/>
                  <a:pt x="1973580" y="434226"/>
                </a:cubicBezTo>
                <a:cubicBezTo>
                  <a:pt x="1981200" y="435496"/>
                  <a:pt x="2042160" y="585356"/>
                  <a:pt x="2011680" y="617106"/>
                </a:cubicBezTo>
                <a:cubicBezTo>
                  <a:pt x="1981200" y="648856"/>
                  <a:pt x="1790700" y="624726"/>
                  <a:pt x="1790700" y="624726"/>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0096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Mitigations - 4</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“Filter Filter Filter” (IP sources)</a:t>
            </a:r>
            <a:endParaRPr lang="en-US" dirty="0" smtClean="0"/>
          </a:p>
          <a:p>
            <a:pPr marL="457200" lvl="1" indent="0">
              <a:buNone/>
            </a:pPr>
            <a:r>
              <a:rPr lang="en-US" dirty="0" smtClean="0"/>
              <a:t>Only 8,000 discrete IP addresses account for more than 90% of the users’ DNS queries</a:t>
            </a:r>
          </a:p>
          <a:p>
            <a:pPr marL="457200" lvl="1" indent="0">
              <a:buNone/>
            </a:pPr>
            <a:endParaRPr lang="en-US" dirty="0" smtClean="0"/>
          </a:p>
          <a:p>
            <a:pPr marL="457200" lvl="1" indent="0">
              <a:buNone/>
            </a:pPr>
            <a:r>
              <a:rPr lang="en-US" dirty="0" smtClean="0"/>
              <a:t>These are the main recursive resolvers used by most of the internet </a:t>
            </a:r>
            <a:r>
              <a:rPr lang="mr-IN" dirty="0" smtClean="0"/>
              <a:t>–</a:t>
            </a:r>
            <a:r>
              <a:rPr lang="en-US" dirty="0" smtClean="0"/>
              <a:t> answer them!</a:t>
            </a:r>
          </a:p>
          <a:p>
            <a:pPr marL="457200" lvl="1" indent="0">
              <a:buNone/>
            </a:pPr>
            <a:endParaRPr lang="en-US" dirty="0" smtClean="0"/>
          </a:p>
          <a:p>
            <a:pPr marL="457200" lvl="1" indent="0">
              <a:buNone/>
            </a:pPr>
            <a:r>
              <a:rPr lang="en-US" dirty="0" smtClean="0"/>
              <a:t>Put all other source IP address queries on a lower priority resolution path within the authoritative name server</a:t>
            </a:r>
          </a:p>
          <a:p>
            <a:pPr marL="457200" lvl="1" indent="0">
              <a:buNone/>
            </a:pPr>
            <a:endParaRPr lang="en-US" dirty="0"/>
          </a:p>
          <a:p>
            <a:pPr marL="457200" lvl="1" indent="0">
              <a:buNone/>
            </a:pPr>
            <a:r>
              <a:rPr lang="en-US" dirty="0" smtClean="0"/>
              <a:t>Divide </a:t>
            </a:r>
            <a:r>
              <a:rPr lang="en-US" dirty="0" err="1" smtClean="0"/>
              <a:t>queriers</a:t>
            </a:r>
            <a:r>
              <a:rPr lang="en-US" dirty="0" smtClean="0"/>
              <a:t> into “Friends” and “Strangers”: Just like SMTP!</a:t>
            </a:r>
            <a:endParaRPr lang="en-US" dirty="0"/>
          </a:p>
        </p:txBody>
      </p:sp>
    </p:spTree>
    <p:extLst>
      <p:ext uri="{BB962C8B-B14F-4D97-AF65-F5344CB8AC3E}">
        <p14:creationId xmlns:p14="http://schemas.microsoft.com/office/powerpoint/2010/main" val="987849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Mitigations - </a:t>
            </a:r>
            <a:r>
              <a:rPr lang="en-US" dirty="0" smtClean="0"/>
              <a:t>5</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What if the devices are passing the queries via recursive resolvers?</a:t>
            </a:r>
          </a:p>
          <a:p>
            <a:pPr marL="457200" lvl="1" indent="0">
              <a:buNone/>
            </a:pPr>
            <a:endParaRPr lang="en-US" dirty="0"/>
          </a:p>
        </p:txBody>
      </p:sp>
    </p:spTree>
    <p:extLst>
      <p:ext uri="{BB962C8B-B14F-4D97-AF65-F5344CB8AC3E}">
        <p14:creationId xmlns:p14="http://schemas.microsoft.com/office/powerpoint/2010/main" val="1507656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Mitigations - 5</a:t>
            </a:r>
            <a:endParaRPr lang="en-US" dirty="0"/>
          </a:p>
        </p:txBody>
      </p:sp>
      <p:sp>
        <p:nvSpPr>
          <p:cNvPr id="3" name="Content Placeholder 2"/>
          <p:cNvSpPr>
            <a:spLocks noGrp="1"/>
          </p:cNvSpPr>
          <p:nvPr>
            <p:ph idx="1"/>
          </p:nvPr>
        </p:nvSpPr>
        <p:spPr/>
        <p:txBody>
          <a:bodyPr>
            <a:normAutofit fontScale="925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Get assistance!</a:t>
            </a:r>
          </a:p>
          <a:p>
            <a:pPr marL="457200" lvl="1" indent="0">
              <a:lnSpc>
                <a:spcPct val="100000"/>
              </a:lnSpc>
              <a:spcBef>
                <a:spcPts val="0"/>
              </a:spcBef>
              <a:buFontTx/>
              <a:buNone/>
              <a:defRPr/>
            </a:pPr>
            <a:r>
              <a:rPr lang="en-US" dirty="0" smtClean="0"/>
              <a:t>(Yes, I’m dreaming, but it</a:t>
            </a:r>
            <a:r>
              <a:rPr lang="mr-IN" dirty="0" smtClean="0"/>
              <a:t>’</a:t>
            </a:r>
            <a:r>
              <a:rPr lang="en-US" dirty="0" smtClean="0"/>
              <a:t>s a Good Dream!)</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Use DNSSEC and apply </a:t>
            </a:r>
            <a:r>
              <a:rPr lang="en-US" i="1" dirty="0" smtClean="0"/>
              <a:t>NSEC Aggressive caching</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a:lnSpc>
                <a:spcPct val="100000"/>
              </a:lnSpc>
              <a:spcBef>
                <a:spcPts val="0"/>
              </a:spcBef>
            </a:pPr>
            <a:r>
              <a:rPr lang="en-US" dirty="0" smtClean="0"/>
              <a:t>The attack will generate NXDOMAIN answers</a:t>
            </a:r>
          </a:p>
          <a:p>
            <a:pPr>
              <a:lnSpc>
                <a:spcPct val="100000"/>
              </a:lnSpc>
              <a:spcBef>
                <a:spcPts val="0"/>
              </a:spcBef>
            </a:pPr>
            <a:r>
              <a:rPr lang="en-US" dirty="0" smtClean="0"/>
              <a:t>So why not get the </a:t>
            </a:r>
            <a:r>
              <a:rPr lang="en-US" dirty="0" smtClean="0"/>
              <a:t>recursive resolvers </a:t>
            </a:r>
            <a:r>
              <a:rPr lang="en-US" dirty="0" smtClean="0"/>
              <a:t>closer to the individual devices to answer the NXDOMAIN query directly</a:t>
            </a:r>
          </a:p>
          <a:p>
            <a:pPr>
              <a:lnSpc>
                <a:spcPct val="100000"/>
              </a:lnSpc>
              <a:spcBef>
                <a:spcPts val="0"/>
              </a:spcBef>
            </a:pPr>
            <a:r>
              <a:rPr lang="en-US" dirty="0" smtClean="0"/>
              <a:t>This can be done with the combination of DNSSEC and NSEC signing, using the NSEC span response to then respond to further queries within the span without reference to the authoritative servers</a:t>
            </a:r>
          </a:p>
          <a:p>
            <a:pPr>
              <a:lnSpc>
                <a:spcPct val="100000"/>
              </a:lnSpc>
              <a:spcBef>
                <a:spcPts val="0"/>
              </a:spcBef>
            </a:pPr>
            <a:r>
              <a:rPr lang="en-US" dirty="0" smtClean="0"/>
              <a:t>This means that the recursive system absorbs the attack and does not refer the queries back to the </a:t>
            </a:r>
            <a:r>
              <a:rPr lang="en-US" dirty="0" err="1" smtClean="0"/>
              <a:t>authoritatives</a:t>
            </a:r>
            <a:endParaRPr lang="en-US" dirty="0"/>
          </a:p>
        </p:txBody>
      </p:sp>
    </p:spTree>
    <p:extLst>
      <p:ext uri="{BB962C8B-B14F-4D97-AF65-F5344CB8AC3E}">
        <p14:creationId xmlns:p14="http://schemas.microsoft.com/office/powerpoint/2010/main" val="936981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only</a:t>
            </a:r>
            <a:r>
              <a:rPr lang="mr-IN" dirty="0" smtClean="0"/>
              <a:t>…</a:t>
            </a:r>
            <a:endParaRPr lang="en-US" dirty="0"/>
          </a:p>
        </p:txBody>
      </p:sp>
      <p:sp>
        <p:nvSpPr>
          <p:cNvPr id="3" name="Content Placeholder 2"/>
          <p:cNvSpPr>
            <a:spLocks noGrp="1"/>
          </p:cNvSpPr>
          <p:nvPr>
            <p:ph idx="1"/>
          </p:nvPr>
        </p:nvSpPr>
        <p:spPr/>
        <p:txBody>
          <a:bodyPr>
            <a:normAutofit fontScale="92500"/>
          </a:bodyPr>
          <a:lstStyle/>
          <a:p>
            <a:r>
              <a:rPr lang="en-US" dirty="0" smtClean="0"/>
              <a:t>Piecemeal solutions deployed in a piecemeal fashion will see attackers pick off the vulnerable again and again</a:t>
            </a:r>
          </a:p>
          <a:p>
            <a:r>
              <a:rPr lang="en-US" dirty="0" smtClean="0"/>
              <a:t>And the long term answer is not bigger walls, as the </a:t>
            </a:r>
            <a:r>
              <a:rPr lang="en-US" dirty="0" err="1" smtClean="0"/>
              <a:t>IoT</a:t>
            </a:r>
            <a:r>
              <a:rPr lang="en-US" dirty="0" smtClean="0"/>
              <a:t> volumes will always be higher</a:t>
            </a:r>
          </a:p>
          <a:p>
            <a:r>
              <a:rPr lang="en-US" dirty="0" smtClean="0"/>
              <a:t>We need to think again how to leverage the existing DNS resolution infrastructure to be more resilient</a:t>
            </a:r>
          </a:p>
          <a:p>
            <a:r>
              <a:rPr lang="en-US" dirty="0" smtClean="0"/>
              <a:t>And for that we probably need to talk about this openly and constructively and see if we </a:t>
            </a:r>
            <a:r>
              <a:rPr lang="en-US" dirty="0" smtClean="0"/>
              <a:t>can be smarter and</a:t>
            </a:r>
            <a:r>
              <a:rPr lang="en-US" dirty="0" smtClean="0"/>
              <a:t> </a:t>
            </a:r>
            <a:r>
              <a:rPr lang="en-US" dirty="0" smtClean="0"/>
              <a:t>make a more </a:t>
            </a:r>
            <a:r>
              <a:rPr lang="en-US" dirty="0" smtClean="0"/>
              <a:t>resilient </a:t>
            </a:r>
            <a:r>
              <a:rPr lang="en-US" dirty="0" smtClean="0"/>
              <a:t>DNS infrastructure</a:t>
            </a:r>
          </a:p>
          <a:p>
            <a:r>
              <a:rPr lang="en-US" dirty="0" smtClean="0"/>
              <a:t>And for that we probably need </a:t>
            </a:r>
            <a:r>
              <a:rPr lang="en-US" dirty="0" smtClean="0"/>
              <a:t>to </a:t>
            </a:r>
            <a:r>
              <a:rPr lang="en-US" dirty="0" smtClean="0"/>
              <a:t>talk about the DNS </a:t>
            </a:r>
            <a:r>
              <a:rPr lang="en-US" dirty="0" smtClean="0"/>
              <a:t>and DNSSEC and </a:t>
            </a:r>
            <a:r>
              <a:rPr lang="en-US" dirty="0" smtClean="0"/>
              <a:t>how it works, and how it can work </a:t>
            </a:r>
            <a:r>
              <a:rPr lang="en-US" dirty="0" smtClean="0"/>
              <a:t>for us </a:t>
            </a:r>
            <a:endParaRPr lang="en-US" dirty="0"/>
          </a:p>
        </p:txBody>
      </p:sp>
    </p:spTree>
    <p:extLst>
      <p:ext uri="{BB962C8B-B14F-4D97-AF65-F5344CB8AC3E}">
        <p14:creationId xmlns:p14="http://schemas.microsoft.com/office/powerpoint/2010/main" val="1443682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986148" y="2870200"/>
            <a:ext cx="8636000" cy="3441700"/>
          </a:xfrm>
          <a:prstGeom prst="rect">
            <a:avLst/>
          </a:prstGeom>
        </p:spPr>
      </p:pic>
      <p:sp>
        <p:nvSpPr>
          <p:cNvPr id="3" name="Content Placeholder 2"/>
          <p:cNvSpPr>
            <a:spLocks noGrp="1"/>
          </p:cNvSpPr>
          <p:nvPr>
            <p:ph idx="1"/>
          </p:nvPr>
        </p:nvSpPr>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200" dirty="0" smtClean="0"/>
              <a:t>Well </a:t>
            </a:r>
            <a:r>
              <a:rPr lang="mr-IN" sz="3200" dirty="0" smtClean="0"/>
              <a:t>–</a:t>
            </a:r>
            <a:r>
              <a:rPr lang="en-US" sz="3200" dirty="0" smtClean="0"/>
              <a:t> guess </a:t>
            </a:r>
            <a:r>
              <a:rPr lang="en-US" sz="3200" dirty="0" smtClean="0"/>
              <a:t>- from </a:t>
            </a:r>
            <a:r>
              <a:rPr lang="en-US" sz="3200" dirty="0" smtClean="0"/>
              <a:t>the </a:t>
            </a:r>
            <a:r>
              <a:rPr lang="en-US" sz="3200" dirty="0" smtClean="0"/>
              <a:t>snippets that have been released</a:t>
            </a:r>
            <a:r>
              <a:rPr lang="mr-IN" sz="3200" dirty="0" smtClean="0"/>
              <a:t>…</a:t>
            </a:r>
            <a:endParaRPr lang="en-US" sz="3200"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sz="3200" dirty="0"/>
          </a:p>
          <a:p>
            <a:pPr marL="0" marR="0" lvl="0" indent="0" defTabSz="914400" eaLnBrk="1" fontAlgn="auto" latinLnBrk="0" hangingPunct="1">
              <a:lnSpc>
                <a:spcPct val="100000"/>
              </a:lnSpc>
              <a:spcBef>
                <a:spcPts val="0"/>
              </a:spcBef>
              <a:spcAft>
                <a:spcPts val="0"/>
              </a:spcAft>
              <a:buClrTx/>
              <a:buSzTx/>
              <a:buFontTx/>
              <a:buNone/>
              <a:tabLst/>
              <a:defRPr/>
            </a:pPr>
            <a:r>
              <a:rPr lang="en-US" sz="3200" dirty="0" smtClean="0"/>
              <a:t>It was a </a:t>
            </a:r>
            <a:r>
              <a:rPr lang="en-US" sz="3200" dirty="0" err="1" smtClean="0"/>
              <a:t>Mirai</a:t>
            </a:r>
            <a:r>
              <a:rPr lang="en-US" sz="3200" dirty="0" smtClean="0"/>
              <a:t> attack</a:t>
            </a:r>
          </a:p>
          <a:p>
            <a:pPr marL="0" marR="0" lvl="0" indent="0" defTabSz="914400" eaLnBrk="1" fontAlgn="auto" latinLnBrk="0" hangingPunct="1">
              <a:lnSpc>
                <a:spcPct val="100000"/>
              </a:lnSpc>
              <a:spcBef>
                <a:spcPts val="0"/>
              </a:spcBef>
              <a:spcAft>
                <a:spcPts val="0"/>
              </a:spcAft>
              <a:buClrTx/>
              <a:buSzTx/>
              <a:buFontTx/>
              <a:buNone/>
              <a:tabLst/>
              <a:defRPr/>
            </a:pPr>
            <a:r>
              <a:rPr lang="en-US" sz="3200" dirty="0" smtClean="0"/>
              <a:t>It used a compromised device collection</a:t>
            </a:r>
            <a:endParaRPr lang="en-US" sz="3200"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sz="3200" dirty="0" smtClean="0"/>
              <a:t>It used a range of attack vectors</a:t>
            </a:r>
          </a:p>
          <a:p>
            <a:pPr marL="0" marR="0" lvl="0" indent="0" defTabSz="914400" eaLnBrk="1" fontAlgn="auto" latinLnBrk="0" hangingPunct="1">
              <a:lnSpc>
                <a:spcPct val="100000"/>
              </a:lnSpc>
              <a:spcBef>
                <a:spcPts val="0"/>
              </a:spcBef>
              <a:spcAft>
                <a:spcPts val="0"/>
              </a:spcAft>
              <a:buClrTx/>
              <a:buSzTx/>
              <a:buFontTx/>
              <a:buNone/>
              <a:tabLst/>
              <a:defRPr/>
            </a:pPr>
            <a:r>
              <a:rPr lang="en-US" sz="3200" dirty="0"/>
              <a:t>	</a:t>
            </a:r>
            <a:r>
              <a:rPr lang="en-US" sz="3200" dirty="0" smtClean="0"/>
              <a:t>TCP SYN, TCP ACK, GRE, </a:t>
            </a:r>
            <a:r>
              <a:rPr lang="mr-IN" sz="3200" dirty="0" smtClean="0"/>
              <a:t>…</a:t>
            </a:r>
            <a:endParaRPr lang="en-US" sz="3200"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sz="3200" dirty="0"/>
              <a:t>	</a:t>
            </a:r>
            <a:r>
              <a:rPr lang="en-US" sz="3200" dirty="0" smtClean="0"/>
              <a:t>One of these was DNS</a:t>
            </a:r>
          </a:p>
          <a:p>
            <a:pPr marL="0" marR="0" lvl="0" indent="0" defTabSz="914400" eaLnBrk="1" fontAlgn="auto" latinLnBrk="0" hangingPunct="1">
              <a:lnSpc>
                <a:spcPct val="100000"/>
              </a:lnSpc>
              <a:spcBef>
                <a:spcPts val="0"/>
              </a:spcBef>
              <a:spcAft>
                <a:spcPts val="0"/>
              </a:spcAft>
              <a:buClrTx/>
              <a:buSzTx/>
              <a:buFontTx/>
              <a:buNone/>
              <a:tabLst/>
              <a:defRPr/>
            </a:pPr>
            <a:endParaRPr lang="en-US" sz="3200" dirty="0"/>
          </a:p>
          <a:p>
            <a:pPr marL="0" marR="0" lvl="0" indent="0" defTabSz="914400" eaLnBrk="1" fontAlgn="auto" latinLnBrk="0" hangingPunct="1">
              <a:lnSpc>
                <a:spcPct val="100000"/>
              </a:lnSpc>
              <a:spcBef>
                <a:spcPts val="0"/>
              </a:spcBef>
              <a:spcAft>
                <a:spcPts val="0"/>
              </a:spcAft>
              <a:buClrTx/>
              <a:buSzTx/>
              <a:buFontTx/>
              <a:buNone/>
              <a:tabLst/>
              <a:defRPr/>
            </a:pPr>
            <a:r>
              <a:rPr lang="en-US" sz="3200" dirty="0" smtClean="0"/>
              <a:t>	</a:t>
            </a:r>
          </a:p>
          <a:p>
            <a:pPr marL="0" marR="0" lvl="0" indent="0" defTabSz="914400" eaLnBrk="1" fontAlgn="auto" latinLnBrk="0" hangingPunct="1">
              <a:lnSpc>
                <a:spcPct val="100000"/>
              </a:lnSpc>
              <a:spcBef>
                <a:spcPts val="0"/>
              </a:spcBef>
              <a:spcAft>
                <a:spcPts val="0"/>
              </a:spcAft>
              <a:buClrTx/>
              <a:buSzTx/>
              <a:buFontTx/>
              <a:buNone/>
              <a:tabLst/>
              <a:defRPr/>
            </a:pPr>
            <a:r>
              <a:rPr lang="en-US" sz="3200" dirty="0"/>
              <a:t>	</a:t>
            </a:r>
            <a:endParaRPr lang="en-US" sz="3200" dirty="0" smtClean="0"/>
          </a:p>
        </p:txBody>
      </p:sp>
      <p:sp>
        <p:nvSpPr>
          <p:cNvPr id="2" name="Title 1"/>
          <p:cNvSpPr>
            <a:spLocks noGrp="1"/>
          </p:cNvSpPr>
          <p:nvPr>
            <p:ph type="title"/>
          </p:nvPr>
        </p:nvSpPr>
        <p:spPr/>
        <p:txBody>
          <a:bodyPr/>
          <a:lstStyle/>
          <a:p>
            <a:r>
              <a:rPr lang="en-US" dirty="0" smtClean="0"/>
              <a:t>What we </a:t>
            </a:r>
            <a:r>
              <a:rPr lang="en-US" dirty="0" smtClean="0"/>
              <a:t>know</a:t>
            </a:r>
            <a:r>
              <a:rPr lang="mr-IN" dirty="0" smtClean="0"/>
              <a:t>…</a:t>
            </a:r>
            <a:endParaRPr lang="en-US" dirty="0"/>
          </a:p>
        </p:txBody>
      </p:sp>
    </p:spTree>
    <p:extLst>
      <p:ext uri="{BB962C8B-B14F-4D97-AF65-F5344CB8AC3E}">
        <p14:creationId xmlns:p14="http://schemas.microsoft.com/office/powerpoint/2010/main" val="680749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DDOS Attacks</a:t>
            </a:r>
            <a:endParaRPr lang="en-US" dirty="0"/>
          </a:p>
        </p:txBody>
      </p:sp>
      <p:sp>
        <p:nvSpPr>
          <p:cNvPr id="3" name="Content Placeholder 2"/>
          <p:cNvSpPr>
            <a:spLocks noGrp="1"/>
          </p:cNvSpPr>
          <p:nvPr>
            <p:ph idx="1"/>
          </p:nvPr>
        </p:nvSpPr>
        <p:spPr/>
        <p:txBody>
          <a:bodyPr/>
          <a:lstStyle/>
          <a:p>
            <a:r>
              <a:rPr lang="en-US" dirty="0" smtClean="0"/>
              <a:t>Are nothing new </a:t>
            </a:r>
            <a:r>
              <a:rPr lang="mr-IN" dirty="0" smtClean="0"/>
              <a:t>–</a:t>
            </a:r>
            <a:r>
              <a:rPr lang="en-US" dirty="0" smtClean="0"/>
              <a:t> unfortunately</a:t>
            </a:r>
          </a:p>
          <a:p>
            <a:endParaRPr lang="en-US" dirty="0"/>
          </a:p>
          <a:p>
            <a:r>
              <a:rPr lang="en-US" dirty="0" smtClean="0"/>
              <a:t>And our response is often responding like for like</a:t>
            </a:r>
            <a:endParaRPr lang="en-US" dirty="0"/>
          </a:p>
          <a:p>
            <a:pPr lvl="1"/>
            <a:r>
              <a:rPr lang="en-US" dirty="0" smtClean="0"/>
              <a:t>Build bunkers of bandwidth and processing capacity that can absorb the attacks</a:t>
            </a:r>
          </a:p>
          <a:p>
            <a:pPr lvl="1"/>
            <a:r>
              <a:rPr lang="en-US" dirty="0" smtClean="0"/>
              <a:t>And leave the undefended open space as toxic wasteland!</a:t>
            </a:r>
          </a:p>
          <a:p>
            <a:endParaRPr lang="en-US" dirty="0"/>
          </a:p>
          <a:p>
            <a:r>
              <a:rPr lang="en-US" dirty="0" smtClean="0"/>
              <a:t>But using the DNS for attacks opens some new possibilities</a:t>
            </a:r>
            <a:r>
              <a:rPr lang="mr-IN" dirty="0" smtClean="0"/>
              <a:t>…</a:t>
            </a:r>
            <a:endParaRPr lang="en-US" dirty="0"/>
          </a:p>
        </p:txBody>
      </p:sp>
    </p:spTree>
    <p:extLst>
      <p:ext uri="{BB962C8B-B14F-4D97-AF65-F5344CB8AC3E}">
        <p14:creationId xmlns:p14="http://schemas.microsoft.com/office/powerpoint/2010/main" val="1417596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t>
            </a:r>
            <a:r>
              <a:rPr lang="en-US" dirty="0" smtClean="0"/>
              <a:t>we </a:t>
            </a:r>
            <a:r>
              <a:rPr lang="en-US" b="1" dirty="0" smtClean="0"/>
              <a:t>guess</a:t>
            </a:r>
            <a:r>
              <a:rPr lang="en-US" dirty="0" smtClean="0"/>
              <a:t> about the DNS attack</a:t>
            </a:r>
            <a:endParaRPr lang="en-US" dirty="0"/>
          </a:p>
        </p:txBody>
      </p:sp>
      <p:sp>
        <p:nvSpPr>
          <p:cNvPr id="3" name="Content Placeholder 2"/>
          <p:cNvSpPr>
            <a:spLocks noGrp="1"/>
          </p:cNvSpPr>
          <p:nvPr>
            <p:ph idx="1"/>
          </p:nvPr>
        </p:nvSpPr>
        <p:spPr/>
        <p:txBody>
          <a:bodyPr>
            <a:normAutofit/>
          </a:bodyPr>
          <a:lstStyle/>
          <a:p>
            <a:pPr marL="0" indent="0">
              <a:lnSpc>
                <a:spcPct val="100000"/>
              </a:lnSpc>
              <a:spcBef>
                <a:spcPts val="0"/>
              </a:spcBef>
              <a:buFontTx/>
              <a:buNone/>
              <a:defRPr/>
            </a:pPr>
            <a:r>
              <a:rPr lang="en-US" dirty="0" smtClean="0"/>
              <a:t>The attack queries </a:t>
            </a:r>
            <a:r>
              <a:rPr lang="en-US" dirty="0" smtClean="0"/>
              <a:t>looked like queries that are often seen at authoritative name servers</a:t>
            </a:r>
          </a:p>
          <a:p>
            <a:pPr marL="457200" lvl="1" indent="0">
              <a:lnSpc>
                <a:spcPct val="100000"/>
              </a:lnSpc>
              <a:spcBef>
                <a:spcPts val="0"/>
              </a:spcBef>
              <a:buFontTx/>
              <a:buNone/>
              <a:defRPr/>
            </a:pPr>
            <a:r>
              <a:rPr lang="en-US" dirty="0" smtClean="0"/>
              <a:t>So front end pattern matching and filtering may not work</a:t>
            </a:r>
          </a:p>
          <a:p>
            <a:pPr marL="0" lvl="0" indent="0">
              <a:lnSpc>
                <a:spcPct val="100000"/>
              </a:lnSpc>
              <a:spcBef>
                <a:spcPts val="0"/>
              </a:spcBef>
              <a:buNone/>
              <a:defRPr/>
            </a:pPr>
            <a:endParaRPr lang="en-US" dirty="0" smtClean="0"/>
          </a:p>
          <a:p>
            <a:pPr marL="0" lvl="0" indent="0">
              <a:lnSpc>
                <a:spcPct val="100000"/>
              </a:lnSpc>
              <a:spcBef>
                <a:spcPts val="0"/>
              </a:spcBef>
              <a:buNone/>
              <a:defRPr/>
            </a:pPr>
            <a:r>
              <a:rPr lang="en-US" dirty="0" smtClean="0"/>
              <a:t>It </a:t>
            </a:r>
            <a:r>
              <a:rPr lang="en-US" dirty="0"/>
              <a:t>loaded the authoritative servers with legitimate queries</a:t>
            </a:r>
          </a:p>
          <a:p>
            <a:pPr marL="457200" lvl="1" indent="0">
              <a:lnSpc>
                <a:spcPct val="100000"/>
              </a:lnSpc>
              <a:spcBef>
                <a:spcPts val="0"/>
              </a:spcBef>
              <a:buFontTx/>
              <a:buNone/>
              <a:defRPr/>
            </a:pPr>
            <a:r>
              <a:rPr lang="en-US" dirty="0" smtClean="0"/>
              <a:t>So </a:t>
            </a:r>
            <a:r>
              <a:rPr lang="en-US" dirty="0"/>
              <a:t>its likely it was &lt;random&gt;.target queries to defeat caches and simple </a:t>
            </a:r>
            <a:r>
              <a:rPr lang="en-US" dirty="0" smtClean="0"/>
              <a:t>filters</a:t>
            </a:r>
          </a:p>
          <a:p>
            <a:pPr marL="457200" lvl="1" indent="0">
              <a:lnSpc>
                <a:spcPct val="100000"/>
              </a:lnSpc>
              <a:spcBef>
                <a:spcPts val="0"/>
              </a:spcBef>
              <a:buFontTx/>
              <a:buNone/>
              <a:defRPr/>
            </a:pPr>
            <a:r>
              <a:rPr lang="en-US" dirty="0" smtClean="0"/>
              <a:t>Just like Chrome!</a:t>
            </a:r>
            <a:endParaRPr lang="en-US" dirty="0"/>
          </a:p>
          <a:p>
            <a:pPr marL="457200" lvl="1" indent="0">
              <a:lnSpc>
                <a:spcPct val="100000"/>
              </a:lnSpc>
              <a:spcBef>
                <a:spcPts val="0"/>
              </a:spcBef>
              <a:buFontTx/>
              <a:buNone/>
              <a:defRPr/>
            </a:pPr>
            <a:endParaRPr lang="en-US" dirty="0"/>
          </a:p>
          <a:p>
            <a:pPr marL="457200" lvl="1" indent="0">
              <a:lnSpc>
                <a:spcPct val="100000"/>
              </a:lnSpc>
              <a:spcBef>
                <a:spcPts val="0"/>
              </a:spcBef>
              <a:buFontTx/>
              <a:buNone/>
              <a:defRPr/>
            </a:pPr>
            <a:endParaRPr lang="en-US" dirty="0" smtClean="0"/>
          </a:p>
        </p:txBody>
      </p:sp>
    </p:spTree>
    <p:extLst>
      <p:ext uri="{BB962C8B-B14F-4D97-AF65-F5344CB8AC3E}">
        <p14:creationId xmlns:p14="http://schemas.microsoft.com/office/powerpoint/2010/main" val="2066195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victim set</a:t>
            </a:r>
            <a:endParaRPr lang="en-US" dirty="0"/>
          </a:p>
        </p:txBody>
      </p:sp>
      <p:sp>
        <p:nvSpPr>
          <p:cNvPr id="3" name="Content Placeholder 2"/>
          <p:cNvSpPr>
            <a:spLocks noGrp="1"/>
          </p:cNvSpPr>
          <p:nvPr>
            <p:ph idx="1"/>
          </p:nvPr>
        </p:nvSpPr>
        <p:spPr/>
        <p:txBody>
          <a:bodyPr/>
          <a:lstStyle/>
          <a:p>
            <a:r>
              <a:rPr lang="en-US" dirty="0" smtClean="0"/>
              <a:t>Authoritative DNS name servers for the attacked domain names</a:t>
            </a:r>
          </a:p>
          <a:p>
            <a:endParaRPr lang="en-US" dirty="0"/>
          </a:p>
          <a:p>
            <a:r>
              <a:rPr lang="en-US" dirty="0" smtClean="0"/>
              <a:t>Because the &lt;random&gt; name form will defeat the recursive resolver caching function and the query is passed to the </a:t>
            </a:r>
            <a:r>
              <a:rPr lang="en-US" dirty="0" err="1" smtClean="0"/>
              <a:t>auth</a:t>
            </a:r>
            <a:r>
              <a:rPr lang="en-US" dirty="0" smtClean="0"/>
              <a:t> name server to resolve</a:t>
            </a:r>
            <a:endParaRPr lang="en-US" dirty="0"/>
          </a:p>
          <a:p>
            <a:endParaRPr lang="en-US" dirty="0" smtClean="0"/>
          </a:p>
          <a:p>
            <a:r>
              <a:rPr lang="en-US" dirty="0" smtClean="0"/>
              <a:t>The result is that the name will fade out once </a:t>
            </a:r>
            <a:r>
              <a:rPr lang="en-US" dirty="0" smtClean="0"/>
              <a:t>recursive resolvers’ </a:t>
            </a:r>
            <a:r>
              <a:rPr lang="en-US" dirty="0" smtClean="0"/>
              <a:t>cache entries </a:t>
            </a:r>
            <a:r>
              <a:rPr lang="en-US" dirty="0" smtClean="0"/>
              <a:t>expire, and they cannot refresh</a:t>
            </a:r>
            <a:endParaRPr lang="en-US" dirty="0"/>
          </a:p>
        </p:txBody>
      </p:sp>
    </p:spTree>
    <p:extLst>
      <p:ext uri="{BB962C8B-B14F-4D97-AF65-F5344CB8AC3E}">
        <p14:creationId xmlns:p14="http://schemas.microsoft.com/office/powerpoint/2010/main" val="493913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Mitigations </a:t>
            </a:r>
            <a:r>
              <a:rPr lang="mr-IN" dirty="0" smtClean="0"/>
              <a:t>–</a:t>
            </a:r>
            <a:r>
              <a:rPr lang="en-US" dirty="0" smtClean="0"/>
              <a:t> 1</a:t>
            </a:r>
            <a:endParaRPr lang="en-US" dirty="0"/>
          </a:p>
        </p:txBody>
      </p:sp>
      <p:sp>
        <p:nvSpPr>
          <p:cNvPr id="3" name="Content Placeholder 2"/>
          <p:cNvSpPr>
            <a:spLocks noGrp="1"/>
          </p:cNvSpPr>
          <p:nvPr>
            <p:ph idx="1"/>
          </p:nvPr>
        </p:nvSpPr>
        <p:spPr/>
        <p:txBody>
          <a:bodyPr/>
          <a:lstStyle/>
          <a:p>
            <a:pPr marL="0" indent="0">
              <a:buNone/>
            </a:pPr>
            <a:r>
              <a:rPr lang="en-US" dirty="0" smtClean="0"/>
              <a:t>”A Bigger Gun”</a:t>
            </a:r>
          </a:p>
          <a:p>
            <a:pPr marL="0" indent="0">
              <a:buNone/>
            </a:pPr>
            <a:endParaRPr lang="en-US" dirty="0" smtClean="0"/>
          </a:p>
          <a:p>
            <a:r>
              <a:rPr lang="en-US" dirty="0" smtClean="0"/>
              <a:t>More </a:t>
            </a:r>
            <a:r>
              <a:rPr lang="en-US" i="1" dirty="0" smtClean="0"/>
              <a:t>Foo</a:t>
            </a:r>
          </a:p>
          <a:p>
            <a:pPr lvl="1"/>
            <a:r>
              <a:rPr lang="en-US" dirty="0" smtClean="0"/>
              <a:t>Add more authoritative name servers</a:t>
            </a:r>
          </a:p>
          <a:p>
            <a:pPr lvl="1"/>
            <a:r>
              <a:rPr lang="en-US" dirty="0" smtClean="0"/>
              <a:t>Add more bandwidth to authoritative name servers</a:t>
            </a:r>
          </a:p>
          <a:p>
            <a:pPr lvl="1"/>
            <a:r>
              <a:rPr lang="en-US" dirty="0" smtClean="0"/>
              <a:t>Add more CPU and memory to authoritative name servers</a:t>
            </a:r>
          </a:p>
          <a:p>
            <a:endParaRPr lang="en-US" dirty="0"/>
          </a:p>
          <a:p>
            <a:r>
              <a:rPr lang="en-US" dirty="0" smtClean="0"/>
              <a:t>i.e. more ”foo” and try and absorb the attack at the authoritative name server infrastructure</a:t>
            </a:r>
            <a:endParaRPr lang="en-US" dirty="0"/>
          </a:p>
          <a:p>
            <a:endParaRPr lang="en-US" dirty="0" smtClean="0"/>
          </a:p>
        </p:txBody>
      </p:sp>
    </p:spTree>
    <p:extLst>
      <p:ext uri="{BB962C8B-B14F-4D97-AF65-F5344CB8AC3E}">
        <p14:creationId xmlns:p14="http://schemas.microsoft.com/office/powerpoint/2010/main" val="2036818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Mitigations - 2</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Longer TTLs:</a:t>
            </a:r>
            <a:endParaRPr lang="en-US" dirty="0" smtClean="0"/>
          </a:p>
          <a:p>
            <a:pPr lvl="1"/>
            <a:r>
              <a:rPr lang="en-US" dirty="0" smtClean="0"/>
              <a:t>Low </a:t>
            </a:r>
            <a:r>
              <a:rPr lang="en-US" dirty="0" smtClean="0"/>
              <a:t>TTL’s make you more vulnerable  because </a:t>
            </a:r>
            <a:r>
              <a:rPr lang="en-US" dirty="0" err="1" smtClean="0"/>
              <a:t>recursives</a:t>
            </a:r>
            <a:r>
              <a:rPr lang="en-US" dirty="0" smtClean="0"/>
              <a:t> need to refer to </a:t>
            </a:r>
            <a:r>
              <a:rPr lang="en-US" dirty="0" err="1" smtClean="0"/>
              <a:t>authoritatives</a:t>
            </a:r>
            <a:r>
              <a:rPr lang="en-US" dirty="0" smtClean="0"/>
              <a:t> more frequently</a:t>
            </a:r>
          </a:p>
          <a:p>
            <a:pPr lvl="1"/>
            <a:r>
              <a:rPr lang="en-US" dirty="0" smtClean="0"/>
              <a:t>With a longer TTL, the attack will still happen, but the legit </a:t>
            </a:r>
            <a:r>
              <a:rPr lang="en-US" dirty="0" err="1" smtClean="0"/>
              <a:t>recursives</a:t>
            </a:r>
            <a:r>
              <a:rPr lang="en-US" dirty="0" smtClean="0"/>
              <a:t> may not get a cache expiry so quickly</a:t>
            </a:r>
          </a:p>
          <a:p>
            <a:pPr lvl="1"/>
            <a:r>
              <a:rPr lang="en-US" dirty="0" smtClean="0"/>
              <a:t>The recursive resolvers will still serve cached names from their cache even when the authoritative name server is offline</a:t>
            </a:r>
          </a:p>
          <a:p>
            <a:pPr lvl="1"/>
            <a:r>
              <a:rPr lang="en-US" dirty="0" smtClean="0"/>
              <a:t>Attackers will need to attack for longer intervals to cause </a:t>
            </a:r>
            <a:r>
              <a:rPr lang="en-US" dirty="0" smtClean="0"/>
              <a:t>widespread visible damage</a:t>
            </a:r>
          </a:p>
          <a:p>
            <a:pPr lvl="1"/>
            <a:endParaRPr lang="en-US" dirty="0" smtClean="0"/>
          </a:p>
          <a:p>
            <a:pPr lvl="1"/>
            <a:r>
              <a:rPr lang="en-US" dirty="0" smtClean="0"/>
              <a:t>But..</a:t>
            </a:r>
            <a:endParaRPr lang="en-US" dirty="0"/>
          </a:p>
          <a:p>
            <a:pPr lvl="2"/>
            <a:r>
              <a:rPr lang="en-US" dirty="0" smtClean="0"/>
              <a:t>Nobody likes to cement their DNS with long TTLs</a:t>
            </a:r>
          </a:p>
          <a:p>
            <a:pPr lvl="2"/>
            <a:r>
              <a:rPr lang="en-US" dirty="0" smtClean="0"/>
              <a:t>And recursive </a:t>
            </a:r>
            <a:r>
              <a:rPr lang="en-US" dirty="0"/>
              <a:t>resolvers </a:t>
            </a:r>
            <a:r>
              <a:rPr lang="en-US" dirty="0" smtClean="0"/>
              <a:t>won</a:t>
            </a:r>
            <a:r>
              <a:rPr lang="mr-IN" dirty="0" smtClean="0"/>
              <a:t>’</a:t>
            </a:r>
            <a:r>
              <a:rPr lang="en-US" dirty="0" smtClean="0"/>
              <a:t>t honor longer TTLs anyway! </a:t>
            </a:r>
            <a:endParaRPr lang="en-US" dirty="0"/>
          </a:p>
          <a:p>
            <a:pPr lvl="1"/>
            <a:endParaRPr lang="en-US" dirty="0" smtClean="0"/>
          </a:p>
          <a:p>
            <a:pPr lvl="1"/>
            <a:endParaRPr lang="en-US" dirty="0" smtClean="0"/>
          </a:p>
        </p:txBody>
      </p:sp>
    </p:spTree>
    <p:extLst>
      <p:ext uri="{BB962C8B-B14F-4D97-AF65-F5344CB8AC3E}">
        <p14:creationId xmlns:p14="http://schemas.microsoft.com/office/powerpoint/2010/main" val="1755595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Mitigations </a:t>
            </a:r>
            <a:r>
              <a:rPr lang="mr-IN" dirty="0" smtClean="0"/>
              <a:t>–</a:t>
            </a:r>
            <a:r>
              <a:rPr lang="en-US" dirty="0" smtClean="0"/>
              <a:t> 3</a:t>
            </a:r>
            <a:endParaRPr lang="en-US" dirty="0"/>
          </a:p>
        </p:txBody>
      </p:sp>
      <p:sp>
        <p:nvSpPr>
          <p:cNvPr id="3" name="Content Placeholder 2"/>
          <p:cNvSpPr>
            <a:spLocks noGrp="1"/>
          </p:cNvSpPr>
          <p:nvPr>
            <p:ph idx="1"/>
          </p:nvPr>
        </p:nvSpPr>
        <p:spPr/>
        <p:txBody>
          <a:bodyPr/>
          <a:lstStyle/>
          <a:p>
            <a:pPr marL="0" indent="0">
              <a:buNone/>
            </a:pPr>
            <a:r>
              <a:rPr lang="en-US" dirty="0" smtClean="0"/>
              <a:t>Filter </a:t>
            </a:r>
            <a:r>
              <a:rPr lang="en-US" dirty="0" smtClean="0"/>
              <a:t>queries:</a:t>
            </a:r>
            <a:endParaRPr lang="en-US" dirty="0" smtClean="0"/>
          </a:p>
          <a:p>
            <a:pPr lvl="1"/>
            <a:r>
              <a:rPr lang="en-US" dirty="0" smtClean="0"/>
              <a:t>Try to get a fix on the &lt;random&gt; name component in the queries</a:t>
            </a:r>
          </a:p>
          <a:p>
            <a:pPr lvl="1"/>
            <a:r>
              <a:rPr lang="en-US" dirty="0" smtClean="0"/>
              <a:t>Set of a front end query filter and block these </a:t>
            </a:r>
            <a:endParaRPr lang="en-US" dirty="0" smtClean="0"/>
          </a:p>
          <a:p>
            <a:pPr lvl="1"/>
            <a:endParaRPr lang="en-US" dirty="0"/>
          </a:p>
          <a:p>
            <a:pPr lvl="1"/>
            <a:r>
              <a:rPr lang="en-US" dirty="0" smtClean="0"/>
              <a:t>But</a:t>
            </a:r>
          </a:p>
          <a:p>
            <a:pPr lvl="2"/>
            <a:r>
              <a:rPr lang="en-US" dirty="0" smtClean="0"/>
              <a:t>This is just tail chasing!</a:t>
            </a:r>
            <a:endParaRPr lang="en-US" dirty="0"/>
          </a:p>
          <a:p>
            <a:endParaRPr lang="en-US" dirty="0" smtClean="0"/>
          </a:p>
        </p:txBody>
      </p:sp>
    </p:spTree>
    <p:extLst>
      <p:ext uri="{BB962C8B-B14F-4D97-AF65-F5344CB8AC3E}">
        <p14:creationId xmlns:p14="http://schemas.microsoft.com/office/powerpoint/2010/main" val="1596845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Mitigations - 4</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What if the devices are passing the queries directly to the authoritative name servers?</a:t>
            </a:r>
          </a:p>
          <a:p>
            <a:pPr marL="0" indent="0">
              <a:buNone/>
            </a:pPr>
            <a:endParaRPr lang="en-US" dirty="0"/>
          </a:p>
          <a:p>
            <a:pPr marL="0" indent="0">
              <a:buNone/>
            </a:pPr>
            <a:r>
              <a:rPr lang="en-US" dirty="0" smtClean="0"/>
              <a:t>Filter </a:t>
            </a:r>
            <a:r>
              <a:rPr lang="en-US" dirty="0"/>
              <a:t>IP </a:t>
            </a:r>
            <a:r>
              <a:rPr lang="en-US" dirty="0" smtClean="0"/>
              <a:t>addresses!</a:t>
            </a:r>
            <a:endParaRPr lang="en-US" dirty="0"/>
          </a:p>
          <a:p>
            <a:pPr marL="0" indent="0">
              <a:buNone/>
            </a:pPr>
            <a:endParaRPr lang="en-US" dirty="0" smtClean="0"/>
          </a:p>
          <a:p>
            <a:pPr marL="457200" lvl="1" indent="0">
              <a:buNone/>
            </a:pPr>
            <a:endParaRPr lang="en-US" dirty="0"/>
          </a:p>
        </p:txBody>
      </p:sp>
    </p:spTree>
    <p:extLst>
      <p:ext uri="{BB962C8B-B14F-4D97-AF65-F5344CB8AC3E}">
        <p14:creationId xmlns:p14="http://schemas.microsoft.com/office/powerpoint/2010/main" val="10671401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1087</TotalTime>
  <Words>766</Words>
  <Application>Microsoft Macintosh PowerPoint</Application>
  <PresentationFormat>Widescreen</PresentationFormat>
  <Paragraphs>97</Paragraphs>
  <Slides>14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AhnbergHand</vt:lpstr>
      <vt:lpstr>Calibri</vt:lpstr>
      <vt:lpstr>Calibri Light</vt:lpstr>
      <vt:lpstr>Mangal</vt:lpstr>
      <vt:lpstr>Arial</vt:lpstr>
      <vt:lpstr>Office Theme</vt:lpstr>
      <vt:lpstr>A Speculation on DNS DDOS</vt:lpstr>
      <vt:lpstr>What we know…</vt:lpstr>
      <vt:lpstr>DDOS Attacks</vt:lpstr>
      <vt:lpstr>What we guess about the DNS attack</vt:lpstr>
      <vt:lpstr>The victim set</vt:lpstr>
      <vt:lpstr>Possible Mitigations – 1</vt:lpstr>
      <vt:lpstr>Possible Mitigations - 2</vt:lpstr>
      <vt:lpstr>Possible Mitigations – 3</vt:lpstr>
      <vt:lpstr>Possible Mitigations - 4</vt:lpstr>
      <vt:lpstr>All resolvers might be  equal, but some resolvers are more equal than others!</vt:lpstr>
      <vt:lpstr>Possible Mitigations - 4</vt:lpstr>
      <vt:lpstr>Possible Mitigations - 5</vt:lpstr>
      <vt:lpstr>Possible Mitigations - 5</vt:lpstr>
      <vt:lpstr>If only…</vt:lpstr>
    </vt:vector>
  </TitlesOfParts>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Geoff Huston</dc:creator>
  <cp:lastModifiedBy>Geoff Huston</cp:lastModifiedBy>
  <cp:revision>11</cp:revision>
  <cp:lastPrinted>2016-10-27T17:19:39Z</cp:lastPrinted>
  <dcterms:created xsi:type="dcterms:W3CDTF">2016-10-24T11:26:55Z</dcterms:created>
  <dcterms:modified xsi:type="dcterms:W3CDTF">2016-10-27T17:24:11Z</dcterms:modified>
</cp:coreProperties>
</file>