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94" r:id="rId3"/>
    <p:sldId id="338" r:id="rId4"/>
    <p:sldId id="295" r:id="rId5"/>
    <p:sldId id="296" r:id="rId6"/>
    <p:sldId id="308" r:id="rId7"/>
    <p:sldId id="297" r:id="rId8"/>
    <p:sldId id="333" r:id="rId9"/>
    <p:sldId id="257" r:id="rId10"/>
    <p:sldId id="300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2" r:id="rId20"/>
    <p:sldId id="273" r:id="rId21"/>
    <p:sldId id="298" r:id="rId22"/>
    <p:sldId id="303" r:id="rId23"/>
    <p:sldId id="326" r:id="rId24"/>
    <p:sldId id="299" r:id="rId25"/>
    <p:sldId id="301" r:id="rId26"/>
    <p:sldId id="304" r:id="rId27"/>
    <p:sldId id="302" r:id="rId28"/>
    <p:sldId id="305" r:id="rId29"/>
    <p:sldId id="316" r:id="rId30"/>
    <p:sldId id="274" r:id="rId31"/>
    <p:sldId id="319" r:id="rId32"/>
    <p:sldId id="320" r:id="rId33"/>
    <p:sldId id="329" r:id="rId34"/>
    <p:sldId id="327" r:id="rId35"/>
    <p:sldId id="328" r:id="rId36"/>
    <p:sldId id="330" r:id="rId37"/>
    <p:sldId id="322" r:id="rId38"/>
    <p:sldId id="335" r:id="rId39"/>
    <p:sldId id="334" r:id="rId40"/>
    <p:sldId id="315" r:id="rId41"/>
    <p:sldId id="276" r:id="rId42"/>
    <p:sldId id="277" r:id="rId43"/>
    <p:sldId id="278" r:id="rId44"/>
    <p:sldId id="310" r:id="rId45"/>
    <p:sldId id="311" r:id="rId46"/>
    <p:sldId id="312" r:id="rId47"/>
    <p:sldId id="313" r:id="rId48"/>
    <p:sldId id="317" r:id="rId49"/>
    <p:sldId id="314" r:id="rId50"/>
    <p:sldId id="337" r:id="rId51"/>
    <p:sldId id="287" r:id="rId52"/>
    <p:sldId id="288" r:id="rId53"/>
    <p:sldId id="325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2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A2EC-ADB3-1A47-BEA1-D3D766A42636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8552-6F3A-FE4D-BBC7-A315D743F2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2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97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16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94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7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46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4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9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86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74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36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9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161B-FA7C-C549-A063-81DEAABB7BE4}" type="datetimeFigureOut">
              <a:rPr lang="en-US" smtClean="0"/>
              <a:t>19/11/15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Powderfinger Type"/>
                <a:cs typeface="Powderfinger Type"/>
              </a:rPr>
              <a:t>IPv6 Performance</a:t>
            </a:r>
            <a:endParaRPr lang="en-AU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APNIC Labs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November 2015</a:t>
            </a:r>
            <a:endParaRPr lang="en-AU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27618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Compare two data 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 first data set has been collected across 2011</a:t>
            </a:r>
          </a:p>
          <a:p>
            <a:pPr lvl="1"/>
            <a:r>
              <a:rPr lang="en-AU" dirty="0" smtClean="0"/>
              <a:t>Teredo and 6to4 were still active as IPv6 mechanisms</a:t>
            </a:r>
          </a:p>
          <a:p>
            <a:pPr lvl="1"/>
            <a:r>
              <a:rPr lang="en-AU" dirty="0" smtClean="0"/>
              <a:t>Little in the way of other IPv6 services</a:t>
            </a:r>
          </a:p>
          <a:p>
            <a:r>
              <a:rPr lang="en-AU" dirty="0" smtClean="0"/>
              <a:t>The second data set has been collected across </a:t>
            </a:r>
            <a:r>
              <a:rPr lang="en-AU" dirty="0" smtClean="0"/>
              <a:t>2015</a:t>
            </a:r>
            <a:endParaRPr lang="en-AU" dirty="0" smtClean="0"/>
          </a:p>
          <a:p>
            <a:pPr lvl="1"/>
            <a:r>
              <a:rPr lang="en-AU" dirty="0" smtClean="0"/>
              <a:t>Missing comparative IPv4 </a:t>
            </a:r>
            <a:r>
              <a:rPr lang="en-AU" dirty="0" smtClean="0"/>
              <a:t>data for the period September – October </a:t>
            </a:r>
            <a:r>
              <a:rPr lang="en-AU" dirty="0" smtClean="0">
                <a:sym typeface="Wingdings"/>
              </a:rPr>
              <a:t>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2011 - Measuring Failure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</p:spTree>
    <p:extLst>
      <p:ext uri="{BB962C8B-B14F-4D97-AF65-F5344CB8AC3E}">
        <p14:creationId xmlns:p14="http://schemas.microsoft.com/office/powerpoint/2010/main" val="312403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  <p:sp>
        <p:nvSpPr>
          <p:cNvPr id="3" name="TextBox 2"/>
          <p:cNvSpPr txBox="1"/>
          <p:nvPr/>
        </p:nvSpPr>
        <p:spPr>
          <a:xfrm rot="21071440">
            <a:off x="1323473" y="2941053"/>
            <a:ext cx="408292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Why is this failure rate for V6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o incredibly high?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2011 - Relative Connection Failure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215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  <p:sp>
        <p:nvSpPr>
          <p:cNvPr id="5" name="TextBox 4"/>
          <p:cNvSpPr txBox="1"/>
          <p:nvPr/>
        </p:nvSpPr>
        <p:spPr>
          <a:xfrm>
            <a:off x="3154078" y="5021539"/>
            <a:ext cx="3562952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And why is the V4 relative failure rate dropping over time?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 rot="826162">
            <a:off x="5943040" y="4627268"/>
            <a:ext cx="25221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What is this spike?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951124" y="5106737"/>
            <a:ext cx="366867" cy="427789"/>
          </a:xfrm>
          <a:custGeom>
            <a:avLst/>
            <a:gdLst>
              <a:gd name="connsiteX0" fmla="*/ 361402 w 366867"/>
              <a:gd name="connsiteY0" fmla="*/ 0 h 427789"/>
              <a:gd name="connsiteX1" fmla="*/ 321297 w 366867"/>
              <a:gd name="connsiteY1" fmla="*/ 294105 h 427789"/>
              <a:gd name="connsiteX2" fmla="*/ 27192 w 366867"/>
              <a:gd name="connsiteY2" fmla="*/ 320842 h 427789"/>
              <a:gd name="connsiteX3" fmla="*/ 67297 w 366867"/>
              <a:gd name="connsiteY3" fmla="*/ 200526 h 427789"/>
              <a:gd name="connsiteX4" fmla="*/ 455 w 366867"/>
              <a:gd name="connsiteY4" fmla="*/ 334210 h 427789"/>
              <a:gd name="connsiteX5" fmla="*/ 107402 w 366867"/>
              <a:gd name="connsiteY5" fmla="*/ 427789 h 42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67" h="427789">
                <a:moveTo>
                  <a:pt x="361402" y="0"/>
                </a:moveTo>
                <a:cubicBezTo>
                  <a:pt x="369200" y="120315"/>
                  <a:pt x="376999" y="240631"/>
                  <a:pt x="321297" y="294105"/>
                </a:cubicBezTo>
                <a:cubicBezTo>
                  <a:pt x="265595" y="347579"/>
                  <a:pt x="69525" y="336439"/>
                  <a:pt x="27192" y="320842"/>
                </a:cubicBezTo>
                <a:cubicBezTo>
                  <a:pt x="-15141" y="305246"/>
                  <a:pt x="71753" y="198298"/>
                  <a:pt x="67297" y="200526"/>
                </a:cubicBezTo>
                <a:cubicBezTo>
                  <a:pt x="62841" y="202754"/>
                  <a:pt x="-6229" y="296333"/>
                  <a:pt x="455" y="334210"/>
                </a:cubicBezTo>
                <a:cubicBezTo>
                  <a:pt x="7139" y="372087"/>
                  <a:pt x="107402" y="427789"/>
                  <a:pt x="107402" y="427789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2011 - Relative Connection Failure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154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26" b="21"/>
          <a:stretch/>
        </p:blipFill>
        <p:spPr>
          <a:xfrm>
            <a:off x="457200" y="909054"/>
            <a:ext cx="7928286" cy="56281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52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22475" y="1836314"/>
            <a:ext cx="7513728" cy="3785652"/>
          </a:xfrm>
          <a:prstGeom prst="rect">
            <a:avLst/>
          </a:prstGeom>
          <a:solidFill>
            <a:srgbClr val="FFFFFF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hnbergHand"/>
              </a:rPr>
              <a:t>The failure rate for V4 decreases as the volume of experiments increases – which implies that the number of “naked SYNs” being sent to the servers is not related to the number of tests being performed.</a:t>
            </a:r>
          </a:p>
          <a:p>
            <a:endParaRPr lang="en-US" sz="2400" dirty="0" smtClean="0">
              <a:cs typeface="AhnbergHand"/>
            </a:endParaRPr>
          </a:p>
          <a:p>
            <a:r>
              <a:rPr lang="en-US" sz="2400" dirty="0" smtClean="0">
                <a:cs typeface="AhnbergHand"/>
              </a:rPr>
              <a:t>Aside from residual IPv4 failures in the image fetch due to device resets, connection dropouts, </a:t>
            </a:r>
            <a:r>
              <a:rPr lang="en-US" sz="2400" dirty="0" err="1" smtClean="0">
                <a:cs typeface="AhnbergHand"/>
              </a:rPr>
              <a:t>etc</a:t>
            </a:r>
            <a:r>
              <a:rPr lang="en-US" sz="2400" dirty="0" smtClean="0">
                <a:cs typeface="AhnbergHand"/>
              </a:rPr>
              <a:t>,  the bulk of the recorded failures here is probably attributable to </a:t>
            </a:r>
            <a:r>
              <a:rPr lang="en-US" sz="2400" dirty="0" smtClean="0">
                <a:cs typeface="AhnbergHand"/>
              </a:rPr>
              <a:t>researchers</a:t>
            </a:r>
            <a:r>
              <a:rPr lang="en-US" sz="2400" dirty="0">
                <a:cs typeface="AhnbergHand"/>
              </a:rPr>
              <a:t> </a:t>
            </a:r>
            <a:r>
              <a:rPr lang="en-US" sz="2400" dirty="0" smtClean="0">
                <a:cs typeface="AhnbergHand"/>
              </a:rPr>
              <a:t>bots </a:t>
            </a:r>
            <a:r>
              <a:rPr lang="en-US" sz="2400" dirty="0" smtClean="0">
                <a:cs typeface="AhnbergHand"/>
              </a:rPr>
              <a:t>doing </a:t>
            </a:r>
            <a:r>
              <a:rPr lang="en-US" sz="2400" dirty="0" smtClean="0">
                <a:cs typeface="AhnbergHand"/>
              </a:rPr>
              <a:t>all-of-address </a:t>
            </a:r>
            <a:r>
              <a:rPr lang="en-US" sz="2400" dirty="0" smtClean="0">
                <a:cs typeface="AhnbergHand"/>
              </a:rPr>
              <a:t>scanning on port 80</a:t>
            </a:r>
          </a:p>
        </p:txBody>
      </p:sp>
      <p:sp>
        <p:nvSpPr>
          <p:cNvPr id="3" name="Freeform 2"/>
          <p:cNvSpPr/>
          <p:nvPr/>
        </p:nvSpPr>
        <p:spPr>
          <a:xfrm>
            <a:off x="577299" y="5010188"/>
            <a:ext cx="1550459" cy="102645"/>
          </a:xfrm>
          <a:custGeom>
            <a:avLst/>
            <a:gdLst>
              <a:gd name="connsiteX0" fmla="*/ 0 w 1550459"/>
              <a:gd name="connsiteY0" fmla="*/ 102645 h 102645"/>
              <a:gd name="connsiteX1" fmla="*/ 552557 w 1550459"/>
              <a:gd name="connsiteY1" fmla="*/ 11934 h 102645"/>
              <a:gd name="connsiteX2" fmla="*/ 1550459 w 1550459"/>
              <a:gd name="connsiteY2" fmla="*/ 3687 h 10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0459" h="102645">
                <a:moveTo>
                  <a:pt x="0" y="102645"/>
                </a:moveTo>
                <a:cubicBezTo>
                  <a:pt x="147073" y="65536"/>
                  <a:pt x="294147" y="28427"/>
                  <a:pt x="552557" y="11934"/>
                </a:cubicBezTo>
                <a:cubicBezTo>
                  <a:pt x="810967" y="-4559"/>
                  <a:pt x="1180713" y="-436"/>
                  <a:pt x="1550459" y="36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38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26" b="21"/>
          <a:stretch/>
        </p:blipFill>
        <p:spPr>
          <a:xfrm>
            <a:off x="457200" y="909054"/>
            <a:ext cx="7928286" cy="56281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87117" y="2325591"/>
            <a:ext cx="294740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Syn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 attacks?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65684" y="2694923"/>
            <a:ext cx="1858211" cy="540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4060822" y="2694923"/>
            <a:ext cx="2396125" cy="99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0822" y="2694923"/>
            <a:ext cx="3465599" cy="2839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4060822" y="2694923"/>
            <a:ext cx="3585915" cy="2358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0190" y="5210132"/>
            <a:ext cx="35859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bot scanning on port 80?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60822" y="5534526"/>
            <a:ext cx="1048300" cy="402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6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48" b="-1831"/>
          <a:stretch/>
        </p:blipFill>
        <p:spPr>
          <a:xfrm>
            <a:off x="457200" y="936626"/>
            <a:ext cx="8229600" cy="59213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1143000"/>
          </a:xfrm>
        </p:spPr>
        <p:txBody>
          <a:bodyPr/>
          <a:lstStyle/>
          <a:p>
            <a:r>
              <a:rPr lang="en-US" dirty="0" smtClean="0"/>
              <a:t>What about IPv6?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4962" y="2052675"/>
            <a:ext cx="35226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Local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Miredo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 Relay Failures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664962" y="2422007"/>
            <a:ext cx="1761348" cy="906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5368" y="2422007"/>
            <a:ext cx="570942" cy="652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26310" y="2422007"/>
            <a:ext cx="217795" cy="198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6426310" y="2422007"/>
            <a:ext cx="832743" cy="54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6426310" y="2422007"/>
            <a:ext cx="1474427" cy="35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37936" y="4892128"/>
            <a:ext cx="3937498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Why is the base failure rate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f all IPv6 connections sitting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at 40%? This is amazingly bad!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39291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V6 Failure Rate by Address Type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22" b="-1830"/>
          <a:stretch/>
        </p:blipFill>
        <p:spPr>
          <a:xfrm>
            <a:off x="457200" y="755650"/>
            <a:ext cx="8229600" cy="5937250"/>
          </a:xfrm>
        </p:spPr>
      </p:pic>
      <p:sp>
        <p:nvSpPr>
          <p:cNvPr id="3" name="TextBox 2"/>
          <p:cNvSpPr txBox="1"/>
          <p:nvPr/>
        </p:nvSpPr>
        <p:spPr>
          <a:xfrm>
            <a:off x="1712323" y="3430165"/>
            <a:ext cx="195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All V6 Average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59977" y="3766026"/>
            <a:ext cx="1101932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88C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0547" y="3010117"/>
            <a:ext cx="102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9397" y="3850213"/>
            <a:ext cx="97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609" y="4270262"/>
            <a:ext cx="1032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28461" y="3253866"/>
            <a:ext cx="2431688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3273" y="4267785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91117" y="4671241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6to4 Failure is Local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6to4 failure appears to be related to two factors: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client’s site has a protocol 41 firewall filter rule for incoming traffic</a:t>
            </a:r>
            <a:r>
              <a:rPr lang="en-US" dirty="0"/>
              <a:t> </a:t>
            </a:r>
            <a:r>
              <a:rPr lang="en-US" dirty="0" smtClean="0"/>
              <a:t>(this is possibly more prevalent in </a:t>
            </a:r>
            <a:r>
              <a:rPr lang="en-US" dirty="0" err="1" smtClean="0"/>
              <a:t>AsiaPac</a:t>
            </a:r>
            <a:r>
              <a:rPr lang="en-US" dirty="0"/>
              <a:t> </a:t>
            </a:r>
            <a:r>
              <a:rPr lang="en-US" dirty="0" smtClean="0"/>
              <a:t>than in Europe)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Load / delay / reliability issues in the server’s chosen outbound 6to4 relay (noted in the data gathered at the US server)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Even so, the 10% to 20% connection failure rate for 6to4 is unacceptably high!</a:t>
            </a:r>
          </a:p>
        </p:txBody>
      </p:sp>
    </p:spTree>
    <p:extLst>
      <p:ext uri="{BB962C8B-B14F-4D97-AF65-F5344CB8AC3E}">
        <p14:creationId xmlns:p14="http://schemas.microsoft.com/office/powerpoint/2010/main" val="293806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830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Unicast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January – March 2012:</a:t>
            </a:r>
          </a:p>
          <a:p>
            <a:pPr marL="400050" lvl="1" indent="0">
              <a:buNone/>
            </a:pPr>
            <a:r>
              <a:rPr lang="en-US" dirty="0" smtClean="0"/>
              <a:t>110,761 successful V6 connecting endpoints</a:t>
            </a:r>
          </a:p>
          <a:p>
            <a:pPr marL="400050" lvl="1" indent="0">
              <a:buNone/>
            </a:pPr>
            <a:r>
              <a:rPr lang="en-US" dirty="0" smtClean="0"/>
              <a:t>6,227 failures</a:t>
            </a:r>
          </a:p>
          <a:p>
            <a:pPr marL="400050" lvl="1" indent="0">
              <a:buNone/>
            </a:pPr>
            <a:r>
              <a:rPr lang="en-US" dirty="0" smtClean="0"/>
              <a:t>That’s a failure rate of 5.3%!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7 clients used fe80:: link local addresses</a:t>
            </a:r>
          </a:p>
          <a:p>
            <a:pPr marL="400050" lvl="1" indent="0">
              <a:buNone/>
            </a:pPr>
            <a:r>
              <a:rPr lang="en-US" dirty="0"/>
              <a:t>7</a:t>
            </a:r>
            <a:r>
              <a:rPr lang="en-US" dirty="0" smtClean="0"/>
              <a:t> clients used fc00:/7 ULA source addresses</a:t>
            </a:r>
          </a:p>
          <a:p>
            <a:pPr marL="400050" lvl="1" indent="0">
              <a:buNone/>
            </a:pPr>
            <a:r>
              <a:rPr lang="en-US" dirty="0" smtClean="0"/>
              <a:t>2 clients used fec0::/16 deprecated site local addresses</a:t>
            </a:r>
          </a:p>
          <a:p>
            <a:pPr marL="400050" lvl="1" indent="0">
              <a:buNone/>
            </a:pPr>
            <a:r>
              <a:rPr lang="en-US" dirty="0" smtClean="0"/>
              <a:t>16 clients used 1f02:d9fc::/16 </a:t>
            </a:r>
          </a:p>
          <a:p>
            <a:pPr marL="400050" lvl="1" indent="0">
              <a:buNone/>
            </a:pPr>
            <a:r>
              <a:rPr lang="en-US" dirty="0" smtClean="0"/>
              <a:t>Nobody used 3ffe::/16 prefixes!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23964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164" y="274638"/>
            <a:ext cx="74896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Data Set 2:</a:t>
            </a:r>
            <a:br>
              <a:rPr lang="en-AU" dirty="0" smtClean="0"/>
            </a:br>
            <a:r>
              <a:rPr lang="en-AU" dirty="0" smtClean="0"/>
              <a:t>Connection </a:t>
            </a:r>
            <a:r>
              <a:rPr lang="en-AU" dirty="0" smtClean="0"/>
              <a:t>Failure </a:t>
            </a:r>
            <a:r>
              <a:rPr lang="en-AU" dirty="0" smtClean="0"/>
              <a:t>in 2015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661"/>
            <a:ext cx="8229600" cy="410650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January– </a:t>
            </a:r>
            <a:r>
              <a:rPr lang="en-AU" dirty="0" smtClean="0"/>
              <a:t>November 2015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tr-TR" dirty="0" smtClean="0"/>
              <a:t>24,212,563</a:t>
            </a:r>
            <a:r>
              <a:rPr lang="en-AU" dirty="0" smtClean="0"/>
              <a:t> </a:t>
            </a:r>
            <a:r>
              <a:rPr lang="en-AU" dirty="0" smtClean="0"/>
              <a:t>IPv6 endpoints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352,919 Failure rate </a:t>
            </a:r>
            <a:r>
              <a:rPr lang="en-AU" dirty="0" smtClean="0"/>
              <a:t>(</a:t>
            </a:r>
            <a:r>
              <a:rPr lang="en-AU" dirty="0" smtClean="0"/>
              <a:t>4.1</a:t>
            </a:r>
            <a:r>
              <a:rPr lang="en-AU" dirty="0" smtClean="0"/>
              <a:t>%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752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0" b="-424"/>
          <a:stretch/>
        </p:blipFill>
        <p:spPr>
          <a:xfrm>
            <a:off x="457200" y="1600200"/>
            <a:ext cx="8229600" cy="4683637"/>
          </a:xfrm>
        </p:spPr>
      </p:pic>
    </p:spTree>
    <p:extLst>
      <p:ext uri="{BB962C8B-B14F-4D97-AF65-F5344CB8AC3E}">
        <p14:creationId xmlns:p14="http://schemas.microsoft.com/office/powerpoint/2010/main" val="274194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1" b="91"/>
          <a:stretch/>
        </p:blipFill>
        <p:spPr>
          <a:xfrm>
            <a:off x="457200" y="1600200"/>
            <a:ext cx="8229600" cy="46588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036895" y="2487341"/>
            <a:ext cx="84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hnbergHand"/>
                <a:cs typeface="AhnbergHand"/>
              </a:rPr>
              <a:t>RIP</a:t>
            </a:r>
          </a:p>
          <a:p>
            <a:r>
              <a:rPr lang="en-AU" dirty="0" smtClean="0">
                <a:latin typeface="AhnbergHand"/>
                <a:cs typeface="AhnbergHand"/>
              </a:rPr>
              <a:t>Flash!</a:t>
            </a:r>
            <a:endParaRPr lang="en-AU" dirty="0">
              <a:latin typeface="AhnbergHand"/>
              <a:cs typeface="AhnbergHand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17298" y="3282109"/>
            <a:ext cx="181456" cy="306440"/>
          </a:xfrm>
          <a:custGeom>
            <a:avLst/>
            <a:gdLst>
              <a:gd name="connsiteX0" fmla="*/ 98965 w 181456"/>
              <a:gd name="connsiteY0" fmla="*/ 0 h 306440"/>
              <a:gd name="connsiteX1" fmla="*/ 98965 w 181456"/>
              <a:gd name="connsiteY1" fmla="*/ 296874 h 306440"/>
              <a:gd name="connsiteX2" fmla="*/ 181437 w 181456"/>
              <a:gd name="connsiteY2" fmla="*/ 239149 h 306440"/>
              <a:gd name="connsiteX3" fmla="*/ 90718 w 181456"/>
              <a:gd name="connsiteY3" fmla="*/ 296874 h 306440"/>
              <a:gd name="connsiteX4" fmla="*/ 0 w 181456"/>
              <a:gd name="connsiteY4" fmla="*/ 214409 h 3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6" h="306440">
                <a:moveTo>
                  <a:pt x="98965" y="0"/>
                </a:moveTo>
                <a:cubicBezTo>
                  <a:pt x="92092" y="128508"/>
                  <a:pt x="85220" y="257016"/>
                  <a:pt x="98965" y="296874"/>
                </a:cubicBezTo>
                <a:cubicBezTo>
                  <a:pt x="112710" y="336732"/>
                  <a:pt x="182811" y="239149"/>
                  <a:pt x="181437" y="239149"/>
                </a:cubicBezTo>
                <a:cubicBezTo>
                  <a:pt x="180063" y="239149"/>
                  <a:pt x="120958" y="300997"/>
                  <a:pt x="90718" y="296874"/>
                </a:cubicBezTo>
                <a:cubicBezTo>
                  <a:pt x="60478" y="292751"/>
                  <a:pt x="0" y="214409"/>
                  <a:pt x="0" y="21440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373075" y="4682462"/>
            <a:ext cx="21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hnbergHand"/>
                <a:cs typeface="AhnbergHand"/>
              </a:rPr>
              <a:t>HTML5 + TLS +</a:t>
            </a:r>
          </a:p>
          <a:p>
            <a:r>
              <a:rPr lang="en-AU" dirty="0" smtClean="0">
                <a:latin typeface="AhnbergHand"/>
                <a:cs typeface="AhnbergHand"/>
              </a:rPr>
              <a:t>Mobile Devices</a:t>
            </a:r>
            <a:endParaRPr lang="en-AU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89482" y="4865184"/>
            <a:ext cx="1216407" cy="321868"/>
          </a:xfrm>
          <a:custGeom>
            <a:avLst/>
            <a:gdLst>
              <a:gd name="connsiteX0" fmla="*/ 0 w 1216407"/>
              <a:gd name="connsiteY0" fmla="*/ 321868 h 321868"/>
              <a:gd name="connsiteX1" fmla="*/ 692758 w 1216407"/>
              <a:gd name="connsiteY1" fmla="*/ 115705 h 321868"/>
              <a:gd name="connsiteX2" fmla="*/ 1212327 w 1216407"/>
              <a:gd name="connsiteY2" fmla="*/ 99212 h 321868"/>
              <a:gd name="connsiteX3" fmla="*/ 948419 w 1216407"/>
              <a:gd name="connsiteY3" fmla="*/ 254 h 321868"/>
              <a:gd name="connsiteX4" fmla="*/ 1204080 w 1216407"/>
              <a:gd name="connsiteY4" fmla="*/ 132198 h 321868"/>
              <a:gd name="connsiteX5" fmla="*/ 1080373 w 1216407"/>
              <a:gd name="connsiteY5" fmla="*/ 280635 h 3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407" h="321868">
                <a:moveTo>
                  <a:pt x="0" y="321868"/>
                </a:moveTo>
                <a:cubicBezTo>
                  <a:pt x="245352" y="237341"/>
                  <a:pt x="490704" y="152814"/>
                  <a:pt x="692758" y="115705"/>
                </a:cubicBezTo>
                <a:cubicBezTo>
                  <a:pt x="894812" y="78596"/>
                  <a:pt x="1169717" y="118454"/>
                  <a:pt x="1212327" y="99212"/>
                </a:cubicBezTo>
                <a:cubicBezTo>
                  <a:pt x="1254937" y="79970"/>
                  <a:pt x="949793" y="-5244"/>
                  <a:pt x="948419" y="254"/>
                </a:cubicBezTo>
                <a:cubicBezTo>
                  <a:pt x="947045" y="5752"/>
                  <a:pt x="1182088" y="85468"/>
                  <a:pt x="1204080" y="132198"/>
                </a:cubicBezTo>
                <a:cubicBezTo>
                  <a:pt x="1226072" y="178928"/>
                  <a:pt x="1080373" y="280635"/>
                  <a:pt x="1080373" y="280635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40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6to4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6,634,660</a:t>
            </a:r>
            <a:r>
              <a:rPr lang="en-AU" dirty="0" smtClean="0"/>
              <a:t> 6to4 </a:t>
            </a:r>
            <a:r>
              <a:rPr lang="en-AU" dirty="0" smtClean="0"/>
              <a:t>endpoints </a:t>
            </a:r>
          </a:p>
          <a:p>
            <a:pPr lvl="1"/>
            <a:r>
              <a:rPr lang="en-AU" dirty="0" smtClean="0"/>
              <a:t>27% </a:t>
            </a:r>
            <a:r>
              <a:rPr lang="en-AU" dirty="0" smtClean="0"/>
              <a:t>of all IPv6 used 6to4</a:t>
            </a:r>
          </a:p>
          <a:p>
            <a:pPr lvl="1"/>
            <a:r>
              <a:rPr lang="en-AU" dirty="0"/>
              <a:t>9</a:t>
            </a:r>
            <a:r>
              <a:rPr lang="en-AU" dirty="0" smtClean="0"/>
              <a:t>% </a:t>
            </a:r>
            <a:r>
              <a:rPr lang="en-AU" dirty="0" smtClean="0"/>
              <a:t>failure rate within the set of 6to4 connections</a:t>
            </a:r>
          </a:p>
          <a:p>
            <a:pPr lvl="1"/>
            <a:endParaRPr lang="en-AU" dirty="0" smtClean="0"/>
          </a:p>
        </p:txBody>
      </p:sp>
      <p:sp>
        <p:nvSpPr>
          <p:cNvPr id="4" name="Freeform 3"/>
          <p:cNvSpPr/>
          <p:nvPr/>
        </p:nvSpPr>
        <p:spPr>
          <a:xfrm>
            <a:off x="727066" y="2149602"/>
            <a:ext cx="4915226" cy="515518"/>
          </a:xfrm>
          <a:custGeom>
            <a:avLst/>
            <a:gdLst>
              <a:gd name="connsiteX0" fmla="*/ 4342668 w 4915226"/>
              <a:gd name="connsiteY0" fmla="*/ 515518 h 515518"/>
              <a:gd name="connsiteX1" fmla="*/ 4384309 w 4915226"/>
              <a:gd name="connsiteY1" fmla="*/ 140736 h 515518"/>
              <a:gd name="connsiteX2" fmla="*/ 3041402 w 4915226"/>
              <a:gd name="connsiteY2" fmla="*/ 5398 h 515518"/>
              <a:gd name="connsiteX3" fmla="*/ 365998 w 4915226"/>
              <a:gd name="connsiteY3" fmla="*/ 67861 h 515518"/>
              <a:gd name="connsiteX4" fmla="*/ 157795 w 4915226"/>
              <a:gd name="connsiteY4" fmla="*/ 432233 h 515518"/>
              <a:gd name="connsiteX5" fmla="*/ 1625624 w 4915226"/>
              <a:gd name="connsiteY5" fmla="*/ 484286 h 515518"/>
              <a:gd name="connsiteX6" fmla="*/ 3749291 w 4915226"/>
              <a:gd name="connsiteY6" fmla="*/ 473876 h 515518"/>
              <a:gd name="connsiteX7" fmla="*/ 4915226 w 4915226"/>
              <a:gd name="connsiteY7" fmla="*/ 286485 h 51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5226" h="515518">
                <a:moveTo>
                  <a:pt x="4342668" y="515518"/>
                </a:moveTo>
                <a:cubicBezTo>
                  <a:pt x="4471927" y="370637"/>
                  <a:pt x="4601187" y="225756"/>
                  <a:pt x="4384309" y="140736"/>
                </a:cubicBezTo>
                <a:cubicBezTo>
                  <a:pt x="4167431" y="55716"/>
                  <a:pt x="3041402" y="5398"/>
                  <a:pt x="3041402" y="5398"/>
                </a:cubicBezTo>
                <a:cubicBezTo>
                  <a:pt x="2371684" y="-6748"/>
                  <a:pt x="846599" y="-3278"/>
                  <a:pt x="365998" y="67861"/>
                </a:cubicBezTo>
                <a:cubicBezTo>
                  <a:pt x="-114603" y="139000"/>
                  <a:pt x="-52143" y="362829"/>
                  <a:pt x="157795" y="432233"/>
                </a:cubicBezTo>
                <a:cubicBezTo>
                  <a:pt x="367733" y="501637"/>
                  <a:pt x="1625624" y="484286"/>
                  <a:pt x="1625624" y="484286"/>
                </a:cubicBezTo>
                <a:lnTo>
                  <a:pt x="3749291" y="473876"/>
                </a:lnTo>
                <a:cubicBezTo>
                  <a:pt x="4297558" y="440909"/>
                  <a:pt x="4915226" y="286485"/>
                  <a:pt x="4915226" y="28648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21180634">
            <a:off x="5538537" y="1964934"/>
            <a:ext cx="291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This is still very high!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13553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0" b="435"/>
          <a:stretch/>
        </p:blipFill>
        <p:spPr>
          <a:xfrm>
            <a:off x="457200" y="1600200"/>
            <a:ext cx="8229600" cy="4642405"/>
          </a:xfrm>
        </p:spPr>
      </p:pic>
    </p:spTree>
    <p:extLst>
      <p:ext uri="{BB962C8B-B14F-4D97-AF65-F5344CB8AC3E}">
        <p14:creationId xmlns:p14="http://schemas.microsoft.com/office/powerpoint/2010/main" val="2455515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6to4 failure rate has improved from 15%-20% in 2011 to </a:t>
            </a:r>
            <a:r>
              <a:rPr lang="en-AU" dirty="0" smtClean="0"/>
              <a:t>9% </a:t>
            </a:r>
            <a:r>
              <a:rPr lang="en-AU" dirty="0" smtClean="0"/>
              <a:t>in 2015</a:t>
            </a:r>
          </a:p>
          <a:p>
            <a:r>
              <a:rPr lang="en-AU" dirty="0" smtClean="0"/>
              <a:t>Teredo has all but disappeared</a:t>
            </a:r>
          </a:p>
          <a:p>
            <a:r>
              <a:rPr lang="en-AU" dirty="0" smtClean="0"/>
              <a:t>Unicast failure rate is between 1.5% and </a:t>
            </a:r>
            <a:r>
              <a:rPr lang="en-AU" dirty="0"/>
              <a:t>4</a:t>
            </a:r>
            <a:r>
              <a:rPr lang="en-AU" dirty="0" smtClean="0"/>
              <a:t>% </a:t>
            </a:r>
            <a:r>
              <a:rPr lang="en-AU" dirty="0" smtClean="0"/>
              <a:t>in </a:t>
            </a:r>
            <a:r>
              <a:rPr lang="en-AU" dirty="0" smtClean="0"/>
              <a:t>2015</a:t>
            </a:r>
          </a:p>
          <a:p>
            <a:pPr lvl="1"/>
            <a:r>
              <a:rPr lang="en-AU" dirty="0" smtClean="0"/>
              <a:t>Current unicast failure rate is 2%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7339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Origin AS’s with High IPv6 Failure Rates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3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dirty="0" smtClean="0"/>
              <a:t>     AS             Failure  Samples AS Name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            Rate</a:t>
            </a:r>
          </a:p>
          <a:p>
            <a:pPr marL="0" indent="0">
              <a:buNone/>
            </a:pPr>
            <a:r>
              <a:rPr lang="en-AU" dirty="0" smtClean="0"/>
              <a:t>AS13679 	99.69%       318    </a:t>
            </a:r>
            <a:r>
              <a:rPr lang="en-AU" dirty="0" err="1" smtClean="0"/>
              <a:t>Centros</a:t>
            </a:r>
            <a:r>
              <a:rPr lang="en-AU" dirty="0" smtClean="0"/>
              <a:t> </a:t>
            </a:r>
            <a:r>
              <a:rPr lang="en-AU" dirty="0" err="1"/>
              <a:t>Culturales</a:t>
            </a:r>
            <a:r>
              <a:rPr lang="en-AU" dirty="0"/>
              <a:t> de Mexico, A.C.</a:t>
            </a:r>
            <a:r>
              <a:rPr lang="en-AU" dirty="0" smtClean="0"/>
              <a:t>, MX</a:t>
            </a:r>
            <a:endParaRPr lang="en-AU" dirty="0"/>
          </a:p>
          <a:p>
            <a:pPr marL="0" indent="0">
              <a:buNone/>
            </a:pPr>
            <a:r>
              <a:rPr lang="de-DE" dirty="0" smtClean="0"/>
              <a:t>AS201986 	94.74</a:t>
            </a:r>
            <a:r>
              <a:rPr lang="de-DE" dirty="0"/>
              <a:t>% </a:t>
            </a:r>
            <a:r>
              <a:rPr lang="de-DE" dirty="0" smtClean="0"/>
              <a:t>      133    ARPINET </a:t>
            </a:r>
            <a:r>
              <a:rPr lang="de-DE" dirty="0" err="1"/>
              <a:t>Arpinet</a:t>
            </a:r>
            <a:r>
              <a:rPr lang="de-DE" dirty="0"/>
              <a:t> LLC</a:t>
            </a:r>
            <a:r>
              <a:rPr lang="de-DE" dirty="0" smtClean="0"/>
              <a:t>, AM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AS5511 	90.68</a:t>
            </a:r>
            <a:r>
              <a:rPr lang="de-DE" dirty="0"/>
              <a:t>% </a:t>
            </a:r>
            <a:r>
              <a:rPr lang="de-DE" dirty="0" smtClean="0"/>
              <a:t>      161    OPENTRANSIT </a:t>
            </a:r>
            <a:r>
              <a:rPr lang="de-DE" dirty="0"/>
              <a:t>Orange S.A.</a:t>
            </a:r>
            <a:r>
              <a:rPr lang="de-DE" dirty="0" smtClean="0"/>
              <a:t>, FR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AS20880 	72.56</a:t>
            </a:r>
            <a:r>
              <a:rPr lang="de-DE" dirty="0"/>
              <a:t>% </a:t>
            </a:r>
            <a:r>
              <a:rPr lang="de-DE" dirty="0" smtClean="0"/>
              <a:t>      962    TELECOLUMBUS </a:t>
            </a:r>
            <a:r>
              <a:rPr lang="de-DE" dirty="0"/>
              <a:t>Tele Columbus AG</a:t>
            </a:r>
            <a:r>
              <a:rPr lang="de-DE" dirty="0" smtClean="0"/>
              <a:t>, DE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AS17660 	57.06</a:t>
            </a:r>
            <a:r>
              <a:rPr lang="de-DE" dirty="0"/>
              <a:t>% </a:t>
            </a:r>
            <a:r>
              <a:rPr lang="de-DE" dirty="0" smtClean="0"/>
              <a:t>   1,041    DRUKNET</a:t>
            </a:r>
            <a:r>
              <a:rPr lang="de-DE" dirty="0"/>
              <a:t>-AS </a:t>
            </a:r>
            <a:r>
              <a:rPr lang="de-DE" dirty="0" err="1"/>
              <a:t>DrukNet</a:t>
            </a:r>
            <a:r>
              <a:rPr lang="de-DE" dirty="0"/>
              <a:t> ISP</a:t>
            </a:r>
            <a:r>
              <a:rPr lang="de-DE" dirty="0" smtClean="0"/>
              <a:t>, BT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AS21107 	46.64</a:t>
            </a:r>
            <a:r>
              <a:rPr lang="de-DE" dirty="0"/>
              <a:t>% </a:t>
            </a:r>
            <a:r>
              <a:rPr lang="de-DE" dirty="0" smtClean="0"/>
              <a:t>  7,564    BLICNET</a:t>
            </a:r>
            <a:r>
              <a:rPr lang="de-DE" dirty="0"/>
              <a:t>-AS </a:t>
            </a:r>
            <a:r>
              <a:rPr lang="de-DE" dirty="0" err="1"/>
              <a:t>Blicnet</a:t>
            </a:r>
            <a:r>
              <a:rPr lang="de-DE" dirty="0"/>
              <a:t> </a:t>
            </a:r>
            <a:r>
              <a:rPr lang="de-DE" dirty="0" err="1"/>
              <a:t>d.o.o</a:t>
            </a:r>
            <a:r>
              <a:rPr lang="de-DE" dirty="0"/>
              <a:t>.</a:t>
            </a:r>
            <a:r>
              <a:rPr lang="de-DE" dirty="0" smtClean="0"/>
              <a:t>, BA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AS4755 	40.82</a:t>
            </a:r>
            <a:r>
              <a:rPr lang="de-DE" dirty="0"/>
              <a:t>% </a:t>
            </a:r>
            <a:r>
              <a:rPr lang="de-DE" dirty="0" smtClean="0"/>
              <a:t>      316    TATACOMM</a:t>
            </a:r>
            <a:r>
              <a:rPr lang="de-DE" dirty="0"/>
              <a:t>-AS TATA Communications </a:t>
            </a:r>
            <a:r>
              <a:rPr lang="de-DE" dirty="0" err="1"/>
              <a:t>formerly</a:t>
            </a:r>
            <a:r>
              <a:rPr lang="de-DE" dirty="0"/>
              <a:t> VSNL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Leading</a:t>
            </a:r>
            <a:r>
              <a:rPr lang="de-DE" dirty="0"/>
              <a:t> ISP</a:t>
            </a:r>
            <a:r>
              <a:rPr lang="de-DE" dirty="0" smtClean="0"/>
              <a:t>, IN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AS37992 	40.25</a:t>
            </a:r>
            <a:r>
              <a:rPr lang="de-DE" dirty="0"/>
              <a:t>% </a:t>
            </a:r>
            <a:r>
              <a:rPr lang="de-DE" dirty="0" smtClean="0"/>
              <a:t>      159    THAMMASAT</a:t>
            </a:r>
            <a:r>
              <a:rPr lang="de-DE" dirty="0"/>
              <a:t>-BORDER-AS </a:t>
            </a:r>
            <a:r>
              <a:rPr lang="de-DE" dirty="0" err="1"/>
              <a:t>Thammasat</a:t>
            </a:r>
            <a:r>
              <a:rPr lang="de-DE" dirty="0"/>
              <a:t> University in </a:t>
            </a:r>
            <a:r>
              <a:rPr lang="de-DE" dirty="0" err="1"/>
              <a:t>thailand</a:t>
            </a:r>
            <a:r>
              <a:rPr lang="de-DE" dirty="0" smtClean="0"/>
              <a:t>, TH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AS28580 	39.64</a:t>
            </a:r>
            <a:r>
              <a:rPr lang="de-DE" dirty="0"/>
              <a:t>% </a:t>
            </a:r>
            <a:r>
              <a:rPr lang="de-DE" dirty="0" smtClean="0"/>
              <a:t>   1,158    CILNET </a:t>
            </a:r>
            <a:r>
              <a:rPr lang="de-DE" dirty="0" err="1" smtClean="0"/>
              <a:t>Comunicacaoe</a:t>
            </a:r>
            <a:r>
              <a:rPr lang="de-DE" dirty="0" smtClean="0"/>
              <a:t> </a:t>
            </a:r>
            <a:r>
              <a:rPr lang="de-DE" dirty="0" err="1"/>
              <a:t>Informatica</a:t>
            </a:r>
            <a:r>
              <a:rPr lang="de-DE" dirty="0"/>
              <a:t> LTDA.</a:t>
            </a:r>
            <a:r>
              <a:rPr lang="de-DE" dirty="0" smtClean="0"/>
              <a:t>, BR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AS17412 	35.58</a:t>
            </a:r>
            <a:r>
              <a:rPr lang="de-DE" dirty="0"/>
              <a:t>% </a:t>
            </a:r>
            <a:r>
              <a:rPr lang="de-DE" dirty="0" smtClean="0"/>
              <a:t>      163    WOOSHWIRELESSNZ </a:t>
            </a:r>
            <a:r>
              <a:rPr lang="de-DE" dirty="0" err="1"/>
              <a:t>Woosh</a:t>
            </a:r>
            <a:r>
              <a:rPr lang="de-DE" dirty="0"/>
              <a:t> Wireless</a:t>
            </a:r>
            <a:r>
              <a:rPr lang="de-DE" dirty="0" smtClean="0"/>
              <a:t>, NZ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AS52207 	33.62</a:t>
            </a:r>
            <a:r>
              <a:rPr lang="de-DE" dirty="0"/>
              <a:t>% </a:t>
            </a:r>
            <a:r>
              <a:rPr lang="de-DE" dirty="0" smtClean="0"/>
              <a:t>      931    TULA</a:t>
            </a:r>
            <a:r>
              <a:rPr lang="de-DE" dirty="0"/>
              <a:t>-AS JSC "ER-Telecom Holding"</a:t>
            </a:r>
            <a:r>
              <a:rPr lang="de-DE" dirty="0" smtClean="0"/>
              <a:t>, RU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AS4796 	32.61</a:t>
            </a:r>
            <a:r>
              <a:rPr lang="de-DE" dirty="0"/>
              <a:t>% </a:t>
            </a:r>
            <a:r>
              <a:rPr lang="de-DE" dirty="0" smtClean="0"/>
              <a:t>      414    BANDUNG</a:t>
            </a:r>
            <a:r>
              <a:rPr lang="de-DE" dirty="0"/>
              <a:t>-NET-AS-AP Institute </a:t>
            </a:r>
            <a:r>
              <a:rPr lang="de-DE" dirty="0" err="1"/>
              <a:t>of</a:t>
            </a:r>
            <a:r>
              <a:rPr lang="de-DE" dirty="0"/>
              <a:t> Technology Bandung</a:t>
            </a:r>
            <a:r>
              <a:rPr lang="de-DE" dirty="0" smtClean="0"/>
              <a:t>, ID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AS30036 	30.59</a:t>
            </a:r>
            <a:r>
              <a:rPr lang="de-DE" dirty="0"/>
              <a:t>% </a:t>
            </a:r>
            <a:r>
              <a:rPr lang="de-DE" dirty="0" smtClean="0"/>
              <a:t> 17,001   </a:t>
            </a:r>
            <a:r>
              <a:rPr lang="de-DE" dirty="0"/>
              <a:t>MEDIACOM-ENTERPRISE-BUSINESS - </a:t>
            </a:r>
            <a:r>
              <a:rPr lang="de-DE" dirty="0" err="1"/>
              <a:t>Mediacom</a:t>
            </a:r>
            <a:r>
              <a:rPr lang="de-DE" dirty="0"/>
              <a:t> Communications </a:t>
            </a:r>
            <a:r>
              <a:rPr lang="de-DE" dirty="0" err="1"/>
              <a:t>Corp</a:t>
            </a:r>
            <a:r>
              <a:rPr lang="de-DE" dirty="0" smtClean="0"/>
              <a:t>, US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AS9329 	29.35</a:t>
            </a:r>
            <a:r>
              <a:rPr lang="de-DE" dirty="0"/>
              <a:t>% </a:t>
            </a:r>
            <a:r>
              <a:rPr lang="de-DE" dirty="0" smtClean="0"/>
              <a:t>       184    SLTINT</a:t>
            </a:r>
            <a:r>
              <a:rPr lang="de-DE" dirty="0"/>
              <a:t>-AS-AP Sri Lanka Telecom Internet</a:t>
            </a:r>
            <a:r>
              <a:rPr lang="de-DE" dirty="0" smtClean="0"/>
              <a:t>, LK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AS7477 	28.10</a:t>
            </a:r>
            <a:r>
              <a:rPr lang="de-DE" dirty="0"/>
              <a:t>% </a:t>
            </a:r>
            <a:r>
              <a:rPr lang="de-DE" dirty="0" smtClean="0"/>
              <a:t>       153    TEREDONN</a:t>
            </a:r>
            <a:r>
              <a:rPr lang="de-DE" dirty="0"/>
              <a:t>-AS-AP </a:t>
            </a:r>
            <a:r>
              <a:rPr lang="de-DE" dirty="0" err="1"/>
              <a:t>SkyMesh</a:t>
            </a:r>
            <a:r>
              <a:rPr lang="de-DE" dirty="0"/>
              <a:t> </a:t>
            </a:r>
            <a:r>
              <a:rPr lang="de-DE" dirty="0" err="1"/>
              <a:t>Pty</a:t>
            </a:r>
            <a:r>
              <a:rPr lang="de-DE" dirty="0"/>
              <a:t> Ltd</a:t>
            </a:r>
            <a:r>
              <a:rPr lang="de-DE" dirty="0" smtClean="0"/>
              <a:t>, AU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AS52888 	25.79</a:t>
            </a:r>
            <a:r>
              <a:rPr lang="de-DE" dirty="0"/>
              <a:t>% </a:t>
            </a:r>
            <a:r>
              <a:rPr lang="de-DE" dirty="0" smtClean="0"/>
              <a:t>       190    </a:t>
            </a:r>
            <a:r>
              <a:rPr lang="de-DE" dirty="0"/>
              <a:t>UNIVERSIDADE FEDERAL DE SAO CARLOS</a:t>
            </a:r>
            <a:r>
              <a:rPr lang="de-DE" dirty="0" smtClean="0"/>
              <a:t>, BR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AS28343 	24.52</a:t>
            </a:r>
            <a:r>
              <a:rPr lang="de-DE" dirty="0"/>
              <a:t>% </a:t>
            </a:r>
            <a:r>
              <a:rPr lang="de-DE" dirty="0" smtClean="0"/>
              <a:t>       681    TPA </a:t>
            </a:r>
            <a:r>
              <a:rPr lang="de-DE" dirty="0"/>
              <a:t>TELECOMUNICACOES LTDA</a:t>
            </a:r>
            <a:r>
              <a:rPr lang="de-DE" dirty="0" smtClean="0"/>
              <a:t>, BR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AS210 		22.27</a:t>
            </a:r>
            <a:r>
              <a:rPr lang="de-DE" dirty="0"/>
              <a:t>% </a:t>
            </a:r>
            <a:r>
              <a:rPr lang="de-DE" dirty="0" smtClean="0"/>
              <a:t>       247    WEST</a:t>
            </a:r>
            <a:r>
              <a:rPr lang="de-DE" dirty="0"/>
              <a:t>-NET-WEST - Utah Education </a:t>
            </a:r>
            <a:r>
              <a:rPr lang="de-DE" dirty="0" smtClean="0"/>
              <a:t>Network, US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AS29632 	19.25</a:t>
            </a:r>
            <a:r>
              <a:rPr lang="de-DE" dirty="0"/>
              <a:t>% </a:t>
            </a:r>
            <a:r>
              <a:rPr lang="de-DE" dirty="0" smtClean="0"/>
              <a:t>       239    NASSIST</a:t>
            </a:r>
            <a:r>
              <a:rPr lang="de-DE" dirty="0"/>
              <a:t>-AS </a:t>
            </a:r>
            <a:r>
              <a:rPr lang="de-DE" dirty="0" err="1"/>
              <a:t>NetAssist</a:t>
            </a:r>
            <a:r>
              <a:rPr lang="de-DE" dirty="0"/>
              <a:t> LLC</a:t>
            </a:r>
            <a:r>
              <a:rPr lang="de-DE" dirty="0" smtClean="0"/>
              <a:t>, UA</a:t>
            </a:r>
            <a:endParaRPr lang="de-DE" dirty="0"/>
          </a:p>
          <a:p>
            <a:pPr marL="0" indent="0">
              <a:buNone/>
            </a:pPr>
            <a:r>
              <a:rPr lang="pt-BR" dirty="0" smtClean="0"/>
              <a:t>AS20857 	18.10</a:t>
            </a:r>
            <a:r>
              <a:rPr lang="pt-BR" dirty="0"/>
              <a:t>% </a:t>
            </a:r>
            <a:r>
              <a:rPr lang="pt-BR" dirty="0" smtClean="0"/>
              <a:t>       105    TRANSIP</a:t>
            </a:r>
            <a:r>
              <a:rPr lang="pt-BR" dirty="0"/>
              <a:t>-AS </a:t>
            </a:r>
            <a:r>
              <a:rPr lang="pt-BR" dirty="0" err="1"/>
              <a:t>TransIP</a:t>
            </a:r>
            <a:r>
              <a:rPr lang="pt-BR" dirty="0"/>
              <a:t> B.V.</a:t>
            </a:r>
            <a:r>
              <a:rPr lang="pt-BR" dirty="0" smtClean="0"/>
              <a:t>, NL</a:t>
            </a:r>
            <a:endParaRPr lang="pt-BR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75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Origin AS’s with Zero Failure Rates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8385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AS3223 	0.00</a:t>
            </a:r>
            <a:r>
              <a:rPr lang="en-US" dirty="0"/>
              <a:t>% </a:t>
            </a:r>
            <a:r>
              <a:rPr lang="en-US" dirty="0" smtClean="0"/>
              <a:t>   3,138	   VOXILITY </a:t>
            </a:r>
            <a:r>
              <a:rPr lang="en-US" dirty="0" err="1"/>
              <a:t>Voxility</a:t>
            </a:r>
            <a:r>
              <a:rPr lang="en-US" dirty="0"/>
              <a:t> S.R.L.</a:t>
            </a:r>
            <a:r>
              <a:rPr lang="en-US" dirty="0" smtClean="0"/>
              <a:t>, RO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AS16265 	0.00</a:t>
            </a:r>
            <a:r>
              <a:rPr lang="en-US" dirty="0"/>
              <a:t>% </a:t>
            </a:r>
            <a:r>
              <a:rPr lang="en-US" dirty="0" smtClean="0"/>
              <a:t>   2,761    LEASEWEB</a:t>
            </a:r>
            <a:r>
              <a:rPr lang="en-US" dirty="0"/>
              <a:t>-NETWORK </a:t>
            </a:r>
            <a:r>
              <a:rPr lang="en-US" dirty="0" err="1"/>
              <a:t>LeaseWeb</a:t>
            </a:r>
            <a:r>
              <a:rPr lang="en-US" dirty="0"/>
              <a:t> Network B.V.</a:t>
            </a:r>
            <a:r>
              <a:rPr lang="en-US" dirty="0" smtClean="0"/>
              <a:t>, NL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AS24961 	0.00</a:t>
            </a:r>
            <a:r>
              <a:rPr lang="en-US" dirty="0"/>
              <a:t>% </a:t>
            </a:r>
            <a:r>
              <a:rPr lang="en-US" dirty="0" smtClean="0"/>
              <a:t>   2,644   MYLOC</a:t>
            </a:r>
            <a:r>
              <a:rPr lang="en-US" dirty="0"/>
              <a:t>-AS </a:t>
            </a:r>
            <a:r>
              <a:rPr lang="en-US" dirty="0" err="1"/>
              <a:t>myLoc</a:t>
            </a:r>
            <a:r>
              <a:rPr lang="en-US" dirty="0"/>
              <a:t> managed IT AG</a:t>
            </a:r>
            <a:r>
              <a:rPr lang="en-US" dirty="0" smtClean="0"/>
              <a:t>, 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AS39832 	0.00</a:t>
            </a:r>
            <a:r>
              <a:rPr lang="en-US" dirty="0"/>
              <a:t>% </a:t>
            </a:r>
            <a:r>
              <a:rPr lang="en-US" dirty="0" smtClean="0"/>
              <a:t>   1,945   NO</a:t>
            </a:r>
            <a:r>
              <a:rPr lang="en-US" dirty="0"/>
              <a:t>-OPERA Opera Software ASA</a:t>
            </a:r>
            <a:r>
              <a:rPr lang="en-US" dirty="0" smtClean="0"/>
              <a:t>, NO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AS2686 	0.00</a:t>
            </a:r>
            <a:r>
              <a:rPr lang="en-US" dirty="0"/>
              <a:t>% </a:t>
            </a:r>
            <a:r>
              <a:rPr lang="en-US" dirty="0" smtClean="0"/>
              <a:t>   1,824   ATGS</a:t>
            </a:r>
            <a:r>
              <a:rPr lang="en-US" dirty="0"/>
              <a:t>-MMD-AS - AT&amp;T Global Network Services, LLC</a:t>
            </a:r>
            <a:r>
              <a:rPr lang="en-US" dirty="0" smtClean="0"/>
              <a:t>, 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AS33070 	0.00</a:t>
            </a:r>
            <a:r>
              <a:rPr lang="en-US" dirty="0"/>
              <a:t>% </a:t>
            </a:r>
            <a:r>
              <a:rPr lang="en-US" dirty="0" smtClean="0"/>
              <a:t>   1,633   RMH</a:t>
            </a:r>
            <a:r>
              <a:rPr lang="en-US" dirty="0"/>
              <a:t>-14 - Rackspace Hosting</a:t>
            </a:r>
            <a:r>
              <a:rPr lang="en-US" dirty="0" smtClean="0"/>
              <a:t>, 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AS55536 	0.00</a:t>
            </a:r>
            <a:r>
              <a:rPr lang="en-US" dirty="0"/>
              <a:t>% </a:t>
            </a:r>
            <a:r>
              <a:rPr lang="en-US" dirty="0" smtClean="0"/>
              <a:t>   1,351   PSWITCH</a:t>
            </a:r>
            <a:r>
              <a:rPr lang="en-US" dirty="0"/>
              <a:t>-HK PACSWITCH GLOBAL IP NETWORK</a:t>
            </a:r>
            <a:r>
              <a:rPr lang="en-US" dirty="0" smtClean="0"/>
              <a:t>, HK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AS21191 	0.00</a:t>
            </a:r>
            <a:r>
              <a:rPr lang="en-US" dirty="0"/>
              <a:t>% </a:t>
            </a:r>
            <a:r>
              <a:rPr lang="en-US" dirty="0" smtClean="0"/>
              <a:t>   1,210   ASN</a:t>
            </a:r>
            <a:r>
              <a:rPr lang="en-US" dirty="0"/>
              <a:t>-SEVERTTK Closed Joint Stock Company </a:t>
            </a:r>
            <a:r>
              <a:rPr lang="en-US" dirty="0" err="1"/>
              <a:t>TransTeleCom</a:t>
            </a:r>
            <a:r>
              <a:rPr lang="en-US" dirty="0" smtClean="0"/>
              <a:t>, RU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AS22584 	0.00</a:t>
            </a:r>
            <a:r>
              <a:rPr lang="pt-BR" dirty="0"/>
              <a:t>% </a:t>
            </a:r>
            <a:r>
              <a:rPr lang="pt-BR" dirty="0" smtClean="0"/>
              <a:t>   1,165   NTELOS</a:t>
            </a:r>
            <a:r>
              <a:rPr lang="pt-BR" dirty="0"/>
              <a:t>-PCS - </a:t>
            </a:r>
            <a:r>
              <a:rPr lang="pt-BR" dirty="0" err="1"/>
              <a:t>Ntelos</a:t>
            </a:r>
            <a:r>
              <a:rPr lang="pt-BR" dirty="0"/>
              <a:t> Inc.</a:t>
            </a:r>
            <a:r>
              <a:rPr lang="pt-BR" dirty="0" smtClean="0"/>
              <a:t>, US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AS32780 	0.00</a:t>
            </a:r>
            <a:r>
              <a:rPr lang="pt-BR" dirty="0"/>
              <a:t>% </a:t>
            </a:r>
            <a:r>
              <a:rPr lang="pt-BR" dirty="0" smtClean="0"/>
              <a:t>    1,119   HOSTINGSERVICES</a:t>
            </a:r>
            <a:r>
              <a:rPr lang="pt-BR" dirty="0"/>
              <a:t>-INC - </a:t>
            </a:r>
            <a:r>
              <a:rPr lang="pt-BR" dirty="0" err="1"/>
              <a:t>Hosting</a:t>
            </a:r>
            <a:r>
              <a:rPr lang="pt-BR" dirty="0"/>
              <a:t> Services, Inc.</a:t>
            </a:r>
            <a:r>
              <a:rPr lang="pt-BR" dirty="0" smtClean="0"/>
              <a:t>, US</a:t>
            </a:r>
            <a:endParaRPr lang="pt-BR" dirty="0"/>
          </a:p>
          <a:p>
            <a:pPr marL="0" indent="0">
              <a:buNone/>
            </a:pPr>
            <a:r>
              <a:rPr lang="de-DE" dirty="0" smtClean="0"/>
              <a:t>AS29854 	0.00</a:t>
            </a:r>
            <a:r>
              <a:rPr lang="de-DE" dirty="0"/>
              <a:t>% </a:t>
            </a:r>
            <a:r>
              <a:rPr lang="de-DE" dirty="0" smtClean="0"/>
              <a:t>   1,039   </a:t>
            </a:r>
            <a:r>
              <a:rPr lang="de-DE" dirty="0"/>
              <a:t>WESTHOST - </a:t>
            </a:r>
            <a:r>
              <a:rPr lang="de-DE" dirty="0" err="1"/>
              <a:t>WestHost</a:t>
            </a:r>
            <a:r>
              <a:rPr lang="de-DE" dirty="0"/>
              <a:t>, Inc.</a:t>
            </a:r>
            <a:r>
              <a:rPr lang="de-DE" dirty="0" smtClean="0"/>
              <a:t>, US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AS18144 	0.00</a:t>
            </a:r>
            <a:r>
              <a:rPr lang="de-DE" dirty="0"/>
              <a:t>% </a:t>
            </a:r>
            <a:r>
              <a:rPr lang="de-DE" dirty="0" smtClean="0"/>
              <a:t>     974   AS</a:t>
            </a:r>
            <a:r>
              <a:rPr lang="de-DE" dirty="0"/>
              <a:t>-ENECOM </a:t>
            </a:r>
            <a:r>
              <a:rPr lang="de-DE" dirty="0" err="1"/>
              <a:t>Energia</a:t>
            </a:r>
            <a:r>
              <a:rPr lang="de-DE" dirty="0"/>
              <a:t> </a:t>
            </a:r>
            <a:r>
              <a:rPr lang="de-DE" dirty="0" err="1"/>
              <a:t>Communications,Inc</a:t>
            </a:r>
            <a:r>
              <a:rPr lang="de-DE" dirty="0"/>
              <a:t>.</a:t>
            </a:r>
            <a:r>
              <a:rPr lang="de-DE" dirty="0" smtClean="0"/>
              <a:t>, JP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AS12510 	0.00</a:t>
            </a:r>
            <a:r>
              <a:rPr lang="en-US" dirty="0"/>
              <a:t>% </a:t>
            </a:r>
            <a:r>
              <a:rPr lang="en-US" dirty="0" smtClean="0"/>
              <a:t>     762   SAP_AG_WDF </a:t>
            </a:r>
            <a:r>
              <a:rPr lang="en-US" dirty="0"/>
              <a:t>SAP SE</a:t>
            </a:r>
            <a:r>
              <a:rPr lang="en-US" dirty="0" smtClean="0"/>
              <a:t>, 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AS21837 	0.00</a:t>
            </a:r>
            <a:r>
              <a:rPr lang="en-US" dirty="0"/>
              <a:t>% </a:t>
            </a:r>
            <a:r>
              <a:rPr lang="en-US" dirty="0" smtClean="0"/>
              <a:t>     757   OPERASOFTWARE </a:t>
            </a:r>
            <a:r>
              <a:rPr lang="en-US" dirty="0"/>
              <a:t>- Opera Software Americas LLC</a:t>
            </a:r>
            <a:r>
              <a:rPr lang="en-US" dirty="0" smtClean="0"/>
              <a:t>, US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AS13213 	0.00</a:t>
            </a:r>
            <a:r>
              <a:rPr lang="de-DE" dirty="0"/>
              <a:t>% </a:t>
            </a:r>
            <a:r>
              <a:rPr lang="de-DE" dirty="0" smtClean="0"/>
              <a:t>     741   UK2NET</a:t>
            </a:r>
            <a:r>
              <a:rPr lang="de-DE" dirty="0"/>
              <a:t>-AS UK2 - Ltd</a:t>
            </a:r>
            <a:r>
              <a:rPr lang="de-DE" dirty="0" smtClean="0"/>
              <a:t>, GB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AS9619 	0.00</a:t>
            </a:r>
            <a:r>
              <a:rPr lang="de-DE" dirty="0"/>
              <a:t>% </a:t>
            </a:r>
            <a:r>
              <a:rPr lang="de-DE" dirty="0" smtClean="0"/>
              <a:t>     672   SSD </a:t>
            </a:r>
            <a:r>
              <a:rPr lang="de-DE" dirty="0"/>
              <a:t>Sony Global Solutions Inc.</a:t>
            </a:r>
            <a:r>
              <a:rPr lang="de-DE" dirty="0" smtClean="0"/>
              <a:t>, JP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AS19994 	0.00</a:t>
            </a:r>
            <a:r>
              <a:rPr lang="de-DE" dirty="0"/>
              <a:t>% </a:t>
            </a:r>
            <a:r>
              <a:rPr lang="de-DE" dirty="0" smtClean="0"/>
              <a:t>     660   RACKSPACE </a:t>
            </a:r>
            <a:r>
              <a:rPr lang="de-DE" dirty="0"/>
              <a:t>- </a:t>
            </a:r>
            <a:r>
              <a:rPr lang="de-DE" dirty="0" err="1"/>
              <a:t>Rackspace</a:t>
            </a:r>
            <a:r>
              <a:rPr lang="de-DE" dirty="0"/>
              <a:t> Hosting</a:t>
            </a:r>
            <a:r>
              <a:rPr lang="de-DE" dirty="0" smtClean="0"/>
              <a:t>, US</a:t>
            </a:r>
            <a:endParaRPr lang="de-DE" dirty="0"/>
          </a:p>
          <a:p>
            <a:pPr marL="0" indent="0">
              <a:buNone/>
            </a:pPr>
            <a:r>
              <a:rPr lang="pt-BR" dirty="0" smtClean="0"/>
              <a:t>AS32934 	0.00</a:t>
            </a:r>
            <a:r>
              <a:rPr lang="pt-BR" dirty="0"/>
              <a:t>% </a:t>
            </a:r>
            <a:r>
              <a:rPr lang="pt-BR" dirty="0" smtClean="0"/>
              <a:t>     654   FACEBOOK </a:t>
            </a:r>
            <a:r>
              <a:rPr lang="pt-BR" dirty="0"/>
              <a:t>- </a:t>
            </a:r>
            <a:r>
              <a:rPr lang="pt-BR" dirty="0" err="1"/>
              <a:t>Facebook</a:t>
            </a:r>
            <a:r>
              <a:rPr lang="pt-BR" dirty="0"/>
              <a:t>, Inc.</a:t>
            </a:r>
            <a:r>
              <a:rPr lang="pt-BR" dirty="0" smtClean="0"/>
              <a:t>, US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AS25513 	0.00</a:t>
            </a:r>
            <a:r>
              <a:rPr lang="pt-BR" dirty="0"/>
              <a:t>% </a:t>
            </a:r>
            <a:r>
              <a:rPr lang="pt-BR" dirty="0" smtClean="0"/>
              <a:t>     639   ASN</a:t>
            </a:r>
            <a:r>
              <a:rPr lang="pt-BR" dirty="0"/>
              <a:t>-MGTS-USPD OJS </a:t>
            </a:r>
            <a:r>
              <a:rPr lang="pt-BR" dirty="0" err="1"/>
              <a:t>Moscow</a:t>
            </a:r>
            <a:r>
              <a:rPr lang="pt-BR" dirty="0"/>
              <a:t> </a:t>
            </a:r>
            <a:r>
              <a:rPr lang="pt-BR" dirty="0" err="1"/>
              <a:t>city</a:t>
            </a:r>
            <a:r>
              <a:rPr lang="pt-BR" dirty="0"/>
              <a:t> </a:t>
            </a:r>
            <a:r>
              <a:rPr lang="pt-BR" dirty="0" err="1"/>
              <a:t>telephone</a:t>
            </a:r>
            <a:r>
              <a:rPr lang="pt-BR" dirty="0"/>
              <a:t> network</a:t>
            </a:r>
            <a:r>
              <a:rPr lang="pt-BR" dirty="0" smtClean="0"/>
              <a:t>, RU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AS2614 	0.00</a:t>
            </a:r>
            <a:r>
              <a:rPr lang="pt-BR" dirty="0"/>
              <a:t>% </a:t>
            </a:r>
            <a:r>
              <a:rPr lang="pt-BR" dirty="0" smtClean="0"/>
              <a:t>     608   ROEDUNET </a:t>
            </a:r>
            <a:r>
              <a:rPr lang="pt-BR" dirty="0" err="1"/>
              <a:t>Agentia</a:t>
            </a:r>
            <a:r>
              <a:rPr lang="pt-BR" dirty="0"/>
              <a:t> de </a:t>
            </a:r>
            <a:r>
              <a:rPr lang="pt-BR" dirty="0" err="1" smtClean="0"/>
              <a:t>Admin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 err="1"/>
              <a:t>Retelei</a:t>
            </a:r>
            <a:r>
              <a:rPr lang="pt-BR" dirty="0"/>
              <a:t> </a:t>
            </a:r>
            <a:r>
              <a:rPr lang="pt-BR" dirty="0" err="1"/>
              <a:t>Nationale</a:t>
            </a:r>
            <a:r>
              <a:rPr lang="pt-BR" dirty="0"/>
              <a:t> de </a:t>
            </a:r>
            <a:r>
              <a:rPr lang="pt-BR" dirty="0" err="1"/>
              <a:t>Informatica</a:t>
            </a:r>
            <a:r>
              <a:rPr lang="pt-BR" dirty="0"/>
              <a:t> </a:t>
            </a:r>
            <a:r>
              <a:rPr lang="pt-BR" dirty="0" err="1" smtClean="0"/>
              <a:t>Educatie</a:t>
            </a:r>
            <a:r>
              <a:rPr lang="pt-BR" dirty="0" smtClean="0"/>
              <a:t> </a:t>
            </a:r>
            <a:r>
              <a:rPr lang="pt-BR" dirty="0"/>
              <a:t>si </a:t>
            </a:r>
            <a:r>
              <a:rPr lang="pt-BR" dirty="0" err="1"/>
              <a:t>Cercetare</a:t>
            </a:r>
            <a:r>
              <a:rPr lang="pt-BR" dirty="0" smtClean="0"/>
              <a:t>, RO</a:t>
            </a:r>
            <a:endParaRPr lang="pt-BR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279260">
            <a:off x="1051424" y="5941497"/>
            <a:ext cx="456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Ranked by IPv6 measurement count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1192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Origin AS’s with Zero Failure Rates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8385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AS3223 	0.00</a:t>
            </a:r>
            <a:r>
              <a:rPr lang="en-US" dirty="0"/>
              <a:t>% </a:t>
            </a:r>
            <a:r>
              <a:rPr lang="en-US" dirty="0" smtClean="0"/>
              <a:t>   3,138	   VOXILITY </a:t>
            </a:r>
            <a:r>
              <a:rPr lang="en-US" dirty="0" err="1"/>
              <a:t>Voxility</a:t>
            </a:r>
            <a:r>
              <a:rPr lang="en-US" dirty="0"/>
              <a:t> S.R.L.</a:t>
            </a:r>
            <a:r>
              <a:rPr lang="en-US" dirty="0" smtClean="0"/>
              <a:t>, RO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AS16265 	0.00</a:t>
            </a:r>
            <a:r>
              <a:rPr lang="en-US" dirty="0"/>
              <a:t>% </a:t>
            </a:r>
            <a:r>
              <a:rPr lang="en-US" dirty="0" smtClean="0"/>
              <a:t>   2,761    LEASEWEB</a:t>
            </a:r>
            <a:r>
              <a:rPr lang="en-US" dirty="0"/>
              <a:t>-NETWORK </a:t>
            </a:r>
            <a:r>
              <a:rPr lang="en-US" dirty="0" err="1"/>
              <a:t>LeaseWeb</a:t>
            </a:r>
            <a:r>
              <a:rPr lang="en-US" dirty="0"/>
              <a:t> Network B.V.</a:t>
            </a:r>
            <a:r>
              <a:rPr lang="en-US" dirty="0" smtClean="0"/>
              <a:t>, NL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AS24961 	0.00</a:t>
            </a:r>
            <a:r>
              <a:rPr lang="en-US" dirty="0"/>
              <a:t>% </a:t>
            </a:r>
            <a:r>
              <a:rPr lang="en-US" dirty="0" smtClean="0"/>
              <a:t>   2,644   MYLOC</a:t>
            </a:r>
            <a:r>
              <a:rPr lang="en-US" dirty="0"/>
              <a:t>-AS </a:t>
            </a:r>
            <a:r>
              <a:rPr lang="en-US" dirty="0" err="1"/>
              <a:t>myLoc</a:t>
            </a:r>
            <a:r>
              <a:rPr lang="en-US" dirty="0"/>
              <a:t> managed IT AG</a:t>
            </a:r>
            <a:r>
              <a:rPr lang="en-US" dirty="0" smtClean="0"/>
              <a:t>, 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AS39832 	0.00</a:t>
            </a:r>
            <a:r>
              <a:rPr lang="en-US" dirty="0"/>
              <a:t>% </a:t>
            </a:r>
            <a:r>
              <a:rPr lang="en-US" dirty="0" smtClean="0"/>
              <a:t>   1,945   NO</a:t>
            </a:r>
            <a:r>
              <a:rPr lang="en-US" dirty="0"/>
              <a:t>-OPERA Opera Software ASA</a:t>
            </a:r>
            <a:r>
              <a:rPr lang="en-US" dirty="0" smtClean="0"/>
              <a:t>, NO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AS2686 	0.00</a:t>
            </a:r>
            <a:r>
              <a:rPr lang="en-US" dirty="0"/>
              <a:t>% </a:t>
            </a:r>
            <a:r>
              <a:rPr lang="en-US" dirty="0" smtClean="0"/>
              <a:t>   1,824   ATGS</a:t>
            </a:r>
            <a:r>
              <a:rPr lang="en-US" dirty="0"/>
              <a:t>-MMD-AS - AT&amp;T Global Network Services, LLC</a:t>
            </a:r>
            <a:r>
              <a:rPr lang="en-US" dirty="0" smtClean="0"/>
              <a:t>, 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AS33070 	0.00</a:t>
            </a:r>
            <a:r>
              <a:rPr lang="en-US" dirty="0"/>
              <a:t>% </a:t>
            </a:r>
            <a:r>
              <a:rPr lang="en-US" dirty="0" smtClean="0"/>
              <a:t>   1,633   RMH</a:t>
            </a:r>
            <a:r>
              <a:rPr lang="en-US" dirty="0"/>
              <a:t>-14 - Rackspace Hosting</a:t>
            </a:r>
            <a:r>
              <a:rPr lang="en-US" dirty="0" smtClean="0"/>
              <a:t>, 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AS55536 	0.00</a:t>
            </a:r>
            <a:r>
              <a:rPr lang="en-US" dirty="0"/>
              <a:t>% </a:t>
            </a:r>
            <a:r>
              <a:rPr lang="en-US" dirty="0" smtClean="0"/>
              <a:t>   1,351   PSWITCH</a:t>
            </a:r>
            <a:r>
              <a:rPr lang="en-US" dirty="0"/>
              <a:t>-HK PACSWITCH GLOBAL IP NETWORK</a:t>
            </a:r>
            <a:r>
              <a:rPr lang="en-US" dirty="0" smtClean="0"/>
              <a:t>, HK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AS21191 	0.00</a:t>
            </a:r>
            <a:r>
              <a:rPr lang="en-US" dirty="0"/>
              <a:t>% </a:t>
            </a:r>
            <a:r>
              <a:rPr lang="en-US" dirty="0" smtClean="0"/>
              <a:t>   1,210   ASN</a:t>
            </a:r>
            <a:r>
              <a:rPr lang="en-US" dirty="0"/>
              <a:t>-SEVERTTK Closed Joint Stock Company </a:t>
            </a:r>
            <a:r>
              <a:rPr lang="en-US" dirty="0" err="1"/>
              <a:t>TransTeleCom</a:t>
            </a:r>
            <a:r>
              <a:rPr lang="en-US" dirty="0" smtClean="0"/>
              <a:t>, RU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AS22584 	0.00</a:t>
            </a:r>
            <a:r>
              <a:rPr lang="pt-BR" dirty="0"/>
              <a:t>% </a:t>
            </a:r>
            <a:r>
              <a:rPr lang="pt-BR" dirty="0" smtClean="0"/>
              <a:t>   1,165   NTELOS</a:t>
            </a:r>
            <a:r>
              <a:rPr lang="pt-BR" dirty="0"/>
              <a:t>-PCS - </a:t>
            </a:r>
            <a:r>
              <a:rPr lang="pt-BR" dirty="0" err="1"/>
              <a:t>Ntelos</a:t>
            </a:r>
            <a:r>
              <a:rPr lang="pt-BR" dirty="0"/>
              <a:t> Inc.</a:t>
            </a:r>
            <a:r>
              <a:rPr lang="pt-BR" dirty="0" smtClean="0"/>
              <a:t>, US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AS32780 	0.00</a:t>
            </a:r>
            <a:r>
              <a:rPr lang="pt-BR" dirty="0"/>
              <a:t>% </a:t>
            </a:r>
            <a:r>
              <a:rPr lang="pt-BR" dirty="0" smtClean="0"/>
              <a:t>    1,119   HOSTINGSERVICES</a:t>
            </a:r>
            <a:r>
              <a:rPr lang="pt-BR" dirty="0"/>
              <a:t>-INC - </a:t>
            </a:r>
            <a:r>
              <a:rPr lang="pt-BR" dirty="0" err="1"/>
              <a:t>Hosting</a:t>
            </a:r>
            <a:r>
              <a:rPr lang="pt-BR" dirty="0"/>
              <a:t> Services, Inc.</a:t>
            </a:r>
            <a:r>
              <a:rPr lang="pt-BR" dirty="0" smtClean="0"/>
              <a:t>, US</a:t>
            </a:r>
            <a:endParaRPr lang="pt-BR" dirty="0"/>
          </a:p>
          <a:p>
            <a:pPr marL="0" indent="0">
              <a:buNone/>
            </a:pPr>
            <a:r>
              <a:rPr lang="de-DE" dirty="0" smtClean="0"/>
              <a:t>AS29854 	0.00</a:t>
            </a:r>
            <a:r>
              <a:rPr lang="de-DE" dirty="0"/>
              <a:t>% </a:t>
            </a:r>
            <a:r>
              <a:rPr lang="de-DE" dirty="0" smtClean="0"/>
              <a:t>   1,039   </a:t>
            </a:r>
            <a:r>
              <a:rPr lang="de-DE" dirty="0"/>
              <a:t>WESTHOST - </a:t>
            </a:r>
            <a:r>
              <a:rPr lang="de-DE" dirty="0" err="1"/>
              <a:t>WestHost</a:t>
            </a:r>
            <a:r>
              <a:rPr lang="de-DE" dirty="0"/>
              <a:t>, Inc.</a:t>
            </a:r>
            <a:r>
              <a:rPr lang="de-DE" dirty="0" smtClean="0"/>
              <a:t>, US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AS18144 	0.00</a:t>
            </a:r>
            <a:r>
              <a:rPr lang="de-DE" dirty="0"/>
              <a:t>% </a:t>
            </a:r>
            <a:r>
              <a:rPr lang="de-DE" dirty="0" smtClean="0"/>
              <a:t>     974   AS</a:t>
            </a:r>
            <a:r>
              <a:rPr lang="de-DE" dirty="0"/>
              <a:t>-ENECOM </a:t>
            </a:r>
            <a:r>
              <a:rPr lang="de-DE" dirty="0" err="1"/>
              <a:t>Energia</a:t>
            </a:r>
            <a:r>
              <a:rPr lang="de-DE" dirty="0"/>
              <a:t> </a:t>
            </a:r>
            <a:r>
              <a:rPr lang="de-DE" dirty="0" err="1"/>
              <a:t>Communications,Inc</a:t>
            </a:r>
            <a:r>
              <a:rPr lang="de-DE" dirty="0"/>
              <a:t>.</a:t>
            </a:r>
            <a:r>
              <a:rPr lang="de-DE" dirty="0" smtClean="0"/>
              <a:t>, JP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AS12510 	0.00</a:t>
            </a:r>
            <a:r>
              <a:rPr lang="en-US" dirty="0"/>
              <a:t>% </a:t>
            </a:r>
            <a:r>
              <a:rPr lang="en-US" dirty="0" smtClean="0"/>
              <a:t>     762   SAP_AG_WDF </a:t>
            </a:r>
            <a:r>
              <a:rPr lang="en-US" dirty="0"/>
              <a:t>SAP SE</a:t>
            </a:r>
            <a:r>
              <a:rPr lang="en-US" dirty="0" smtClean="0"/>
              <a:t>, 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AS21837 	0.00</a:t>
            </a:r>
            <a:r>
              <a:rPr lang="en-US" dirty="0"/>
              <a:t>% </a:t>
            </a:r>
            <a:r>
              <a:rPr lang="en-US" dirty="0" smtClean="0"/>
              <a:t>     757   OPERASOFTWARE </a:t>
            </a:r>
            <a:r>
              <a:rPr lang="en-US" dirty="0"/>
              <a:t>- Opera Software Americas LLC</a:t>
            </a:r>
            <a:r>
              <a:rPr lang="en-US" dirty="0" smtClean="0"/>
              <a:t>, US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AS13213 	0.00</a:t>
            </a:r>
            <a:r>
              <a:rPr lang="de-DE" dirty="0"/>
              <a:t>% </a:t>
            </a:r>
            <a:r>
              <a:rPr lang="de-DE" dirty="0" smtClean="0"/>
              <a:t>     741   UK2NET</a:t>
            </a:r>
            <a:r>
              <a:rPr lang="de-DE" dirty="0"/>
              <a:t>-AS UK2 - Ltd</a:t>
            </a:r>
            <a:r>
              <a:rPr lang="de-DE" dirty="0" smtClean="0"/>
              <a:t>, GB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AS9619 	0.00</a:t>
            </a:r>
            <a:r>
              <a:rPr lang="de-DE" dirty="0"/>
              <a:t>% </a:t>
            </a:r>
            <a:r>
              <a:rPr lang="de-DE" dirty="0" smtClean="0"/>
              <a:t>     672   SSD </a:t>
            </a:r>
            <a:r>
              <a:rPr lang="de-DE" dirty="0"/>
              <a:t>Sony Global Solutions Inc.</a:t>
            </a:r>
            <a:r>
              <a:rPr lang="de-DE" dirty="0" smtClean="0"/>
              <a:t>, JP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AS19994 	0.00</a:t>
            </a:r>
            <a:r>
              <a:rPr lang="de-DE" dirty="0"/>
              <a:t>% </a:t>
            </a:r>
            <a:r>
              <a:rPr lang="de-DE" dirty="0" smtClean="0"/>
              <a:t>     660   RACKSPACE </a:t>
            </a:r>
            <a:r>
              <a:rPr lang="de-DE" dirty="0"/>
              <a:t>- </a:t>
            </a:r>
            <a:r>
              <a:rPr lang="de-DE" dirty="0" err="1"/>
              <a:t>Rackspace</a:t>
            </a:r>
            <a:r>
              <a:rPr lang="de-DE" dirty="0"/>
              <a:t> Hosting</a:t>
            </a:r>
            <a:r>
              <a:rPr lang="de-DE" dirty="0" smtClean="0"/>
              <a:t>, US</a:t>
            </a:r>
            <a:endParaRPr lang="de-DE" dirty="0"/>
          </a:p>
          <a:p>
            <a:pPr marL="0" indent="0">
              <a:buNone/>
            </a:pPr>
            <a:r>
              <a:rPr lang="pt-BR" dirty="0" smtClean="0"/>
              <a:t>AS32934 	0.00</a:t>
            </a:r>
            <a:r>
              <a:rPr lang="pt-BR" dirty="0"/>
              <a:t>% </a:t>
            </a:r>
            <a:r>
              <a:rPr lang="pt-BR" dirty="0" smtClean="0"/>
              <a:t>     654   FACEBOOK </a:t>
            </a:r>
            <a:r>
              <a:rPr lang="pt-BR" dirty="0"/>
              <a:t>- </a:t>
            </a:r>
            <a:r>
              <a:rPr lang="pt-BR" dirty="0" err="1"/>
              <a:t>Facebook</a:t>
            </a:r>
            <a:r>
              <a:rPr lang="pt-BR" dirty="0"/>
              <a:t>, Inc.</a:t>
            </a:r>
            <a:r>
              <a:rPr lang="pt-BR" dirty="0" smtClean="0"/>
              <a:t>, US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AS25513 	0.00</a:t>
            </a:r>
            <a:r>
              <a:rPr lang="pt-BR" dirty="0"/>
              <a:t>% </a:t>
            </a:r>
            <a:r>
              <a:rPr lang="pt-BR" dirty="0" smtClean="0"/>
              <a:t>     639   ASN</a:t>
            </a:r>
            <a:r>
              <a:rPr lang="pt-BR" dirty="0"/>
              <a:t>-MGTS-USPD OJS </a:t>
            </a:r>
            <a:r>
              <a:rPr lang="pt-BR" dirty="0" err="1"/>
              <a:t>Moscow</a:t>
            </a:r>
            <a:r>
              <a:rPr lang="pt-BR" dirty="0"/>
              <a:t> </a:t>
            </a:r>
            <a:r>
              <a:rPr lang="pt-BR" dirty="0" err="1"/>
              <a:t>city</a:t>
            </a:r>
            <a:r>
              <a:rPr lang="pt-BR" dirty="0"/>
              <a:t> </a:t>
            </a:r>
            <a:r>
              <a:rPr lang="pt-BR" dirty="0" err="1"/>
              <a:t>telephone</a:t>
            </a:r>
            <a:r>
              <a:rPr lang="pt-BR" dirty="0"/>
              <a:t> network</a:t>
            </a:r>
            <a:r>
              <a:rPr lang="pt-BR" dirty="0" smtClean="0"/>
              <a:t>, RU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AS2614 	0.00</a:t>
            </a:r>
            <a:r>
              <a:rPr lang="pt-BR" dirty="0"/>
              <a:t>% </a:t>
            </a:r>
            <a:r>
              <a:rPr lang="pt-BR" dirty="0" smtClean="0"/>
              <a:t>     608   ROEDUNET </a:t>
            </a:r>
            <a:r>
              <a:rPr lang="pt-BR" dirty="0" err="1"/>
              <a:t>Agentia</a:t>
            </a:r>
            <a:r>
              <a:rPr lang="pt-BR" dirty="0"/>
              <a:t> de </a:t>
            </a:r>
            <a:r>
              <a:rPr lang="pt-BR" dirty="0" err="1" smtClean="0"/>
              <a:t>Admin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 err="1"/>
              <a:t>Retelei</a:t>
            </a:r>
            <a:r>
              <a:rPr lang="pt-BR" dirty="0"/>
              <a:t> </a:t>
            </a:r>
            <a:r>
              <a:rPr lang="pt-BR" dirty="0" err="1"/>
              <a:t>Nationale</a:t>
            </a:r>
            <a:r>
              <a:rPr lang="pt-BR" dirty="0"/>
              <a:t> de </a:t>
            </a:r>
            <a:r>
              <a:rPr lang="pt-BR" dirty="0" err="1"/>
              <a:t>Informatica</a:t>
            </a:r>
            <a:r>
              <a:rPr lang="pt-BR" dirty="0"/>
              <a:t> </a:t>
            </a:r>
            <a:r>
              <a:rPr lang="pt-BR" dirty="0" err="1" smtClean="0"/>
              <a:t>Educatie</a:t>
            </a:r>
            <a:r>
              <a:rPr lang="pt-BR" dirty="0" smtClean="0"/>
              <a:t> </a:t>
            </a:r>
            <a:r>
              <a:rPr lang="pt-BR" dirty="0"/>
              <a:t>si </a:t>
            </a:r>
            <a:r>
              <a:rPr lang="pt-BR" dirty="0" err="1"/>
              <a:t>Cercetare</a:t>
            </a:r>
            <a:r>
              <a:rPr lang="pt-BR" dirty="0" smtClean="0"/>
              <a:t>, RO</a:t>
            </a:r>
            <a:endParaRPr lang="pt-BR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279260">
            <a:off x="1051424" y="5941497"/>
            <a:ext cx="456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Ranked by IPv6 measurement count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7419" y="1505141"/>
            <a:ext cx="4442931" cy="336359"/>
          </a:xfrm>
          <a:custGeom>
            <a:avLst/>
            <a:gdLst>
              <a:gd name="connsiteX0" fmla="*/ 191328 w 4198124"/>
              <a:gd name="connsiteY0" fmla="*/ 315192 h 336359"/>
              <a:gd name="connsiteX1" fmla="*/ 3387495 w 4198124"/>
              <a:gd name="connsiteY1" fmla="*/ 336359 h 336359"/>
              <a:gd name="connsiteX2" fmla="*/ 4149495 w 4198124"/>
              <a:gd name="connsiteY2" fmla="*/ 241109 h 336359"/>
              <a:gd name="connsiteX3" fmla="*/ 3895495 w 4198124"/>
              <a:gd name="connsiteY3" fmla="*/ 71776 h 336359"/>
              <a:gd name="connsiteX4" fmla="*/ 2075161 w 4198124"/>
              <a:gd name="connsiteY4" fmla="*/ 18859 h 336359"/>
              <a:gd name="connsiteX5" fmla="*/ 614661 w 4198124"/>
              <a:gd name="connsiteY5" fmla="*/ 8276 h 336359"/>
              <a:gd name="connsiteX6" fmla="*/ 21995 w 4198124"/>
              <a:gd name="connsiteY6" fmla="*/ 135276 h 336359"/>
              <a:gd name="connsiteX7" fmla="*/ 117245 w 4198124"/>
              <a:gd name="connsiteY7" fmla="*/ 262276 h 33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124" h="336359">
                <a:moveTo>
                  <a:pt x="191328" y="315192"/>
                </a:moveTo>
                <a:lnTo>
                  <a:pt x="3387495" y="336359"/>
                </a:lnTo>
                <a:cubicBezTo>
                  <a:pt x="4047189" y="324012"/>
                  <a:pt x="4064828" y="285206"/>
                  <a:pt x="4149495" y="241109"/>
                </a:cubicBezTo>
                <a:cubicBezTo>
                  <a:pt x="4234162" y="197012"/>
                  <a:pt x="4241217" y="108818"/>
                  <a:pt x="3895495" y="71776"/>
                </a:cubicBezTo>
                <a:cubicBezTo>
                  <a:pt x="3549773" y="34734"/>
                  <a:pt x="2621967" y="29442"/>
                  <a:pt x="2075161" y="18859"/>
                </a:cubicBezTo>
                <a:cubicBezTo>
                  <a:pt x="1528355" y="8276"/>
                  <a:pt x="956855" y="-11127"/>
                  <a:pt x="614661" y="8276"/>
                </a:cubicBezTo>
                <a:cubicBezTo>
                  <a:pt x="272467" y="27679"/>
                  <a:pt x="104898" y="92943"/>
                  <a:pt x="21995" y="135276"/>
                </a:cubicBezTo>
                <a:cubicBezTo>
                  <a:pt x="-60908" y="177609"/>
                  <a:pt x="117245" y="262276"/>
                  <a:pt x="117245" y="262276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312304" y="5332756"/>
            <a:ext cx="8713279" cy="308161"/>
          </a:xfrm>
          <a:custGeom>
            <a:avLst/>
            <a:gdLst>
              <a:gd name="connsiteX0" fmla="*/ 186594 w 8233174"/>
              <a:gd name="connsiteY0" fmla="*/ 276411 h 308161"/>
              <a:gd name="connsiteX1" fmla="*/ 5107844 w 8233174"/>
              <a:gd name="connsiteY1" fmla="*/ 276411 h 308161"/>
              <a:gd name="connsiteX2" fmla="*/ 7626677 w 8233174"/>
              <a:gd name="connsiteY2" fmla="*/ 286994 h 308161"/>
              <a:gd name="connsiteX3" fmla="*/ 8102927 w 8233174"/>
              <a:gd name="connsiteY3" fmla="*/ 276411 h 308161"/>
              <a:gd name="connsiteX4" fmla="*/ 8229927 w 8233174"/>
              <a:gd name="connsiteY4" fmla="*/ 128244 h 308161"/>
              <a:gd name="connsiteX5" fmla="*/ 8007677 w 8233174"/>
              <a:gd name="connsiteY5" fmla="*/ 1244 h 308161"/>
              <a:gd name="connsiteX6" fmla="*/ 6653010 w 8233174"/>
              <a:gd name="connsiteY6" fmla="*/ 64744 h 308161"/>
              <a:gd name="connsiteX7" fmla="*/ 3626177 w 8233174"/>
              <a:gd name="connsiteY7" fmla="*/ 85911 h 308161"/>
              <a:gd name="connsiteX8" fmla="*/ 334760 w 8233174"/>
              <a:gd name="connsiteY8" fmla="*/ 85911 h 308161"/>
              <a:gd name="connsiteX9" fmla="*/ 101927 w 8233174"/>
              <a:gd name="connsiteY9" fmla="*/ 181161 h 308161"/>
              <a:gd name="connsiteX10" fmla="*/ 260677 w 8233174"/>
              <a:gd name="connsiteY10" fmla="*/ 308161 h 3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33174" h="308161">
                <a:moveTo>
                  <a:pt x="186594" y="276411"/>
                </a:moveTo>
                <a:lnTo>
                  <a:pt x="5107844" y="276411"/>
                </a:lnTo>
                <a:lnTo>
                  <a:pt x="7626677" y="286994"/>
                </a:lnTo>
                <a:cubicBezTo>
                  <a:pt x="8125857" y="286994"/>
                  <a:pt x="8002385" y="302869"/>
                  <a:pt x="8102927" y="276411"/>
                </a:cubicBezTo>
                <a:cubicBezTo>
                  <a:pt x="8203469" y="249953"/>
                  <a:pt x="8245802" y="174105"/>
                  <a:pt x="8229927" y="128244"/>
                </a:cubicBezTo>
                <a:cubicBezTo>
                  <a:pt x="8214052" y="82383"/>
                  <a:pt x="8270496" y="11827"/>
                  <a:pt x="8007677" y="1244"/>
                </a:cubicBezTo>
                <a:cubicBezTo>
                  <a:pt x="7744858" y="-9339"/>
                  <a:pt x="7383260" y="50633"/>
                  <a:pt x="6653010" y="64744"/>
                </a:cubicBezTo>
                <a:cubicBezTo>
                  <a:pt x="5922760" y="78855"/>
                  <a:pt x="3626177" y="85911"/>
                  <a:pt x="3626177" y="85911"/>
                </a:cubicBezTo>
                <a:lnTo>
                  <a:pt x="334760" y="85911"/>
                </a:lnTo>
                <a:cubicBezTo>
                  <a:pt x="-252615" y="101786"/>
                  <a:pt x="114274" y="144119"/>
                  <a:pt x="101927" y="181161"/>
                </a:cubicBezTo>
                <a:cubicBezTo>
                  <a:pt x="89580" y="218203"/>
                  <a:pt x="260677" y="308161"/>
                  <a:pt x="260677" y="308161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5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46920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IPv6 </a:t>
            </a:r>
            <a:r>
              <a:rPr lang="en-US" sz="3600" dirty="0" smtClean="0"/>
              <a:t>Failures – Q3 2015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279,116 failing IPv6 addresses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143,357 6to4 addresses</a:t>
            </a:r>
          </a:p>
          <a:p>
            <a:pPr marL="0" indent="0">
              <a:buNone/>
            </a:pPr>
            <a:r>
              <a:rPr lang="en-US" sz="2800" dirty="0" smtClean="0"/>
              <a:t>        118 </a:t>
            </a:r>
            <a:r>
              <a:rPr lang="en-US" sz="2800" dirty="0" err="1" smtClean="0"/>
              <a:t>teredo</a:t>
            </a:r>
            <a:r>
              <a:rPr lang="en-US" sz="2800" dirty="0" smtClean="0"/>
              <a:t> addresses</a:t>
            </a:r>
          </a:p>
          <a:p>
            <a:pPr marL="0" indent="0">
              <a:buNone/>
            </a:pPr>
            <a:r>
              <a:rPr lang="en-US" sz="2800" dirty="0" smtClean="0"/>
              <a:t>          92 fe80:: local scope addresses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709 unallocated addresses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1,358 unannounced addresses</a:t>
            </a:r>
          </a:p>
          <a:p>
            <a:pPr marL="0" indent="0">
              <a:buNone/>
            </a:pPr>
            <a:r>
              <a:rPr lang="en-US" sz="2800" dirty="0" smtClean="0"/>
              <a:t>133,482 addresses from unicast allocated routed space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AU" sz="2800" dirty="0" smtClean="0"/>
              <a:t>102,826 unique /64s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reeform 3"/>
          <p:cNvSpPr/>
          <p:nvPr/>
        </p:nvSpPr>
        <p:spPr>
          <a:xfrm>
            <a:off x="508000" y="2053166"/>
            <a:ext cx="1037176" cy="476252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533409" y="5063066"/>
            <a:ext cx="1037176" cy="476252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890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about IPv4 Connection Failures?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2011:  failure rate 0.2%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8062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about IPv4 Connection Failures?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2011:  failure rate 0.2%</a:t>
            </a:r>
          </a:p>
          <a:p>
            <a:pPr marL="0" indent="0">
              <a:buNone/>
            </a:pPr>
            <a:r>
              <a:rPr lang="en-AU" dirty="0" smtClean="0"/>
              <a:t>2015: 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	</a:t>
            </a:r>
            <a:r>
              <a:rPr lang="cs-CZ" dirty="0" smtClean="0"/>
              <a:t>334,957,192</a:t>
            </a:r>
            <a:r>
              <a:rPr lang="is-IS" dirty="0" smtClean="0"/>
              <a:t> </a:t>
            </a:r>
            <a:r>
              <a:rPr lang="is-IS" dirty="0" smtClean="0"/>
              <a:t>IPv4 endpoints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	   </a:t>
            </a:r>
            <a:r>
              <a:rPr lang="is-IS" dirty="0" smtClean="0"/>
              <a:t>  </a:t>
            </a:r>
            <a:r>
              <a:rPr lang="fi-FI" dirty="0" smtClean="0"/>
              <a:t>1,197,903</a:t>
            </a:r>
            <a:r>
              <a:rPr lang="is-IS" dirty="0" smtClean="0"/>
              <a:t> </a:t>
            </a:r>
            <a:r>
              <a:rPr lang="en-US" dirty="0" smtClean="0"/>
              <a:t>Connection </a:t>
            </a:r>
            <a:r>
              <a:rPr lang="en-US" dirty="0" smtClean="0"/>
              <a:t>Failures </a:t>
            </a:r>
            <a:r>
              <a:rPr lang="en-US" dirty="0" smtClean="0"/>
              <a:t>(0.3%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430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IPv4 </a:t>
            </a:r>
            <a:r>
              <a:rPr lang="en-AU" dirty="0" smtClean="0"/>
              <a:t>Connection </a:t>
            </a:r>
            <a:r>
              <a:rPr lang="en-AU" dirty="0" smtClean="0"/>
              <a:t>Failure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0" b="-1807"/>
          <a:stretch/>
        </p:blipFill>
        <p:spPr>
          <a:xfrm>
            <a:off x="457200" y="1600200"/>
            <a:ext cx="8229600" cy="4749995"/>
          </a:xfrm>
        </p:spPr>
      </p:pic>
      <p:sp>
        <p:nvSpPr>
          <p:cNvPr id="6" name="TextBox 5"/>
          <p:cNvSpPr txBox="1"/>
          <p:nvPr/>
        </p:nvSpPr>
        <p:spPr>
          <a:xfrm>
            <a:off x="5903968" y="3700776"/>
            <a:ext cx="24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hnbergHand"/>
                <a:cs typeface="AhnbergHand"/>
              </a:rPr>
              <a:t>Missing PCAP data</a:t>
            </a:r>
            <a:endParaRPr lang="en-AU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93604" y="4197016"/>
            <a:ext cx="488137" cy="742417"/>
          </a:xfrm>
          <a:custGeom>
            <a:avLst/>
            <a:gdLst>
              <a:gd name="connsiteX0" fmla="*/ 0 w 488137"/>
              <a:gd name="connsiteY0" fmla="*/ 0 h 742417"/>
              <a:gd name="connsiteX1" fmla="*/ 319588 w 488137"/>
              <a:gd name="connsiteY1" fmla="*/ 386899 h 742417"/>
              <a:gd name="connsiteX2" fmla="*/ 428921 w 488137"/>
              <a:gd name="connsiteY2" fmla="*/ 740155 h 742417"/>
              <a:gd name="connsiteX3" fmla="*/ 487792 w 488137"/>
              <a:gd name="connsiteY3" fmla="*/ 546706 h 742417"/>
              <a:gd name="connsiteX4" fmla="*/ 403690 w 488137"/>
              <a:gd name="connsiteY4" fmla="*/ 723334 h 742417"/>
              <a:gd name="connsiteX5" fmla="*/ 285947 w 488137"/>
              <a:gd name="connsiteY5" fmla="*/ 630814 h 7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137" h="742417">
                <a:moveTo>
                  <a:pt x="0" y="0"/>
                </a:moveTo>
                <a:cubicBezTo>
                  <a:pt x="124050" y="131770"/>
                  <a:pt x="248101" y="263540"/>
                  <a:pt x="319588" y="386899"/>
                </a:cubicBezTo>
                <a:cubicBezTo>
                  <a:pt x="391075" y="510258"/>
                  <a:pt x="400887" y="713521"/>
                  <a:pt x="428921" y="740155"/>
                </a:cubicBezTo>
                <a:cubicBezTo>
                  <a:pt x="456955" y="766789"/>
                  <a:pt x="491997" y="549510"/>
                  <a:pt x="487792" y="546706"/>
                </a:cubicBezTo>
                <a:cubicBezTo>
                  <a:pt x="483587" y="543903"/>
                  <a:pt x="437331" y="709316"/>
                  <a:pt x="403690" y="723334"/>
                </a:cubicBezTo>
                <a:cubicBezTo>
                  <a:pt x="370049" y="737352"/>
                  <a:pt x="285947" y="630814"/>
                  <a:pt x="285947" y="630814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6588686" y="5080156"/>
            <a:ext cx="1157893" cy="311201"/>
          </a:xfrm>
          <a:custGeom>
            <a:avLst/>
            <a:gdLst>
              <a:gd name="connsiteX0" fmla="*/ 139481 w 1157893"/>
              <a:gd name="connsiteY0" fmla="*/ 0 h 311201"/>
              <a:gd name="connsiteX1" fmla="*/ 4918 w 1157893"/>
              <a:gd name="connsiteY1" fmla="*/ 142984 h 311201"/>
              <a:gd name="connsiteX2" fmla="*/ 164712 w 1157893"/>
              <a:gd name="connsiteY2" fmla="*/ 302790 h 311201"/>
              <a:gd name="connsiteX3" fmla="*/ 38559 w 1157893"/>
              <a:gd name="connsiteY3" fmla="*/ 159806 h 311201"/>
              <a:gd name="connsiteX4" fmla="*/ 980502 w 1157893"/>
              <a:gd name="connsiteY4" fmla="*/ 142984 h 311201"/>
              <a:gd name="connsiteX5" fmla="*/ 1073015 w 1157893"/>
              <a:gd name="connsiteY5" fmla="*/ 168217 h 311201"/>
              <a:gd name="connsiteX6" fmla="*/ 938451 w 1157893"/>
              <a:gd name="connsiteY6" fmla="*/ 42054 h 311201"/>
              <a:gd name="connsiteX7" fmla="*/ 1157117 w 1157893"/>
              <a:gd name="connsiteY7" fmla="*/ 176628 h 311201"/>
              <a:gd name="connsiteX8" fmla="*/ 997323 w 1157893"/>
              <a:gd name="connsiteY8" fmla="*/ 311201 h 3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893" h="311201">
                <a:moveTo>
                  <a:pt x="139481" y="0"/>
                </a:moveTo>
                <a:cubicBezTo>
                  <a:pt x="70097" y="46259"/>
                  <a:pt x="713" y="92519"/>
                  <a:pt x="4918" y="142984"/>
                </a:cubicBezTo>
                <a:cubicBezTo>
                  <a:pt x="9123" y="193449"/>
                  <a:pt x="159105" y="299986"/>
                  <a:pt x="164712" y="302790"/>
                </a:cubicBezTo>
                <a:cubicBezTo>
                  <a:pt x="170319" y="305594"/>
                  <a:pt x="-97406" y="186440"/>
                  <a:pt x="38559" y="159806"/>
                </a:cubicBezTo>
                <a:cubicBezTo>
                  <a:pt x="174524" y="133172"/>
                  <a:pt x="808093" y="141582"/>
                  <a:pt x="980502" y="142984"/>
                </a:cubicBezTo>
                <a:cubicBezTo>
                  <a:pt x="1152911" y="144386"/>
                  <a:pt x="1080024" y="185039"/>
                  <a:pt x="1073015" y="168217"/>
                </a:cubicBezTo>
                <a:cubicBezTo>
                  <a:pt x="1066007" y="151395"/>
                  <a:pt x="924434" y="40652"/>
                  <a:pt x="938451" y="42054"/>
                </a:cubicBezTo>
                <a:cubicBezTo>
                  <a:pt x="952468" y="43456"/>
                  <a:pt x="1147305" y="131770"/>
                  <a:pt x="1157117" y="176628"/>
                </a:cubicBezTo>
                <a:cubicBezTo>
                  <a:pt x="1166929" y="221486"/>
                  <a:pt x="1082126" y="266343"/>
                  <a:pt x="997323" y="311201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008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0" b="-2333"/>
          <a:stretch/>
        </p:blipFill>
        <p:spPr>
          <a:xfrm>
            <a:off x="457200" y="1600200"/>
            <a:ext cx="8229600" cy="4775227"/>
          </a:xfrm>
        </p:spPr>
      </p:pic>
    </p:spTree>
    <p:extLst>
      <p:ext uri="{BB962C8B-B14F-4D97-AF65-F5344CB8AC3E}">
        <p14:creationId xmlns:p14="http://schemas.microsoft.com/office/powerpoint/2010/main" val="72158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Comparison: Unicast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0" b="-1807"/>
          <a:stretch/>
        </p:blipFill>
        <p:spPr>
          <a:xfrm>
            <a:off x="457200" y="1600200"/>
            <a:ext cx="8229600" cy="4749995"/>
          </a:xfrm>
        </p:spPr>
      </p:pic>
    </p:spTree>
    <p:extLst>
      <p:ext uri="{BB962C8B-B14F-4D97-AF65-F5344CB8AC3E}">
        <p14:creationId xmlns:p14="http://schemas.microsoft.com/office/powerpoint/2010/main" val="357172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Comparison: Unicast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0" b="-1807"/>
          <a:stretch/>
        </p:blipFill>
        <p:spPr>
          <a:xfrm>
            <a:off x="457200" y="1600200"/>
            <a:ext cx="8229600" cy="4749995"/>
          </a:xfrm>
        </p:spPr>
      </p:pic>
      <p:sp>
        <p:nvSpPr>
          <p:cNvPr id="3" name="Freeform 2"/>
          <p:cNvSpPr/>
          <p:nvPr/>
        </p:nvSpPr>
        <p:spPr>
          <a:xfrm>
            <a:off x="8031750" y="4942362"/>
            <a:ext cx="193456" cy="777204"/>
          </a:xfrm>
          <a:custGeom>
            <a:avLst/>
            <a:gdLst>
              <a:gd name="connsiteX0" fmla="*/ 42051 w 193456"/>
              <a:gd name="connsiteY0" fmla="*/ 78918 h 777204"/>
              <a:gd name="connsiteX1" fmla="*/ 100922 w 193456"/>
              <a:gd name="connsiteY1" fmla="*/ 28453 h 777204"/>
              <a:gd name="connsiteX2" fmla="*/ 193435 w 193456"/>
              <a:gd name="connsiteY2" fmla="*/ 87329 h 777204"/>
              <a:gd name="connsiteX3" fmla="*/ 92512 w 193456"/>
              <a:gd name="connsiteY3" fmla="*/ 36864 h 777204"/>
              <a:gd name="connsiteX4" fmla="*/ 100922 w 193456"/>
              <a:gd name="connsiteY4" fmla="*/ 726554 h 777204"/>
              <a:gd name="connsiteX5" fmla="*/ 176614 w 193456"/>
              <a:gd name="connsiteY5" fmla="*/ 625624 h 777204"/>
              <a:gd name="connsiteX6" fmla="*/ 92512 w 193456"/>
              <a:gd name="connsiteY6" fmla="*/ 777019 h 777204"/>
              <a:gd name="connsiteX7" fmla="*/ 0 w 193456"/>
              <a:gd name="connsiteY7" fmla="*/ 659267 h 77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56" h="777204">
                <a:moveTo>
                  <a:pt x="42051" y="78918"/>
                </a:moveTo>
                <a:cubicBezTo>
                  <a:pt x="58871" y="52984"/>
                  <a:pt x="75691" y="27051"/>
                  <a:pt x="100922" y="28453"/>
                </a:cubicBezTo>
                <a:cubicBezTo>
                  <a:pt x="126153" y="29855"/>
                  <a:pt x="194837" y="85927"/>
                  <a:pt x="193435" y="87329"/>
                </a:cubicBezTo>
                <a:cubicBezTo>
                  <a:pt x="192033" y="88731"/>
                  <a:pt x="107931" y="-69673"/>
                  <a:pt x="92512" y="36864"/>
                </a:cubicBezTo>
                <a:cubicBezTo>
                  <a:pt x="77093" y="143401"/>
                  <a:pt x="86905" y="628427"/>
                  <a:pt x="100922" y="726554"/>
                </a:cubicBezTo>
                <a:cubicBezTo>
                  <a:pt x="114939" y="824681"/>
                  <a:pt x="178016" y="617213"/>
                  <a:pt x="176614" y="625624"/>
                </a:cubicBezTo>
                <a:cubicBezTo>
                  <a:pt x="175212" y="634035"/>
                  <a:pt x="121948" y="771412"/>
                  <a:pt x="92512" y="777019"/>
                </a:cubicBezTo>
                <a:cubicBezTo>
                  <a:pt x="63076" y="782626"/>
                  <a:pt x="0" y="659267"/>
                  <a:pt x="0" y="65926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8072382" y="5181833"/>
            <a:ext cx="52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hnbergHand"/>
                <a:cs typeface="AhnbergHand"/>
              </a:rPr>
              <a:t>9x</a:t>
            </a:r>
            <a:endParaRPr lang="en-AU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909078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It’s still not good!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IPv6 Unicast Failure rate: 1.8% (steady)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IPv4 Failure rate: 0.2% (and falling!)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8062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882" y="1417638"/>
            <a:ext cx="8655731" cy="1682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17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dive into SYNs!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4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</a:t>
            </a:r>
            <a:r>
              <a:rPr lang="en-AU" dirty="0"/>
              <a:t>M</a:t>
            </a:r>
            <a:r>
              <a:rPr lang="en-AU" dirty="0" smtClean="0"/>
              <a:t>easurement </a:t>
            </a:r>
            <a:r>
              <a:rPr lang="en-AU" dirty="0"/>
              <a:t>T</a:t>
            </a:r>
            <a:r>
              <a:rPr lang="en-AU" dirty="0" smtClean="0"/>
              <a:t>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Embed a script in an online ad</a:t>
            </a:r>
          </a:p>
          <a:p>
            <a:r>
              <a:rPr lang="en-AU" dirty="0" smtClean="0"/>
              <a:t>Have the script generate a set of URLs to fetch</a:t>
            </a:r>
          </a:p>
          <a:p>
            <a:r>
              <a:rPr lang="en-AU" dirty="0" smtClean="0"/>
              <a:t>Examine the packets seen at the server to determine reliability and RTT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216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SYNs?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TCP session starts with a SYN handshake</a:t>
            </a:r>
          </a:p>
          <a:p>
            <a:r>
              <a:rPr lang="en-AU" dirty="0" smtClean="0"/>
              <a:t>Its typically a kernel level operation, which means that there is little in the way of application level interaction with the SYN exchange</a:t>
            </a:r>
          </a:p>
          <a:p>
            <a:r>
              <a:rPr lang="en-AU" dirty="0" smtClean="0"/>
              <a:t>On the downside there is only a single sample point per measurement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468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 comparative </a:t>
            </a:r>
            <a:r>
              <a:rPr lang="en-US" baseline="0" dirty="0" smtClean="0"/>
              <a:t>RTT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For each successful connection 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couplet (IPv4 and IPv4) from the same endpoint, 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gather the pair of RTT measurements </a:t>
            </a:r>
            <a:r>
              <a:rPr lang="en-US" dirty="0" smtClean="0"/>
              <a:t>from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the SYN-ACK exchanges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Use the server’s web logs to associate a couplet of IPv4 and IPv6 addresses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Use the packet dumps to collect RTT information from the SYN-ACK Exchange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Plot the difference in RTT in buckets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97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202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941493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15900"/>
            <a:ext cx="9144000" cy="642025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6336268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0930" y="3912898"/>
            <a:ext cx="10205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817" y="3912898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4323609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2385922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961"/>
            <a:ext cx="9144000" cy="5080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6252980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4323609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8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2015 Data – </a:t>
            </a:r>
            <a:r>
              <a:rPr lang="en-US" sz="2800" dirty="0" smtClean="0">
                <a:latin typeface="Powderfinger Type"/>
                <a:cs typeface="Powderfinger Type"/>
              </a:rPr>
              <a:t>November </a:t>
            </a:r>
            <a:r>
              <a:rPr lang="en-US" sz="2800" dirty="0" smtClean="0">
                <a:latin typeface="Powderfinger Type"/>
                <a:cs typeface="Powderfinger Type"/>
              </a:rPr>
              <a:t>2015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054445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139"/>
            <a:ext cx="9144000" cy="5080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6148870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570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2015 </a:t>
            </a:r>
            <a:r>
              <a:rPr lang="en-US" sz="2800" dirty="0">
                <a:latin typeface="Powderfinger Type"/>
                <a:cs typeface="Powderfinger Type"/>
              </a:rPr>
              <a:t>Data </a:t>
            </a:r>
            <a:r>
              <a:rPr lang="en-US" sz="2800" dirty="0" smtClean="0">
                <a:latin typeface="Powderfinger Type"/>
                <a:cs typeface="Powderfinger Type"/>
              </a:rPr>
              <a:t>– November </a:t>
            </a:r>
            <a:r>
              <a:rPr lang="en-US" sz="2800" dirty="0">
                <a:latin typeface="Powderfinger Type"/>
                <a:cs typeface="Powderfinger Type"/>
              </a:rPr>
              <a:t>2015</a:t>
            </a:r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017081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618"/>
            <a:ext cx="9144000" cy="5080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6055171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570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2015 </a:t>
            </a:r>
            <a:r>
              <a:rPr lang="en-US" sz="2800" dirty="0">
                <a:latin typeface="Powderfinger Type"/>
                <a:cs typeface="Powderfinger Type"/>
              </a:rPr>
              <a:t>Data </a:t>
            </a:r>
            <a:r>
              <a:rPr lang="en-US" sz="2800" dirty="0" smtClean="0">
                <a:latin typeface="Powderfinger Type"/>
                <a:cs typeface="Powderfinger Type"/>
              </a:rPr>
              <a:t>– November </a:t>
            </a:r>
            <a:r>
              <a:rPr lang="en-US" sz="2800" dirty="0">
                <a:latin typeface="Powderfinger Type"/>
                <a:cs typeface="Powderfinger Type"/>
              </a:rPr>
              <a:t>2015</a:t>
            </a:r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731755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453"/>
            <a:ext cx="9144000" cy="5080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99006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8155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2015 </a:t>
            </a:r>
            <a:r>
              <a:rPr lang="en-US" sz="2800" dirty="0">
                <a:latin typeface="Powderfinger Type"/>
                <a:cs typeface="Powderfinger Type"/>
              </a:rPr>
              <a:t>Data </a:t>
            </a:r>
            <a:r>
              <a:rPr lang="en-US" sz="2800" dirty="0">
                <a:latin typeface="Powderfinger Type"/>
                <a:cs typeface="Powderfinger Type"/>
              </a:rPr>
              <a:t>CDF (using 10ms resolution)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68306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453"/>
            <a:ext cx="9144000" cy="5080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99006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8155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2015 Data CDF (using 10ms resolution)</a:t>
            </a:r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891" y="4561635"/>
            <a:ext cx="3283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18% of samples unicast IPv6 is more than 1/100 sec faster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86667" y="5058813"/>
            <a:ext cx="1197196" cy="275187"/>
          </a:xfrm>
          <a:custGeom>
            <a:avLst/>
            <a:gdLst>
              <a:gd name="connsiteX0" fmla="*/ 0 w 1197196"/>
              <a:gd name="connsiteY0" fmla="*/ 169354 h 275187"/>
              <a:gd name="connsiteX1" fmla="*/ 677333 w 1197196"/>
              <a:gd name="connsiteY1" fmla="*/ 148187 h 275187"/>
              <a:gd name="connsiteX2" fmla="*/ 1185333 w 1197196"/>
              <a:gd name="connsiteY2" fmla="*/ 137604 h 275187"/>
              <a:gd name="connsiteX3" fmla="*/ 1047750 w 1197196"/>
              <a:gd name="connsiteY3" fmla="*/ 20 h 275187"/>
              <a:gd name="connsiteX4" fmla="*/ 1185333 w 1197196"/>
              <a:gd name="connsiteY4" fmla="*/ 148187 h 275187"/>
              <a:gd name="connsiteX5" fmla="*/ 994833 w 1197196"/>
              <a:gd name="connsiteY5" fmla="*/ 275187 h 2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196" h="275187">
                <a:moveTo>
                  <a:pt x="0" y="169354"/>
                </a:moveTo>
                <a:lnTo>
                  <a:pt x="677333" y="148187"/>
                </a:lnTo>
                <a:cubicBezTo>
                  <a:pt x="874888" y="142895"/>
                  <a:pt x="1123597" y="162298"/>
                  <a:pt x="1185333" y="137604"/>
                </a:cubicBezTo>
                <a:cubicBezTo>
                  <a:pt x="1247069" y="112909"/>
                  <a:pt x="1047750" y="-1744"/>
                  <a:pt x="1047750" y="20"/>
                </a:cubicBezTo>
                <a:cubicBezTo>
                  <a:pt x="1047750" y="1784"/>
                  <a:pt x="1194153" y="102326"/>
                  <a:pt x="1185333" y="148187"/>
                </a:cubicBezTo>
                <a:cubicBezTo>
                  <a:pt x="1176513" y="194048"/>
                  <a:pt x="1085673" y="234617"/>
                  <a:pt x="994833" y="275187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510628" y="2603927"/>
            <a:ext cx="328376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24% of samples unicast IPv6 is more than 1/100 sec slower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992074" y="2383564"/>
            <a:ext cx="421195" cy="323199"/>
          </a:xfrm>
          <a:custGeom>
            <a:avLst/>
            <a:gdLst>
              <a:gd name="connsiteX0" fmla="*/ 421195 w 421195"/>
              <a:gd name="connsiteY0" fmla="*/ 323199 h 323199"/>
              <a:gd name="connsiteX1" fmla="*/ 36020 w 421195"/>
              <a:gd name="connsiteY1" fmla="*/ 73344 h 323199"/>
              <a:gd name="connsiteX2" fmla="*/ 223402 w 421195"/>
              <a:gd name="connsiteY2" fmla="*/ 469 h 323199"/>
              <a:gd name="connsiteX3" fmla="*/ 4790 w 421195"/>
              <a:gd name="connsiteY3" fmla="*/ 52523 h 323199"/>
              <a:gd name="connsiteX4" fmla="*/ 67250 w 421195"/>
              <a:gd name="connsiteY4" fmla="*/ 239914 h 32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95" h="323199">
                <a:moveTo>
                  <a:pt x="421195" y="323199"/>
                </a:moveTo>
                <a:cubicBezTo>
                  <a:pt x="245090" y="225165"/>
                  <a:pt x="68985" y="127132"/>
                  <a:pt x="36020" y="73344"/>
                </a:cubicBezTo>
                <a:cubicBezTo>
                  <a:pt x="3054" y="19556"/>
                  <a:pt x="228607" y="3939"/>
                  <a:pt x="223402" y="469"/>
                </a:cubicBezTo>
                <a:cubicBezTo>
                  <a:pt x="218197" y="-3001"/>
                  <a:pt x="30815" y="12615"/>
                  <a:pt x="4790" y="52523"/>
                </a:cubicBezTo>
                <a:cubicBezTo>
                  <a:pt x="-21235" y="92430"/>
                  <a:pt x="67250" y="239914"/>
                  <a:pt x="67250" y="239914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77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110"/>
            <a:ext cx="9144000" cy="5080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950" y="1716347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36540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8586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2015 Data CDF (using 0.1 </a:t>
            </a:r>
            <a:r>
              <a:rPr lang="en-US" sz="2800" dirty="0" err="1" smtClean="0">
                <a:latin typeface="Powderfinger Type"/>
                <a:cs typeface="Powderfinger Type"/>
              </a:rPr>
              <a:t>ms</a:t>
            </a:r>
            <a:r>
              <a:rPr lang="en-US" sz="2800" dirty="0" smtClean="0">
                <a:latin typeface="Powderfinger Type"/>
                <a:cs typeface="Powderfinger Type"/>
              </a:rPr>
              <a:t> resolution)</a:t>
            </a:r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41551" y="3366004"/>
            <a:ext cx="677953" cy="545043"/>
          </a:xfrm>
          <a:custGeom>
            <a:avLst/>
            <a:gdLst>
              <a:gd name="connsiteX0" fmla="*/ 437293 w 677953"/>
              <a:gd name="connsiteY0" fmla="*/ 545043 h 545043"/>
              <a:gd name="connsiteX1" fmla="*/ 664369 w 677953"/>
              <a:gd name="connsiteY1" fmla="*/ 99268 h 545043"/>
              <a:gd name="connsiteX2" fmla="*/ 84064 w 677953"/>
              <a:gd name="connsiteY2" fmla="*/ 23570 h 545043"/>
              <a:gd name="connsiteX3" fmla="*/ 42013 w 677953"/>
              <a:gd name="connsiteY3" fmla="*/ 418880 h 545043"/>
              <a:gd name="connsiteX4" fmla="*/ 454113 w 677953"/>
              <a:gd name="connsiteY4" fmla="*/ 402059 h 5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953" h="545043">
                <a:moveTo>
                  <a:pt x="437293" y="545043"/>
                </a:moveTo>
                <a:cubicBezTo>
                  <a:pt x="580266" y="365611"/>
                  <a:pt x="723240" y="186180"/>
                  <a:pt x="664369" y="99268"/>
                </a:cubicBezTo>
                <a:cubicBezTo>
                  <a:pt x="605498" y="12356"/>
                  <a:pt x="187790" y="-29699"/>
                  <a:pt x="84064" y="23570"/>
                </a:cubicBezTo>
                <a:cubicBezTo>
                  <a:pt x="-19662" y="76839"/>
                  <a:pt x="-19662" y="355799"/>
                  <a:pt x="42013" y="418880"/>
                </a:cubicBezTo>
                <a:cubicBezTo>
                  <a:pt x="103688" y="481961"/>
                  <a:pt x="278900" y="442010"/>
                  <a:pt x="454113" y="40205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92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pic>
        <p:nvPicPr>
          <p:cNvPr id="4" name="Content Placeholder 3" descr="fig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" b="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702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Is IPv6 as “good” as IPv4?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074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 IPv6 as fast as IPv4?</a:t>
            </a:r>
          </a:p>
          <a:p>
            <a:pPr marL="457200" lvl="1" indent="0">
              <a:buNone/>
            </a:pPr>
            <a:r>
              <a:rPr lang="en-US" dirty="0" smtClean="0"/>
              <a:t>Basically, yes</a:t>
            </a:r>
          </a:p>
          <a:p>
            <a:pPr marL="457200" lvl="1" indent="0">
              <a:buNone/>
            </a:pPr>
            <a:r>
              <a:rPr lang="en-US" dirty="0" smtClean="0"/>
              <a:t>IPv6 </a:t>
            </a:r>
            <a:r>
              <a:rPr lang="en-US" dirty="0"/>
              <a:t>is faster </a:t>
            </a:r>
            <a:r>
              <a:rPr lang="en-US" dirty="0" smtClean="0"/>
              <a:t>about half </a:t>
            </a:r>
            <a:r>
              <a:rPr lang="en-US" dirty="0"/>
              <a:t>of the time</a:t>
            </a:r>
          </a:p>
          <a:p>
            <a:pPr marL="457200" lvl="1" indent="0">
              <a:buNone/>
            </a:pPr>
            <a:r>
              <a:rPr lang="en-US" dirty="0" smtClean="0"/>
              <a:t>For 70% of unicast cases, IPv6 is within 10ms RTT of IPv4</a:t>
            </a:r>
          </a:p>
          <a:p>
            <a:pPr marL="457200" lvl="1" indent="0">
              <a:buNone/>
            </a:pPr>
            <a:r>
              <a:rPr lang="en-US" dirty="0" smtClean="0"/>
              <a:t>So they perform at much the same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But that</a:t>
            </a:r>
            <a:r>
              <a:rPr lang="uk-UA" dirty="0" smtClean="0"/>
              <a:t>’</a:t>
            </a:r>
            <a:r>
              <a:rPr lang="en-US" dirty="0" smtClean="0"/>
              <a:t>s just for unicast IPv6</a:t>
            </a:r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dirty="0" smtClean="0"/>
              <a:t>he use of 6to4 makes this a whole lot worse!</a:t>
            </a:r>
          </a:p>
        </p:txBody>
      </p:sp>
    </p:spTree>
    <p:extLst>
      <p:ext uri="{BB962C8B-B14F-4D97-AF65-F5344CB8AC3E}">
        <p14:creationId xmlns:p14="http://schemas.microsoft.com/office/powerpoint/2010/main" val="1995330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Is IPv6 as robust as IPv4</a:t>
            </a:r>
            <a:r>
              <a:rPr lang="en-US" dirty="0" smtClean="0"/>
              <a:t>?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IPv4 connection reliability currently sits at 0.2%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base failure rate of </a:t>
            </a:r>
            <a:r>
              <a:rPr lang="en-US" dirty="0" smtClean="0"/>
              <a:t>Unicast V6 </a:t>
            </a:r>
            <a:r>
              <a:rPr lang="en-US" dirty="0" smtClean="0"/>
              <a:t>connection attempts at </a:t>
            </a:r>
            <a:r>
              <a:rPr lang="en-US" dirty="0" smtClean="0"/>
              <a:t>1.8% </a:t>
            </a:r>
            <a:r>
              <a:rPr lang="en-US" dirty="0" smtClean="0"/>
              <a:t>of the total V6 unicast connections is not brilliant.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6to4 </a:t>
            </a:r>
            <a:r>
              <a:rPr lang="en-US" dirty="0"/>
              <a:t>is still terrible!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It </a:t>
            </a:r>
            <a:r>
              <a:rPr lang="en-US" dirty="0" smtClean="0"/>
              <a:t>could be better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It could be a whole lot better!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769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you can establish a connection, then IPv4 and IPv6 appear to have comparable RTT measurements across most of the Internet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But the odds of establishing </a:t>
            </a:r>
            <a:r>
              <a:rPr lang="en-AU" dirty="0" smtClean="0"/>
              <a:t>that </a:t>
            </a:r>
            <a:r>
              <a:rPr lang="en-AU" dirty="0" smtClean="0"/>
              <a:t>connection </a:t>
            </a:r>
            <a:r>
              <a:rPr lang="en-AU" dirty="0" smtClean="0"/>
              <a:t>are </a:t>
            </a:r>
            <a:r>
              <a:rPr lang="en-AU" dirty="0" smtClean="0"/>
              <a:t>still </a:t>
            </a:r>
            <a:r>
              <a:rPr lang="en-AU" dirty="0" smtClean="0"/>
              <a:t>weighted </a:t>
            </a:r>
            <a:r>
              <a:rPr lang="en-AU" dirty="0" smtClean="0"/>
              <a:t>in favour of </a:t>
            </a:r>
            <a:r>
              <a:rPr lang="en-AU" dirty="0" smtClean="0"/>
              <a:t>IPv4!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803223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2701418" y="3169546"/>
            <a:ext cx="3211308" cy="1180416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8072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pic>
        <p:nvPicPr>
          <p:cNvPr id="4" name="Content Placeholder 3" descr="fig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" b="503"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7430664" y="1881192"/>
            <a:ext cx="1307591" cy="846392"/>
          </a:xfrm>
          <a:custGeom>
            <a:avLst/>
            <a:gdLst>
              <a:gd name="connsiteX0" fmla="*/ 439396 w 1307591"/>
              <a:gd name="connsiteY0" fmla="*/ 638180 h 846392"/>
              <a:gd name="connsiteX1" fmla="*/ 1053594 w 1307591"/>
              <a:gd name="connsiteY1" fmla="*/ 763107 h 846392"/>
              <a:gd name="connsiteX2" fmla="*/ 1251386 w 1307591"/>
              <a:gd name="connsiteY2" fmla="*/ 211344 h 846392"/>
              <a:gd name="connsiteX3" fmla="*/ 85452 w 1307591"/>
              <a:gd name="connsiteY3" fmla="*/ 34363 h 846392"/>
              <a:gd name="connsiteX4" fmla="*/ 179143 w 1307591"/>
              <a:gd name="connsiteY4" fmla="*/ 846392 h 84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591" h="846392">
                <a:moveTo>
                  <a:pt x="439396" y="638180"/>
                </a:moveTo>
                <a:cubicBezTo>
                  <a:pt x="678829" y="736213"/>
                  <a:pt x="918262" y="834246"/>
                  <a:pt x="1053594" y="763107"/>
                </a:cubicBezTo>
                <a:cubicBezTo>
                  <a:pt x="1188926" y="691968"/>
                  <a:pt x="1412743" y="332801"/>
                  <a:pt x="1251386" y="211344"/>
                </a:cubicBezTo>
                <a:cubicBezTo>
                  <a:pt x="1090029" y="89887"/>
                  <a:pt x="264159" y="-71478"/>
                  <a:pt x="85452" y="34363"/>
                </a:cubicBezTo>
                <a:cubicBezTo>
                  <a:pt x="-93255" y="140204"/>
                  <a:pt x="42944" y="493298"/>
                  <a:pt x="179143" y="846392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872518">
            <a:off x="2539131" y="3124858"/>
            <a:ext cx="5030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Yes, that’s 10 M measurements per day!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76043" y="2394444"/>
            <a:ext cx="2347957" cy="676691"/>
          </a:xfrm>
          <a:custGeom>
            <a:avLst/>
            <a:gdLst>
              <a:gd name="connsiteX0" fmla="*/ 0 w 2347957"/>
              <a:gd name="connsiteY0" fmla="*/ 676691 h 676691"/>
              <a:gd name="connsiteX1" fmla="*/ 1082654 w 2347957"/>
              <a:gd name="connsiteY1" fmla="*/ 229034 h 676691"/>
              <a:gd name="connsiteX2" fmla="*/ 2311050 w 2347957"/>
              <a:gd name="connsiteY2" fmla="*/ 124928 h 676691"/>
              <a:gd name="connsiteX3" fmla="*/ 2050796 w 2347957"/>
              <a:gd name="connsiteY3" fmla="*/ 0 h 676691"/>
              <a:gd name="connsiteX4" fmla="*/ 2300640 w 2347957"/>
              <a:gd name="connsiteY4" fmla="*/ 124928 h 676691"/>
              <a:gd name="connsiteX5" fmla="*/ 2134077 w 2347957"/>
              <a:gd name="connsiteY5" fmla="*/ 291498 h 67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957" h="676691">
                <a:moveTo>
                  <a:pt x="0" y="676691"/>
                </a:moveTo>
                <a:cubicBezTo>
                  <a:pt x="348739" y="498842"/>
                  <a:pt x="697479" y="320994"/>
                  <a:pt x="1082654" y="229034"/>
                </a:cubicBezTo>
                <a:cubicBezTo>
                  <a:pt x="1467829" y="137074"/>
                  <a:pt x="2149693" y="163100"/>
                  <a:pt x="2311050" y="124928"/>
                </a:cubicBezTo>
                <a:cubicBezTo>
                  <a:pt x="2472407" y="86756"/>
                  <a:pt x="2052531" y="0"/>
                  <a:pt x="2050796" y="0"/>
                </a:cubicBezTo>
                <a:cubicBezTo>
                  <a:pt x="2049061" y="0"/>
                  <a:pt x="2286760" y="76345"/>
                  <a:pt x="2300640" y="124928"/>
                </a:cubicBezTo>
                <a:cubicBezTo>
                  <a:pt x="2314520" y="173511"/>
                  <a:pt x="2134077" y="291498"/>
                  <a:pt x="2134077" y="29149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6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pic>
        <p:nvPicPr>
          <p:cNvPr id="5" name="Content Placeholder 4" descr="fig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" b="50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 rot="16200000">
            <a:off x="197793" y="4268355"/>
            <a:ext cx="62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Log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88781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5" y="3179303"/>
            <a:ext cx="8056980" cy="1682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14" y="1882607"/>
            <a:ext cx="19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Outbound SYN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360" y="2935797"/>
            <a:ext cx="24431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Busted SYN ACK</a:t>
            </a:r>
          </a:p>
          <a:p>
            <a:r>
              <a:rPr lang="en-US" dirty="0" smtClean="0">
                <a:latin typeface="AhnbergHand"/>
                <a:cs typeface="AhnbergHand"/>
              </a:rPr>
              <a:t>Return path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Connection 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93378" y="2248695"/>
            <a:ext cx="5008" cy="260266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520507" y="2246271"/>
            <a:ext cx="1151215" cy="295096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593378" y="2121674"/>
            <a:ext cx="1257039" cy="10620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1676031" y="2425676"/>
            <a:ext cx="156152" cy="83285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1842593" y="2196642"/>
            <a:ext cx="20821" cy="187391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6537563" y="1979751"/>
            <a:ext cx="711768" cy="956046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6544602" y="1801038"/>
            <a:ext cx="669620" cy="1184473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6849867" y="1780217"/>
            <a:ext cx="562147" cy="10411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7422424" y="1811449"/>
            <a:ext cx="20998" cy="801618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7235042" y="2623478"/>
            <a:ext cx="187382" cy="291497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7276683" y="1821860"/>
            <a:ext cx="114511" cy="124927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1853004" y="1699213"/>
            <a:ext cx="4518364" cy="580714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4736610" y="2622682"/>
            <a:ext cx="1770750" cy="1236412"/>
          </a:xfrm>
          <a:custGeom>
            <a:avLst/>
            <a:gdLst>
              <a:gd name="connsiteX0" fmla="*/ 1717672 w 1770750"/>
              <a:gd name="connsiteY0" fmla="*/ 32028 h 1236412"/>
              <a:gd name="connsiteX1" fmla="*/ 1592750 w 1770750"/>
              <a:gd name="connsiteY1" fmla="*/ 796 h 1236412"/>
              <a:gd name="connsiteX2" fmla="*/ 249843 w 1770750"/>
              <a:gd name="connsiteY2" fmla="*/ 32028 h 1236412"/>
              <a:gd name="connsiteX3" fmla="*/ 83281 w 1770750"/>
              <a:gd name="connsiteY3" fmla="*/ 240240 h 1236412"/>
              <a:gd name="connsiteX4" fmla="*/ 114512 w 1770750"/>
              <a:gd name="connsiteY4" fmla="*/ 1198018 h 1236412"/>
              <a:gd name="connsiteX5" fmla="*/ 229023 w 1770750"/>
              <a:gd name="connsiteY5" fmla="*/ 1062680 h 1236412"/>
              <a:gd name="connsiteX6" fmla="*/ 124922 w 1770750"/>
              <a:gd name="connsiteY6" fmla="*/ 1208428 h 1236412"/>
              <a:gd name="connsiteX7" fmla="*/ 0 w 1770750"/>
              <a:gd name="connsiteY7" fmla="*/ 1135554 h 12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50" h="1236412">
                <a:moveTo>
                  <a:pt x="1717672" y="32028"/>
                </a:moveTo>
                <a:cubicBezTo>
                  <a:pt x="1777530" y="16412"/>
                  <a:pt x="1837388" y="796"/>
                  <a:pt x="1592750" y="796"/>
                </a:cubicBezTo>
                <a:cubicBezTo>
                  <a:pt x="1348112" y="796"/>
                  <a:pt x="501421" y="-7879"/>
                  <a:pt x="249843" y="32028"/>
                </a:cubicBezTo>
                <a:cubicBezTo>
                  <a:pt x="-1735" y="71935"/>
                  <a:pt x="105836" y="45908"/>
                  <a:pt x="83281" y="240240"/>
                </a:cubicBezTo>
                <a:cubicBezTo>
                  <a:pt x="60726" y="434572"/>
                  <a:pt x="90222" y="1060945"/>
                  <a:pt x="114512" y="1198018"/>
                </a:cubicBezTo>
                <a:cubicBezTo>
                  <a:pt x="138802" y="1335091"/>
                  <a:pt x="227288" y="1060945"/>
                  <a:pt x="229023" y="1062680"/>
                </a:cubicBezTo>
                <a:cubicBezTo>
                  <a:pt x="230758" y="1064415"/>
                  <a:pt x="163092" y="1196282"/>
                  <a:pt x="124922" y="1208428"/>
                </a:cubicBezTo>
                <a:cubicBezTo>
                  <a:pt x="86752" y="1220574"/>
                  <a:pt x="0" y="1135554"/>
                  <a:pt x="0" y="113555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 rot="20594228">
            <a:off x="5086869" y="3150718"/>
            <a:ext cx="365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What the server sees is an incoming SYN, but no matching incoming ACK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563" y="248226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7" y="2246271"/>
            <a:ext cx="56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54667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1413</Words>
  <Application>Microsoft Macintosh PowerPoint</Application>
  <PresentationFormat>On-screen Show (4:3)</PresentationFormat>
  <Paragraphs>306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IPv6 Performance</vt:lpstr>
      <vt:lpstr>What are we looking at:</vt:lpstr>
      <vt:lpstr>What are we looking at:</vt:lpstr>
      <vt:lpstr>The Measurement Technique</vt:lpstr>
      <vt:lpstr>Measurement Count</vt:lpstr>
      <vt:lpstr>Measurement Count</vt:lpstr>
      <vt:lpstr>Measurement Count</vt:lpstr>
      <vt:lpstr>What are we looking at:</vt:lpstr>
      <vt:lpstr>Connection Failure</vt:lpstr>
      <vt:lpstr>Compare two data sets</vt:lpstr>
      <vt:lpstr>2011 - Measuring Failure</vt:lpstr>
      <vt:lpstr>2011 - Relative Connection Failure Rates</vt:lpstr>
      <vt:lpstr>2011 - Relative Connection Failure Rates</vt:lpstr>
      <vt:lpstr>What is going on with IPv4?</vt:lpstr>
      <vt:lpstr>What is going on with IPv4?</vt:lpstr>
      <vt:lpstr>What is going on with IPv4?</vt:lpstr>
      <vt:lpstr>What about IPv6?</vt:lpstr>
      <vt:lpstr>V6 Failure Rate by Address Type</vt:lpstr>
      <vt:lpstr>6to4 Failure is Local Failure</vt:lpstr>
      <vt:lpstr>V6 Unicast Failures</vt:lpstr>
      <vt:lpstr>Data Set 2: Connection Failure in 2015</vt:lpstr>
      <vt:lpstr>Daily IPv6 Failures</vt:lpstr>
      <vt:lpstr>Daily IPv6 Failures</vt:lpstr>
      <vt:lpstr>6to4</vt:lpstr>
      <vt:lpstr>Daily IPv6 Failures</vt:lpstr>
      <vt:lpstr>Daily IPv6 Failures</vt:lpstr>
      <vt:lpstr>Origin AS’s with High IPv6 Failure Rates</vt:lpstr>
      <vt:lpstr>Origin AS’s with Zero Failure Rates</vt:lpstr>
      <vt:lpstr>Origin AS’s with Zero Failure Rates</vt:lpstr>
      <vt:lpstr>IPv6 Failures – Q3 2015</vt:lpstr>
      <vt:lpstr>What about IPv4 Connection Failures?</vt:lpstr>
      <vt:lpstr>What about IPv4 Connection Failures?</vt:lpstr>
      <vt:lpstr>IPv4 Connection Failure</vt:lpstr>
      <vt:lpstr>Comparison</vt:lpstr>
      <vt:lpstr>Comparison: Unicast</vt:lpstr>
      <vt:lpstr>Comparison: Unicast</vt:lpstr>
      <vt:lpstr>It’s still not good!</vt:lpstr>
      <vt:lpstr>What are we looking at:</vt:lpstr>
      <vt:lpstr>Let’s dive into SYNs!</vt:lpstr>
      <vt:lpstr>Why SYNs?</vt:lpstr>
      <vt:lpstr>Generating a comparative RTT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IPv6 as “good” as IPv4?</vt:lpstr>
      <vt:lpstr>Is IPv6 as “good” as IPv4?</vt:lpstr>
      <vt:lpstr>Is IPv6 as “good” as IPv4?</vt:lpstr>
      <vt:lpstr>Is IPv6 as “good” as IPv4?</vt:lpstr>
      <vt:lpstr>That’s it!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Performance</dc:title>
  <dc:creator>Geoff Huston</dc:creator>
  <cp:lastModifiedBy>Geoff Huston</cp:lastModifiedBy>
  <cp:revision>48</cp:revision>
  <dcterms:created xsi:type="dcterms:W3CDTF">2015-11-08T21:30:27Z</dcterms:created>
  <dcterms:modified xsi:type="dcterms:W3CDTF">2015-11-19T04:09:16Z</dcterms:modified>
</cp:coreProperties>
</file>