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257" r:id="rId2"/>
    <p:sldId id="353" r:id="rId3"/>
    <p:sldId id="260" r:id="rId4"/>
    <p:sldId id="261" r:id="rId5"/>
    <p:sldId id="316" r:id="rId6"/>
    <p:sldId id="258" r:id="rId7"/>
    <p:sldId id="317" r:id="rId8"/>
    <p:sldId id="318" r:id="rId9"/>
    <p:sldId id="262" r:id="rId10"/>
    <p:sldId id="266" r:id="rId11"/>
    <p:sldId id="267" r:id="rId12"/>
    <p:sldId id="319" r:id="rId13"/>
    <p:sldId id="270" r:id="rId14"/>
    <p:sldId id="271" r:id="rId15"/>
    <p:sldId id="273" r:id="rId16"/>
    <p:sldId id="274" r:id="rId17"/>
    <p:sldId id="276" r:id="rId18"/>
    <p:sldId id="354" r:id="rId19"/>
    <p:sldId id="277" r:id="rId20"/>
    <p:sldId id="370" r:id="rId21"/>
    <p:sldId id="371" r:id="rId22"/>
    <p:sldId id="372" r:id="rId23"/>
    <p:sldId id="373" r:id="rId24"/>
    <p:sldId id="374" r:id="rId25"/>
    <p:sldId id="278" r:id="rId26"/>
    <p:sldId id="310" r:id="rId27"/>
    <p:sldId id="311" r:id="rId28"/>
    <p:sldId id="312" r:id="rId29"/>
    <p:sldId id="313" r:id="rId30"/>
    <p:sldId id="314" r:id="rId31"/>
    <p:sldId id="321" r:id="rId32"/>
    <p:sldId id="322" r:id="rId33"/>
    <p:sldId id="323" r:id="rId34"/>
    <p:sldId id="324" r:id="rId35"/>
    <p:sldId id="326" r:id="rId36"/>
    <p:sldId id="325" r:id="rId37"/>
    <p:sldId id="336" r:id="rId38"/>
    <p:sldId id="337" r:id="rId39"/>
    <p:sldId id="303" r:id="rId40"/>
    <p:sldId id="348" r:id="rId41"/>
    <p:sldId id="299" r:id="rId42"/>
    <p:sldId id="357" r:id="rId43"/>
    <p:sldId id="358" r:id="rId44"/>
    <p:sldId id="359" r:id="rId45"/>
    <p:sldId id="361" r:id="rId46"/>
    <p:sldId id="362" r:id="rId47"/>
    <p:sldId id="327" r:id="rId48"/>
    <p:sldId id="328" r:id="rId49"/>
    <p:sldId id="355" r:id="rId50"/>
    <p:sldId id="356" r:id="rId51"/>
    <p:sldId id="329" r:id="rId52"/>
    <p:sldId id="365" r:id="rId53"/>
    <p:sldId id="366" r:id="rId54"/>
    <p:sldId id="347" r:id="rId55"/>
    <p:sldId id="300" r:id="rId56"/>
    <p:sldId id="367" r:id="rId57"/>
    <p:sldId id="330" r:id="rId58"/>
    <p:sldId id="363" r:id="rId59"/>
    <p:sldId id="364" r:id="rId60"/>
    <p:sldId id="331" r:id="rId61"/>
    <p:sldId id="333" r:id="rId62"/>
    <p:sldId id="388" r:id="rId63"/>
    <p:sldId id="389" r:id="rId64"/>
    <p:sldId id="338" r:id="rId65"/>
    <p:sldId id="383" r:id="rId66"/>
    <p:sldId id="385" r:id="rId67"/>
    <p:sldId id="393" r:id="rId68"/>
    <p:sldId id="386" r:id="rId69"/>
    <p:sldId id="387" r:id="rId70"/>
    <p:sldId id="332" r:id="rId71"/>
    <p:sldId id="375" r:id="rId72"/>
    <p:sldId id="376" r:id="rId73"/>
    <p:sldId id="377" r:id="rId74"/>
    <p:sldId id="378" r:id="rId75"/>
    <p:sldId id="379" r:id="rId76"/>
    <p:sldId id="380" r:id="rId77"/>
    <p:sldId id="381" r:id="rId78"/>
    <p:sldId id="382" r:id="rId79"/>
    <p:sldId id="368" r:id="rId80"/>
    <p:sldId id="369" r:id="rId81"/>
    <p:sldId id="390" r:id="rId82"/>
    <p:sldId id="391" r:id="rId83"/>
    <p:sldId id="392" r:id="rId84"/>
    <p:sldId id="351" r:id="rId85"/>
    <p:sldId id="352" r:id="rId86"/>
    <p:sldId id="309" r:id="rId87"/>
    <p:sldId id="297" r:id="rId88"/>
    <p:sldId id="394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A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2" d="100"/>
          <a:sy n="162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09111-9A06-8740-88BE-3C64BBF086EE}" type="datetimeFigureOut">
              <a:rPr lang="en-US" smtClean="0"/>
              <a:t>9/09/15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471E3-610D-1844-A39B-00273DEB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3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471E3-610D-1844-A39B-00273DEB26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4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7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0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8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9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6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96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2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8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2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9804F-DBF0-F542-A28E-7259D5C88FEF}" type="datetimeFigureOut">
              <a:rPr lang="en-US" smtClean="0"/>
              <a:t>9/09/15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3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owderfinger Typ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40"/>
            <a:ext cx="9144000" cy="6858000"/>
          </a:xfrm>
          <a:prstGeom prst="rect">
            <a:avLst/>
          </a:prstGeom>
          <a:solidFill>
            <a:srgbClr val="BFAB75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920" y="2702745"/>
            <a:ext cx="7772400" cy="1470025"/>
          </a:xfrm>
          <a:ln w="3175" cmpd="sng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6600" dirty="0" smtClean="0"/>
              <a:t>Measuring the End User</a:t>
            </a:r>
            <a:endParaRPr lang="en-US" sz="6600" dirty="0"/>
          </a:p>
        </p:txBody>
      </p:sp>
      <p:sp>
        <p:nvSpPr>
          <p:cNvPr id="6" name="Oval 5"/>
          <p:cNvSpPr/>
          <p:nvPr/>
        </p:nvSpPr>
        <p:spPr>
          <a:xfrm>
            <a:off x="8282172" y="3424422"/>
            <a:ext cx="352055" cy="352055"/>
          </a:xfrm>
          <a:prstGeom prst="ellipse">
            <a:avLst/>
          </a:prstGeom>
          <a:noFill/>
          <a:ln w="6350" cmpd="sng">
            <a:solidFill>
              <a:srgbClr val="8EB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58200" y="1961673"/>
            <a:ext cx="0" cy="1462749"/>
          </a:xfrm>
          <a:prstGeom prst="line">
            <a:avLst/>
          </a:prstGeom>
          <a:ln w="317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295258" y="5660447"/>
            <a:ext cx="2848742" cy="793709"/>
          </a:xfrm>
          <a:prstGeom prst="rect">
            <a:avLst/>
          </a:prstGeom>
          <a:solidFill>
            <a:srgbClr val="BFAB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4589" y="5505416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AhnbergHand"/>
                <a:cs typeface="AhnbergHand"/>
              </a:rPr>
              <a:t>Geoff Huston</a:t>
            </a:r>
          </a:p>
          <a:p>
            <a:pPr algn="r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AhnbergHand"/>
                <a:cs typeface="AhnbergHand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3897903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How to measure</a:t>
            </a:r>
            <a:r>
              <a:rPr lang="en-US" baseline="0" dirty="0" smtClean="0">
                <a:solidFill>
                  <a:srgbClr val="984807"/>
                </a:solidFill>
              </a:rPr>
              <a:t> </a:t>
            </a:r>
            <a:r>
              <a:rPr lang="en-US" baseline="0" dirty="0" smtClean="0">
                <a:solidFill>
                  <a:srgbClr val="984807"/>
                </a:solidFill>
              </a:rPr>
              <a:t>millions of </a:t>
            </a:r>
            <a:r>
              <a:rPr lang="en-US" baseline="0" dirty="0" smtClean="0">
                <a:solidFill>
                  <a:srgbClr val="984807"/>
                </a:solidFill>
              </a:rPr>
              <a:t>end devices for their IPv6 capability?</a:t>
            </a:r>
            <a:endParaRPr lang="en-US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77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How to measure</a:t>
            </a:r>
            <a:r>
              <a:rPr lang="en-US" baseline="0" dirty="0" smtClean="0">
                <a:solidFill>
                  <a:srgbClr val="984807"/>
                </a:solidFill>
              </a:rPr>
              <a:t> </a:t>
            </a:r>
            <a:r>
              <a:rPr lang="en-US" baseline="0" dirty="0" smtClean="0">
                <a:solidFill>
                  <a:srgbClr val="984807"/>
                </a:solidFill>
              </a:rPr>
              <a:t>millions of </a:t>
            </a:r>
            <a:r>
              <a:rPr lang="en-US" baseline="0" dirty="0" smtClean="0">
                <a:solidFill>
                  <a:srgbClr val="984807"/>
                </a:solidFill>
              </a:rPr>
              <a:t>end devices</a:t>
            </a:r>
            <a:r>
              <a:rPr lang="en-US" dirty="0" smtClean="0">
                <a:solidFill>
                  <a:srgbClr val="984807"/>
                </a:solidFill>
              </a:rPr>
              <a:t> </a:t>
            </a:r>
            <a:r>
              <a:rPr lang="en-US" baseline="0" dirty="0" smtClean="0">
                <a:solidFill>
                  <a:srgbClr val="984807"/>
                </a:solidFill>
              </a:rPr>
              <a:t>for their IPv6 capability?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8466"/>
            <a:ext cx="8229600" cy="379769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a) Be</a:t>
            </a:r>
            <a:endParaRPr lang="en-US" dirty="0"/>
          </a:p>
        </p:txBody>
      </p:sp>
      <p:pic>
        <p:nvPicPr>
          <p:cNvPr id="4" name="Picture 3" descr="Screen Shot 2013-08-25 at 11.37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0" y="2834759"/>
            <a:ext cx="6732240" cy="350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2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How to measure</a:t>
            </a:r>
            <a:r>
              <a:rPr lang="en-US" baseline="0" dirty="0" smtClean="0">
                <a:solidFill>
                  <a:srgbClr val="984807"/>
                </a:solidFill>
              </a:rPr>
              <a:t> </a:t>
            </a:r>
            <a:r>
              <a:rPr lang="en-US" baseline="0" dirty="0" smtClean="0">
                <a:solidFill>
                  <a:srgbClr val="984807"/>
                </a:solidFill>
              </a:rPr>
              <a:t>millions of </a:t>
            </a:r>
            <a:r>
              <a:rPr lang="en-US" baseline="0" dirty="0" smtClean="0">
                <a:solidFill>
                  <a:srgbClr val="984807"/>
                </a:solidFill>
              </a:rPr>
              <a:t>end devices for their IPv6 capability?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8466"/>
            <a:ext cx="8229600" cy="3797697"/>
          </a:xfrm>
        </p:spPr>
        <p:txBody>
          <a:bodyPr/>
          <a:lstStyle/>
          <a:p>
            <a:pPr marL="514350" indent="-514350">
              <a:buAutoNum type="alphaLcParenR"/>
            </a:pPr>
            <a:r>
              <a:rPr lang="en-US" dirty="0" smtClean="0"/>
              <a:t>Be Google</a:t>
            </a:r>
          </a:p>
          <a:p>
            <a:pPr marL="514350" indent="-514350">
              <a:buAutoNum type="alphaLcParenR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b) Have your measurement code run on a million end 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4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Ads are ubiquitous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 descr="Screen Shot 2013-04-26 at 1.29.3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 r="15768" b="6003"/>
          <a:stretch/>
        </p:blipFill>
        <p:spPr>
          <a:xfrm>
            <a:off x="457200" y="1417638"/>
            <a:ext cx="7994073" cy="5001123"/>
          </a:xfrm>
        </p:spPr>
      </p:pic>
    </p:spTree>
    <p:extLst>
      <p:ext uri="{BB962C8B-B14F-4D97-AF65-F5344CB8AC3E}">
        <p14:creationId xmlns:p14="http://schemas.microsoft.com/office/powerpoint/2010/main" val="390531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Ads are ubiquitous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 descr="Screen Shot 2013-04-26 at 1.29.3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 r="15768" b="6003"/>
          <a:stretch/>
        </p:blipFill>
        <p:spPr>
          <a:xfrm>
            <a:off x="457200" y="1417638"/>
            <a:ext cx="7994073" cy="5001123"/>
          </a:xfrm>
          <a:ln w="57150" cmpd="sng">
            <a:solidFill>
              <a:schemeClr val="tx1"/>
            </a:solidFill>
          </a:ln>
        </p:spPr>
      </p:pic>
      <p:sp>
        <p:nvSpPr>
          <p:cNvPr id="7" name="Freeform 6"/>
          <p:cNvSpPr/>
          <p:nvPr/>
        </p:nvSpPr>
        <p:spPr>
          <a:xfrm>
            <a:off x="203831" y="765783"/>
            <a:ext cx="2002207" cy="6028102"/>
          </a:xfrm>
          <a:custGeom>
            <a:avLst/>
            <a:gdLst>
              <a:gd name="connsiteX0" fmla="*/ 1028816 w 2002207"/>
              <a:gd name="connsiteY0" fmla="*/ 444452 h 6028102"/>
              <a:gd name="connsiteX1" fmla="*/ 199581 w 2002207"/>
              <a:gd name="connsiteY1" fmla="*/ 601335 h 6028102"/>
              <a:gd name="connsiteX2" fmla="*/ 57640 w 2002207"/>
              <a:gd name="connsiteY2" fmla="*/ 2274746 h 6028102"/>
              <a:gd name="connsiteX3" fmla="*/ 5345 w 2002207"/>
              <a:gd name="connsiteY3" fmla="*/ 4037805 h 6028102"/>
              <a:gd name="connsiteX4" fmla="*/ 177169 w 2002207"/>
              <a:gd name="connsiteY4" fmla="*/ 5666393 h 6028102"/>
              <a:gd name="connsiteX5" fmla="*/ 1088581 w 2002207"/>
              <a:gd name="connsiteY5" fmla="*/ 5785923 h 6028102"/>
              <a:gd name="connsiteX6" fmla="*/ 1917816 w 2002207"/>
              <a:gd name="connsiteY6" fmla="*/ 5681335 h 6028102"/>
              <a:gd name="connsiteX7" fmla="*/ 1947698 w 2002207"/>
              <a:gd name="connsiteY7" fmla="*/ 1512746 h 6028102"/>
              <a:gd name="connsiteX8" fmla="*/ 1925287 w 2002207"/>
              <a:gd name="connsiteY8" fmla="*/ 317452 h 6028102"/>
              <a:gd name="connsiteX9" fmla="*/ 998934 w 2002207"/>
              <a:gd name="connsiteY9" fmla="*/ 11158 h 6028102"/>
              <a:gd name="connsiteX10" fmla="*/ 378875 w 2002207"/>
              <a:gd name="connsiteY10" fmla="*/ 601335 h 602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2207" h="6028102">
                <a:moveTo>
                  <a:pt x="1028816" y="444452"/>
                </a:moveTo>
                <a:cubicBezTo>
                  <a:pt x="695130" y="370369"/>
                  <a:pt x="361444" y="296286"/>
                  <a:pt x="199581" y="601335"/>
                </a:cubicBezTo>
                <a:cubicBezTo>
                  <a:pt x="37718" y="906384"/>
                  <a:pt x="90013" y="1702001"/>
                  <a:pt x="57640" y="2274746"/>
                </a:cubicBezTo>
                <a:cubicBezTo>
                  <a:pt x="25267" y="2847491"/>
                  <a:pt x="-14576" y="3472531"/>
                  <a:pt x="5345" y="4037805"/>
                </a:cubicBezTo>
                <a:cubicBezTo>
                  <a:pt x="25266" y="4603079"/>
                  <a:pt x="-3370" y="5375040"/>
                  <a:pt x="177169" y="5666393"/>
                </a:cubicBezTo>
                <a:cubicBezTo>
                  <a:pt x="357708" y="5957746"/>
                  <a:pt x="798473" y="5783433"/>
                  <a:pt x="1088581" y="5785923"/>
                </a:cubicBezTo>
                <a:cubicBezTo>
                  <a:pt x="1378689" y="5788413"/>
                  <a:pt x="1774630" y="6393531"/>
                  <a:pt x="1917816" y="5681335"/>
                </a:cubicBezTo>
                <a:cubicBezTo>
                  <a:pt x="2061002" y="4969139"/>
                  <a:pt x="1946453" y="2406726"/>
                  <a:pt x="1947698" y="1512746"/>
                </a:cubicBezTo>
                <a:cubicBezTo>
                  <a:pt x="1948943" y="618766"/>
                  <a:pt x="2083414" y="567717"/>
                  <a:pt x="1925287" y="317452"/>
                </a:cubicBezTo>
                <a:cubicBezTo>
                  <a:pt x="1767160" y="67187"/>
                  <a:pt x="1256669" y="-36156"/>
                  <a:pt x="998934" y="11158"/>
                </a:cubicBezTo>
                <a:cubicBezTo>
                  <a:pt x="741199" y="58472"/>
                  <a:pt x="560037" y="329903"/>
                  <a:pt x="378875" y="601335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361096" y="1344706"/>
            <a:ext cx="2248257" cy="1815353"/>
          </a:xfrm>
          <a:custGeom>
            <a:avLst/>
            <a:gdLst>
              <a:gd name="connsiteX0" fmla="*/ 2248257 w 2248257"/>
              <a:gd name="connsiteY0" fmla="*/ 0 h 1815353"/>
              <a:gd name="connsiteX1" fmla="*/ 1045492 w 2248257"/>
              <a:gd name="connsiteY1" fmla="*/ 1113118 h 1815353"/>
              <a:gd name="connsiteX2" fmla="*/ 29492 w 2248257"/>
              <a:gd name="connsiteY2" fmla="*/ 1621118 h 1815353"/>
              <a:gd name="connsiteX3" fmla="*/ 253610 w 2248257"/>
              <a:gd name="connsiteY3" fmla="*/ 1337235 h 1815353"/>
              <a:gd name="connsiteX4" fmla="*/ 44433 w 2248257"/>
              <a:gd name="connsiteY4" fmla="*/ 1651000 h 1815353"/>
              <a:gd name="connsiteX5" fmla="*/ 530022 w 2248257"/>
              <a:gd name="connsiteY5" fmla="*/ 1815353 h 181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257" h="1815353">
                <a:moveTo>
                  <a:pt x="2248257" y="0"/>
                </a:moveTo>
                <a:cubicBezTo>
                  <a:pt x="1831771" y="421466"/>
                  <a:pt x="1415286" y="842932"/>
                  <a:pt x="1045492" y="1113118"/>
                </a:cubicBezTo>
                <a:cubicBezTo>
                  <a:pt x="675698" y="1383304"/>
                  <a:pt x="161472" y="1583765"/>
                  <a:pt x="29492" y="1621118"/>
                </a:cubicBezTo>
                <a:cubicBezTo>
                  <a:pt x="-102488" y="1658471"/>
                  <a:pt x="251120" y="1332255"/>
                  <a:pt x="253610" y="1337235"/>
                </a:cubicBezTo>
                <a:cubicBezTo>
                  <a:pt x="256100" y="1342215"/>
                  <a:pt x="-1636" y="1571314"/>
                  <a:pt x="44433" y="1651000"/>
                </a:cubicBezTo>
                <a:cubicBezTo>
                  <a:pt x="90502" y="1730686"/>
                  <a:pt x="310262" y="1773019"/>
                  <a:pt x="530022" y="1815353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198487" y="2263588"/>
            <a:ext cx="2145220" cy="1625255"/>
          </a:xfrm>
          <a:custGeom>
            <a:avLst/>
            <a:gdLst>
              <a:gd name="connsiteX0" fmla="*/ 1098160 w 2145220"/>
              <a:gd name="connsiteY0" fmla="*/ 97118 h 1625255"/>
              <a:gd name="connsiteX1" fmla="*/ 7454 w 2145220"/>
              <a:gd name="connsiteY1" fmla="*/ 605118 h 1625255"/>
              <a:gd name="connsiteX2" fmla="*/ 679807 w 2145220"/>
              <a:gd name="connsiteY2" fmla="*/ 1553883 h 1625255"/>
              <a:gd name="connsiteX3" fmla="*/ 1852689 w 2145220"/>
              <a:gd name="connsiteY3" fmla="*/ 1434353 h 1625255"/>
              <a:gd name="connsiteX4" fmla="*/ 2084278 w 2145220"/>
              <a:gd name="connsiteY4" fmla="*/ 455706 h 1625255"/>
              <a:gd name="connsiteX5" fmla="*/ 948748 w 2145220"/>
              <a:gd name="connsiteY5" fmla="*/ 0 h 162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5220" h="1625255">
                <a:moveTo>
                  <a:pt x="1098160" y="97118"/>
                </a:moveTo>
                <a:cubicBezTo>
                  <a:pt x="587669" y="229721"/>
                  <a:pt x="77179" y="362324"/>
                  <a:pt x="7454" y="605118"/>
                </a:cubicBezTo>
                <a:cubicBezTo>
                  <a:pt x="-62271" y="847912"/>
                  <a:pt x="372268" y="1415677"/>
                  <a:pt x="679807" y="1553883"/>
                </a:cubicBezTo>
                <a:cubicBezTo>
                  <a:pt x="987346" y="1692089"/>
                  <a:pt x="1618611" y="1617383"/>
                  <a:pt x="1852689" y="1434353"/>
                </a:cubicBezTo>
                <a:cubicBezTo>
                  <a:pt x="2086768" y="1251324"/>
                  <a:pt x="2234935" y="694765"/>
                  <a:pt x="2084278" y="455706"/>
                </a:cubicBezTo>
                <a:cubicBezTo>
                  <a:pt x="1933621" y="216647"/>
                  <a:pt x="948748" y="0"/>
                  <a:pt x="948748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456884" y="1170013"/>
            <a:ext cx="2149426" cy="4292911"/>
          </a:xfrm>
          <a:custGeom>
            <a:avLst/>
            <a:gdLst>
              <a:gd name="connsiteX0" fmla="*/ 767175 w 2149426"/>
              <a:gd name="connsiteY0" fmla="*/ 219516 h 4292911"/>
              <a:gd name="connsiteX1" fmla="*/ 64940 w 2149426"/>
              <a:gd name="connsiteY1" fmla="*/ 533281 h 4292911"/>
              <a:gd name="connsiteX2" fmla="*/ 109763 w 2149426"/>
              <a:gd name="connsiteY2" fmla="*/ 3252575 h 4292911"/>
              <a:gd name="connsiteX3" fmla="*/ 759704 w 2149426"/>
              <a:gd name="connsiteY3" fmla="*/ 4283516 h 4292911"/>
              <a:gd name="connsiteX4" fmla="*/ 2029704 w 2149426"/>
              <a:gd name="connsiteY4" fmla="*/ 3626105 h 4292911"/>
              <a:gd name="connsiteX5" fmla="*/ 2052116 w 2149426"/>
              <a:gd name="connsiteY5" fmla="*/ 1467105 h 4292911"/>
              <a:gd name="connsiteX6" fmla="*/ 1641234 w 2149426"/>
              <a:gd name="connsiteY6" fmla="*/ 62634 h 4292911"/>
              <a:gd name="connsiteX7" fmla="*/ 408587 w 2149426"/>
              <a:gd name="connsiteY7" fmla="*/ 226987 h 429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9426" h="4292911">
                <a:moveTo>
                  <a:pt x="767175" y="219516"/>
                </a:moveTo>
                <a:cubicBezTo>
                  <a:pt x="470842" y="123643"/>
                  <a:pt x="174509" y="27771"/>
                  <a:pt x="64940" y="533281"/>
                </a:cubicBezTo>
                <a:cubicBezTo>
                  <a:pt x="-44629" y="1038791"/>
                  <a:pt x="-6031" y="2627536"/>
                  <a:pt x="109763" y="3252575"/>
                </a:cubicBezTo>
                <a:cubicBezTo>
                  <a:pt x="225557" y="3877614"/>
                  <a:pt x="439714" y="4221261"/>
                  <a:pt x="759704" y="4283516"/>
                </a:cubicBezTo>
                <a:cubicBezTo>
                  <a:pt x="1079694" y="4345771"/>
                  <a:pt x="1814302" y="4095507"/>
                  <a:pt x="2029704" y="3626105"/>
                </a:cubicBezTo>
                <a:cubicBezTo>
                  <a:pt x="2245106" y="3156703"/>
                  <a:pt x="2116861" y="2061017"/>
                  <a:pt x="2052116" y="1467105"/>
                </a:cubicBezTo>
                <a:cubicBezTo>
                  <a:pt x="1987371" y="873193"/>
                  <a:pt x="1915155" y="269320"/>
                  <a:pt x="1641234" y="62634"/>
                </a:cubicBezTo>
                <a:cubicBezTo>
                  <a:pt x="1367313" y="-144052"/>
                  <a:pt x="408587" y="226987"/>
                  <a:pt x="408587" y="22698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646706" y="1352176"/>
            <a:ext cx="950015" cy="1255579"/>
          </a:xfrm>
          <a:custGeom>
            <a:avLst/>
            <a:gdLst>
              <a:gd name="connsiteX0" fmla="*/ 0 w 950015"/>
              <a:gd name="connsiteY0" fmla="*/ 0 h 1255579"/>
              <a:gd name="connsiteX1" fmla="*/ 418353 w 950015"/>
              <a:gd name="connsiteY1" fmla="*/ 709706 h 1255579"/>
              <a:gd name="connsiteX2" fmla="*/ 799353 w 950015"/>
              <a:gd name="connsiteY2" fmla="*/ 1157942 h 1255579"/>
              <a:gd name="connsiteX3" fmla="*/ 948765 w 950015"/>
              <a:gd name="connsiteY3" fmla="*/ 911412 h 1255579"/>
              <a:gd name="connsiteX4" fmla="*/ 844176 w 950015"/>
              <a:gd name="connsiteY4" fmla="*/ 1247589 h 1255579"/>
              <a:gd name="connsiteX5" fmla="*/ 425823 w 950015"/>
              <a:gd name="connsiteY5" fmla="*/ 1157942 h 125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0015" h="1255579">
                <a:moveTo>
                  <a:pt x="0" y="0"/>
                </a:moveTo>
                <a:cubicBezTo>
                  <a:pt x="142564" y="258358"/>
                  <a:pt x="285128" y="516716"/>
                  <a:pt x="418353" y="709706"/>
                </a:cubicBezTo>
                <a:cubicBezTo>
                  <a:pt x="551578" y="902696"/>
                  <a:pt x="710951" y="1124324"/>
                  <a:pt x="799353" y="1157942"/>
                </a:cubicBezTo>
                <a:cubicBezTo>
                  <a:pt x="887755" y="1191560"/>
                  <a:pt x="941295" y="896471"/>
                  <a:pt x="948765" y="911412"/>
                </a:cubicBezTo>
                <a:cubicBezTo>
                  <a:pt x="956235" y="926353"/>
                  <a:pt x="931333" y="1206501"/>
                  <a:pt x="844176" y="1247589"/>
                </a:cubicBezTo>
                <a:cubicBezTo>
                  <a:pt x="757019" y="1288677"/>
                  <a:pt x="425823" y="1157942"/>
                  <a:pt x="425823" y="1157942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699000" y="1352176"/>
            <a:ext cx="1754740" cy="773897"/>
          </a:xfrm>
          <a:custGeom>
            <a:avLst/>
            <a:gdLst>
              <a:gd name="connsiteX0" fmla="*/ 0 w 1754740"/>
              <a:gd name="connsiteY0" fmla="*/ 0 h 773897"/>
              <a:gd name="connsiteX1" fmla="*/ 1045882 w 1754740"/>
              <a:gd name="connsiteY1" fmla="*/ 366059 h 773897"/>
              <a:gd name="connsiteX2" fmla="*/ 1733176 w 1754740"/>
              <a:gd name="connsiteY2" fmla="*/ 612589 h 773897"/>
              <a:gd name="connsiteX3" fmla="*/ 1591235 w 1754740"/>
              <a:gd name="connsiteY3" fmla="*/ 291353 h 773897"/>
              <a:gd name="connsiteX4" fmla="*/ 1688353 w 1754740"/>
              <a:gd name="connsiteY4" fmla="*/ 709706 h 773897"/>
              <a:gd name="connsiteX5" fmla="*/ 1292412 w 1754740"/>
              <a:gd name="connsiteY5" fmla="*/ 769471 h 773897"/>
              <a:gd name="connsiteX6" fmla="*/ 1613647 w 1754740"/>
              <a:gd name="connsiteY6" fmla="*/ 679824 h 77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4740" h="773897">
                <a:moveTo>
                  <a:pt x="0" y="0"/>
                </a:moveTo>
                <a:lnTo>
                  <a:pt x="1045882" y="366059"/>
                </a:lnTo>
                <a:cubicBezTo>
                  <a:pt x="1334745" y="468157"/>
                  <a:pt x="1642284" y="625040"/>
                  <a:pt x="1733176" y="612589"/>
                </a:cubicBezTo>
                <a:cubicBezTo>
                  <a:pt x="1824068" y="600138"/>
                  <a:pt x="1598705" y="275167"/>
                  <a:pt x="1591235" y="291353"/>
                </a:cubicBezTo>
                <a:cubicBezTo>
                  <a:pt x="1583765" y="307539"/>
                  <a:pt x="1738157" y="630020"/>
                  <a:pt x="1688353" y="709706"/>
                </a:cubicBezTo>
                <a:cubicBezTo>
                  <a:pt x="1638549" y="789392"/>
                  <a:pt x="1304863" y="774451"/>
                  <a:pt x="1292412" y="769471"/>
                </a:cubicBezTo>
                <a:cubicBezTo>
                  <a:pt x="1279961" y="764491"/>
                  <a:pt x="1613647" y="679824"/>
                  <a:pt x="1613647" y="679824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5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Shot 2013-04-26 at 1.25.2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" b="581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Ads are ubiquitous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316034" y="4616656"/>
            <a:ext cx="7254679" cy="1385726"/>
          </a:xfrm>
          <a:custGeom>
            <a:avLst/>
            <a:gdLst>
              <a:gd name="connsiteX0" fmla="*/ 3816260 w 7254679"/>
              <a:gd name="connsiteY0" fmla="*/ 328873 h 1385726"/>
              <a:gd name="connsiteX1" fmla="*/ 1933672 w 7254679"/>
              <a:gd name="connsiteY1" fmla="*/ 168 h 1385726"/>
              <a:gd name="connsiteX2" fmla="*/ 215437 w 7254679"/>
              <a:gd name="connsiteY2" fmla="*/ 366226 h 1385726"/>
              <a:gd name="connsiteX3" fmla="*/ 334966 w 7254679"/>
              <a:gd name="connsiteY3" fmla="*/ 1031109 h 1385726"/>
              <a:gd name="connsiteX4" fmla="*/ 3016907 w 7254679"/>
              <a:gd name="connsiteY4" fmla="*/ 1382226 h 1385726"/>
              <a:gd name="connsiteX5" fmla="*/ 7110790 w 7254679"/>
              <a:gd name="connsiteY5" fmla="*/ 829403 h 1385726"/>
              <a:gd name="connsiteX6" fmla="*/ 5967790 w 7254679"/>
              <a:gd name="connsiteY6" fmla="*/ 59932 h 1385726"/>
              <a:gd name="connsiteX7" fmla="*/ 2493966 w 7254679"/>
              <a:gd name="connsiteY7" fmla="*/ 194403 h 13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4679" h="1385726">
                <a:moveTo>
                  <a:pt x="3816260" y="328873"/>
                </a:moveTo>
                <a:cubicBezTo>
                  <a:pt x="3175034" y="161408"/>
                  <a:pt x="2533809" y="-6057"/>
                  <a:pt x="1933672" y="168"/>
                </a:cubicBezTo>
                <a:cubicBezTo>
                  <a:pt x="1333535" y="6393"/>
                  <a:pt x="481888" y="194402"/>
                  <a:pt x="215437" y="366226"/>
                </a:cubicBezTo>
                <a:cubicBezTo>
                  <a:pt x="-51014" y="538050"/>
                  <a:pt x="-131946" y="861776"/>
                  <a:pt x="334966" y="1031109"/>
                </a:cubicBezTo>
                <a:cubicBezTo>
                  <a:pt x="801878" y="1200442"/>
                  <a:pt x="1887603" y="1415844"/>
                  <a:pt x="3016907" y="1382226"/>
                </a:cubicBezTo>
                <a:cubicBezTo>
                  <a:pt x="4146211" y="1348608"/>
                  <a:pt x="6618976" y="1049785"/>
                  <a:pt x="7110790" y="829403"/>
                </a:cubicBezTo>
                <a:cubicBezTo>
                  <a:pt x="7602604" y="609021"/>
                  <a:pt x="6737261" y="165765"/>
                  <a:pt x="5967790" y="59932"/>
                </a:cubicBezTo>
                <a:cubicBezTo>
                  <a:pt x="5198319" y="-45901"/>
                  <a:pt x="3846142" y="74251"/>
                  <a:pt x="2493966" y="194403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4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Ads use active scripts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Advertising channels use active scripting to make ads interactive</a:t>
            </a:r>
          </a:p>
          <a:p>
            <a:pPr lvl="1"/>
            <a:r>
              <a:rPr lang="en-US" sz="2400" dirty="0" smtClean="0"/>
              <a:t>This is not just an ‘animated gif’ – it uses a script to sense mouse hover to change the displayed image</a:t>
            </a:r>
          </a:p>
          <a:p>
            <a:endParaRPr lang="en-US" sz="2800" dirty="0"/>
          </a:p>
        </p:txBody>
      </p:sp>
      <p:pic>
        <p:nvPicPr>
          <p:cNvPr id="4" name="Picture 3" descr="Screen Shot 2013-04-26 at 1.2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3" y="3370275"/>
            <a:ext cx="3886200" cy="3327400"/>
          </a:xfrm>
          <a:prstGeom prst="rect">
            <a:avLst/>
          </a:prstGeom>
        </p:spPr>
      </p:pic>
      <p:pic>
        <p:nvPicPr>
          <p:cNvPr id="5" name="Picture 4" descr="ad stat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7" y="3404910"/>
            <a:ext cx="3835400" cy="33274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527419" y="6280458"/>
            <a:ext cx="342916" cy="372102"/>
          </a:xfrm>
          <a:custGeom>
            <a:avLst/>
            <a:gdLst>
              <a:gd name="connsiteX0" fmla="*/ 342916 w 342916"/>
              <a:gd name="connsiteY0" fmla="*/ 372102 h 372102"/>
              <a:gd name="connsiteX1" fmla="*/ 45009 w 342916"/>
              <a:gd name="connsiteY1" fmla="*/ 19304 h 372102"/>
              <a:gd name="connsiteX2" fmla="*/ 201802 w 342916"/>
              <a:gd name="connsiteY2" fmla="*/ 42824 h 372102"/>
              <a:gd name="connsiteX3" fmla="*/ 13650 w 342916"/>
              <a:gd name="connsiteY3" fmla="*/ 11464 h 372102"/>
              <a:gd name="connsiteX4" fmla="*/ 29329 w 342916"/>
              <a:gd name="connsiteY4" fmla="*/ 230983 h 37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16" h="372102">
                <a:moveTo>
                  <a:pt x="342916" y="372102"/>
                </a:moveTo>
                <a:cubicBezTo>
                  <a:pt x="205722" y="223143"/>
                  <a:pt x="68528" y="74184"/>
                  <a:pt x="45009" y="19304"/>
                </a:cubicBezTo>
                <a:cubicBezTo>
                  <a:pt x="21490" y="-35576"/>
                  <a:pt x="207029" y="44131"/>
                  <a:pt x="201802" y="42824"/>
                </a:cubicBezTo>
                <a:cubicBezTo>
                  <a:pt x="196575" y="41517"/>
                  <a:pt x="42395" y="-19896"/>
                  <a:pt x="13650" y="11464"/>
                </a:cubicBezTo>
                <a:cubicBezTo>
                  <a:pt x="-15095" y="42824"/>
                  <a:pt x="7117" y="136903"/>
                  <a:pt x="29329" y="230983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618682" y="6289568"/>
            <a:ext cx="342916" cy="372102"/>
          </a:xfrm>
          <a:custGeom>
            <a:avLst/>
            <a:gdLst>
              <a:gd name="connsiteX0" fmla="*/ 342916 w 342916"/>
              <a:gd name="connsiteY0" fmla="*/ 372102 h 372102"/>
              <a:gd name="connsiteX1" fmla="*/ 45009 w 342916"/>
              <a:gd name="connsiteY1" fmla="*/ 19304 h 372102"/>
              <a:gd name="connsiteX2" fmla="*/ 201802 w 342916"/>
              <a:gd name="connsiteY2" fmla="*/ 42824 h 372102"/>
              <a:gd name="connsiteX3" fmla="*/ 13650 w 342916"/>
              <a:gd name="connsiteY3" fmla="*/ 11464 h 372102"/>
              <a:gd name="connsiteX4" fmla="*/ 29329 w 342916"/>
              <a:gd name="connsiteY4" fmla="*/ 230983 h 37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16" h="372102">
                <a:moveTo>
                  <a:pt x="342916" y="372102"/>
                </a:moveTo>
                <a:cubicBezTo>
                  <a:pt x="205722" y="223143"/>
                  <a:pt x="68528" y="74184"/>
                  <a:pt x="45009" y="19304"/>
                </a:cubicBezTo>
                <a:cubicBezTo>
                  <a:pt x="21490" y="-35576"/>
                  <a:pt x="207029" y="44131"/>
                  <a:pt x="201802" y="42824"/>
                </a:cubicBezTo>
                <a:cubicBezTo>
                  <a:pt x="196575" y="41517"/>
                  <a:pt x="42395" y="-19896"/>
                  <a:pt x="13650" y="11464"/>
                </a:cubicBezTo>
                <a:cubicBezTo>
                  <a:pt x="-15095" y="42824"/>
                  <a:pt x="7117" y="136903"/>
                  <a:pt x="29329" y="230983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1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Adobe Flash and the network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Flash includes primitives in ‘</a:t>
            </a:r>
            <a:r>
              <a:rPr lang="en-US" dirty="0" err="1" smtClean="0"/>
              <a:t>actionscript</a:t>
            </a:r>
            <a:r>
              <a:rPr lang="en-US" dirty="0" smtClean="0"/>
              <a:t>’ to fetch ‘network assets’</a:t>
            </a:r>
          </a:p>
          <a:p>
            <a:pPr lvl="1"/>
            <a:r>
              <a:rPr lang="en-US" dirty="0" smtClean="0"/>
              <a:t>Typically used to load alternate images, sequences</a:t>
            </a:r>
          </a:p>
          <a:p>
            <a:pPr lvl="1"/>
            <a:r>
              <a:rPr lang="en-US" dirty="0" smtClean="0"/>
              <a:t>Not a generalized network stack, subject to constraints over what connections can be made</a:t>
            </a:r>
          </a:p>
          <a:p>
            <a:r>
              <a:rPr lang="en-US" dirty="0" smtClean="0"/>
              <a:t>Flash has asynchronous ‘threads’ model for event driven, sprite 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8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Adobe Flash and the network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Flash includes primitives in ‘</a:t>
            </a:r>
            <a:r>
              <a:rPr lang="en-US" dirty="0" err="1" smtClean="0"/>
              <a:t>actionscript</a:t>
            </a:r>
            <a:r>
              <a:rPr lang="en-US" dirty="0" smtClean="0"/>
              <a:t>’ to fetch ‘network assets’</a:t>
            </a:r>
          </a:p>
          <a:p>
            <a:pPr lvl="1"/>
            <a:r>
              <a:rPr lang="en-US" dirty="0" smtClean="0"/>
              <a:t>Typically used to load alternate images, sequences</a:t>
            </a:r>
          </a:p>
          <a:p>
            <a:pPr lvl="1"/>
            <a:r>
              <a:rPr lang="en-US" dirty="0" smtClean="0"/>
              <a:t>Not a generalized network stack, subject to constraints over what connections can be made</a:t>
            </a:r>
          </a:p>
          <a:p>
            <a:r>
              <a:rPr lang="en-US" dirty="0" smtClean="0"/>
              <a:t>Flash has asynchronous ‘threads’ model for event driven, sprite animation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415503" y="1681911"/>
            <a:ext cx="7596780" cy="3618948"/>
          </a:xfrm>
          <a:custGeom>
            <a:avLst/>
            <a:gdLst>
              <a:gd name="connsiteX0" fmla="*/ 0 w 7596780"/>
              <a:gd name="connsiteY0" fmla="*/ 3076941 h 3618948"/>
              <a:gd name="connsiteX1" fmla="*/ 1716888 w 7596780"/>
              <a:gd name="connsiteY1" fmla="*/ 3679 h 3618948"/>
              <a:gd name="connsiteX2" fmla="*/ 1246508 w 7596780"/>
              <a:gd name="connsiteY2" fmla="*/ 3617898 h 3618948"/>
              <a:gd name="connsiteX3" fmla="*/ 3441617 w 7596780"/>
              <a:gd name="connsiteY3" fmla="*/ 411357 h 3618948"/>
              <a:gd name="connsiteX4" fmla="*/ 2351902 w 7596780"/>
              <a:gd name="connsiteY4" fmla="*/ 3476779 h 3618948"/>
              <a:gd name="connsiteX5" fmla="*/ 4617568 w 7596780"/>
              <a:gd name="connsiteY5" fmla="*/ 544636 h 3618948"/>
              <a:gd name="connsiteX6" fmla="*/ 3943356 w 7596780"/>
              <a:gd name="connsiteY6" fmla="*/ 3343500 h 3618948"/>
              <a:gd name="connsiteX7" fmla="*/ 4727323 w 7596780"/>
              <a:gd name="connsiteY7" fmla="*/ 2982862 h 3618948"/>
              <a:gd name="connsiteX8" fmla="*/ 6640204 w 7596780"/>
              <a:gd name="connsiteY8" fmla="*/ 332957 h 3618948"/>
              <a:gd name="connsiteX9" fmla="*/ 6389334 w 7596780"/>
              <a:gd name="connsiteY9" fmla="*/ 3069101 h 3618948"/>
              <a:gd name="connsiteX10" fmla="*/ 7533927 w 7596780"/>
              <a:gd name="connsiteY10" fmla="*/ 1391351 h 3618948"/>
              <a:gd name="connsiteX11" fmla="*/ 7345774 w 7596780"/>
              <a:gd name="connsiteY11" fmla="*/ 2551664 h 361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96780" h="3618948">
                <a:moveTo>
                  <a:pt x="0" y="3076941"/>
                </a:moveTo>
                <a:cubicBezTo>
                  <a:pt x="754568" y="1495230"/>
                  <a:pt x="1509137" y="-86480"/>
                  <a:pt x="1716888" y="3679"/>
                </a:cubicBezTo>
                <a:cubicBezTo>
                  <a:pt x="1924639" y="93838"/>
                  <a:pt x="959053" y="3549952"/>
                  <a:pt x="1246508" y="3617898"/>
                </a:cubicBezTo>
                <a:cubicBezTo>
                  <a:pt x="1533963" y="3685844"/>
                  <a:pt x="3257385" y="434877"/>
                  <a:pt x="3441617" y="411357"/>
                </a:cubicBezTo>
                <a:cubicBezTo>
                  <a:pt x="3625849" y="387837"/>
                  <a:pt x="2155910" y="3454566"/>
                  <a:pt x="2351902" y="3476779"/>
                </a:cubicBezTo>
                <a:cubicBezTo>
                  <a:pt x="2547894" y="3498992"/>
                  <a:pt x="4352326" y="566849"/>
                  <a:pt x="4617568" y="544636"/>
                </a:cubicBezTo>
                <a:cubicBezTo>
                  <a:pt x="4882810" y="522423"/>
                  <a:pt x="3925063" y="2937129"/>
                  <a:pt x="3943356" y="3343500"/>
                </a:cubicBezTo>
                <a:cubicBezTo>
                  <a:pt x="3961649" y="3749871"/>
                  <a:pt x="4277848" y="3484619"/>
                  <a:pt x="4727323" y="2982862"/>
                </a:cubicBezTo>
                <a:cubicBezTo>
                  <a:pt x="5176798" y="2481105"/>
                  <a:pt x="6363202" y="318584"/>
                  <a:pt x="6640204" y="332957"/>
                </a:cubicBezTo>
                <a:cubicBezTo>
                  <a:pt x="6917206" y="347330"/>
                  <a:pt x="6240380" y="2892702"/>
                  <a:pt x="6389334" y="3069101"/>
                </a:cubicBezTo>
                <a:cubicBezTo>
                  <a:pt x="6538288" y="3245500"/>
                  <a:pt x="7374520" y="1477590"/>
                  <a:pt x="7533927" y="1391351"/>
                </a:cubicBezTo>
                <a:cubicBezTo>
                  <a:pt x="7693334" y="1305112"/>
                  <a:pt x="7519554" y="1928388"/>
                  <a:pt x="7345774" y="2551664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450712">
            <a:off x="1174609" y="3114290"/>
            <a:ext cx="6516829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hnbergHand"/>
                <a:cs typeface="AhnbergHand"/>
              </a:rPr>
              <a:t>Flash is disappearing in today’s devices, so these days we use HTML5 as the vehicle for the measurement script</a:t>
            </a:r>
            <a:endParaRPr lang="en-US" sz="2400" dirty="0">
              <a:solidFill>
                <a:srgbClr val="0000FF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5997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APNIC’s measurement technique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Craft a script which fetches URLs to measure.</a:t>
            </a:r>
          </a:p>
          <a:p>
            <a:r>
              <a:rPr lang="en-US" dirty="0" smtClean="0"/>
              <a:t>URLs are reduced to a notional ‘1x1’ image which is not added to the browser’s display manager and is not displayed</a:t>
            </a:r>
          </a:p>
          <a:p>
            <a:r>
              <a:rPr lang="en-US" dirty="0" smtClean="0"/>
              <a:t>URLs trigger DNS resolution via whatever name resolution mechanism is used by the local browser and host</a:t>
            </a:r>
          </a:p>
          <a:p>
            <a:r>
              <a:rPr lang="en-US" dirty="0" smtClean="0"/>
              <a:t>We encode data transfer from the client to the server in the name of fetched URLs</a:t>
            </a:r>
          </a:p>
          <a:p>
            <a:pPr lvl="1"/>
            <a:r>
              <a:rPr lang="en-US" dirty="0" smtClean="0"/>
              <a:t>Could use the DNS as the information conduit:</a:t>
            </a:r>
          </a:p>
          <a:p>
            <a:pPr lvl="2"/>
            <a:r>
              <a:rPr lang="en-US" dirty="0" smtClean="0"/>
              <a:t>Result is returned by DNS name</a:t>
            </a:r>
          </a:p>
          <a:p>
            <a:pPr lvl="1"/>
            <a:r>
              <a:rPr lang="en-US" dirty="0" smtClean="0"/>
              <a:t>Could use HTTP as the information conduit</a:t>
            </a:r>
          </a:p>
          <a:p>
            <a:pPr lvl="2"/>
            <a:r>
              <a:rPr lang="en-US" dirty="0" smtClean="0"/>
              <a:t>Result is returned via parameters attached to an HTTP GET command</a:t>
            </a:r>
          </a:p>
          <a:p>
            <a:pPr marL="457200" lvl="1" indent="0">
              <a:buNone/>
            </a:pPr>
            <a:r>
              <a:rPr lang="en-US" dirty="0" smtClean="0"/>
              <a:t>We use a combination of http requests and server logs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4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Measurement Bias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When we first looked at measuring in the Internet, it was all about the network, and the distinction between network management and network measurement was not very clear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ended up measuring what’s easy to measure and often missed measuring what’s useful to understand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22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The Ad Measurement Technique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072661" y="3770923"/>
            <a:ext cx="1110817" cy="8694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607" y="1871785"/>
            <a:ext cx="638908" cy="638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54" y="3231717"/>
            <a:ext cx="908538" cy="908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008" y="5359401"/>
            <a:ext cx="908538" cy="90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2661" y="4728308"/>
            <a:ext cx="99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user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1292" y="248724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 Server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32769" y="3407675"/>
            <a:ext cx="269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Authoritative </a:t>
            </a:r>
            <a:r>
              <a:rPr lang="en-US" dirty="0"/>
              <a:t>N</a:t>
            </a:r>
            <a:r>
              <a:rPr lang="en-US" dirty="0" smtClean="0"/>
              <a:t>ame Server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11546" y="5452180"/>
            <a:ext cx="127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1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The Ad Measurement Technique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072661" y="3770923"/>
            <a:ext cx="1110817" cy="8694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607" y="1871785"/>
            <a:ext cx="638908" cy="638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54" y="3231717"/>
            <a:ext cx="908538" cy="908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008" y="5359401"/>
            <a:ext cx="908538" cy="90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2661" y="4728308"/>
            <a:ext cx="99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user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1292" y="248724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 Server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32769" y="3407675"/>
            <a:ext cx="269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Authoritative </a:t>
            </a:r>
            <a:r>
              <a:rPr lang="en-US" dirty="0"/>
              <a:t>N</a:t>
            </a:r>
            <a:r>
              <a:rPr lang="en-US" dirty="0" smtClean="0"/>
              <a:t>ame Server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11546" y="5452180"/>
            <a:ext cx="127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Server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3064605">
            <a:off x="2615900" y="2186971"/>
            <a:ext cx="270607" cy="18717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60680" y="2549770"/>
            <a:ext cx="175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Ad Impression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691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/>
          <p:cNvSpPr/>
          <p:nvPr/>
        </p:nvSpPr>
        <p:spPr>
          <a:xfrm rot="10256204">
            <a:off x="2328077" y="3829962"/>
            <a:ext cx="3099777" cy="3126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1136446">
            <a:off x="2325077" y="3536462"/>
            <a:ext cx="3099777" cy="3126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The Ad Measurement Technique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072661" y="3770923"/>
            <a:ext cx="1110817" cy="8694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607" y="1871785"/>
            <a:ext cx="638908" cy="638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54" y="3231717"/>
            <a:ext cx="908538" cy="908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008" y="5359401"/>
            <a:ext cx="908538" cy="90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2661" y="4728308"/>
            <a:ext cx="99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user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1292" y="248724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 Server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32769" y="3407675"/>
            <a:ext cx="269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Authoritative </a:t>
            </a:r>
            <a:r>
              <a:rPr lang="en-US" dirty="0"/>
              <a:t>N</a:t>
            </a:r>
            <a:r>
              <a:rPr lang="en-US" dirty="0" smtClean="0"/>
              <a:t>ame Server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11546" y="5452180"/>
            <a:ext cx="127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Server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1385" y="4288693"/>
            <a:ext cx="830973" cy="97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3282462" y="3231717"/>
            <a:ext cx="1885461" cy="908538"/>
          </a:xfrm>
          <a:prstGeom prst="cloud">
            <a:avLst/>
          </a:prstGeom>
          <a:solidFill>
            <a:srgbClr val="C7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DNS Resolvers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6964" y="2856579"/>
            <a:ext cx="181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DNS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55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 rot="855793">
            <a:off x="2412497" y="4669748"/>
            <a:ext cx="3099777" cy="3126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The Ad Measurement Technique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072661" y="3770923"/>
            <a:ext cx="1110817" cy="8694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607" y="1871785"/>
            <a:ext cx="638908" cy="638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54" y="3231717"/>
            <a:ext cx="908538" cy="908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008" y="5359401"/>
            <a:ext cx="908538" cy="90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2661" y="4728308"/>
            <a:ext cx="99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user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1292" y="248724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 Server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32769" y="3407675"/>
            <a:ext cx="269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Authoritative </a:t>
            </a:r>
            <a:r>
              <a:rPr lang="en-US" dirty="0"/>
              <a:t>N</a:t>
            </a:r>
            <a:r>
              <a:rPr lang="en-US" dirty="0" smtClean="0"/>
              <a:t>ame Server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11546" y="5452180"/>
            <a:ext cx="127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Server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1385" y="4288693"/>
            <a:ext cx="830973" cy="97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9607" y="5738502"/>
            <a:ext cx="14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Web Fetch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1650400">
            <a:off x="2257797" y="4930048"/>
            <a:ext cx="3099777" cy="3126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50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 rot="855793">
            <a:off x="2412497" y="4669748"/>
            <a:ext cx="3099777" cy="3126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The Ad Measurement Technique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072661" y="3770923"/>
            <a:ext cx="1110817" cy="8694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607" y="1871785"/>
            <a:ext cx="638908" cy="638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54" y="3231717"/>
            <a:ext cx="908538" cy="908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008" y="5359401"/>
            <a:ext cx="908538" cy="90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2661" y="4728308"/>
            <a:ext cx="99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user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1292" y="248724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 Server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32769" y="3407675"/>
            <a:ext cx="269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Authoritative </a:t>
            </a:r>
            <a:r>
              <a:rPr lang="en-US" dirty="0"/>
              <a:t>N</a:t>
            </a:r>
            <a:r>
              <a:rPr lang="en-US" dirty="0" smtClean="0"/>
              <a:t>ame Server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11546" y="5452180"/>
            <a:ext cx="127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Server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1385" y="4288693"/>
            <a:ext cx="830973" cy="97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00807" y="5738502"/>
            <a:ext cx="205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Result Web Fetch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61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Advertising placement logic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38884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 Fresh </a:t>
            </a:r>
            <a:r>
              <a:rPr lang="en-US" dirty="0"/>
              <a:t>E</a:t>
            </a:r>
            <a:r>
              <a:rPr lang="en-US" dirty="0" smtClean="0"/>
              <a:t>yeballs == Unique IPs</a:t>
            </a:r>
          </a:p>
          <a:p>
            <a:pPr lvl="1"/>
            <a:r>
              <a:rPr lang="en-US" dirty="0" smtClean="0"/>
              <a:t>We have good evidence the advertising channel is able to sustain a constant supply of unique IP addresses</a:t>
            </a:r>
          </a:p>
          <a:p>
            <a:r>
              <a:rPr lang="en-US" dirty="0" smtClean="0"/>
              <a:t>Pay by impression</a:t>
            </a:r>
          </a:p>
          <a:p>
            <a:pPr lvl="1"/>
            <a:r>
              <a:rPr lang="en-US" dirty="0" smtClean="0"/>
              <a:t>If you select a preference for impressions, then the channel tries hard to present your ad to as many unique IPs as possible</a:t>
            </a:r>
          </a:p>
          <a:p>
            <a:r>
              <a:rPr lang="en-US" dirty="0" smtClean="0"/>
              <a:t>Time/Location/Context tuned</a:t>
            </a:r>
          </a:p>
          <a:p>
            <a:pPr lvl="1"/>
            <a:r>
              <a:rPr lang="en-US" dirty="0" smtClean="0"/>
              <a:t>Can select for time of day, physical location or keyword contexts (for search-related ads)</a:t>
            </a:r>
          </a:p>
          <a:p>
            <a:pPr lvl="1"/>
            <a:r>
              <a:rPr lang="en-US" dirty="0" smtClean="0"/>
              <a:t>But if you don’t select, then placement is generalized</a:t>
            </a:r>
          </a:p>
          <a:p>
            <a:r>
              <a:rPr lang="en-US" dirty="0" smtClean="0"/>
              <a:t>Aim to fill budget</a:t>
            </a:r>
          </a:p>
          <a:p>
            <a:pPr lvl="1"/>
            <a:r>
              <a:rPr lang="en-US" dirty="0" smtClean="0"/>
              <a:t>If you request $100 of placement a day, then inside </a:t>
            </a:r>
            <a:r>
              <a:rPr lang="en-US" dirty="0" smtClean="0"/>
              <a:t>the ad placement machinery an </a:t>
            </a:r>
            <a:r>
              <a:rPr lang="en-US" dirty="0" smtClean="0"/>
              <a:t>algorithm tries hard to </a:t>
            </a:r>
            <a:r>
              <a:rPr lang="en-US" dirty="0" smtClean="0"/>
              <a:t>achieve even </a:t>
            </a:r>
            <a:r>
              <a:rPr lang="en-US" dirty="0" smtClean="0"/>
              <a:t>placement </a:t>
            </a:r>
            <a:r>
              <a:rPr lang="en-US" dirty="0" smtClean="0"/>
              <a:t>loads, but </a:t>
            </a:r>
            <a:r>
              <a:rPr lang="en-US" dirty="0" smtClean="0"/>
              <a:t>in the end, will ‘soak’ place your ad to achieve enough </a:t>
            </a:r>
            <a:r>
              <a:rPr lang="en-US" dirty="0" smtClean="0"/>
              <a:t>views </a:t>
            </a:r>
            <a:r>
              <a:rPr lang="en-US" dirty="0" smtClean="0"/>
              <a:t>to bill you </a:t>
            </a:r>
            <a:r>
              <a:rPr lang="en-US" dirty="0" smtClean="0"/>
              <a:t>that target of $</a:t>
            </a:r>
            <a:r>
              <a:rPr lang="en-US" dirty="0" smtClean="0"/>
              <a:t>100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9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3-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45"/>
            <a:ext cx="9144000" cy="64202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D750-75AA-664F-9C4C-F288CAC0EE1A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6446" y="68413"/>
            <a:ext cx="420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Ad Placement Training – Day 1</a:t>
            </a:r>
            <a:endParaRPr lang="en-US" b="1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91063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-03-22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45"/>
            <a:ext cx="9144000" cy="642025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D750-75AA-664F-9C4C-F288CAC0EE1A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446" y="68413"/>
            <a:ext cx="420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Ad Placement Training – Day 2</a:t>
            </a:r>
            <a:endParaRPr lang="en-US" b="1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03132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3-22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45"/>
            <a:ext cx="9144000" cy="64202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D750-75AA-664F-9C4C-F288CAC0EE1A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6601" y="68413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Ad Placement Training – Day 3</a:t>
            </a:r>
            <a:endParaRPr lang="en-US" b="1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121086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-03-2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45"/>
            <a:ext cx="9144000" cy="642025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D750-75AA-664F-9C4C-F288CAC0EE1A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446" y="68413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Ad Placement Training – Day 4</a:t>
            </a:r>
            <a:endParaRPr lang="en-US" b="1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413683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“Measurable” Questions?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How many routes are IPv6 routes?</a:t>
            </a:r>
          </a:p>
          <a:p>
            <a:r>
              <a:rPr lang="en-US" sz="2800" dirty="0" smtClean="0"/>
              <a:t>How many service providers offer IPv6?</a:t>
            </a:r>
          </a:p>
          <a:p>
            <a:r>
              <a:rPr lang="en-US" sz="2800" dirty="0" smtClean="0"/>
              <a:t>How many domain names have AAAA RRs?</a:t>
            </a:r>
          </a:p>
          <a:p>
            <a:r>
              <a:rPr lang="en-US" sz="2800" dirty="0" smtClean="0"/>
              <a:t>How many domains are DNSSEC signed?</a:t>
            </a:r>
          </a:p>
          <a:p>
            <a:r>
              <a:rPr lang="en-US" sz="2800" dirty="0" smtClean="0"/>
              <a:t>How many DNS queries are made over IPv6?</a:t>
            </a:r>
          </a:p>
          <a:p>
            <a:r>
              <a:rPr lang="en-US" sz="2800" dirty="0"/>
              <a:t>How much traffic uses IPv6?</a:t>
            </a:r>
          </a:p>
          <a:p>
            <a:r>
              <a:rPr lang="en-US" sz="2800" dirty="0"/>
              <a:t>How many connections use IPv6?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    …</a:t>
            </a:r>
          </a:p>
        </p:txBody>
      </p:sp>
    </p:spTree>
    <p:extLst>
      <p:ext uri="{BB962C8B-B14F-4D97-AF65-F5344CB8AC3E}">
        <p14:creationId xmlns:p14="http://schemas.microsoft.com/office/powerpoint/2010/main" val="657696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3-22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45"/>
            <a:ext cx="9144000" cy="64202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D750-75AA-664F-9C4C-F288CAC0EE1A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446" y="68413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Ad Placement Training – Days 5, 6 &amp; 7</a:t>
            </a:r>
            <a:endParaRPr lang="en-US" b="1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97524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Fresh Eyeballs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 descr="Screen Shot 2015-05-31 at 10.08.21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" b="-1653"/>
          <a:stretch/>
        </p:blipFill>
        <p:spPr>
          <a:xfrm>
            <a:off x="457200" y="1600200"/>
            <a:ext cx="8229600" cy="4812883"/>
          </a:xfrm>
        </p:spPr>
      </p:pic>
      <p:sp>
        <p:nvSpPr>
          <p:cNvPr id="3" name="TextBox 2"/>
          <p:cNvSpPr txBox="1"/>
          <p:nvPr/>
        </p:nvSpPr>
        <p:spPr>
          <a:xfrm>
            <a:off x="6531069" y="273845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Ads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3031" y="3364604"/>
            <a:ext cx="114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Web Page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18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Success!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2.5M – 3M samples per day – mostly new!</a:t>
            </a:r>
          </a:p>
          <a:p>
            <a:r>
              <a:rPr lang="en-US" dirty="0" smtClean="0"/>
              <a:t>Large sample space across much of the known Internet</a:t>
            </a:r>
          </a:p>
          <a:p>
            <a:r>
              <a:rPr lang="en-US" dirty="0" smtClean="0"/>
              <a:t>Assemble a rich data set of end user addresses and DNS resolvers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20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Success … of a sort!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we are after is a random sample of the entire Internet</a:t>
            </a:r>
          </a:p>
          <a:p>
            <a:r>
              <a:rPr lang="en-US" dirty="0" smtClean="0"/>
              <a:t>And we are close</a:t>
            </a:r>
          </a:p>
          <a:p>
            <a:r>
              <a:rPr lang="en-US" dirty="0" smtClean="0"/>
              <a:t>But what we have is a data set biased towards “cheap” eyeballs in fixed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86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“Raw” AD counts per day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smtClean="0"/>
              <a:t>155,430   VN </a:t>
            </a:r>
            <a:r>
              <a:rPr lang="en-US" dirty="0"/>
              <a:t>Vietnam</a:t>
            </a:r>
          </a:p>
          <a:p>
            <a:pPr marL="0" indent="0">
              <a:buNone/>
            </a:pPr>
            <a:r>
              <a:rPr lang="en-US" dirty="0" smtClean="0"/>
              <a:t>103,517   </a:t>
            </a:r>
            <a:r>
              <a:rPr lang="en-US" dirty="0"/>
              <a:t>CN China</a:t>
            </a:r>
          </a:p>
          <a:p>
            <a:pPr marL="0" indent="0">
              <a:buNone/>
            </a:pPr>
            <a:r>
              <a:rPr lang="en-US" dirty="0" smtClean="0"/>
              <a:t> 92,107   </a:t>
            </a:r>
            <a:r>
              <a:rPr lang="en-US" dirty="0"/>
              <a:t>MX Mexico</a:t>
            </a:r>
          </a:p>
          <a:p>
            <a:pPr marL="0" indent="0">
              <a:buNone/>
            </a:pPr>
            <a:r>
              <a:rPr lang="en-US" dirty="0" smtClean="0"/>
              <a:t> 79,092   </a:t>
            </a:r>
            <a:r>
              <a:rPr lang="en-US" dirty="0"/>
              <a:t>TH Thailand</a:t>
            </a:r>
          </a:p>
          <a:p>
            <a:pPr marL="0" indent="0">
              <a:buNone/>
            </a:pPr>
            <a:r>
              <a:rPr lang="en-US" dirty="0" smtClean="0"/>
              <a:t> 73,702   </a:t>
            </a:r>
            <a:r>
              <a:rPr lang="en-US" dirty="0"/>
              <a:t>IN India</a:t>
            </a:r>
          </a:p>
          <a:p>
            <a:pPr marL="0" indent="0">
              <a:buNone/>
            </a:pPr>
            <a:r>
              <a:rPr lang="en-US" dirty="0" smtClean="0"/>
              <a:t> 65,402   </a:t>
            </a:r>
            <a:r>
              <a:rPr lang="en-US" dirty="0"/>
              <a:t>PK Pakistan</a:t>
            </a:r>
          </a:p>
          <a:p>
            <a:pPr marL="0" indent="0">
              <a:buNone/>
            </a:pPr>
            <a:r>
              <a:rPr lang="it-IT" dirty="0" smtClean="0"/>
              <a:t> 64,121   </a:t>
            </a:r>
            <a:r>
              <a:rPr lang="it-IT" dirty="0"/>
              <a:t>BR Brazil</a:t>
            </a:r>
          </a:p>
          <a:p>
            <a:pPr marL="0" indent="0">
              <a:buNone/>
            </a:pPr>
            <a:r>
              <a:rPr lang="it-IT" dirty="0" smtClean="0"/>
              <a:t> 54,637   </a:t>
            </a:r>
            <a:r>
              <a:rPr lang="it-IT" dirty="0"/>
              <a:t>TR </a:t>
            </a:r>
            <a:r>
              <a:rPr lang="it-IT" dirty="0" err="1"/>
              <a:t>Turkey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 52,532   </a:t>
            </a:r>
            <a:r>
              <a:rPr lang="it-IT" dirty="0"/>
              <a:t>US </a:t>
            </a:r>
            <a:r>
              <a:rPr lang="it-IT" dirty="0" err="1"/>
              <a:t>United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of America</a:t>
            </a:r>
          </a:p>
          <a:p>
            <a:pPr marL="0" indent="0">
              <a:buNone/>
            </a:pPr>
            <a:r>
              <a:rPr lang="it-IT" dirty="0" smtClean="0"/>
              <a:t> 52,240   </a:t>
            </a:r>
            <a:r>
              <a:rPr lang="it-IT" dirty="0"/>
              <a:t>AR Argentina</a:t>
            </a:r>
          </a:p>
          <a:p>
            <a:pPr marL="0" indent="0">
              <a:buNone/>
            </a:pPr>
            <a:r>
              <a:rPr lang="it-IT" dirty="0" smtClean="0"/>
              <a:t> 48,315   </a:t>
            </a:r>
            <a:r>
              <a:rPr lang="it-IT" dirty="0"/>
              <a:t>CO Colombia</a:t>
            </a:r>
          </a:p>
          <a:p>
            <a:pPr marL="0" indent="0">
              <a:buNone/>
            </a:pPr>
            <a:r>
              <a:rPr lang="it-IT" dirty="0" smtClean="0"/>
              <a:t> 45,216   </a:t>
            </a:r>
            <a:r>
              <a:rPr lang="it-IT" dirty="0"/>
              <a:t>ID Indonesia</a:t>
            </a:r>
          </a:p>
          <a:p>
            <a:pPr marL="0" indent="0">
              <a:buNone/>
            </a:pPr>
            <a:r>
              <a:rPr lang="it-IT" dirty="0" smtClean="0"/>
              <a:t> 39,839   </a:t>
            </a:r>
            <a:r>
              <a:rPr lang="it-IT" dirty="0"/>
              <a:t>PE Peru</a:t>
            </a:r>
          </a:p>
          <a:p>
            <a:pPr marL="0" indent="0">
              <a:buNone/>
            </a:pPr>
            <a:r>
              <a:rPr lang="it-IT" dirty="0" smtClean="0"/>
              <a:t> 36,962   </a:t>
            </a:r>
            <a:r>
              <a:rPr lang="it-IT" dirty="0"/>
              <a:t>RU Russian </a:t>
            </a:r>
            <a:r>
              <a:rPr lang="it-IT" dirty="0" err="1"/>
              <a:t>Federation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 34,529   </a:t>
            </a:r>
            <a:r>
              <a:rPr lang="it-IT" dirty="0"/>
              <a:t>PH Philippines</a:t>
            </a:r>
          </a:p>
          <a:p>
            <a:pPr marL="0" indent="0">
              <a:buNone/>
            </a:pPr>
            <a:r>
              <a:rPr lang="hu-HU" dirty="0" smtClean="0"/>
              <a:t> 33,899   </a:t>
            </a:r>
            <a:r>
              <a:rPr lang="hu-HU" dirty="0"/>
              <a:t>EG Egypt</a:t>
            </a:r>
          </a:p>
          <a:p>
            <a:pPr marL="0" indent="0">
              <a:buNone/>
            </a:pPr>
            <a:r>
              <a:rPr lang="pl-PL" dirty="0" smtClean="0"/>
              <a:t> 22,983   </a:t>
            </a:r>
            <a:r>
              <a:rPr lang="pl-PL" dirty="0"/>
              <a:t>TW Taiwan</a:t>
            </a:r>
          </a:p>
          <a:p>
            <a:pPr marL="0" indent="0">
              <a:buNone/>
            </a:pPr>
            <a:r>
              <a:rPr lang="pl-PL" dirty="0" smtClean="0"/>
              <a:t> 22,712   </a:t>
            </a:r>
            <a:r>
              <a:rPr lang="pl-PL" dirty="0"/>
              <a:t>RO Romania</a:t>
            </a:r>
          </a:p>
          <a:p>
            <a:pPr marL="0" indent="0">
              <a:buNone/>
            </a:pPr>
            <a:r>
              <a:rPr lang="pl-PL" dirty="0" smtClean="0"/>
              <a:t> 22,490   </a:t>
            </a:r>
            <a:r>
              <a:rPr lang="pl-PL" dirty="0"/>
              <a:t>UA </a:t>
            </a:r>
            <a:r>
              <a:rPr lang="pl-PL" dirty="0" err="1"/>
              <a:t>Ukraine</a:t>
            </a:r>
            <a:endParaRPr lang="pl-PL" dirty="0"/>
          </a:p>
          <a:p>
            <a:pPr marL="0" indent="0">
              <a:buNone/>
            </a:pPr>
            <a:r>
              <a:rPr lang="fi-FI" dirty="0" smtClean="0"/>
              <a:t> 22,403   </a:t>
            </a:r>
            <a:r>
              <a:rPr lang="fi-FI" dirty="0"/>
              <a:t>ES Spain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4649" y="2412072"/>
            <a:ext cx="530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IP address to country code mapping for </a:t>
            </a:r>
          </a:p>
          <a:p>
            <a:r>
              <a:rPr lang="en-US" dirty="0">
                <a:latin typeface="AhnbergHand"/>
                <a:cs typeface="AhnbergHand"/>
              </a:rPr>
              <a:t>e</a:t>
            </a:r>
            <a:r>
              <a:rPr lang="en-US" dirty="0" smtClean="0">
                <a:latin typeface="AhnbergHand"/>
                <a:cs typeface="AhnbergHand"/>
              </a:rPr>
              <a:t>xperiments placed on the 24</a:t>
            </a:r>
            <a:r>
              <a:rPr lang="en-US" baseline="30000" dirty="0" smtClean="0">
                <a:latin typeface="AhnbergHand"/>
                <a:cs typeface="AhnbergHand"/>
              </a:rPr>
              <a:t>th</a:t>
            </a:r>
            <a:r>
              <a:rPr lang="en-US" dirty="0" smtClean="0">
                <a:latin typeface="AhnbergHand"/>
                <a:cs typeface="AhnbergHand"/>
              </a:rPr>
              <a:t> May 2015</a:t>
            </a:r>
          </a:p>
        </p:txBody>
      </p:sp>
    </p:spTree>
    <p:extLst>
      <p:ext uri="{BB962C8B-B14F-4D97-AF65-F5344CB8AC3E}">
        <p14:creationId xmlns:p14="http://schemas.microsoft.com/office/powerpoint/2010/main" val="521798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ITU-T’s Internet User Census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4167"/>
            <a:ext cx="3290164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155,430   VN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Vietnam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103,517 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CN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92,107 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MX Mexico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79,092 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 Thailand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73,702 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IN India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65,402 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PK Pakistan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64,121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BR Brazil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54,637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TR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Turkey</a:t>
            </a:r>
            <a:endParaRPr lang="it-IT" sz="14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52,532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US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United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States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of America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52,240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AR Argentina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48,315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CO Colombia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45,216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ID Indonesia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39,839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PE Peru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36,962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RU Russian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Federation</a:t>
            </a:r>
            <a:endParaRPr lang="it-IT" sz="14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34,529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PH Philippines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>
                <a:solidFill>
                  <a:schemeClr val="bg1">
                    <a:lumMod val="65000"/>
                  </a:schemeClr>
                </a:solidFill>
              </a:rPr>
              <a:t> 33,899   </a:t>
            </a:r>
            <a:r>
              <a:rPr lang="hu-HU" sz="1400" dirty="0">
                <a:solidFill>
                  <a:schemeClr val="bg1">
                    <a:lumMod val="65000"/>
                  </a:schemeClr>
                </a:solidFill>
              </a:rPr>
              <a:t>EG Egypt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400" dirty="0" smtClean="0">
                <a:solidFill>
                  <a:schemeClr val="bg1">
                    <a:lumMod val="65000"/>
                  </a:schemeClr>
                </a:solidFill>
              </a:rPr>
              <a:t> 22,983   </a:t>
            </a:r>
            <a:r>
              <a:rPr lang="pl-PL" sz="1400" dirty="0">
                <a:solidFill>
                  <a:schemeClr val="bg1">
                    <a:lumMod val="65000"/>
                  </a:schemeClr>
                </a:solidFill>
              </a:rPr>
              <a:t>TW Taiwan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400" dirty="0" smtClean="0">
                <a:solidFill>
                  <a:schemeClr val="bg1">
                    <a:lumMod val="65000"/>
                  </a:schemeClr>
                </a:solidFill>
              </a:rPr>
              <a:t> 22,712   </a:t>
            </a:r>
            <a:r>
              <a:rPr lang="pl-PL" sz="1400" dirty="0">
                <a:solidFill>
                  <a:schemeClr val="bg1">
                    <a:lumMod val="65000"/>
                  </a:schemeClr>
                </a:solidFill>
              </a:rPr>
              <a:t>RO Romania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400" dirty="0" smtClean="0">
                <a:solidFill>
                  <a:schemeClr val="bg1">
                    <a:lumMod val="65000"/>
                  </a:schemeClr>
                </a:solidFill>
              </a:rPr>
              <a:t> 22,490   </a:t>
            </a:r>
            <a:r>
              <a:rPr lang="pl-PL" sz="1400" dirty="0">
                <a:solidFill>
                  <a:schemeClr val="bg1">
                    <a:lumMod val="65000"/>
                  </a:schemeClr>
                </a:solidFill>
              </a:rPr>
              <a:t>UA </a:t>
            </a:r>
            <a:r>
              <a:rPr lang="pl-PL" sz="1400" dirty="0" err="1">
                <a:solidFill>
                  <a:schemeClr val="bg1">
                    <a:lumMod val="65000"/>
                  </a:schemeClr>
                </a:solidFill>
              </a:rPr>
              <a:t>Ukraine</a:t>
            </a:r>
            <a:endParaRPr lang="pl-PL" sz="14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i-FI" sz="1400" dirty="0" smtClean="0">
                <a:solidFill>
                  <a:schemeClr val="bg1">
                    <a:lumMod val="65000"/>
                  </a:schemeClr>
                </a:solidFill>
              </a:rPr>
              <a:t> 22,403   </a:t>
            </a:r>
            <a:r>
              <a:rPr lang="fi-FI" sz="1400" dirty="0">
                <a:solidFill>
                  <a:schemeClr val="bg1">
                    <a:lumMod val="65000"/>
                  </a:schemeClr>
                </a:solidFill>
              </a:rPr>
              <a:t>ES Spain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190413" y="1434167"/>
            <a:ext cx="4968415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668,493,485 </a:t>
            </a:r>
            <a:r>
              <a:rPr lang="en-US" sz="1400" dirty="0"/>
              <a:t>China</a:t>
            </a:r>
          </a:p>
          <a:p>
            <a:r>
              <a:rPr lang="en-US" sz="1400" dirty="0" smtClean="0"/>
              <a:t>282,384872 </a:t>
            </a:r>
            <a:r>
              <a:rPr lang="en-US" sz="1400" dirty="0"/>
              <a:t>United States of America</a:t>
            </a:r>
          </a:p>
          <a:p>
            <a:r>
              <a:rPr lang="en-US" sz="1400" dirty="0" smtClean="0"/>
              <a:t>252,482905 </a:t>
            </a:r>
            <a:r>
              <a:rPr lang="en-US" sz="1400" dirty="0"/>
              <a:t>India</a:t>
            </a:r>
          </a:p>
          <a:p>
            <a:r>
              <a:rPr lang="it-IT" sz="1400" dirty="0" smtClean="0"/>
              <a:t>110,345878 </a:t>
            </a:r>
            <a:r>
              <a:rPr lang="it-IT" sz="1400" dirty="0"/>
              <a:t>Brazil</a:t>
            </a:r>
          </a:p>
          <a:p>
            <a:r>
              <a:rPr lang="it-IT" sz="1400" dirty="0" smtClean="0"/>
              <a:t>109,390190 </a:t>
            </a:r>
            <a:r>
              <a:rPr lang="it-IT" sz="1400" dirty="0"/>
              <a:t>Japan</a:t>
            </a:r>
          </a:p>
          <a:p>
            <a:r>
              <a:rPr lang="it-IT" sz="1400" dirty="0" smtClean="0"/>
              <a:t>  87,305661 </a:t>
            </a:r>
            <a:r>
              <a:rPr lang="it-IT" sz="1400" dirty="0"/>
              <a:t>Russian </a:t>
            </a:r>
            <a:r>
              <a:rPr lang="it-IT" sz="1400" dirty="0" err="1"/>
              <a:t>Federation</a:t>
            </a:r>
            <a:endParaRPr lang="it-IT" sz="1400" dirty="0"/>
          </a:p>
          <a:p>
            <a:r>
              <a:rPr lang="it-IT" sz="1400" dirty="0" smtClean="0"/>
              <a:t>  72,663301 </a:t>
            </a:r>
            <a:r>
              <a:rPr lang="it-IT" sz="1400" dirty="0"/>
              <a:t>Nigeria</a:t>
            </a:r>
          </a:p>
          <a:p>
            <a:r>
              <a:rPr lang="es-ES_tradnl" sz="1400" dirty="0" smtClean="0"/>
              <a:t>  71,823404 </a:t>
            </a:r>
            <a:r>
              <a:rPr lang="es-ES_tradnl" sz="1400" dirty="0"/>
              <a:t>Indonesia</a:t>
            </a:r>
          </a:p>
          <a:p>
            <a:r>
              <a:rPr lang="en-US" sz="1400" dirty="0" smtClean="0"/>
              <a:t>  71,174958 </a:t>
            </a:r>
            <a:r>
              <a:rPr lang="en-US" sz="1400" dirty="0"/>
              <a:t>Germany</a:t>
            </a:r>
          </a:p>
          <a:p>
            <a:r>
              <a:rPr lang="en-US" sz="1400" dirty="0" smtClean="0"/>
              <a:t>  61,579582 </a:t>
            </a:r>
            <a:r>
              <a:rPr lang="en-US" sz="1400" dirty="0"/>
              <a:t>Mexico</a:t>
            </a:r>
          </a:p>
          <a:p>
            <a:r>
              <a:rPr lang="en-US" sz="1400" dirty="0" smtClean="0"/>
              <a:t>  57,306333 </a:t>
            </a:r>
            <a:r>
              <a:rPr lang="en-US" sz="1400" dirty="0"/>
              <a:t>United Kingdom of Great Britain and Northern Ireland</a:t>
            </a:r>
          </a:p>
          <a:p>
            <a:r>
              <a:rPr lang="en-US" sz="1400" dirty="0" smtClean="0"/>
              <a:t>  54,114094 </a:t>
            </a:r>
            <a:r>
              <a:rPr lang="en-US" sz="1400" dirty="0"/>
              <a:t>France</a:t>
            </a:r>
          </a:p>
          <a:p>
            <a:r>
              <a:rPr lang="en-US" sz="1400" dirty="0" smtClean="0"/>
              <a:t>  45,416941 </a:t>
            </a:r>
            <a:r>
              <a:rPr lang="en-US" sz="1400" dirty="0"/>
              <a:t>Iran (Islamic Republic of)</a:t>
            </a:r>
          </a:p>
          <a:p>
            <a:r>
              <a:rPr lang="hu-HU" sz="1400" dirty="0" smtClean="0"/>
              <a:t>  45,019465 </a:t>
            </a:r>
            <a:r>
              <a:rPr lang="hu-HU" sz="1400" dirty="0"/>
              <a:t>Egypt</a:t>
            </a:r>
          </a:p>
          <a:p>
            <a:r>
              <a:rPr lang="en-US" sz="1400" dirty="0" smtClean="0"/>
              <a:t>  42,187842 </a:t>
            </a:r>
            <a:r>
              <a:rPr lang="en-US" sz="1400" dirty="0"/>
              <a:t>Republic of Korea</a:t>
            </a:r>
          </a:p>
          <a:p>
            <a:r>
              <a:rPr lang="en-US" sz="1400" dirty="0" smtClean="0"/>
              <a:t>  41,780667 </a:t>
            </a:r>
            <a:r>
              <a:rPr lang="en-US" sz="1400" dirty="0"/>
              <a:t>Philippines</a:t>
            </a:r>
          </a:p>
          <a:p>
            <a:r>
              <a:rPr lang="en-US" sz="1400" dirty="0" smtClean="0"/>
              <a:t>  40,980368 </a:t>
            </a:r>
            <a:r>
              <a:rPr lang="en-US" sz="1400" dirty="0"/>
              <a:t>Vietnam</a:t>
            </a:r>
          </a:p>
          <a:p>
            <a:r>
              <a:rPr lang="sv-SE" sz="1400" dirty="0" smtClean="0"/>
              <a:t>  39,256999 </a:t>
            </a:r>
            <a:r>
              <a:rPr lang="sv-SE" sz="1400" dirty="0"/>
              <a:t>Bangladesh</a:t>
            </a:r>
          </a:p>
          <a:p>
            <a:r>
              <a:rPr lang="cs-CZ" sz="1400" dirty="0" smtClean="0"/>
              <a:t>  35,793673 </a:t>
            </a:r>
            <a:r>
              <a:rPr lang="cs-CZ" sz="1400" dirty="0"/>
              <a:t>Italy</a:t>
            </a:r>
          </a:p>
          <a:p>
            <a:r>
              <a:rPr lang="cs-CZ" sz="1400" dirty="0" smtClean="0"/>
              <a:t>  35,503461 </a:t>
            </a:r>
            <a:r>
              <a:rPr lang="cs-CZ" sz="1400" dirty="0" err="1"/>
              <a:t>Turkey</a:t>
            </a:r>
            <a:endParaRPr lang="cs-CZ" sz="1400" dirty="0"/>
          </a:p>
          <a:p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63750" y="1630710"/>
            <a:ext cx="2155910" cy="33868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959919" y="1630710"/>
            <a:ext cx="2230494" cy="188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38315" y="2046228"/>
            <a:ext cx="2218628" cy="1513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60075" y="5960130"/>
            <a:ext cx="5080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ITU’s estimates of number of Internet users per country</a:t>
            </a:r>
          </a:p>
        </p:txBody>
      </p:sp>
    </p:spTree>
    <p:extLst>
      <p:ext uri="{BB962C8B-B14F-4D97-AF65-F5344CB8AC3E}">
        <p14:creationId xmlns:p14="http://schemas.microsoft.com/office/powerpoint/2010/main" val="3324536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“Weighting” sample data to correct AD Placement bias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“weight” the raw data by:</a:t>
            </a:r>
          </a:p>
          <a:p>
            <a:pPr lvl="1"/>
            <a:r>
              <a:rPr lang="en-US" dirty="0" err="1" smtClean="0"/>
              <a:t>Geolocating</a:t>
            </a:r>
            <a:r>
              <a:rPr lang="en-US" dirty="0" smtClean="0"/>
              <a:t> the IP address to a particular country</a:t>
            </a:r>
          </a:p>
          <a:p>
            <a:pPr lvl="1"/>
            <a:r>
              <a:rPr lang="en-US" dirty="0" smtClean="0"/>
              <a:t>Multiplying the sample by the relative weight of the country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459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Weighting the Results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6" name="Content Placeholder 5" descr="Screen Shot 2015-05-31 at 3.50.1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r="-471"/>
          <a:stretch/>
        </p:blipFill>
        <p:spPr>
          <a:xfrm>
            <a:off x="664863" y="2137164"/>
            <a:ext cx="7876072" cy="3172982"/>
          </a:xfrm>
        </p:spPr>
      </p:pic>
      <p:sp>
        <p:nvSpPr>
          <p:cNvPr id="3" name="Freeform 2"/>
          <p:cNvSpPr/>
          <p:nvPr/>
        </p:nvSpPr>
        <p:spPr>
          <a:xfrm>
            <a:off x="7228256" y="1351454"/>
            <a:ext cx="708257" cy="773429"/>
          </a:xfrm>
          <a:custGeom>
            <a:avLst/>
            <a:gdLst>
              <a:gd name="connsiteX0" fmla="*/ 0 w 708257"/>
              <a:gd name="connsiteY0" fmla="*/ 37832 h 773429"/>
              <a:gd name="connsiteX1" fmla="*/ 400623 w 708257"/>
              <a:gd name="connsiteY1" fmla="*/ 80448 h 773429"/>
              <a:gd name="connsiteX2" fmla="*/ 664863 w 708257"/>
              <a:gd name="connsiteY2" fmla="*/ 753783 h 773429"/>
              <a:gd name="connsiteX3" fmla="*/ 698959 w 708257"/>
              <a:gd name="connsiteY3" fmla="*/ 498086 h 773429"/>
              <a:gd name="connsiteX4" fmla="*/ 690435 w 708257"/>
              <a:gd name="connsiteY4" fmla="*/ 770829 h 773429"/>
              <a:gd name="connsiteX5" fmla="*/ 511433 w 708257"/>
              <a:gd name="connsiteY5" fmla="*/ 642981 h 773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257" h="773429">
                <a:moveTo>
                  <a:pt x="0" y="37832"/>
                </a:moveTo>
                <a:cubicBezTo>
                  <a:pt x="144906" y="-523"/>
                  <a:pt x="289813" y="-38877"/>
                  <a:pt x="400623" y="80448"/>
                </a:cubicBezTo>
                <a:cubicBezTo>
                  <a:pt x="511434" y="199773"/>
                  <a:pt x="615140" y="684177"/>
                  <a:pt x="664863" y="753783"/>
                </a:cubicBezTo>
                <a:cubicBezTo>
                  <a:pt x="714586" y="823389"/>
                  <a:pt x="694697" y="495245"/>
                  <a:pt x="698959" y="498086"/>
                </a:cubicBezTo>
                <a:cubicBezTo>
                  <a:pt x="703221" y="500927"/>
                  <a:pt x="721689" y="746680"/>
                  <a:pt x="690435" y="770829"/>
                </a:cubicBezTo>
                <a:cubicBezTo>
                  <a:pt x="659181" y="794978"/>
                  <a:pt x="511433" y="642981"/>
                  <a:pt x="511433" y="64298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49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84807"/>
                </a:solidFill>
              </a:rPr>
              <a:t>Measuring ALL of the Internet</a:t>
            </a:r>
            <a:endParaRPr lang="en-US" sz="3600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It’s not perfect by any means, but it is a reasonable first pass to correct for the implicit ad placement bias in the raw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So now we have a method to measure a sample of Internet users and a process that can relate that measurement back to the Internet as a whole.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How can we use this?</a:t>
            </a:r>
          </a:p>
        </p:txBody>
      </p:sp>
    </p:spTree>
    <p:extLst>
      <p:ext uri="{BB962C8B-B14F-4D97-AF65-F5344CB8AC3E}">
        <p14:creationId xmlns:p14="http://schemas.microsoft.com/office/powerpoint/2010/main" val="10462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What does this allow?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providing an end user with a set of URLs to retrieve we can examine:</a:t>
            </a:r>
          </a:p>
          <a:p>
            <a:pPr lvl="1"/>
            <a:r>
              <a:rPr lang="en-US" dirty="0" smtClean="0"/>
              <a:t>Protocol </a:t>
            </a:r>
            <a:r>
              <a:rPr lang="en-US" dirty="0" err="1" smtClean="0"/>
              <a:t>behaviour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e</a:t>
            </a:r>
            <a:r>
              <a:rPr lang="en-US" dirty="0" smtClean="0"/>
              <a:t>.g.: V4 </a:t>
            </a:r>
            <a:r>
              <a:rPr lang="en-US" dirty="0" err="1" smtClean="0"/>
              <a:t>vs</a:t>
            </a:r>
            <a:r>
              <a:rPr lang="en-US" dirty="0" smtClean="0"/>
              <a:t> V6, protocol performance, connection failure rate</a:t>
            </a:r>
          </a:p>
          <a:p>
            <a:pPr lvl="1"/>
            <a:r>
              <a:rPr lang="en-US" dirty="0" smtClean="0"/>
              <a:t>DNS </a:t>
            </a:r>
            <a:r>
              <a:rPr lang="en-US" dirty="0" err="1" smtClean="0"/>
              <a:t>behaviours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/>
              <a:t>e</a:t>
            </a:r>
            <a:r>
              <a:rPr lang="en-US" dirty="0" smtClean="0"/>
              <a:t>.g.: DNSSEC use, DNS resolution performance, DNS response size, crypto protocol performance,…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959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Users </a:t>
            </a:r>
            <a:r>
              <a:rPr lang="en-US" dirty="0" err="1" smtClean="0">
                <a:solidFill>
                  <a:srgbClr val="984807"/>
                </a:solidFill>
              </a:rPr>
              <a:t>vs</a:t>
            </a:r>
            <a:r>
              <a:rPr lang="en-US" dirty="0" smtClean="0">
                <a:solidFill>
                  <a:srgbClr val="984807"/>
                </a:solidFill>
              </a:rPr>
              <a:t> Infrastructure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None of these specific measurement questions really embrace the larger questions about the end user experience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They are all aimed at measuring an aspect of of </a:t>
            </a:r>
            <a:r>
              <a:rPr lang="en-US" dirty="0" err="1" smtClean="0"/>
              <a:t>behaviour</a:t>
            </a:r>
            <a:r>
              <a:rPr lang="en-US" dirty="0" smtClean="0"/>
              <a:t> within particular parameters of the network infrastructure, but they don</a:t>
            </a:r>
            <a:r>
              <a:rPr lang="fr-FR" dirty="0" smtClean="0"/>
              <a:t>’</a:t>
            </a:r>
            <a:r>
              <a:rPr lang="en-US" dirty="0" smtClean="0"/>
              <a:t>t encompass how the end user assembles a coherent view of the network</a:t>
            </a:r>
          </a:p>
        </p:txBody>
      </p:sp>
    </p:spTree>
    <p:extLst>
      <p:ext uri="{BB962C8B-B14F-4D97-AF65-F5344CB8AC3E}">
        <p14:creationId xmlns:p14="http://schemas.microsoft.com/office/powerpoint/2010/main" val="2343495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1. Measuring </a:t>
            </a:r>
            <a:r>
              <a:rPr lang="en-US" dirty="0" smtClean="0">
                <a:solidFill>
                  <a:srgbClr val="984807"/>
                </a:solidFill>
              </a:rPr>
              <a:t>IPv6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91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Measuring IPv6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2600" dirty="0" smtClean="0"/>
              <a:t>Client is given 4 unique URLs to load:</a:t>
            </a:r>
          </a:p>
          <a:p>
            <a:pPr marL="1200150" lvl="2" indent="-342900"/>
            <a:r>
              <a:rPr lang="en-US" sz="2200" dirty="0" smtClean="0"/>
              <a:t>Dual Stack object</a:t>
            </a:r>
          </a:p>
          <a:p>
            <a:pPr marL="1200150" lvl="2" indent="-342900"/>
            <a:r>
              <a:rPr lang="en-US" sz="2200" dirty="0" smtClean="0"/>
              <a:t>V4-</a:t>
            </a:r>
            <a:r>
              <a:rPr lang="en-US" sz="2200" dirty="0"/>
              <a:t>o</a:t>
            </a:r>
            <a:r>
              <a:rPr lang="en-US" sz="2200" dirty="0" smtClean="0"/>
              <a:t>nly object</a:t>
            </a:r>
          </a:p>
          <a:p>
            <a:pPr marL="1200150" lvl="2" indent="-342900"/>
            <a:r>
              <a:rPr lang="en-US" sz="2200" dirty="0" smtClean="0"/>
              <a:t>V6-only object</a:t>
            </a:r>
          </a:p>
          <a:p>
            <a:pPr marL="1200150" lvl="2" indent="-342900"/>
            <a:r>
              <a:rPr lang="en-US" sz="2200" dirty="0" smtClean="0"/>
              <a:t>Result reporting URL (10 second timer)</a:t>
            </a:r>
          </a:p>
          <a:p>
            <a:pPr marL="1200150" lvl="2" indent="-342900"/>
            <a:endParaRPr lang="en-US" sz="2200" dirty="0"/>
          </a:p>
          <a:p>
            <a:pPr marL="457200" lvl="1" indent="0">
              <a:buNone/>
            </a:pPr>
            <a:r>
              <a:rPr lang="en-US" sz="2600" dirty="0" smtClean="0"/>
              <a:t>We want to compare the number of end devices that can retrieve the V6-only object to the number of devices that can retrieve the V4-only object (V6 Capable)</a:t>
            </a:r>
          </a:p>
          <a:p>
            <a:pPr marL="457200" lvl="1" indent="0">
              <a:buNone/>
            </a:pPr>
            <a:r>
              <a:rPr lang="en-US" sz="2600" dirty="0" smtClean="0"/>
              <a:t>We can also look at the number of end devices that use IPv6 to retrieve the Dual Stack Object (V6 Preferred)</a:t>
            </a:r>
          </a:p>
        </p:txBody>
      </p:sp>
    </p:spTree>
    <p:extLst>
      <p:ext uri="{BB962C8B-B14F-4D97-AF65-F5344CB8AC3E}">
        <p14:creationId xmlns:p14="http://schemas.microsoft.com/office/powerpoint/2010/main" val="2423736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What we see (Web Log)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900" dirty="0" err="1"/>
              <a:t>temora.rand.apnic.net</a:t>
            </a:r>
            <a:r>
              <a:rPr lang="en-US" sz="900" dirty="0"/>
              <a:t> </a:t>
            </a:r>
            <a:r>
              <a:rPr lang="en-US" sz="900" dirty="0" smtClean="0"/>
              <a:t>124.13.125.185 </a:t>
            </a:r>
            <a:r>
              <a:rPr lang="en-US" sz="900" dirty="0"/>
              <a:t>[04/Aug/2015:00:01:29 +0000] "GET /</a:t>
            </a:r>
            <a:r>
              <a:rPr lang="en-US" sz="900" dirty="0" err="1"/>
              <a:t>newadcfg</a:t>
            </a:r>
            <a:r>
              <a:rPr lang="en-US" sz="900" dirty="0"/>
              <a:t>/</a:t>
            </a:r>
            <a:r>
              <a:rPr lang="en-US" sz="900" dirty="0" err="1"/>
              <a:t>ad.py?A</a:t>
            </a:r>
            <a:r>
              <a:rPr lang="en-US" sz="900" dirty="0"/>
              <a:t>=2121&amp;N&amp;R&amp;F HTTP/1.1" 200 799 "https://</a:t>
            </a:r>
            <a:r>
              <a:rPr lang="en-US" sz="900" dirty="0" err="1"/>
              <a:t>tpc.googlesyndication.com</a:t>
            </a:r>
            <a:r>
              <a:rPr lang="en-US" sz="900" dirty="0"/>
              <a:t>/</a:t>
            </a:r>
            <a:r>
              <a:rPr lang="en-US" sz="900" dirty="0" err="1"/>
              <a:t>sadbundle</a:t>
            </a:r>
            <a:r>
              <a:rPr lang="en-US" sz="900" dirty="0"/>
              <a:t>/7103675352697911246/basic/</a:t>
            </a:r>
            <a:r>
              <a:rPr lang="en-US" sz="900" dirty="0" err="1"/>
              <a:t>index.html</a:t>
            </a:r>
            <a:r>
              <a:rPr lang="en-US" sz="900" dirty="0"/>
              <a:t>" "Mozilla/5.0 (Macintosh; Intel Mac OS X 10_9_5) </a:t>
            </a:r>
            <a:r>
              <a:rPr lang="en-US" sz="900" dirty="0" err="1"/>
              <a:t>AppleWebKit</a:t>
            </a:r>
            <a:r>
              <a:rPr lang="en-US" sz="900" dirty="0"/>
              <a:t>/537.36 (KHTML, like Gecko) Chrome/44.0.2403.125 Safari/537.36" 0.000 u281fd425-s1438646489 1438646489.894 </a:t>
            </a:r>
            <a:r>
              <a:rPr lang="en-US" sz="900" dirty="0" err="1" smtClean="0"/>
              <a:t>cfg.dotnxdomain.net</a:t>
            </a:r>
            <a:endParaRPr lang="en-US" sz="900" dirty="0" smtClean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da-DK" sz="900" dirty="0" err="1"/>
              <a:t>temora.rand.apnic.net</a:t>
            </a:r>
            <a:r>
              <a:rPr lang="da-DK" sz="900" dirty="0"/>
              <a:t> 2001:e68:5431:</a:t>
            </a:r>
            <a:r>
              <a:rPr lang="da-DK" sz="900" dirty="0" smtClean="0"/>
              <a:t>519e:f002</a:t>
            </a:r>
            <a:r>
              <a:rPr lang="da-DK" sz="900" dirty="0"/>
              <a:t>:854e:2741:278 [04/</a:t>
            </a:r>
            <a:r>
              <a:rPr lang="da-DK" sz="900" dirty="0" err="1"/>
              <a:t>Aug</a:t>
            </a:r>
            <a:r>
              <a:rPr lang="da-DK" sz="900" dirty="0"/>
              <a:t>/2015:00:01:30 +0000] "GET /1x1.png?u281fd425-s1438646489-i5097.ap.rd.td HTTP/1.1" 200 68 "</a:t>
            </a:r>
            <a:r>
              <a:rPr lang="da-DK" sz="900" dirty="0" err="1"/>
              <a:t>https</a:t>
            </a:r>
            <a:r>
              <a:rPr lang="da-DK" sz="900" dirty="0"/>
              <a:t>://</a:t>
            </a:r>
            <a:r>
              <a:rPr lang="da-DK" sz="900" dirty="0" err="1"/>
              <a:t>tpc.googlesyndication.com</a:t>
            </a:r>
            <a:r>
              <a:rPr lang="da-DK" sz="900" dirty="0"/>
              <a:t>/</a:t>
            </a:r>
            <a:r>
              <a:rPr lang="da-DK" sz="900" dirty="0" err="1"/>
              <a:t>sadbundle</a:t>
            </a:r>
            <a:r>
              <a:rPr lang="da-DK" sz="900" dirty="0"/>
              <a:t>/7103675352697911246/</a:t>
            </a:r>
            <a:r>
              <a:rPr lang="da-DK" sz="900" dirty="0" err="1"/>
              <a:t>basic</a:t>
            </a:r>
            <a:r>
              <a:rPr lang="da-DK" sz="900" dirty="0"/>
              <a:t>/</a:t>
            </a:r>
            <a:r>
              <a:rPr lang="da-DK" sz="900" dirty="0" err="1"/>
              <a:t>index.html</a:t>
            </a:r>
            <a:r>
              <a:rPr lang="da-DK" sz="900" dirty="0"/>
              <a:t>" "Mozilla/5.0 (Macintosh; Intel Mac OS X 10_9_5) </a:t>
            </a:r>
            <a:r>
              <a:rPr lang="da-DK" sz="900" dirty="0" err="1"/>
              <a:t>AppleWebKit</a:t>
            </a:r>
            <a:r>
              <a:rPr lang="da-DK" sz="900" dirty="0"/>
              <a:t>/537.36 (KHTML, </a:t>
            </a:r>
            <a:r>
              <a:rPr lang="da-DK" sz="900" dirty="0" err="1"/>
              <a:t>like</a:t>
            </a:r>
            <a:r>
              <a:rPr lang="da-DK" sz="900" dirty="0"/>
              <a:t> </a:t>
            </a:r>
            <a:r>
              <a:rPr lang="da-DK" sz="900" dirty="0" err="1"/>
              <a:t>Gecko</a:t>
            </a:r>
            <a:r>
              <a:rPr lang="da-DK" sz="900" dirty="0"/>
              <a:t>) </a:t>
            </a:r>
            <a:r>
              <a:rPr lang="da-DK" sz="900" dirty="0" err="1"/>
              <a:t>Chrome</a:t>
            </a:r>
            <a:r>
              <a:rPr lang="da-DK" sz="900" dirty="0"/>
              <a:t>/44.0.2403.125 Safari/537.36" 0.000 </a:t>
            </a:r>
            <a:r>
              <a:rPr lang="da-DK" sz="900" dirty="0" err="1"/>
              <a:t>https</a:t>
            </a:r>
            <a:r>
              <a:rPr lang="da-DK" sz="900" dirty="0"/>
              <a:t> 1438646490.290 0du-u281fd425-s1438646489-i5097.</a:t>
            </a:r>
            <a:r>
              <a:rPr lang="da-DK" sz="900" dirty="0" smtClean="0"/>
              <a:t>ap.dotnxdomain.net</a:t>
            </a:r>
          </a:p>
          <a:p>
            <a:pPr marL="0" indent="0">
              <a:buNone/>
            </a:pPr>
            <a:endParaRPr lang="da-DK" sz="900" dirty="0"/>
          </a:p>
          <a:p>
            <a:pPr marL="0" indent="0">
              <a:buNone/>
            </a:pPr>
            <a:r>
              <a:rPr lang="da-DK" sz="900" dirty="0" err="1"/>
              <a:t>temora.rand.apnic.net</a:t>
            </a:r>
            <a:r>
              <a:rPr lang="da-DK" sz="900" dirty="0"/>
              <a:t> 2001:e68:5431:519e:f002:854e:2741:278 [04/</a:t>
            </a:r>
            <a:r>
              <a:rPr lang="da-DK" sz="900" dirty="0" err="1"/>
              <a:t>Aug</a:t>
            </a:r>
            <a:r>
              <a:rPr lang="da-DK" sz="900" dirty="0"/>
              <a:t>/2015:00:01:30 +0000] "GET /1x1.png?u281fd425-s1438646489-i5097.ap.e HTTP/1.1" 200 68 "</a:t>
            </a:r>
            <a:r>
              <a:rPr lang="da-DK" sz="900" dirty="0" err="1"/>
              <a:t>https</a:t>
            </a:r>
            <a:r>
              <a:rPr lang="da-DK" sz="900" dirty="0"/>
              <a:t>://</a:t>
            </a:r>
            <a:r>
              <a:rPr lang="da-DK" sz="900" dirty="0" err="1"/>
              <a:t>tpc.googlesyndication.com</a:t>
            </a:r>
            <a:r>
              <a:rPr lang="da-DK" sz="900" dirty="0"/>
              <a:t>/</a:t>
            </a:r>
            <a:r>
              <a:rPr lang="da-DK" sz="900" dirty="0" err="1"/>
              <a:t>sadbundle</a:t>
            </a:r>
            <a:r>
              <a:rPr lang="da-DK" sz="900" dirty="0"/>
              <a:t>/7103675352697911246/</a:t>
            </a:r>
            <a:r>
              <a:rPr lang="da-DK" sz="900" dirty="0" err="1"/>
              <a:t>basic</a:t>
            </a:r>
            <a:r>
              <a:rPr lang="da-DK" sz="900" dirty="0"/>
              <a:t>/</a:t>
            </a:r>
            <a:r>
              <a:rPr lang="da-DK" sz="900" dirty="0" err="1"/>
              <a:t>index.html</a:t>
            </a:r>
            <a:r>
              <a:rPr lang="da-DK" sz="900" dirty="0"/>
              <a:t>" "Mozilla/5.0 (Macintosh; Intel Mac OS X 10_9_5) </a:t>
            </a:r>
            <a:r>
              <a:rPr lang="da-DK" sz="900" dirty="0" err="1"/>
              <a:t>AppleWebKit</a:t>
            </a:r>
            <a:r>
              <a:rPr lang="da-DK" sz="900" dirty="0"/>
              <a:t>/537.36 (KHTML, </a:t>
            </a:r>
            <a:r>
              <a:rPr lang="da-DK" sz="900" dirty="0" err="1"/>
              <a:t>like</a:t>
            </a:r>
            <a:r>
              <a:rPr lang="da-DK" sz="900" dirty="0"/>
              <a:t> </a:t>
            </a:r>
            <a:r>
              <a:rPr lang="da-DK" sz="900" dirty="0" err="1"/>
              <a:t>Gecko</a:t>
            </a:r>
            <a:r>
              <a:rPr lang="da-DK" sz="900" dirty="0"/>
              <a:t>) </a:t>
            </a:r>
            <a:r>
              <a:rPr lang="da-DK" sz="900" dirty="0" err="1"/>
              <a:t>Chrome</a:t>
            </a:r>
            <a:r>
              <a:rPr lang="da-DK" sz="900" dirty="0"/>
              <a:t>/44.0.2403.125 Safari/537.36" 0.000 </a:t>
            </a:r>
            <a:r>
              <a:rPr lang="da-DK" sz="900" dirty="0" err="1"/>
              <a:t>https</a:t>
            </a:r>
            <a:r>
              <a:rPr lang="da-DK" sz="900" dirty="0"/>
              <a:t> 1438646490.290 0du-u281fd425-s1438646489-i5097.</a:t>
            </a:r>
            <a:r>
              <a:rPr lang="da-DK" sz="900" dirty="0" smtClean="0"/>
              <a:t>ap.dotnxdomain.net</a:t>
            </a:r>
          </a:p>
          <a:p>
            <a:pPr marL="0" indent="0">
              <a:buNone/>
            </a:pPr>
            <a:endParaRPr lang="da-DK" sz="900" dirty="0"/>
          </a:p>
          <a:p>
            <a:pPr marL="0" indent="0">
              <a:buNone/>
            </a:pPr>
            <a:r>
              <a:rPr lang="da-DK" sz="900" dirty="0" err="1"/>
              <a:t>temora.rand.apnic.net</a:t>
            </a:r>
            <a:r>
              <a:rPr lang="da-DK" sz="900" dirty="0"/>
              <a:t> 2001:e68:5431:519e:f002:854e:2741:278 [04/</a:t>
            </a:r>
            <a:r>
              <a:rPr lang="da-DK" sz="900" dirty="0" err="1"/>
              <a:t>Aug</a:t>
            </a:r>
            <a:r>
              <a:rPr lang="da-DK" sz="900" dirty="0"/>
              <a:t>/2015:00:01:30 +0000] "GET /1x1.png?u281fd425-s1438646489-i5097.ap.r6.td HTTP/1.1" 200 68 "</a:t>
            </a:r>
            <a:r>
              <a:rPr lang="da-DK" sz="900" dirty="0" err="1"/>
              <a:t>https</a:t>
            </a:r>
            <a:r>
              <a:rPr lang="da-DK" sz="900" dirty="0"/>
              <a:t>://</a:t>
            </a:r>
            <a:r>
              <a:rPr lang="da-DK" sz="900" dirty="0" err="1"/>
              <a:t>tpc.googlesyndication.com</a:t>
            </a:r>
            <a:r>
              <a:rPr lang="da-DK" sz="900" dirty="0"/>
              <a:t>/</a:t>
            </a:r>
            <a:r>
              <a:rPr lang="da-DK" sz="900" dirty="0" err="1"/>
              <a:t>sadbundle</a:t>
            </a:r>
            <a:r>
              <a:rPr lang="da-DK" sz="900" dirty="0"/>
              <a:t>/7103675352697911246/</a:t>
            </a:r>
            <a:r>
              <a:rPr lang="da-DK" sz="900" dirty="0" err="1"/>
              <a:t>basic</a:t>
            </a:r>
            <a:r>
              <a:rPr lang="da-DK" sz="900" dirty="0"/>
              <a:t>/</a:t>
            </a:r>
            <a:r>
              <a:rPr lang="da-DK" sz="900" dirty="0" err="1"/>
              <a:t>index.html</a:t>
            </a:r>
            <a:r>
              <a:rPr lang="da-DK" sz="900" dirty="0"/>
              <a:t>" "Mozilla/5.0 (Macintosh; Intel Mac OS X 10_9_5) </a:t>
            </a:r>
            <a:r>
              <a:rPr lang="da-DK" sz="900" dirty="0" err="1"/>
              <a:t>AppleWebKit</a:t>
            </a:r>
            <a:r>
              <a:rPr lang="da-DK" sz="900" dirty="0"/>
              <a:t>/537.36 (KHTML, </a:t>
            </a:r>
            <a:r>
              <a:rPr lang="da-DK" sz="900" dirty="0" err="1"/>
              <a:t>like</a:t>
            </a:r>
            <a:r>
              <a:rPr lang="da-DK" sz="900" dirty="0"/>
              <a:t> </a:t>
            </a:r>
            <a:r>
              <a:rPr lang="da-DK" sz="900" dirty="0" err="1"/>
              <a:t>Gecko</a:t>
            </a:r>
            <a:r>
              <a:rPr lang="da-DK" sz="900" dirty="0"/>
              <a:t>) </a:t>
            </a:r>
            <a:r>
              <a:rPr lang="da-DK" sz="900" dirty="0" err="1"/>
              <a:t>Chrome</a:t>
            </a:r>
            <a:r>
              <a:rPr lang="da-DK" sz="900" dirty="0"/>
              <a:t>/44.0.2403.125 Safari/537.36" 0.000 </a:t>
            </a:r>
            <a:r>
              <a:rPr lang="da-DK" sz="900" dirty="0" err="1"/>
              <a:t>https</a:t>
            </a:r>
            <a:r>
              <a:rPr lang="da-DK" sz="900" dirty="0"/>
              <a:t> 1438646490.578 06u-u281fd425-s1438646489-i5097.</a:t>
            </a:r>
            <a:r>
              <a:rPr lang="da-DK" sz="900" dirty="0" smtClean="0"/>
              <a:t>ap.dotnxdomain.net</a:t>
            </a:r>
          </a:p>
          <a:p>
            <a:pPr marL="0" indent="0">
              <a:buNone/>
            </a:pPr>
            <a:endParaRPr lang="da-DK" sz="900" dirty="0"/>
          </a:p>
          <a:p>
            <a:pPr marL="0" indent="0">
              <a:buNone/>
            </a:pPr>
            <a:r>
              <a:rPr lang="da-DK" sz="900" dirty="0" err="1"/>
              <a:t>temora.rand.apnic.net</a:t>
            </a:r>
            <a:r>
              <a:rPr lang="da-DK" sz="900" dirty="0"/>
              <a:t> 2001:e68:5431:519e:f002:854e:2741:278 [04/</a:t>
            </a:r>
            <a:r>
              <a:rPr lang="da-DK" sz="900" dirty="0" err="1"/>
              <a:t>Aug</a:t>
            </a:r>
            <a:r>
              <a:rPr lang="da-DK" sz="900" dirty="0"/>
              <a:t>/2015:00:01:30 +0000] "GET /1x1.png?u281fd425-s1438646489-i5097.ap.f HTTP/1.1" 200 68 "</a:t>
            </a:r>
            <a:r>
              <a:rPr lang="da-DK" sz="900" dirty="0" err="1"/>
              <a:t>https</a:t>
            </a:r>
            <a:r>
              <a:rPr lang="da-DK" sz="900" dirty="0"/>
              <a:t>://</a:t>
            </a:r>
            <a:r>
              <a:rPr lang="da-DK" sz="900" dirty="0" err="1"/>
              <a:t>tpc.googlesyndication.com</a:t>
            </a:r>
            <a:r>
              <a:rPr lang="da-DK" sz="900" dirty="0"/>
              <a:t>/</a:t>
            </a:r>
            <a:r>
              <a:rPr lang="da-DK" sz="900" dirty="0" err="1"/>
              <a:t>sadbundle</a:t>
            </a:r>
            <a:r>
              <a:rPr lang="da-DK" sz="900" dirty="0"/>
              <a:t>/7103675352697911246/</a:t>
            </a:r>
            <a:r>
              <a:rPr lang="da-DK" sz="900" dirty="0" err="1"/>
              <a:t>basic</a:t>
            </a:r>
            <a:r>
              <a:rPr lang="da-DK" sz="900" dirty="0"/>
              <a:t>/</a:t>
            </a:r>
            <a:r>
              <a:rPr lang="da-DK" sz="900" dirty="0" err="1"/>
              <a:t>index.html</a:t>
            </a:r>
            <a:r>
              <a:rPr lang="da-DK" sz="900" dirty="0"/>
              <a:t>" "Mozilla/5.0 (Macintosh; Intel Mac OS X 10_9_5) </a:t>
            </a:r>
            <a:r>
              <a:rPr lang="da-DK" sz="900" dirty="0" err="1"/>
              <a:t>AppleWebKit</a:t>
            </a:r>
            <a:r>
              <a:rPr lang="da-DK" sz="900" dirty="0"/>
              <a:t>/537.36 (KHTML, </a:t>
            </a:r>
            <a:r>
              <a:rPr lang="da-DK" sz="900" dirty="0" err="1"/>
              <a:t>like</a:t>
            </a:r>
            <a:r>
              <a:rPr lang="da-DK" sz="900" dirty="0"/>
              <a:t> </a:t>
            </a:r>
            <a:r>
              <a:rPr lang="da-DK" sz="900" dirty="0" err="1"/>
              <a:t>Gecko</a:t>
            </a:r>
            <a:r>
              <a:rPr lang="da-DK" sz="900" dirty="0"/>
              <a:t>) </a:t>
            </a:r>
            <a:r>
              <a:rPr lang="da-DK" sz="900" dirty="0" err="1"/>
              <a:t>Chrome</a:t>
            </a:r>
            <a:r>
              <a:rPr lang="da-DK" sz="900" dirty="0"/>
              <a:t>/44.0.2403.125 Safari/537.36" 0.000 </a:t>
            </a:r>
            <a:r>
              <a:rPr lang="da-DK" sz="900" dirty="0" err="1"/>
              <a:t>https</a:t>
            </a:r>
            <a:r>
              <a:rPr lang="da-DK" sz="900" dirty="0"/>
              <a:t> 1438646490.871 0di-u281fd425-s1438646489-i5097.</a:t>
            </a:r>
            <a:r>
              <a:rPr lang="da-DK" sz="900" dirty="0" smtClean="0"/>
              <a:t>ap.dotnxdomain.net</a:t>
            </a:r>
          </a:p>
          <a:p>
            <a:pPr marL="0" indent="0">
              <a:buNone/>
            </a:pPr>
            <a:endParaRPr lang="da-DK" sz="900" dirty="0"/>
          </a:p>
          <a:p>
            <a:pPr marL="0" indent="0">
              <a:buNone/>
            </a:pPr>
            <a:r>
              <a:rPr lang="da-DK" sz="900" dirty="0" err="1"/>
              <a:t>temora.rand.apnic.net</a:t>
            </a:r>
            <a:r>
              <a:rPr lang="da-DK" sz="900" dirty="0"/>
              <a:t> 2001:e68:5431:519e:f002:854e:2741:278 [04/</a:t>
            </a:r>
            <a:r>
              <a:rPr lang="da-DK" sz="900" dirty="0" err="1"/>
              <a:t>Aug</a:t>
            </a:r>
            <a:r>
              <a:rPr lang="da-DK" sz="900" dirty="0"/>
              <a:t>/2015:00:01:31 +0000] "GET /1x1.png?u281fd425-s1438646489-i5097.ap.d HTTP/1.1" 200 68 "</a:t>
            </a:r>
            <a:r>
              <a:rPr lang="da-DK" sz="900" dirty="0" err="1"/>
              <a:t>https</a:t>
            </a:r>
            <a:r>
              <a:rPr lang="da-DK" sz="900" dirty="0"/>
              <a:t>://</a:t>
            </a:r>
            <a:r>
              <a:rPr lang="da-DK" sz="900" dirty="0" err="1"/>
              <a:t>tpc.googlesyndication.com</a:t>
            </a:r>
            <a:r>
              <a:rPr lang="da-DK" sz="900" dirty="0"/>
              <a:t>/</a:t>
            </a:r>
            <a:r>
              <a:rPr lang="da-DK" sz="900" dirty="0" err="1"/>
              <a:t>sadbundle</a:t>
            </a:r>
            <a:r>
              <a:rPr lang="da-DK" sz="900" dirty="0"/>
              <a:t>/7103675352697911246/</a:t>
            </a:r>
            <a:r>
              <a:rPr lang="da-DK" sz="900" dirty="0" err="1"/>
              <a:t>basic</a:t>
            </a:r>
            <a:r>
              <a:rPr lang="da-DK" sz="900" dirty="0"/>
              <a:t>/</a:t>
            </a:r>
            <a:r>
              <a:rPr lang="da-DK" sz="900" dirty="0" err="1"/>
              <a:t>index.html</a:t>
            </a:r>
            <a:r>
              <a:rPr lang="da-DK" sz="900" dirty="0"/>
              <a:t>" "Mozilla/5.0 (Macintosh; Intel Mac OS X 10_9_5) </a:t>
            </a:r>
            <a:r>
              <a:rPr lang="da-DK" sz="900" dirty="0" err="1"/>
              <a:t>AppleWebKit</a:t>
            </a:r>
            <a:r>
              <a:rPr lang="da-DK" sz="900" dirty="0"/>
              <a:t>/537.36 (KHTML, </a:t>
            </a:r>
            <a:r>
              <a:rPr lang="da-DK" sz="900" dirty="0" err="1"/>
              <a:t>like</a:t>
            </a:r>
            <a:r>
              <a:rPr lang="da-DK" sz="900" dirty="0"/>
              <a:t> </a:t>
            </a:r>
            <a:r>
              <a:rPr lang="da-DK" sz="900" dirty="0" err="1"/>
              <a:t>Gecko</a:t>
            </a:r>
            <a:r>
              <a:rPr lang="da-DK" sz="900" dirty="0"/>
              <a:t>) </a:t>
            </a:r>
            <a:r>
              <a:rPr lang="da-DK" sz="900" dirty="0" err="1"/>
              <a:t>Chrome</a:t>
            </a:r>
            <a:r>
              <a:rPr lang="da-DK" sz="900" dirty="0"/>
              <a:t>/44.0.2403.125 Safari/537.36" 0.000 </a:t>
            </a:r>
            <a:r>
              <a:rPr lang="da-DK" sz="900" dirty="0" err="1"/>
              <a:t>https</a:t>
            </a:r>
            <a:r>
              <a:rPr lang="da-DK" sz="900" dirty="0"/>
              <a:t> 1438646491.159 0ds-u281fd425-s1438646489-i5097.</a:t>
            </a:r>
            <a:r>
              <a:rPr lang="da-DK" sz="900" dirty="0" smtClean="0"/>
              <a:t>ap.dotnxdomain.net</a:t>
            </a:r>
          </a:p>
          <a:p>
            <a:pPr marL="0" indent="0">
              <a:buNone/>
            </a:pPr>
            <a:endParaRPr lang="da-DK" sz="900" dirty="0"/>
          </a:p>
          <a:p>
            <a:pPr marL="0" indent="0">
              <a:buNone/>
            </a:pPr>
            <a:r>
              <a:rPr lang="da-DK" sz="900" dirty="0" err="1"/>
              <a:t>temora.rand.apnic.net</a:t>
            </a:r>
            <a:r>
              <a:rPr lang="da-DK" sz="900" dirty="0"/>
              <a:t> 124.13.125.185 [04/</a:t>
            </a:r>
            <a:r>
              <a:rPr lang="da-DK" sz="900" dirty="0" err="1"/>
              <a:t>Aug</a:t>
            </a:r>
            <a:r>
              <a:rPr lang="da-DK" sz="900" dirty="0"/>
              <a:t>/2015:00:01:31 +0000] "GET /1x1.png?u281fd425-s1438646489-i5097.ap.r4.td HTTP/1.1" 200 68 "</a:t>
            </a:r>
            <a:r>
              <a:rPr lang="da-DK" sz="900" dirty="0" err="1"/>
              <a:t>https</a:t>
            </a:r>
            <a:r>
              <a:rPr lang="da-DK" sz="900" dirty="0"/>
              <a:t>://</a:t>
            </a:r>
            <a:r>
              <a:rPr lang="da-DK" sz="900" dirty="0" err="1"/>
              <a:t>tpc.googlesyndication.com</a:t>
            </a:r>
            <a:r>
              <a:rPr lang="da-DK" sz="900" dirty="0"/>
              <a:t>/</a:t>
            </a:r>
            <a:r>
              <a:rPr lang="da-DK" sz="900" dirty="0" err="1"/>
              <a:t>sadbundle</a:t>
            </a:r>
            <a:r>
              <a:rPr lang="da-DK" sz="900" dirty="0"/>
              <a:t>/7103675352697911246/</a:t>
            </a:r>
            <a:r>
              <a:rPr lang="da-DK" sz="900" dirty="0" err="1"/>
              <a:t>basic</a:t>
            </a:r>
            <a:r>
              <a:rPr lang="da-DK" sz="900" dirty="0"/>
              <a:t>/</a:t>
            </a:r>
            <a:r>
              <a:rPr lang="da-DK" sz="900" dirty="0" err="1"/>
              <a:t>index.html</a:t>
            </a:r>
            <a:r>
              <a:rPr lang="da-DK" sz="900" dirty="0"/>
              <a:t>" "Mozilla/5.0 (Macintosh; Intel Mac OS X 10_9_5) </a:t>
            </a:r>
            <a:r>
              <a:rPr lang="da-DK" sz="900" dirty="0" err="1"/>
              <a:t>AppleWebKit</a:t>
            </a:r>
            <a:r>
              <a:rPr lang="da-DK" sz="900" dirty="0"/>
              <a:t>/537.36 (KHTML, </a:t>
            </a:r>
            <a:r>
              <a:rPr lang="da-DK" sz="900" dirty="0" err="1"/>
              <a:t>like</a:t>
            </a:r>
            <a:r>
              <a:rPr lang="da-DK" sz="900" dirty="0"/>
              <a:t> </a:t>
            </a:r>
            <a:r>
              <a:rPr lang="da-DK" sz="900" dirty="0" err="1"/>
              <a:t>Gecko</a:t>
            </a:r>
            <a:r>
              <a:rPr lang="da-DK" sz="900" dirty="0"/>
              <a:t>) </a:t>
            </a:r>
            <a:r>
              <a:rPr lang="da-DK" sz="900" dirty="0" err="1"/>
              <a:t>Chrome</a:t>
            </a:r>
            <a:r>
              <a:rPr lang="da-DK" sz="900" dirty="0"/>
              <a:t>/44.0.2403.125 Safari/537.36" 0.000 </a:t>
            </a:r>
            <a:r>
              <a:rPr lang="da-DK" sz="900" dirty="0" err="1"/>
              <a:t>https</a:t>
            </a:r>
            <a:r>
              <a:rPr lang="da-DK" sz="900" dirty="0"/>
              <a:t> 1438646491.448 04u-u281fd425-s1438646489-i5097.</a:t>
            </a:r>
            <a:r>
              <a:rPr lang="da-DK" sz="900" dirty="0" smtClean="0"/>
              <a:t>ap.dotnxdomain.net</a:t>
            </a:r>
          </a:p>
          <a:p>
            <a:pPr marL="0" indent="0">
              <a:buNone/>
            </a:pPr>
            <a:endParaRPr lang="da-DK" sz="900" dirty="0"/>
          </a:p>
          <a:p>
            <a:pPr marL="0" indent="0">
              <a:buNone/>
            </a:pPr>
            <a:r>
              <a:rPr lang="da-DK" sz="900" dirty="0" err="1"/>
              <a:t>temora.rand.apnic.net</a:t>
            </a:r>
            <a:r>
              <a:rPr lang="da-DK" sz="900" dirty="0"/>
              <a:t> 2001:e68:5431:519e:f002:854e:2741:278 [04/</a:t>
            </a:r>
            <a:r>
              <a:rPr lang="da-DK" sz="900" dirty="0" err="1"/>
              <a:t>Aug</a:t>
            </a:r>
            <a:r>
              <a:rPr lang="da-DK" sz="900" dirty="0"/>
              <a:t>/2015:00:01:31 +0000] "GET /1x1.png?u281fd425-s1438646489-i5097.ap.results&amp;zrdtd-390.zr4td-1548.zr6td-678.zd-1258.ze-390.zf-971. HTTP/1.1" 200 68 "</a:t>
            </a:r>
            <a:r>
              <a:rPr lang="da-DK" sz="900" dirty="0" err="1"/>
              <a:t>https</a:t>
            </a:r>
            <a:r>
              <a:rPr lang="da-DK" sz="900" dirty="0"/>
              <a:t>://</a:t>
            </a:r>
            <a:r>
              <a:rPr lang="da-DK" sz="900" dirty="0" err="1"/>
              <a:t>tpc.googlesyndication.com</a:t>
            </a:r>
            <a:r>
              <a:rPr lang="da-DK" sz="900" dirty="0"/>
              <a:t>/</a:t>
            </a:r>
            <a:r>
              <a:rPr lang="da-DK" sz="900" dirty="0" err="1"/>
              <a:t>sadbundle</a:t>
            </a:r>
            <a:r>
              <a:rPr lang="da-DK" sz="900" dirty="0"/>
              <a:t>/7103675352697911246/</a:t>
            </a:r>
            <a:r>
              <a:rPr lang="da-DK" sz="900" dirty="0" err="1"/>
              <a:t>basic</a:t>
            </a:r>
            <a:r>
              <a:rPr lang="da-DK" sz="900" dirty="0"/>
              <a:t>/</a:t>
            </a:r>
            <a:r>
              <a:rPr lang="da-DK" sz="900" dirty="0" err="1"/>
              <a:t>index.html</a:t>
            </a:r>
            <a:r>
              <a:rPr lang="da-DK" sz="900" dirty="0"/>
              <a:t>" "Mozilla/5.0 (Macintosh; Intel Mac OS X 10_9_5) </a:t>
            </a:r>
            <a:r>
              <a:rPr lang="da-DK" sz="900" dirty="0" err="1"/>
              <a:t>AppleWebKit</a:t>
            </a:r>
            <a:r>
              <a:rPr lang="da-DK" sz="900" dirty="0"/>
              <a:t>/537.36 (KHTML, </a:t>
            </a:r>
            <a:r>
              <a:rPr lang="da-DK" sz="900" dirty="0" err="1"/>
              <a:t>like</a:t>
            </a:r>
            <a:r>
              <a:rPr lang="da-DK" sz="900" dirty="0"/>
              <a:t> </a:t>
            </a:r>
            <a:r>
              <a:rPr lang="da-DK" sz="900" dirty="0" err="1"/>
              <a:t>Gecko</a:t>
            </a:r>
            <a:r>
              <a:rPr lang="da-DK" sz="900" dirty="0"/>
              <a:t>) </a:t>
            </a:r>
            <a:r>
              <a:rPr lang="da-DK" sz="900" dirty="0" err="1"/>
              <a:t>Chrome</a:t>
            </a:r>
            <a:r>
              <a:rPr lang="da-DK" sz="900" dirty="0"/>
              <a:t>/44.0.2403.125 Safari/537.36" 0.000 </a:t>
            </a:r>
            <a:r>
              <a:rPr lang="da-DK" sz="900" dirty="0" err="1"/>
              <a:t>https</a:t>
            </a:r>
            <a:r>
              <a:rPr lang="da-DK" sz="900" dirty="0"/>
              <a:t> 1438646491.815 0du-results-u281fd425</a:t>
            </a:r>
            <a:r>
              <a:rPr lang="da-DK" sz="900" dirty="0" smtClean="0"/>
              <a:t>-x-</a:t>
            </a:r>
            <a:r>
              <a:rPr lang="da-DK" sz="900" dirty="0"/>
              <a:t>i5097.ap.dotnxdomain.net</a:t>
            </a:r>
          </a:p>
          <a:p>
            <a:pPr marL="0" indent="0">
              <a:buNone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07865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What we see (Web Log)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temora.rand.apnic.net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</a:rPr>
              <a:t>124.13.125.185 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[04/Aug/2015:00:01:29 +0000] "GET /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newadcfg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ad.py?A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=2121&amp;N&amp;R&amp;F HTTP/1.1" 200 799 "https://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tpc.googlesyndication.com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sadbundle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/7103675352697911246/basic/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index.html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" "</a:t>
            </a:r>
            <a:r>
              <a:rPr lang="en-US" sz="900" b="1" dirty="0"/>
              <a:t>Mozilla/5.0 (Macintosh; Intel Mac OS X 10_9_5) </a:t>
            </a:r>
            <a:r>
              <a:rPr lang="en-US" sz="900" b="1" dirty="0" err="1"/>
              <a:t>AppleWebKit</a:t>
            </a:r>
            <a:r>
              <a:rPr lang="en-US" sz="900" b="1" dirty="0"/>
              <a:t>/537.36 (KHTML, like Gecko) Chrome/44.0.2403.125 Safari/537.36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 0.000 u281fd425-s1438646489 1438646489.894 </a:t>
            </a:r>
            <a:r>
              <a:rPr lang="en-US" sz="900" dirty="0" err="1" smtClean="0">
                <a:solidFill>
                  <a:schemeClr val="bg1">
                    <a:lumMod val="75000"/>
                  </a:schemeClr>
                </a:solidFill>
              </a:rPr>
              <a:t>cfg.dotnxdomain.net</a:t>
            </a:r>
            <a:endParaRPr lang="en-US" sz="9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temora.rand.apnic.net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2001:e68:5431:</a:t>
            </a:r>
            <a:r>
              <a:rPr lang="da-DK" sz="900" dirty="0" smtClean="0">
                <a:solidFill>
                  <a:schemeClr val="bg1">
                    <a:lumMod val="75000"/>
                  </a:schemeClr>
                </a:solidFill>
              </a:rPr>
              <a:t>519e:f002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:854e:2741:278 [04/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Aug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/2015:00:01:30 +0000] "GET /1x1.png?u281fd425-s1438646489-i5097.ap.rd.td HTTP/1.1" 200 68 "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tpc.googlesyndication.com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sadbundle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/7103675352697911246/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basic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AppleWebKit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/537.36 (KHTML,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Gecko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Chrome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/44.0.2403.125 Safari/537.36" 0.000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1438646490.290 0du-u281fd425-s1438646489-i5097.</a:t>
            </a:r>
            <a:r>
              <a:rPr lang="da-DK" sz="900" dirty="0" smtClean="0">
                <a:solidFill>
                  <a:schemeClr val="bg1">
                    <a:lumMod val="75000"/>
                  </a:schemeClr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temora.rand.apnic.net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2001:e68:5431:519e:f002:854e:2741:278 [04/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Aug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/2015:00:01:30 +0000] "GET /1x1.png?u281fd425-s1438646489-i5097.ap.e HTTP/1.1" 200 68 "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tpc.googlesyndication.com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sadbundle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/7103675352697911246/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basic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AppleWebKit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/537.36 (KHTML,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Gecko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Chrome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/44.0.2403.125 Safari/537.36" 0.000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1438646490.290 0du-u281fd425-s1438646489-i5097.</a:t>
            </a:r>
            <a:r>
              <a:rPr lang="da-DK" sz="900" dirty="0" smtClean="0">
                <a:solidFill>
                  <a:schemeClr val="bg1">
                    <a:lumMod val="75000"/>
                  </a:schemeClr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temora.rand.apnic.net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2001:e68:5431:519e:f002:854e:2741:278 [04/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Aug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/2015:00:01:30 +0000] "GET /1x1.png?u281fd425-s1438646489-i5097.ap.r6.td HTTP/1.1" 200 68 "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tpc.googlesyndication.com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sadbundle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/7103675352697911246/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basic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AppleWebKit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/537.36 (KHTML,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Gecko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Chrome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/44.0.2403.125 Safari/537.36" 0.000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1438646490.578 06u-u281fd425-s1438646489-i5097.</a:t>
            </a:r>
            <a:r>
              <a:rPr lang="da-DK" sz="900" dirty="0" smtClean="0">
                <a:solidFill>
                  <a:schemeClr val="bg1">
                    <a:lumMod val="75000"/>
                  </a:schemeClr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temora.rand.apnic.net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2001:e68:5431:519e:f002:854e:2741:278 [04/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Aug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/2015:00:01:30 +0000] "GET /1x1.png?u281fd425-s1438646489-i5097.ap.f HTTP/1.1" 200 68 "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tpc.googlesyndication.com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sadbundle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/7103675352697911246/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basic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AppleWebKit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/537.36 (KHTML,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Gecko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Chrome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/44.0.2403.125 Safari/537.36" 0.000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1438646490.871 0di-u281fd425-s1438646489-i5097.</a:t>
            </a:r>
            <a:r>
              <a:rPr lang="da-DK" sz="900" dirty="0" smtClean="0">
                <a:solidFill>
                  <a:schemeClr val="bg1">
                    <a:lumMod val="75000"/>
                  </a:schemeClr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temora.rand.apnic.net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2001:e68:5431:519e:f002:854e:2741:278 [04/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Aug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/2015:00:01:31 +0000] "GET /1x1.png?u281fd425-s1438646489-i5097.ap.d HTTP/1.1" 200 68 "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tpc.googlesyndication.com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sadbundle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/7103675352697911246/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basic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AppleWebKit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/537.36 (KHTML,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Gecko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Chrome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/44.0.2403.125 Safari/537.36" 0.000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1438646491.159 0ds-u281fd425-s1438646489-i5097.</a:t>
            </a:r>
            <a:r>
              <a:rPr lang="da-DK" sz="900" dirty="0" smtClean="0">
                <a:solidFill>
                  <a:schemeClr val="bg1">
                    <a:lumMod val="75000"/>
                  </a:schemeClr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temora.rand.apnic.net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124.13.125.185 [04/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Aug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/2015:00:01:31 +0000] "GET /1x1.png?u281fd425-s1438646489-i5097.ap.r4.td HTTP/1.1" 200 68 "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tpc.googlesyndication.com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sadbundle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/7103675352697911246/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basic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AppleWebKit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/537.36 (KHTML,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Gecko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Chrome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/44.0.2403.125 Safari/537.36" 0.000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1438646491.448 04u-u281fd425-s1438646489-i5097.</a:t>
            </a:r>
            <a:r>
              <a:rPr lang="da-DK" sz="900" dirty="0" smtClean="0">
                <a:solidFill>
                  <a:schemeClr val="bg1">
                    <a:lumMod val="75000"/>
                  </a:schemeClr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temora.rand.apnic.net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2001:e68:5431:519e:f002:854e:2741:278 [04/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Aug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/2015:00:01:31 +0000] "GET /1x1.png?u281fd425-s1438646489-i5097.ap.results&amp;zrdtd-390.zr4td-1548.zr6td-678.zd-1258.ze-390.zf-971. HTTP/1.1" 200 68 "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tpc.googlesyndication.com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sadbundle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/7103675352697911246/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basic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AppleWebKit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/537.36 (KHTML,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Gecko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Chrome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/44.0.2403.125 Safari/537.36" 0.000 </a:t>
            </a:r>
            <a:r>
              <a:rPr lang="da-DK" sz="900" dirty="0" err="1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 1438646491.815 0du-results-u281fd425-s1438646489-i5097.ap.dotnxdomain.net</a:t>
            </a:r>
          </a:p>
          <a:p>
            <a:pPr marL="0" indent="0">
              <a:buNone/>
            </a:pPr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2752209"/>
            <a:ext cx="679767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is a Mac OSX system, using OS X 10.9.5, with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Chrome</a:t>
            </a:r>
            <a:r>
              <a:rPr lang="it-IT" i="1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 44.0.2403.125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175000" y="1895457"/>
            <a:ext cx="1151523" cy="914418"/>
          </a:xfrm>
          <a:custGeom>
            <a:avLst/>
            <a:gdLst>
              <a:gd name="connsiteX0" fmla="*/ 0 w 1151523"/>
              <a:gd name="connsiteY0" fmla="*/ 914418 h 914418"/>
              <a:gd name="connsiteX1" fmla="*/ 547688 w 1151523"/>
              <a:gd name="connsiteY1" fmla="*/ 446106 h 914418"/>
              <a:gd name="connsiteX2" fmla="*/ 1127125 w 1151523"/>
              <a:gd name="connsiteY2" fmla="*/ 49231 h 914418"/>
              <a:gd name="connsiteX3" fmla="*/ 754063 w 1151523"/>
              <a:gd name="connsiteY3" fmla="*/ 207981 h 914418"/>
              <a:gd name="connsiteX4" fmla="*/ 1143000 w 1151523"/>
              <a:gd name="connsiteY4" fmla="*/ 1606 h 914418"/>
              <a:gd name="connsiteX5" fmla="*/ 1031875 w 1151523"/>
              <a:gd name="connsiteY5" fmla="*/ 342918 h 91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523" h="914418">
                <a:moveTo>
                  <a:pt x="0" y="914418"/>
                </a:moveTo>
                <a:cubicBezTo>
                  <a:pt x="179917" y="752361"/>
                  <a:pt x="359834" y="590304"/>
                  <a:pt x="547688" y="446106"/>
                </a:cubicBezTo>
                <a:cubicBezTo>
                  <a:pt x="735542" y="301908"/>
                  <a:pt x="1092729" y="88918"/>
                  <a:pt x="1127125" y="49231"/>
                </a:cubicBezTo>
                <a:cubicBezTo>
                  <a:pt x="1161521" y="9544"/>
                  <a:pt x="751417" y="215918"/>
                  <a:pt x="754063" y="207981"/>
                </a:cubicBezTo>
                <a:cubicBezTo>
                  <a:pt x="756709" y="200044"/>
                  <a:pt x="1096698" y="-20884"/>
                  <a:pt x="1143000" y="1606"/>
                </a:cubicBezTo>
                <a:cubicBezTo>
                  <a:pt x="1189302" y="24095"/>
                  <a:pt x="1031875" y="342918"/>
                  <a:pt x="1031875" y="34291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40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What we see (Web Log)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900" dirty="0" err="1">
                <a:solidFill>
                  <a:srgbClr val="BFBFBF"/>
                </a:solidFill>
              </a:rPr>
              <a:t>temora.rand.apnic.net</a:t>
            </a:r>
            <a:r>
              <a:rPr lang="en-US" sz="900" dirty="0">
                <a:solidFill>
                  <a:srgbClr val="BFBFBF"/>
                </a:solidFill>
              </a:rPr>
              <a:t> </a:t>
            </a:r>
            <a:r>
              <a:rPr lang="en-US" sz="900" dirty="0" smtClean="0">
                <a:solidFill>
                  <a:srgbClr val="BFBFBF"/>
                </a:solidFill>
              </a:rPr>
              <a:t>124.13.125.185 </a:t>
            </a:r>
            <a:r>
              <a:rPr lang="en-US" sz="900" dirty="0">
                <a:solidFill>
                  <a:srgbClr val="BFBFBF"/>
                </a:solidFill>
              </a:rPr>
              <a:t>[04/Aug/2015:00:01:29 +0000] "GET /</a:t>
            </a:r>
            <a:r>
              <a:rPr lang="en-US" sz="900" dirty="0" err="1">
                <a:solidFill>
                  <a:srgbClr val="BFBFBF"/>
                </a:solidFill>
              </a:rPr>
              <a:t>newadcfg</a:t>
            </a:r>
            <a:r>
              <a:rPr lang="en-US" sz="900" dirty="0">
                <a:solidFill>
                  <a:srgbClr val="BFBFBF"/>
                </a:solidFill>
              </a:rPr>
              <a:t>/</a:t>
            </a:r>
            <a:r>
              <a:rPr lang="en-US" sz="900" dirty="0" err="1">
                <a:solidFill>
                  <a:srgbClr val="BFBFBF"/>
                </a:solidFill>
              </a:rPr>
              <a:t>ad.py?A</a:t>
            </a:r>
            <a:r>
              <a:rPr lang="en-US" sz="900" dirty="0">
                <a:solidFill>
                  <a:srgbClr val="BFBFBF"/>
                </a:solidFill>
              </a:rPr>
              <a:t>=2121&amp;N&amp;R&amp;F HTTP/1.1" 200 799 "https://</a:t>
            </a:r>
            <a:r>
              <a:rPr lang="en-US" sz="900" dirty="0" err="1">
                <a:solidFill>
                  <a:srgbClr val="BFBFBF"/>
                </a:solidFill>
              </a:rPr>
              <a:t>tpc.googlesyndication.com</a:t>
            </a:r>
            <a:r>
              <a:rPr lang="en-US" sz="900" dirty="0">
                <a:solidFill>
                  <a:srgbClr val="BFBFBF"/>
                </a:solidFill>
              </a:rPr>
              <a:t>/</a:t>
            </a:r>
            <a:r>
              <a:rPr lang="en-US" sz="900" dirty="0" err="1">
                <a:solidFill>
                  <a:srgbClr val="BFBFBF"/>
                </a:solidFill>
              </a:rPr>
              <a:t>sadbundle</a:t>
            </a:r>
            <a:r>
              <a:rPr lang="en-US" sz="900" dirty="0">
                <a:solidFill>
                  <a:srgbClr val="BFBFBF"/>
                </a:solidFill>
              </a:rPr>
              <a:t>/7103675352697911246/basic/</a:t>
            </a:r>
            <a:r>
              <a:rPr lang="en-US" sz="900" dirty="0" err="1">
                <a:solidFill>
                  <a:srgbClr val="BFBFBF"/>
                </a:solidFill>
              </a:rPr>
              <a:t>index.html</a:t>
            </a:r>
            <a:r>
              <a:rPr lang="en-US" sz="900" dirty="0">
                <a:solidFill>
                  <a:srgbClr val="BFBFBF"/>
                </a:solidFill>
              </a:rPr>
              <a:t>" "</a:t>
            </a:r>
            <a:r>
              <a:rPr lang="en-US" sz="900" b="1" dirty="0">
                <a:solidFill>
                  <a:srgbClr val="BFBFBF"/>
                </a:solidFill>
              </a:rPr>
              <a:t>Mozilla/5.0 (Macintosh; Intel Mac OS X 10_9_5) </a:t>
            </a:r>
            <a:r>
              <a:rPr lang="en-US" sz="900" b="1" dirty="0" err="1">
                <a:solidFill>
                  <a:srgbClr val="BFBFBF"/>
                </a:solidFill>
              </a:rPr>
              <a:t>AppleWebKit</a:t>
            </a:r>
            <a:r>
              <a:rPr lang="en-US" sz="900" b="1" dirty="0">
                <a:solidFill>
                  <a:srgbClr val="BFBFBF"/>
                </a:solidFill>
              </a:rPr>
              <a:t>/537.36 (KHTML, like Gecko) Chrome/44.0.2403.125 Safari/537.36</a:t>
            </a:r>
            <a:r>
              <a:rPr lang="en-US" sz="900" dirty="0">
                <a:solidFill>
                  <a:srgbClr val="BFBFBF"/>
                </a:solidFill>
              </a:rPr>
              <a:t>" 0.000 u281fd425-s1438646489 1438646489.894 </a:t>
            </a:r>
            <a:r>
              <a:rPr lang="en-US" sz="900" dirty="0" err="1" smtClean="0">
                <a:solidFill>
                  <a:srgbClr val="BFBFBF"/>
                </a:solidFill>
              </a:rPr>
              <a:t>cfg.dotnxdomain.net</a:t>
            </a:r>
            <a:endParaRPr lang="en-US" sz="900" dirty="0" smtClean="0">
              <a:solidFill>
                <a:srgbClr val="BFBFBF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/>
              <a:t>2001:e68:5431:</a:t>
            </a:r>
            <a:r>
              <a:rPr lang="da-DK" sz="900" dirty="0" smtClean="0"/>
              <a:t>519e:f002</a:t>
            </a:r>
            <a:r>
              <a:rPr lang="da-DK" sz="900" dirty="0"/>
              <a:t>:854e:2741:278 </a:t>
            </a:r>
            <a:r>
              <a:rPr lang="da-DK" sz="900" dirty="0">
                <a:solidFill>
                  <a:srgbClr val="BFBFBF"/>
                </a:solidFill>
              </a:rPr>
              <a:t>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</a:t>
            </a:r>
            <a:r>
              <a:rPr lang="da-DK" sz="900" dirty="0">
                <a:solidFill>
                  <a:srgbClr val="000000"/>
                </a:solidFill>
              </a:rPr>
              <a:t>rd</a:t>
            </a:r>
            <a:r>
              <a:rPr lang="da-DK" sz="900" dirty="0">
                <a:solidFill>
                  <a:srgbClr val="BFBFBF"/>
                </a:solidFill>
              </a:rPr>
              <a:t>.td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1438646490.290 0du-u281fd425-s1438646489-i5097.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/1x1.png?u281fd425-s1438646489-i5097.ap.e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1438646490.290 0du-u281fd425-s1438646489-i5097.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>
                <a:solidFill>
                  <a:srgbClr val="000000"/>
                </a:solidFill>
              </a:rPr>
              <a:t>2001:e68:5431:519e:f002:854e:2741:278</a:t>
            </a:r>
            <a:r>
              <a:rPr lang="da-DK" sz="900" dirty="0">
                <a:solidFill>
                  <a:srgbClr val="BFBFBF"/>
                </a:solidFill>
              </a:rPr>
              <a:t>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</a:t>
            </a:r>
            <a:r>
              <a:rPr lang="da-DK" sz="900" dirty="0">
                <a:solidFill>
                  <a:srgbClr val="000000"/>
                </a:solidFill>
              </a:rPr>
              <a:t>r6</a:t>
            </a:r>
            <a:r>
              <a:rPr lang="da-DK" sz="900" dirty="0">
                <a:solidFill>
                  <a:srgbClr val="BFBFBF"/>
                </a:solidFill>
              </a:rPr>
              <a:t>.td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1438646490.578 06u-u281fd425-s1438646489-i5097.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/1x1.png?u281fd425-s1438646489-i5097.ap.f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1438646490.871 0di-u281fd425-s1438646489-i5097.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/2015:00:01:31 +0000] "GET /1x1.png?u281fd425-s1438646489-i5097.ap.d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1438646491.159 0ds-u281fd425-s1438646489-i5097.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124.13.125.185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/2015:00:01:31 +0000] "GET /1x1.png?u281fd425-s1438646489-i5097.ap.r4.td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1438646491.448 04u-u281fd425-s1438646489-i5097.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/2015:00:01:31 +0000] "GET /1x1.png?u281fd425-s1438646489-i5097.ap.results&amp;zrdtd-390.zr4td-1548.zr6td-678.zd-1258.ze-390.zf-971.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1438646491.815 0du-results-u281fd425-s1438646489-i5097.ap.dotnxdomain.net</a:t>
            </a:r>
          </a:p>
          <a:p>
            <a:pPr marL="0" indent="0">
              <a:buNone/>
            </a:pPr>
            <a:endParaRPr lang="en-US" sz="900" dirty="0">
              <a:solidFill>
                <a:srgbClr val="BFBFB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4308" y="4492681"/>
            <a:ext cx="679767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system can do IPv6, and prefers to use IPv6 in dual stack contexts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152284" y="2106386"/>
            <a:ext cx="659743" cy="472959"/>
          </a:xfrm>
          <a:custGeom>
            <a:avLst/>
            <a:gdLst>
              <a:gd name="connsiteX0" fmla="*/ 146453 w 659743"/>
              <a:gd name="connsiteY0" fmla="*/ 347520 h 472959"/>
              <a:gd name="connsiteX1" fmla="*/ 616833 w 659743"/>
              <a:gd name="connsiteY1" fmla="*/ 386719 h 472959"/>
              <a:gd name="connsiteX2" fmla="*/ 569795 w 659743"/>
              <a:gd name="connsiteY2" fmla="*/ 88801 h 472959"/>
              <a:gd name="connsiteX3" fmla="*/ 13178 w 659743"/>
              <a:gd name="connsiteY3" fmla="*/ 26082 h 472959"/>
              <a:gd name="connsiteX4" fmla="*/ 162132 w 659743"/>
              <a:gd name="connsiteY4" fmla="*/ 472959 h 47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743" h="472959">
                <a:moveTo>
                  <a:pt x="146453" y="347520"/>
                </a:moveTo>
                <a:cubicBezTo>
                  <a:pt x="346364" y="388679"/>
                  <a:pt x="546276" y="429839"/>
                  <a:pt x="616833" y="386719"/>
                </a:cubicBezTo>
                <a:cubicBezTo>
                  <a:pt x="687390" y="343599"/>
                  <a:pt x="670404" y="148907"/>
                  <a:pt x="569795" y="88801"/>
                </a:cubicBezTo>
                <a:cubicBezTo>
                  <a:pt x="469186" y="28695"/>
                  <a:pt x="81122" y="-37944"/>
                  <a:pt x="13178" y="26082"/>
                </a:cubicBezTo>
                <a:cubicBezTo>
                  <a:pt x="-54766" y="90108"/>
                  <a:pt x="162132" y="472959"/>
                  <a:pt x="162132" y="47295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351681" y="2119283"/>
            <a:ext cx="2522024" cy="671741"/>
          </a:xfrm>
          <a:custGeom>
            <a:avLst/>
            <a:gdLst>
              <a:gd name="connsiteX0" fmla="*/ 1368686 w 2522024"/>
              <a:gd name="connsiteY0" fmla="*/ 530622 h 671741"/>
              <a:gd name="connsiteX1" fmla="*/ 2348645 w 2522024"/>
              <a:gd name="connsiteY1" fmla="*/ 483582 h 671741"/>
              <a:gd name="connsiteX2" fmla="*/ 2332966 w 2522024"/>
              <a:gd name="connsiteY2" fmla="*/ 44544 h 671741"/>
              <a:gd name="connsiteX3" fmla="*/ 459284 w 2522024"/>
              <a:gd name="connsiteY3" fmla="*/ 21025 h 671741"/>
              <a:gd name="connsiteX4" fmla="*/ 4583 w 2522024"/>
              <a:gd name="connsiteY4" fmla="*/ 99424 h 671741"/>
              <a:gd name="connsiteX5" fmla="*/ 326009 w 2522024"/>
              <a:gd name="connsiteY5" fmla="*/ 460062 h 671741"/>
              <a:gd name="connsiteX6" fmla="*/ 1760670 w 2522024"/>
              <a:gd name="connsiteY6" fmla="*/ 671741 h 67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2024" h="671741">
                <a:moveTo>
                  <a:pt x="1368686" y="530622"/>
                </a:moveTo>
                <a:lnTo>
                  <a:pt x="2348645" y="483582"/>
                </a:lnTo>
                <a:cubicBezTo>
                  <a:pt x="2509358" y="402569"/>
                  <a:pt x="2647859" y="121637"/>
                  <a:pt x="2332966" y="44544"/>
                </a:cubicBezTo>
                <a:cubicBezTo>
                  <a:pt x="2018073" y="-32549"/>
                  <a:pt x="847348" y="11878"/>
                  <a:pt x="459284" y="21025"/>
                </a:cubicBezTo>
                <a:cubicBezTo>
                  <a:pt x="71220" y="30172"/>
                  <a:pt x="26795" y="26251"/>
                  <a:pt x="4583" y="99424"/>
                </a:cubicBezTo>
                <a:cubicBezTo>
                  <a:pt x="-17629" y="172597"/>
                  <a:pt x="33328" y="364676"/>
                  <a:pt x="326009" y="460062"/>
                </a:cubicBezTo>
                <a:cubicBezTo>
                  <a:pt x="618690" y="555448"/>
                  <a:pt x="1760670" y="671741"/>
                  <a:pt x="1760670" y="67174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13383" y="2500183"/>
            <a:ext cx="1955533" cy="1874511"/>
          </a:xfrm>
          <a:custGeom>
            <a:avLst/>
            <a:gdLst>
              <a:gd name="connsiteX0" fmla="*/ 0 w 1720342"/>
              <a:gd name="connsiteY0" fmla="*/ 1325715 h 1325715"/>
              <a:gd name="connsiteX1" fmla="*/ 917241 w 1720342"/>
              <a:gd name="connsiteY1" fmla="*/ 502519 h 1325715"/>
              <a:gd name="connsiteX2" fmla="*/ 1646331 w 1720342"/>
              <a:gd name="connsiteY2" fmla="*/ 55642 h 1325715"/>
              <a:gd name="connsiteX3" fmla="*/ 1434660 w 1720342"/>
              <a:gd name="connsiteY3" fmla="*/ 71322 h 1325715"/>
              <a:gd name="connsiteX4" fmla="*/ 1716888 w 1720342"/>
              <a:gd name="connsiteY4" fmla="*/ 8602 h 1325715"/>
              <a:gd name="connsiteX5" fmla="*/ 1599293 w 1720342"/>
              <a:gd name="connsiteY5" fmla="*/ 290841 h 132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0342" h="1325715">
                <a:moveTo>
                  <a:pt x="0" y="1325715"/>
                </a:moveTo>
                <a:cubicBezTo>
                  <a:pt x="321426" y="1019956"/>
                  <a:pt x="642853" y="714198"/>
                  <a:pt x="917241" y="502519"/>
                </a:cubicBezTo>
                <a:cubicBezTo>
                  <a:pt x="1191629" y="290840"/>
                  <a:pt x="1560095" y="127508"/>
                  <a:pt x="1646331" y="55642"/>
                </a:cubicBezTo>
                <a:cubicBezTo>
                  <a:pt x="1732567" y="-16224"/>
                  <a:pt x="1422901" y="79162"/>
                  <a:pt x="1434660" y="71322"/>
                </a:cubicBezTo>
                <a:cubicBezTo>
                  <a:pt x="1446419" y="63482"/>
                  <a:pt x="1689449" y="-27984"/>
                  <a:pt x="1716888" y="8602"/>
                </a:cubicBezTo>
                <a:cubicBezTo>
                  <a:pt x="1744327" y="45188"/>
                  <a:pt x="1599293" y="290841"/>
                  <a:pt x="1599293" y="29084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280662" y="2690522"/>
            <a:ext cx="866526" cy="1684172"/>
          </a:xfrm>
          <a:custGeom>
            <a:avLst/>
            <a:gdLst>
              <a:gd name="connsiteX0" fmla="*/ 741091 w 741091"/>
              <a:gd name="connsiteY0" fmla="*/ 1049136 h 1049136"/>
              <a:gd name="connsiteX1" fmla="*/ 482382 w 741091"/>
              <a:gd name="connsiteY1" fmla="*/ 437620 h 1049136"/>
              <a:gd name="connsiteX2" fmla="*/ 35520 w 741091"/>
              <a:gd name="connsiteY2" fmla="*/ 69142 h 1049136"/>
              <a:gd name="connsiteX3" fmla="*/ 27681 w 741091"/>
              <a:gd name="connsiteY3" fmla="*/ 233781 h 1049136"/>
              <a:gd name="connsiteX4" fmla="*/ 27681 w 741091"/>
              <a:gd name="connsiteY4" fmla="*/ 6422 h 1049136"/>
              <a:gd name="connsiteX5" fmla="*/ 255031 w 741091"/>
              <a:gd name="connsiteY5" fmla="*/ 84822 h 104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1091" h="1049136">
                <a:moveTo>
                  <a:pt x="741091" y="1049136"/>
                </a:moveTo>
                <a:cubicBezTo>
                  <a:pt x="670534" y="825044"/>
                  <a:pt x="599977" y="600952"/>
                  <a:pt x="482382" y="437620"/>
                </a:cubicBezTo>
                <a:cubicBezTo>
                  <a:pt x="364787" y="274288"/>
                  <a:pt x="111303" y="103115"/>
                  <a:pt x="35520" y="69142"/>
                </a:cubicBezTo>
                <a:cubicBezTo>
                  <a:pt x="-40263" y="35169"/>
                  <a:pt x="28987" y="244234"/>
                  <a:pt x="27681" y="233781"/>
                </a:cubicBezTo>
                <a:cubicBezTo>
                  <a:pt x="26374" y="223328"/>
                  <a:pt x="-10211" y="31248"/>
                  <a:pt x="27681" y="6422"/>
                </a:cubicBezTo>
                <a:cubicBezTo>
                  <a:pt x="65573" y="-18404"/>
                  <a:pt x="160302" y="33209"/>
                  <a:pt x="255031" y="8482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171160" y="3327135"/>
            <a:ext cx="546214" cy="467403"/>
          </a:xfrm>
          <a:custGeom>
            <a:avLst/>
            <a:gdLst>
              <a:gd name="connsiteX0" fmla="*/ 104058 w 546214"/>
              <a:gd name="connsiteY0" fmla="*/ 365483 h 467403"/>
              <a:gd name="connsiteX1" fmla="*/ 527400 w 546214"/>
              <a:gd name="connsiteY1" fmla="*/ 349804 h 467403"/>
              <a:gd name="connsiteX2" fmla="*/ 425484 w 546214"/>
              <a:gd name="connsiteY2" fmla="*/ 59725 h 467403"/>
              <a:gd name="connsiteX3" fmla="*/ 9982 w 546214"/>
              <a:gd name="connsiteY3" fmla="*/ 36205 h 467403"/>
              <a:gd name="connsiteX4" fmla="*/ 119737 w 546214"/>
              <a:gd name="connsiteY4" fmla="*/ 467403 h 46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14" h="467403">
                <a:moveTo>
                  <a:pt x="104058" y="365483"/>
                </a:moveTo>
                <a:cubicBezTo>
                  <a:pt x="288943" y="383123"/>
                  <a:pt x="473829" y="400764"/>
                  <a:pt x="527400" y="349804"/>
                </a:cubicBezTo>
                <a:cubicBezTo>
                  <a:pt x="580971" y="298844"/>
                  <a:pt x="511720" y="111991"/>
                  <a:pt x="425484" y="59725"/>
                </a:cubicBezTo>
                <a:cubicBezTo>
                  <a:pt x="339248" y="7459"/>
                  <a:pt x="60940" y="-31741"/>
                  <a:pt x="9982" y="36205"/>
                </a:cubicBezTo>
                <a:cubicBezTo>
                  <a:pt x="-40976" y="104151"/>
                  <a:pt x="119737" y="467403"/>
                  <a:pt x="119737" y="46740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346915" y="3367915"/>
            <a:ext cx="2390895" cy="375761"/>
          </a:xfrm>
          <a:custGeom>
            <a:avLst/>
            <a:gdLst>
              <a:gd name="connsiteX0" fmla="*/ 1404811 w 2390895"/>
              <a:gd name="connsiteY0" fmla="*/ 332543 h 375761"/>
              <a:gd name="connsiteX1" fmla="*/ 2071183 w 2390895"/>
              <a:gd name="connsiteY1" fmla="*/ 371743 h 375761"/>
              <a:gd name="connsiteX2" fmla="*/ 2322053 w 2390895"/>
              <a:gd name="connsiteY2" fmla="*/ 246304 h 375761"/>
              <a:gd name="connsiteX3" fmla="*/ 2275014 w 2390895"/>
              <a:gd name="connsiteY3" fmla="*/ 97345 h 375761"/>
              <a:gd name="connsiteX4" fmla="*/ 1083384 w 2390895"/>
              <a:gd name="connsiteY4" fmla="*/ 3265 h 375761"/>
              <a:gd name="connsiteX5" fmla="*/ 134783 w 2390895"/>
              <a:gd name="connsiteY5" fmla="*/ 42465 h 375761"/>
              <a:gd name="connsiteX6" fmla="*/ 126944 w 2390895"/>
              <a:gd name="connsiteY6" fmla="*/ 238464 h 375761"/>
              <a:gd name="connsiteX7" fmla="*/ 1263697 w 2390895"/>
              <a:gd name="connsiteY7" fmla="*/ 316864 h 37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0895" h="375761">
                <a:moveTo>
                  <a:pt x="1404811" y="332543"/>
                </a:moveTo>
                <a:cubicBezTo>
                  <a:pt x="1661560" y="359329"/>
                  <a:pt x="1918309" y="386116"/>
                  <a:pt x="2071183" y="371743"/>
                </a:cubicBezTo>
                <a:cubicBezTo>
                  <a:pt x="2224057" y="357370"/>
                  <a:pt x="2288081" y="292037"/>
                  <a:pt x="2322053" y="246304"/>
                </a:cubicBezTo>
                <a:cubicBezTo>
                  <a:pt x="2356025" y="200571"/>
                  <a:pt x="2481459" y="137851"/>
                  <a:pt x="2275014" y="97345"/>
                </a:cubicBezTo>
                <a:cubicBezTo>
                  <a:pt x="2068569" y="56839"/>
                  <a:pt x="1440089" y="12412"/>
                  <a:pt x="1083384" y="3265"/>
                </a:cubicBezTo>
                <a:cubicBezTo>
                  <a:pt x="726679" y="-5882"/>
                  <a:pt x="294190" y="3265"/>
                  <a:pt x="134783" y="42465"/>
                </a:cubicBezTo>
                <a:cubicBezTo>
                  <a:pt x="-24624" y="81665"/>
                  <a:pt x="-61208" y="192731"/>
                  <a:pt x="126944" y="238464"/>
                </a:cubicBezTo>
                <a:cubicBezTo>
                  <a:pt x="315096" y="284197"/>
                  <a:pt x="789396" y="300530"/>
                  <a:pt x="1263697" y="31686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338818" y="3582859"/>
            <a:ext cx="1752489" cy="783996"/>
          </a:xfrm>
          <a:custGeom>
            <a:avLst/>
            <a:gdLst>
              <a:gd name="connsiteX0" fmla="*/ 0 w 1752489"/>
              <a:gd name="connsiteY0" fmla="*/ 783996 h 783996"/>
              <a:gd name="connsiteX1" fmla="*/ 760449 w 1752489"/>
              <a:gd name="connsiteY1" fmla="*/ 305758 h 783996"/>
              <a:gd name="connsiteX2" fmla="*/ 1677690 w 1752489"/>
              <a:gd name="connsiteY2" fmla="*/ 62720 h 783996"/>
              <a:gd name="connsiteX3" fmla="*/ 1473859 w 1752489"/>
              <a:gd name="connsiteY3" fmla="*/ 0 h 783996"/>
              <a:gd name="connsiteX4" fmla="*/ 1748247 w 1752489"/>
              <a:gd name="connsiteY4" fmla="*/ 62720 h 783996"/>
              <a:gd name="connsiteX5" fmla="*/ 1614973 w 1752489"/>
              <a:gd name="connsiteY5" fmla="*/ 211679 h 78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2489" h="783996">
                <a:moveTo>
                  <a:pt x="0" y="783996"/>
                </a:moveTo>
                <a:cubicBezTo>
                  <a:pt x="240417" y="604983"/>
                  <a:pt x="480834" y="425971"/>
                  <a:pt x="760449" y="305758"/>
                </a:cubicBezTo>
                <a:cubicBezTo>
                  <a:pt x="1040064" y="185545"/>
                  <a:pt x="1558788" y="113680"/>
                  <a:pt x="1677690" y="62720"/>
                </a:cubicBezTo>
                <a:cubicBezTo>
                  <a:pt x="1796592" y="11760"/>
                  <a:pt x="1462100" y="0"/>
                  <a:pt x="1473859" y="0"/>
                </a:cubicBezTo>
                <a:cubicBezTo>
                  <a:pt x="1485618" y="0"/>
                  <a:pt x="1724728" y="27440"/>
                  <a:pt x="1748247" y="62720"/>
                </a:cubicBezTo>
                <a:cubicBezTo>
                  <a:pt x="1771766" y="98000"/>
                  <a:pt x="1693369" y="154839"/>
                  <a:pt x="1614973" y="21167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495871" y="3824255"/>
            <a:ext cx="541561" cy="534760"/>
          </a:xfrm>
          <a:custGeom>
            <a:avLst/>
            <a:gdLst>
              <a:gd name="connsiteX0" fmla="*/ 541561 w 541561"/>
              <a:gd name="connsiteY0" fmla="*/ 534760 h 534760"/>
              <a:gd name="connsiteX1" fmla="*/ 220135 w 541561"/>
              <a:gd name="connsiteY1" fmla="*/ 119242 h 534760"/>
              <a:gd name="connsiteX2" fmla="*/ 624 w 541561"/>
              <a:gd name="connsiteY2" fmla="*/ 103562 h 534760"/>
              <a:gd name="connsiteX3" fmla="*/ 149578 w 541561"/>
              <a:gd name="connsiteY3" fmla="*/ 283881 h 534760"/>
              <a:gd name="connsiteX4" fmla="*/ 16303 w 541561"/>
              <a:gd name="connsiteY4" fmla="*/ 17323 h 534760"/>
              <a:gd name="connsiteX5" fmla="*/ 267173 w 541561"/>
              <a:gd name="connsiteY5" fmla="*/ 25163 h 53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561" h="534760">
                <a:moveTo>
                  <a:pt x="541561" y="534760"/>
                </a:moveTo>
                <a:cubicBezTo>
                  <a:pt x="425926" y="362934"/>
                  <a:pt x="310291" y="191108"/>
                  <a:pt x="220135" y="119242"/>
                </a:cubicBezTo>
                <a:cubicBezTo>
                  <a:pt x="129979" y="47376"/>
                  <a:pt x="12383" y="76122"/>
                  <a:pt x="624" y="103562"/>
                </a:cubicBezTo>
                <a:cubicBezTo>
                  <a:pt x="-11135" y="131002"/>
                  <a:pt x="146965" y="298254"/>
                  <a:pt x="149578" y="283881"/>
                </a:cubicBezTo>
                <a:cubicBezTo>
                  <a:pt x="152191" y="269508"/>
                  <a:pt x="-3296" y="60443"/>
                  <a:pt x="16303" y="17323"/>
                </a:cubicBezTo>
                <a:cubicBezTo>
                  <a:pt x="35902" y="-25797"/>
                  <a:pt x="267173" y="25163"/>
                  <a:pt x="267173" y="251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49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What we see (Web Log)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900" dirty="0" err="1">
                <a:solidFill>
                  <a:srgbClr val="BFBFBF"/>
                </a:solidFill>
              </a:rPr>
              <a:t>temora.rand.apnic.net</a:t>
            </a:r>
            <a:r>
              <a:rPr lang="en-US" sz="900" dirty="0">
                <a:solidFill>
                  <a:srgbClr val="BFBFBF"/>
                </a:solidFill>
              </a:rPr>
              <a:t> </a:t>
            </a:r>
            <a:r>
              <a:rPr lang="en-US" sz="900" dirty="0" smtClean="0">
                <a:solidFill>
                  <a:srgbClr val="BFBFBF"/>
                </a:solidFill>
              </a:rPr>
              <a:t>124.13.125.185 </a:t>
            </a:r>
            <a:r>
              <a:rPr lang="en-US" sz="900" dirty="0">
                <a:solidFill>
                  <a:srgbClr val="BFBFBF"/>
                </a:solidFill>
              </a:rPr>
              <a:t>[04/Aug/2015:00:01:29 +0000] "GET /</a:t>
            </a:r>
            <a:r>
              <a:rPr lang="en-US" sz="900" dirty="0" err="1">
                <a:solidFill>
                  <a:srgbClr val="BFBFBF"/>
                </a:solidFill>
              </a:rPr>
              <a:t>newadcfg</a:t>
            </a:r>
            <a:r>
              <a:rPr lang="en-US" sz="900" dirty="0">
                <a:solidFill>
                  <a:srgbClr val="BFBFBF"/>
                </a:solidFill>
              </a:rPr>
              <a:t>/</a:t>
            </a:r>
            <a:r>
              <a:rPr lang="en-US" sz="900" dirty="0" err="1">
                <a:solidFill>
                  <a:srgbClr val="BFBFBF"/>
                </a:solidFill>
              </a:rPr>
              <a:t>ad.py?A</a:t>
            </a:r>
            <a:r>
              <a:rPr lang="en-US" sz="900" dirty="0">
                <a:solidFill>
                  <a:srgbClr val="BFBFBF"/>
                </a:solidFill>
              </a:rPr>
              <a:t>=2121&amp;N&amp;R&amp;F HTTP/1.1" 200 799 "https://</a:t>
            </a:r>
            <a:r>
              <a:rPr lang="en-US" sz="900" dirty="0" err="1">
                <a:solidFill>
                  <a:srgbClr val="BFBFBF"/>
                </a:solidFill>
              </a:rPr>
              <a:t>tpc.googlesyndication.com</a:t>
            </a:r>
            <a:r>
              <a:rPr lang="en-US" sz="900" dirty="0">
                <a:solidFill>
                  <a:srgbClr val="BFBFBF"/>
                </a:solidFill>
              </a:rPr>
              <a:t>/</a:t>
            </a:r>
            <a:r>
              <a:rPr lang="en-US" sz="900" dirty="0" err="1">
                <a:solidFill>
                  <a:srgbClr val="BFBFBF"/>
                </a:solidFill>
              </a:rPr>
              <a:t>sadbundle</a:t>
            </a:r>
            <a:r>
              <a:rPr lang="en-US" sz="900" dirty="0">
                <a:solidFill>
                  <a:srgbClr val="BFBFBF"/>
                </a:solidFill>
              </a:rPr>
              <a:t>/7103675352697911246/basic/</a:t>
            </a:r>
            <a:r>
              <a:rPr lang="en-US" sz="900" dirty="0" err="1">
                <a:solidFill>
                  <a:srgbClr val="BFBFBF"/>
                </a:solidFill>
              </a:rPr>
              <a:t>index.html</a:t>
            </a:r>
            <a:r>
              <a:rPr lang="en-US" sz="900" dirty="0">
                <a:solidFill>
                  <a:srgbClr val="BFBFBF"/>
                </a:solidFill>
              </a:rPr>
              <a:t>" "</a:t>
            </a:r>
            <a:r>
              <a:rPr lang="en-US" sz="900" b="1" dirty="0">
                <a:solidFill>
                  <a:srgbClr val="BFBFBF"/>
                </a:solidFill>
              </a:rPr>
              <a:t>Mozilla/5.0 (Macintosh; Intel Mac OS X 10_9_5) </a:t>
            </a:r>
            <a:r>
              <a:rPr lang="en-US" sz="900" b="1" dirty="0" err="1">
                <a:solidFill>
                  <a:srgbClr val="BFBFBF"/>
                </a:solidFill>
              </a:rPr>
              <a:t>AppleWebKit</a:t>
            </a:r>
            <a:r>
              <a:rPr lang="en-US" sz="900" b="1" dirty="0">
                <a:solidFill>
                  <a:srgbClr val="BFBFBF"/>
                </a:solidFill>
              </a:rPr>
              <a:t>/537.36 (KHTML, like Gecko) Chrome/44.0.2403.125 Safari/537.36</a:t>
            </a:r>
            <a:r>
              <a:rPr lang="en-US" sz="900" dirty="0">
                <a:solidFill>
                  <a:srgbClr val="BFBFBF"/>
                </a:solidFill>
              </a:rPr>
              <a:t>" 0.000 u281fd425-s1438646489 1438646489.894 </a:t>
            </a:r>
            <a:r>
              <a:rPr lang="en-US" sz="900" dirty="0" err="1" smtClean="0">
                <a:solidFill>
                  <a:srgbClr val="BFBFBF"/>
                </a:solidFill>
              </a:rPr>
              <a:t>cfg.dotnxdomain.net</a:t>
            </a:r>
            <a:endParaRPr lang="en-US" sz="900" dirty="0" smtClean="0">
              <a:solidFill>
                <a:srgbClr val="BFBFBF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</a:t>
            </a:r>
            <a:r>
              <a:rPr lang="da-DK" sz="900" dirty="0" smtClean="0">
                <a:solidFill>
                  <a:srgbClr val="BFBFBF"/>
                </a:solidFill>
              </a:rPr>
              <a:t>519e:f002</a:t>
            </a:r>
            <a:r>
              <a:rPr lang="da-DK" sz="900" dirty="0">
                <a:solidFill>
                  <a:srgbClr val="BFBFBF"/>
                </a:solidFill>
              </a:rPr>
              <a:t>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rd.</a:t>
            </a:r>
            <a:r>
              <a:rPr lang="da-DK" sz="900" dirty="0">
                <a:solidFill>
                  <a:srgbClr val="BFBFBF"/>
                </a:solidFill>
              </a:rPr>
              <a:t>td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1438646490.290 0du-u281fd425-s1438646489-i5097.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/1x1.png?u281fd425-s1438646489-i5097.ap.e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1438646490.290 0du-u281fd425-s1438646489-i5097.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/1x1.png?u281fd425-s1438646489-i5097.ap.r6.td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1438646490.578 06u-u281fd425-s1438646489-i5097.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</a:t>
            </a:r>
            <a:r>
              <a:rPr lang="da-DK" sz="900" dirty="0">
                <a:solidFill>
                  <a:srgbClr val="000000"/>
                </a:solidFill>
              </a:rPr>
              <a:t>f</a:t>
            </a:r>
            <a:r>
              <a:rPr lang="da-DK" sz="900" dirty="0">
                <a:solidFill>
                  <a:srgbClr val="BFBFBF"/>
                </a:solidFill>
              </a:rPr>
              <a:t>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1438646490.871 0di-u281fd425-s1438646489-i5097.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/2015:00:01:31 +0000] "GET /1x1.png?u281fd425-s1438646489-i5097.ap.d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1438646491.159 0ds-u281fd425-s1438646489-i5097.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124.13.125.185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/2015:00:01:31 +0000] "GET /1x1.png?u281fd425-s1438646489-i5097.ap.r4.td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1438646491.448 04u-u281fd425-s1438646489-i5097.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/2015:00:01:31 +0000] "GET /1x1.png?u281fd425-s1438646489-i5097.ap.results&amp;zrdtd-390.zr4td-1548.zr6td-678.zd-1258.ze-390.zf-971.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1438646491.815 0du-</a:t>
            </a:r>
            <a:r>
              <a:rPr lang="da-DK" sz="900" dirty="0"/>
              <a:t>results</a:t>
            </a:r>
            <a:r>
              <a:rPr lang="da-DK" sz="900" dirty="0">
                <a:solidFill>
                  <a:srgbClr val="BFBFBF"/>
                </a:solidFill>
              </a:rPr>
              <a:t>-u281fd425-s1438646489-i5097.ap.dotnxdomain.net</a:t>
            </a:r>
          </a:p>
          <a:p>
            <a:pPr marL="0" indent="0">
              <a:buNone/>
            </a:pPr>
            <a:endParaRPr lang="en-US" sz="900" dirty="0">
              <a:solidFill>
                <a:srgbClr val="BFBFB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4353" y="2635656"/>
            <a:ext cx="679767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experiment ran through to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conmpletion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84481" y="6126163"/>
            <a:ext cx="659743" cy="472959"/>
          </a:xfrm>
          <a:custGeom>
            <a:avLst/>
            <a:gdLst>
              <a:gd name="connsiteX0" fmla="*/ 146453 w 659743"/>
              <a:gd name="connsiteY0" fmla="*/ 347520 h 472959"/>
              <a:gd name="connsiteX1" fmla="*/ 616833 w 659743"/>
              <a:gd name="connsiteY1" fmla="*/ 386719 h 472959"/>
              <a:gd name="connsiteX2" fmla="*/ 569795 w 659743"/>
              <a:gd name="connsiteY2" fmla="*/ 88801 h 472959"/>
              <a:gd name="connsiteX3" fmla="*/ 13178 w 659743"/>
              <a:gd name="connsiteY3" fmla="*/ 26082 h 472959"/>
              <a:gd name="connsiteX4" fmla="*/ 162132 w 659743"/>
              <a:gd name="connsiteY4" fmla="*/ 472959 h 47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743" h="472959">
                <a:moveTo>
                  <a:pt x="146453" y="347520"/>
                </a:moveTo>
                <a:cubicBezTo>
                  <a:pt x="346364" y="388679"/>
                  <a:pt x="546276" y="429839"/>
                  <a:pt x="616833" y="386719"/>
                </a:cubicBezTo>
                <a:cubicBezTo>
                  <a:pt x="687390" y="343599"/>
                  <a:pt x="670404" y="148907"/>
                  <a:pt x="569795" y="88801"/>
                </a:cubicBezTo>
                <a:cubicBezTo>
                  <a:pt x="469186" y="28695"/>
                  <a:pt x="81122" y="-37944"/>
                  <a:pt x="13178" y="26082"/>
                </a:cubicBezTo>
                <a:cubicBezTo>
                  <a:pt x="-54766" y="90108"/>
                  <a:pt x="162132" y="472959"/>
                  <a:pt x="162132" y="47295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512513" y="3065422"/>
            <a:ext cx="3222650" cy="3024284"/>
          </a:xfrm>
          <a:custGeom>
            <a:avLst/>
            <a:gdLst>
              <a:gd name="connsiteX0" fmla="*/ 3222650 w 3222650"/>
              <a:gd name="connsiteY0" fmla="*/ 0 h 3024284"/>
              <a:gd name="connsiteX1" fmla="*/ 2281889 w 3222650"/>
              <a:gd name="connsiteY1" fmla="*/ 1411192 h 3024284"/>
              <a:gd name="connsiteX2" fmla="*/ 133819 w 3222650"/>
              <a:gd name="connsiteY2" fmla="*/ 2924303 h 3024284"/>
              <a:gd name="connsiteX3" fmla="*/ 235734 w 3222650"/>
              <a:gd name="connsiteY3" fmla="*/ 2689104 h 3024284"/>
              <a:gd name="connsiteX4" fmla="*/ 544 w 3222650"/>
              <a:gd name="connsiteY4" fmla="*/ 2994863 h 3024284"/>
              <a:gd name="connsiteX5" fmla="*/ 314131 w 3222650"/>
              <a:gd name="connsiteY5" fmla="*/ 2994863 h 302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2650" h="3024284">
                <a:moveTo>
                  <a:pt x="3222650" y="0"/>
                </a:moveTo>
                <a:cubicBezTo>
                  <a:pt x="3009672" y="461904"/>
                  <a:pt x="2796694" y="923808"/>
                  <a:pt x="2281889" y="1411192"/>
                </a:cubicBezTo>
                <a:cubicBezTo>
                  <a:pt x="1767084" y="1898576"/>
                  <a:pt x="474845" y="2711318"/>
                  <a:pt x="133819" y="2924303"/>
                </a:cubicBezTo>
                <a:cubicBezTo>
                  <a:pt x="-207207" y="3137288"/>
                  <a:pt x="257946" y="2677344"/>
                  <a:pt x="235734" y="2689104"/>
                </a:cubicBezTo>
                <a:cubicBezTo>
                  <a:pt x="213522" y="2700864"/>
                  <a:pt x="-12522" y="2943903"/>
                  <a:pt x="544" y="2994863"/>
                </a:cubicBezTo>
                <a:cubicBezTo>
                  <a:pt x="13610" y="3045823"/>
                  <a:pt x="163870" y="3020343"/>
                  <a:pt x="314131" y="29948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32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What we see (Web Log)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900" dirty="0" err="1">
                <a:solidFill>
                  <a:srgbClr val="BFBFBF"/>
                </a:solidFill>
              </a:rPr>
              <a:t>temora.rand.apnic.net</a:t>
            </a:r>
            <a:r>
              <a:rPr lang="en-US" sz="900" dirty="0">
                <a:solidFill>
                  <a:srgbClr val="BFBFBF"/>
                </a:solidFill>
              </a:rPr>
              <a:t> </a:t>
            </a:r>
            <a:r>
              <a:rPr lang="en-US" sz="900" dirty="0" smtClean="0">
                <a:solidFill>
                  <a:srgbClr val="000000"/>
                </a:solidFill>
              </a:rPr>
              <a:t>124.13.125.185</a:t>
            </a:r>
            <a:r>
              <a:rPr lang="en-US" sz="900" dirty="0" smtClean="0">
                <a:solidFill>
                  <a:srgbClr val="BFBFBF"/>
                </a:solidFill>
              </a:rPr>
              <a:t> </a:t>
            </a:r>
            <a:r>
              <a:rPr lang="en-US" sz="900" dirty="0">
                <a:solidFill>
                  <a:srgbClr val="BFBFBF"/>
                </a:solidFill>
              </a:rPr>
              <a:t>[04/Aug/2015:00:01:29 +0000] "GET /</a:t>
            </a:r>
            <a:r>
              <a:rPr lang="en-US" sz="900" dirty="0" err="1">
                <a:solidFill>
                  <a:srgbClr val="BFBFBF"/>
                </a:solidFill>
              </a:rPr>
              <a:t>newadcfg</a:t>
            </a:r>
            <a:r>
              <a:rPr lang="en-US" sz="900" dirty="0">
                <a:solidFill>
                  <a:srgbClr val="BFBFBF"/>
                </a:solidFill>
              </a:rPr>
              <a:t>/</a:t>
            </a:r>
            <a:r>
              <a:rPr lang="en-US" sz="900" dirty="0" err="1">
                <a:solidFill>
                  <a:srgbClr val="BFBFBF"/>
                </a:solidFill>
              </a:rPr>
              <a:t>ad.py?A</a:t>
            </a:r>
            <a:r>
              <a:rPr lang="en-US" sz="900" dirty="0">
                <a:solidFill>
                  <a:srgbClr val="BFBFBF"/>
                </a:solidFill>
              </a:rPr>
              <a:t>=2121&amp;N&amp;R&amp;F HTTP/1.1" 200 799 "https://</a:t>
            </a:r>
            <a:r>
              <a:rPr lang="en-US" sz="900" dirty="0" err="1">
                <a:solidFill>
                  <a:srgbClr val="BFBFBF"/>
                </a:solidFill>
              </a:rPr>
              <a:t>tpc.googlesyndication.com</a:t>
            </a:r>
            <a:r>
              <a:rPr lang="en-US" sz="900" dirty="0">
                <a:solidFill>
                  <a:srgbClr val="BFBFBF"/>
                </a:solidFill>
              </a:rPr>
              <a:t>/</a:t>
            </a:r>
            <a:r>
              <a:rPr lang="en-US" sz="900" dirty="0" err="1">
                <a:solidFill>
                  <a:srgbClr val="BFBFBF"/>
                </a:solidFill>
              </a:rPr>
              <a:t>sadbundle</a:t>
            </a:r>
            <a:r>
              <a:rPr lang="en-US" sz="900" dirty="0">
                <a:solidFill>
                  <a:srgbClr val="BFBFBF"/>
                </a:solidFill>
              </a:rPr>
              <a:t>/7103675352697911246/basic/</a:t>
            </a:r>
            <a:r>
              <a:rPr lang="en-US" sz="900" dirty="0" err="1">
                <a:solidFill>
                  <a:srgbClr val="BFBFBF"/>
                </a:solidFill>
              </a:rPr>
              <a:t>index.html</a:t>
            </a:r>
            <a:r>
              <a:rPr lang="en-US" sz="900" dirty="0">
                <a:solidFill>
                  <a:srgbClr val="BFBFBF"/>
                </a:solidFill>
              </a:rPr>
              <a:t>" "</a:t>
            </a:r>
            <a:r>
              <a:rPr lang="en-US" sz="900" b="1" dirty="0">
                <a:solidFill>
                  <a:srgbClr val="BFBFBF"/>
                </a:solidFill>
              </a:rPr>
              <a:t>Mozilla/5.0 (Macintosh; Intel Mac OS X 10_9_5) </a:t>
            </a:r>
            <a:r>
              <a:rPr lang="en-US" sz="900" b="1" dirty="0" err="1">
                <a:solidFill>
                  <a:srgbClr val="BFBFBF"/>
                </a:solidFill>
              </a:rPr>
              <a:t>AppleWebKit</a:t>
            </a:r>
            <a:r>
              <a:rPr lang="en-US" sz="900" b="1" dirty="0">
                <a:solidFill>
                  <a:srgbClr val="BFBFBF"/>
                </a:solidFill>
              </a:rPr>
              <a:t>/537.36 (KHTML, like Gecko) Chrome/44.0.2403.125 Safari/537.36</a:t>
            </a:r>
            <a:r>
              <a:rPr lang="en-US" sz="900" dirty="0">
                <a:solidFill>
                  <a:srgbClr val="BFBFBF"/>
                </a:solidFill>
              </a:rPr>
              <a:t>" 0.000 u281fd425-s1438646489 1438646489.894 </a:t>
            </a:r>
            <a:r>
              <a:rPr lang="en-US" sz="900" dirty="0" err="1" smtClean="0">
                <a:solidFill>
                  <a:srgbClr val="BFBFBF"/>
                </a:solidFill>
              </a:rPr>
              <a:t>cfg.dotnxdomain.net</a:t>
            </a:r>
            <a:endParaRPr lang="en-US" sz="900" dirty="0" smtClean="0">
              <a:solidFill>
                <a:srgbClr val="BFBFBF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>
                <a:solidFill>
                  <a:srgbClr val="000000"/>
                </a:solidFill>
              </a:rPr>
              <a:t>2001:e68:5431:</a:t>
            </a:r>
            <a:r>
              <a:rPr lang="da-DK" sz="900" dirty="0" smtClean="0">
                <a:solidFill>
                  <a:srgbClr val="000000"/>
                </a:solidFill>
              </a:rPr>
              <a:t>519e:f002</a:t>
            </a:r>
            <a:r>
              <a:rPr lang="da-DK" sz="900" dirty="0">
                <a:solidFill>
                  <a:srgbClr val="000000"/>
                </a:solidFill>
              </a:rPr>
              <a:t>:854e:2741:278</a:t>
            </a:r>
            <a:r>
              <a:rPr lang="da-DK" sz="900" dirty="0">
                <a:solidFill>
                  <a:srgbClr val="BFBFBF"/>
                </a:solidFill>
              </a:rPr>
              <a:t>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rd.</a:t>
            </a:r>
            <a:r>
              <a:rPr lang="da-DK" sz="900" dirty="0">
                <a:solidFill>
                  <a:srgbClr val="BFBFBF"/>
                </a:solidFill>
              </a:rPr>
              <a:t>td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1438646490.290 0du-u281fd425-s1438646489-i5097.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/1x1.png?u281fd425-s1438646489-i5097.ap.e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1438646490.290 0du-u281fd425-s1438646489-i5097.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/1x1.png?u281fd425-s1438646489-i5097.ap.r6.td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1438646490.578 06u-u281fd425-s1438646489-i5097.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/2015:00:01:30 +0000] "GET /1x1.png?u281fd425-s1438646489-i5097.ap.</a:t>
            </a:r>
            <a:r>
              <a:rPr lang="da-DK" sz="900" dirty="0">
                <a:solidFill>
                  <a:srgbClr val="000000"/>
                </a:solidFill>
              </a:rPr>
              <a:t>f</a:t>
            </a:r>
            <a:r>
              <a:rPr lang="da-DK" sz="900" dirty="0">
                <a:solidFill>
                  <a:srgbClr val="BFBFBF"/>
                </a:solidFill>
              </a:rPr>
              <a:t>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1438646490.871 0di-u281fd425-s1438646489-i5097.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/2015:00:01:31 +0000] "GET /1x1.png?u281fd425-s1438646489-i5097.ap.d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1438646491.159 0ds-u281fd425-s1438646489-i5097.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124.13.125.185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/2015:00:01:31 +0000] "GET /1x1.png?u281fd425-s1438646489-i5097.ap.r4.td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1438646491.448 04u-u281fd425-s1438646489-i5097.</a:t>
            </a:r>
            <a:r>
              <a:rPr lang="da-DK" sz="900" dirty="0" smtClean="0">
                <a:solidFill>
                  <a:srgbClr val="BFBFBF"/>
                </a:solidFill>
              </a:rPr>
              <a:t>ap.dotnxdomain.net</a:t>
            </a:r>
          </a:p>
          <a:p>
            <a:pPr marL="0" indent="0">
              <a:buNone/>
            </a:pPr>
            <a:endParaRPr lang="da-DK" sz="900" dirty="0">
              <a:solidFill>
                <a:srgbClr val="BFBFBF"/>
              </a:solidFill>
            </a:endParaRPr>
          </a:p>
          <a:p>
            <a:pPr marL="0" indent="0">
              <a:buNone/>
            </a:pPr>
            <a:r>
              <a:rPr lang="da-DK" sz="900" dirty="0" err="1">
                <a:solidFill>
                  <a:srgbClr val="BFBFBF"/>
                </a:solidFill>
              </a:rPr>
              <a:t>temora.rand.apnic.net</a:t>
            </a:r>
            <a:r>
              <a:rPr lang="da-DK" sz="900" dirty="0">
                <a:solidFill>
                  <a:srgbClr val="BFBFBF"/>
                </a:solidFill>
              </a:rPr>
              <a:t> 2001:e68:5431:519e:f002:854e:2741:278 [04/</a:t>
            </a:r>
            <a:r>
              <a:rPr lang="da-DK" sz="900" dirty="0" err="1">
                <a:solidFill>
                  <a:srgbClr val="BFBFBF"/>
                </a:solidFill>
              </a:rPr>
              <a:t>Aug</a:t>
            </a:r>
            <a:r>
              <a:rPr lang="da-DK" sz="900" dirty="0">
                <a:solidFill>
                  <a:srgbClr val="BFBFBF"/>
                </a:solidFill>
              </a:rPr>
              <a:t>/2015:00:01:31 +0000] "GET /1x1.png?u281fd425-s1438646489-i5097.ap.results&amp;zrdtd-390.zr4td-1548.zr6td-678.zd-1258.ze-390.zf-971. HTTP/1.1" 200 68 "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://</a:t>
            </a:r>
            <a:r>
              <a:rPr lang="da-DK" sz="900" dirty="0" err="1">
                <a:solidFill>
                  <a:srgbClr val="BFBFBF"/>
                </a:solidFill>
              </a:rPr>
              <a:t>tpc.googlesyndication.com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sadbundle</a:t>
            </a:r>
            <a:r>
              <a:rPr lang="da-DK" sz="900" dirty="0">
                <a:solidFill>
                  <a:srgbClr val="BFBFBF"/>
                </a:solidFill>
              </a:rPr>
              <a:t>/7103675352697911246/</a:t>
            </a:r>
            <a:r>
              <a:rPr lang="da-DK" sz="900" dirty="0" err="1">
                <a:solidFill>
                  <a:srgbClr val="BFBFBF"/>
                </a:solidFill>
              </a:rPr>
              <a:t>basic</a:t>
            </a:r>
            <a:r>
              <a:rPr lang="da-DK" sz="900" dirty="0">
                <a:solidFill>
                  <a:srgbClr val="BFBFBF"/>
                </a:solidFill>
              </a:rPr>
              <a:t>/</a:t>
            </a:r>
            <a:r>
              <a:rPr lang="da-DK" sz="900" dirty="0" err="1">
                <a:solidFill>
                  <a:srgbClr val="BFBFBF"/>
                </a:solidFill>
              </a:rPr>
              <a:t>index.html</a:t>
            </a:r>
            <a:r>
              <a:rPr lang="da-DK" sz="900" dirty="0">
                <a:solidFill>
                  <a:srgbClr val="BFBFBF"/>
                </a:solidFill>
              </a:rPr>
              <a:t>" "Mozilla/5.0 (Macintosh; Intel Mac OS X 10_9_5) </a:t>
            </a:r>
            <a:r>
              <a:rPr lang="da-DK" sz="900" dirty="0" err="1">
                <a:solidFill>
                  <a:srgbClr val="BFBFBF"/>
                </a:solidFill>
              </a:rPr>
              <a:t>AppleWebKit</a:t>
            </a:r>
            <a:r>
              <a:rPr lang="da-DK" sz="900" dirty="0">
                <a:solidFill>
                  <a:srgbClr val="BFBFBF"/>
                </a:solidFill>
              </a:rPr>
              <a:t>/537.36 (KHTML, </a:t>
            </a:r>
            <a:r>
              <a:rPr lang="da-DK" sz="900" dirty="0" err="1">
                <a:solidFill>
                  <a:srgbClr val="BFBFBF"/>
                </a:solidFill>
              </a:rPr>
              <a:t>like</a:t>
            </a:r>
            <a:r>
              <a:rPr lang="da-DK" sz="900" dirty="0">
                <a:solidFill>
                  <a:srgbClr val="BFBFBF"/>
                </a:solidFill>
              </a:rPr>
              <a:t> </a:t>
            </a:r>
            <a:r>
              <a:rPr lang="da-DK" sz="900" dirty="0" err="1">
                <a:solidFill>
                  <a:srgbClr val="BFBFBF"/>
                </a:solidFill>
              </a:rPr>
              <a:t>Gecko</a:t>
            </a:r>
            <a:r>
              <a:rPr lang="da-DK" sz="900" dirty="0">
                <a:solidFill>
                  <a:srgbClr val="BFBFBF"/>
                </a:solidFill>
              </a:rPr>
              <a:t>) </a:t>
            </a:r>
            <a:r>
              <a:rPr lang="da-DK" sz="900" dirty="0" err="1">
                <a:solidFill>
                  <a:srgbClr val="BFBFBF"/>
                </a:solidFill>
              </a:rPr>
              <a:t>Chrome</a:t>
            </a:r>
            <a:r>
              <a:rPr lang="da-DK" sz="900" dirty="0">
                <a:solidFill>
                  <a:srgbClr val="BFBFBF"/>
                </a:solidFill>
              </a:rPr>
              <a:t>/44.0.2403.125 Safari/537.36" 0.000 </a:t>
            </a:r>
            <a:r>
              <a:rPr lang="da-DK" sz="900" dirty="0" err="1">
                <a:solidFill>
                  <a:srgbClr val="BFBFBF"/>
                </a:solidFill>
              </a:rPr>
              <a:t>https</a:t>
            </a:r>
            <a:r>
              <a:rPr lang="da-DK" sz="900" dirty="0">
                <a:solidFill>
                  <a:srgbClr val="BFBFBF"/>
                </a:solidFill>
              </a:rPr>
              <a:t> 1438646491.815 0du-</a:t>
            </a:r>
            <a:r>
              <a:rPr lang="da-DK" sz="900" dirty="0">
                <a:solidFill>
                  <a:schemeClr val="bg1">
                    <a:lumMod val="75000"/>
                  </a:schemeClr>
                </a:solidFill>
              </a:rPr>
              <a:t>results-</a:t>
            </a:r>
            <a:r>
              <a:rPr lang="da-DK" sz="900" dirty="0">
                <a:solidFill>
                  <a:srgbClr val="BFBFBF"/>
                </a:solidFill>
              </a:rPr>
              <a:t>u281fd425-s1438646489-i5097.ap.dotnxdomain.net</a:t>
            </a:r>
          </a:p>
          <a:p>
            <a:pPr marL="0" indent="0">
              <a:buNone/>
            </a:pPr>
            <a:endParaRPr lang="en-US" sz="900" dirty="0">
              <a:solidFill>
                <a:srgbClr val="BFBFB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4461" y="3490212"/>
            <a:ext cx="740545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user is a customer of TMNET in Malaysia, AS4788</a:t>
            </a:r>
          </a:p>
        </p:txBody>
      </p:sp>
      <p:sp>
        <p:nvSpPr>
          <p:cNvPr id="6" name="Freeform 5"/>
          <p:cNvSpPr/>
          <p:nvPr/>
        </p:nvSpPr>
        <p:spPr>
          <a:xfrm>
            <a:off x="1327067" y="1506101"/>
            <a:ext cx="1343123" cy="485247"/>
          </a:xfrm>
          <a:custGeom>
            <a:avLst/>
            <a:gdLst>
              <a:gd name="connsiteX0" fmla="*/ 436860 w 1343123"/>
              <a:gd name="connsiteY0" fmla="*/ 383328 h 485247"/>
              <a:gd name="connsiteX1" fmla="*/ 1283545 w 1343123"/>
              <a:gd name="connsiteY1" fmla="*/ 367648 h 485247"/>
              <a:gd name="connsiteX2" fmla="*/ 1134591 w 1343123"/>
              <a:gd name="connsiteY2" fmla="*/ 77570 h 485247"/>
              <a:gd name="connsiteX3" fmla="*/ 29197 w 1343123"/>
              <a:gd name="connsiteY3" fmla="*/ 30530 h 485247"/>
              <a:gd name="connsiteX4" fmla="*/ 429020 w 1343123"/>
              <a:gd name="connsiteY4" fmla="*/ 485247 h 48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123" h="485247">
                <a:moveTo>
                  <a:pt x="436860" y="383328"/>
                </a:moveTo>
                <a:cubicBezTo>
                  <a:pt x="802058" y="400968"/>
                  <a:pt x="1167257" y="418608"/>
                  <a:pt x="1283545" y="367648"/>
                </a:cubicBezTo>
                <a:cubicBezTo>
                  <a:pt x="1399833" y="316688"/>
                  <a:pt x="1343649" y="133756"/>
                  <a:pt x="1134591" y="77570"/>
                </a:cubicBezTo>
                <a:cubicBezTo>
                  <a:pt x="925533" y="21384"/>
                  <a:pt x="146792" y="-37416"/>
                  <a:pt x="29197" y="30530"/>
                </a:cubicBezTo>
                <a:cubicBezTo>
                  <a:pt x="-88398" y="98476"/>
                  <a:pt x="170311" y="291861"/>
                  <a:pt x="429020" y="48524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425236" y="2138776"/>
            <a:ext cx="2339030" cy="397583"/>
          </a:xfrm>
          <a:custGeom>
            <a:avLst/>
            <a:gdLst>
              <a:gd name="connsiteX0" fmla="*/ 1052101 w 2339030"/>
              <a:gd name="connsiteY0" fmla="*/ 338650 h 397583"/>
              <a:gd name="connsiteX1" fmla="*/ 2204533 w 2339030"/>
              <a:gd name="connsiteY1" fmla="*/ 377849 h 397583"/>
              <a:gd name="connsiteX2" fmla="*/ 2188854 w 2339030"/>
              <a:gd name="connsiteY2" fmla="*/ 64251 h 397583"/>
              <a:gd name="connsiteX3" fmla="*/ 1067780 w 2339030"/>
              <a:gd name="connsiteY3" fmla="*/ 1532 h 397583"/>
              <a:gd name="connsiteX4" fmla="*/ 1585 w 2339030"/>
              <a:gd name="connsiteY4" fmla="*/ 95611 h 397583"/>
              <a:gd name="connsiteX5" fmla="*/ 809071 w 2339030"/>
              <a:gd name="connsiteY5" fmla="*/ 377849 h 39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030" h="397583">
                <a:moveTo>
                  <a:pt x="1052101" y="338650"/>
                </a:moveTo>
                <a:cubicBezTo>
                  <a:pt x="1533587" y="381116"/>
                  <a:pt x="2015074" y="423582"/>
                  <a:pt x="2204533" y="377849"/>
                </a:cubicBezTo>
                <a:cubicBezTo>
                  <a:pt x="2393992" y="332116"/>
                  <a:pt x="2378313" y="126970"/>
                  <a:pt x="2188854" y="64251"/>
                </a:cubicBezTo>
                <a:cubicBezTo>
                  <a:pt x="1999395" y="1532"/>
                  <a:pt x="1432325" y="-3695"/>
                  <a:pt x="1067780" y="1532"/>
                </a:cubicBezTo>
                <a:cubicBezTo>
                  <a:pt x="703235" y="6759"/>
                  <a:pt x="44703" y="32891"/>
                  <a:pt x="1585" y="95611"/>
                </a:cubicBezTo>
                <a:cubicBezTo>
                  <a:pt x="-41533" y="158330"/>
                  <a:pt x="809071" y="377849"/>
                  <a:pt x="809071" y="37784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389061" y="2527256"/>
            <a:ext cx="380091" cy="985044"/>
          </a:xfrm>
          <a:custGeom>
            <a:avLst/>
            <a:gdLst>
              <a:gd name="connsiteX0" fmla="*/ 123996 w 380091"/>
              <a:gd name="connsiteY0" fmla="*/ 985044 h 985044"/>
              <a:gd name="connsiteX1" fmla="*/ 6401 w 380091"/>
              <a:gd name="connsiteY1" fmla="*/ 357847 h 985044"/>
              <a:gd name="connsiteX2" fmla="*/ 296469 w 380091"/>
              <a:gd name="connsiteY2" fmla="*/ 12889 h 985044"/>
              <a:gd name="connsiteX3" fmla="*/ 76958 w 380091"/>
              <a:gd name="connsiteY3" fmla="*/ 67769 h 985044"/>
              <a:gd name="connsiteX4" fmla="*/ 359186 w 380091"/>
              <a:gd name="connsiteY4" fmla="*/ 12889 h 985044"/>
              <a:gd name="connsiteX5" fmla="*/ 359186 w 380091"/>
              <a:gd name="connsiteY5" fmla="*/ 263768 h 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091" h="985044">
                <a:moveTo>
                  <a:pt x="123996" y="985044"/>
                </a:moveTo>
                <a:cubicBezTo>
                  <a:pt x="50826" y="752458"/>
                  <a:pt x="-22344" y="519873"/>
                  <a:pt x="6401" y="357847"/>
                </a:cubicBezTo>
                <a:cubicBezTo>
                  <a:pt x="35146" y="195821"/>
                  <a:pt x="284710" y="61235"/>
                  <a:pt x="296469" y="12889"/>
                </a:cubicBezTo>
                <a:cubicBezTo>
                  <a:pt x="308228" y="-35457"/>
                  <a:pt x="66505" y="67769"/>
                  <a:pt x="76958" y="67769"/>
                </a:cubicBezTo>
                <a:cubicBezTo>
                  <a:pt x="87411" y="67769"/>
                  <a:pt x="312148" y="-19777"/>
                  <a:pt x="359186" y="12889"/>
                </a:cubicBezTo>
                <a:cubicBezTo>
                  <a:pt x="406224" y="45555"/>
                  <a:pt x="359186" y="263768"/>
                  <a:pt x="359186" y="26376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24825" y="1930539"/>
            <a:ext cx="431881" cy="1597440"/>
          </a:xfrm>
          <a:custGeom>
            <a:avLst/>
            <a:gdLst>
              <a:gd name="connsiteX0" fmla="*/ 337363 w 431881"/>
              <a:gd name="connsiteY0" fmla="*/ 1597440 h 1597440"/>
              <a:gd name="connsiteX1" fmla="*/ 257 w 431881"/>
              <a:gd name="connsiteY1" fmla="*/ 578246 h 1597440"/>
              <a:gd name="connsiteX2" fmla="*/ 384401 w 431881"/>
              <a:gd name="connsiteY2" fmla="*/ 37290 h 1597440"/>
              <a:gd name="connsiteX3" fmla="*/ 180569 w 431881"/>
              <a:gd name="connsiteY3" fmla="*/ 45129 h 1597440"/>
              <a:gd name="connsiteX4" fmla="*/ 415759 w 431881"/>
              <a:gd name="connsiteY4" fmla="*/ 29450 h 1597440"/>
              <a:gd name="connsiteX5" fmla="*/ 392240 w 431881"/>
              <a:gd name="connsiteY5" fmla="*/ 264648 h 159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881" h="1597440">
                <a:moveTo>
                  <a:pt x="337363" y="1597440"/>
                </a:moveTo>
                <a:cubicBezTo>
                  <a:pt x="164890" y="1217855"/>
                  <a:pt x="-7583" y="838271"/>
                  <a:pt x="257" y="578246"/>
                </a:cubicBezTo>
                <a:cubicBezTo>
                  <a:pt x="8097" y="318221"/>
                  <a:pt x="354349" y="126143"/>
                  <a:pt x="384401" y="37290"/>
                </a:cubicBezTo>
                <a:cubicBezTo>
                  <a:pt x="414453" y="-51563"/>
                  <a:pt x="175343" y="46436"/>
                  <a:pt x="180569" y="45129"/>
                </a:cubicBezTo>
                <a:cubicBezTo>
                  <a:pt x="185795" y="43822"/>
                  <a:pt x="380481" y="-7137"/>
                  <a:pt x="415759" y="29450"/>
                </a:cubicBezTo>
                <a:cubicBezTo>
                  <a:pt x="451038" y="66036"/>
                  <a:pt x="421639" y="165342"/>
                  <a:pt x="392240" y="2646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673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IPv6 Deployment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5" name="Content Placeholder 4" descr="Screen Shot 2015-08-14 at 12.51.1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3" b="-2571"/>
          <a:stretch/>
        </p:blipFill>
        <p:spPr>
          <a:xfrm>
            <a:off x="457200" y="1505271"/>
            <a:ext cx="8229600" cy="4821571"/>
          </a:xfrm>
        </p:spPr>
      </p:pic>
    </p:spTree>
    <p:extLst>
      <p:ext uri="{BB962C8B-B14F-4D97-AF65-F5344CB8AC3E}">
        <p14:creationId xmlns:p14="http://schemas.microsoft.com/office/powerpoint/2010/main" val="3574836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IPv6 Deployment in Hong Kong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5" name="Content Placeholder 4" descr="Screen Shot 2015-08-14 at 12.52.3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r="-334"/>
          <a:stretch/>
        </p:blipFill>
        <p:spPr>
          <a:xfrm>
            <a:off x="0" y="1600200"/>
            <a:ext cx="9144000" cy="4525963"/>
          </a:xfrm>
        </p:spPr>
      </p:pic>
      <p:sp>
        <p:nvSpPr>
          <p:cNvPr id="6" name="Rectangle 5"/>
          <p:cNvSpPr/>
          <p:nvPr/>
        </p:nvSpPr>
        <p:spPr>
          <a:xfrm>
            <a:off x="8098383" y="3253581"/>
            <a:ext cx="1215150" cy="16463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117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IPv6 Deployment in Hong Kong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 descr="Screen Shot 2015-08-14 at 12.53.14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r="-237"/>
          <a:stretch/>
        </p:blipFill>
        <p:spPr>
          <a:xfrm>
            <a:off x="292070" y="2679549"/>
            <a:ext cx="8851930" cy="2158697"/>
          </a:xfrm>
        </p:spPr>
      </p:pic>
    </p:spTree>
    <p:extLst>
      <p:ext uri="{BB962C8B-B14F-4D97-AF65-F5344CB8AC3E}">
        <p14:creationId xmlns:p14="http://schemas.microsoft.com/office/powerpoint/2010/main" val="2650986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58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22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Internet is all about US!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459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IPv6 Deployment in the US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6" name="Content Placeholder 5" descr="Screen Shot 2015-08-14 at 4.38.0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" b="7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20815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IPv6 Deployment in Comcast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5" name="Content Placeholder 4" descr="Screen Shot 2015-08-14 at 4.39.5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" r="-740"/>
          <a:stretch/>
        </p:blipFill>
        <p:spPr>
          <a:xfrm>
            <a:off x="126999" y="1600200"/>
            <a:ext cx="8945563" cy="4525963"/>
          </a:xfrm>
        </p:spPr>
      </p:pic>
    </p:spTree>
    <p:extLst>
      <p:ext uri="{BB962C8B-B14F-4D97-AF65-F5344CB8AC3E}">
        <p14:creationId xmlns:p14="http://schemas.microsoft.com/office/powerpoint/2010/main" val="1924689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Measuring Platforms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7" t="1343" r="1244" b="1138"/>
          <a:stretch/>
        </p:blipFill>
        <p:spPr>
          <a:xfrm>
            <a:off x="525258" y="1417638"/>
            <a:ext cx="8059185" cy="4901365"/>
          </a:xfrm>
        </p:spPr>
      </p:pic>
    </p:spTree>
    <p:extLst>
      <p:ext uri="{BB962C8B-B14F-4D97-AF65-F5344CB8AC3E}">
        <p14:creationId xmlns:p14="http://schemas.microsoft.com/office/powerpoint/2010/main" val="1417461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Measuring Browsers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9" t="1342" r="2197" b="4975"/>
          <a:stretch/>
        </p:blipFill>
        <p:spPr>
          <a:xfrm>
            <a:off x="587976" y="1417638"/>
            <a:ext cx="7918071" cy="4708525"/>
          </a:xfrm>
        </p:spPr>
      </p:pic>
    </p:spTree>
    <p:extLst>
      <p:ext uri="{BB962C8B-B14F-4D97-AF65-F5344CB8AC3E}">
        <p14:creationId xmlns:p14="http://schemas.microsoft.com/office/powerpoint/2010/main" val="2567333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2. Measuring </a:t>
            </a:r>
            <a:r>
              <a:rPr lang="en-US" dirty="0" smtClean="0">
                <a:solidFill>
                  <a:srgbClr val="984807"/>
                </a:solidFill>
              </a:rPr>
              <a:t>DNS </a:t>
            </a:r>
            <a:r>
              <a:rPr lang="en-US" dirty="0" err="1" smtClean="0">
                <a:solidFill>
                  <a:srgbClr val="984807"/>
                </a:solidFill>
              </a:rPr>
              <a:t>Behaviours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009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Measuring DNSSEC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600" dirty="0" smtClean="0"/>
              <a:t>Client is given </a:t>
            </a:r>
            <a:r>
              <a:rPr lang="en-US" sz="2600" dirty="0"/>
              <a:t>4</a:t>
            </a:r>
            <a:r>
              <a:rPr lang="en-US" sz="2600" dirty="0" smtClean="0"/>
              <a:t> unique URLs to load:</a:t>
            </a:r>
          </a:p>
          <a:p>
            <a:pPr marL="1200150" lvl="2" indent="-342900"/>
            <a:r>
              <a:rPr lang="en-US" sz="2200" dirty="0" smtClean="0"/>
              <a:t>DNSSEC-validly signed DNS name</a:t>
            </a:r>
          </a:p>
          <a:p>
            <a:pPr marL="1200150" lvl="2" indent="-342900"/>
            <a:r>
              <a:rPr lang="en-US" sz="2200" dirty="0" smtClean="0"/>
              <a:t>DNSSEC-invalidly signed DNS name</a:t>
            </a:r>
          </a:p>
          <a:p>
            <a:pPr marL="1200150" lvl="2" indent="-342900"/>
            <a:r>
              <a:rPr lang="en-US" sz="2200" dirty="0" smtClean="0"/>
              <a:t>Unsigned DNS name (control)</a:t>
            </a:r>
          </a:p>
          <a:p>
            <a:pPr marL="1200150" lvl="2" indent="-342900"/>
            <a:r>
              <a:rPr lang="en-US" sz="2200" dirty="0" smtClean="0"/>
              <a:t>Result reporting URL (10 second timer)</a:t>
            </a:r>
          </a:p>
          <a:p>
            <a:pPr marL="857250" lvl="2" indent="0">
              <a:buNone/>
            </a:pPr>
            <a:r>
              <a:rPr lang="en-US" sz="2200" dirty="0" smtClean="0"/>
              <a:t>All DNS is IPv4 </a:t>
            </a:r>
          </a:p>
        </p:txBody>
      </p:sp>
    </p:spTree>
    <p:extLst>
      <p:ext uri="{BB962C8B-B14F-4D97-AF65-F5344CB8AC3E}">
        <p14:creationId xmlns:p14="http://schemas.microsoft.com/office/powerpoint/2010/main" val="12907320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What We See (DNS Log)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6633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fr-FR" dirty="0"/>
              <a:t>1438646489.920 [</a:t>
            </a:r>
            <a:r>
              <a:rPr lang="fr-FR" dirty="0" err="1"/>
              <a:t>ap</a:t>
            </a:r>
            <a:r>
              <a:rPr lang="fr-FR" dirty="0"/>
              <a:t>] 04-Aug-2015 00:01:29.920 </a:t>
            </a:r>
            <a:r>
              <a:rPr lang="fr-FR" dirty="0" err="1"/>
              <a:t>queries</a:t>
            </a:r>
            <a:r>
              <a:rPr lang="fr-FR" dirty="0"/>
              <a:t>: client 202.188.0.254#14118: (0du-u281fd425-s1438646489-i5097.ap.dotnxdomain.net):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0du-u281fd425-s1438646489-i5097.ap.dotnxdomain.net. IN AAAA -ED () 0 157</a:t>
            </a:r>
          </a:p>
          <a:p>
            <a:pPr marL="0" indent="0">
              <a:buNone/>
            </a:pPr>
            <a:r>
              <a:rPr lang="fr-FR" dirty="0"/>
              <a:t>1438646489.920 [</a:t>
            </a:r>
            <a:r>
              <a:rPr lang="fr-FR" dirty="0" err="1"/>
              <a:t>ap</a:t>
            </a:r>
            <a:r>
              <a:rPr lang="fr-FR" dirty="0"/>
              <a:t>] 04-Aug-2015 00:01:29.920 </a:t>
            </a:r>
            <a:r>
              <a:rPr lang="fr-FR" dirty="0" err="1"/>
              <a:t>queries</a:t>
            </a:r>
            <a:r>
              <a:rPr lang="fr-FR" dirty="0"/>
              <a:t>: client 202.188.0.254#2911: (04u-u281fd425-s1438646489-i5097.ap.dotnxdomain.net):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04u-u281fd425-s1438646489-i5097.ap.dotnxdomain.net. IN A -ED () 0 145</a:t>
            </a:r>
          </a:p>
          <a:p>
            <a:pPr marL="0" indent="0">
              <a:buNone/>
            </a:pPr>
            <a:r>
              <a:rPr lang="fr-FR" dirty="0"/>
              <a:t>1438646489.921 [</a:t>
            </a:r>
            <a:r>
              <a:rPr lang="fr-FR" dirty="0" err="1"/>
              <a:t>ap</a:t>
            </a:r>
            <a:r>
              <a:rPr lang="fr-FR" dirty="0"/>
              <a:t>] 04-Aug-2015 00:01:29.921 </a:t>
            </a:r>
            <a:r>
              <a:rPr lang="fr-FR" dirty="0" err="1"/>
              <a:t>queries</a:t>
            </a:r>
            <a:r>
              <a:rPr lang="fr-FR" dirty="0"/>
              <a:t>: client 202.188.0.254#40461: (0du-u281fd425-s1438646489-i5097.ap.dotnxdomain.net):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0du-u281fd425-s1438646489-i5097.ap.dotnxdomain.net. IN A -ED () 0 145</a:t>
            </a:r>
          </a:p>
          <a:p>
            <a:pPr marL="0" indent="0">
              <a:buNone/>
            </a:pPr>
            <a:r>
              <a:rPr lang="fr-FR" dirty="0"/>
              <a:t>1438646489.922 [</a:t>
            </a:r>
            <a:r>
              <a:rPr lang="fr-FR" dirty="0" err="1"/>
              <a:t>ap</a:t>
            </a:r>
            <a:r>
              <a:rPr lang="fr-FR" dirty="0"/>
              <a:t>] 04-Aug-2015 00:01:29.922 </a:t>
            </a:r>
            <a:r>
              <a:rPr lang="fr-FR" dirty="0" err="1"/>
              <a:t>queries</a:t>
            </a:r>
            <a:r>
              <a:rPr lang="fr-FR" dirty="0"/>
              <a:t>: client 202.188.0.254#48755: (06u-u281fd425-s1438646489-i5097.ap.dotnxdomain.net):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06u-u281fd425-s1438646489-i5097.ap.dotnxdomain.net. IN AAAA -ED () 0 157</a:t>
            </a:r>
          </a:p>
          <a:p>
            <a:pPr marL="0" indent="0">
              <a:buNone/>
            </a:pPr>
            <a:r>
              <a:rPr lang="fr-FR" dirty="0"/>
              <a:t>1438646489.923 [</a:t>
            </a:r>
            <a:r>
              <a:rPr lang="fr-FR" dirty="0" err="1"/>
              <a:t>ap</a:t>
            </a:r>
            <a:r>
              <a:rPr lang="fr-FR" dirty="0"/>
              <a:t>] 04-Aug-2015 00:01:29.923 </a:t>
            </a:r>
            <a:r>
              <a:rPr lang="fr-FR" dirty="0" err="1"/>
              <a:t>queries</a:t>
            </a:r>
            <a:r>
              <a:rPr lang="fr-FR" dirty="0"/>
              <a:t>: client 202.188.0.254#12230: (06u-u281fd425-s1438646489-i5097.ap.dotnxdomain.net):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06u-u281fd425-s1438646489-i5097.ap.dotnxdomain.net. IN A -ED () 0 203</a:t>
            </a:r>
          </a:p>
          <a:p>
            <a:pPr marL="0" indent="0">
              <a:buNone/>
            </a:pPr>
            <a:r>
              <a:rPr lang="fr-FR" dirty="0"/>
              <a:t>1438646489.937 [</a:t>
            </a:r>
            <a:r>
              <a:rPr lang="fr-FR" dirty="0" err="1"/>
              <a:t>ap</a:t>
            </a:r>
            <a:r>
              <a:rPr lang="fr-FR" dirty="0"/>
              <a:t>] 04-Aug-2015 00:01:29.937 </a:t>
            </a:r>
            <a:r>
              <a:rPr lang="fr-FR" dirty="0" err="1"/>
              <a:t>queries</a:t>
            </a:r>
            <a:r>
              <a:rPr lang="fr-FR" dirty="0"/>
              <a:t>: client 202.188.0.254#11044: (0ds-u281fd425-s1438646489-i5097.ap.dotnxdomain.net):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0ds-u281fd425-s1438646489-i5097.ap.dotnxdomain.net. IN A -ED () 0 405</a:t>
            </a:r>
          </a:p>
          <a:p>
            <a:pPr marL="0" indent="0">
              <a:buNone/>
            </a:pPr>
            <a:r>
              <a:rPr lang="fr-FR" dirty="0"/>
              <a:t>1438646489.938 [</a:t>
            </a:r>
            <a:r>
              <a:rPr lang="fr-FR" dirty="0" err="1"/>
              <a:t>ap</a:t>
            </a:r>
            <a:r>
              <a:rPr lang="fr-FR" dirty="0"/>
              <a:t>] 04-Aug-2015 00:01:29.938 </a:t>
            </a:r>
            <a:r>
              <a:rPr lang="fr-FR" dirty="0" err="1"/>
              <a:t>queries</a:t>
            </a:r>
            <a:r>
              <a:rPr lang="fr-FR" dirty="0"/>
              <a:t>: client 202.188.0.254#58615: (0ds-u281fd425-s1438646489-i5097.ap.dotnxdomain.net):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0ds-u281fd425-s1438646489-i5097.ap.dotnxdomain.net. IN AAAA -ED () 0 417</a:t>
            </a:r>
          </a:p>
          <a:p>
            <a:pPr marL="0" indent="0">
              <a:buNone/>
            </a:pPr>
            <a:r>
              <a:rPr lang="fr-FR" dirty="0"/>
              <a:t>1438646489.939 [</a:t>
            </a:r>
            <a:r>
              <a:rPr lang="fr-FR" dirty="0" err="1"/>
              <a:t>ap</a:t>
            </a:r>
            <a:r>
              <a:rPr lang="fr-FR" dirty="0"/>
              <a:t>] 04-Aug-2015 00:01:29.939 </a:t>
            </a:r>
            <a:r>
              <a:rPr lang="fr-FR" dirty="0" err="1"/>
              <a:t>queries</a:t>
            </a:r>
            <a:r>
              <a:rPr lang="fr-FR" dirty="0"/>
              <a:t>: client 202.188.0.254#47094: (0di-u281fd425-s1438646489-i5097.ap.dotnxdomain.net):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0di-u281fd425-s1438646489-i5097.ap.dotnxdomain.net. IN A -ED () 0 405</a:t>
            </a:r>
          </a:p>
          <a:p>
            <a:pPr marL="0" indent="0">
              <a:buNone/>
            </a:pPr>
            <a:r>
              <a:rPr lang="fr-FR" dirty="0"/>
              <a:t>1438646489.941 [</a:t>
            </a:r>
            <a:r>
              <a:rPr lang="fr-FR" dirty="0" err="1"/>
              <a:t>ap</a:t>
            </a:r>
            <a:r>
              <a:rPr lang="fr-FR" dirty="0"/>
              <a:t>] 04-Aug-2015 00:01:29.941 </a:t>
            </a:r>
            <a:r>
              <a:rPr lang="fr-FR" dirty="0" err="1"/>
              <a:t>queries</a:t>
            </a:r>
            <a:r>
              <a:rPr lang="fr-FR" dirty="0"/>
              <a:t>: client 202.188.0.254#64994: (0di-u281fd425-s1438646489-i5097.ap.dotnxdomain.net):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0di-u281fd425-s1438646489-i5097.ap.dotnxdomain.net. IN AAAA -ED () 0 417</a:t>
            </a:r>
          </a:p>
          <a:p>
            <a:pPr marL="0" indent="0">
              <a:buNone/>
            </a:pPr>
            <a:r>
              <a:rPr lang="fr-FR" dirty="0"/>
              <a:t>1438646490.730 [</a:t>
            </a:r>
            <a:r>
              <a:rPr lang="fr-FR" dirty="0" err="1"/>
              <a:t>ap</a:t>
            </a:r>
            <a:r>
              <a:rPr lang="fr-FR" dirty="0"/>
              <a:t>] 04-Aug-2015 00:01:30.730 </a:t>
            </a:r>
            <a:r>
              <a:rPr lang="fr-FR" dirty="0" err="1"/>
              <a:t>queries</a:t>
            </a:r>
            <a:r>
              <a:rPr lang="fr-FR" dirty="0"/>
              <a:t>: client 202.188.0.254#42282: (04u-u281fd425-s1438646489-i5097.ap.dotnxdomain.net):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04u-u281fd425-s1438646489-i5097.ap.dotnxdomain.net. IN AAAA -ED () 0 203</a:t>
            </a:r>
          </a:p>
          <a:p>
            <a:pPr marL="0" indent="0">
              <a:buNone/>
            </a:pPr>
            <a:r>
              <a:rPr lang="fr-FR" dirty="0"/>
              <a:t>1438646491.466 [</a:t>
            </a:r>
            <a:r>
              <a:rPr lang="fr-FR" dirty="0" err="1"/>
              <a:t>ap</a:t>
            </a:r>
            <a:r>
              <a:rPr lang="fr-FR" dirty="0"/>
              <a:t>] 04-Aug-2015 00:01:31.466 </a:t>
            </a:r>
            <a:r>
              <a:rPr lang="fr-FR" dirty="0" err="1"/>
              <a:t>queries</a:t>
            </a:r>
            <a:r>
              <a:rPr lang="fr-FR" dirty="0"/>
              <a:t>: client 202.188.0.254#36631: (0du-results-u281fd425-s1438646489-i5097.ap.dotnxdomain.net):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0du-results-u281fd425-s1438646489-i5097.ap.dotnxdomain.net. IN A -ED () 0 161</a:t>
            </a:r>
          </a:p>
          <a:p>
            <a:pPr marL="0" indent="0">
              <a:buNone/>
            </a:pPr>
            <a:r>
              <a:rPr lang="fr-FR" dirty="0"/>
              <a:t>1438646491.466 [</a:t>
            </a:r>
            <a:r>
              <a:rPr lang="fr-FR" dirty="0" err="1"/>
              <a:t>ap</a:t>
            </a:r>
            <a:r>
              <a:rPr lang="fr-FR" dirty="0"/>
              <a:t>] 04-Aug-2015 00:01:31.466 </a:t>
            </a:r>
            <a:r>
              <a:rPr lang="fr-FR" dirty="0" err="1"/>
              <a:t>queries</a:t>
            </a:r>
            <a:r>
              <a:rPr lang="fr-FR" dirty="0"/>
              <a:t>: client 202.188.0.254#52006: (0du-results-u281fd425-s1438646489-i5097.ap.dotnxdomain.net): </a:t>
            </a:r>
            <a:r>
              <a:rPr lang="fr-FR" dirty="0" err="1"/>
              <a:t>query</a:t>
            </a:r>
            <a:r>
              <a:rPr lang="fr-FR" dirty="0"/>
              <a:t>: 0du-results-u281fd425-s1438646489-i5097.ap.dotnxdomain.net. IN AAAA -ED () 0 173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27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DNSSEC Validation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5" name="Content Placeholder 4" descr="Screen Shot 2015-08-15 at 4.52.5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" b="10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61135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DNSSEC Validation in Hong Kong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 descr="Screen Shot 2015-08-15 at 4.56.5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4" r="878"/>
          <a:stretch/>
        </p:blipFill>
        <p:spPr>
          <a:xfrm>
            <a:off x="-86237" y="1600200"/>
            <a:ext cx="9158799" cy="4525963"/>
          </a:xfrm>
        </p:spPr>
      </p:pic>
      <p:sp>
        <p:nvSpPr>
          <p:cNvPr id="5" name="Rectangle 4"/>
          <p:cNvSpPr/>
          <p:nvPr/>
        </p:nvSpPr>
        <p:spPr>
          <a:xfrm>
            <a:off x="8112125" y="3198813"/>
            <a:ext cx="1357313" cy="1770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6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DNSSEC Validation in Hong Kong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6" name="Content Placeholder 5" descr="Screen Shot 2015-08-15 at 4.58.59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r="-377"/>
          <a:stretch/>
        </p:blipFill>
        <p:spPr>
          <a:xfrm>
            <a:off x="0" y="1600200"/>
            <a:ext cx="9144000" cy="4525963"/>
          </a:xfrm>
        </p:spPr>
      </p:pic>
      <p:sp>
        <p:nvSpPr>
          <p:cNvPr id="5" name="Rectangle 4"/>
          <p:cNvSpPr/>
          <p:nvPr/>
        </p:nvSpPr>
        <p:spPr>
          <a:xfrm>
            <a:off x="8112125" y="3198813"/>
            <a:ext cx="1357313" cy="1770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8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What’s the question?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How many </a:t>
            </a:r>
            <a:r>
              <a:rPr lang="en-US" b="1" i="1" dirty="0" smtClean="0"/>
              <a:t>users</a:t>
            </a:r>
            <a:r>
              <a:rPr lang="en-US" i="1" dirty="0" smtClean="0"/>
              <a:t> do &lt;x&gt;?</a:t>
            </a:r>
          </a:p>
          <a:p>
            <a:pPr marL="400050" lvl="1" indent="0">
              <a:buNone/>
            </a:pPr>
            <a:endParaRPr lang="en-US" dirty="0"/>
          </a:p>
          <a:p>
            <a:pPr marL="1257300" lvl="2" indent="-457200"/>
            <a:r>
              <a:rPr lang="en-US" dirty="0" smtClean="0"/>
              <a:t>How many </a:t>
            </a:r>
            <a:r>
              <a:rPr lang="en-US" b="1" dirty="0" smtClean="0"/>
              <a:t>users</a:t>
            </a:r>
            <a:r>
              <a:rPr lang="en-US" dirty="0" smtClean="0"/>
              <a:t> can are running IPv6?</a:t>
            </a:r>
          </a:p>
          <a:p>
            <a:pPr marL="1257300" lvl="2" indent="-457200"/>
            <a:r>
              <a:rPr lang="en-US" dirty="0" smtClean="0"/>
              <a:t>How many </a:t>
            </a:r>
            <a:r>
              <a:rPr lang="en-US" b="1" dirty="0" smtClean="0"/>
              <a:t>users</a:t>
            </a:r>
            <a:r>
              <a:rPr lang="en-US" dirty="0" smtClean="0"/>
              <a:t> are using  DNSSEC validation?</a:t>
            </a:r>
          </a:p>
          <a:p>
            <a:pPr marL="1257300" lvl="2" indent="-457200"/>
            <a:r>
              <a:rPr lang="en-US" dirty="0" smtClean="0"/>
              <a:t>How many </a:t>
            </a:r>
            <a:r>
              <a:rPr lang="en-US" b="1" dirty="0" smtClean="0"/>
              <a:t>users</a:t>
            </a:r>
            <a:r>
              <a:rPr lang="en-US" dirty="0" smtClean="0"/>
              <a:t> support ECDSA in </a:t>
            </a:r>
            <a:r>
              <a:rPr lang="en-US" dirty="0"/>
              <a:t>d</a:t>
            </a:r>
            <a:r>
              <a:rPr lang="en-US" dirty="0" smtClean="0"/>
              <a:t>igital signatures in DNSSEC?</a:t>
            </a:r>
          </a:p>
          <a:p>
            <a:pPr marL="1257300" lvl="2" indent="-457200"/>
            <a:r>
              <a:rPr lang="en-US" dirty="0" smtClean="0"/>
              <a:t>How many </a:t>
            </a:r>
            <a:r>
              <a:rPr lang="en-US" b="1" dirty="0" smtClean="0"/>
              <a:t>users</a:t>
            </a:r>
            <a:r>
              <a:rPr lang="en-US" dirty="0" smtClean="0"/>
              <a:t> can resolve a DNS name?</a:t>
            </a:r>
          </a:p>
          <a:p>
            <a:pPr marL="800100" lvl="2" indent="0">
              <a:buNone/>
            </a:pPr>
            <a:r>
              <a:rPr lang="en-US" dirty="0" smtClean="0"/>
              <a:t>      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74514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DNSSEC Validation in Sweden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 descr="Screen Shot 2015-05-31 at 11.17.16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3" b="1474"/>
          <a:stretch/>
        </p:blipFill>
        <p:spPr>
          <a:xfrm>
            <a:off x="457200" y="1513112"/>
            <a:ext cx="8229600" cy="4613052"/>
          </a:xfrm>
        </p:spPr>
      </p:pic>
    </p:spTree>
    <p:extLst>
      <p:ext uri="{BB962C8B-B14F-4D97-AF65-F5344CB8AC3E}">
        <p14:creationId xmlns:p14="http://schemas.microsoft.com/office/powerpoint/2010/main" val="3331465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What Else?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DNSSEC Crypto Support: 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How many users who use DNSSEC validating resolvers correctly validate when the signatures use ECDSA (as distinct from RSA)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819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Answering </a:t>
            </a:r>
            <a:r>
              <a:rPr lang="en-US" dirty="0">
                <a:solidFill>
                  <a:srgbClr val="984807"/>
                </a:solidFill>
              </a:rPr>
              <a:t>the </a:t>
            </a:r>
            <a:r>
              <a:rPr lang="en-US" dirty="0" smtClean="0">
                <a:solidFill>
                  <a:srgbClr val="984807"/>
                </a:solidFill>
              </a:rPr>
              <a:t>ECC </a:t>
            </a:r>
            <a:r>
              <a:rPr lang="en-US" dirty="0">
                <a:solidFill>
                  <a:srgbClr val="984807"/>
                </a:solidFill>
              </a:rPr>
              <a:t>question </a:t>
            </a:r>
            <a:r>
              <a:rPr lang="en-US" dirty="0" smtClean="0">
                <a:solidFill>
                  <a:srgbClr val="984807"/>
                </a:solidFill>
              </a:rPr>
              <a:t>– DNS + WEB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3296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latin typeface="Menlo Regular"/>
                <a:cs typeface="Menlo Regular"/>
              </a:rPr>
              <a:t>Data collection: 2/3/15 – 19/3/15</a:t>
            </a:r>
          </a:p>
          <a:p>
            <a:pPr marL="0" indent="0">
              <a:buNone/>
            </a:pPr>
            <a:endParaRPr lang="en-US" sz="1200" dirty="0">
              <a:latin typeface="Menlo Regular"/>
              <a:cs typeface="Menlo Regular"/>
            </a:endParaRPr>
          </a:p>
          <a:p>
            <a:pPr marL="0" indent="0">
              <a:buNone/>
            </a:pPr>
            <a:r>
              <a:rPr lang="en-US" sz="1200" dirty="0" smtClean="0">
                <a:latin typeface="Menlo Regular"/>
                <a:cs typeface="Menlo Regular"/>
              </a:rPr>
              <a:t>  1,830,668 clients who appear to be exclusively using RSA DNSSEC-Validating resolvers</a:t>
            </a:r>
          </a:p>
          <a:p>
            <a:pPr marL="0" indent="0">
              <a:buNone/>
            </a:pPr>
            <a:endParaRPr lang="en-US" sz="1200" dirty="0" smtClean="0">
              <a:latin typeface="Menlo Regular"/>
              <a:cs typeface="Menlo Regular"/>
            </a:endParaRPr>
          </a:p>
          <a:p>
            <a:pPr marL="0" indent="0">
              <a:buNone/>
            </a:pPr>
            <a:r>
              <a:rPr lang="en-US" sz="1200" dirty="0" smtClean="0">
                <a:latin typeface="Menlo Regular"/>
                <a:cs typeface="Menlo Regular"/>
              </a:rPr>
              <a:t>ECC Results:</a:t>
            </a:r>
            <a:endParaRPr lang="en-US" sz="1200" dirty="0">
              <a:latin typeface="Menlo Regular"/>
              <a:cs typeface="Menlo Regular"/>
            </a:endParaRPr>
          </a:p>
          <a:p>
            <a:pPr marL="0" indent="0">
              <a:buNone/>
            </a:pPr>
            <a:r>
              <a:rPr lang="en-US" sz="1200" dirty="0">
                <a:latin typeface="Menlo Regular"/>
                <a:cs typeface="Menlo Regular"/>
              </a:rPr>
              <a:t> </a:t>
            </a:r>
            <a:r>
              <a:rPr lang="en-US" sz="1200" dirty="0" smtClean="0">
                <a:latin typeface="Menlo Regular"/>
                <a:cs typeface="Menlo Regular"/>
              </a:rPr>
              <a:t> Success</a:t>
            </a:r>
            <a:r>
              <a:rPr lang="en-US" sz="1200" dirty="0">
                <a:latin typeface="Menlo Regular"/>
                <a:cs typeface="Menlo Regular"/>
              </a:rPr>
              <a:t>: </a:t>
            </a:r>
            <a:r>
              <a:rPr lang="en-US" sz="1200" dirty="0" smtClean="0">
                <a:latin typeface="Menlo Regular"/>
                <a:cs typeface="Menlo Regular"/>
              </a:rPr>
              <a:t>       79.9% 1,461,772   Saw fetches </a:t>
            </a:r>
            <a:r>
              <a:rPr lang="en-US" sz="1200" dirty="0">
                <a:latin typeface="Menlo Regular"/>
                <a:cs typeface="Menlo Regular"/>
              </a:rPr>
              <a:t>of the </a:t>
            </a:r>
            <a:r>
              <a:rPr lang="en-US" sz="1200" dirty="0" smtClean="0">
                <a:latin typeface="Menlo Regular"/>
                <a:cs typeface="Menlo Regular"/>
              </a:rPr>
              <a:t>ECC DNSSEC </a:t>
            </a:r>
            <a:r>
              <a:rPr lang="en-US" sz="1200" dirty="0">
                <a:latin typeface="Menlo Regular"/>
                <a:cs typeface="Menlo Regular"/>
              </a:rPr>
              <a:t>RRs and </a:t>
            </a:r>
            <a:r>
              <a:rPr lang="en-US" sz="1200" dirty="0" smtClean="0">
                <a:latin typeface="Menlo Regular"/>
                <a:cs typeface="Menlo Regular"/>
              </a:rPr>
              <a:t>the well-</a:t>
            </a:r>
          </a:p>
          <a:p>
            <a:pPr marL="0" indent="0">
              <a:buNone/>
            </a:pPr>
            <a:r>
              <a:rPr lang="en-US" sz="1200" dirty="0">
                <a:latin typeface="Menlo Regular"/>
                <a:cs typeface="Menlo Regular"/>
              </a:rPr>
              <a:t> </a:t>
            </a:r>
            <a:r>
              <a:rPr lang="en-US" sz="1200" dirty="0" smtClean="0">
                <a:latin typeface="Menlo Regular"/>
                <a:cs typeface="Menlo Regular"/>
              </a:rPr>
              <a:t>                                   signed named URL, but not the badly signed named URL</a:t>
            </a:r>
            <a:endParaRPr lang="en-US" sz="1200" dirty="0">
              <a:latin typeface="Menlo Regular"/>
              <a:cs typeface="Menlo Regular"/>
            </a:endParaRPr>
          </a:p>
          <a:p>
            <a:pPr marL="0" indent="0">
              <a:buNone/>
            </a:pPr>
            <a:endParaRPr lang="en-US" sz="1200" dirty="0" smtClean="0">
              <a:latin typeface="Menlo Regular"/>
              <a:cs typeface="Menlo Regular"/>
            </a:endParaRPr>
          </a:p>
          <a:p>
            <a:pPr marL="0" indent="0">
              <a:buNone/>
            </a:pPr>
            <a:r>
              <a:rPr lang="en-US" sz="1200" dirty="0" smtClean="0">
                <a:latin typeface="Menlo Regular"/>
                <a:cs typeface="Menlo Regular"/>
              </a:rPr>
              <a:t>  Failure (fetched both URLs):</a:t>
            </a:r>
          </a:p>
          <a:p>
            <a:pPr marL="0" indent="0">
              <a:buNone/>
            </a:pPr>
            <a:endParaRPr lang="en-US" sz="1200" dirty="0" smtClean="0">
              <a:latin typeface="Menlo Regular"/>
              <a:cs typeface="Menlo Regular"/>
            </a:endParaRPr>
          </a:p>
          <a:p>
            <a:pPr marL="0" indent="0">
              <a:buNone/>
            </a:pPr>
            <a:r>
              <a:rPr lang="en-US" sz="1200" dirty="0" smtClean="0">
                <a:latin typeface="Menlo Regular"/>
                <a:cs typeface="Menlo Regular"/>
              </a:rPr>
              <a:t>  Mixed Resolvers  5.1%	  93,746   Used both ECDSA-Validating and non-validating resolvers</a:t>
            </a:r>
          </a:p>
          <a:p>
            <a:pPr marL="0" indent="0">
              <a:buNone/>
            </a:pPr>
            <a:r>
              <a:rPr lang="en-US" sz="1200" dirty="0">
                <a:latin typeface="Menlo Regular"/>
                <a:cs typeface="Menlo Regular"/>
              </a:rPr>
              <a:t> </a:t>
            </a:r>
            <a:r>
              <a:rPr lang="en-US" sz="1200" dirty="0" smtClean="0">
                <a:latin typeface="Menlo Regular"/>
                <a:cs typeface="Menlo Regular"/>
              </a:rPr>
              <a:t> NO ECC		   13.3% 	 243,794   Saw A, DS, no DNSKEY, fetched both URLs</a:t>
            </a:r>
          </a:p>
          <a:p>
            <a:pPr marL="0" indent="0">
              <a:buNone/>
            </a:pPr>
            <a:r>
              <a:rPr lang="en-US" sz="1200" dirty="0" smtClean="0">
                <a:latin typeface="Menlo Regular"/>
                <a:cs typeface="Menlo Regular"/>
              </a:rPr>
              <a:t>  Mixed            1.3%    24,420   Saw some DNSSEC queries, fetched both URLs</a:t>
            </a:r>
          </a:p>
          <a:p>
            <a:pPr marL="0" indent="0">
              <a:buNone/>
            </a:pPr>
            <a:r>
              <a:rPr lang="en-US" sz="1200" dirty="0">
                <a:latin typeface="Menlo Regular"/>
                <a:cs typeface="Menlo Regular"/>
              </a:rPr>
              <a:t> </a:t>
            </a:r>
            <a:r>
              <a:rPr lang="en-US" sz="1200" dirty="0" smtClean="0">
                <a:latin typeface="Menlo Regular"/>
                <a:cs typeface="Menlo Regular"/>
              </a:rPr>
              <a:t> No Validation    0.4%	   6,836	 Did not fetch any DNSSEC RRs</a:t>
            </a:r>
          </a:p>
          <a:p>
            <a:pPr marL="0" indent="0">
              <a:buNone/>
            </a:pPr>
            <a:endParaRPr lang="en-US" sz="1200" dirty="0">
              <a:latin typeface="Menlo Regular"/>
              <a:cs typeface="Menlo Regular"/>
            </a:endParaRPr>
          </a:p>
          <a:p>
            <a:pPr marL="0" indent="0">
              <a:buNone/>
            </a:pPr>
            <a:r>
              <a:rPr lang="en-US" sz="1200" b="1" dirty="0" smtClean="0">
                <a:latin typeface="Menlo Regular"/>
                <a:cs typeface="Menlo Regular"/>
              </a:rPr>
              <a:t>Apparent Fail:    20.1%   368,796</a:t>
            </a:r>
          </a:p>
          <a:p>
            <a:pPr marL="0" indent="0">
              <a:buNone/>
            </a:pPr>
            <a:endParaRPr lang="en-US" sz="1200" b="1" dirty="0">
              <a:latin typeface="Menlo Regular"/>
              <a:cs typeface="Menlo Regular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66461" y="4805850"/>
            <a:ext cx="3721533" cy="687295"/>
          </a:xfrm>
          <a:custGeom>
            <a:avLst/>
            <a:gdLst>
              <a:gd name="connsiteX0" fmla="*/ 3018007 w 3721533"/>
              <a:gd name="connsiteY0" fmla="*/ 684131 h 687295"/>
              <a:gd name="connsiteX1" fmla="*/ 3710734 w 3721533"/>
              <a:gd name="connsiteY1" fmla="*/ 383949 h 687295"/>
              <a:gd name="connsiteX2" fmla="*/ 2533098 w 3721533"/>
              <a:gd name="connsiteY2" fmla="*/ 14494 h 687295"/>
              <a:gd name="connsiteX3" fmla="*/ 108552 w 3721533"/>
              <a:gd name="connsiteY3" fmla="*/ 118403 h 687295"/>
              <a:gd name="connsiteX4" fmla="*/ 593461 w 3721533"/>
              <a:gd name="connsiteY4" fmla="*/ 522494 h 687295"/>
              <a:gd name="connsiteX5" fmla="*/ 2140552 w 3721533"/>
              <a:gd name="connsiteY5" fmla="*/ 684131 h 687295"/>
              <a:gd name="connsiteX6" fmla="*/ 3191189 w 3721533"/>
              <a:gd name="connsiteY6" fmla="*/ 395494 h 68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21533" h="687295">
                <a:moveTo>
                  <a:pt x="3018007" y="684131"/>
                </a:moveTo>
                <a:cubicBezTo>
                  <a:pt x="3404779" y="589843"/>
                  <a:pt x="3791552" y="495555"/>
                  <a:pt x="3710734" y="383949"/>
                </a:cubicBezTo>
                <a:cubicBezTo>
                  <a:pt x="3629916" y="272343"/>
                  <a:pt x="3133462" y="58752"/>
                  <a:pt x="2533098" y="14494"/>
                </a:cubicBezTo>
                <a:cubicBezTo>
                  <a:pt x="1932734" y="-29764"/>
                  <a:pt x="431825" y="33736"/>
                  <a:pt x="108552" y="118403"/>
                </a:cubicBezTo>
                <a:cubicBezTo>
                  <a:pt x="-214721" y="203070"/>
                  <a:pt x="254794" y="428206"/>
                  <a:pt x="593461" y="522494"/>
                </a:cubicBezTo>
                <a:cubicBezTo>
                  <a:pt x="932128" y="616782"/>
                  <a:pt x="1707597" y="705298"/>
                  <a:pt x="2140552" y="684131"/>
                </a:cubicBezTo>
                <a:cubicBezTo>
                  <a:pt x="2573507" y="662964"/>
                  <a:pt x="2882348" y="529229"/>
                  <a:pt x="3191189" y="39549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1228388">
            <a:off x="2870029" y="5161371"/>
            <a:ext cx="5408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1 in 5 </a:t>
            </a:r>
            <a:r>
              <a:rPr lang="en-US" dirty="0" smtClean="0">
                <a:latin typeface="AhnbergHand"/>
                <a:cs typeface="AhnbergHand"/>
              </a:rPr>
              <a:t>clients that use resolvers that perform DNSSEC validation with RSA  fail to validate with ECDSA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822632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ECC Results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968"/>
              </a:spcBef>
            </a:pPr>
            <a:r>
              <a:rPr lang="en-US" sz="2400" dirty="0" smtClean="0"/>
              <a:t>These results show that 80% of clients who appeared to use RSA DNSSEC-Validating resolvers were also seen to perform validation using ECDSA</a:t>
            </a:r>
          </a:p>
          <a:p>
            <a:pPr>
              <a:spcBef>
                <a:spcPts val="1968"/>
              </a:spcBef>
            </a:pPr>
            <a:r>
              <a:rPr lang="en-US" sz="2400" dirty="0" smtClean="0"/>
              <a:t>Two thirds of the the remaining clients fetched both objects (13% of the total), but did not fetch any DNSKEY RRs.</a:t>
            </a:r>
          </a:p>
          <a:p>
            <a:pPr>
              <a:spcBef>
                <a:spcPts val="1968"/>
              </a:spcBef>
            </a:pPr>
            <a:r>
              <a:rPr lang="en-US" sz="2400" dirty="0" smtClean="0"/>
              <a:t>Of the remainder (5%), most were using a validating resolver (which returned SERVFAIL for the badly signed object), and then the client failed over to a non-validating resolver 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1413" y="5922208"/>
            <a:ext cx="5805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984807"/>
                </a:solidFill>
                <a:latin typeface="AhnbergHand"/>
                <a:cs typeface="AhnbergHand"/>
              </a:rPr>
              <a:t>* This is curious, because these clients did </a:t>
            </a:r>
            <a:r>
              <a:rPr lang="en-US" sz="1600" i="1" dirty="0" smtClean="0">
                <a:solidFill>
                  <a:srgbClr val="984807"/>
                </a:solidFill>
                <a:latin typeface="AhnbergHand"/>
                <a:cs typeface="AhnbergHand"/>
              </a:rPr>
              <a:t>not</a:t>
            </a:r>
            <a:r>
              <a:rPr lang="en-US" sz="1600" dirty="0" smtClean="0">
                <a:solidFill>
                  <a:srgbClr val="984807"/>
                </a:solidFill>
                <a:latin typeface="AhnbergHand"/>
                <a:cs typeface="AhnbergHand"/>
              </a:rPr>
              <a:t> failover to a non-validating resolver on a badly signed RSA structure</a:t>
            </a:r>
          </a:p>
        </p:txBody>
      </p:sp>
    </p:spTree>
    <p:extLst>
      <p:ext uri="{BB962C8B-B14F-4D97-AF65-F5344CB8AC3E}">
        <p14:creationId xmlns:p14="http://schemas.microsoft.com/office/powerpoint/2010/main" val="30468476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What Else?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“market” for DNS resolution: how many users send their queries through Google’s Public DNS servers?</a:t>
            </a:r>
          </a:p>
          <a:p>
            <a:r>
              <a:rPr lang="en-US" dirty="0" smtClean="0"/>
              <a:t>How many users use resolvers located in a foreign country? </a:t>
            </a:r>
          </a:p>
          <a:p>
            <a:r>
              <a:rPr lang="en-US" dirty="0" smtClean="0"/>
              <a:t>Which countries?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9928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Foreign (CC) Resolution: Top Resolvers by AS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latin typeface="Lucida Console"/>
                <a:cs typeface="Lucida Console"/>
              </a:rPr>
              <a:t>Rank AS     Use    AS Name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 </a:t>
            </a:r>
            <a:r>
              <a:rPr lang="en-US" sz="1100" dirty="0" smtClean="0">
                <a:latin typeface="Lucida Console"/>
                <a:cs typeface="Lucida Console"/>
              </a:rPr>
              <a:t>1  </a:t>
            </a:r>
            <a:r>
              <a:rPr lang="en-US" sz="1100" dirty="0">
                <a:latin typeface="Lucida Console"/>
                <a:cs typeface="Lucida Console"/>
              </a:rPr>
              <a:t>15169  </a:t>
            </a:r>
            <a:r>
              <a:rPr lang="en-US" sz="1100" dirty="0" smtClean="0">
                <a:latin typeface="Lucida Console"/>
                <a:cs typeface="Lucida Console"/>
              </a:rPr>
              <a:t>42.69</a:t>
            </a:r>
            <a:r>
              <a:rPr lang="en-US" sz="1100" dirty="0">
                <a:latin typeface="Lucida Console"/>
                <a:cs typeface="Lucida Console"/>
              </a:rPr>
              <a:t>% </a:t>
            </a:r>
            <a:r>
              <a:rPr lang="en-US" sz="1100" dirty="0" smtClean="0">
                <a:latin typeface="Lucida Console"/>
                <a:cs typeface="Lucida Console"/>
              </a:rPr>
              <a:t> GOOGLE </a:t>
            </a:r>
            <a:r>
              <a:rPr lang="en-US" sz="1100" dirty="0">
                <a:latin typeface="Lucida Console"/>
                <a:cs typeface="Lucida Console"/>
              </a:rPr>
              <a:t>- Google </a:t>
            </a:r>
            <a:r>
              <a:rPr lang="en-US" sz="1100" dirty="0" err="1">
                <a:latin typeface="Lucida Console"/>
                <a:cs typeface="Lucida Console"/>
              </a:rPr>
              <a:t>Inc.,US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latin typeface="Lucida Console"/>
                <a:cs typeface="Lucida Console"/>
              </a:rPr>
              <a:t> 2   3356   </a:t>
            </a:r>
            <a:r>
              <a:rPr lang="en-US" sz="1100" dirty="0">
                <a:latin typeface="Lucida Console"/>
                <a:cs typeface="Lucida Console"/>
              </a:rPr>
              <a:t>7.47% </a:t>
            </a:r>
            <a:r>
              <a:rPr lang="en-US" sz="1100" dirty="0" smtClean="0">
                <a:latin typeface="Lucida Console"/>
                <a:cs typeface="Lucida Console"/>
              </a:rPr>
              <a:t> LEVEL3 </a:t>
            </a:r>
            <a:r>
              <a:rPr lang="en-US" sz="1100" dirty="0">
                <a:latin typeface="Lucida Console"/>
                <a:cs typeface="Lucida Console"/>
              </a:rPr>
              <a:t>- Level 3 Communications, </a:t>
            </a:r>
            <a:r>
              <a:rPr lang="en-US" sz="1100" dirty="0" err="1">
                <a:latin typeface="Lucida Console"/>
                <a:cs typeface="Lucida Console"/>
              </a:rPr>
              <a:t>Inc.,US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latin typeface="Lucida Console"/>
                <a:cs typeface="Lucida Console"/>
              </a:rPr>
              <a:t> 3  </a:t>
            </a:r>
            <a:r>
              <a:rPr lang="en-US" sz="1100" dirty="0">
                <a:latin typeface="Lucida Console"/>
                <a:cs typeface="Lucida Console"/>
              </a:rPr>
              <a:t>36692 </a:t>
            </a:r>
            <a:r>
              <a:rPr lang="en-US" sz="1100" dirty="0" smtClean="0">
                <a:latin typeface="Lucida Console"/>
                <a:cs typeface="Lucida Console"/>
              </a:rPr>
              <a:t>  </a:t>
            </a:r>
            <a:r>
              <a:rPr lang="en-US" sz="1100" dirty="0">
                <a:latin typeface="Lucida Console"/>
                <a:cs typeface="Lucida Console"/>
              </a:rPr>
              <a:t>7.05% </a:t>
            </a:r>
            <a:r>
              <a:rPr lang="en-US" sz="1100" dirty="0" smtClean="0">
                <a:latin typeface="Lucida Console"/>
                <a:cs typeface="Lucida Console"/>
              </a:rPr>
              <a:t> OPENDNS </a:t>
            </a:r>
            <a:r>
              <a:rPr lang="en-US" sz="1100" dirty="0">
                <a:latin typeface="Lucida Console"/>
                <a:cs typeface="Lucida Console"/>
              </a:rPr>
              <a:t>- </a:t>
            </a:r>
            <a:r>
              <a:rPr lang="en-US" sz="1100" dirty="0" err="1">
                <a:latin typeface="Lucida Console"/>
                <a:cs typeface="Lucida Console"/>
              </a:rPr>
              <a:t>OpenDNS</a:t>
            </a:r>
            <a:r>
              <a:rPr lang="en-US" sz="1100" dirty="0">
                <a:latin typeface="Lucida Console"/>
                <a:cs typeface="Lucida Console"/>
              </a:rPr>
              <a:t>, LLC,US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latin typeface="Lucida Console"/>
                <a:cs typeface="Lucida Console"/>
              </a:rPr>
              <a:t> 4  19994   </a:t>
            </a:r>
            <a:r>
              <a:rPr lang="en-US" sz="1100" dirty="0">
                <a:latin typeface="Lucida Console"/>
                <a:cs typeface="Lucida Console"/>
              </a:rPr>
              <a:t>2.56% </a:t>
            </a:r>
            <a:r>
              <a:rPr lang="en-US" sz="1100" dirty="0" smtClean="0">
                <a:latin typeface="Lucida Console"/>
                <a:cs typeface="Lucida Console"/>
              </a:rPr>
              <a:t> RACKSPACE </a:t>
            </a:r>
            <a:r>
              <a:rPr lang="en-US" sz="1100" dirty="0">
                <a:latin typeface="Lucida Console"/>
                <a:cs typeface="Lucida Console"/>
              </a:rPr>
              <a:t>- Rackspace </a:t>
            </a:r>
            <a:r>
              <a:rPr lang="en-US" sz="1100" dirty="0" err="1">
                <a:latin typeface="Lucida Console"/>
                <a:cs typeface="Lucida Console"/>
              </a:rPr>
              <a:t>Hosting,US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latin typeface="Lucida Console"/>
                <a:cs typeface="Lucida Console"/>
              </a:rPr>
              <a:t> 5    </a:t>
            </a:r>
            <a:r>
              <a:rPr lang="en-US" sz="1100" dirty="0">
                <a:latin typeface="Lucida Console"/>
                <a:cs typeface="Lucida Console"/>
              </a:rPr>
              <a:t>174 </a:t>
            </a:r>
            <a:r>
              <a:rPr lang="en-US" sz="1100" dirty="0" smtClean="0">
                <a:latin typeface="Lucida Console"/>
                <a:cs typeface="Lucida Console"/>
              </a:rPr>
              <a:t>  </a:t>
            </a:r>
            <a:r>
              <a:rPr lang="en-US" sz="1100" dirty="0">
                <a:latin typeface="Lucida Console"/>
                <a:cs typeface="Lucida Console"/>
              </a:rPr>
              <a:t>1.87% </a:t>
            </a:r>
            <a:r>
              <a:rPr lang="en-US" sz="1100" dirty="0" smtClean="0">
                <a:latin typeface="Lucida Console"/>
                <a:cs typeface="Lucida Console"/>
              </a:rPr>
              <a:t> COGENT</a:t>
            </a:r>
            <a:r>
              <a:rPr lang="en-US" sz="1100" dirty="0">
                <a:latin typeface="Lucida Console"/>
                <a:cs typeface="Lucida Console"/>
              </a:rPr>
              <a:t>-174 - Cogent </a:t>
            </a:r>
            <a:r>
              <a:rPr lang="en-US" sz="1100" dirty="0" err="1">
                <a:latin typeface="Lucida Console"/>
                <a:cs typeface="Lucida Console"/>
              </a:rPr>
              <a:t>Communications,US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latin typeface="Lucida Console"/>
                <a:cs typeface="Lucida Console"/>
              </a:rPr>
              <a:t> 6  16880   </a:t>
            </a:r>
            <a:r>
              <a:rPr lang="en-US" sz="1100" dirty="0">
                <a:latin typeface="Lucida Console"/>
                <a:cs typeface="Lucida Console"/>
              </a:rPr>
              <a:t>1.70% </a:t>
            </a:r>
            <a:r>
              <a:rPr lang="en-US" sz="1100" dirty="0" smtClean="0">
                <a:latin typeface="Lucida Console"/>
                <a:cs typeface="Lucida Console"/>
              </a:rPr>
              <a:t> AS2</a:t>
            </a:r>
            <a:r>
              <a:rPr lang="en-US" sz="1100" dirty="0">
                <a:latin typeface="Lucida Console"/>
                <a:cs typeface="Lucida Console"/>
              </a:rPr>
              <a:t>-TRENDMICRO-COM - TREND MICRO INCORPORATED,US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latin typeface="Lucida Console"/>
                <a:cs typeface="Lucida Console"/>
              </a:rPr>
              <a:t> 7   2914   </a:t>
            </a:r>
            <a:r>
              <a:rPr lang="en-US" sz="1100" dirty="0">
                <a:latin typeface="Lucida Console"/>
                <a:cs typeface="Lucida Console"/>
              </a:rPr>
              <a:t>1.09% </a:t>
            </a:r>
            <a:r>
              <a:rPr lang="en-US" sz="1100" dirty="0" smtClean="0">
                <a:latin typeface="Lucida Console"/>
                <a:cs typeface="Lucida Console"/>
              </a:rPr>
              <a:t> NTT</a:t>
            </a:r>
            <a:r>
              <a:rPr lang="en-US" sz="1100" dirty="0">
                <a:latin typeface="Lucida Console"/>
                <a:cs typeface="Lucida Console"/>
              </a:rPr>
              <a:t>-COMMUNICATIONS-2914 - NTT America, </a:t>
            </a:r>
            <a:r>
              <a:rPr lang="en-US" sz="1100" dirty="0" err="1">
                <a:latin typeface="Lucida Console"/>
                <a:cs typeface="Lucida Console"/>
              </a:rPr>
              <a:t>Inc.,US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latin typeface="Lucida Console"/>
                <a:cs typeface="Lucida Console"/>
              </a:rPr>
              <a:t> 8   4134   </a:t>
            </a:r>
            <a:r>
              <a:rPr lang="en-US" sz="1100" dirty="0">
                <a:latin typeface="Lucida Console"/>
                <a:cs typeface="Lucida Console"/>
              </a:rPr>
              <a:t>0.91% </a:t>
            </a:r>
            <a:r>
              <a:rPr lang="en-US" sz="1100" dirty="0" smtClean="0">
                <a:latin typeface="Lucida Console"/>
                <a:cs typeface="Lucida Console"/>
              </a:rPr>
              <a:t> CHINANET</a:t>
            </a:r>
            <a:r>
              <a:rPr lang="en-US" sz="1100" dirty="0">
                <a:latin typeface="Lucida Console"/>
                <a:cs typeface="Lucida Console"/>
              </a:rPr>
              <a:t>-BACKBONE No.31,Jin-rong </a:t>
            </a:r>
            <a:r>
              <a:rPr lang="en-US" sz="1100" dirty="0" err="1">
                <a:latin typeface="Lucida Console"/>
                <a:cs typeface="Lucida Console"/>
              </a:rPr>
              <a:t>Street,CN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latin typeface="Lucida Console"/>
                <a:cs typeface="Lucida Console"/>
              </a:rPr>
              <a:t> 9  29791   </a:t>
            </a:r>
            <a:r>
              <a:rPr lang="en-US" sz="1100" dirty="0">
                <a:latin typeface="Lucida Console"/>
                <a:cs typeface="Lucida Console"/>
              </a:rPr>
              <a:t>0.70% </a:t>
            </a:r>
            <a:r>
              <a:rPr lang="en-US" sz="1100" dirty="0" smtClean="0">
                <a:latin typeface="Lucida Console"/>
                <a:cs typeface="Lucida Console"/>
              </a:rPr>
              <a:t> VOXEL</a:t>
            </a:r>
            <a:r>
              <a:rPr lang="en-US" sz="1100" dirty="0">
                <a:latin typeface="Lucida Console"/>
                <a:cs typeface="Lucida Console"/>
              </a:rPr>
              <a:t>-DOT-NET - Voxel Dot Net, </a:t>
            </a:r>
            <a:r>
              <a:rPr lang="en-US" sz="1100" dirty="0" err="1">
                <a:latin typeface="Lucida Console"/>
                <a:cs typeface="Lucida Console"/>
              </a:rPr>
              <a:t>Inc.,US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10 </a:t>
            </a:r>
            <a:r>
              <a:rPr lang="en-US" sz="1100" dirty="0" smtClean="0">
                <a:latin typeface="Lucida Console"/>
                <a:cs typeface="Lucida Console"/>
              </a:rPr>
              <a:t>  3462   </a:t>
            </a:r>
            <a:r>
              <a:rPr lang="en-US" sz="1100" dirty="0">
                <a:latin typeface="Lucida Console"/>
                <a:cs typeface="Lucida Console"/>
              </a:rPr>
              <a:t>0.67% </a:t>
            </a:r>
            <a:r>
              <a:rPr lang="en-US" sz="1100" dirty="0" smtClean="0">
                <a:latin typeface="Lucida Console"/>
                <a:cs typeface="Lucida Console"/>
              </a:rPr>
              <a:t> HINET </a:t>
            </a:r>
            <a:r>
              <a:rPr lang="en-US" sz="1100" dirty="0">
                <a:latin typeface="Lucida Console"/>
                <a:cs typeface="Lucida Console"/>
              </a:rPr>
              <a:t>Data Communication Business </a:t>
            </a:r>
            <a:r>
              <a:rPr lang="en-US" sz="1100" dirty="0" err="1">
                <a:latin typeface="Lucida Console"/>
                <a:cs typeface="Lucida Console"/>
              </a:rPr>
              <a:t>Group,TW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11 </a:t>
            </a:r>
            <a:r>
              <a:rPr lang="en-US" sz="1100" dirty="0" smtClean="0">
                <a:latin typeface="Lucida Console"/>
                <a:cs typeface="Lucida Console"/>
              </a:rPr>
              <a:t>  9121   </a:t>
            </a:r>
            <a:r>
              <a:rPr lang="en-US" sz="1100" dirty="0">
                <a:latin typeface="Lucida Console"/>
                <a:cs typeface="Lucida Console"/>
              </a:rPr>
              <a:t>0.64% </a:t>
            </a:r>
            <a:r>
              <a:rPr lang="en-US" sz="1100" dirty="0" smtClean="0">
                <a:latin typeface="Lucida Console"/>
                <a:cs typeface="Lucida Console"/>
              </a:rPr>
              <a:t> TTNET </a:t>
            </a:r>
            <a:r>
              <a:rPr lang="en-US" sz="1100" dirty="0">
                <a:latin typeface="Lucida Console"/>
                <a:cs typeface="Lucida Console"/>
              </a:rPr>
              <a:t>Turk </a:t>
            </a:r>
            <a:r>
              <a:rPr lang="en-US" sz="1100" dirty="0" err="1">
                <a:latin typeface="Lucida Console"/>
                <a:cs typeface="Lucida Console"/>
              </a:rPr>
              <a:t>Telekomunikasyon</a:t>
            </a:r>
            <a:r>
              <a:rPr lang="en-US" sz="1100" dirty="0">
                <a:latin typeface="Lucida Console"/>
                <a:cs typeface="Lucida Console"/>
              </a:rPr>
              <a:t> </a:t>
            </a:r>
            <a:r>
              <a:rPr lang="en-US" sz="1100" dirty="0" err="1">
                <a:latin typeface="Lucida Console"/>
                <a:cs typeface="Lucida Console"/>
              </a:rPr>
              <a:t>Anonim</a:t>
            </a:r>
            <a:r>
              <a:rPr lang="en-US" sz="1100" dirty="0">
                <a:latin typeface="Lucida Console"/>
                <a:cs typeface="Lucida Console"/>
              </a:rPr>
              <a:t> </a:t>
            </a:r>
            <a:r>
              <a:rPr lang="en-US" sz="1100" dirty="0" err="1">
                <a:latin typeface="Lucida Console"/>
                <a:cs typeface="Lucida Console"/>
              </a:rPr>
              <a:t>Sirketi,TR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12 </a:t>
            </a:r>
            <a:r>
              <a:rPr lang="en-US" sz="1100" dirty="0" smtClean="0">
                <a:latin typeface="Lucida Console"/>
                <a:cs typeface="Lucida Console"/>
              </a:rPr>
              <a:t>  3303   </a:t>
            </a:r>
            <a:r>
              <a:rPr lang="en-US" sz="1100" dirty="0">
                <a:latin typeface="Lucida Console"/>
                <a:cs typeface="Lucida Console"/>
              </a:rPr>
              <a:t>0.64% </a:t>
            </a:r>
            <a:r>
              <a:rPr lang="en-US" sz="1100" dirty="0" smtClean="0">
                <a:latin typeface="Lucida Console"/>
                <a:cs typeface="Lucida Console"/>
              </a:rPr>
              <a:t> SWISSCOM </a:t>
            </a:r>
            <a:r>
              <a:rPr lang="en-US" sz="1100" dirty="0">
                <a:latin typeface="Lucida Console"/>
                <a:cs typeface="Lucida Console"/>
              </a:rPr>
              <a:t>Swisscom (Switzerland) </a:t>
            </a:r>
            <a:r>
              <a:rPr lang="en-US" sz="1100" dirty="0" err="1">
                <a:latin typeface="Lucida Console"/>
                <a:cs typeface="Lucida Console"/>
              </a:rPr>
              <a:t>Ltd,CH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13 </a:t>
            </a:r>
            <a:r>
              <a:rPr lang="en-US" sz="1100" dirty="0" smtClean="0">
                <a:latin typeface="Lucida Console"/>
                <a:cs typeface="Lucida Console"/>
              </a:rPr>
              <a:t>  6939   </a:t>
            </a:r>
            <a:r>
              <a:rPr lang="en-US" sz="1100" dirty="0">
                <a:latin typeface="Lucida Console"/>
                <a:cs typeface="Lucida Console"/>
              </a:rPr>
              <a:t>0.63% </a:t>
            </a:r>
            <a:r>
              <a:rPr lang="en-US" sz="1100" dirty="0" smtClean="0">
                <a:latin typeface="Lucida Console"/>
                <a:cs typeface="Lucida Console"/>
              </a:rPr>
              <a:t> HURRICANE </a:t>
            </a:r>
            <a:r>
              <a:rPr lang="en-US" sz="1100" dirty="0">
                <a:latin typeface="Lucida Console"/>
                <a:cs typeface="Lucida Console"/>
              </a:rPr>
              <a:t>- Hurricane Electric, </a:t>
            </a:r>
            <a:r>
              <a:rPr lang="en-US" sz="1100" dirty="0" err="1">
                <a:latin typeface="Lucida Console"/>
                <a:cs typeface="Lucida Console"/>
              </a:rPr>
              <a:t>Inc.,US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14 </a:t>
            </a:r>
            <a:r>
              <a:rPr lang="en-US" sz="1100" dirty="0" smtClean="0">
                <a:latin typeface="Lucida Console"/>
                <a:cs typeface="Lucida Console"/>
              </a:rPr>
              <a:t>  6147   </a:t>
            </a:r>
            <a:r>
              <a:rPr lang="en-US" sz="1100" dirty="0">
                <a:latin typeface="Lucida Console"/>
                <a:cs typeface="Lucida Console"/>
              </a:rPr>
              <a:t>0.50% </a:t>
            </a:r>
            <a:r>
              <a:rPr lang="en-US" sz="1100" dirty="0" smtClean="0">
                <a:latin typeface="Lucida Console"/>
                <a:cs typeface="Lucida Console"/>
              </a:rPr>
              <a:t> </a:t>
            </a:r>
            <a:r>
              <a:rPr lang="en-US" sz="1100" dirty="0" err="1" smtClean="0">
                <a:latin typeface="Lucida Console"/>
                <a:cs typeface="Lucida Console"/>
              </a:rPr>
              <a:t>Telefonica</a:t>
            </a:r>
            <a:r>
              <a:rPr lang="en-US" sz="1100" dirty="0" smtClean="0">
                <a:latin typeface="Lucida Console"/>
                <a:cs typeface="Lucida Console"/>
              </a:rPr>
              <a:t> </a:t>
            </a:r>
            <a:r>
              <a:rPr lang="en-US" sz="1100" dirty="0">
                <a:latin typeface="Lucida Console"/>
                <a:cs typeface="Lucida Console"/>
              </a:rPr>
              <a:t>del Peru S.A.A.,PE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15 </a:t>
            </a:r>
            <a:r>
              <a:rPr lang="en-US" sz="1100" dirty="0" smtClean="0">
                <a:latin typeface="Lucida Console"/>
                <a:cs typeface="Lucida Console"/>
              </a:rPr>
              <a:t>  6713   </a:t>
            </a:r>
            <a:r>
              <a:rPr lang="en-US" sz="1100" dirty="0">
                <a:latin typeface="Lucida Console"/>
                <a:cs typeface="Lucida Console"/>
              </a:rPr>
              <a:t>0.48% </a:t>
            </a:r>
            <a:r>
              <a:rPr lang="en-US" sz="1100" dirty="0" smtClean="0">
                <a:latin typeface="Lucida Console"/>
                <a:cs typeface="Lucida Console"/>
              </a:rPr>
              <a:t> IAM</a:t>
            </a:r>
            <a:r>
              <a:rPr lang="en-US" sz="1100" dirty="0">
                <a:latin typeface="Lucida Console"/>
                <a:cs typeface="Lucida Console"/>
              </a:rPr>
              <a:t>-AS,MA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16 </a:t>
            </a:r>
            <a:r>
              <a:rPr lang="en-US" sz="1100" dirty="0" smtClean="0">
                <a:latin typeface="Lucida Console"/>
                <a:cs typeface="Lucida Console"/>
              </a:rPr>
              <a:t>  8048   </a:t>
            </a:r>
            <a:r>
              <a:rPr lang="en-US" sz="1100" dirty="0">
                <a:latin typeface="Lucida Console"/>
                <a:cs typeface="Lucida Console"/>
              </a:rPr>
              <a:t>0.47% </a:t>
            </a:r>
            <a:r>
              <a:rPr lang="en-US" sz="1100" dirty="0" smtClean="0">
                <a:latin typeface="Lucida Console"/>
                <a:cs typeface="Lucida Console"/>
              </a:rPr>
              <a:t> CANTV </a:t>
            </a:r>
            <a:r>
              <a:rPr lang="en-US" sz="1100" dirty="0" err="1">
                <a:latin typeface="Lucida Console"/>
                <a:cs typeface="Lucida Console"/>
              </a:rPr>
              <a:t>Servicios</a:t>
            </a:r>
            <a:r>
              <a:rPr lang="en-US" sz="1100" dirty="0">
                <a:latin typeface="Lucida Console"/>
                <a:cs typeface="Lucida Console"/>
              </a:rPr>
              <a:t>, </a:t>
            </a:r>
            <a:r>
              <a:rPr lang="en-US" sz="1100" dirty="0" err="1">
                <a:latin typeface="Lucida Console"/>
                <a:cs typeface="Lucida Console"/>
              </a:rPr>
              <a:t>Venezuela,VE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17 </a:t>
            </a:r>
            <a:r>
              <a:rPr lang="en-US" sz="1100" dirty="0" smtClean="0">
                <a:latin typeface="Lucida Console"/>
                <a:cs typeface="Lucida Console"/>
              </a:rPr>
              <a:t>  3257   </a:t>
            </a:r>
            <a:r>
              <a:rPr lang="en-US" sz="1100" dirty="0">
                <a:latin typeface="Lucida Console"/>
                <a:cs typeface="Lucida Console"/>
              </a:rPr>
              <a:t>0.47% </a:t>
            </a:r>
            <a:r>
              <a:rPr lang="en-US" sz="1100" dirty="0" smtClean="0">
                <a:latin typeface="Lucida Console"/>
                <a:cs typeface="Lucida Console"/>
              </a:rPr>
              <a:t> TINET</a:t>
            </a:r>
            <a:r>
              <a:rPr lang="en-US" sz="1100" dirty="0">
                <a:latin typeface="Lucida Console"/>
                <a:cs typeface="Lucida Console"/>
              </a:rPr>
              <a:t>-BACKBONE </a:t>
            </a:r>
            <a:r>
              <a:rPr lang="en-US" sz="1100" dirty="0" err="1">
                <a:latin typeface="Lucida Console"/>
                <a:cs typeface="Lucida Console"/>
              </a:rPr>
              <a:t>Tinet</a:t>
            </a:r>
            <a:r>
              <a:rPr lang="en-US" sz="1100" dirty="0">
                <a:latin typeface="Lucida Console"/>
                <a:cs typeface="Lucida Console"/>
              </a:rPr>
              <a:t> </a:t>
            </a:r>
            <a:r>
              <a:rPr lang="en-US" sz="1100" dirty="0" err="1">
                <a:latin typeface="Lucida Console"/>
                <a:cs typeface="Lucida Console"/>
              </a:rPr>
              <a:t>SpA,DE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18 </a:t>
            </a:r>
            <a:r>
              <a:rPr lang="en-US" sz="1100" dirty="0" smtClean="0">
                <a:latin typeface="Lucida Console"/>
                <a:cs typeface="Lucida Console"/>
              </a:rPr>
              <a:t> 13238   </a:t>
            </a:r>
            <a:r>
              <a:rPr lang="en-US" sz="1100" dirty="0">
                <a:latin typeface="Lucida Console"/>
                <a:cs typeface="Lucida Console"/>
              </a:rPr>
              <a:t>0.43% </a:t>
            </a:r>
            <a:r>
              <a:rPr lang="en-US" sz="1100" dirty="0" smtClean="0">
                <a:latin typeface="Lucida Console"/>
                <a:cs typeface="Lucida Console"/>
              </a:rPr>
              <a:t> YANDEX </a:t>
            </a:r>
            <a:r>
              <a:rPr lang="en-US" sz="1100" dirty="0" err="1">
                <a:latin typeface="Lucida Console"/>
                <a:cs typeface="Lucida Console"/>
              </a:rPr>
              <a:t>Yandex</a:t>
            </a:r>
            <a:r>
              <a:rPr lang="en-US" sz="1100" dirty="0">
                <a:latin typeface="Lucida Console"/>
                <a:cs typeface="Lucida Console"/>
              </a:rPr>
              <a:t> LLC,RU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19 </a:t>
            </a:r>
            <a:r>
              <a:rPr lang="en-US" sz="1100" dirty="0" smtClean="0">
                <a:latin typeface="Lucida Console"/>
                <a:cs typeface="Lucida Console"/>
              </a:rPr>
              <a:t> 45595   </a:t>
            </a:r>
            <a:r>
              <a:rPr lang="en-US" sz="1100" dirty="0">
                <a:latin typeface="Lucida Console"/>
                <a:cs typeface="Lucida Console"/>
              </a:rPr>
              <a:t>0.41% </a:t>
            </a:r>
            <a:r>
              <a:rPr lang="en-US" sz="1100" dirty="0" smtClean="0">
                <a:latin typeface="Lucida Console"/>
                <a:cs typeface="Lucida Console"/>
              </a:rPr>
              <a:t> PKTELECOM</a:t>
            </a:r>
            <a:r>
              <a:rPr lang="en-US" sz="1100" dirty="0">
                <a:latin typeface="Lucida Console"/>
                <a:cs typeface="Lucida Console"/>
              </a:rPr>
              <a:t>-AS-PK Pakistan Telecom Company </a:t>
            </a:r>
            <a:r>
              <a:rPr lang="en-US" sz="1100" dirty="0" err="1">
                <a:latin typeface="Lucida Console"/>
                <a:cs typeface="Lucida Console"/>
              </a:rPr>
              <a:t>Limited,PK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 smtClean="0">
                <a:latin typeface="Lucida Console"/>
                <a:cs typeface="Lucida Console"/>
              </a:rPr>
              <a:t>20   </a:t>
            </a:r>
            <a:r>
              <a:rPr lang="en-US" sz="1100" dirty="0">
                <a:latin typeface="Lucida Console"/>
                <a:cs typeface="Lucida Console"/>
              </a:rPr>
              <a:t>9299 </a:t>
            </a:r>
            <a:r>
              <a:rPr lang="en-US" sz="1100" dirty="0" smtClean="0">
                <a:latin typeface="Lucida Console"/>
                <a:cs typeface="Lucida Console"/>
              </a:rPr>
              <a:t>  </a:t>
            </a:r>
            <a:r>
              <a:rPr lang="en-US" sz="1100" dirty="0">
                <a:latin typeface="Lucida Console"/>
                <a:cs typeface="Lucida Console"/>
              </a:rPr>
              <a:t>0.40% </a:t>
            </a:r>
            <a:r>
              <a:rPr lang="en-US" sz="1100" dirty="0" smtClean="0">
                <a:latin typeface="Lucida Console"/>
                <a:cs typeface="Lucida Console"/>
              </a:rPr>
              <a:t> IPG</a:t>
            </a:r>
            <a:r>
              <a:rPr lang="en-US" sz="1100" dirty="0">
                <a:latin typeface="Lucida Console"/>
                <a:cs typeface="Lucida Console"/>
              </a:rPr>
              <a:t>-AS-AP Philippine Long Distance Telephone </a:t>
            </a:r>
            <a:r>
              <a:rPr lang="en-US" sz="1100" dirty="0" err="1">
                <a:latin typeface="Lucida Console"/>
                <a:cs typeface="Lucida Console"/>
              </a:rPr>
              <a:t>Company,PH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21 </a:t>
            </a:r>
            <a:r>
              <a:rPr lang="en-US" sz="1100" dirty="0" smtClean="0">
                <a:latin typeface="Lucida Console"/>
                <a:cs typeface="Lucida Console"/>
              </a:rPr>
              <a:t>  7643   </a:t>
            </a:r>
            <a:r>
              <a:rPr lang="en-US" sz="1100" dirty="0">
                <a:latin typeface="Lucida Console"/>
                <a:cs typeface="Lucida Console"/>
              </a:rPr>
              <a:t>0.39% </a:t>
            </a:r>
            <a:r>
              <a:rPr lang="en-US" sz="1100" dirty="0" smtClean="0">
                <a:latin typeface="Lucida Console"/>
                <a:cs typeface="Lucida Console"/>
              </a:rPr>
              <a:t> VNPT</a:t>
            </a:r>
            <a:r>
              <a:rPr lang="en-US" sz="1100" dirty="0">
                <a:latin typeface="Lucida Console"/>
                <a:cs typeface="Lucida Console"/>
              </a:rPr>
              <a:t>-AS-VN Vietnam Posts and Telecommunications (VNPT),VN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22 </a:t>
            </a:r>
            <a:r>
              <a:rPr lang="en-US" sz="1100" dirty="0" smtClean="0">
                <a:latin typeface="Lucida Console"/>
                <a:cs typeface="Lucida Console"/>
              </a:rPr>
              <a:t> 45758   </a:t>
            </a:r>
            <a:r>
              <a:rPr lang="en-US" sz="1100" dirty="0">
                <a:latin typeface="Lucida Console"/>
                <a:cs typeface="Lucida Console"/>
              </a:rPr>
              <a:t>0.39% </a:t>
            </a:r>
            <a:r>
              <a:rPr lang="en-US" sz="1100" dirty="0" smtClean="0">
                <a:latin typeface="Lucida Console"/>
                <a:cs typeface="Lucida Console"/>
              </a:rPr>
              <a:t> TRIPLETNET</a:t>
            </a:r>
            <a:r>
              <a:rPr lang="en-US" sz="1100" dirty="0">
                <a:latin typeface="Lucida Console"/>
                <a:cs typeface="Lucida Console"/>
              </a:rPr>
              <a:t>-AS-AP </a:t>
            </a:r>
            <a:r>
              <a:rPr lang="en-US" sz="1100" dirty="0" err="1">
                <a:latin typeface="Lucida Console"/>
                <a:cs typeface="Lucida Console"/>
              </a:rPr>
              <a:t>TripleT</a:t>
            </a:r>
            <a:r>
              <a:rPr lang="en-US" sz="1100" dirty="0">
                <a:latin typeface="Lucida Console"/>
                <a:cs typeface="Lucida Console"/>
              </a:rPr>
              <a:t> Internet Internet service provider </a:t>
            </a:r>
            <a:r>
              <a:rPr lang="en-US" sz="1100" dirty="0" err="1">
                <a:latin typeface="Lucida Console"/>
                <a:cs typeface="Lucida Console"/>
              </a:rPr>
              <a:t>Bangkok,TH</a:t>
            </a: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23 </a:t>
            </a:r>
            <a:r>
              <a:rPr lang="en-US" sz="1100" dirty="0" smtClean="0">
                <a:latin typeface="Lucida Console"/>
                <a:cs typeface="Lucida Console"/>
              </a:rPr>
              <a:t>  8151   </a:t>
            </a:r>
            <a:r>
              <a:rPr lang="en-US" sz="1100" dirty="0">
                <a:latin typeface="Lucida Console"/>
                <a:cs typeface="Lucida Console"/>
              </a:rPr>
              <a:t>0.38% </a:t>
            </a:r>
            <a:r>
              <a:rPr lang="en-US" sz="1100" dirty="0" smtClean="0">
                <a:latin typeface="Lucida Console"/>
                <a:cs typeface="Lucida Console"/>
              </a:rPr>
              <a:t> </a:t>
            </a:r>
            <a:r>
              <a:rPr lang="en-US" sz="1100" dirty="0" err="1" smtClean="0">
                <a:latin typeface="Lucida Console"/>
                <a:cs typeface="Lucida Console"/>
              </a:rPr>
              <a:t>Uninet</a:t>
            </a:r>
            <a:r>
              <a:rPr lang="en-US" sz="1100" dirty="0" smtClean="0">
                <a:latin typeface="Lucida Console"/>
                <a:cs typeface="Lucida Console"/>
              </a:rPr>
              <a:t> </a:t>
            </a:r>
            <a:r>
              <a:rPr lang="en-US" sz="1100" dirty="0">
                <a:latin typeface="Lucida Console"/>
                <a:cs typeface="Lucida Console"/>
              </a:rPr>
              <a:t>S.A. de C.V.,MX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24 </a:t>
            </a:r>
            <a:r>
              <a:rPr lang="en-US" sz="1100" dirty="0" smtClean="0">
                <a:latin typeface="Lucida Console"/>
                <a:cs typeface="Lucida Console"/>
              </a:rPr>
              <a:t>  7470   </a:t>
            </a:r>
            <a:r>
              <a:rPr lang="en-US" sz="1100" dirty="0">
                <a:latin typeface="Lucida Console"/>
                <a:cs typeface="Lucida Console"/>
              </a:rPr>
              <a:t>0.35% </a:t>
            </a:r>
            <a:r>
              <a:rPr lang="en-US" sz="1100" dirty="0" smtClean="0">
                <a:latin typeface="Lucida Console"/>
                <a:cs typeface="Lucida Console"/>
              </a:rPr>
              <a:t> TRUEINTERNET</a:t>
            </a:r>
            <a:r>
              <a:rPr lang="en-US" sz="1100" dirty="0">
                <a:latin typeface="Lucida Console"/>
                <a:cs typeface="Lucida Console"/>
              </a:rPr>
              <a:t>-AS-AP TRUE INTERNET </a:t>
            </a:r>
            <a:r>
              <a:rPr lang="en-US" sz="1100" dirty="0" err="1">
                <a:latin typeface="Lucida Console"/>
                <a:cs typeface="Lucida Console"/>
              </a:rPr>
              <a:t>Co.,Ltd.,TH</a:t>
            </a:r>
            <a:endParaRPr lang="en-US" sz="1100" dirty="0">
              <a:latin typeface="Lucida Console"/>
              <a:cs typeface="Lucida Console"/>
            </a:endParaRPr>
          </a:p>
          <a:p>
            <a:pPr marL="228600" indent="-228600">
              <a:spcBef>
                <a:spcPts val="0"/>
              </a:spcBef>
              <a:buAutoNum type="arabicPlain" startAt="25"/>
            </a:pPr>
            <a:r>
              <a:rPr lang="en-US" sz="1100" dirty="0" smtClean="0">
                <a:latin typeface="Lucida Console"/>
                <a:cs typeface="Lucida Console"/>
              </a:rPr>
              <a:t>  4837   </a:t>
            </a:r>
            <a:r>
              <a:rPr lang="en-US" sz="1100" dirty="0">
                <a:latin typeface="Lucida Console"/>
                <a:cs typeface="Lucida Console"/>
              </a:rPr>
              <a:t>0.35% </a:t>
            </a:r>
            <a:r>
              <a:rPr lang="en-US" sz="1100" dirty="0" smtClean="0">
                <a:latin typeface="Lucida Console"/>
                <a:cs typeface="Lucida Console"/>
              </a:rPr>
              <a:t> CHINA169</a:t>
            </a:r>
            <a:r>
              <a:rPr lang="en-US" sz="1100" dirty="0">
                <a:latin typeface="Lucida Console"/>
                <a:cs typeface="Lucida Console"/>
              </a:rPr>
              <a:t>-BACKBONE CNCGROUP China169 </a:t>
            </a:r>
            <a:r>
              <a:rPr lang="en-US" sz="1100" dirty="0" err="1">
                <a:latin typeface="Lucida Console"/>
                <a:cs typeface="Lucida Console"/>
              </a:rPr>
              <a:t>Backbone,</a:t>
            </a:r>
            <a:r>
              <a:rPr lang="en-US" sz="1100" dirty="0" err="1" smtClean="0">
                <a:latin typeface="Lucida Console"/>
                <a:cs typeface="Lucida Console"/>
              </a:rPr>
              <a:t>CN</a:t>
            </a:r>
            <a:endParaRPr lang="en-US" sz="1100" dirty="0" smtClean="0">
              <a:latin typeface="Lucida Console"/>
              <a:cs typeface="Lucida Console"/>
            </a:endParaRPr>
          </a:p>
          <a:p>
            <a:pPr marL="228600" indent="-228600">
              <a:spcBef>
                <a:spcPts val="0"/>
              </a:spcBef>
              <a:buAutoNum type="arabicPlain" startAt="25"/>
            </a:pP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Lucida Console"/>
                <a:cs typeface="Lucida Console"/>
              </a:rPr>
              <a:t>Total: </a:t>
            </a:r>
            <a:r>
              <a:rPr lang="en-US" sz="1100" dirty="0" smtClean="0">
                <a:latin typeface="Lucida Console"/>
                <a:cs typeface="Lucida Console"/>
              </a:rPr>
              <a:t>21,770,772 (28% of total) </a:t>
            </a:r>
            <a:r>
              <a:rPr lang="en-US" sz="1100" dirty="0">
                <a:latin typeface="Lucida Console"/>
                <a:cs typeface="Lucida Console"/>
              </a:rPr>
              <a:t>end user query sets</a:t>
            </a:r>
          </a:p>
          <a:p>
            <a:pPr marL="0" indent="0">
              <a:spcBef>
                <a:spcPts val="0"/>
              </a:spcBef>
              <a:buNone/>
            </a:pPr>
            <a:endParaRPr lang="en-US" sz="11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100" dirty="0">
              <a:latin typeface="Lucida Console"/>
              <a:cs typeface="Lucida Console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974165" y="6019233"/>
            <a:ext cx="1402504" cy="495098"/>
          </a:xfrm>
          <a:custGeom>
            <a:avLst/>
            <a:gdLst>
              <a:gd name="connsiteX0" fmla="*/ 1288759 w 1402504"/>
              <a:gd name="connsiteY0" fmla="*/ 477308 h 495098"/>
              <a:gd name="connsiteX1" fmla="*/ 1288759 w 1402504"/>
              <a:gd name="connsiteY1" fmla="*/ 18154 h 495098"/>
              <a:gd name="connsiteX2" fmla="*/ 106683 w 1402504"/>
              <a:gd name="connsiteY2" fmla="*/ 125616 h 495098"/>
              <a:gd name="connsiteX3" fmla="*/ 165298 w 1402504"/>
              <a:gd name="connsiteY3" fmla="*/ 438231 h 495098"/>
              <a:gd name="connsiteX4" fmla="*/ 1073836 w 1402504"/>
              <a:gd name="connsiteY4" fmla="*/ 487077 h 495098"/>
              <a:gd name="connsiteX5" fmla="*/ 1327836 w 1402504"/>
              <a:gd name="connsiteY5" fmla="*/ 340539 h 49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2504" h="495098">
                <a:moveTo>
                  <a:pt x="1288759" y="477308"/>
                </a:moveTo>
                <a:cubicBezTo>
                  <a:pt x="1387265" y="277038"/>
                  <a:pt x="1485772" y="76769"/>
                  <a:pt x="1288759" y="18154"/>
                </a:cubicBezTo>
                <a:cubicBezTo>
                  <a:pt x="1091746" y="-40461"/>
                  <a:pt x="293926" y="55603"/>
                  <a:pt x="106683" y="125616"/>
                </a:cubicBezTo>
                <a:cubicBezTo>
                  <a:pt x="-80561" y="195629"/>
                  <a:pt x="4106" y="377988"/>
                  <a:pt x="165298" y="438231"/>
                </a:cubicBezTo>
                <a:cubicBezTo>
                  <a:pt x="326490" y="498474"/>
                  <a:pt x="880080" y="503359"/>
                  <a:pt x="1073836" y="487077"/>
                </a:cubicBezTo>
                <a:cubicBezTo>
                  <a:pt x="1267592" y="470795"/>
                  <a:pt x="1327836" y="340539"/>
                  <a:pt x="1327836" y="34053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17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Offshore DNS from HK Users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Screen Shot 2015-08-28 at 11.45.59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8" b="-5391"/>
          <a:stretch/>
        </p:blipFill>
        <p:spPr>
          <a:xfrm>
            <a:off x="457200" y="1286524"/>
            <a:ext cx="8229600" cy="5320396"/>
          </a:xfrm>
        </p:spPr>
      </p:pic>
    </p:spTree>
    <p:extLst>
      <p:ext uri="{BB962C8B-B14F-4D97-AF65-F5344CB8AC3E}">
        <p14:creationId xmlns:p14="http://schemas.microsoft.com/office/powerpoint/2010/main" val="10933231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Offshore DNS from HK Users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Screen Shot 2015-08-28 at 11.45.59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8" b="-5391"/>
          <a:stretch/>
        </p:blipFill>
        <p:spPr>
          <a:xfrm>
            <a:off x="457200" y="1286524"/>
            <a:ext cx="8229600" cy="5320396"/>
          </a:xfrm>
        </p:spPr>
      </p:pic>
      <p:pic>
        <p:nvPicPr>
          <p:cNvPr id="5" name="Picture 4" descr="Screen Shot 2015-08-28 at 12.07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15" y="1575338"/>
            <a:ext cx="6060126" cy="49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451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Market Penetration of Google’s Public DNS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 descr="Screen Shot 2015-08-28 at 11.42.3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6" b="-2265"/>
          <a:stretch/>
        </p:blipFill>
        <p:spPr>
          <a:xfrm>
            <a:off x="457200" y="1550438"/>
            <a:ext cx="8229600" cy="4931978"/>
          </a:xfrm>
        </p:spPr>
      </p:pic>
    </p:spTree>
    <p:extLst>
      <p:ext uri="{BB962C8B-B14F-4D97-AF65-F5344CB8AC3E}">
        <p14:creationId xmlns:p14="http://schemas.microsoft.com/office/powerpoint/2010/main" val="626878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7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Why is this happening?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1320"/>
              </a:spcBef>
              <a:buFont typeface="Wingdings" charset="2"/>
              <a:buChar char="q"/>
            </a:pPr>
            <a:r>
              <a:rPr lang="en-US" dirty="0" smtClean="0"/>
              <a:t> It’s Google: Google’s Public DNS </a:t>
            </a:r>
            <a:r>
              <a:rPr lang="en-US" sz="2400" dirty="0" smtClean="0"/>
              <a:t>(all instances are mapped to the US in this per-AS analysis)</a:t>
            </a:r>
            <a:endParaRPr lang="en-US" dirty="0" smtClean="0"/>
          </a:p>
          <a:p>
            <a:pPr>
              <a:spcBef>
                <a:spcPts val="1320"/>
              </a:spcBef>
              <a:buFont typeface="Wingdings" charset="2"/>
              <a:buChar char="q"/>
            </a:pPr>
            <a:r>
              <a:rPr lang="en-US" dirty="0" smtClean="0"/>
              <a:t> Users’ efforts to circumvent DNS-based geo-</a:t>
            </a:r>
            <a:r>
              <a:rPr lang="en-US" dirty="0" err="1" smtClean="0"/>
              <a:t>loc</a:t>
            </a:r>
            <a:r>
              <a:rPr lang="en-US" dirty="0" smtClean="0"/>
              <a:t> content access controls </a:t>
            </a:r>
            <a:r>
              <a:rPr lang="en-US" sz="2400" dirty="0" smtClean="0"/>
              <a:t>(think Netflix!)</a:t>
            </a:r>
            <a:endParaRPr lang="en-US" dirty="0" smtClean="0"/>
          </a:p>
          <a:p>
            <a:pPr>
              <a:spcBef>
                <a:spcPts val="1320"/>
              </a:spcBef>
              <a:buFont typeface="Wingdings" charset="2"/>
              <a:buChar char="q"/>
            </a:pP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party DNS query monitoring/stalking </a:t>
            </a:r>
            <a:r>
              <a:rPr lang="en-US" sz="2400" dirty="0" smtClean="0"/>
              <a:t>(yes, there is some of this going on, but that</a:t>
            </a:r>
            <a:r>
              <a:rPr lang="fr-FR" sz="2400" dirty="0" smtClean="0"/>
              <a:t>’</a:t>
            </a:r>
            <a:r>
              <a:rPr lang="en-US" sz="2400" dirty="0" smtClean="0"/>
              <a:t>s a talk for another time!)</a:t>
            </a:r>
            <a:endParaRPr lang="en-US" dirty="0" smtClean="0"/>
          </a:p>
          <a:p>
            <a:pPr>
              <a:spcBef>
                <a:spcPts val="1320"/>
              </a:spcBef>
              <a:buFont typeface="Wingdings" charset="2"/>
              <a:buChar char="q"/>
            </a:pPr>
            <a:r>
              <a:rPr lang="en-US" dirty="0" smtClean="0"/>
              <a:t> Virus contamination of the host </a:t>
            </a:r>
            <a:r>
              <a:rPr lang="en-US" sz="2600" dirty="0" smtClean="0"/>
              <a:t>(yes, captured systems often show a redirected DNS </a:t>
            </a:r>
            <a:r>
              <a:rPr lang="en-US" sz="2600" dirty="0" err="1" smtClean="0"/>
              <a:t>config</a:t>
            </a:r>
            <a:r>
              <a:rPr lang="en-US" sz="2600" dirty="0" smtClean="0"/>
              <a:t>)</a:t>
            </a:r>
            <a:endParaRPr lang="en-US" dirty="0" smtClean="0"/>
          </a:p>
          <a:p>
            <a:pPr>
              <a:spcBef>
                <a:spcPts val="1320"/>
              </a:spcBef>
              <a:buFont typeface="Wingdings" charset="2"/>
              <a:buChar char="q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&lt;insert your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favourite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theory here&gt;</a:t>
            </a:r>
          </a:p>
        </p:txBody>
      </p:sp>
    </p:spTree>
    <p:extLst>
      <p:ext uri="{BB962C8B-B14F-4D97-AF65-F5344CB8AC3E}">
        <p14:creationId xmlns:p14="http://schemas.microsoft.com/office/powerpoint/2010/main" val="59140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Private </a:t>
            </a:r>
            <a:r>
              <a:rPr lang="en-US" dirty="0" err="1" smtClean="0">
                <a:solidFill>
                  <a:srgbClr val="984807"/>
                </a:solidFill>
              </a:rPr>
              <a:t>vs</a:t>
            </a:r>
            <a:r>
              <a:rPr lang="en-US" dirty="0" smtClean="0">
                <a:solidFill>
                  <a:srgbClr val="984807"/>
                </a:solidFill>
              </a:rPr>
              <a:t> Public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Very few measurements on the Internet are public</a:t>
            </a:r>
          </a:p>
          <a:p>
            <a:r>
              <a:rPr lang="en-US" dirty="0" smtClean="0"/>
              <a:t>Most “all of Internet” metrics are wild-eyed guesses</a:t>
            </a:r>
          </a:p>
          <a:p>
            <a:pPr lvl="1"/>
            <a:r>
              <a:rPr lang="en-US" dirty="0" smtClean="0"/>
              <a:t>How many people use the Internet?</a:t>
            </a:r>
          </a:p>
          <a:p>
            <a:pPr lvl="1"/>
            <a:r>
              <a:rPr lang="en-US" dirty="0" smtClean="0"/>
              <a:t>How many devices use the Internet</a:t>
            </a:r>
          </a:p>
          <a:p>
            <a:pPr lvl="1"/>
            <a:r>
              <a:rPr lang="en-US" dirty="0" smtClean="0"/>
              <a:t>How much traffic is passed across the Internet?</a:t>
            </a:r>
          </a:p>
          <a:p>
            <a:r>
              <a:rPr lang="en-US" dirty="0" smtClean="0"/>
              <a:t>And the bits that aren’t guesses are often folded into proprietary data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33817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3. Digital Stalking</a:t>
            </a:r>
            <a:endParaRPr lang="en-US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662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pies-bank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109289">
            <a:off x="1825857" y="438666"/>
            <a:ext cx="339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hnbergHand"/>
                <a:cs typeface="AhnbergHand"/>
              </a:rPr>
              <a:t>Who’s Watching?</a:t>
            </a:r>
            <a:endParaRPr lang="en-US" sz="2800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1932" y="6585088"/>
            <a:ext cx="9337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Street Art: </a:t>
            </a:r>
            <a:r>
              <a:rPr lang="en-US" sz="800" dirty="0" err="1" smtClean="0">
                <a:solidFill>
                  <a:schemeClr val="bg1"/>
                </a:solidFill>
              </a:rPr>
              <a:t>Banksy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1230" y="6431200"/>
            <a:ext cx="285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hnbergHand"/>
                <a:cs typeface="AhnbergHand"/>
              </a:rPr>
              <a:t>Geoff Huston, APNIC</a:t>
            </a:r>
            <a:endParaRPr lang="en-US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03176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Some Stalker Numbers</a:t>
            </a:r>
            <a:endParaRPr lang="en-US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In the first 248 days of 2014 we saw:</a:t>
            </a:r>
          </a:p>
          <a:p>
            <a:pPr lvl="1"/>
            <a:r>
              <a:rPr lang="en-US" dirty="0" smtClean="0"/>
              <a:t>123,110,633 unique end-user IP addresses  presented to our servers from these test scripts</a:t>
            </a:r>
          </a:p>
          <a:p>
            <a:pPr lvl="1"/>
            <a:r>
              <a:rPr lang="en-US" dirty="0" smtClean="0"/>
              <a:t>317,309 of these end-user IP addresses presented HTTP GET strings to us that were subsequently presented to us from a different client IP address!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That</a:t>
            </a:r>
            <a:r>
              <a:rPr lang="fr-FR" dirty="0" smtClean="0"/>
              <a:t>’</a:t>
            </a:r>
            <a:r>
              <a:rPr lang="en-US" dirty="0" smtClean="0"/>
              <a:t>s some </a:t>
            </a:r>
            <a:r>
              <a:rPr lang="en-US" b="1" dirty="0" smtClean="0"/>
              <a:t>1 in 400</a:t>
            </a:r>
            <a:r>
              <a:rPr lang="en-US" dirty="0" smtClean="0"/>
              <a:t>* users that seem to have attracted some kind of digital stalker!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386959" y="5810586"/>
            <a:ext cx="5648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Or maybe a bit more, due to NATs hiding multiple end users behind a single public IP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8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5-21 at 6.08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7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Online Privacy? Really?</a:t>
            </a:r>
            <a:endParaRPr lang="en-US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It’s hard to believe that today’s Internet respects personal privacy when it seems that around 1 in 400 users have attracted some kind of digital stalker that tracks the URLs they visit.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9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6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Stalking Rates by Country</a:t>
            </a:r>
            <a:endParaRPr lang="en-US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254"/>
            <a:ext cx="82296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FF"/>
                </a:solidFill>
                <a:latin typeface="Lucida Console"/>
                <a:cs typeface="Lucida Console"/>
              </a:rPr>
              <a:t>CC     Samples  Stalked Rate/1,000,000    Country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/>
                <a:cs typeface="Lucida Console"/>
              </a:rPr>
              <a:t>IR </a:t>
            </a:r>
            <a:r>
              <a:rPr lang="en-US" sz="1200" dirty="0" smtClean="0">
                <a:latin typeface="Lucida Console"/>
                <a:cs typeface="Lucida Console"/>
              </a:rPr>
              <a:t>        674      111  164,688   Iran </a:t>
            </a:r>
            <a:r>
              <a:rPr lang="en-US" sz="1200" dirty="0">
                <a:latin typeface="Lucida Console"/>
                <a:cs typeface="Lucida Console"/>
              </a:rPr>
              <a:t>(Islamic Republic of)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/>
                <a:cs typeface="Lucida Console"/>
              </a:rPr>
              <a:t>LA </a:t>
            </a:r>
            <a:r>
              <a:rPr lang="en-US" sz="1200" dirty="0" smtClean="0">
                <a:latin typeface="Lucida Console"/>
                <a:cs typeface="Lucida Console"/>
              </a:rPr>
              <a:t>     28,506    2,875  100,855   Lao </a:t>
            </a:r>
            <a:r>
              <a:rPr lang="en-US" sz="1200" dirty="0">
                <a:latin typeface="Lucida Console"/>
                <a:cs typeface="Lucida Console"/>
              </a:rPr>
              <a:t>People's Democratic Republic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/>
                <a:cs typeface="Lucida Console"/>
              </a:rPr>
              <a:t>MO </a:t>
            </a:r>
            <a:r>
              <a:rPr lang="en-US" sz="1200" dirty="0" smtClean="0">
                <a:latin typeface="Lucida Console"/>
                <a:cs typeface="Lucida Console"/>
              </a:rPr>
              <a:t>     38,761    2,954   76,210   Macao </a:t>
            </a:r>
            <a:r>
              <a:rPr lang="en-US" sz="1200" dirty="0">
                <a:latin typeface="Lucida Console"/>
                <a:cs typeface="Lucida Console"/>
              </a:rPr>
              <a:t>Special Administrative Region of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s-IS" sz="1200" dirty="0">
                <a:latin typeface="Lucida Console"/>
                <a:cs typeface="Lucida Console"/>
              </a:rPr>
              <a:t>SG </a:t>
            </a:r>
            <a:r>
              <a:rPr lang="is-IS" sz="1200" dirty="0" smtClean="0">
                <a:latin typeface="Lucida Console"/>
                <a:cs typeface="Lucida Console"/>
              </a:rPr>
              <a:t>    240,188   17,406   72,468   Singapore </a:t>
            </a:r>
            <a:endParaRPr lang="is-IS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>
                <a:latin typeface="Lucida Console"/>
                <a:cs typeface="Lucida Console"/>
              </a:rPr>
              <a:t>HK     486,101   22,136   45,537   Hong </a:t>
            </a:r>
            <a:r>
              <a:rPr lang="en-US" sz="1200" dirty="0">
                <a:latin typeface="Lucida Console"/>
                <a:cs typeface="Lucida Console"/>
              </a:rPr>
              <a:t>Kong Special Administrative Region of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/>
                <a:cs typeface="Lucida Console"/>
              </a:rPr>
              <a:t>CN </a:t>
            </a:r>
            <a:r>
              <a:rPr lang="en-US" sz="1200" dirty="0" smtClean="0">
                <a:latin typeface="Lucida Console"/>
                <a:cs typeface="Lucida Console"/>
              </a:rPr>
              <a:t> 10,419,638  435,040   41,751   China </a:t>
            </a:r>
            <a:endParaRPr lang="en-US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/>
                <a:cs typeface="Lucida Console"/>
              </a:rPr>
              <a:t>GB </a:t>
            </a:r>
            <a:r>
              <a:rPr lang="en-US" sz="1200" dirty="0" smtClean="0">
                <a:latin typeface="Lucida Console"/>
                <a:cs typeface="Lucida Console"/>
              </a:rPr>
              <a:t>    872,124   28,845   33,074   United </a:t>
            </a:r>
            <a:r>
              <a:rPr lang="en-US" sz="1200" dirty="0">
                <a:latin typeface="Lucida Console"/>
                <a:cs typeface="Lucida Console"/>
              </a:rPr>
              <a:t>Kingdom of Great Britain and Northern Ireland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200" dirty="0" smtClean="0">
                <a:latin typeface="Lucida Console"/>
                <a:cs typeface="Lucida Console"/>
              </a:rPr>
              <a:t>TW   1,769,367   36,823   20,811   Taiwan </a:t>
            </a:r>
            <a:endParaRPr lang="pl-PL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1200" dirty="0" smtClean="0">
                <a:latin typeface="Lucida Console"/>
                <a:cs typeface="Lucida Console"/>
              </a:rPr>
              <a:t>JP   1,500,779   23,971   15,972   Japan </a:t>
            </a:r>
            <a:endParaRPr lang="pl-PL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r-HR" sz="1200" dirty="0">
                <a:latin typeface="Lucida Console"/>
                <a:cs typeface="Lucida Console"/>
              </a:rPr>
              <a:t>AU </a:t>
            </a:r>
            <a:r>
              <a:rPr lang="hr-HR" sz="1200" dirty="0" smtClean="0">
                <a:latin typeface="Lucida Console"/>
                <a:cs typeface="Lucida Console"/>
              </a:rPr>
              <a:t>    293,193    4,620   15,757   Australia </a:t>
            </a:r>
            <a:endParaRPr lang="hr-HR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/>
                <a:cs typeface="Lucida Console"/>
              </a:rPr>
              <a:t>US </a:t>
            </a:r>
            <a:r>
              <a:rPr lang="en-US" sz="1200" dirty="0" smtClean="0">
                <a:latin typeface="Lucida Console"/>
                <a:cs typeface="Lucida Console"/>
              </a:rPr>
              <a:t>  4,491,711   53,370   11,881   United </a:t>
            </a:r>
            <a:r>
              <a:rPr lang="en-US" sz="1200" dirty="0">
                <a:latin typeface="Lucida Console"/>
                <a:cs typeface="Lucida Console"/>
              </a:rPr>
              <a:t>States of America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/>
                <a:cs typeface="Lucida Console"/>
              </a:rPr>
              <a:t>MY </a:t>
            </a:r>
            <a:r>
              <a:rPr lang="en-US" sz="1200" dirty="0" smtClean="0">
                <a:latin typeface="Lucida Console"/>
                <a:cs typeface="Lucida Console"/>
              </a:rPr>
              <a:t>  1,035,434   10,214    9,864   Malaysia </a:t>
            </a:r>
            <a:endParaRPr lang="en-US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/>
                <a:cs typeface="Lucida Console"/>
              </a:rPr>
              <a:t>AL </a:t>
            </a:r>
            <a:r>
              <a:rPr lang="en-US" sz="1200" dirty="0" smtClean="0">
                <a:latin typeface="Lucida Console"/>
                <a:cs typeface="Lucida Console"/>
              </a:rPr>
              <a:t>    437,399    4,043    9,243   Albania </a:t>
            </a:r>
            <a:endParaRPr lang="en-US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>
                <a:latin typeface="Lucida Console"/>
                <a:cs typeface="Lucida Console"/>
              </a:rPr>
              <a:t>CA     947,922    6,244    6,587   Canada </a:t>
            </a:r>
            <a:endParaRPr lang="en-US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/>
                <a:cs typeface="Lucida Console"/>
              </a:rPr>
              <a:t>KH </a:t>
            </a:r>
            <a:r>
              <a:rPr lang="en-US" sz="1200" dirty="0" smtClean="0">
                <a:latin typeface="Lucida Console"/>
                <a:cs typeface="Lucida Console"/>
              </a:rPr>
              <a:t>    143,886      897    6,234   Cambodia </a:t>
            </a:r>
            <a:endParaRPr lang="en-US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r-TR" sz="1200" dirty="0">
                <a:latin typeface="Lucida Console"/>
                <a:cs typeface="Lucida Console"/>
              </a:rPr>
              <a:t>MM </a:t>
            </a:r>
            <a:r>
              <a:rPr lang="tr-TR" sz="1200" dirty="0" smtClean="0">
                <a:latin typeface="Lucida Console"/>
                <a:cs typeface="Lucida Console"/>
              </a:rPr>
              <a:t>     16,411       97    5,910   Myanmar </a:t>
            </a:r>
            <a:endParaRPr lang="tr-TR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200" dirty="0" smtClean="0">
                <a:latin typeface="Lucida Console"/>
                <a:cs typeface="Lucida Console"/>
              </a:rPr>
              <a:t>MK     458,820    2,214    4,825   The </a:t>
            </a:r>
            <a:r>
              <a:rPr lang="de-DE" sz="1200" dirty="0" err="1">
                <a:latin typeface="Lucida Console"/>
                <a:cs typeface="Lucida Console"/>
              </a:rPr>
              <a:t>former</a:t>
            </a:r>
            <a:r>
              <a:rPr lang="de-DE" sz="1200" dirty="0">
                <a:latin typeface="Lucida Console"/>
                <a:cs typeface="Lucida Console"/>
              </a:rPr>
              <a:t> </a:t>
            </a:r>
            <a:r>
              <a:rPr lang="de-DE" sz="1200" dirty="0" err="1">
                <a:latin typeface="Lucida Console"/>
                <a:cs typeface="Lucida Console"/>
              </a:rPr>
              <a:t>Yugoslav</a:t>
            </a:r>
            <a:r>
              <a:rPr lang="de-DE" sz="1200" dirty="0">
                <a:latin typeface="Lucida Console"/>
                <a:cs typeface="Lucida Console"/>
              </a:rPr>
              <a:t> </a:t>
            </a:r>
            <a:r>
              <a:rPr lang="de-DE" sz="1200" dirty="0" err="1">
                <a:latin typeface="Lucida Console"/>
                <a:cs typeface="Lucida Console"/>
              </a:rPr>
              <a:t>Republic</a:t>
            </a:r>
            <a:r>
              <a:rPr lang="de-DE" sz="1200" dirty="0">
                <a:latin typeface="Lucida Console"/>
                <a:cs typeface="Lucida Console"/>
              </a:rPr>
              <a:t> </a:t>
            </a:r>
            <a:r>
              <a:rPr lang="de-DE" sz="1200" dirty="0" err="1">
                <a:latin typeface="Lucida Console"/>
                <a:cs typeface="Lucida Console"/>
              </a:rPr>
              <a:t>of</a:t>
            </a:r>
            <a:r>
              <a:rPr lang="de-DE" sz="1200" dirty="0">
                <a:latin typeface="Lucida Console"/>
                <a:cs typeface="Lucida Console"/>
              </a:rPr>
              <a:t> </a:t>
            </a:r>
            <a:r>
              <a:rPr lang="de-DE" sz="1200" dirty="0" err="1">
                <a:latin typeface="Lucida Console"/>
                <a:cs typeface="Lucida Console"/>
              </a:rPr>
              <a:t>Macedonia</a:t>
            </a:r>
            <a:endParaRPr lang="de-DE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200" dirty="0">
                <a:latin typeface="Lucida Console"/>
                <a:cs typeface="Lucida Console"/>
              </a:rPr>
              <a:t>BZ </a:t>
            </a:r>
            <a:r>
              <a:rPr lang="cs-CZ" sz="1200" dirty="0" smtClean="0">
                <a:latin typeface="Lucida Console"/>
                <a:cs typeface="Lucida Console"/>
              </a:rPr>
              <a:t>      8,139       35    4,300   Belize </a:t>
            </a:r>
            <a:endParaRPr lang="cs-CZ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200" dirty="0">
                <a:latin typeface="Lucida Console"/>
                <a:cs typeface="Lucida Console"/>
              </a:rPr>
              <a:t>MN </a:t>
            </a:r>
            <a:r>
              <a:rPr lang="cs-CZ" sz="1200" dirty="0" smtClean="0">
                <a:latin typeface="Lucida Console"/>
                <a:cs typeface="Lucida Console"/>
              </a:rPr>
              <a:t>     57,622      233    4,043   </a:t>
            </a:r>
            <a:r>
              <a:rPr lang="cs-CZ" sz="1200" dirty="0" err="1" smtClean="0">
                <a:latin typeface="Lucida Console"/>
                <a:cs typeface="Lucida Console"/>
              </a:rPr>
              <a:t>Mongolia</a:t>
            </a:r>
            <a:r>
              <a:rPr lang="cs-CZ" sz="1200" dirty="0" smtClean="0">
                <a:latin typeface="Lucida Console"/>
                <a:cs typeface="Lucida Console"/>
              </a:rPr>
              <a:t> </a:t>
            </a:r>
            <a:endParaRPr lang="cs-CZ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1200" dirty="0">
                <a:latin typeface="Lucida Console"/>
                <a:cs typeface="Lucida Console"/>
              </a:rPr>
              <a:t>NZ </a:t>
            </a:r>
            <a:r>
              <a:rPr lang="pl-PL" sz="1200" dirty="0" smtClean="0">
                <a:latin typeface="Lucida Console"/>
                <a:cs typeface="Lucida Console"/>
              </a:rPr>
              <a:t>    344,951    1,385    4,015   New </a:t>
            </a:r>
            <a:r>
              <a:rPr lang="pl-PL" sz="1200" dirty="0" err="1">
                <a:latin typeface="Lucida Console"/>
                <a:cs typeface="Lucida Console"/>
              </a:rPr>
              <a:t>Zealand</a:t>
            </a:r>
            <a:endParaRPr lang="pl-PL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200" dirty="0" smtClean="0">
                <a:latin typeface="Lucida Console"/>
                <a:cs typeface="Lucida Console"/>
              </a:rPr>
              <a:t>CV       3,742       14    3,741   Cape </a:t>
            </a:r>
            <a:r>
              <a:rPr lang="de-DE" sz="1200" dirty="0">
                <a:latin typeface="Lucida Console"/>
                <a:cs typeface="Lucida Console"/>
              </a:rPr>
              <a:t>Verde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200" dirty="0">
                <a:latin typeface="Lucida Console"/>
                <a:cs typeface="Lucida Console"/>
              </a:rPr>
              <a:t>ME </a:t>
            </a:r>
            <a:r>
              <a:rPr lang="pl-PL" sz="1200" dirty="0" smtClean="0">
                <a:latin typeface="Lucida Console"/>
                <a:cs typeface="Lucida Console"/>
              </a:rPr>
              <a:t>    223,005      775    3,475   Montenegro</a:t>
            </a:r>
            <a:endParaRPr lang="pl-PL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r-HR" sz="1200" dirty="0">
                <a:latin typeface="Lucida Console"/>
                <a:cs typeface="Lucida Console"/>
              </a:rPr>
              <a:t>FJ </a:t>
            </a:r>
            <a:r>
              <a:rPr lang="hr-HR" sz="1200" dirty="0" smtClean="0">
                <a:latin typeface="Lucida Console"/>
                <a:cs typeface="Lucida Console"/>
              </a:rPr>
              <a:t>     14,892       47    3,156   Fiji </a:t>
            </a:r>
            <a:endParaRPr lang="hr-HR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latin typeface="Lucida Console"/>
                <a:cs typeface="Lucida Console"/>
              </a:rPr>
              <a:t>SR </a:t>
            </a:r>
            <a:r>
              <a:rPr lang="en-US" sz="1200" dirty="0" smtClean="0">
                <a:latin typeface="Lucida Console"/>
                <a:cs typeface="Lucida Console"/>
              </a:rPr>
              <a:t>     44,116      136    3,082   Suriname </a:t>
            </a:r>
            <a:endParaRPr lang="en-US" sz="1200" dirty="0">
              <a:latin typeface="Lucida Console"/>
              <a:cs typeface="Lucida Consol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1200" dirty="0">
                <a:latin typeface="Lucida Console"/>
                <a:cs typeface="Lucida Console"/>
              </a:rPr>
              <a:t>AW </a:t>
            </a:r>
            <a:r>
              <a:rPr lang="pl-PL" sz="1200" dirty="0" smtClean="0">
                <a:latin typeface="Lucida Console"/>
                <a:cs typeface="Lucida Console"/>
              </a:rPr>
              <a:t>     11,123       34    3,056   Aruba </a:t>
            </a:r>
            <a:endParaRPr lang="pl-PL" sz="1200" dirty="0">
              <a:latin typeface="Lucida Console"/>
              <a:cs typeface="Lucida Console"/>
            </a:endParaRPr>
          </a:p>
        </p:txBody>
      </p:sp>
      <p:sp>
        <p:nvSpPr>
          <p:cNvPr id="4" name="TextBox 3"/>
          <p:cNvSpPr txBox="1"/>
          <p:nvPr/>
        </p:nvSpPr>
        <p:spPr>
          <a:xfrm rot="20661229">
            <a:off x="5094354" y="5394751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hnbergHand"/>
                <a:cs typeface="AhnbergHand"/>
              </a:rPr>
              <a:t>The top 25 countries in terms</a:t>
            </a:r>
          </a:p>
          <a:p>
            <a:r>
              <a:rPr lang="en-US" dirty="0">
                <a:solidFill>
                  <a:srgbClr val="0000FF"/>
                </a:solidFill>
                <a:latin typeface="AhnbergHand"/>
                <a:cs typeface="AhnbergHand"/>
              </a:rPr>
              <a:t>o</a:t>
            </a:r>
            <a:r>
              <a:rPr lang="en-US" dirty="0" smtClean="0">
                <a:solidFill>
                  <a:srgbClr val="0000FF"/>
                </a:solidFill>
                <a:latin typeface="AhnbergHand"/>
                <a:cs typeface="AhnbergHand"/>
              </a:rPr>
              <a:t>f observed URL stalking rates</a:t>
            </a:r>
            <a:endParaRPr lang="en-US" dirty="0">
              <a:solidFill>
                <a:srgbClr val="0000FF"/>
              </a:solidFill>
              <a:latin typeface="AhnbergHand"/>
              <a:cs typeface="AhnbergHand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9710" y="1892434"/>
            <a:ext cx="8322900" cy="514610"/>
          </a:xfrm>
          <a:custGeom>
            <a:avLst/>
            <a:gdLst>
              <a:gd name="connsiteX0" fmla="*/ 701642 w 8322900"/>
              <a:gd name="connsiteY0" fmla="*/ 74702 h 514610"/>
              <a:gd name="connsiteX1" fmla="*/ 128910 w 8322900"/>
              <a:gd name="connsiteY1" fmla="*/ 58102 h 514610"/>
              <a:gd name="connsiteX2" fmla="*/ 70806 w 8322900"/>
              <a:gd name="connsiteY2" fmla="*/ 315406 h 514610"/>
              <a:gd name="connsiteX3" fmla="*/ 967257 w 8322900"/>
              <a:gd name="connsiteY3" fmla="*/ 415008 h 514610"/>
              <a:gd name="connsiteX4" fmla="*/ 3723011 w 8322900"/>
              <a:gd name="connsiteY4" fmla="*/ 514610 h 514610"/>
              <a:gd name="connsiteX5" fmla="*/ 7640831 w 8322900"/>
              <a:gd name="connsiteY5" fmla="*/ 415008 h 514610"/>
              <a:gd name="connsiteX6" fmla="*/ 8055854 w 8322900"/>
              <a:gd name="connsiteY6" fmla="*/ 91302 h 514610"/>
              <a:gd name="connsiteX7" fmla="*/ 4802071 w 8322900"/>
              <a:gd name="connsiteY7" fmla="*/ 83002 h 514610"/>
              <a:gd name="connsiteX8" fmla="*/ 726543 w 8322900"/>
              <a:gd name="connsiteY8" fmla="*/ 0 h 51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2900" h="514610">
                <a:moveTo>
                  <a:pt x="701642" y="74702"/>
                </a:moveTo>
                <a:cubicBezTo>
                  <a:pt x="467845" y="46343"/>
                  <a:pt x="234049" y="17985"/>
                  <a:pt x="128910" y="58102"/>
                </a:cubicBezTo>
                <a:cubicBezTo>
                  <a:pt x="23771" y="98219"/>
                  <a:pt x="-68918" y="255922"/>
                  <a:pt x="70806" y="315406"/>
                </a:cubicBezTo>
                <a:cubicBezTo>
                  <a:pt x="210530" y="374890"/>
                  <a:pt x="358556" y="381807"/>
                  <a:pt x="967257" y="415008"/>
                </a:cubicBezTo>
                <a:cubicBezTo>
                  <a:pt x="1575958" y="448209"/>
                  <a:pt x="2610749" y="514610"/>
                  <a:pt x="3723011" y="514610"/>
                </a:cubicBezTo>
                <a:cubicBezTo>
                  <a:pt x="4835273" y="514610"/>
                  <a:pt x="6918690" y="485559"/>
                  <a:pt x="7640831" y="415008"/>
                </a:cubicBezTo>
                <a:cubicBezTo>
                  <a:pt x="8362972" y="344457"/>
                  <a:pt x="8528981" y="146636"/>
                  <a:pt x="8055854" y="91302"/>
                </a:cubicBezTo>
                <a:cubicBezTo>
                  <a:pt x="7582727" y="35968"/>
                  <a:pt x="4802071" y="83002"/>
                  <a:pt x="4802071" y="83002"/>
                </a:cubicBezTo>
                <a:lnTo>
                  <a:pt x="726543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0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1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8" b="-1829"/>
          <a:stretch/>
        </p:blipFill>
        <p:spPr>
          <a:xfrm>
            <a:off x="457200" y="920420"/>
            <a:ext cx="8229600" cy="59375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3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Stalking Delay</a:t>
            </a:r>
            <a:endParaRPr lang="en-US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3967" y="2381942"/>
            <a:ext cx="447525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The 15, 30 and 60 minute local peaks are likely to be local web proxy refresh cycles</a:t>
            </a:r>
          </a:p>
        </p:txBody>
      </p:sp>
      <p:sp>
        <p:nvSpPr>
          <p:cNvPr id="8" name="Freeform 7"/>
          <p:cNvSpPr/>
          <p:nvPr/>
        </p:nvSpPr>
        <p:spPr>
          <a:xfrm>
            <a:off x="5510223" y="3107870"/>
            <a:ext cx="1154328" cy="2807316"/>
          </a:xfrm>
          <a:custGeom>
            <a:avLst/>
            <a:gdLst>
              <a:gd name="connsiteX0" fmla="*/ 868808 w 1154328"/>
              <a:gd name="connsiteY0" fmla="*/ 0 h 2443959"/>
              <a:gd name="connsiteX1" fmla="*/ 1109345 w 1154328"/>
              <a:gd name="connsiteY1" fmla="*/ 1221979 h 2443959"/>
              <a:gd name="connsiteX2" fmla="*/ 70227 w 1154328"/>
              <a:gd name="connsiteY2" fmla="*/ 2386228 h 2443959"/>
              <a:gd name="connsiteX3" fmla="*/ 89470 w 1154328"/>
              <a:gd name="connsiteY3" fmla="*/ 2174546 h 2443959"/>
              <a:gd name="connsiteX4" fmla="*/ 50984 w 1154328"/>
              <a:gd name="connsiteY4" fmla="*/ 2395849 h 2443959"/>
              <a:gd name="connsiteX5" fmla="*/ 185684 w 1154328"/>
              <a:gd name="connsiteY5" fmla="*/ 2443959 h 244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4328" h="2443959">
                <a:moveTo>
                  <a:pt x="868808" y="0"/>
                </a:moveTo>
                <a:cubicBezTo>
                  <a:pt x="1055625" y="412137"/>
                  <a:pt x="1242442" y="824274"/>
                  <a:pt x="1109345" y="1221979"/>
                </a:cubicBezTo>
                <a:cubicBezTo>
                  <a:pt x="976248" y="1619684"/>
                  <a:pt x="240206" y="2227467"/>
                  <a:pt x="70227" y="2386228"/>
                </a:cubicBezTo>
                <a:cubicBezTo>
                  <a:pt x="-99752" y="2544989"/>
                  <a:pt x="92677" y="2172943"/>
                  <a:pt x="89470" y="2174546"/>
                </a:cubicBezTo>
                <a:cubicBezTo>
                  <a:pt x="86263" y="2176149"/>
                  <a:pt x="34948" y="2350947"/>
                  <a:pt x="50984" y="2395849"/>
                </a:cubicBezTo>
                <a:cubicBezTo>
                  <a:pt x="67020" y="2440751"/>
                  <a:pt x="185684" y="2443959"/>
                  <a:pt x="185684" y="244395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027554" y="3050138"/>
            <a:ext cx="1243517" cy="2865048"/>
          </a:xfrm>
          <a:custGeom>
            <a:avLst/>
            <a:gdLst>
              <a:gd name="connsiteX0" fmla="*/ 466935 w 1243517"/>
              <a:gd name="connsiteY0" fmla="*/ 0 h 2543223"/>
              <a:gd name="connsiteX1" fmla="*/ 1236652 w 1243517"/>
              <a:gd name="connsiteY1" fmla="*/ 1135383 h 2543223"/>
              <a:gd name="connsiteX2" fmla="*/ 72455 w 1243517"/>
              <a:gd name="connsiteY2" fmla="*/ 2453581 h 2543223"/>
              <a:gd name="connsiteX3" fmla="*/ 110941 w 1243517"/>
              <a:gd name="connsiteY3" fmla="*/ 2318875 h 2543223"/>
              <a:gd name="connsiteX4" fmla="*/ 5105 w 1243517"/>
              <a:gd name="connsiteY4" fmla="*/ 2540178 h 2543223"/>
              <a:gd name="connsiteX5" fmla="*/ 187913 w 1243517"/>
              <a:gd name="connsiteY5" fmla="*/ 2453581 h 254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517" h="2543223">
                <a:moveTo>
                  <a:pt x="466935" y="0"/>
                </a:moveTo>
                <a:cubicBezTo>
                  <a:pt x="884667" y="363226"/>
                  <a:pt x="1302399" y="726453"/>
                  <a:pt x="1236652" y="1135383"/>
                </a:cubicBezTo>
                <a:cubicBezTo>
                  <a:pt x="1170905" y="1544313"/>
                  <a:pt x="260073" y="2256332"/>
                  <a:pt x="72455" y="2453581"/>
                </a:cubicBezTo>
                <a:cubicBezTo>
                  <a:pt x="-115163" y="2650830"/>
                  <a:pt x="122166" y="2304442"/>
                  <a:pt x="110941" y="2318875"/>
                </a:cubicBezTo>
                <a:cubicBezTo>
                  <a:pt x="99716" y="2333308"/>
                  <a:pt x="-7724" y="2517727"/>
                  <a:pt x="5105" y="2540178"/>
                </a:cubicBezTo>
                <a:cubicBezTo>
                  <a:pt x="17934" y="2562629"/>
                  <a:pt x="187913" y="2453581"/>
                  <a:pt x="187913" y="245358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574275" y="3050138"/>
            <a:ext cx="1353889" cy="2865048"/>
          </a:xfrm>
          <a:custGeom>
            <a:avLst/>
            <a:gdLst>
              <a:gd name="connsiteX0" fmla="*/ 131886 w 1353889"/>
              <a:gd name="connsiteY0" fmla="*/ 0 h 2865048"/>
              <a:gd name="connsiteX1" fmla="*/ 1353812 w 1353889"/>
              <a:gd name="connsiteY1" fmla="*/ 1029542 h 2865048"/>
              <a:gd name="connsiteX2" fmla="*/ 83779 w 1353889"/>
              <a:gd name="connsiteY2" fmla="*/ 2790347 h 2865048"/>
              <a:gd name="connsiteX3" fmla="*/ 112643 w 1353889"/>
              <a:gd name="connsiteY3" fmla="*/ 2569044 h 2865048"/>
              <a:gd name="connsiteX4" fmla="*/ 45293 w 1353889"/>
              <a:gd name="connsiteY4" fmla="*/ 2848079 h 2865048"/>
              <a:gd name="connsiteX5" fmla="*/ 285830 w 1353889"/>
              <a:gd name="connsiteY5" fmla="*/ 2761482 h 286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3889" h="2865048">
                <a:moveTo>
                  <a:pt x="131886" y="0"/>
                </a:moveTo>
                <a:cubicBezTo>
                  <a:pt x="746858" y="282242"/>
                  <a:pt x="1361830" y="564484"/>
                  <a:pt x="1353812" y="1029542"/>
                </a:cubicBezTo>
                <a:cubicBezTo>
                  <a:pt x="1345794" y="1494600"/>
                  <a:pt x="290641" y="2533763"/>
                  <a:pt x="83779" y="2790347"/>
                </a:cubicBezTo>
                <a:cubicBezTo>
                  <a:pt x="-123083" y="3046931"/>
                  <a:pt x="119057" y="2559422"/>
                  <a:pt x="112643" y="2569044"/>
                </a:cubicBezTo>
                <a:cubicBezTo>
                  <a:pt x="106229" y="2578666"/>
                  <a:pt x="16429" y="2816006"/>
                  <a:pt x="45293" y="2848079"/>
                </a:cubicBezTo>
                <a:cubicBezTo>
                  <a:pt x="74157" y="2880152"/>
                  <a:pt x="285830" y="2761482"/>
                  <a:pt x="285830" y="27614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67240" y="3787088"/>
            <a:ext cx="304298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This local peak matches a result timer in the test script</a:t>
            </a:r>
          </a:p>
        </p:txBody>
      </p:sp>
      <p:sp>
        <p:nvSpPr>
          <p:cNvPr id="7" name="Freeform 6"/>
          <p:cNvSpPr/>
          <p:nvPr/>
        </p:nvSpPr>
        <p:spPr>
          <a:xfrm>
            <a:off x="2938526" y="4695305"/>
            <a:ext cx="1413925" cy="652450"/>
          </a:xfrm>
          <a:custGeom>
            <a:avLst/>
            <a:gdLst>
              <a:gd name="connsiteX0" fmla="*/ 1034846 w 1413925"/>
              <a:gd name="connsiteY0" fmla="*/ 0 h 652450"/>
              <a:gd name="connsiteX1" fmla="*/ 1361106 w 1413925"/>
              <a:gd name="connsiteY1" fmla="*/ 396130 h 652450"/>
              <a:gd name="connsiteX2" fmla="*/ 56068 w 1413925"/>
              <a:gd name="connsiteY2" fmla="*/ 524290 h 652450"/>
              <a:gd name="connsiteX3" fmla="*/ 219198 w 1413925"/>
              <a:gd name="connsiteY3" fmla="*/ 349527 h 652450"/>
              <a:gd name="connsiteX4" fmla="*/ 44416 w 1413925"/>
              <a:gd name="connsiteY4" fmla="*/ 500988 h 652450"/>
              <a:gd name="connsiteX5" fmla="*/ 254154 w 1413925"/>
              <a:gd name="connsiteY5" fmla="*/ 652450 h 6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925" h="652450">
                <a:moveTo>
                  <a:pt x="1034846" y="0"/>
                </a:moveTo>
                <a:cubicBezTo>
                  <a:pt x="1279541" y="154374"/>
                  <a:pt x="1524236" y="308748"/>
                  <a:pt x="1361106" y="396130"/>
                </a:cubicBezTo>
                <a:cubicBezTo>
                  <a:pt x="1197976" y="483512"/>
                  <a:pt x="246386" y="532057"/>
                  <a:pt x="56068" y="524290"/>
                </a:cubicBezTo>
                <a:cubicBezTo>
                  <a:pt x="-134250" y="516523"/>
                  <a:pt x="221140" y="353411"/>
                  <a:pt x="219198" y="349527"/>
                </a:cubicBezTo>
                <a:cubicBezTo>
                  <a:pt x="217256" y="345643"/>
                  <a:pt x="38590" y="450501"/>
                  <a:pt x="44416" y="500988"/>
                </a:cubicBezTo>
                <a:cubicBezTo>
                  <a:pt x="50242" y="551475"/>
                  <a:pt x="254154" y="652450"/>
                  <a:pt x="254154" y="65245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8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Top 25 International Stalkers</a:t>
            </a:r>
            <a:endParaRPr lang="en-US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4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050" b="1" dirty="0">
                <a:solidFill>
                  <a:srgbClr val="0000FF"/>
                </a:solidFill>
                <a:latin typeface="Lucida Console"/>
                <a:cs typeface="Lucida Console"/>
              </a:rPr>
              <a:t>Rank   </a:t>
            </a:r>
            <a:r>
              <a:rPr lang="nl-NL" sz="1050" b="1" dirty="0" smtClean="0">
                <a:solidFill>
                  <a:srgbClr val="0000FF"/>
                </a:solidFill>
                <a:latin typeface="Lucida Console"/>
                <a:cs typeface="Lucida Console"/>
              </a:rPr>
              <a:t>IP </a:t>
            </a:r>
            <a:r>
              <a:rPr lang="nl-NL" sz="1050" b="1" dirty="0">
                <a:solidFill>
                  <a:srgbClr val="0000FF"/>
                </a:solidFill>
                <a:latin typeface="Lucida Console"/>
                <a:cs typeface="Lucida Console"/>
              </a:rPr>
              <a:t>Net	</a:t>
            </a:r>
            <a:r>
              <a:rPr lang="nl-NL" sz="1050" b="1" dirty="0" smtClean="0">
                <a:solidFill>
                  <a:srgbClr val="0000FF"/>
                </a:solidFill>
                <a:latin typeface="Lucida Console"/>
                <a:cs typeface="Lucida Console"/>
              </a:rPr>
              <a:t>  #</a:t>
            </a:r>
            <a:r>
              <a:rPr lang="nl-NL" sz="1050" b="1" dirty="0">
                <a:solidFill>
                  <a:srgbClr val="0000FF"/>
                </a:solidFill>
                <a:latin typeface="Lucida Console"/>
                <a:cs typeface="Lucida Console"/>
              </a:rPr>
              <a:t>	</a:t>
            </a:r>
            <a:r>
              <a:rPr lang="nl-NL" sz="1050" b="1" dirty="0" smtClean="0">
                <a:solidFill>
                  <a:srgbClr val="0000FF"/>
                </a:solidFill>
                <a:latin typeface="Lucida Console"/>
                <a:cs typeface="Lucida Console"/>
              </a:rPr>
              <a:t>    AVG Delay   AS</a:t>
            </a:r>
            <a:r>
              <a:rPr lang="nl-NL" sz="1050" b="1" dirty="0">
                <a:solidFill>
                  <a:srgbClr val="0000FF"/>
                </a:solidFill>
                <a:latin typeface="Lucida Console"/>
                <a:cs typeface="Lucida Console"/>
              </a:rPr>
              <a:t>	</a:t>
            </a:r>
            <a:r>
              <a:rPr lang="nl-NL" sz="1050" b="1" dirty="0" err="1" smtClean="0">
                <a:solidFill>
                  <a:srgbClr val="0000FF"/>
                </a:solidFill>
                <a:latin typeface="Lucida Console"/>
                <a:cs typeface="Lucida Console"/>
              </a:rPr>
              <a:t>Description</a:t>
            </a:r>
            <a:r>
              <a:rPr lang="pt-BR" sz="1050" b="1" dirty="0">
                <a:solidFill>
                  <a:srgbClr val="0000FF"/>
                </a:solidFill>
                <a:latin typeface="Lucida Console"/>
                <a:cs typeface="Lucida Console"/>
              </a:rPr>
              <a:t> </a:t>
            </a:r>
            <a:endParaRPr lang="pt-BR" sz="1050" b="1" dirty="0" smtClean="0">
              <a:solidFill>
                <a:srgbClr val="0000FF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</a:t>
            </a:r>
            <a:r>
              <a:rPr lang="pt-BR" sz="1050" b="1" dirty="0" smtClean="0">
                <a:solidFill>
                  <a:srgbClr val="000000"/>
                </a:solidFill>
                <a:latin typeface="Lucida Console"/>
                <a:cs typeface="Lucida Console"/>
              </a:rPr>
              <a:t>1  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119.147.146.0  205,033     130.7   4134  CHINANET-BACKBONE No.31,Jin-rong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Street,CN</a:t>
            </a:r>
            <a:endParaRPr lang="pt-BR" sz="1050" b="1" dirty="0">
              <a:solidFill>
                <a:srgbClr val="0000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2   101.226.33.0    6,198   1,576.1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3  180.153.206.0    6,120   1,608.3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4  180.153.214.0    3,827   1,561.0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5   112.64.235.0    3,819   1,544.9  17621  CNCGROUP-SH China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Unicom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Shanghai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network,CN</a:t>
            </a:r>
            <a:endParaRPr lang="pt-BR" sz="1050" b="1" dirty="0">
              <a:solidFill>
                <a:srgbClr val="0000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6   101.226.66.0    3,603   1,577.3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7  180.153.163.0    2,742   1,540.1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8   223.27.200.0    2,740       1.8  45796  BBCONNECT-TH-AS-AP BB Connect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Co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.,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Ltd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.,TH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9   101.226.89.0    2,658   2,230.2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10  180.153.201.0    2,628   1,549.4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11   101.226.65.0    1,528   1,573.3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12     69.41.14.0    1,243   1,127.4  47018  CE-BGPAC -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Covenant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Eyes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,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Inc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.,US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13   101.226.51.0    1,195   1,627.6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14   112.65.193.0    1,038   1,623.9  17621  CNCGROUP-SH China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Unicom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Shanghai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network,CN</a:t>
            </a:r>
            <a:endParaRPr lang="pt-BR" sz="1050" b="1" dirty="0">
              <a:solidFill>
                <a:srgbClr val="0000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15    64.124.98.0      906   1,288.9   6461  ABOVENET -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Abovenet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Communications,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Inc,US</a:t>
            </a:r>
            <a:endParaRPr lang="pt-BR" sz="1050" b="1" dirty="0">
              <a:solidFill>
                <a:srgbClr val="0000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16  180.153.114.0      819   1,632.6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17  180.153.205.0      765   1,497.7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18   208.184.77.0      649   1,419.5   6461  ABOVENET -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Abovenet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 Communications,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Inc,US</a:t>
            </a:r>
            <a:endParaRPr lang="pt-BR" sz="1050" b="1" dirty="0">
              <a:solidFill>
                <a:srgbClr val="0000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19    222.73.77.0      535   1,373.8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20  180.153.211.0      517   1,450.6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21  180.153.161.0      504   1,675.7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22   183.60.153.0      262     451.3   4134  CHINANET-BACKBONE No.31,Jin-rong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Street,CN</a:t>
            </a:r>
            <a:endParaRPr lang="pt-BR" sz="1050" b="1" dirty="0">
              <a:solidFill>
                <a:srgbClr val="0000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23    222.73.76.0      255   1,512.7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24  101.226.102.0      235   2,012.7   4812  CHINANET-SH-AP China Telecom (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Group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),CN</a:t>
            </a:r>
          </a:p>
          <a:p>
            <a:pPr marL="0" indent="0">
              <a:buNone/>
            </a:pP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25   208.80.194.0      227  10,731.5  13448  WEBSENSE -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Websense</a:t>
            </a:r>
            <a:r>
              <a:rPr lang="pt-BR" sz="1050" b="1" dirty="0">
                <a:solidFill>
                  <a:srgbClr val="000000"/>
                </a:solidFill>
                <a:latin typeface="Lucida Console"/>
                <a:cs typeface="Lucida Console"/>
              </a:rPr>
              <a:t>, </a:t>
            </a:r>
            <a:r>
              <a:rPr lang="pt-BR" sz="1050" b="1" dirty="0" err="1">
                <a:solidFill>
                  <a:srgbClr val="000000"/>
                </a:solidFill>
                <a:latin typeface="Lucida Console"/>
                <a:cs typeface="Lucida Console"/>
              </a:rPr>
              <a:t>Inc,US</a:t>
            </a:r>
            <a:endParaRPr lang="pt-BR" sz="1050" b="1" dirty="0">
              <a:solidFill>
                <a:srgbClr val="0000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nl-NL" sz="1050" b="1" dirty="0" smtClean="0">
              <a:solidFill>
                <a:srgbClr val="0000FF"/>
              </a:solidFill>
              <a:latin typeface="Lucida Console"/>
              <a:cs typeface="Lucida Console"/>
            </a:endParaRPr>
          </a:p>
        </p:txBody>
      </p:sp>
    </p:spTree>
    <p:extLst>
      <p:ext uri="{BB962C8B-B14F-4D97-AF65-F5344CB8AC3E}">
        <p14:creationId xmlns:p14="http://schemas.microsoft.com/office/powerpoint/2010/main" val="2768000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9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The Leakiest Browser!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sogou2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 b="-1977"/>
          <a:stretch/>
        </p:blipFill>
        <p:spPr>
          <a:xfrm>
            <a:off x="457200" y="1236724"/>
            <a:ext cx="8229600" cy="5386798"/>
          </a:xfrm>
        </p:spPr>
      </p:pic>
      <p:sp>
        <p:nvSpPr>
          <p:cNvPr id="5" name="Freeform 4"/>
          <p:cNvSpPr/>
          <p:nvPr/>
        </p:nvSpPr>
        <p:spPr>
          <a:xfrm>
            <a:off x="3627794" y="5916300"/>
            <a:ext cx="3571394" cy="840801"/>
          </a:xfrm>
          <a:custGeom>
            <a:avLst/>
            <a:gdLst>
              <a:gd name="connsiteX0" fmla="*/ 2074626 w 3571394"/>
              <a:gd name="connsiteY0" fmla="*/ 815123 h 840801"/>
              <a:gd name="connsiteX1" fmla="*/ 3261592 w 3571394"/>
              <a:gd name="connsiteY1" fmla="*/ 790222 h 840801"/>
              <a:gd name="connsiteX2" fmla="*/ 3469104 w 3571394"/>
              <a:gd name="connsiteY2" fmla="*/ 358614 h 840801"/>
              <a:gd name="connsiteX3" fmla="*/ 1858814 w 3571394"/>
              <a:gd name="connsiteY3" fmla="*/ 34908 h 840801"/>
              <a:gd name="connsiteX4" fmla="*/ 140617 w 3571394"/>
              <a:gd name="connsiteY4" fmla="*/ 84709 h 840801"/>
              <a:gd name="connsiteX5" fmla="*/ 356429 w 3571394"/>
              <a:gd name="connsiteY5" fmla="*/ 707221 h 840801"/>
              <a:gd name="connsiteX6" fmla="*/ 2390043 w 3571394"/>
              <a:gd name="connsiteY6" fmla="*/ 740421 h 84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1394" h="840801">
                <a:moveTo>
                  <a:pt x="2074626" y="815123"/>
                </a:moveTo>
                <a:cubicBezTo>
                  <a:pt x="2551902" y="840715"/>
                  <a:pt x="3029179" y="866307"/>
                  <a:pt x="3261592" y="790222"/>
                </a:cubicBezTo>
                <a:cubicBezTo>
                  <a:pt x="3494005" y="714137"/>
                  <a:pt x="3702900" y="484500"/>
                  <a:pt x="3469104" y="358614"/>
                </a:cubicBezTo>
                <a:cubicBezTo>
                  <a:pt x="3235308" y="232728"/>
                  <a:pt x="2413562" y="80559"/>
                  <a:pt x="1858814" y="34908"/>
                </a:cubicBezTo>
                <a:cubicBezTo>
                  <a:pt x="1304066" y="-10743"/>
                  <a:pt x="391014" y="-27343"/>
                  <a:pt x="140617" y="84709"/>
                </a:cubicBezTo>
                <a:cubicBezTo>
                  <a:pt x="-109780" y="196761"/>
                  <a:pt x="-18475" y="597936"/>
                  <a:pt x="356429" y="707221"/>
                </a:cubicBezTo>
                <a:cubicBezTo>
                  <a:pt x="731333" y="816506"/>
                  <a:pt x="2390043" y="740421"/>
                  <a:pt x="2390043" y="74042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6056" y="4809911"/>
            <a:ext cx="7290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AhnbergHand"/>
                <a:cs typeface="AhnbergHand"/>
              </a:rPr>
              <a:t>Wow! “Public Security Equipment 110 No 0000000025!”</a:t>
            </a:r>
            <a:endParaRPr lang="en-US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517379" y="5211089"/>
            <a:ext cx="749506" cy="1048848"/>
          </a:xfrm>
          <a:custGeom>
            <a:avLst/>
            <a:gdLst>
              <a:gd name="connsiteX0" fmla="*/ 19044 w 749506"/>
              <a:gd name="connsiteY0" fmla="*/ 59507 h 1048848"/>
              <a:gd name="connsiteX1" fmla="*/ 749485 w 749506"/>
              <a:gd name="connsiteY1" fmla="*/ 101008 h 1048848"/>
              <a:gd name="connsiteX2" fmla="*/ 43946 w 749506"/>
              <a:gd name="connsiteY2" fmla="*/ 997424 h 1048848"/>
              <a:gd name="connsiteX3" fmla="*/ 68847 w 749506"/>
              <a:gd name="connsiteY3" fmla="*/ 848021 h 1048848"/>
              <a:gd name="connsiteX4" fmla="*/ 19044 w 749506"/>
              <a:gd name="connsiteY4" fmla="*/ 1047225 h 1048848"/>
              <a:gd name="connsiteX5" fmla="*/ 301260 w 749506"/>
              <a:gd name="connsiteY5" fmla="*/ 947623 h 104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506" h="1048848">
                <a:moveTo>
                  <a:pt x="19044" y="59507"/>
                </a:moveTo>
                <a:cubicBezTo>
                  <a:pt x="382189" y="2098"/>
                  <a:pt x="745335" y="-55311"/>
                  <a:pt x="749485" y="101008"/>
                </a:cubicBezTo>
                <a:cubicBezTo>
                  <a:pt x="753635" y="257327"/>
                  <a:pt x="157386" y="872922"/>
                  <a:pt x="43946" y="997424"/>
                </a:cubicBezTo>
                <a:cubicBezTo>
                  <a:pt x="-69494" y="1121926"/>
                  <a:pt x="72997" y="839721"/>
                  <a:pt x="68847" y="848021"/>
                </a:cubicBezTo>
                <a:cubicBezTo>
                  <a:pt x="64697" y="856321"/>
                  <a:pt x="-19691" y="1030625"/>
                  <a:pt x="19044" y="1047225"/>
                </a:cubicBezTo>
                <a:cubicBezTo>
                  <a:pt x="57779" y="1063825"/>
                  <a:pt x="301260" y="947623"/>
                  <a:pt x="301260" y="94762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749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4. Access ISP Market Share 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http://</a:t>
            </a:r>
            <a:r>
              <a:rPr lang="en-US" dirty="0" err="1"/>
              <a:t>stats.labs.apnic.net</a:t>
            </a:r>
            <a:r>
              <a:rPr lang="en-US" dirty="0"/>
              <a:t>/</a:t>
            </a:r>
            <a:r>
              <a:rPr lang="en-US" dirty="0" err="1"/>
              <a:t>aspop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03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The Challenge: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can we undertake meaningful public  measurements that quantify aspects of </a:t>
            </a:r>
            <a:r>
              <a:rPr lang="en-US" dirty="0" smtClean="0"/>
              <a:t>users’ experiences drawn from across the entire </a:t>
            </a:r>
            <a:r>
              <a:rPr lang="en-US" dirty="0" smtClean="0"/>
              <a:t>Internet that </a:t>
            </a:r>
            <a:r>
              <a:rPr lang="en-US" dirty="0" smtClean="0"/>
              <a:t>does </a:t>
            </a:r>
            <a:r>
              <a:rPr lang="en-US" dirty="0" smtClean="0"/>
              <a:t>not rely on access to private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394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Market Share in HK 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 descr="Screen Shot 2015-08-16 at 8.44.09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r="2288"/>
          <a:stretch/>
        </p:blipFill>
        <p:spPr>
          <a:xfrm>
            <a:off x="258710" y="1570755"/>
            <a:ext cx="8372772" cy="3865492"/>
          </a:xfrm>
        </p:spPr>
      </p:pic>
    </p:spTree>
    <p:extLst>
      <p:ext uri="{BB962C8B-B14F-4D97-AF65-F5344CB8AC3E}">
        <p14:creationId xmlns:p14="http://schemas.microsoft.com/office/powerpoint/2010/main" val="6449593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What Else?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Analysis of failure patterns to detect evidence of structured </a:t>
            </a:r>
            <a:r>
              <a:rPr lang="en-US" dirty="0" smtClean="0"/>
              <a:t>interception </a:t>
            </a:r>
            <a:r>
              <a:rPr lang="en-US" dirty="0" smtClean="0"/>
              <a:t>of DNS and Web retrieval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131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Content Blocking in Iran?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 descr="iraq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65" t="-6031" r="-23656" b="-8681"/>
          <a:stretch/>
        </p:blipFill>
        <p:spPr>
          <a:xfrm rot="5400000">
            <a:off x="442156" y="-967691"/>
            <a:ext cx="8229600" cy="9661746"/>
          </a:xfrm>
        </p:spPr>
      </p:pic>
      <p:sp>
        <p:nvSpPr>
          <p:cNvPr id="5" name="TextBox 4"/>
          <p:cNvSpPr txBox="1"/>
          <p:nvPr/>
        </p:nvSpPr>
        <p:spPr>
          <a:xfrm>
            <a:off x="1162065" y="4017273"/>
            <a:ext cx="291261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AhnbergHand"/>
                <a:cs typeface="AhnbergHand"/>
              </a:rPr>
              <a:t>.</a:t>
            </a:r>
            <a:r>
              <a:rPr lang="en-US" dirty="0" err="1" smtClean="0">
                <a:solidFill>
                  <a:srgbClr val="984807"/>
                </a:solidFill>
                <a:latin typeface="AhnbergHand"/>
                <a:cs typeface="AhnbergHand"/>
              </a:rPr>
              <a:t>il</a:t>
            </a:r>
            <a:r>
              <a:rPr lang="en-US" dirty="0" smtClean="0">
                <a:solidFill>
                  <a:srgbClr val="984807"/>
                </a:solidFill>
                <a:latin typeface="AhnbergHand"/>
                <a:cs typeface="AhnbergHand"/>
              </a:rPr>
              <a:t> appears to use DNS</a:t>
            </a:r>
          </a:p>
          <a:p>
            <a:r>
              <a:rPr lang="en-US" dirty="0" smtClean="0">
                <a:solidFill>
                  <a:srgbClr val="984807"/>
                </a:solidFill>
                <a:latin typeface="AhnbergHand"/>
                <a:cs typeface="AhnbergHand"/>
              </a:rPr>
              <a:t>Response blocking</a:t>
            </a:r>
            <a:endParaRPr lang="en-US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074289" y="5386044"/>
            <a:ext cx="693057" cy="1021553"/>
          </a:xfrm>
          <a:custGeom>
            <a:avLst/>
            <a:gdLst>
              <a:gd name="connsiteX0" fmla="*/ 499267 w 693057"/>
              <a:gd name="connsiteY0" fmla="*/ 897171 h 1021553"/>
              <a:gd name="connsiteX1" fmla="*/ 432864 w 693057"/>
              <a:gd name="connsiteY1" fmla="*/ 191658 h 1021553"/>
              <a:gd name="connsiteX2" fmla="*/ 17840 w 693057"/>
              <a:gd name="connsiteY2" fmla="*/ 50555 h 1021553"/>
              <a:gd name="connsiteX3" fmla="*/ 134047 w 693057"/>
              <a:gd name="connsiteY3" fmla="*/ 930371 h 1021553"/>
              <a:gd name="connsiteX4" fmla="*/ 656976 w 693057"/>
              <a:gd name="connsiteY4" fmla="*/ 946971 h 1021553"/>
              <a:gd name="connsiteX5" fmla="*/ 648676 w 693057"/>
              <a:gd name="connsiteY5" fmla="*/ 515364 h 10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057" h="1021553">
                <a:moveTo>
                  <a:pt x="499267" y="897171"/>
                </a:moveTo>
                <a:cubicBezTo>
                  <a:pt x="506184" y="614966"/>
                  <a:pt x="513102" y="332761"/>
                  <a:pt x="432864" y="191658"/>
                </a:cubicBezTo>
                <a:cubicBezTo>
                  <a:pt x="352626" y="50555"/>
                  <a:pt x="67643" y="-72564"/>
                  <a:pt x="17840" y="50555"/>
                </a:cubicBezTo>
                <a:cubicBezTo>
                  <a:pt x="-31963" y="173674"/>
                  <a:pt x="27524" y="780968"/>
                  <a:pt x="134047" y="930371"/>
                </a:cubicBezTo>
                <a:cubicBezTo>
                  <a:pt x="240570" y="1079774"/>
                  <a:pt x="571205" y="1016139"/>
                  <a:pt x="656976" y="946971"/>
                </a:cubicBezTo>
                <a:cubicBezTo>
                  <a:pt x="742748" y="877803"/>
                  <a:pt x="648676" y="515364"/>
                  <a:pt x="648676" y="51536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43346" y="2991051"/>
            <a:ext cx="193931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AhnbergHand"/>
                <a:cs typeface="AhnbergHand"/>
              </a:rPr>
              <a:t>.sexy appears to use Web</a:t>
            </a:r>
          </a:p>
          <a:p>
            <a:r>
              <a:rPr lang="en-US" dirty="0" smtClean="0">
                <a:solidFill>
                  <a:srgbClr val="984807"/>
                </a:solidFill>
                <a:latin typeface="AhnbergHand"/>
                <a:cs typeface="AhnbergHand"/>
              </a:rPr>
              <a:t>Response blocking</a:t>
            </a:r>
            <a:endParaRPr lang="en-US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76904" y="5469800"/>
            <a:ext cx="693057" cy="1090197"/>
          </a:xfrm>
          <a:custGeom>
            <a:avLst/>
            <a:gdLst>
              <a:gd name="connsiteX0" fmla="*/ 499267 w 693057"/>
              <a:gd name="connsiteY0" fmla="*/ 897171 h 1021553"/>
              <a:gd name="connsiteX1" fmla="*/ 432864 w 693057"/>
              <a:gd name="connsiteY1" fmla="*/ 191658 h 1021553"/>
              <a:gd name="connsiteX2" fmla="*/ 17840 w 693057"/>
              <a:gd name="connsiteY2" fmla="*/ 50555 h 1021553"/>
              <a:gd name="connsiteX3" fmla="*/ 134047 w 693057"/>
              <a:gd name="connsiteY3" fmla="*/ 930371 h 1021553"/>
              <a:gd name="connsiteX4" fmla="*/ 656976 w 693057"/>
              <a:gd name="connsiteY4" fmla="*/ 946971 h 1021553"/>
              <a:gd name="connsiteX5" fmla="*/ 648676 w 693057"/>
              <a:gd name="connsiteY5" fmla="*/ 515364 h 10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057" h="1021553">
                <a:moveTo>
                  <a:pt x="499267" y="897171"/>
                </a:moveTo>
                <a:cubicBezTo>
                  <a:pt x="506184" y="614966"/>
                  <a:pt x="513102" y="332761"/>
                  <a:pt x="432864" y="191658"/>
                </a:cubicBezTo>
                <a:cubicBezTo>
                  <a:pt x="352626" y="50555"/>
                  <a:pt x="67643" y="-72564"/>
                  <a:pt x="17840" y="50555"/>
                </a:cubicBezTo>
                <a:cubicBezTo>
                  <a:pt x="-31963" y="173674"/>
                  <a:pt x="27524" y="780968"/>
                  <a:pt x="134047" y="930371"/>
                </a:cubicBezTo>
                <a:cubicBezTo>
                  <a:pt x="240570" y="1079774"/>
                  <a:pt x="571205" y="1016139"/>
                  <a:pt x="656976" y="946971"/>
                </a:cubicBezTo>
                <a:cubicBezTo>
                  <a:pt x="742748" y="877803"/>
                  <a:pt x="648676" y="515364"/>
                  <a:pt x="648676" y="51536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878656" y="4681285"/>
            <a:ext cx="1096069" cy="971118"/>
          </a:xfrm>
          <a:custGeom>
            <a:avLst/>
            <a:gdLst>
              <a:gd name="connsiteX0" fmla="*/ 134413 w 1096069"/>
              <a:gd name="connsiteY0" fmla="*/ 0 h 971118"/>
              <a:gd name="connsiteX1" fmla="*/ 76310 w 1096069"/>
              <a:gd name="connsiteY1" fmla="*/ 498009 h 971118"/>
              <a:gd name="connsiteX2" fmla="*/ 1047464 w 1096069"/>
              <a:gd name="connsiteY2" fmla="*/ 904717 h 971118"/>
              <a:gd name="connsiteX3" fmla="*/ 964459 w 1096069"/>
              <a:gd name="connsiteY3" fmla="*/ 722113 h 971118"/>
              <a:gd name="connsiteX4" fmla="*/ 1088966 w 1096069"/>
              <a:gd name="connsiteY4" fmla="*/ 913017 h 971118"/>
              <a:gd name="connsiteX5" fmla="*/ 831652 w 1096069"/>
              <a:gd name="connsiteY5" fmla="*/ 971118 h 97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069" h="971118">
                <a:moveTo>
                  <a:pt x="134413" y="0"/>
                </a:moveTo>
                <a:cubicBezTo>
                  <a:pt x="29274" y="173611"/>
                  <a:pt x="-75865" y="347223"/>
                  <a:pt x="76310" y="498009"/>
                </a:cubicBezTo>
                <a:cubicBezTo>
                  <a:pt x="228485" y="648795"/>
                  <a:pt x="899439" y="867366"/>
                  <a:pt x="1047464" y="904717"/>
                </a:cubicBezTo>
                <a:cubicBezTo>
                  <a:pt x="1195489" y="942068"/>
                  <a:pt x="957542" y="720730"/>
                  <a:pt x="964459" y="722113"/>
                </a:cubicBezTo>
                <a:cubicBezTo>
                  <a:pt x="971376" y="723496"/>
                  <a:pt x="1111101" y="871516"/>
                  <a:pt x="1088966" y="913017"/>
                </a:cubicBezTo>
                <a:cubicBezTo>
                  <a:pt x="1066832" y="954518"/>
                  <a:pt x="831652" y="971118"/>
                  <a:pt x="831652" y="97111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389695" y="4349279"/>
            <a:ext cx="715480" cy="1197066"/>
          </a:xfrm>
          <a:custGeom>
            <a:avLst/>
            <a:gdLst>
              <a:gd name="connsiteX0" fmla="*/ 412330 w 715480"/>
              <a:gd name="connsiteY0" fmla="*/ 0 h 1197066"/>
              <a:gd name="connsiteX1" fmla="*/ 5607 w 715480"/>
              <a:gd name="connsiteY1" fmla="*/ 531210 h 1197066"/>
              <a:gd name="connsiteX2" fmla="*/ 677945 w 715480"/>
              <a:gd name="connsiteY2" fmla="*/ 1186922 h 1197066"/>
              <a:gd name="connsiteX3" fmla="*/ 636443 w 715480"/>
              <a:gd name="connsiteY3" fmla="*/ 946218 h 1197066"/>
              <a:gd name="connsiteX4" fmla="*/ 694546 w 715480"/>
              <a:gd name="connsiteY4" fmla="*/ 1170322 h 1197066"/>
              <a:gd name="connsiteX5" fmla="*/ 470433 w 715480"/>
              <a:gd name="connsiteY5" fmla="*/ 1162021 h 119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480" h="1197066">
                <a:moveTo>
                  <a:pt x="412330" y="0"/>
                </a:moveTo>
                <a:cubicBezTo>
                  <a:pt x="186834" y="166695"/>
                  <a:pt x="-38662" y="333390"/>
                  <a:pt x="5607" y="531210"/>
                </a:cubicBezTo>
                <a:cubicBezTo>
                  <a:pt x="49876" y="729030"/>
                  <a:pt x="572806" y="1117754"/>
                  <a:pt x="677945" y="1186922"/>
                </a:cubicBezTo>
                <a:cubicBezTo>
                  <a:pt x="783084" y="1256090"/>
                  <a:pt x="633676" y="948985"/>
                  <a:pt x="636443" y="946218"/>
                </a:cubicBezTo>
                <a:cubicBezTo>
                  <a:pt x="639210" y="943451"/>
                  <a:pt x="722214" y="1134355"/>
                  <a:pt x="694546" y="1170322"/>
                </a:cubicBezTo>
                <a:cubicBezTo>
                  <a:pt x="666878" y="1206289"/>
                  <a:pt x="470433" y="1162021"/>
                  <a:pt x="470433" y="116202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034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Hong Kong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4" name="Content Placeholder 3" descr="ScreenShotpdf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 b="4887"/>
          <a:stretch/>
        </p:blipFill>
        <p:spPr>
          <a:xfrm rot="5400000">
            <a:off x="1382647" y="213560"/>
            <a:ext cx="6315414" cy="7503623"/>
          </a:xfrm>
        </p:spPr>
      </p:pic>
      <p:sp>
        <p:nvSpPr>
          <p:cNvPr id="5" name="TextBox 4"/>
          <p:cNvSpPr txBox="1"/>
          <p:nvPr/>
        </p:nvSpPr>
        <p:spPr>
          <a:xfrm>
            <a:off x="332019" y="3311760"/>
            <a:ext cx="65772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That looks like a high (3%) DNS loss rate – why?</a:t>
            </a:r>
          </a:p>
        </p:txBody>
      </p:sp>
      <p:sp>
        <p:nvSpPr>
          <p:cNvPr id="6" name="Freeform 5"/>
          <p:cNvSpPr/>
          <p:nvPr/>
        </p:nvSpPr>
        <p:spPr>
          <a:xfrm>
            <a:off x="2647848" y="3776569"/>
            <a:ext cx="1750059" cy="2372943"/>
          </a:xfrm>
          <a:custGeom>
            <a:avLst/>
            <a:gdLst>
              <a:gd name="connsiteX0" fmla="*/ 0 w 1750059"/>
              <a:gd name="connsiteY0" fmla="*/ 0 h 2372943"/>
              <a:gd name="connsiteX1" fmla="*/ 622535 w 1750059"/>
              <a:gd name="connsiteY1" fmla="*/ 1070719 h 2372943"/>
              <a:gd name="connsiteX2" fmla="*/ 1676694 w 1750059"/>
              <a:gd name="connsiteY2" fmla="*/ 2315742 h 2372943"/>
              <a:gd name="connsiteX3" fmla="*/ 1668394 w 1750059"/>
              <a:gd name="connsiteY3" fmla="*/ 2182940 h 2372943"/>
              <a:gd name="connsiteX4" fmla="*/ 1734798 w 1750059"/>
              <a:gd name="connsiteY4" fmla="*/ 2357243 h 2372943"/>
              <a:gd name="connsiteX5" fmla="*/ 1419380 w 1750059"/>
              <a:gd name="connsiteY5" fmla="*/ 2232741 h 237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0059" h="2372943">
                <a:moveTo>
                  <a:pt x="0" y="0"/>
                </a:moveTo>
                <a:cubicBezTo>
                  <a:pt x="171543" y="342381"/>
                  <a:pt x="343086" y="684762"/>
                  <a:pt x="622535" y="1070719"/>
                </a:cubicBezTo>
                <a:cubicBezTo>
                  <a:pt x="901984" y="1456676"/>
                  <a:pt x="1502384" y="2130372"/>
                  <a:pt x="1676694" y="2315742"/>
                </a:cubicBezTo>
                <a:cubicBezTo>
                  <a:pt x="1851004" y="2501112"/>
                  <a:pt x="1658710" y="2176023"/>
                  <a:pt x="1668394" y="2182940"/>
                </a:cubicBezTo>
                <a:cubicBezTo>
                  <a:pt x="1678078" y="2189857"/>
                  <a:pt x="1776300" y="2348943"/>
                  <a:pt x="1734798" y="2357243"/>
                </a:cubicBezTo>
                <a:cubicBezTo>
                  <a:pt x="1693296" y="2365543"/>
                  <a:pt x="1556338" y="2299142"/>
                  <a:pt x="1419380" y="223274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907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What Else?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approach allows us to analyze user </a:t>
            </a:r>
            <a:r>
              <a:rPr lang="en-US" dirty="0" err="1" smtClean="0"/>
              <a:t>behaviour</a:t>
            </a:r>
            <a:r>
              <a:rPr lang="en-US" dirty="0" smtClean="0"/>
              <a:t> when presented with particular tests</a:t>
            </a:r>
          </a:p>
          <a:p>
            <a:pPr lvl="1"/>
            <a:r>
              <a:rPr lang="en-US" dirty="0" smtClean="0"/>
              <a:t>DNS: response size, TCP </a:t>
            </a:r>
            <a:r>
              <a:rPr lang="en-US" dirty="0" err="1" smtClean="0"/>
              <a:t>behaviour</a:t>
            </a:r>
            <a:r>
              <a:rPr lang="en-US" dirty="0" smtClean="0"/>
              <a:t>, resolver distribution, matching resolvers to users, resolver timers, EDNS0 use, EDNS0 client subnet use and accuracy, dual stack </a:t>
            </a:r>
            <a:r>
              <a:rPr lang="en-US" dirty="0" err="1" smtClean="0"/>
              <a:t>behaviour</a:t>
            </a:r>
            <a:r>
              <a:rPr lang="en-US" dirty="0" smtClean="0"/>
              <a:t>, response size,…</a:t>
            </a:r>
          </a:p>
          <a:p>
            <a:pPr lvl="1"/>
            <a:r>
              <a:rPr lang="en-US" dirty="0" smtClean="0"/>
              <a:t>Web: Protocol preference, dual stack </a:t>
            </a:r>
            <a:r>
              <a:rPr lang="en-US" dirty="0" err="1" smtClean="0"/>
              <a:t>behaviour</a:t>
            </a:r>
            <a:r>
              <a:rPr lang="en-US" dirty="0" smtClean="0"/>
              <a:t>, response size, fragmentation </a:t>
            </a:r>
            <a:r>
              <a:rPr lang="en-US" dirty="0" err="1" smtClean="0"/>
              <a:t>behaviour</a:t>
            </a:r>
            <a:r>
              <a:rPr lang="en-US" dirty="0" smtClean="0"/>
              <a:t>, 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439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But…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It’s not a general purpose compute platform, so it can’t do many things</a:t>
            </a:r>
          </a:p>
          <a:p>
            <a:pPr lvl="1"/>
            <a:r>
              <a:rPr lang="en-US" dirty="0" smtClean="0"/>
              <a:t>Ping, </a:t>
            </a:r>
            <a:r>
              <a:rPr lang="en-US" dirty="0" err="1" smtClean="0"/>
              <a:t>traceroute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Send data to any destination</a:t>
            </a:r>
          </a:p>
          <a:p>
            <a:pPr lvl="1"/>
            <a:r>
              <a:rPr lang="en-US" dirty="0" smtClean="0"/>
              <a:t>Pull data from any destination</a:t>
            </a:r>
          </a:p>
          <a:p>
            <a:pPr lvl="1"/>
            <a:r>
              <a:rPr lang="en-US" dirty="0" smtClean="0"/>
              <a:t>Use different protocols</a:t>
            </a:r>
          </a:p>
          <a:p>
            <a:r>
              <a:rPr lang="en-US" dirty="0" smtClean="0"/>
              <a:t>This is a “many-to-one” styled setup where the server instrumentation provides insight on the inferred </a:t>
            </a:r>
            <a:r>
              <a:rPr lang="en-US" dirty="0" err="1" smtClean="0"/>
              <a:t>behaviour</a:t>
            </a:r>
            <a:r>
              <a:rPr lang="en-US" dirty="0" smtClean="0"/>
              <a:t> of the edges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014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In Summary…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368"/>
              </a:spcBef>
            </a:pPr>
            <a:r>
              <a:rPr lang="en-US" dirty="0" smtClean="0"/>
              <a:t>Measuring what happens at the user level by measuring some artifact or </a:t>
            </a:r>
            <a:r>
              <a:rPr lang="en-US" dirty="0" err="1" smtClean="0"/>
              <a:t>behaviour</a:t>
            </a:r>
            <a:r>
              <a:rPr lang="en-US" dirty="0" smtClean="0"/>
              <a:t> in the infrastructure and inferring some form of user </a:t>
            </a:r>
            <a:r>
              <a:rPr lang="en-US" dirty="0" err="1" smtClean="0"/>
              <a:t>behaviour</a:t>
            </a:r>
            <a:r>
              <a:rPr lang="en-US" dirty="0" smtClean="0"/>
              <a:t> is always going to be a guess of some form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If you really want to measure user </a:t>
            </a:r>
            <a:r>
              <a:rPr lang="en-US" dirty="0" err="1" smtClean="0"/>
              <a:t>behaviour</a:t>
            </a:r>
            <a:r>
              <a:rPr lang="en-US" dirty="0" smtClean="0"/>
              <a:t> then its useful to trigger the user to behave in the way you want to study or measure 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The technique of embedding simple test code behind ads is one way of achieving this objective</a:t>
            </a:r>
            <a:endParaRPr lang="en-US" dirty="0"/>
          </a:p>
          <a:p>
            <a:pPr lvl="1">
              <a:spcBef>
                <a:spcPts val="1368"/>
              </a:spcBef>
            </a:pPr>
            <a:r>
              <a:rPr lang="en-US" dirty="0" smtClean="0"/>
              <a:t>for certain kinds of </a:t>
            </a:r>
            <a:r>
              <a:rPr lang="en-US" dirty="0" err="1" smtClean="0"/>
              <a:t>behaviours</a:t>
            </a:r>
            <a:r>
              <a:rPr lang="en-US" dirty="0" smtClean="0"/>
              <a:t> relating to the DNS and to URL fetching</a:t>
            </a:r>
          </a:p>
          <a:p>
            <a:pPr>
              <a:spcBef>
                <a:spcPts val="1368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0285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0344" y="3134261"/>
            <a:ext cx="6486456" cy="2039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APNIC Labs: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Geoff Huston</a:t>
            </a:r>
          </a:p>
          <a:p>
            <a:pPr marL="0" indent="0">
              <a:buNone/>
            </a:pPr>
            <a:r>
              <a:rPr lang="en-US" sz="2800" dirty="0" smtClean="0"/>
              <a:t>     George </a:t>
            </a:r>
            <a:r>
              <a:rPr lang="en-US" sz="2800" dirty="0" err="1" smtClean="0"/>
              <a:t>Michaelson</a:t>
            </a:r>
            <a:r>
              <a:rPr lang="en-US" sz="2800" dirty="0" smtClean="0"/>
              <a:t>	    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878490" y="3609517"/>
            <a:ext cx="2621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Max's Handwritin"/>
                <a:cs typeface="Max's Handwritin"/>
              </a:rPr>
              <a:t>research@apnic.net</a:t>
            </a:r>
            <a:endParaRPr lang="en-US" sz="3600" b="1" dirty="0" smtClean="0">
              <a:latin typeface="Max's Handwritin"/>
              <a:cs typeface="Max's Handwritin"/>
            </a:endParaRPr>
          </a:p>
          <a:p>
            <a:endParaRPr lang="en-US" sz="3600" b="1" dirty="0">
              <a:latin typeface="Max's Handwritin"/>
              <a:cs typeface="Max's Handwriti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288" y="995638"/>
            <a:ext cx="715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Thanks to the folk at Google Research for their generous support of our work!</a:t>
            </a:r>
            <a:endParaRPr lang="en-AU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7277478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984807"/>
                </a:solidFill>
              </a:rPr>
              <a:t>Questions?</a:t>
            </a:r>
            <a:endParaRPr lang="en-US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For example… IPv6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It would be good to know how we are going with the transition to IPv6</a:t>
            </a:r>
          </a:p>
          <a:p>
            <a:r>
              <a:rPr lang="en-US" dirty="0" smtClean="0"/>
              <a:t>And it would be good everyone to know how everyone else is going with the transition to IPv6</a:t>
            </a:r>
          </a:p>
          <a:p>
            <a:r>
              <a:rPr lang="en-US" dirty="0" smtClean="0"/>
              <a:t>What </a:t>
            </a:r>
            <a:r>
              <a:rPr lang="en-US" b="1" dirty="0" smtClean="0"/>
              <a:t>can</a:t>
            </a:r>
            <a:r>
              <a:rPr lang="en-US" dirty="0" smtClean="0"/>
              <a:t> we measure?</a:t>
            </a:r>
          </a:p>
          <a:p>
            <a:pPr lvl="1"/>
            <a:r>
              <a:rPr lang="en-US" dirty="0" smtClean="0"/>
              <a:t>IPv6 in the DNS – AAAA records in the </a:t>
            </a:r>
            <a:r>
              <a:rPr lang="en-US" dirty="0" err="1" smtClean="0"/>
              <a:t>Alexa</a:t>
            </a:r>
            <a:r>
              <a:rPr lang="en-US" dirty="0" smtClean="0"/>
              <a:t> top N</a:t>
            </a:r>
          </a:p>
          <a:p>
            <a:pPr lvl="1"/>
            <a:r>
              <a:rPr lang="en-US" dirty="0" smtClean="0"/>
              <a:t>IPv6 in routing – IPv6 routing table</a:t>
            </a:r>
          </a:p>
          <a:p>
            <a:pPr lvl="1"/>
            <a:r>
              <a:rPr lang="en-US" dirty="0" smtClean="0"/>
              <a:t>IPv6 traffic exchanges – traffic graphs</a:t>
            </a:r>
          </a:p>
          <a:p>
            <a:r>
              <a:rPr lang="en-US" dirty="0" smtClean="0"/>
              <a:t>What </a:t>
            </a:r>
            <a:r>
              <a:rPr lang="en-US" b="1" dirty="0" smtClean="0"/>
              <a:t>should</a:t>
            </a:r>
            <a:r>
              <a:rPr lang="en-US" dirty="0" smtClean="0"/>
              <a:t> we measure?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ow many connected devices on today’s Internet are capable of making IPv6 connections?</a:t>
            </a:r>
          </a:p>
        </p:txBody>
      </p:sp>
    </p:spTree>
    <p:extLst>
      <p:ext uri="{BB962C8B-B14F-4D97-AF65-F5344CB8AC3E}">
        <p14:creationId xmlns:p14="http://schemas.microsoft.com/office/powerpoint/2010/main" val="446873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4877</TotalTime>
  <Words>8104</Words>
  <Application>Microsoft Macintosh PowerPoint</Application>
  <PresentationFormat>On-screen Show (4:3)</PresentationFormat>
  <Paragraphs>538</Paragraphs>
  <Slides>88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Measuring the End User</vt:lpstr>
      <vt:lpstr>Measurement Bias</vt:lpstr>
      <vt:lpstr>“Measurable” Questions?</vt:lpstr>
      <vt:lpstr>Users vs Infrastructure</vt:lpstr>
      <vt:lpstr>The Internet is all about US!</vt:lpstr>
      <vt:lpstr>What’s the question?</vt:lpstr>
      <vt:lpstr>Private vs Public</vt:lpstr>
      <vt:lpstr>The Challenge:</vt:lpstr>
      <vt:lpstr>For example… IPv6</vt:lpstr>
      <vt:lpstr>How to measure millions of end devices for their IPv6 capability?</vt:lpstr>
      <vt:lpstr>How to measure millions of end devices for their IPv6 capability?</vt:lpstr>
      <vt:lpstr>How to measure millions of end devices for their IPv6 capability?</vt:lpstr>
      <vt:lpstr>Ads are ubiquitous</vt:lpstr>
      <vt:lpstr>Ads are ubiquitous</vt:lpstr>
      <vt:lpstr>Ads are ubiquitous</vt:lpstr>
      <vt:lpstr>Ads use active scripts</vt:lpstr>
      <vt:lpstr>Adobe Flash and the network</vt:lpstr>
      <vt:lpstr>Adobe Flash and the network</vt:lpstr>
      <vt:lpstr>APNIC’s measurement technique</vt:lpstr>
      <vt:lpstr>The Ad Measurement Technique</vt:lpstr>
      <vt:lpstr>The Ad Measurement Technique</vt:lpstr>
      <vt:lpstr>The Ad Measurement Technique</vt:lpstr>
      <vt:lpstr>The Ad Measurement Technique</vt:lpstr>
      <vt:lpstr>The Ad Measurement Technique</vt:lpstr>
      <vt:lpstr>Advertising placement logic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Fresh Eyeballs</vt:lpstr>
      <vt:lpstr>Success!</vt:lpstr>
      <vt:lpstr>Success … of a sort!</vt:lpstr>
      <vt:lpstr>“Raw” AD counts per day</vt:lpstr>
      <vt:lpstr>ITU-T’s Internet User Census</vt:lpstr>
      <vt:lpstr>“Weighting” sample data to correct AD Placement bias</vt:lpstr>
      <vt:lpstr>Weighting the Results</vt:lpstr>
      <vt:lpstr>Measuring ALL of the Internet</vt:lpstr>
      <vt:lpstr>What does this allow?</vt:lpstr>
      <vt:lpstr>1. Measuring IPv6</vt:lpstr>
      <vt:lpstr>Measuring IPv6</vt:lpstr>
      <vt:lpstr>What we see (Web Log)</vt:lpstr>
      <vt:lpstr>What we see (Web Log)</vt:lpstr>
      <vt:lpstr>What we see (Web Log)</vt:lpstr>
      <vt:lpstr>What we see (Web Log)</vt:lpstr>
      <vt:lpstr>What we see (Web Log)</vt:lpstr>
      <vt:lpstr>IPv6 Deployment</vt:lpstr>
      <vt:lpstr>IPv6 Deployment in Hong Kong</vt:lpstr>
      <vt:lpstr>IPv6 Deployment in Hong Kong</vt:lpstr>
      <vt:lpstr>IPv6 Deployment in the US</vt:lpstr>
      <vt:lpstr>IPv6 Deployment in Comcast</vt:lpstr>
      <vt:lpstr>Measuring Platforms</vt:lpstr>
      <vt:lpstr>Measuring Browsers</vt:lpstr>
      <vt:lpstr>2. Measuring DNS Behaviours</vt:lpstr>
      <vt:lpstr>Measuring DNSSEC</vt:lpstr>
      <vt:lpstr>What We See (DNS Log)</vt:lpstr>
      <vt:lpstr>DNSSEC Validation</vt:lpstr>
      <vt:lpstr>DNSSEC Validation in Hong Kong</vt:lpstr>
      <vt:lpstr>DNSSEC Validation in Hong Kong</vt:lpstr>
      <vt:lpstr>DNSSEC Validation in Sweden</vt:lpstr>
      <vt:lpstr>What Else?</vt:lpstr>
      <vt:lpstr>Answering the ECC question – DNS + WEB</vt:lpstr>
      <vt:lpstr>ECC Results</vt:lpstr>
      <vt:lpstr>What Else?</vt:lpstr>
      <vt:lpstr>Foreign (CC) Resolution: Top Resolvers by AS</vt:lpstr>
      <vt:lpstr>Offshore DNS from HK Users</vt:lpstr>
      <vt:lpstr>Offshore DNS from HK Users</vt:lpstr>
      <vt:lpstr>Market Penetration of Google’s Public DNS</vt:lpstr>
      <vt:lpstr>Why is this happening?</vt:lpstr>
      <vt:lpstr>3. Digital Stalking</vt:lpstr>
      <vt:lpstr>7</vt:lpstr>
      <vt:lpstr>Some Stalker Numbers</vt:lpstr>
      <vt:lpstr>PowerPoint Presentation</vt:lpstr>
      <vt:lpstr>Online Privacy? Really?</vt:lpstr>
      <vt:lpstr>Stalking Rates by Country</vt:lpstr>
      <vt:lpstr>Stalking Delay</vt:lpstr>
      <vt:lpstr>Top 25 International Stalkers</vt:lpstr>
      <vt:lpstr>The Leakiest Browser!</vt:lpstr>
      <vt:lpstr>4. Access ISP Market Share </vt:lpstr>
      <vt:lpstr>Market Share in HK </vt:lpstr>
      <vt:lpstr>What Else?</vt:lpstr>
      <vt:lpstr>Content Blocking in Iran?</vt:lpstr>
      <vt:lpstr>Hong Kong</vt:lpstr>
      <vt:lpstr>What Else?</vt:lpstr>
      <vt:lpstr>But…</vt:lpstr>
      <vt:lpstr>In Summary…</vt:lpstr>
      <vt:lpstr>PowerPoint Presentation</vt:lpstr>
      <vt:lpstr>Questions?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the End User</dc:title>
  <dc:creator>Geoff Huston</dc:creator>
  <cp:lastModifiedBy>Geoff Huston</cp:lastModifiedBy>
  <cp:revision>70</cp:revision>
  <dcterms:created xsi:type="dcterms:W3CDTF">2014-03-06T06:00:32Z</dcterms:created>
  <dcterms:modified xsi:type="dcterms:W3CDTF">2015-09-09T12:41:56Z</dcterms:modified>
</cp:coreProperties>
</file>