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3"/>
  </p:notesMasterIdLst>
  <p:handoutMasterIdLst>
    <p:handoutMasterId r:id="rId54"/>
  </p:handoutMasterIdLst>
  <p:sldIdLst>
    <p:sldId id="272" r:id="rId2"/>
    <p:sldId id="320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322" r:id="rId11"/>
    <p:sldId id="321" r:id="rId12"/>
    <p:sldId id="282" r:id="rId13"/>
    <p:sldId id="323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324" r:id="rId25"/>
    <p:sldId id="325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26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CFF"/>
    <a:srgbClr val="5C5C5C"/>
    <a:srgbClr val="C01B1C"/>
    <a:srgbClr val="C40836"/>
    <a:srgbClr val="590F4A"/>
    <a:srgbClr val="166813"/>
    <a:srgbClr val="004FBB"/>
    <a:srgbClr val="383838"/>
    <a:srgbClr val="00A2D7"/>
    <a:srgbClr val="FF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2176" y="-1280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6E606-A10F-224D-985D-2B96CE18CE37}" type="datetimeFigureOut">
              <a:rPr lang="en-US" smtClean="0"/>
              <a:pPr/>
              <a:t>30/08/15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8AA6-3752-434A-BDF7-58C9E8FDA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84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0EEA6-3FE3-4FAA-B648-A79F7B237411}" type="datetimeFigureOut">
              <a:rPr lang="en-AU" smtClean="0"/>
              <a:pPr/>
              <a:t>30/08/15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60B50-68CE-4856-A7F5-953E39274F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4075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1" y="0"/>
            <a:ext cx="9161998" cy="6909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44825"/>
            <a:ext cx="8208912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077072"/>
            <a:ext cx="820891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smal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" y="0"/>
            <a:ext cx="9159974" cy="6909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44825"/>
            <a:ext cx="8208912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077072"/>
            <a:ext cx="820891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4119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62000" cy="6909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08912" cy="72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258888" y="2420888"/>
            <a:ext cx="6985520" cy="252028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3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 small graphic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" y="-1"/>
            <a:ext cx="9159974" cy="6909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08912" cy="72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258888" y="2420888"/>
            <a:ext cx="6985520" cy="252028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2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565103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8" cy="35283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4456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764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6534864"/>
            <a:ext cx="9180000" cy="3519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35206" y="6625130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8" r:id="rId2"/>
    <p:sldLayoutId id="2147483676" r:id="rId3"/>
    <p:sldLayoutId id="2147483677" r:id="rId4"/>
    <p:sldLayoutId id="2147483667" r:id="rId5"/>
    <p:sldLayoutId id="2147483668" r:id="rId6"/>
    <p:sldLayoutId id="2147483672" r:id="rId7"/>
    <p:sldLayoutId id="2147483674" r:id="rId8"/>
    <p:sldLayoutId id="2147483675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Status of APNIC’s IPv4 Resources:</a:t>
            </a:r>
            <a:br>
              <a:rPr lang="en-US" sz="3200" dirty="0" smtClean="0"/>
            </a:br>
            <a:r>
              <a:rPr lang="en-US" sz="3200" dirty="0" smtClean="0"/>
              <a:t>Exhaustion &amp; Transfers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Geoff Huston</a:t>
            </a:r>
          </a:p>
          <a:p>
            <a:r>
              <a:rPr lang="en-US" sz="2000" dirty="0" smtClean="0"/>
              <a:t>APNIC Labs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475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352928" cy="1143000"/>
          </a:xfrm>
        </p:spPr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026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LACNIC running a split pool of two /11 blocks</a:t>
            </a:r>
          </a:p>
          <a:p>
            <a:pPr marL="457200" lvl="1" indent="0">
              <a:buNone/>
            </a:pPr>
            <a:r>
              <a:rPr lang="en-US" sz="2400" dirty="0"/>
              <a:t>1 ½ - 2 years to go</a:t>
            </a:r>
          </a:p>
          <a:p>
            <a:endParaRPr lang="en-US" sz="2800" dirty="0" smtClean="0"/>
          </a:p>
          <a:p>
            <a:r>
              <a:rPr lang="en-US" sz="2800" dirty="0" smtClean="0"/>
              <a:t>APNIC </a:t>
            </a:r>
            <a:r>
              <a:rPr lang="en-US" sz="2800" dirty="0"/>
              <a:t>running out of their last /8 plus IANA Return Pool (max allocation is a /22 from each pool) </a:t>
            </a:r>
          </a:p>
          <a:p>
            <a:pPr marL="457200" lvl="1" indent="0">
              <a:buNone/>
            </a:pPr>
            <a:r>
              <a:rPr lang="en-US" sz="2400" dirty="0"/>
              <a:t>2 - 2 ½ years to go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AFRINIC still have a pool of 2.5 /8s to go </a:t>
            </a:r>
          </a:p>
          <a:p>
            <a:pPr marL="457200" lvl="1" indent="0">
              <a:buNone/>
            </a:pPr>
            <a:r>
              <a:rPr lang="en-US" sz="2400" dirty="0" smtClean="0"/>
              <a:t>4 years to go</a:t>
            </a:r>
          </a:p>
          <a:p>
            <a:pPr marL="26670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RIPE NCC running out of their last /8 plus IANA Return Pool  (max allocation is a /22)</a:t>
            </a:r>
          </a:p>
          <a:p>
            <a:pPr marL="457200" lvl="1" indent="0">
              <a:buNone/>
            </a:pPr>
            <a:r>
              <a:rPr lang="en-US" sz="2400" dirty="0" smtClean="0"/>
              <a:t>4 ½ - 5 ½ years to go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dirty="0"/>
              <a:t>ARIN reserved a /10 for V6 transition, running the remaining pool to complete exhaustion</a:t>
            </a:r>
          </a:p>
          <a:p>
            <a:pPr marL="457200" lvl="1" indent="0">
              <a:buNone/>
            </a:pPr>
            <a:r>
              <a:rPr lang="en-US" sz="2400" dirty="0"/>
              <a:t>Inadequate data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4" name="Freeform 3"/>
          <p:cNvSpPr/>
          <p:nvPr/>
        </p:nvSpPr>
        <p:spPr>
          <a:xfrm>
            <a:off x="611560" y="2492897"/>
            <a:ext cx="2560648" cy="648072"/>
          </a:xfrm>
          <a:custGeom>
            <a:avLst/>
            <a:gdLst>
              <a:gd name="connsiteX0" fmla="*/ 920565 w 2560648"/>
              <a:gd name="connsiteY0" fmla="*/ 677039 h 819087"/>
              <a:gd name="connsiteX1" fmla="*/ 2424547 w 2560648"/>
              <a:gd name="connsiteY1" fmla="*/ 785664 h 819087"/>
              <a:gd name="connsiteX2" fmla="*/ 2357703 w 2560648"/>
              <a:gd name="connsiteY2" fmla="*/ 225827 h 819087"/>
              <a:gd name="connsiteX3" fmla="*/ 1254783 w 2560648"/>
              <a:gd name="connsiteY3" fmla="*/ 221 h 819087"/>
              <a:gd name="connsiteX4" fmla="*/ 59954 w 2560648"/>
              <a:gd name="connsiteY4" fmla="*/ 259250 h 819087"/>
              <a:gd name="connsiteX5" fmla="*/ 260484 w 2560648"/>
              <a:gd name="connsiteY5" fmla="*/ 626904 h 819087"/>
              <a:gd name="connsiteX6" fmla="*/ 970698 w 2560648"/>
              <a:gd name="connsiteY6" fmla="*/ 819087 h 81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0648" h="819087">
                <a:moveTo>
                  <a:pt x="920565" y="677039"/>
                </a:moveTo>
                <a:cubicBezTo>
                  <a:pt x="1552794" y="768952"/>
                  <a:pt x="2185024" y="860866"/>
                  <a:pt x="2424547" y="785664"/>
                </a:cubicBezTo>
                <a:cubicBezTo>
                  <a:pt x="2664070" y="710462"/>
                  <a:pt x="2552664" y="356734"/>
                  <a:pt x="2357703" y="225827"/>
                </a:cubicBezTo>
                <a:cubicBezTo>
                  <a:pt x="2162742" y="94920"/>
                  <a:pt x="1637741" y="-5349"/>
                  <a:pt x="1254783" y="221"/>
                </a:cubicBezTo>
                <a:cubicBezTo>
                  <a:pt x="871825" y="5791"/>
                  <a:pt x="225670" y="154803"/>
                  <a:pt x="59954" y="259250"/>
                </a:cubicBezTo>
                <a:cubicBezTo>
                  <a:pt x="-105762" y="363697"/>
                  <a:pt x="108693" y="533598"/>
                  <a:pt x="260484" y="626904"/>
                </a:cubicBezTo>
                <a:cubicBezTo>
                  <a:pt x="412275" y="720210"/>
                  <a:pt x="970698" y="819087"/>
                  <a:pt x="970698" y="81908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1090124">
            <a:off x="1992819" y="3259715"/>
            <a:ext cx="5622052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  <a:latin typeface="AhnbergHand"/>
                <a:cs typeface="AhnbergHand"/>
              </a:rPr>
              <a:t>Really?</a:t>
            </a:r>
          </a:p>
          <a:p>
            <a:endParaRPr lang="en-US" sz="2400" dirty="0">
              <a:solidFill>
                <a:srgbClr val="000090"/>
              </a:solidFill>
              <a:latin typeface="AhnbergHand"/>
              <a:cs typeface="AhnbergHand"/>
            </a:endParaRPr>
          </a:p>
          <a:p>
            <a:r>
              <a:rPr lang="en-US" sz="2400" dirty="0" smtClean="0">
                <a:solidFill>
                  <a:srgbClr val="000090"/>
                </a:solidFill>
                <a:latin typeface="AhnbergHand"/>
                <a:cs typeface="AhnbergHand"/>
              </a:rPr>
              <a:t>Lets take a more detailed look at</a:t>
            </a:r>
            <a:endParaRPr lang="en-US" sz="2400" dirty="0">
              <a:solidFill>
                <a:srgbClr val="000090"/>
              </a:solidFill>
              <a:latin typeface="AhnbergHand"/>
              <a:cs typeface="AhnbergHand"/>
            </a:endParaRPr>
          </a:p>
          <a:p>
            <a:r>
              <a:rPr lang="en-US" sz="2400" dirty="0" smtClean="0">
                <a:solidFill>
                  <a:srgbClr val="000090"/>
                </a:solidFill>
                <a:latin typeface="AhnbergHand"/>
                <a:cs typeface="AhnbergHand"/>
              </a:rPr>
              <a:t>APNIC’s situation</a:t>
            </a:r>
          </a:p>
        </p:txBody>
      </p:sp>
    </p:spTree>
    <p:extLst>
      <p:ext uri="{BB962C8B-B14F-4D97-AF65-F5344CB8AC3E}">
        <p14:creationId xmlns:p14="http://schemas.microsoft.com/office/powerpoint/2010/main" val="860116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11</a:t>
            </a:fld>
            <a:endParaRPr lang="en-AU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683569" y="1988840"/>
            <a:ext cx="7200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APNIC’s Last /8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031357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APNIC’s Address Pools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34" r="17360"/>
          <a:stretch/>
        </p:blipFill>
        <p:spPr>
          <a:xfrm>
            <a:off x="525772" y="2897137"/>
            <a:ext cx="8161028" cy="2526508"/>
          </a:xfrm>
        </p:spPr>
      </p:pic>
    </p:spTree>
    <p:extLst>
      <p:ext uri="{BB962C8B-B14F-4D97-AF65-F5344CB8AC3E}">
        <p14:creationId xmlns:p14="http://schemas.microsoft.com/office/powerpoint/2010/main" val="689950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APNIC’s Address Pools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34" r="17360"/>
          <a:stretch/>
        </p:blipFill>
        <p:spPr>
          <a:xfrm>
            <a:off x="525772" y="2897137"/>
            <a:ext cx="8161028" cy="2526508"/>
          </a:xfrm>
        </p:spPr>
      </p:pic>
      <p:sp>
        <p:nvSpPr>
          <p:cNvPr id="5" name="Freeform 4"/>
          <p:cNvSpPr/>
          <p:nvPr/>
        </p:nvSpPr>
        <p:spPr>
          <a:xfrm>
            <a:off x="475206" y="3051753"/>
            <a:ext cx="8010078" cy="553115"/>
          </a:xfrm>
          <a:custGeom>
            <a:avLst/>
            <a:gdLst>
              <a:gd name="connsiteX0" fmla="*/ 2027013 w 8010078"/>
              <a:gd name="connsiteY0" fmla="*/ 85228 h 553115"/>
              <a:gd name="connsiteX1" fmla="*/ 700079 w 8010078"/>
              <a:gd name="connsiteY1" fmla="*/ 9410 h 553115"/>
              <a:gd name="connsiteX2" fmla="*/ 140871 w 8010078"/>
              <a:gd name="connsiteY2" fmla="*/ 274774 h 553115"/>
              <a:gd name="connsiteX3" fmla="*/ 283042 w 8010078"/>
              <a:gd name="connsiteY3" fmla="*/ 530661 h 553115"/>
              <a:gd name="connsiteX4" fmla="*/ 3069605 w 8010078"/>
              <a:gd name="connsiteY4" fmla="*/ 540138 h 553115"/>
              <a:gd name="connsiteX5" fmla="*/ 5676083 w 8010078"/>
              <a:gd name="connsiteY5" fmla="*/ 521183 h 553115"/>
              <a:gd name="connsiteX6" fmla="*/ 7467444 w 8010078"/>
              <a:gd name="connsiteY6" fmla="*/ 502229 h 553115"/>
              <a:gd name="connsiteX7" fmla="*/ 7941350 w 8010078"/>
              <a:gd name="connsiteY7" fmla="*/ 445365 h 553115"/>
              <a:gd name="connsiteX8" fmla="*/ 7846569 w 8010078"/>
              <a:gd name="connsiteY8" fmla="*/ 236865 h 553115"/>
              <a:gd name="connsiteX9" fmla="*/ 6462765 w 8010078"/>
              <a:gd name="connsiteY9" fmla="*/ 170524 h 553115"/>
              <a:gd name="connsiteX10" fmla="*/ 4301758 w 8010078"/>
              <a:gd name="connsiteY10" fmla="*/ 208433 h 553115"/>
              <a:gd name="connsiteX11" fmla="*/ 2785261 w 8010078"/>
              <a:gd name="connsiteY11" fmla="*/ 170524 h 553115"/>
              <a:gd name="connsiteX12" fmla="*/ 1609977 w 8010078"/>
              <a:gd name="connsiteY12" fmla="*/ 180001 h 553115"/>
              <a:gd name="connsiteX13" fmla="*/ 955988 w 8010078"/>
              <a:gd name="connsiteY13" fmla="*/ 123137 h 55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10078" h="553115">
                <a:moveTo>
                  <a:pt x="2027013" y="85228"/>
                </a:moveTo>
                <a:cubicBezTo>
                  <a:pt x="1520724" y="31523"/>
                  <a:pt x="1014436" y="-22181"/>
                  <a:pt x="700079" y="9410"/>
                </a:cubicBezTo>
                <a:cubicBezTo>
                  <a:pt x="385722" y="41001"/>
                  <a:pt x="210377" y="187899"/>
                  <a:pt x="140871" y="274774"/>
                </a:cubicBezTo>
                <a:cubicBezTo>
                  <a:pt x="71365" y="361649"/>
                  <a:pt x="-205080" y="486434"/>
                  <a:pt x="283042" y="530661"/>
                </a:cubicBezTo>
                <a:cubicBezTo>
                  <a:pt x="771164" y="574888"/>
                  <a:pt x="3069605" y="540138"/>
                  <a:pt x="3069605" y="540138"/>
                </a:cubicBezTo>
                <a:lnTo>
                  <a:pt x="5676083" y="521183"/>
                </a:lnTo>
                <a:lnTo>
                  <a:pt x="7467444" y="502229"/>
                </a:lnTo>
                <a:cubicBezTo>
                  <a:pt x="7844989" y="489593"/>
                  <a:pt x="7878163" y="489592"/>
                  <a:pt x="7941350" y="445365"/>
                </a:cubicBezTo>
                <a:cubicBezTo>
                  <a:pt x="8004537" y="401138"/>
                  <a:pt x="8093000" y="282672"/>
                  <a:pt x="7846569" y="236865"/>
                </a:cubicBezTo>
                <a:cubicBezTo>
                  <a:pt x="7600138" y="191058"/>
                  <a:pt x="6462765" y="170524"/>
                  <a:pt x="6462765" y="170524"/>
                </a:cubicBezTo>
                <a:lnTo>
                  <a:pt x="4301758" y="208433"/>
                </a:lnTo>
                <a:cubicBezTo>
                  <a:pt x="3688841" y="208433"/>
                  <a:pt x="2785261" y="170524"/>
                  <a:pt x="2785261" y="170524"/>
                </a:cubicBezTo>
                <a:cubicBezTo>
                  <a:pt x="2336631" y="165785"/>
                  <a:pt x="1914856" y="187899"/>
                  <a:pt x="1609977" y="180001"/>
                </a:cubicBezTo>
                <a:cubicBezTo>
                  <a:pt x="1305098" y="172103"/>
                  <a:pt x="1130543" y="147620"/>
                  <a:pt x="955988" y="12313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7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 Allocation from the last /8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This means that Members can still get IPv4 address space; however,  each Member is entitled to a total maximum of a /22 (or 1,024 addresses) from each pool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79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103/8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Assigned: 6,101,760</a:t>
            </a:r>
          </a:p>
          <a:p>
            <a:pPr marL="0" indent="0">
              <a:buNone/>
            </a:pPr>
            <a:r>
              <a:rPr lang="en-US" dirty="0" smtClean="0"/>
              <a:t>Available: 10,379,264</a:t>
            </a:r>
          </a:p>
          <a:p>
            <a:pPr marL="0" indent="0">
              <a:buNone/>
            </a:pPr>
            <a:r>
              <a:rPr lang="en-US" dirty="0" smtClean="0"/>
              <a:t>Reserved: 296,192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306" y="1410671"/>
            <a:ext cx="3863731" cy="2953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754497">
            <a:off x="2914748" y="4227908"/>
            <a:ext cx="3059186" cy="369332"/>
          </a:xfrm>
          <a:prstGeom prst="rect">
            <a:avLst/>
          </a:prstGeom>
          <a:solidFill>
            <a:srgbClr val="FFF5CE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As of mid August 2015</a:t>
            </a:r>
            <a:endParaRPr lang="en-US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30195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3116"/>
            <a:ext cx="8229600" cy="1143000"/>
          </a:xfrm>
        </p:spPr>
        <p:txBody>
          <a:bodyPr/>
          <a:lstStyle/>
          <a:p>
            <a:r>
              <a:rPr lang="en-US" dirty="0" smtClean="0"/>
              <a:t>APNIC’s Last /8</a:t>
            </a:r>
            <a:endParaRPr lang="en-US" dirty="0"/>
          </a:p>
        </p:txBody>
      </p:sp>
      <p:pic>
        <p:nvPicPr>
          <p:cNvPr id="4" name="Content Placeholder 3" descr="plot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0" b="-631"/>
          <a:stretch/>
        </p:blipFill>
        <p:spPr>
          <a:xfrm>
            <a:off x="457200" y="609835"/>
            <a:ext cx="8229600" cy="5843501"/>
          </a:xfrm>
        </p:spPr>
      </p:pic>
      <p:sp>
        <p:nvSpPr>
          <p:cNvPr id="3" name="TextBox 2"/>
          <p:cNvSpPr txBox="1"/>
          <p:nvPr/>
        </p:nvSpPr>
        <p:spPr>
          <a:xfrm>
            <a:off x="1345228" y="3366118"/>
            <a:ext cx="3016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79072" y="3366118"/>
            <a:ext cx="3016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96723" y="3366118"/>
            <a:ext cx="3016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94869" y="3366118"/>
            <a:ext cx="3016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81622" y="3366118"/>
            <a:ext cx="3016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41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smtClean="0"/>
              <a:t>Allocation Sizes - APNIC</a:t>
            </a:r>
            <a:endParaRPr lang="en-US" dirty="0"/>
          </a:p>
        </p:txBody>
      </p:sp>
      <p:pic>
        <p:nvPicPr>
          <p:cNvPr id="4" name="Content Placeholder 3" descr="plot3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-631"/>
          <a:stretch/>
        </p:blipFill>
        <p:spPr>
          <a:xfrm>
            <a:off x="457200" y="728387"/>
            <a:ext cx="8229600" cy="5814857"/>
          </a:xfrm>
        </p:spPr>
      </p:pic>
    </p:spTree>
    <p:extLst>
      <p:ext uri="{BB962C8B-B14F-4D97-AF65-F5344CB8AC3E}">
        <p14:creationId xmlns:p14="http://schemas.microsoft.com/office/powerpoint/2010/main" val="1895077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Larger Holdings in 103/8?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59800" cy="49842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dirty="0" smtClean="0"/>
              <a:t>There are 100 instances where the same end entity is listed as holding more than 1,024 addresses assigned from 103/8</a:t>
            </a:r>
          </a:p>
          <a:p>
            <a:pPr marL="0" indent="0">
              <a:buNone/>
            </a:pPr>
            <a:r>
              <a:rPr lang="en-AU" dirty="0" smtClean="0"/>
              <a:t>These are probably the result of post allocations mergers, acquisitions and transfers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1 x   1,280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4 x   1,536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70 x   2,048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2 </a:t>
            </a:r>
            <a:r>
              <a:rPr lang="en-US" dirty="0" smtClean="0"/>
              <a:t>x   2,560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15 x   3,072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3 </a:t>
            </a:r>
            <a:r>
              <a:rPr lang="en-US" dirty="0" smtClean="0"/>
              <a:t>x   4,096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smtClean="0"/>
              <a:t>3 x   5,120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1 </a:t>
            </a:r>
            <a:r>
              <a:rPr lang="en-US" dirty="0" smtClean="0"/>
              <a:t>x   7,168     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1 </a:t>
            </a:r>
            <a:r>
              <a:rPr lang="en-US" dirty="0" smtClean="0"/>
              <a:t>x 14,336       </a:t>
            </a:r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2909454" y="3802304"/>
            <a:ext cx="5603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 full list of the grouped allocations to a single holding</a:t>
            </a:r>
          </a:p>
          <a:p>
            <a:r>
              <a:rPr lang="en-US" dirty="0" smtClean="0"/>
              <a:t>entity of  more than 1,024  addresses from the last /8 see 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labs.apnic.net</a:t>
            </a:r>
            <a:r>
              <a:rPr lang="en-US" dirty="0"/>
              <a:t>/103-multi-allocations.txt</a:t>
            </a:r>
          </a:p>
        </p:txBody>
      </p:sp>
      <p:sp>
        <p:nvSpPr>
          <p:cNvPr id="5" name="Freeform 4"/>
          <p:cNvSpPr/>
          <p:nvPr/>
        </p:nvSpPr>
        <p:spPr>
          <a:xfrm>
            <a:off x="2051720" y="3336633"/>
            <a:ext cx="493300" cy="3116703"/>
          </a:xfrm>
          <a:custGeom>
            <a:avLst/>
            <a:gdLst>
              <a:gd name="connsiteX0" fmla="*/ 0 w 493300"/>
              <a:gd name="connsiteY0" fmla="*/ 39206 h 2848296"/>
              <a:gd name="connsiteX1" fmla="*/ 200121 w 493300"/>
              <a:gd name="connsiteY1" fmla="*/ 77691 h 2848296"/>
              <a:gd name="connsiteX2" fmla="*/ 284788 w 493300"/>
              <a:gd name="connsiteY2" fmla="*/ 739630 h 2848296"/>
              <a:gd name="connsiteX3" fmla="*/ 307879 w 493300"/>
              <a:gd name="connsiteY3" fmla="*/ 1085994 h 2848296"/>
              <a:gd name="connsiteX4" fmla="*/ 492606 w 493300"/>
              <a:gd name="connsiteY4" fmla="*/ 1124479 h 2848296"/>
              <a:gd name="connsiteX5" fmla="*/ 369454 w 493300"/>
              <a:gd name="connsiteY5" fmla="*/ 1155267 h 2848296"/>
              <a:gd name="connsiteX6" fmla="*/ 330970 w 493300"/>
              <a:gd name="connsiteY6" fmla="*/ 1263024 h 2848296"/>
              <a:gd name="connsiteX7" fmla="*/ 307879 w 493300"/>
              <a:gd name="connsiteY7" fmla="*/ 2117388 h 2848296"/>
              <a:gd name="connsiteX8" fmla="*/ 307879 w 493300"/>
              <a:gd name="connsiteY8" fmla="*/ 2787024 h 2848296"/>
              <a:gd name="connsiteX9" fmla="*/ 69273 w 493300"/>
              <a:gd name="connsiteY9" fmla="*/ 2817812 h 284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3300" h="2848296">
                <a:moveTo>
                  <a:pt x="0" y="39206"/>
                </a:moveTo>
                <a:cubicBezTo>
                  <a:pt x="76328" y="80"/>
                  <a:pt x="152656" y="-39046"/>
                  <a:pt x="200121" y="77691"/>
                </a:cubicBezTo>
                <a:cubicBezTo>
                  <a:pt x="247586" y="194428"/>
                  <a:pt x="266828" y="571580"/>
                  <a:pt x="284788" y="739630"/>
                </a:cubicBezTo>
                <a:cubicBezTo>
                  <a:pt x="302748" y="907680"/>
                  <a:pt x="273243" y="1021852"/>
                  <a:pt x="307879" y="1085994"/>
                </a:cubicBezTo>
                <a:cubicBezTo>
                  <a:pt x="342515" y="1150136"/>
                  <a:pt x="482344" y="1112934"/>
                  <a:pt x="492606" y="1124479"/>
                </a:cubicBezTo>
                <a:cubicBezTo>
                  <a:pt x="502869" y="1136025"/>
                  <a:pt x="396393" y="1132176"/>
                  <a:pt x="369454" y="1155267"/>
                </a:cubicBezTo>
                <a:cubicBezTo>
                  <a:pt x="342515" y="1178358"/>
                  <a:pt x="341233" y="1102670"/>
                  <a:pt x="330970" y="1263024"/>
                </a:cubicBezTo>
                <a:cubicBezTo>
                  <a:pt x="320707" y="1423378"/>
                  <a:pt x="311727" y="1863388"/>
                  <a:pt x="307879" y="2117388"/>
                </a:cubicBezTo>
                <a:cubicBezTo>
                  <a:pt x="304031" y="2371388"/>
                  <a:pt x="347647" y="2670287"/>
                  <a:pt x="307879" y="2787024"/>
                </a:cubicBezTo>
                <a:cubicBezTo>
                  <a:pt x="268111" y="2903761"/>
                  <a:pt x="69273" y="2817812"/>
                  <a:pt x="69273" y="281781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53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74059"/>
            <a:ext cx="8352928" cy="1143000"/>
          </a:xfrm>
        </p:spPr>
        <p:txBody>
          <a:bodyPr/>
          <a:lstStyle/>
          <a:p>
            <a:r>
              <a:rPr lang="en-US" dirty="0" smtClean="0"/>
              <a:t>Allocations from 103/8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0838"/>
            <a:ext cx="9144000" cy="558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2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2</a:t>
            </a:fld>
            <a:endParaRPr lang="en-AU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988840"/>
            <a:ext cx="5533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IPv4 Exhaustion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064031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079"/>
            <a:ext cx="8229600" cy="1143000"/>
          </a:xfrm>
        </p:spPr>
        <p:txBody>
          <a:bodyPr/>
          <a:lstStyle/>
          <a:p>
            <a:r>
              <a:rPr lang="en-US" dirty="0" smtClean="0"/>
              <a:t>Advertised </a:t>
            </a:r>
            <a:r>
              <a:rPr lang="en-US" dirty="0" err="1" smtClean="0"/>
              <a:t>vs</a:t>
            </a:r>
            <a:r>
              <a:rPr lang="en-US" dirty="0" smtClean="0"/>
              <a:t> Assigned in 103/8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448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Assigned Addresses:         6,101,760</a:t>
            </a:r>
          </a:p>
          <a:p>
            <a:pPr marL="0" indent="0">
              <a:buNone/>
            </a:pPr>
            <a:r>
              <a:rPr lang="en-US" dirty="0" smtClean="0"/>
              <a:t>Advertised Addresses:      4,582,784</a:t>
            </a:r>
          </a:p>
          <a:p>
            <a:pPr marL="0" indent="0">
              <a:buNone/>
            </a:pPr>
            <a:r>
              <a:rPr lang="en-US" dirty="0" smtClean="0"/>
              <a:t>Unadvertised Addresses: 1,518,976 </a:t>
            </a:r>
            <a:endParaRPr lang="en-US" dirty="0"/>
          </a:p>
        </p:txBody>
      </p:sp>
      <p:pic>
        <p:nvPicPr>
          <p:cNvPr id="4" name="Picture 3" descr="plot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60" y="2492896"/>
            <a:ext cx="5757333" cy="404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33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Advertised/Unadvertised  Map of 103/8</a:t>
            </a:r>
            <a:endParaRPr lang="en-US" sz="3200" dirty="0"/>
          </a:p>
        </p:txBody>
      </p:sp>
      <p:pic>
        <p:nvPicPr>
          <p:cNvPr id="4" name="Picture 3" descr="plot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70" y="1525241"/>
            <a:ext cx="8112606" cy="49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73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Consumption</a:t>
            </a:r>
            <a:endParaRPr lang="en-US" dirty="0"/>
          </a:p>
        </p:txBody>
      </p:sp>
      <p:pic>
        <p:nvPicPr>
          <p:cNvPr id="6" name="Content Placeholder 5" descr="fig1-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r="4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5095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for </a:t>
            </a:r>
            <a:r>
              <a:rPr lang="en-US" smtClean="0"/>
              <a:t>the last /8</a:t>
            </a:r>
            <a:endParaRPr lang="en-US" dirty="0"/>
          </a:p>
        </p:txBody>
      </p:sp>
      <p:pic>
        <p:nvPicPr>
          <p:cNvPr id="4" name="Content Placeholder 3" descr="fig1-3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r="410"/>
          <a:stretch>
            <a:fillRect/>
          </a:stretch>
        </p:blipFill>
        <p:spPr/>
      </p:pic>
      <p:sp>
        <p:nvSpPr>
          <p:cNvPr id="5" name="Freeform 4"/>
          <p:cNvSpPr/>
          <p:nvPr/>
        </p:nvSpPr>
        <p:spPr>
          <a:xfrm>
            <a:off x="7077268" y="5327033"/>
            <a:ext cx="1770732" cy="936967"/>
          </a:xfrm>
          <a:custGeom>
            <a:avLst/>
            <a:gdLst>
              <a:gd name="connsiteX0" fmla="*/ 154127 w 1770732"/>
              <a:gd name="connsiteY0" fmla="*/ 755527 h 936967"/>
              <a:gd name="connsiteX1" fmla="*/ 1208166 w 1770732"/>
              <a:gd name="connsiteY1" fmla="*/ 911047 h 936967"/>
              <a:gd name="connsiteX2" fmla="*/ 1717906 w 1770732"/>
              <a:gd name="connsiteY2" fmla="*/ 746887 h 936967"/>
              <a:gd name="connsiteX3" fmla="*/ 1571032 w 1770732"/>
              <a:gd name="connsiteY3" fmla="*/ 55687 h 936967"/>
              <a:gd name="connsiteX4" fmla="*/ 93650 w 1770732"/>
              <a:gd name="connsiteY4" fmla="*/ 142087 h 936967"/>
              <a:gd name="connsiteX5" fmla="*/ 145488 w 1770732"/>
              <a:gd name="connsiteY5" fmla="*/ 936967 h 93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732" h="936967">
                <a:moveTo>
                  <a:pt x="154127" y="755527"/>
                </a:moveTo>
                <a:cubicBezTo>
                  <a:pt x="550831" y="834007"/>
                  <a:pt x="947536" y="912487"/>
                  <a:pt x="1208166" y="911047"/>
                </a:cubicBezTo>
                <a:cubicBezTo>
                  <a:pt x="1468796" y="909607"/>
                  <a:pt x="1657428" y="889447"/>
                  <a:pt x="1717906" y="746887"/>
                </a:cubicBezTo>
                <a:cubicBezTo>
                  <a:pt x="1778384" y="604327"/>
                  <a:pt x="1841741" y="156487"/>
                  <a:pt x="1571032" y="55687"/>
                </a:cubicBezTo>
                <a:cubicBezTo>
                  <a:pt x="1300323" y="-45113"/>
                  <a:pt x="331241" y="-4793"/>
                  <a:pt x="93650" y="142087"/>
                </a:cubicBezTo>
                <a:cubicBezTo>
                  <a:pt x="-143941" y="288967"/>
                  <a:pt x="145488" y="936967"/>
                  <a:pt x="145488" y="93696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07904" y="6021288"/>
            <a:ext cx="341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We have 4 – 5 years left!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374942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24</a:t>
            </a:fld>
            <a:endParaRPr lang="en-AU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683569" y="1988840"/>
            <a:ext cx="7200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IANA Recovered Space:</a:t>
            </a:r>
          </a:p>
          <a:p>
            <a:r>
              <a:rPr lang="en-US" sz="4800" b="1" dirty="0" smtClean="0"/>
              <a:t>Returns to APNIC</a:t>
            </a:r>
          </a:p>
        </p:txBody>
      </p:sp>
    </p:spTree>
    <p:extLst>
      <p:ext uri="{BB962C8B-B14F-4D97-AF65-F5344CB8AC3E}">
        <p14:creationId xmlns:p14="http://schemas.microsoft.com/office/powerpoint/2010/main" val="4056426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APNIC’s Address Pools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34" r="17360"/>
          <a:stretch/>
        </p:blipFill>
        <p:spPr>
          <a:xfrm>
            <a:off x="525772" y="2897137"/>
            <a:ext cx="8161028" cy="2526508"/>
          </a:xfrm>
        </p:spPr>
      </p:pic>
      <p:sp>
        <p:nvSpPr>
          <p:cNvPr id="3" name="Freeform 2"/>
          <p:cNvSpPr/>
          <p:nvPr/>
        </p:nvSpPr>
        <p:spPr>
          <a:xfrm>
            <a:off x="388351" y="3506595"/>
            <a:ext cx="8214659" cy="398046"/>
          </a:xfrm>
          <a:custGeom>
            <a:avLst/>
            <a:gdLst>
              <a:gd name="connsiteX0" fmla="*/ 2161259 w 8214659"/>
              <a:gd name="connsiteY0" fmla="*/ 85296 h 398046"/>
              <a:gd name="connsiteX1" fmla="*/ 531025 w 8214659"/>
              <a:gd name="connsiteY1" fmla="*/ 56864 h 398046"/>
              <a:gd name="connsiteX2" fmla="*/ 251 w 8214659"/>
              <a:gd name="connsiteY2" fmla="*/ 199023 h 398046"/>
              <a:gd name="connsiteX3" fmla="*/ 578416 w 8214659"/>
              <a:gd name="connsiteY3" fmla="*/ 388569 h 398046"/>
              <a:gd name="connsiteX4" fmla="*/ 2815248 w 8214659"/>
              <a:gd name="connsiteY4" fmla="*/ 369614 h 398046"/>
              <a:gd name="connsiteX5" fmla="*/ 5042602 w 8214659"/>
              <a:gd name="connsiteY5" fmla="*/ 398046 h 398046"/>
              <a:gd name="connsiteX6" fmla="*/ 7364737 w 8214659"/>
              <a:gd name="connsiteY6" fmla="*/ 379092 h 398046"/>
              <a:gd name="connsiteX7" fmla="*/ 8028205 w 8214659"/>
              <a:gd name="connsiteY7" fmla="*/ 360137 h 398046"/>
              <a:gd name="connsiteX8" fmla="*/ 8208289 w 8214659"/>
              <a:gd name="connsiteY8" fmla="*/ 161114 h 398046"/>
              <a:gd name="connsiteX9" fmla="*/ 7857599 w 8214659"/>
              <a:gd name="connsiteY9" fmla="*/ 47387 h 398046"/>
              <a:gd name="connsiteX10" fmla="*/ 5355380 w 8214659"/>
              <a:gd name="connsiteY10" fmla="*/ 56864 h 398046"/>
              <a:gd name="connsiteX11" fmla="*/ 3564018 w 8214659"/>
              <a:gd name="connsiteY11" fmla="*/ 47387 h 398046"/>
              <a:gd name="connsiteX12" fmla="*/ 2113868 w 8214659"/>
              <a:gd name="connsiteY12" fmla="*/ 0 h 39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14659" h="398046">
                <a:moveTo>
                  <a:pt x="2161259" y="85296"/>
                </a:moveTo>
                <a:cubicBezTo>
                  <a:pt x="1526226" y="61602"/>
                  <a:pt x="891193" y="37909"/>
                  <a:pt x="531025" y="56864"/>
                </a:cubicBezTo>
                <a:cubicBezTo>
                  <a:pt x="170857" y="75818"/>
                  <a:pt x="-7647" y="143739"/>
                  <a:pt x="251" y="199023"/>
                </a:cubicBezTo>
                <a:cubicBezTo>
                  <a:pt x="8149" y="254307"/>
                  <a:pt x="109250" y="360137"/>
                  <a:pt x="578416" y="388569"/>
                </a:cubicBezTo>
                <a:cubicBezTo>
                  <a:pt x="1047582" y="417001"/>
                  <a:pt x="2071217" y="368035"/>
                  <a:pt x="2815248" y="369614"/>
                </a:cubicBezTo>
                <a:cubicBezTo>
                  <a:pt x="3559279" y="371194"/>
                  <a:pt x="5042602" y="398046"/>
                  <a:pt x="5042602" y="398046"/>
                </a:cubicBezTo>
                <a:lnTo>
                  <a:pt x="7364737" y="379092"/>
                </a:lnTo>
                <a:cubicBezTo>
                  <a:pt x="7862337" y="372774"/>
                  <a:pt x="7887613" y="396467"/>
                  <a:pt x="8028205" y="360137"/>
                </a:cubicBezTo>
                <a:cubicBezTo>
                  <a:pt x="8168797" y="323807"/>
                  <a:pt x="8236723" y="213239"/>
                  <a:pt x="8208289" y="161114"/>
                </a:cubicBezTo>
                <a:cubicBezTo>
                  <a:pt x="8179855" y="108989"/>
                  <a:pt x="8333084" y="64762"/>
                  <a:pt x="7857599" y="47387"/>
                </a:cubicBezTo>
                <a:cubicBezTo>
                  <a:pt x="7382114" y="30012"/>
                  <a:pt x="5355380" y="56864"/>
                  <a:pt x="5355380" y="56864"/>
                </a:cubicBezTo>
                <a:lnTo>
                  <a:pt x="3564018" y="47387"/>
                </a:lnTo>
                <a:cubicBezTo>
                  <a:pt x="3023766" y="37910"/>
                  <a:pt x="2113868" y="0"/>
                  <a:pt x="2113868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75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APNIC’s IANA Return Pool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19" r="40869"/>
          <a:stretch/>
        </p:blipFill>
        <p:spPr>
          <a:xfrm>
            <a:off x="609949" y="1708825"/>
            <a:ext cx="6734495" cy="4525963"/>
          </a:xfrm>
        </p:spPr>
      </p:pic>
    </p:spTree>
    <p:extLst>
      <p:ext uri="{BB962C8B-B14F-4D97-AF65-F5344CB8AC3E}">
        <p14:creationId xmlns:p14="http://schemas.microsoft.com/office/powerpoint/2010/main" val="3021200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Status</a:t>
            </a:r>
            <a:endParaRPr lang="en-US" dirty="0"/>
          </a:p>
        </p:txBody>
      </p:sp>
      <p:pic>
        <p:nvPicPr>
          <p:cNvPr id="6" name="Content Placeholder 5" descr="fig2-1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8" b="-3480"/>
          <a:stretch/>
        </p:blipFill>
        <p:spPr>
          <a:xfrm>
            <a:off x="457200" y="1328568"/>
            <a:ext cx="8229600" cy="5197290"/>
          </a:xfrm>
        </p:spPr>
      </p:pic>
      <p:sp>
        <p:nvSpPr>
          <p:cNvPr id="4" name="TextBox 3"/>
          <p:cNvSpPr txBox="1"/>
          <p:nvPr/>
        </p:nvSpPr>
        <p:spPr>
          <a:xfrm rot="20754497">
            <a:off x="1474587" y="4659956"/>
            <a:ext cx="3059186" cy="369332"/>
          </a:xfrm>
          <a:prstGeom prst="rect">
            <a:avLst/>
          </a:prstGeom>
          <a:solidFill>
            <a:srgbClr val="FFF5CE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As of mid August 2015</a:t>
            </a:r>
            <a:endParaRPr lang="en-US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954688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74"/>
            <a:ext cx="8229600" cy="1143000"/>
          </a:xfrm>
        </p:spPr>
        <p:txBody>
          <a:bodyPr/>
          <a:lstStyle/>
          <a:p>
            <a:r>
              <a:rPr lang="en-US" dirty="0" smtClean="0"/>
              <a:t>Allocation Size Distribution</a:t>
            </a:r>
            <a:endParaRPr lang="en-US" dirty="0"/>
          </a:p>
        </p:txBody>
      </p:sp>
      <p:pic>
        <p:nvPicPr>
          <p:cNvPr id="4" name="Content Placeholder 3" descr="fig2-1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1" b="-1831"/>
          <a:stretch/>
        </p:blipFill>
        <p:spPr>
          <a:xfrm>
            <a:off x="457200" y="919135"/>
            <a:ext cx="8229600" cy="5938865"/>
          </a:xfrm>
        </p:spPr>
      </p:pic>
    </p:spTree>
    <p:extLst>
      <p:ext uri="{BB962C8B-B14F-4D97-AF65-F5344CB8AC3E}">
        <p14:creationId xmlns:p14="http://schemas.microsoft.com/office/powerpoint/2010/main" val="2166842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 Distribution</a:t>
            </a:r>
            <a:endParaRPr lang="en-US" dirty="0"/>
          </a:p>
        </p:txBody>
      </p:sp>
      <p:pic>
        <p:nvPicPr>
          <p:cNvPr id="4" name="Content Placeholder 3" descr="fig2-1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" r="-597"/>
          <a:stretch/>
        </p:blipFill>
        <p:spPr>
          <a:xfrm>
            <a:off x="0" y="1871129"/>
            <a:ext cx="9144000" cy="4179832"/>
          </a:xfrm>
        </p:spPr>
      </p:pic>
    </p:spTree>
    <p:extLst>
      <p:ext uri="{BB962C8B-B14F-4D97-AF65-F5344CB8AC3E}">
        <p14:creationId xmlns:p14="http://schemas.microsoft.com/office/powerpoint/2010/main" val="31521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707"/>
            <a:ext cx="8229600" cy="1143000"/>
          </a:xfrm>
        </p:spPr>
        <p:txBody>
          <a:bodyPr/>
          <a:lstStyle/>
          <a:p>
            <a:r>
              <a:rPr lang="en-US" dirty="0" smtClean="0"/>
              <a:t>What’s Left in IPv4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165" b="-1175"/>
          <a:stretch/>
        </p:blipFill>
        <p:spPr>
          <a:xfrm>
            <a:off x="457200" y="680248"/>
            <a:ext cx="8229600" cy="5989112"/>
          </a:xfrm>
        </p:spPr>
      </p:pic>
    </p:spTree>
    <p:extLst>
      <p:ext uri="{BB962C8B-B14F-4D97-AF65-F5344CB8AC3E}">
        <p14:creationId xmlns:p14="http://schemas.microsoft.com/office/powerpoint/2010/main" val="3088819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Advertised </a:t>
            </a:r>
            <a:r>
              <a:rPr lang="en-US" dirty="0" err="1" smtClean="0"/>
              <a:t>vs</a:t>
            </a:r>
            <a:r>
              <a:rPr lang="en-US" dirty="0" smtClean="0"/>
              <a:t> Unadvertised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4749" y="2047165"/>
            <a:ext cx="7954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	</a:t>
            </a:r>
            <a:r>
              <a:rPr lang="en-AU" dirty="0" smtClean="0"/>
              <a:t>		Last </a:t>
            </a:r>
            <a:r>
              <a:rPr lang="en-AU" dirty="0"/>
              <a:t>/8	</a:t>
            </a:r>
            <a:r>
              <a:rPr lang="en-AU" dirty="0" smtClean="0"/>
              <a:t>		IANA Returned</a:t>
            </a:r>
            <a:endParaRPr lang="en-AU" dirty="0"/>
          </a:p>
          <a:p>
            <a:r>
              <a:rPr lang="en-US" dirty="0"/>
              <a:t>Advertised	</a:t>
            </a:r>
            <a:r>
              <a:rPr lang="en-US" dirty="0" smtClean="0"/>
              <a:t>	4,037,376	</a:t>
            </a:r>
            <a:r>
              <a:rPr lang="en-US" dirty="0"/>
              <a:t>	</a:t>
            </a:r>
            <a:r>
              <a:rPr lang="en-US" dirty="0" smtClean="0"/>
              <a:t>1,334,528</a:t>
            </a:r>
            <a:r>
              <a:rPr lang="en-US" dirty="0"/>
              <a:t>	</a:t>
            </a:r>
          </a:p>
          <a:p>
            <a:r>
              <a:rPr lang="en-US" dirty="0" err="1"/>
              <a:t>UnAdvertised</a:t>
            </a:r>
            <a:r>
              <a:rPr lang="en-US" dirty="0"/>
              <a:t>	</a:t>
            </a:r>
            <a:r>
              <a:rPr lang="en-US" dirty="0" smtClean="0"/>
              <a:t>	2,015,232	</a:t>
            </a:r>
            <a:r>
              <a:rPr lang="en-US" dirty="0"/>
              <a:t>	</a:t>
            </a:r>
            <a:r>
              <a:rPr lang="en-US" dirty="0" smtClean="0"/>
              <a:t>1,549,056</a:t>
            </a:r>
            <a:r>
              <a:rPr lang="en-US" dirty="0"/>
              <a:t>	</a:t>
            </a:r>
          </a:p>
          <a:p>
            <a:r>
              <a:rPr lang="en-US" dirty="0"/>
              <a:t>Total	</a:t>
            </a:r>
            <a:r>
              <a:rPr lang="en-US" dirty="0" smtClean="0"/>
              <a:t>		6,052,608	</a:t>
            </a:r>
            <a:r>
              <a:rPr lang="en-US" dirty="0"/>
              <a:t>	</a:t>
            </a:r>
            <a:r>
              <a:rPr lang="en-US" dirty="0" smtClean="0"/>
              <a:t>2,883,584</a:t>
            </a:r>
            <a:r>
              <a:rPr lang="en-US" dirty="0"/>
              <a:t>	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339752" y="2924944"/>
            <a:ext cx="4464496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03848" y="3356992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66% advertised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3998" y="3365666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46% advertised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3293696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3568" y="2492896"/>
            <a:ext cx="5472608" cy="216024"/>
          </a:xfrm>
          <a:prstGeom prst="rect">
            <a:avLst/>
          </a:prstGeom>
          <a:solidFill>
            <a:srgbClr val="D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3568" y="3032956"/>
            <a:ext cx="5472608" cy="216024"/>
          </a:xfrm>
          <a:prstGeom prst="rect">
            <a:avLst/>
          </a:prstGeom>
          <a:solidFill>
            <a:srgbClr val="D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3568" y="3573016"/>
            <a:ext cx="5472608" cy="216024"/>
          </a:xfrm>
          <a:prstGeom prst="rect">
            <a:avLst/>
          </a:prstGeom>
          <a:solidFill>
            <a:srgbClr val="D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Has What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1560" y="1847435"/>
            <a:ext cx="8064895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Pre-Exhaustion	Last /8	IANA Return	Count</a:t>
            </a:r>
            <a:r>
              <a:rPr lang="en-US" dirty="0"/>
              <a:t>	</a:t>
            </a:r>
          </a:p>
          <a:p>
            <a:r>
              <a:rPr lang="en-US" dirty="0" smtClean="0">
                <a:latin typeface="Zapf Dingbats"/>
              </a:rPr>
              <a:t>         ✔</a:t>
            </a:r>
            <a:r>
              <a:rPr lang="en-US" dirty="0"/>
              <a:t>	 	 	</a:t>
            </a:r>
            <a:r>
              <a:rPr lang="en-US" dirty="0" smtClean="0"/>
              <a:t>		4,803</a:t>
            </a:r>
            <a:r>
              <a:rPr lang="en-US" dirty="0"/>
              <a:t>	</a:t>
            </a:r>
          </a:p>
          <a:p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    </a:t>
            </a:r>
            <a:r>
              <a:rPr lang="en-US" dirty="0" smtClean="0">
                <a:latin typeface="Zapf Dingbats"/>
              </a:rPr>
              <a:t>✔</a:t>
            </a:r>
            <a:r>
              <a:rPr lang="en-US" dirty="0"/>
              <a:t>		</a:t>
            </a:r>
            <a:r>
              <a:rPr lang="en-US" dirty="0" smtClean="0"/>
              <a:t>	3,051</a:t>
            </a:r>
            <a:r>
              <a:rPr lang="en-US" dirty="0"/>
              <a:t>	</a:t>
            </a:r>
          </a:p>
          <a:p>
            <a:r>
              <a:rPr lang="en-US" dirty="0" smtClean="0">
                <a:latin typeface="Zapf Dingbats"/>
              </a:rPr>
              <a:t>         ✔</a:t>
            </a:r>
            <a:r>
              <a:rPr lang="en-US" dirty="0"/>
              <a:t>	</a:t>
            </a:r>
            <a:r>
              <a:rPr lang="en-US" dirty="0" smtClean="0"/>
              <a:t>	    </a:t>
            </a:r>
            <a:r>
              <a:rPr lang="en-US" dirty="0" smtClean="0">
                <a:latin typeface="Zapf Dingbats"/>
              </a:rPr>
              <a:t>✔</a:t>
            </a:r>
            <a:r>
              <a:rPr lang="en-US" dirty="0"/>
              <a:t>	</a:t>
            </a:r>
            <a:r>
              <a:rPr lang="en-US" dirty="0" smtClean="0"/>
              <a:t>		   671</a:t>
            </a:r>
            <a:r>
              <a:rPr lang="en-US" dirty="0"/>
              <a:t>	</a:t>
            </a:r>
          </a:p>
          <a:p>
            <a:r>
              <a:rPr lang="en-US" dirty="0"/>
              <a:t> 	 </a:t>
            </a:r>
            <a:r>
              <a:rPr lang="en-US" dirty="0" smtClean="0"/>
              <a:t>		</a:t>
            </a: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>
                <a:latin typeface="Zapf Dingbats"/>
              </a:rPr>
              <a:t>✔</a:t>
            </a:r>
            <a:r>
              <a:rPr lang="en-US" dirty="0"/>
              <a:t>	</a:t>
            </a:r>
            <a:r>
              <a:rPr lang="en-US" dirty="0" smtClean="0"/>
              <a:t>	     14</a:t>
            </a:r>
            <a:r>
              <a:rPr lang="en-US" dirty="0">
                <a:latin typeface="Zapf Dingbats"/>
              </a:rPr>
              <a:t>	</a:t>
            </a:r>
          </a:p>
          <a:p>
            <a:r>
              <a:rPr lang="en-US" dirty="0">
                <a:latin typeface="Zapf Dingbats"/>
              </a:rPr>
              <a:t> </a:t>
            </a:r>
            <a:r>
              <a:rPr lang="en-US" dirty="0" smtClean="0">
                <a:latin typeface="Zapf Dingbats"/>
              </a:rPr>
              <a:t>        ✔</a:t>
            </a:r>
            <a:r>
              <a:rPr lang="en-US" dirty="0"/>
              <a:t>	 	 </a:t>
            </a:r>
            <a:r>
              <a:rPr lang="en-US" dirty="0" smtClean="0"/>
              <a:t>             </a:t>
            </a: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>
                <a:latin typeface="Zapf Dingbats"/>
              </a:rPr>
              <a:t>✔</a:t>
            </a:r>
            <a:r>
              <a:rPr lang="en-US" dirty="0"/>
              <a:t>	</a:t>
            </a:r>
            <a:r>
              <a:rPr lang="en-US" dirty="0" smtClean="0"/>
              <a:t>	       4</a:t>
            </a:r>
            <a:r>
              <a:rPr lang="en-US" dirty="0">
                <a:latin typeface="Zapf Dingbats"/>
              </a:rPr>
              <a:t>	</a:t>
            </a:r>
          </a:p>
          <a:p>
            <a:r>
              <a:rPr lang="en-US" dirty="0"/>
              <a:t> 	</a:t>
            </a:r>
            <a:r>
              <a:rPr lang="en-US" dirty="0" smtClean="0"/>
              <a:t>	    </a:t>
            </a:r>
            <a:r>
              <a:rPr lang="en-US" dirty="0" smtClean="0">
                <a:latin typeface="Zapf Dingbats"/>
              </a:rPr>
              <a:t>✔</a:t>
            </a:r>
            <a:r>
              <a:rPr lang="en-US" dirty="0" smtClean="0"/>
              <a:t>	      </a:t>
            </a:r>
            <a:r>
              <a:rPr lang="en-US" dirty="0" smtClean="0">
                <a:latin typeface="Zapf Dingbats"/>
              </a:rPr>
              <a:t>✔</a:t>
            </a:r>
            <a:r>
              <a:rPr lang="en-US" dirty="0"/>
              <a:t>	</a:t>
            </a:r>
            <a:r>
              <a:rPr lang="en-US" dirty="0" smtClean="0"/>
              <a:t>	2,276</a:t>
            </a:r>
            <a:r>
              <a:rPr lang="en-US" dirty="0">
                <a:latin typeface="Zapf Dingbats"/>
              </a:rPr>
              <a:t>	</a:t>
            </a:r>
          </a:p>
          <a:p>
            <a:pPr marL="285750" indent="-285750">
              <a:buFont typeface="Zapf Dingbats" charset="0"/>
              <a:buChar char=" "/>
            </a:pPr>
            <a:r>
              <a:rPr lang="en-US" dirty="0" smtClean="0">
                <a:latin typeface="Zapf Dingbats"/>
              </a:rPr>
              <a:t>    ✔</a:t>
            </a:r>
            <a:r>
              <a:rPr lang="en-US" dirty="0"/>
              <a:t>	</a:t>
            </a:r>
            <a:r>
              <a:rPr lang="en-US" dirty="0" smtClean="0"/>
              <a:t>	    </a:t>
            </a:r>
            <a:r>
              <a:rPr lang="en-US" dirty="0" smtClean="0">
                <a:latin typeface="Zapf Dingbats"/>
              </a:rPr>
              <a:t>✔</a:t>
            </a:r>
            <a:r>
              <a:rPr lang="en-US" dirty="0"/>
              <a:t>	 </a:t>
            </a:r>
            <a:r>
              <a:rPr lang="en-US" dirty="0" smtClean="0"/>
              <a:t>     </a:t>
            </a:r>
            <a:r>
              <a:rPr lang="en-US" dirty="0" smtClean="0">
                <a:latin typeface="Zapf Dingbats"/>
              </a:rPr>
              <a:t>✔</a:t>
            </a:r>
            <a:r>
              <a:rPr lang="en-US" dirty="0"/>
              <a:t>	</a:t>
            </a:r>
            <a:r>
              <a:rPr lang="en-US" dirty="0" smtClean="0"/>
              <a:t>	   509</a:t>
            </a:r>
          </a:p>
          <a:p>
            <a:pPr marL="285750" indent="-285750">
              <a:buFont typeface="Zapf Dingbats" charset="0"/>
              <a:buChar char=" "/>
            </a:pPr>
            <a:r>
              <a:rPr lang="en-US" dirty="0">
                <a:latin typeface="Zapf Dingbats"/>
              </a:rPr>
              <a:t>	</a:t>
            </a:r>
          </a:p>
          <a:p>
            <a:r>
              <a:rPr lang="en-US" dirty="0" smtClean="0"/>
              <a:t>     5,987</a:t>
            </a:r>
            <a:r>
              <a:rPr lang="en-US" dirty="0"/>
              <a:t>	</a:t>
            </a:r>
            <a:r>
              <a:rPr lang="en-US" dirty="0" smtClean="0"/>
              <a:t>	6,507</a:t>
            </a:r>
            <a:r>
              <a:rPr lang="en-US" dirty="0"/>
              <a:t>	</a:t>
            </a:r>
            <a:r>
              <a:rPr lang="en-US" dirty="0" smtClean="0"/>
              <a:t>    2,803</a:t>
            </a:r>
            <a:r>
              <a:rPr lang="en-US" dirty="0"/>
              <a:t>	</a:t>
            </a:r>
            <a:r>
              <a:rPr lang="en-US" dirty="0" smtClean="0"/>
              <a:t>             11,328</a:t>
            </a:r>
            <a:r>
              <a:rPr lang="en-US" dirty="0"/>
              <a:t>	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27584" y="4221088"/>
            <a:ext cx="51845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04048" y="1772816"/>
            <a:ext cx="0" cy="28083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822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Consumption</a:t>
            </a:r>
            <a:endParaRPr lang="en-US" dirty="0"/>
          </a:p>
        </p:txBody>
      </p:sp>
      <p:pic>
        <p:nvPicPr>
          <p:cNvPr id="4" name="Content Placeholder 3" descr="fig1-4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r="4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129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for the Returned Pool</a:t>
            </a:r>
            <a:endParaRPr lang="en-US" dirty="0"/>
          </a:p>
        </p:txBody>
      </p:sp>
      <p:pic>
        <p:nvPicPr>
          <p:cNvPr id="4" name="Content Placeholder 3" descr="fig1-6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r="410"/>
          <a:stretch>
            <a:fillRect/>
          </a:stretch>
        </p:blipFill>
        <p:spPr/>
      </p:pic>
      <p:sp>
        <p:nvSpPr>
          <p:cNvPr id="6" name="Freeform 5"/>
          <p:cNvSpPr/>
          <p:nvPr/>
        </p:nvSpPr>
        <p:spPr>
          <a:xfrm>
            <a:off x="5884884" y="5117330"/>
            <a:ext cx="1740229" cy="1086190"/>
          </a:xfrm>
          <a:custGeom>
            <a:avLst/>
            <a:gdLst>
              <a:gd name="connsiteX0" fmla="*/ 257914 w 1740229"/>
              <a:gd name="connsiteY0" fmla="*/ 783790 h 1086190"/>
              <a:gd name="connsiteX1" fmla="*/ 327031 w 1740229"/>
              <a:gd name="connsiteY1" fmla="*/ 826990 h 1086190"/>
              <a:gd name="connsiteX2" fmla="*/ 1311953 w 1740229"/>
              <a:gd name="connsiteY2" fmla="*/ 1008430 h 1086190"/>
              <a:gd name="connsiteX3" fmla="*/ 1735296 w 1740229"/>
              <a:gd name="connsiteY3" fmla="*/ 308590 h 1086190"/>
              <a:gd name="connsiteX4" fmla="*/ 1061403 w 1740229"/>
              <a:gd name="connsiteY4" fmla="*/ 6190 h 1086190"/>
              <a:gd name="connsiteX5" fmla="*/ 24643 w 1740229"/>
              <a:gd name="connsiteY5" fmla="*/ 559150 h 1086190"/>
              <a:gd name="connsiteX6" fmla="*/ 301112 w 1740229"/>
              <a:gd name="connsiteY6" fmla="*/ 1086190 h 108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0229" h="1086190">
                <a:moveTo>
                  <a:pt x="257914" y="783790"/>
                </a:moveTo>
                <a:cubicBezTo>
                  <a:pt x="204636" y="786670"/>
                  <a:pt x="151358" y="789550"/>
                  <a:pt x="327031" y="826990"/>
                </a:cubicBezTo>
                <a:cubicBezTo>
                  <a:pt x="502704" y="864430"/>
                  <a:pt x="1077242" y="1094830"/>
                  <a:pt x="1311953" y="1008430"/>
                </a:cubicBezTo>
                <a:cubicBezTo>
                  <a:pt x="1546664" y="922030"/>
                  <a:pt x="1777054" y="475630"/>
                  <a:pt x="1735296" y="308590"/>
                </a:cubicBezTo>
                <a:cubicBezTo>
                  <a:pt x="1693538" y="141550"/>
                  <a:pt x="1346512" y="-35570"/>
                  <a:pt x="1061403" y="6190"/>
                </a:cubicBezTo>
                <a:cubicBezTo>
                  <a:pt x="776294" y="47950"/>
                  <a:pt x="151358" y="379150"/>
                  <a:pt x="24643" y="559150"/>
                </a:cubicBezTo>
                <a:cubicBezTo>
                  <a:pt x="-102072" y="739150"/>
                  <a:pt x="301112" y="1086190"/>
                  <a:pt x="301112" y="108619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43808" y="6165304"/>
            <a:ext cx="3097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We have ~7 months left</a:t>
            </a:r>
            <a:endParaRPr lang="en-US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7033359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34</a:t>
            </a:fld>
            <a:endParaRPr lang="en-AU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683569" y="1988840"/>
            <a:ext cx="7200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Transfers</a:t>
            </a:r>
          </a:p>
        </p:txBody>
      </p:sp>
    </p:spTree>
    <p:extLst>
      <p:ext uri="{BB962C8B-B14F-4D97-AF65-F5344CB8AC3E}">
        <p14:creationId xmlns:p14="http://schemas.microsoft.com/office/powerpoint/2010/main" val="1921675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Address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Total Transfers Registered with APNIC: 1,086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Internal (APNIC -&gt; APNIC):            914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Inter-RIR (ARIN-&gt;APNIC):              172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Total Address Volume Transferred: 14,210,816</a:t>
            </a:r>
          </a:p>
          <a:p>
            <a:pPr marL="0" indent="0">
              <a:buNone/>
            </a:pPr>
            <a:r>
              <a:rPr lang="en-US" dirty="0"/>
              <a:t>	Internal (APNIC -&gt; APNIC): </a:t>
            </a:r>
            <a:r>
              <a:rPr lang="en-US" dirty="0" smtClean="0"/>
              <a:t>   9,674,496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Inter-RIR (ARIN-&gt;APNIC): </a:t>
            </a:r>
            <a:r>
              <a:rPr lang="en-US" dirty="0" smtClean="0"/>
              <a:t>     4,536,320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01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xf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4" y="3246090"/>
            <a:ext cx="5019061" cy="3524021"/>
          </a:xfrm>
          <a:prstGeom prst="rect">
            <a:avLst/>
          </a:prstGeom>
        </p:spPr>
      </p:pic>
      <p:pic>
        <p:nvPicPr>
          <p:cNvPr id="4" name="Picture 3" descr="xfr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5" y="0"/>
            <a:ext cx="4957842" cy="3481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6057" y="673969"/>
            <a:ext cx="3816424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Transfers started in APNIC in late 2010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average number of transfers per month has risen from 2 – 3 per month to 30 – 80 per month in 2015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volume of addresses transferred has risen from some 10 x  /24s per to a total monthly volume of  of 1,000 – 6,000 /24s in 2015. This is  double the 2014 volumes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399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xfr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" y="3261262"/>
            <a:ext cx="5087861" cy="3572327"/>
          </a:xfrm>
          <a:prstGeom prst="rect">
            <a:avLst/>
          </a:prstGeom>
        </p:spPr>
      </p:pic>
      <p:pic>
        <p:nvPicPr>
          <p:cNvPr id="4" name="Picture 3" descr="xfr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4" y="0"/>
            <a:ext cx="5043887" cy="3541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62386" y="317509"/>
            <a:ext cx="3362094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Original Allocation (Registration) date of the Transferred Addresses</a:t>
            </a:r>
          </a:p>
          <a:p>
            <a:endParaRPr lang="en-US" dirty="0"/>
          </a:p>
          <a:p>
            <a:r>
              <a:rPr lang="en-US" dirty="0" smtClean="0"/>
              <a:t>There are two visible peaks here: one is the so-called “legacy” space which was originally allocated pre 1994</a:t>
            </a:r>
          </a:p>
          <a:p>
            <a:r>
              <a:rPr lang="en-US" dirty="0" smtClean="0"/>
              <a:t>The other is the address blocks allocated in 2009 – 2011, immediately prior to APNIC address exhaustion.</a:t>
            </a:r>
          </a:p>
          <a:p>
            <a:endParaRPr lang="en-US" dirty="0"/>
          </a:p>
          <a:p>
            <a:r>
              <a:rPr lang="en-US" dirty="0" smtClean="0"/>
              <a:t>These relative peaks are visible when looking at the volumes of transferred addresses,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8421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xfr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0595"/>
            <a:ext cx="5130626" cy="3602354"/>
          </a:xfrm>
          <a:prstGeom prst="rect">
            <a:avLst/>
          </a:prstGeom>
        </p:spPr>
      </p:pic>
      <p:pic>
        <p:nvPicPr>
          <p:cNvPr id="4" name="Picture 3" descr="xfr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11"/>
            <a:ext cx="5130626" cy="36023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62386" y="317509"/>
            <a:ext cx="3362094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Age (since allocation) of the Transferred Addresses</a:t>
            </a:r>
          </a:p>
          <a:p>
            <a:endParaRPr lang="en-US" dirty="0"/>
          </a:p>
          <a:p>
            <a:r>
              <a:rPr lang="en-US" dirty="0" smtClean="0"/>
              <a:t>There are again two visible peaks here: one is the so-called “legacy” space which is transferred some 20 years after the initial allocation and the second is a peak of transferred addresses that were transferred within 5 years of the initial allocation. This is visible both in the number of transfers, and the amount of addresses transferred that share a common age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61911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xfr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7210"/>
            <a:ext cx="5045341" cy="3542473"/>
          </a:xfrm>
          <a:prstGeom prst="rect">
            <a:avLst/>
          </a:prstGeom>
        </p:spPr>
      </p:pic>
      <p:pic>
        <p:nvPicPr>
          <p:cNvPr id="4" name="Picture 3" descr="xfr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2"/>
            <a:ext cx="5003079" cy="351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62386" y="317509"/>
            <a:ext cx="3362094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Original Allocation (Registration) date of the Transferred Addresses for addresses in 103/8</a:t>
            </a:r>
          </a:p>
          <a:p>
            <a:endParaRPr lang="en-US" dirty="0"/>
          </a:p>
          <a:p>
            <a:r>
              <a:rPr lang="en-US" dirty="0" smtClean="0"/>
              <a:t>This shows the same data (relative age of transferred addresses) but looks in particular at transfers of addresses from APNIC’s final /8 (103/8).</a:t>
            </a:r>
          </a:p>
          <a:p>
            <a:endParaRPr lang="en-US" dirty="0"/>
          </a:p>
          <a:p>
            <a:r>
              <a:rPr lang="en-US" dirty="0" smtClean="0"/>
              <a:t>It appears that 1 and 12 months of tenure of an allocation from 103/8 are the most common for allocations from 103/8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7160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dirty="0" smtClean="0"/>
              <a:t>Exhaustion: AFRINIC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350" b="-1174"/>
          <a:stretch/>
        </p:blipFill>
        <p:spPr>
          <a:xfrm>
            <a:off x="467544" y="637282"/>
            <a:ext cx="8229600" cy="5941372"/>
          </a:xfrm>
        </p:spPr>
      </p:pic>
    </p:spTree>
    <p:extLst>
      <p:ext uri="{BB962C8B-B14F-4D97-AF65-F5344CB8AC3E}">
        <p14:creationId xmlns:p14="http://schemas.microsoft.com/office/powerpoint/2010/main" val="15896437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Economy View of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next few slides look at transfers from a national perspective.</a:t>
            </a:r>
          </a:p>
          <a:p>
            <a:r>
              <a:rPr lang="en-US" dirty="0" smtClean="0"/>
              <a:t>An “</a:t>
            </a:r>
            <a:r>
              <a:rPr lang="en-US" b="1" dirty="0" smtClean="0"/>
              <a:t>Import</a:t>
            </a:r>
            <a:r>
              <a:rPr lang="en-US" dirty="0" smtClean="0"/>
              <a:t>” is where the receiver of the transferred address is registered within the country</a:t>
            </a:r>
          </a:p>
          <a:p>
            <a:r>
              <a:rPr lang="en-US" dirty="0" smtClean="0"/>
              <a:t>An “</a:t>
            </a:r>
            <a:r>
              <a:rPr lang="en-US" b="1" dirty="0" smtClean="0"/>
              <a:t>Export</a:t>
            </a:r>
            <a:r>
              <a:rPr lang="en-US" dirty="0" smtClean="0"/>
              <a:t>” is where the disposer of the transferred address is registered within the country</a:t>
            </a:r>
          </a:p>
          <a:p>
            <a:r>
              <a:rPr lang="en-US" dirty="0" smtClean="0"/>
              <a:t>A “</a:t>
            </a:r>
            <a:r>
              <a:rPr lang="en-US" b="1" dirty="0" smtClean="0"/>
              <a:t>Domestic</a:t>
            </a:r>
            <a:r>
              <a:rPr lang="en-US" dirty="0" smtClean="0"/>
              <a:t>” transfer is where the </a:t>
            </a:r>
            <a:r>
              <a:rPr lang="en-US" dirty="0" err="1" smtClean="0"/>
              <a:t>dfisposer</a:t>
            </a:r>
            <a:r>
              <a:rPr lang="en-US" dirty="0" smtClean="0"/>
              <a:t> and receiver are both in the same country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618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573"/>
            <a:ext cx="8229600" cy="1143000"/>
          </a:xfrm>
        </p:spPr>
        <p:txBody>
          <a:bodyPr/>
          <a:lstStyle/>
          <a:p>
            <a:r>
              <a:rPr lang="en-US" dirty="0" smtClean="0"/>
              <a:t>Imports and Exports</a:t>
            </a:r>
            <a:endParaRPr lang="en-US" dirty="0"/>
          </a:p>
        </p:txBody>
      </p:sp>
      <p:pic>
        <p:nvPicPr>
          <p:cNvPr id="9" name="Content Placeholder 8" descr="Screen Shot 2015-08-03 at 3.59.3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4" b="-873"/>
          <a:stretch/>
        </p:blipFill>
        <p:spPr>
          <a:xfrm>
            <a:off x="457200" y="1083235"/>
            <a:ext cx="8229600" cy="5587999"/>
          </a:xfrm>
        </p:spPr>
      </p:pic>
    </p:spTree>
    <p:extLst>
      <p:ext uri="{BB962C8B-B14F-4D97-AF65-F5344CB8AC3E}">
        <p14:creationId xmlns:p14="http://schemas.microsoft.com/office/powerpoint/2010/main" val="39140884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Imports and Exports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Asia Pacific region is a net importer of IPv4 addresses (4.5M addresses have been imported from ARIN via transfers)</a:t>
            </a:r>
          </a:p>
          <a:p>
            <a:r>
              <a:rPr lang="en-US" dirty="0" smtClean="0"/>
              <a:t>Most address transfers happen within a single economy. Japan is the largest domestic market for IPv4 addresses</a:t>
            </a:r>
          </a:p>
          <a:p>
            <a:r>
              <a:rPr lang="en-US" dirty="0" smtClean="0"/>
              <a:t>China is the largest regional net importer of addresses (2M), and New Zealand is the largest regional net exporter (72K)</a:t>
            </a:r>
          </a:p>
          <a:p>
            <a:r>
              <a:rPr lang="en-US" dirty="0" smtClean="0"/>
              <a:t>ARIN is the largest source of transferred addresses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183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8-04 at 5.30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9144000" cy="64321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49941" y="1090706"/>
            <a:ext cx="7164294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9941" y="1304534"/>
            <a:ext cx="7164294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9941" y="1518362"/>
            <a:ext cx="7164294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9941" y="1732190"/>
            <a:ext cx="7164294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9941" y="1946018"/>
            <a:ext cx="7164294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9941" y="2159846"/>
            <a:ext cx="7164294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9941" y="2373674"/>
            <a:ext cx="7164294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9941" y="2587502"/>
            <a:ext cx="7164294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9941" y="2801330"/>
            <a:ext cx="7164294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9941" y="3015158"/>
            <a:ext cx="7164294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9941" y="3228986"/>
            <a:ext cx="7164294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9941" y="3442814"/>
            <a:ext cx="7164294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9941" y="3656642"/>
            <a:ext cx="7164294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9941" y="3870470"/>
            <a:ext cx="7164294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9941" y="4084298"/>
            <a:ext cx="7164294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49941" y="4298126"/>
            <a:ext cx="7164294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49941" y="4511954"/>
            <a:ext cx="7164294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49941" y="4725782"/>
            <a:ext cx="7164294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9941" y="4939614"/>
            <a:ext cx="7164294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9941" y="5153024"/>
            <a:ext cx="7164294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49941" y="5366434"/>
            <a:ext cx="7164294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49941" y="5579844"/>
            <a:ext cx="7164294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9941" y="5793254"/>
            <a:ext cx="7164294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49941" y="6006664"/>
            <a:ext cx="7164294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49941" y="6220074"/>
            <a:ext cx="7164294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14092" y="872226"/>
            <a:ext cx="0" cy="556742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190745" y="872226"/>
            <a:ext cx="0" cy="556742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467398" y="872226"/>
            <a:ext cx="0" cy="556742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744051" y="872226"/>
            <a:ext cx="0" cy="556742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020704" y="872226"/>
            <a:ext cx="0" cy="556742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97357" y="872226"/>
            <a:ext cx="0" cy="556742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74010" y="872226"/>
            <a:ext cx="0" cy="556742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850663" y="872226"/>
            <a:ext cx="0" cy="556742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127316" y="872226"/>
            <a:ext cx="0" cy="556742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403969" y="872226"/>
            <a:ext cx="0" cy="556742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680622" y="872226"/>
            <a:ext cx="0" cy="556742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957275" y="872226"/>
            <a:ext cx="0" cy="556742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233928" y="872226"/>
            <a:ext cx="0" cy="556742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510581" y="872226"/>
            <a:ext cx="0" cy="556742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787234" y="872226"/>
            <a:ext cx="0" cy="556742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063887" y="872226"/>
            <a:ext cx="0" cy="556742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340540" y="872226"/>
            <a:ext cx="0" cy="556742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617193" y="872226"/>
            <a:ext cx="0" cy="556742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893846" y="872226"/>
            <a:ext cx="0" cy="556742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170499" y="872226"/>
            <a:ext cx="0" cy="556742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447152" y="872226"/>
            <a:ext cx="0" cy="556742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723805" y="872226"/>
            <a:ext cx="0" cy="556742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000468" y="872931"/>
            <a:ext cx="0" cy="556742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270796" y="862304"/>
            <a:ext cx="0" cy="556742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532054" y="872931"/>
            <a:ext cx="0" cy="556742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8019143" y="1973231"/>
            <a:ext cx="3175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8006443" y="4212060"/>
            <a:ext cx="3175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8028214" y="5309701"/>
            <a:ext cx="3175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8019143" y="5888458"/>
            <a:ext cx="3175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8470127" y="1676473"/>
            <a:ext cx="403497" cy="4815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8437625" y="1797129"/>
            <a:ext cx="435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/11</a:t>
            </a:r>
            <a:endParaRPr lang="en-US" sz="1400" dirty="0"/>
          </a:p>
        </p:txBody>
      </p:sp>
      <p:sp>
        <p:nvSpPr>
          <p:cNvPr id="99" name="TextBox 98"/>
          <p:cNvSpPr txBox="1"/>
          <p:nvPr/>
        </p:nvSpPr>
        <p:spPr>
          <a:xfrm>
            <a:off x="8437625" y="4058171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/12</a:t>
            </a:r>
            <a:endParaRPr lang="en-US" sz="1400" dirty="0"/>
          </a:p>
        </p:txBody>
      </p:sp>
      <p:sp>
        <p:nvSpPr>
          <p:cNvPr id="100" name="TextBox 99"/>
          <p:cNvSpPr txBox="1"/>
          <p:nvPr/>
        </p:nvSpPr>
        <p:spPr>
          <a:xfrm>
            <a:off x="8437625" y="515302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/13</a:t>
            </a:r>
            <a:endParaRPr lang="en-US" sz="1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8437625" y="5724253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/14</a:t>
            </a:r>
            <a:endParaRPr lang="en-US" sz="1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8437625" y="6239415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/24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50650" y="1516875"/>
            <a:ext cx="31070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ARIN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1428777" y="620688"/>
            <a:ext cx="334217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ARIN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691182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Largest Sellers into Asia Pacific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6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1800" b="1" dirty="0" smtClean="0"/>
              <a:t>Seller		  	                  Address Count</a:t>
            </a:r>
          </a:p>
          <a:p>
            <a:pPr marL="0" indent="0">
              <a:buNone/>
            </a:pPr>
            <a:r>
              <a:rPr lang="en-US" sz="1800" dirty="0" smtClean="0"/>
              <a:t>Nortel, US (ARIN)			2,359,296</a:t>
            </a:r>
          </a:p>
          <a:p>
            <a:pPr marL="0" indent="0">
              <a:buNone/>
            </a:pPr>
            <a:r>
              <a:rPr lang="en-US" sz="1800" dirty="0" smtClean="0"/>
              <a:t>CNISP</a:t>
            </a:r>
            <a:r>
              <a:rPr lang="en-US" sz="1800" dirty="0"/>
              <a:t>-Union Technology (Beijing) Co., </a:t>
            </a:r>
            <a:r>
              <a:rPr lang="en-US" sz="1800" dirty="0" smtClean="0"/>
              <a:t>Ltd, CN	1,409,024</a:t>
            </a:r>
          </a:p>
          <a:p>
            <a:pPr marL="0" indent="0">
              <a:buNone/>
            </a:pPr>
            <a:r>
              <a:rPr lang="en-US" sz="1800" dirty="0"/>
              <a:t>Cloud-Sense Technology Corporation </a:t>
            </a:r>
            <a:r>
              <a:rPr lang="en-US" sz="1800" dirty="0" smtClean="0"/>
              <a:t>Ltd, HK	1,179,648</a:t>
            </a:r>
          </a:p>
          <a:p>
            <a:pPr marL="0" indent="0">
              <a:buNone/>
            </a:pPr>
            <a:r>
              <a:rPr lang="en-US" sz="1800" dirty="0" err="1"/>
              <a:t>GuangXi</a:t>
            </a:r>
            <a:r>
              <a:rPr lang="en-US" sz="1800" dirty="0"/>
              <a:t> </a:t>
            </a:r>
            <a:r>
              <a:rPr lang="en-US" sz="1800" dirty="0" err="1"/>
              <a:t>Seehu</a:t>
            </a:r>
            <a:r>
              <a:rPr lang="en-US" sz="1800" dirty="0"/>
              <a:t> Technology Co., </a:t>
            </a:r>
            <a:r>
              <a:rPr lang="en-US" sz="1800" dirty="0" smtClean="0"/>
              <a:t>Ltd, CN	    827,832</a:t>
            </a:r>
          </a:p>
          <a:p>
            <a:pPr marL="0" indent="0">
              <a:buNone/>
            </a:pPr>
            <a:r>
              <a:rPr lang="en-US" sz="1800" dirty="0" smtClean="0"/>
              <a:t>DOMIRU, JP			    587,776</a:t>
            </a:r>
          </a:p>
          <a:p>
            <a:pPr marL="0" indent="0">
              <a:buNone/>
            </a:pPr>
            <a:r>
              <a:rPr lang="en-US" sz="1800" dirty="0" smtClean="0"/>
              <a:t>AOL, US (ARIN)			    524,288</a:t>
            </a:r>
          </a:p>
          <a:p>
            <a:pPr marL="0" indent="0">
              <a:buNone/>
            </a:pPr>
            <a:r>
              <a:rPr lang="en-US" sz="1800" dirty="0" smtClean="0"/>
              <a:t>JPNIC (no details)			    421,888</a:t>
            </a:r>
          </a:p>
          <a:p>
            <a:pPr marL="0" indent="0">
              <a:buNone/>
            </a:pPr>
            <a:r>
              <a:rPr lang="en-US" sz="1800" dirty="0"/>
              <a:t>Beyond Excellent Technology </a:t>
            </a:r>
            <a:r>
              <a:rPr lang="en-US" sz="1800" dirty="0" err="1" smtClean="0"/>
              <a:t>Ltd,HK</a:t>
            </a:r>
            <a:r>
              <a:rPr lang="en-US" sz="1800" dirty="0" smtClean="0"/>
              <a:t> </a:t>
            </a:r>
            <a:r>
              <a:rPr lang="en-US" sz="1800" dirty="0"/>
              <a:t> </a:t>
            </a:r>
            <a:r>
              <a:rPr lang="en-US" sz="1800" dirty="0" smtClean="0"/>
              <a:t>	    262,144</a:t>
            </a:r>
          </a:p>
          <a:p>
            <a:pPr marL="0" indent="0">
              <a:buNone/>
            </a:pPr>
            <a:r>
              <a:rPr lang="en-US" sz="1800" dirty="0" smtClean="0"/>
              <a:t>Northern Telecom Canada, CA (ARIN)	    262,144</a:t>
            </a:r>
          </a:p>
          <a:p>
            <a:pPr marL="0" indent="0">
              <a:buNone/>
            </a:pPr>
            <a:r>
              <a:rPr lang="en-US" sz="1800" dirty="0"/>
              <a:t>Outstanding Telecommunication </a:t>
            </a:r>
            <a:r>
              <a:rPr lang="en-US" sz="1800" dirty="0" err="1"/>
              <a:t>Pte</a:t>
            </a:r>
            <a:r>
              <a:rPr lang="en-US" sz="1800" dirty="0"/>
              <a:t> </a:t>
            </a:r>
            <a:r>
              <a:rPr lang="en-US" sz="1800" dirty="0" smtClean="0"/>
              <a:t>Ltd, SG	</a:t>
            </a:r>
            <a:r>
              <a:rPr lang="en-US" sz="1800" dirty="0"/>
              <a:t> </a:t>
            </a:r>
            <a:r>
              <a:rPr lang="en-US" sz="1800" dirty="0" smtClean="0"/>
              <a:t>   262,144</a:t>
            </a:r>
          </a:p>
          <a:p>
            <a:pPr marL="0" indent="0">
              <a:buNone/>
            </a:pPr>
            <a:r>
              <a:rPr lang="en-US" sz="1800" dirty="0" err="1"/>
              <a:t>Renjiao</a:t>
            </a:r>
            <a:r>
              <a:rPr lang="en-US" sz="1800" dirty="0"/>
              <a:t> International </a:t>
            </a:r>
            <a:r>
              <a:rPr lang="en-US" sz="1800" dirty="0" smtClean="0"/>
              <a:t>Technology Ltd, HK	    245,760</a:t>
            </a:r>
          </a:p>
          <a:p>
            <a:pPr marL="0" indent="0">
              <a:buNone/>
            </a:pPr>
            <a:r>
              <a:rPr lang="en-US" sz="1800" dirty="0" smtClean="0"/>
              <a:t>Bank of America, US (ARIN)		    197,632</a:t>
            </a:r>
          </a:p>
          <a:p>
            <a:pPr marL="0" indent="0">
              <a:buNone/>
            </a:pPr>
            <a:r>
              <a:rPr lang="en-US" sz="1800" dirty="0" smtClean="0"/>
              <a:t>Oak Point Partners, US (ARIN)		    196,608</a:t>
            </a:r>
          </a:p>
          <a:p>
            <a:pPr marL="0" indent="0">
              <a:buNone/>
            </a:pPr>
            <a:r>
              <a:rPr lang="en-US" sz="1800" dirty="0" err="1"/>
              <a:t>ShenZhen</a:t>
            </a:r>
            <a:r>
              <a:rPr lang="en-US" sz="1800" dirty="0"/>
              <a:t> TC telecom Network </a:t>
            </a:r>
            <a:r>
              <a:rPr lang="en-US" sz="1800" dirty="0" smtClean="0"/>
              <a:t>Corp, </a:t>
            </a:r>
            <a:r>
              <a:rPr lang="en-US" sz="1800" dirty="0"/>
              <a:t>CN </a:t>
            </a:r>
            <a:r>
              <a:rPr lang="en-US" sz="1800" dirty="0" smtClean="0"/>
              <a:t>	</a:t>
            </a:r>
            <a:r>
              <a:rPr lang="en-US" sz="1800" dirty="0"/>
              <a:t> </a:t>
            </a:r>
            <a:r>
              <a:rPr lang="en-US" sz="1800" dirty="0" smtClean="0"/>
              <a:t>   183,296</a:t>
            </a:r>
          </a:p>
          <a:p>
            <a:pPr marL="0" indent="0">
              <a:buNone/>
            </a:pPr>
            <a:r>
              <a:rPr lang="en-US" sz="1800" dirty="0" smtClean="0"/>
              <a:t>SPACENET, US (ARIN)			    147,456</a:t>
            </a:r>
          </a:p>
          <a:p>
            <a:pPr marL="0" indent="0">
              <a:buNone/>
            </a:pPr>
            <a:endParaRPr lang="en-US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844824"/>
            <a:ext cx="5909656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7764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Largest Buyers in the Asia Pacific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6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1800" b="1" dirty="0" smtClean="0"/>
              <a:t>Buyer				   Address Count</a:t>
            </a:r>
          </a:p>
          <a:p>
            <a:pPr marL="0" indent="0">
              <a:buNone/>
            </a:pPr>
            <a:r>
              <a:rPr lang="en-US" sz="1800" dirty="0" smtClean="0"/>
              <a:t>ALISOFT, </a:t>
            </a:r>
            <a:r>
              <a:rPr lang="en-US" sz="1800" dirty="0" err="1"/>
              <a:t>Aliyun</a:t>
            </a:r>
            <a:r>
              <a:rPr lang="en-US" sz="1800" dirty="0"/>
              <a:t> Computing </a:t>
            </a:r>
            <a:r>
              <a:rPr lang="en-US" sz="1800" dirty="0" smtClean="0"/>
              <a:t>Co, </a:t>
            </a:r>
            <a:r>
              <a:rPr lang="en-US" sz="1800" dirty="0"/>
              <a:t>CN </a:t>
            </a:r>
            <a:r>
              <a:rPr lang="en-US" sz="1800" dirty="0" smtClean="0"/>
              <a:t>		3,801,088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Cloud-Sense Technology Corporation </a:t>
            </a:r>
            <a:r>
              <a:rPr lang="en-US" sz="1800" dirty="0" smtClean="0"/>
              <a:t>Ltd, HK 	1,179,648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SAKURA Internet, JP 			    541,696</a:t>
            </a:r>
          </a:p>
          <a:p>
            <a:pPr marL="0" indent="0">
              <a:buNone/>
            </a:pPr>
            <a:r>
              <a:rPr lang="en-US" sz="1800" dirty="0" err="1" smtClean="0"/>
              <a:t>Foxtel</a:t>
            </a:r>
            <a:r>
              <a:rPr lang="en-US" sz="1800" dirty="0" smtClean="0"/>
              <a:t> </a:t>
            </a:r>
            <a:r>
              <a:rPr lang="en-US" sz="1800" dirty="0"/>
              <a:t>Management Pty </a:t>
            </a:r>
            <a:r>
              <a:rPr lang="en-US" sz="1800" dirty="0" smtClean="0"/>
              <a:t>Ltd, AU 		    524,288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True Internet Co., </a:t>
            </a:r>
            <a:r>
              <a:rPr lang="en-US" sz="1800" dirty="0" smtClean="0"/>
              <a:t>Ltd, TH 		    327,680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Beyond </a:t>
            </a:r>
            <a:r>
              <a:rPr lang="en-US" sz="1800" dirty="0"/>
              <a:t>Excellent Technology </a:t>
            </a:r>
            <a:r>
              <a:rPr lang="en-US" sz="1800" dirty="0" smtClean="0"/>
              <a:t>Ltd, HK 	    262,144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Abitcool</a:t>
            </a:r>
            <a:r>
              <a:rPr lang="en-US" sz="1800" dirty="0"/>
              <a:t> </a:t>
            </a:r>
            <a:r>
              <a:rPr lang="en-US" sz="1800" dirty="0" err="1"/>
              <a:t>BroadBand</a:t>
            </a:r>
            <a:r>
              <a:rPr lang="en-US" sz="1800" dirty="0"/>
              <a:t> </a:t>
            </a:r>
            <a:r>
              <a:rPr lang="en-US" sz="1800" dirty="0" err="1" smtClean="0"/>
              <a:t>Inc</a:t>
            </a:r>
            <a:r>
              <a:rPr lang="en-US" sz="1800" dirty="0" smtClean="0"/>
              <a:t>, CN 		    262,144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Vodafone </a:t>
            </a:r>
            <a:r>
              <a:rPr lang="en-US" sz="1800" dirty="0" err="1"/>
              <a:t>Spacetel</a:t>
            </a:r>
            <a:r>
              <a:rPr lang="en-US" sz="1800" dirty="0"/>
              <a:t> </a:t>
            </a:r>
            <a:r>
              <a:rPr lang="en-US" sz="1800" dirty="0" smtClean="0"/>
              <a:t>Limited, IN 		    229,376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NTT DoCoMo, </a:t>
            </a:r>
            <a:r>
              <a:rPr lang="en-US" sz="1800" dirty="0"/>
              <a:t>JP </a:t>
            </a:r>
            <a:r>
              <a:rPr lang="en-US" sz="1800" dirty="0" smtClean="0"/>
              <a:t>			    212,992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DIX Co, JP 				    199,936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Bank of America, N.A. HK </a:t>
            </a:r>
            <a:r>
              <a:rPr lang="en-US" sz="1800" dirty="0" smtClean="0"/>
              <a:t>		    197,632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Telewings</a:t>
            </a:r>
            <a:r>
              <a:rPr lang="en-US" sz="1800" dirty="0"/>
              <a:t> Communications Services </a:t>
            </a:r>
            <a:r>
              <a:rPr lang="en-US" sz="1800" dirty="0" smtClean="0"/>
              <a:t>Ltd, IN 	    196,608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IIJ, </a:t>
            </a:r>
            <a:r>
              <a:rPr lang="en-US" sz="1800" dirty="0"/>
              <a:t>JP </a:t>
            </a:r>
            <a:r>
              <a:rPr lang="en-US" sz="1800" dirty="0" smtClean="0"/>
              <a:t>				    196,608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 smtClean="0"/>
              <a:t>FreeBit</a:t>
            </a:r>
            <a:r>
              <a:rPr lang="en-US" sz="1800" dirty="0" smtClean="0"/>
              <a:t> Co, JP 			    192,512</a:t>
            </a:r>
          </a:p>
          <a:p>
            <a:pPr marL="0" indent="0">
              <a:buNone/>
            </a:pPr>
            <a:r>
              <a:rPr lang="en-US" sz="1800" dirty="0"/>
              <a:t>SingTel Optus Pty </a:t>
            </a:r>
            <a:r>
              <a:rPr lang="en-US" sz="1800" dirty="0" smtClean="0"/>
              <a:t>Ltd, </a:t>
            </a:r>
            <a:r>
              <a:rPr lang="en-US" sz="1800" dirty="0"/>
              <a:t>AU </a:t>
            </a:r>
            <a:r>
              <a:rPr lang="en-US" sz="1800" dirty="0" smtClean="0"/>
              <a:t>		    180,224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844824"/>
            <a:ext cx="5909656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5955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9714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A number of addresses have been transferred multiple times – For example: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900" dirty="0" smtClean="0"/>
              <a:t>39.96.0.0</a:t>
            </a:r>
            <a:r>
              <a:rPr lang="en-US" sz="2900" dirty="0"/>
              <a:t>/12|CNISP-Union </a:t>
            </a:r>
            <a:r>
              <a:rPr lang="en-US" sz="2900" dirty="0" smtClean="0"/>
              <a:t>Technology|</a:t>
            </a:r>
            <a:r>
              <a:rPr lang="en-US" sz="2900" dirty="0"/>
              <a:t>CN|APNIC|20110405|Cloud-</a:t>
            </a:r>
            <a:r>
              <a:rPr lang="en-US" sz="2900" dirty="0" smtClean="0"/>
              <a:t>Sense|</a:t>
            </a:r>
            <a:r>
              <a:rPr lang="en-US" sz="2900" dirty="0"/>
              <a:t>HK|APNIC|20111028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 smtClean="0"/>
              <a:t>39.110.0.0</a:t>
            </a:r>
            <a:r>
              <a:rPr lang="en-US" sz="2900" dirty="0"/>
              <a:t>/15|Cloud-</a:t>
            </a:r>
            <a:r>
              <a:rPr lang="en-US" sz="2900" dirty="0" smtClean="0"/>
              <a:t>Sense|</a:t>
            </a:r>
            <a:r>
              <a:rPr lang="en-US" sz="2900" dirty="0"/>
              <a:t>HK|APNIC|20110405</a:t>
            </a:r>
            <a:r>
              <a:rPr lang="en-US" sz="2900" dirty="0" smtClean="0"/>
              <a:t>|JPNIC/</a:t>
            </a:r>
            <a:r>
              <a:rPr lang="en-US" sz="2900" dirty="0"/>
              <a:t>So-net|JP|APNIC|20140901</a:t>
            </a:r>
          </a:p>
          <a:p>
            <a:pPr marL="0" indent="0">
              <a:buNone/>
            </a:pPr>
            <a:r>
              <a:rPr lang="en-US" sz="2900" dirty="0" smtClean="0"/>
              <a:t>39.109.0.0</a:t>
            </a:r>
            <a:r>
              <a:rPr lang="en-US" sz="2900" dirty="0"/>
              <a:t>/17|Cloud-</a:t>
            </a:r>
            <a:r>
              <a:rPr lang="en-US" sz="2900" dirty="0" smtClean="0"/>
              <a:t>Sense|</a:t>
            </a:r>
            <a:r>
              <a:rPr lang="en-US" sz="2900" dirty="0"/>
              <a:t>HK|APNIC|20110405|Huayun Data </a:t>
            </a:r>
            <a:r>
              <a:rPr lang="en-US" sz="2900" dirty="0" smtClean="0"/>
              <a:t>Holdings|</a:t>
            </a:r>
            <a:r>
              <a:rPr lang="en-US" sz="2900" dirty="0"/>
              <a:t>HK|APNIC|20141120</a:t>
            </a:r>
          </a:p>
          <a:p>
            <a:pPr marL="0" indent="0">
              <a:buNone/>
            </a:pPr>
            <a:r>
              <a:rPr lang="en-US" sz="2900" dirty="0" smtClean="0"/>
              <a:t>39.109.128.0</a:t>
            </a:r>
            <a:r>
              <a:rPr lang="en-US" sz="2900" dirty="0"/>
              <a:t>/17|Cloud-</a:t>
            </a:r>
            <a:r>
              <a:rPr lang="en-US" sz="2900" dirty="0" smtClean="0"/>
              <a:t>Sense|</a:t>
            </a:r>
            <a:r>
              <a:rPr lang="en-US" sz="2900" dirty="0"/>
              <a:t>HK|APNIC|20110405|Starhub Internet </a:t>
            </a:r>
            <a:r>
              <a:rPr lang="en-US" sz="2900" dirty="0" err="1"/>
              <a:t>Pte</a:t>
            </a:r>
            <a:r>
              <a:rPr lang="en-US" sz="2900" dirty="0"/>
              <a:t> Ltd|SG|APNIC|20141223</a:t>
            </a:r>
          </a:p>
          <a:p>
            <a:pPr marL="0" indent="0">
              <a:buNone/>
            </a:pPr>
            <a:r>
              <a:rPr lang="en-US" sz="2900" dirty="0" smtClean="0"/>
              <a:t>39.104.0.0</a:t>
            </a:r>
            <a:r>
              <a:rPr lang="en-US" sz="2900" dirty="0"/>
              <a:t>/14|Cloud-</a:t>
            </a:r>
            <a:r>
              <a:rPr lang="en-US" sz="2900" dirty="0" smtClean="0"/>
              <a:t>Sense|</a:t>
            </a:r>
            <a:r>
              <a:rPr lang="en-US" sz="2900" dirty="0"/>
              <a:t>HK|APNIC|20110405|</a:t>
            </a:r>
            <a:r>
              <a:rPr lang="en-US" sz="2900" dirty="0" smtClean="0"/>
              <a:t>CNNIC/</a:t>
            </a:r>
            <a:r>
              <a:rPr lang="en-US" sz="2900" dirty="0"/>
              <a:t>ALISOFT|CN|APNIC|20150210</a:t>
            </a:r>
          </a:p>
          <a:p>
            <a:pPr marL="0" indent="0">
              <a:buNone/>
            </a:pPr>
            <a:r>
              <a:rPr lang="en-US" sz="2900" dirty="0" smtClean="0"/>
              <a:t>39.108.0.0</a:t>
            </a:r>
            <a:r>
              <a:rPr lang="en-US" sz="2900" dirty="0"/>
              <a:t>/17|Cloud-</a:t>
            </a:r>
            <a:r>
              <a:rPr lang="en-US" sz="2900" dirty="0" smtClean="0"/>
              <a:t>Sense|</a:t>
            </a:r>
            <a:r>
              <a:rPr lang="en-US" sz="2900" dirty="0"/>
              <a:t>HK|APNIC|20110405|</a:t>
            </a:r>
            <a:r>
              <a:rPr lang="en-US" sz="2900" dirty="0" smtClean="0"/>
              <a:t>CNNIC/</a:t>
            </a:r>
            <a:r>
              <a:rPr lang="en-US" sz="2900" dirty="0"/>
              <a:t>ALISOFT|CN|APNIC|20150210</a:t>
            </a:r>
          </a:p>
          <a:p>
            <a:pPr marL="0" indent="0">
              <a:buNone/>
            </a:pPr>
            <a:r>
              <a:rPr lang="en-US" sz="2900" dirty="0" smtClean="0"/>
              <a:t>39.108.128.0</a:t>
            </a:r>
            <a:r>
              <a:rPr lang="en-US" sz="2900" dirty="0"/>
              <a:t>/17|Cloud-</a:t>
            </a:r>
            <a:r>
              <a:rPr lang="en-US" sz="2900" dirty="0" smtClean="0"/>
              <a:t>Sense |</a:t>
            </a:r>
            <a:r>
              <a:rPr lang="en-US" sz="2900" dirty="0"/>
              <a:t>HK|APNIC|20110405|</a:t>
            </a:r>
            <a:r>
              <a:rPr lang="en-US" sz="2900" dirty="0" smtClean="0"/>
              <a:t>CNNIC/</a:t>
            </a:r>
            <a:r>
              <a:rPr lang="en-US" sz="2900" dirty="0"/>
              <a:t>ALISOFT|CN|APNIC|20150210</a:t>
            </a:r>
          </a:p>
          <a:p>
            <a:pPr marL="0" indent="0">
              <a:buNone/>
            </a:pPr>
            <a:r>
              <a:rPr lang="en-US" sz="2900" dirty="0" smtClean="0"/>
              <a:t>39.96.0.0</a:t>
            </a:r>
            <a:r>
              <a:rPr lang="en-US" sz="2900" dirty="0"/>
              <a:t>/13|Cloud-</a:t>
            </a:r>
            <a:r>
              <a:rPr lang="en-US" sz="2900" dirty="0" smtClean="0"/>
              <a:t>Sense |</a:t>
            </a:r>
            <a:r>
              <a:rPr lang="en-US" sz="2900" dirty="0"/>
              <a:t>HK|APNIC|20110405|</a:t>
            </a:r>
            <a:r>
              <a:rPr lang="en-US" sz="2900" dirty="0" smtClean="0"/>
              <a:t>CNNIC/</a:t>
            </a:r>
            <a:r>
              <a:rPr lang="en-US" sz="2900" dirty="0"/>
              <a:t>ALISOFT|CN|APNIC|20150210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1,074,432 addresses have been transferred multiple times in APNIC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509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are Buying and Selling?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00200"/>
            <a:ext cx="7560840" cy="4565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319 different sellers</a:t>
            </a:r>
          </a:p>
          <a:p>
            <a:pPr marL="0" indent="0">
              <a:buNone/>
            </a:pPr>
            <a:r>
              <a:rPr lang="en-US" dirty="0" smtClean="0"/>
              <a:t>320 different buyers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596 participants</a:t>
            </a:r>
          </a:p>
        </p:txBody>
      </p:sp>
    </p:spTree>
    <p:extLst>
      <p:ext uri="{BB962C8B-B14F-4D97-AF65-F5344CB8AC3E}">
        <p14:creationId xmlns:p14="http://schemas.microsoft.com/office/powerpoint/2010/main" val="7789832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transfer log records a transfer in terms of individual CIDR blocks</a:t>
            </a:r>
          </a:p>
          <a:p>
            <a:r>
              <a:rPr lang="en-US" dirty="0" smtClean="0"/>
              <a:t>We can group these together by using a common key of source entity, destination entity and date.</a:t>
            </a:r>
          </a:p>
          <a:p>
            <a:r>
              <a:rPr lang="en-US" dirty="0" smtClean="0"/>
              <a:t>Using this we see that the transfer log contains distinct 480 transactions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379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74"/>
            <a:ext cx="8229600" cy="1143000"/>
          </a:xfrm>
        </p:spPr>
        <p:txBody>
          <a:bodyPr/>
          <a:lstStyle/>
          <a:p>
            <a:r>
              <a:rPr lang="en-US" dirty="0" smtClean="0"/>
              <a:t>Transfer Size Distribution</a:t>
            </a:r>
            <a:endParaRPr lang="en-US" dirty="0"/>
          </a:p>
        </p:txBody>
      </p:sp>
      <p:pic>
        <p:nvPicPr>
          <p:cNvPr id="4" name="Content Placeholder 3" descr="plotdist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2" b="-275"/>
          <a:stretch/>
        </p:blipFill>
        <p:spPr>
          <a:xfrm>
            <a:off x="457200" y="952558"/>
            <a:ext cx="8229600" cy="5815617"/>
          </a:xfrm>
        </p:spPr>
      </p:pic>
    </p:spTree>
    <p:extLst>
      <p:ext uri="{BB962C8B-B14F-4D97-AF65-F5344CB8AC3E}">
        <p14:creationId xmlns:p14="http://schemas.microsoft.com/office/powerpoint/2010/main" val="2598078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en-US" dirty="0" smtClean="0"/>
              <a:t>Exhaustion: ARIN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12" b="-1175"/>
          <a:stretch/>
        </p:blipFill>
        <p:spPr>
          <a:xfrm>
            <a:off x="457200" y="555726"/>
            <a:ext cx="8229600" cy="5950920"/>
          </a:xfrm>
        </p:spPr>
      </p:pic>
    </p:spTree>
    <p:extLst>
      <p:ext uri="{BB962C8B-B14F-4D97-AF65-F5344CB8AC3E}">
        <p14:creationId xmlns:p14="http://schemas.microsoft.com/office/powerpoint/2010/main" val="33438951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This is still a relatively small scale activity in this region.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Out of the </a:t>
            </a:r>
            <a:r>
              <a:rPr lang="en-US" dirty="0"/>
              <a:t>875,936,768 </a:t>
            </a:r>
            <a:r>
              <a:rPr lang="en-US" dirty="0" smtClean="0"/>
              <a:t>addresses in the APNIC registry, transfers account for the movement of </a:t>
            </a:r>
            <a:r>
              <a:rPr lang="en-US" dirty="0"/>
              <a:t>12,371,712  </a:t>
            </a:r>
            <a:r>
              <a:rPr lang="en-US" dirty="0" smtClean="0"/>
              <a:t>addresses (1.4%), involving 596 entities out of a total of 11,319 unique holders of IP addresses (5.2%)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 rise of IPv6 adoption in the past 12 months calls into question precisely how much longer we will need to keep IPv4 in circulation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8096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86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0" b="-1173"/>
          <a:stretch/>
        </p:blipFill>
        <p:spPr>
          <a:xfrm>
            <a:off x="457200" y="809944"/>
            <a:ext cx="8229600" cy="59127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Exhaustion, </a:t>
            </a:r>
            <a:r>
              <a:rPr lang="en-US" dirty="0" err="1" smtClean="0"/>
              <a:t>Pt</a:t>
            </a:r>
            <a:r>
              <a:rPr lang="en-US" dirty="0" smtClean="0"/>
              <a:t> 2: RIPE NCC’s final /8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31640" y="1882758"/>
            <a:ext cx="5421920" cy="4210538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755859" y="6093296"/>
            <a:ext cx="1416541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724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12" b="-1175"/>
          <a:stretch/>
        </p:blipFill>
        <p:spPr>
          <a:xfrm>
            <a:off x="457200" y="627734"/>
            <a:ext cx="8229600" cy="59509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Exhaustion, </a:t>
            </a:r>
            <a:r>
              <a:rPr lang="en-US" sz="3200" dirty="0" err="1" smtClean="0"/>
              <a:t>Pt</a:t>
            </a:r>
            <a:r>
              <a:rPr lang="en-US" sz="3200" dirty="0" smtClean="0"/>
              <a:t> 2: LACNIC’s 2 final /11’s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123728" y="1565478"/>
            <a:ext cx="4327770" cy="4376615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457461" y="5943654"/>
            <a:ext cx="1484923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461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1-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6" b="-1174"/>
          <a:stretch/>
        </p:blipFill>
        <p:spPr>
          <a:xfrm>
            <a:off x="457200" y="571286"/>
            <a:ext cx="8229600" cy="595405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718"/>
            <a:ext cx="8229600" cy="1143000"/>
          </a:xfrm>
        </p:spPr>
        <p:txBody>
          <a:bodyPr/>
          <a:lstStyle/>
          <a:p>
            <a:r>
              <a:rPr lang="en-US" dirty="0" smtClean="0"/>
              <a:t>Exhaustion, </a:t>
            </a:r>
            <a:r>
              <a:rPr lang="en-US" dirty="0" err="1" smtClean="0"/>
              <a:t>Pt</a:t>
            </a:r>
            <a:r>
              <a:rPr lang="en-US" dirty="0" smtClean="0"/>
              <a:t> 2: APNIC’s final /8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36059" y="1131579"/>
            <a:ext cx="4205941" cy="4768532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42000" y="5900111"/>
            <a:ext cx="732118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762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352928" cy="1143000"/>
          </a:xfrm>
        </p:spPr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026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LACNIC running a split pool of two /11 blocks</a:t>
            </a:r>
          </a:p>
          <a:p>
            <a:pPr marL="457200" lvl="1" indent="0">
              <a:buNone/>
            </a:pPr>
            <a:r>
              <a:rPr lang="en-US" sz="2400" dirty="0"/>
              <a:t>1 ½ - 2 years to go</a:t>
            </a:r>
          </a:p>
          <a:p>
            <a:endParaRPr lang="en-US" sz="2800" dirty="0" smtClean="0"/>
          </a:p>
          <a:p>
            <a:r>
              <a:rPr lang="en-US" sz="2800" dirty="0" smtClean="0"/>
              <a:t>APNIC </a:t>
            </a:r>
            <a:r>
              <a:rPr lang="en-US" sz="2800" dirty="0"/>
              <a:t>running out of their last /8 plus IANA Return Pool (max allocation is a /22 from each pool) </a:t>
            </a:r>
          </a:p>
          <a:p>
            <a:pPr marL="457200" lvl="1" indent="0">
              <a:buNone/>
            </a:pPr>
            <a:r>
              <a:rPr lang="en-US" sz="2400" dirty="0"/>
              <a:t>2 - 2 ½ years to go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AFRINIC still have a pool of 2.5 /8s to go </a:t>
            </a:r>
          </a:p>
          <a:p>
            <a:pPr marL="457200" lvl="1" indent="0">
              <a:buNone/>
            </a:pPr>
            <a:r>
              <a:rPr lang="en-US" sz="2400" dirty="0" smtClean="0"/>
              <a:t>4 years to go</a:t>
            </a:r>
          </a:p>
          <a:p>
            <a:pPr marL="26670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RIPE NCC running out of their last /8 plus IANA Return Pool  (max allocation is a /22)</a:t>
            </a:r>
          </a:p>
          <a:p>
            <a:pPr marL="457200" lvl="1" indent="0">
              <a:buNone/>
            </a:pPr>
            <a:r>
              <a:rPr lang="en-US" sz="2400" dirty="0" smtClean="0"/>
              <a:t>4 ½ - 5 ½ years to go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dirty="0"/>
              <a:t>ARIN reserved a /10 for V6 transition, running the remaining pool to complete exhaustion</a:t>
            </a:r>
          </a:p>
          <a:p>
            <a:pPr marL="457200" lvl="1" indent="0">
              <a:buNone/>
            </a:pPr>
            <a:r>
              <a:rPr lang="en-US" sz="2400" dirty="0"/>
              <a:t>Inadequate data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83625492"/>
      </p:ext>
    </p:extLst>
  </p:cSld>
  <p:clrMapOvr>
    <a:masterClrMapping/>
  </p:clrMapOvr>
</p:sld>
</file>

<file path=ppt/theme/theme1.xml><?xml version="1.0" encoding="utf-8"?>
<a:theme xmlns:a="http://schemas.openxmlformats.org/drawingml/2006/main" name="APNIC33PowerPointTemplateFinal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APNIC33PowerPointTemplateFinal.potx</Template>
  <TotalTime>2520</TotalTime>
  <Words>1393</Words>
  <Application>Microsoft Macintosh PowerPoint</Application>
  <PresentationFormat>On-screen Show (4:3)</PresentationFormat>
  <Paragraphs>237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APNIC33PowerPointTemplateFinal</vt:lpstr>
      <vt:lpstr>The Status of APNIC’s IPv4 Resources: Exhaustion &amp; Transfers</vt:lpstr>
      <vt:lpstr>PowerPoint Presentation</vt:lpstr>
      <vt:lpstr>What’s Left in IPv4</vt:lpstr>
      <vt:lpstr>Exhaustion: AFRINIC</vt:lpstr>
      <vt:lpstr>Exhaustion: ARIN</vt:lpstr>
      <vt:lpstr>Exhaustion, Pt 2: RIPE NCC’s final /8</vt:lpstr>
      <vt:lpstr>Exhaustion, Pt 2: LACNIC’s 2 final /11’s</vt:lpstr>
      <vt:lpstr>Exhaustion, Pt 2: APNIC’s final /8</vt:lpstr>
      <vt:lpstr>Where Are We?</vt:lpstr>
      <vt:lpstr>Where Are We?</vt:lpstr>
      <vt:lpstr>PowerPoint Presentation</vt:lpstr>
      <vt:lpstr>APNIC’s Address Pools</vt:lpstr>
      <vt:lpstr>APNIC’s Address Pools</vt:lpstr>
      <vt:lpstr>APNIC Allocation from the last /8</vt:lpstr>
      <vt:lpstr>Status of 103/8</vt:lpstr>
      <vt:lpstr>APNIC’s Last /8</vt:lpstr>
      <vt:lpstr>Allocation Sizes - APNIC</vt:lpstr>
      <vt:lpstr>Larger Holdings in 103/8?</vt:lpstr>
      <vt:lpstr>Allocations from 103/8</vt:lpstr>
      <vt:lpstr>Advertised vs Assigned in 103/8</vt:lpstr>
      <vt:lpstr>Advertised/Unadvertised  Map of 103/8</vt:lpstr>
      <vt:lpstr>Consumption</vt:lpstr>
      <vt:lpstr>Projection for the last /8</vt:lpstr>
      <vt:lpstr>PowerPoint Presentation</vt:lpstr>
      <vt:lpstr>APNIC’s Address Pools</vt:lpstr>
      <vt:lpstr>APNIC’s IANA Return Pool</vt:lpstr>
      <vt:lpstr>Pool Status</vt:lpstr>
      <vt:lpstr>Allocation Size Distribution</vt:lpstr>
      <vt:lpstr>Economy Distribution</vt:lpstr>
      <vt:lpstr>Advertised vs Unadvertised</vt:lpstr>
      <vt:lpstr>Who Has What</vt:lpstr>
      <vt:lpstr>Consumption</vt:lpstr>
      <vt:lpstr>Projection for the Returned Pool</vt:lpstr>
      <vt:lpstr>PowerPoint Presentation</vt:lpstr>
      <vt:lpstr>IPv4 Address Transfers</vt:lpstr>
      <vt:lpstr>PowerPoint Presentation</vt:lpstr>
      <vt:lpstr>PowerPoint Presentation</vt:lpstr>
      <vt:lpstr>PowerPoint Presentation</vt:lpstr>
      <vt:lpstr>PowerPoint Presentation</vt:lpstr>
      <vt:lpstr>An Economy View of Transfers</vt:lpstr>
      <vt:lpstr>Imports and Exports</vt:lpstr>
      <vt:lpstr>Imports and Exports</vt:lpstr>
      <vt:lpstr>PowerPoint Presentation</vt:lpstr>
      <vt:lpstr>Largest Sellers into Asia Pacific</vt:lpstr>
      <vt:lpstr>Largest Buyers in the Asia Pacific</vt:lpstr>
      <vt:lpstr>Multi-Transfers</vt:lpstr>
      <vt:lpstr>How Many are Buying and Selling?</vt:lpstr>
      <vt:lpstr>Transfer Size</vt:lpstr>
      <vt:lpstr>Transfer Size Distribution</vt:lpstr>
      <vt:lpstr>Transfers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PowerPoint Template</dc:title>
  <dc:creator>Rebekah</dc:creator>
  <cp:lastModifiedBy>Geoff Huston</cp:lastModifiedBy>
  <cp:revision>72</cp:revision>
  <dcterms:created xsi:type="dcterms:W3CDTF">2015-02-09T02:38:37Z</dcterms:created>
  <dcterms:modified xsi:type="dcterms:W3CDTF">2015-08-30T07:52:58Z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1.0</vt:lpwstr>
  </property>
  <property fmtid="{D5CDD505-2E9C-101B-9397-08002B2CF9AE}" pid="3" name="Classification">
    <vt:lpwstr>Unclassified</vt:lpwstr>
  </property>
</Properties>
</file>