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26"/>
  </p:notesMasterIdLst>
  <p:handoutMasterIdLst>
    <p:handoutMasterId r:id="rId27"/>
  </p:handoutMasterIdLst>
  <p:sldIdLst>
    <p:sldId id="327" r:id="rId2"/>
    <p:sldId id="328" r:id="rId3"/>
    <p:sldId id="329" r:id="rId4"/>
    <p:sldId id="330" r:id="rId5"/>
    <p:sldId id="331" r:id="rId6"/>
    <p:sldId id="332" r:id="rId7"/>
    <p:sldId id="333" r:id="rId8"/>
    <p:sldId id="350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7" r:id="rId22"/>
    <p:sldId id="348" r:id="rId23"/>
    <p:sldId id="349" r:id="rId24"/>
    <p:sldId id="34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DCFF"/>
    <a:srgbClr val="5C5C5C"/>
    <a:srgbClr val="C01B1C"/>
    <a:srgbClr val="C40836"/>
    <a:srgbClr val="590F4A"/>
    <a:srgbClr val="166813"/>
    <a:srgbClr val="004FBB"/>
    <a:srgbClr val="383838"/>
    <a:srgbClr val="00A2D7"/>
    <a:srgbClr val="FFC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4" d="100"/>
          <a:sy n="134" d="100"/>
        </p:scale>
        <p:origin x="-2176" y="-1280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6E606-A10F-224D-985D-2B96CE18CE37}" type="datetimeFigureOut">
              <a:rPr lang="en-US" smtClean="0"/>
              <a:pPr/>
              <a:t>30/08/15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98AA6-3752-434A-BDF7-58C9E8FDA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84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0EEA6-3FE3-4FAA-B648-A79F7B237411}" type="datetimeFigureOut">
              <a:rPr lang="en-AU" smtClean="0"/>
              <a:pPr/>
              <a:t>30/08/15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60B50-68CE-4856-A7F5-953E39274F9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9407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1" y="0"/>
            <a:ext cx="9161998" cy="6909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844825"/>
            <a:ext cx="8208912" cy="2160239"/>
          </a:xfrm>
        </p:spPr>
        <p:txBody>
          <a:bodyPr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077072"/>
            <a:ext cx="820891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smal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" y="0"/>
            <a:ext cx="9159974" cy="6909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844825"/>
            <a:ext cx="8208912" cy="2160239"/>
          </a:xfrm>
        </p:spPr>
        <p:txBody>
          <a:bodyPr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077072"/>
            <a:ext cx="820891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411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2000" cy="6909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7200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258888" y="2420888"/>
            <a:ext cx="6985520" cy="25202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3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small graphic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" y="-1"/>
            <a:ext cx="9159974" cy="6909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7200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258888" y="2420888"/>
            <a:ext cx="6985520" cy="25202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128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352928" cy="4565103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6597352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74650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8352928" cy="35283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1347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600200"/>
            <a:ext cx="4104456" cy="45651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176464" cy="45651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6597352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80885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6597352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9403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6597352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07289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6534864"/>
            <a:ext cx="9180000" cy="3519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600200"/>
            <a:ext cx="8352928" cy="45651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35206" y="6625130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8" r:id="rId2"/>
    <p:sldLayoutId id="2147483676" r:id="rId3"/>
    <p:sldLayoutId id="2147483677" r:id="rId4"/>
    <p:sldLayoutId id="2147483667" r:id="rId5"/>
    <p:sldLayoutId id="2147483668" r:id="rId6"/>
    <p:sldLayoutId id="2147483672" r:id="rId7"/>
    <p:sldLayoutId id="2147483674" r:id="rId8"/>
    <p:sldLayoutId id="2147483675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>
                <a:cs typeface="Powderfinger Type"/>
              </a:rPr>
              <a:t>An Update on Mobility in </a:t>
            </a:r>
            <a:r>
              <a:rPr lang="en-US" sz="6000" dirty="0" smtClean="0">
                <a:cs typeface="Powderfinger Type"/>
              </a:rPr>
              <a:t>Today’s </a:t>
            </a:r>
            <a:r>
              <a:rPr lang="en-US" sz="6000" dirty="0" smtClean="0">
                <a:cs typeface="Powderfinger Type"/>
              </a:rPr>
              <a:t>Internet</a:t>
            </a:r>
            <a:endParaRPr lang="en-US" sz="6000" dirty="0">
              <a:cs typeface="Powderfinger Typ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9494" y="4367459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hnbergHand"/>
                <a:cs typeface="AhnbergHand"/>
              </a:rPr>
              <a:t>Geoff Huston,</a:t>
            </a:r>
          </a:p>
          <a:p>
            <a:pPr algn="l"/>
            <a:r>
              <a:rPr lang="en-US" sz="2400" dirty="0" smtClean="0">
                <a:latin typeface="AhnbergHand"/>
                <a:cs typeface="AhnbergHand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128743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The Mobile IPv6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result is that the approach to IPv6  transition is  highly fragmented across the operators and across handsets</a:t>
            </a:r>
          </a:p>
          <a:p>
            <a:endParaRPr lang="en-US" dirty="0" smtClean="0"/>
          </a:p>
          <a:p>
            <a:r>
              <a:rPr lang="en-US" dirty="0" smtClean="0"/>
              <a:t>The result is the deployment of various </a:t>
            </a:r>
            <a:r>
              <a:rPr lang="en-US" dirty="0"/>
              <a:t>permutations of </a:t>
            </a:r>
            <a:r>
              <a:rPr lang="en-US" dirty="0" smtClean="0"/>
              <a:t>transitional IPv4 </a:t>
            </a:r>
            <a:r>
              <a:rPr lang="en-US" dirty="0"/>
              <a:t>and IPv6 </a:t>
            </a:r>
            <a:r>
              <a:rPr lang="en-US" dirty="0" smtClean="0"/>
              <a:t>support in </a:t>
            </a:r>
            <a:r>
              <a:rPr lang="en-US" dirty="0"/>
              <a:t>the mobile environment:</a:t>
            </a:r>
          </a:p>
          <a:p>
            <a:pPr lvl="1"/>
            <a:r>
              <a:rPr lang="en-US" dirty="0"/>
              <a:t>Native mode dual </a:t>
            </a:r>
            <a:r>
              <a:rPr lang="en-US" dirty="0" smtClean="0"/>
              <a:t>stack over LTE: e.g. Verizon</a:t>
            </a:r>
            <a:endParaRPr lang="en-US" dirty="0"/>
          </a:p>
          <a:p>
            <a:pPr lvl="1"/>
            <a:r>
              <a:rPr lang="en-US" dirty="0"/>
              <a:t>IPv4 layered over </a:t>
            </a:r>
            <a:r>
              <a:rPr lang="en-US" dirty="0" smtClean="0"/>
              <a:t>native IPv6</a:t>
            </a:r>
            <a:r>
              <a:rPr lang="en-US" dirty="0"/>
              <a:t>, 464 XLAT: </a:t>
            </a:r>
            <a:r>
              <a:rPr lang="en-US" dirty="0" smtClean="0"/>
              <a:t>e.g. T</a:t>
            </a:r>
            <a:r>
              <a:rPr lang="en-US" dirty="0"/>
              <a:t>-</a:t>
            </a:r>
            <a:r>
              <a:rPr lang="en-US" dirty="0" smtClean="0"/>
              <a:t>Mobile</a:t>
            </a:r>
          </a:p>
          <a:p>
            <a:pPr lvl="1"/>
            <a:r>
              <a:rPr lang="en-US" dirty="0" smtClean="0"/>
              <a:t>IPv4 synthesized over native IPv6 with NAT64 support</a:t>
            </a:r>
          </a:p>
          <a:p>
            <a:pPr lvl="1"/>
            <a:r>
              <a:rPr lang="en-US" dirty="0" smtClean="0"/>
              <a:t>IPv6 </a:t>
            </a:r>
            <a:r>
              <a:rPr lang="en-US" dirty="0" err="1" smtClean="0"/>
              <a:t>tunnelled</a:t>
            </a:r>
            <a:r>
              <a:rPr lang="en-US" dirty="0" smtClean="0"/>
              <a:t> over IPv4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1111835">
            <a:off x="459707" y="1988516"/>
            <a:ext cx="8292996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This diversity implies that many operators have unique requirements for network and device capabilities</a:t>
            </a:r>
          </a:p>
          <a:p>
            <a:endParaRPr lang="en-US" sz="2000" dirty="0" smtClean="0">
              <a:solidFill>
                <a:srgbClr val="984807"/>
              </a:solidFill>
              <a:latin typeface="AhnbergHand"/>
              <a:cs typeface="AhnbergHand"/>
            </a:endParaRPr>
          </a:p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Which implies the imposition of cost and complexity for the service operators through customization of technologies</a:t>
            </a:r>
          </a:p>
          <a:p>
            <a:endParaRPr lang="en-US" sz="2000" dirty="0" smtClean="0">
              <a:solidFill>
                <a:srgbClr val="984807"/>
              </a:solidFill>
              <a:latin typeface="AhnbergHand"/>
              <a:cs typeface="AhnbergHand"/>
            </a:endParaRPr>
          </a:p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Which all adds to the cost of service to consumers</a:t>
            </a:r>
          </a:p>
          <a:p>
            <a:endParaRPr lang="en-US" sz="2000" dirty="0">
              <a:solidFill>
                <a:srgbClr val="984807"/>
              </a:solidFill>
              <a:latin typeface="AhnbergHand"/>
              <a:cs typeface="AhnbergHand"/>
            </a:endParaRPr>
          </a:p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Nobody wins from this fragmented transition scenario!</a:t>
            </a:r>
          </a:p>
          <a:p>
            <a:endParaRPr lang="en-US" sz="2000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4292692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Dual Stack </a:t>
            </a:r>
            <a:r>
              <a:rPr lang="en-US" dirty="0" err="1" smtClean="0">
                <a:latin typeface="Powderfinger Type"/>
                <a:cs typeface="Powderfinger Type"/>
              </a:rPr>
              <a:t>vs</a:t>
            </a:r>
            <a:r>
              <a:rPr lang="en-US" dirty="0" smtClean="0">
                <a:latin typeface="Powderfinger Type"/>
                <a:cs typeface="Powderfinger Type"/>
              </a:rPr>
              <a:t> Mono Stack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IPv6 only access network</a:t>
            </a:r>
          </a:p>
          <a:p>
            <a:pPr lvl="1"/>
            <a:r>
              <a:rPr lang="en-US" dirty="0" smtClean="0"/>
              <a:t>Single NAT64 at the network edge to map external IPv4 services to local IPv6 addresses</a:t>
            </a:r>
          </a:p>
          <a:p>
            <a:pPr marL="457200" lvl="1" indent="0">
              <a:buNone/>
            </a:pPr>
            <a:r>
              <a:rPr lang="en-US" dirty="0" smtClean="0"/>
              <a:t>or</a:t>
            </a:r>
          </a:p>
          <a:p>
            <a:pPr lvl="1"/>
            <a:r>
              <a:rPr lang="en-US" dirty="0" smtClean="0"/>
              <a:t>4-to-6 mapping in the handset and 6-to-4 mapping at the network edge to provide a NAT+XLATE based IPv4 service</a:t>
            </a:r>
          </a:p>
          <a:p>
            <a:r>
              <a:rPr lang="en-US" dirty="0" smtClean="0"/>
              <a:t>Dual Stack access</a:t>
            </a:r>
          </a:p>
          <a:p>
            <a:pPr lvl="1"/>
            <a:r>
              <a:rPr lang="en-US" dirty="0" smtClean="0"/>
              <a:t>Pass IPv6 and IPv4 all the way through to the handset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460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772816"/>
            <a:ext cx="2921000" cy="2921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6512" y="27384"/>
            <a:ext cx="9144000" cy="6858000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Mobile Devices and IPv6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iOS</a:t>
            </a:r>
            <a:endParaRPr lang="en-US" dirty="0" smtClean="0"/>
          </a:p>
          <a:p>
            <a:pPr lvl="1"/>
            <a:r>
              <a:rPr lang="en-US" dirty="0" smtClean="0"/>
              <a:t>No OS preference for IPv6 – uses a mechanism that should result in an approximate 50/50 split between IPv6 and IPv4 for dual stack</a:t>
            </a:r>
          </a:p>
          <a:p>
            <a:pPr lvl="1"/>
            <a:r>
              <a:rPr lang="en-US" dirty="0" smtClean="0"/>
              <a:t>Browsers may add their own IPv6 selection bias</a:t>
            </a:r>
          </a:p>
          <a:p>
            <a:pPr lvl="1"/>
            <a:r>
              <a:rPr lang="en-US" dirty="0" smtClean="0"/>
              <a:t>We saw in August 2015 1,216,594 </a:t>
            </a:r>
            <a:r>
              <a:rPr lang="en-US" dirty="0" err="1" smtClean="0"/>
              <a:t>iOS</a:t>
            </a:r>
            <a:r>
              <a:rPr lang="en-US" dirty="0" smtClean="0"/>
              <a:t> devices</a:t>
            </a:r>
          </a:p>
          <a:p>
            <a:pPr marL="914400" lvl="2" indent="0">
              <a:buNone/>
            </a:pPr>
            <a:r>
              <a:rPr lang="en-US" dirty="0" smtClean="0"/>
              <a:t>64,740 responded in IPv6 (5%)</a:t>
            </a:r>
          </a:p>
          <a:p>
            <a:pPr marL="914400" lvl="2" indent="0">
              <a:buNone/>
            </a:pPr>
            <a:r>
              <a:rPr lang="en-US" dirty="0" smtClean="0"/>
              <a:t>46,784 preferred to use IPv6 (72%) </a:t>
            </a:r>
          </a:p>
          <a:p>
            <a:pPr lvl="1"/>
            <a:r>
              <a:rPr lang="en-US" dirty="0" err="1" smtClean="0"/>
              <a:t>iOS</a:t>
            </a:r>
            <a:r>
              <a:rPr lang="en-US" dirty="0" smtClean="0"/>
              <a:t> 9 beta changes this </a:t>
            </a:r>
            <a:r>
              <a:rPr lang="en-US" dirty="0" err="1" smtClean="0"/>
              <a:t>behaviour</a:t>
            </a:r>
            <a:r>
              <a:rPr lang="en-US" dirty="0" smtClean="0"/>
              <a:t> to prefer IPv6 in dual stack contexts</a:t>
            </a:r>
          </a:p>
          <a:p>
            <a:pPr lvl="1"/>
            <a:r>
              <a:rPr lang="en-US" dirty="0" smtClean="0"/>
              <a:t>No currently planned support for 464XLAT – proposes a NAT64 solution to single protocol access networks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79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124744"/>
            <a:ext cx="4245616" cy="4371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0"/>
            <a:ext cx="9144000" cy="6858000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Mobile Devices and IPv6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Android</a:t>
            </a:r>
          </a:p>
          <a:p>
            <a:pPr lvl="1"/>
            <a:r>
              <a:rPr lang="en-US" dirty="0" smtClean="0"/>
              <a:t>No preference for IPv6 – uses a mechanism that should result in an approximate 50/50 split between IPv6 and IPv4 for dual stack</a:t>
            </a:r>
          </a:p>
          <a:p>
            <a:pPr lvl="1"/>
            <a:r>
              <a:rPr lang="en-US" dirty="0"/>
              <a:t>Browsers may add their own IPv6 selection </a:t>
            </a:r>
            <a:r>
              <a:rPr lang="en-US" dirty="0" smtClean="0"/>
              <a:t>bias</a:t>
            </a:r>
          </a:p>
          <a:p>
            <a:pPr lvl="1"/>
            <a:r>
              <a:rPr lang="en-US" dirty="0" smtClean="0"/>
              <a:t>We saw in August 2015 3,353,463 </a:t>
            </a:r>
            <a:r>
              <a:rPr lang="en-US" dirty="0" err="1" smtClean="0"/>
              <a:t>iOS</a:t>
            </a:r>
            <a:r>
              <a:rPr lang="en-US" dirty="0" smtClean="0"/>
              <a:t> devices</a:t>
            </a:r>
          </a:p>
          <a:p>
            <a:pPr marL="914400" lvl="2" indent="0">
              <a:buNone/>
            </a:pPr>
            <a:r>
              <a:rPr lang="en-US" dirty="0" smtClean="0"/>
              <a:t>175,922 responded in IPv6 (5%)</a:t>
            </a:r>
          </a:p>
          <a:p>
            <a:pPr marL="914400" lvl="2" indent="0">
              <a:buNone/>
            </a:pPr>
            <a:r>
              <a:rPr lang="en-US" dirty="0" smtClean="0"/>
              <a:t>151,754 preferred to use IPv6 (86%) </a:t>
            </a:r>
          </a:p>
          <a:p>
            <a:pPr lvl="1"/>
            <a:r>
              <a:rPr lang="en-US" dirty="0" smtClean="0"/>
              <a:t>No current plans to add any bias to use IPv6</a:t>
            </a:r>
          </a:p>
          <a:p>
            <a:pPr lvl="1"/>
            <a:r>
              <a:rPr lang="en-US" dirty="0" smtClean="0"/>
              <a:t>Has support for 464XLAT</a:t>
            </a:r>
          </a:p>
          <a:p>
            <a:pPr lvl="1"/>
            <a:r>
              <a:rPr lang="en-US" dirty="0" smtClean="0"/>
              <a:t>Does not support DHCPv6 (prefers RA and PD framework)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43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2" y="274638"/>
            <a:ext cx="8582526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It’s not just Transitional Complexities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It’s also the issue of </a:t>
            </a:r>
            <a:r>
              <a:rPr lang="en-US" dirty="0" err="1" smtClean="0"/>
              <a:t>Wifi</a:t>
            </a:r>
            <a:r>
              <a:rPr lang="en-US" dirty="0" smtClean="0"/>
              <a:t> Handoff and/or multi-path support </a:t>
            </a:r>
          </a:p>
          <a:p>
            <a:pPr lvl="1"/>
            <a:r>
              <a:rPr lang="en-US" dirty="0" smtClean="0"/>
              <a:t>The traditional mobile providers operate with exclusive access to spectrum within defined locales (with associated license costs)</a:t>
            </a:r>
          </a:p>
          <a:p>
            <a:pPr lvl="1"/>
            <a:r>
              <a:rPr lang="en-US" dirty="0" smtClean="0"/>
              <a:t>Alternate access competitors can operate in unlicensed spectrum with </a:t>
            </a:r>
            <a:r>
              <a:rPr lang="en-US" dirty="0" err="1" smtClean="0"/>
              <a:t>WiFi</a:t>
            </a:r>
            <a:r>
              <a:rPr lang="en-US" dirty="0" smtClean="0"/>
              <a:t> network services</a:t>
            </a:r>
          </a:p>
          <a:p>
            <a:pPr lvl="1"/>
            <a:r>
              <a:rPr lang="en-US" dirty="0" smtClean="0"/>
              <a:t>Handsets are also entering the space with platform services that support connection agility across diverse access networks</a:t>
            </a:r>
          </a:p>
          <a:p>
            <a:pPr lvl="1"/>
            <a:r>
              <a:rPr lang="en-US" dirty="0" smtClean="0"/>
              <a:t>Mobile incumbents are being forced to chase this alternate access market or risk losing market </a:t>
            </a:r>
            <a:r>
              <a:rPr lang="en-US" dirty="0" smtClean="0"/>
              <a:t>share</a:t>
            </a:r>
          </a:p>
          <a:p>
            <a:pPr lvl="1"/>
            <a:r>
              <a:rPr lang="en-US" dirty="0" smtClean="0"/>
              <a:t>And here there are visible cracks in the protocol stack!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99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The Mobile Stack Model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1997" y="5126895"/>
            <a:ext cx="316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Access Network Services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2515" y="3694968"/>
            <a:ext cx="27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OS Platform Library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1890" y="2341192"/>
            <a:ext cx="136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Application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516931" y="2266454"/>
            <a:ext cx="1851387" cy="567885"/>
          </a:xfrm>
          <a:custGeom>
            <a:avLst/>
            <a:gdLst>
              <a:gd name="connsiteX0" fmla="*/ 0 w 1851387"/>
              <a:gd name="connsiteY0" fmla="*/ 0 h 567885"/>
              <a:gd name="connsiteX1" fmla="*/ 58616 w 1851387"/>
              <a:gd name="connsiteY1" fmla="*/ 322385 h 567885"/>
              <a:gd name="connsiteX2" fmla="*/ 58616 w 1851387"/>
              <a:gd name="connsiteY2" fmla="*/ 498231 h 567885"/>
              <a:gd name="connsiteX3" fmla="*/ 58616 w 1851387"/>
              <a:gd name="connsiteY3" fmla="*/ 547077 h 567885"/>
              <a:gd name="connsiteX4" fmla="*/ 195385 w 1851387"/>
              <a:gd name="connsiteY4" fmla="*/ 517769 h 567885"/>
              <a:gd name="connsiteX5" fmla="*/ 1660769 w 1851387"/>
              <a:gd name="connsiteY5" fmla="*/ 566615 h 567885"/>
              <a:gd name="connsiteX6" fmla="*/ 1826846 w 1851387"/>
              <a:gd name="connsiteY6" fmla="*/ 547077 h 567885"/>
              <a:gd name="connsiteX7" fmla="*/ 1826846 w 1851387"/>
              <a:gd name="connsiteY7" fmla="*/ 478692 h 567885"/>
              <a:gd name="connsiteX8" fmla="*/ 1836616 w 1851387"/>
              <a:gd name="connsiteY8" fmla="*/ 78154 h 567885"/>
              <a:gd name="connsiteX9" fmla="*/ 1768231 w 1851387"/>
              <a:gd name="connsiteY9" fmla="*/ 29308 h 567885"/>
              <a:gd name="connsiteX10" fmla="*/ 996462 w 1851387"/>
              <a:gd name="connsiteY10" fmla="*/ 9769 h 567885"/>
              <a:gd name="connsiteX11" fmla="*/ 146539 w 1851387"/>
              <a:gd name="connsiteY11" fmla="*/ 9769 h 56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1387" h="567885">
                <a:moveTo>
                  <a:pt x="0" y="0"/>
                </a:moveTo>
                <a:cubicBezTo>
                  <a:pt x="24423" y="119673"/>
                  <a:pt x="48847" y="239346"/>
                  <a:pt x="58616" y="322385"/>
                </a:cubicBezTo>
                <a:cubicBezTo>
                  <a:pt x="68385" y="405424"/>
                  <a:pt x="58616" y="498231"/>
                  <a:pt x="58616" y="498231"/>
                </a:cubicBezTo>
                <a:cubicBezTo>
                  <a:pt x="58616" y="535680"/>
                  <a:pt x="35821" y="543821"/>
                  <a:pt x="58616" y="547077"/>
                </a:cubicBezTo>
                <a:cubicBezTo>
                  <a:pt x="81411" y="550333"/>
                  <a:pt x="-71640" y="514513"/>
                  <a:pt x="195385" y="517769"/>
                </a:cubicBezTo>
                <a:cubicBezTo>
                  <a:pt x="462410" y="521025"/>
                  <a:pt x="1388859" y="561730"/>
                  <a:pt x="1660769" y="566615"/>
                </a:cubicBezTo>
                <a:cubicBezTo>
                  <a:pt x="1932679" y="571500"/>
                  <a:pt x="1799167" y="561731"/>
                  <a:pt x="1826846" y="547077"/>
                </a:cubicBezTo>
                <a:cubicBezTo>
                  <a:pt x="1854525" y="532423"/>
                  <a:pt x="1825218" y="556846"/>
                  <a:pt x="1826846" y="478692"/>
                </a:cubicBezTo>
                <a:cubicBezTo>
                  <a:pt x="1828474" y="400538"/>
                  <a:pt x="1846385" y="153051"/>
                  <a:pt x="1836616" y="78154"/>
                </a:cubicBezTo>
                <a:cubicBezTo>
                  <a:pt x="1826847" y="3257"/>
                  <a:pt x="1908257" y="40705"/>
                  <a:pt x="1768231" y="29308"/>
                </a:cubicBezTo>
                <a:cubicBezTo>
                  <a:pt x="1628205" y="17911"/>
                  <a:pt x="1266744" y="13025"/>
                  <a:pt x="996462" y="9769"/>
                </a:cubicBezTo>
                <a:cubicBezTo>
                  <a:pt x="726180" y="6513"/>
                  <a:pt x="146539" y="9769"/>
                  <a:pt x="146539" y="976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002354" y="3621037"/>
            <a:ext cx="3262153" cy="610122"/>
          </a:xfrm>
          <a:custGeom>
            <a:avLst/>
            <a:gdLst>
              <a:gd name="connsiteX0" fmla="*/ 2790808 w 3262153"/>
              <a:gd name="connsiteY0" fmla="*/ 101024 h 610122"/>
              <a:gd name="connsiteX1" fmla="*/ 1979962 w 3262153"/>
              <a:gd name="connsiteY1" fmla="*/ 61947 h 610122"/>
              <a:gd name="connsiteX2" fmla="*/ 358269 w 3262153"/>
              <a:gd name="connsiteY2" fmla="*/ 3332 h 610122"/>
              <a:gd name="connsiteX3" fmla="*/ 26116 w 3262153"/>
              <a:gd name="connsiteY3" fmla="*/ 13101 h 610122"/>
              <a:gd name="connsiteX4" fmla="*/ 26116 w 3262153"/>
              <a:gd name="connsiteY4" fmla="*/ 61947 h 610122"/>
              <a:gd name="connsiteX5" fmla="*/ 65193 w 3262153"/>
              <a:gd name="connsiteY5" fmla="*/ 511332 h 610122"/>
              <a:gd name="connsiteX6" fmla="*/ 74962 w 3262153"/>
              <a:gd name="connsiteY6" fmla="*/ 560178 h 610122"/>
              <a:gd name="connsiteX7" fmla="*/ 172654 w 3262153"/>
              <a:gd name="connsiteY7" fmla="*/ 569947 h 610122"/>
              <a:gd name="connsiteX8" fmla="*/ 3005731 w 3262153"/>
              <a:gd name="connsiteY8" fmla="*/ 609024 h 610122"/>
              <a:gd name="connsiteX9" fmla="*/ 3132731 w 3262153"/>
              <a:gd name="connsiteY9" fmla="*/ 550409 h 610122"/>
              <a:gd name="connsiteX10" fmla="*/ 3035039 w 3262153"/>
              <a:gd name="connsiteY10" fmla="*/ 130332 h 61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2153" h="610122">
                <a:moveTo>
                  <a:pt x="2790808" y="101024"/>
                </a:moveTo>
                <a:lnTo>
                  <a:pt x="1979962" y="61947"/>
                </a:lnTo>
                <a:lnTo>
                  <a:pt x="358269" y="3332"/>
                </a:lnTo>
                <a:cubicBezTo>
                  <a:pt x="32628" y="-4809"/>
                  <a:pt x="81475" y="3332"/>
                  <a:pt x="26116" y="13101"/>
                </a:cubicBezTo>
                <a:cubicBezTo>
                  <a:pt x="-29243" y="22870"/>
                  <a:pt x="19603" y="-21091"/>
                  <a:pt x="26116" y="61947"/>
                </a:cubicBezTo>
                <a:cubicBezTo>
                  <a:pt x="32629" y="144985"/>
                  <a:pt x="57052" y="428294"/>
                  <a:pt x="65193" y="511332"/>
                </a:cubicBezTo>
                <a:cubicBezTo>
                  <a:pt x="73334" y="594370"/>
                  <a:pt x="57052" y="550409"/>
                  <a:pt x="74962" y="560178"/>
                </a:cubicBezTo>
                <a:cubicBezTo>
                  <a:pt x="92872" y="569947"/>
                  <a:pt x="172654" y="569947"/>
                  <a:pt x="172654" y="569947"/>
                </a:cubicBezTo>
                <a:lnTo>
                  <a:pt x="3005731" y="609024"/>
                </a:lnTo>
                <a:cubicBezTo>
                  <a:pt x="3499077" y="605768"/>
                  <a:pt x="3127846" y="630191"/>
                  <a:pt x="3132731" y="550409"/>
                </a:cubicBezTo>
                <a:cubicBezTo>
                  <a:pt x="3137616" y="470627"/>
                  <a:pt x="3035039" y="130332"/>
                  <a:pt x="3035039" y="13033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657239" y="5018826"/>
            <a:ext cx="3714682" cy="608555"/>
          </a:xfrm>
          <a:custGeom>
            <a:avLst/>
            <a:gdLst>
              <a:gd name="connsiteX0" fmla="*/ 0 w 3714682"/>
              <a:gd name="connsiteY0" fmla="*/ 31839 h 608555"/>
              <a:gd name="connsiteX1" fmla="*/ 19538 w 3714682"/>
              <a:gd name="connsiteY1" fmla="*/ 422609 h 608555"/>
              <a:gd name="connsiteX2" fmla="*/ 19538 w 3714682"/>
              <a:gd name="connsiteY2" fmla="*/ 539839 h 608555"/>
              <a:gd name="connsiteX3" fmla="*/ 185615 w 3714682"/>
              <a:gd name="connsiteY3" fmla="*/ 520301 h 608555"/>
              <a:gd name="connsiteX4" fmla="*/ 1651000 w 3714682"/>
              <a:gd name="connsiteY4" fmla="*/ 608224 h 608555"/>
              <a:gd name="connsiteX5" fmla="*/ 3516923 w 3714682"/>
              <a:gd name="connsiteY5" fmla="*/ 549609 h 608555"/>
              <a:gd name="connsiteX6" fmla="*/ 3673231 w 3714682"/>
              <a:gd name="connsiteY6" fmla="*/ 530070 h 608555"/>
              <a:gd name="connsiteX7" fmla="*/ 3634154 w 3714682"/>
              <a:gd name="connsiteY7" fmla="*/ 178378 h 608555"/>
              <a:gd name="connsiteX8" fmla="*/ 3595077 w 3714682"/>
              <a:gd name="connsiteY8" fmla="*/ 12301 h 608555"/>
              <a:gd name="connsiteX9" fmla="*/ 3468077 w 3714682"/>
              <a:gd name="connsiteY9" fmla="*/ 12301 h 608555"/>
              <a:gd name="connsiteX10" fmla="*/ 156308 w 3714682"/>
              <a:gd name="connsiteY10" fmla="*/ 12301 h 6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14682" h="608555">
                <a:moveTo>
                  <a:pt x="0" y="31839"/>
                </a:moveTo>
                <a:cubicBezTo>
                  <a:pt x="8141" y="184891"/>
                  <a:pt x="16282" y="337943"/>
                  <a:pt x="19538" y="422609"/>
                </a:cubicBezTo>
                <a:cubicBezTo>
                  <a:pt x="22794" y="507275"/>
                  <a:pt x="-8141" y="523557"/>
                  <a:pt x="19538" y="539839"/>
                </a:cubicBezTo>
                <a:cubicBezTo>
                  <a:pt x="47217" y="556121"/>
                  <a:pt x="-86295" y="508904"/>
                  <a:pt x="185615" y="520301"/>
                </a:cubicBezTo>
                <a:cubicBezTo>
                  <a:pt x="457525" y="531698"/>
                  <a:pt x="1095782" y="603339"/>
                  <a:pt x="1651000" y="608224"/>
                </a:cubicBezTo>
                <a:cubicBezTo>
                  <a:pt x="2206218" y="613109"/>
                  <a:pt x="3179885" y="562635"/>
                  <a:pt x="3516923" y="549609"/>
                </a:cubicBezTo>
                <a:cubicBezTo>
                  <a:pt x="3853961" y="536583"/>
                  <a:pt x="3653693" y="591942"/>
                  <a:pt x="3673231" y="530070"/>
                </a:cubicBezTo>
                <a:cubicBezTo>
                  <a:pt x="3692769" y="468198"/>
                  <a:pt x="3647180" y="264673"/>
                  <a:pt x="3634154" y="178378"/>
                </a:cubicBezTo>
                <a:cubicBezTo>
                  <a:pt x="3621128" y="92083"/>
                  <a:pt x="3622756" y="39980"/>
                  <a:pt x="3595077" y="12301"/>
                </a:cubicBezTo>
                <a:cubicBezTo>
                  <a:pt x="3567398" y="-15378"/>
                  <a:pt x="3468077" y="12301"/>
                  <a:pt x="3468077" y="12301"/>
                </a:cubicBezTo>
                <a:lnTo>
                  <a:pt x="156308" y="12301"/>
                </a:ln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127992" y="2989385"/>
            <a:ext cx="799421" cy="576392"/>
          </a:xfrm>
          <a:custGeom>
            <a:avLst/>
            <a:gdLst>
              <a:gd name="connsiteX0" fmla="*/ 150931 w 799421"/>
              <a:gd name="connsiteY0" fmla="*/ 0 h 576392"/>
              <a:gd name="connsiteX1" fmla="*/ 170470 w 799421"/>
              <a:gd name="connsiteY1" fmla="*/ 341923 h 576392"/>
              <a:gd name="connsiteX2" fmla="*/ 4393 w 799421"/>
              <a:gd name="connsiteY2" fmla="*/ 312615 h 576392"/>
              <a:gd name="connsiteX3" fmla="*/ 375623 w 799421"/>
              <a:gd name="connsiteY3" fmla="*/ 576384 h 576392"/>
              <a:gd name="connsiteX4" fmla="*/ 795700 w 799421"/>
              <a:gd name="connsiteY4" fmla="*/ 322384 h 576392"/>
              <a:gd name="connsiteX5" fmla="*/ 580777 w 799421"/>
              <a:gd name="connsiteY5" fmla="*/ 371230 h 576392"/>
              <a:gd name="connsiteX6" fmla="*/ 571008 w 799421"/>
              <a:gd name="connsiteY6" fmla="*/ 39077 h 57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421" h="576392">
                <a:moveTo>
                  <a:pt x="150931" y="0"/>
                </a:moveTo>
                <a:cubicBezTo>
                  <a:pt x="172912" y="144910"/>
                  <a:pt x="194893" y="289821"/>
                  <a:pt x="170470" y="341923"/>
                </a:cubicBezTo>
                <a:cubicBezTo>
                  <a:pt x="146047" y="394025"/>
                  <a:pt x="-29799" y="273538"/>
                  <a:pt x="4393" y="312615"/>
                </a:cubicBezTo>
                <a:cubicBezTo>
                  <a:pt x="38585" y="351692"/>
                  <a:pt x="243739" y="574756"/>
                  <a:pt x="375623" y="576384"/>
                </a:cubicBezTo>
                <a:cubicBezTo>
                  <a:pt x="507507" y="578012"/>
                  <a:pt x="761508" y="356576"/>
                  <a:pt x="795700" y="322384"/>
                </a:cubicBezTo>
                <a:cubicBezTo>
                  <a:pt x="829892" y="288192"/>
                  <a:pt x="618226" y="418448"/>
                  <a:pt x="580777" y="371230"/>
                </a:cubicBezTo>
                <a:cubicBezTo>
                  <a:pt x="543328" y="324012"/>
                  <a:pt x="571008" y="39077"/>
                  <a:pt x="571008" y="3907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112174" y="4353170"/>
            <a:ext cx="799421" cy="576392"/>
          </a:xfrm>
          <a:custGeom>
            <a:avLst/>
            <a:gdLst>
              <a:gd name="connsiteX0" fmla="*/ 150931 w 799421"/>
              <a:gd name="connsiteY0" fmla="*/ 0 h 576392"/>
              <a:gd name="connsiteX1" fmla="*/ 170470 w 799421"/>
              <a:gd name="connsiteY1" fmla="*/ 341923 h 576392"/>
              <a:gd name="connsiteX2" fmla="*/ 4393 w 799421"/>
              <a:gd name="connsiteY2" fmla="*/ 312615 h 576392"/>
              <a:gd name="connsiteX3" fmla="*/ 375623 w 799421"/>
              <a:gd name="connsiteY3" fmla="*/ 576384 h 576392"/>
              <a:gd name="connsiteX4" fmla="*/ 795700 w 799421"/>
              <a:gd name="connsiteY4" fmla="*/ 322384 h 576392"/>
              <a:gd name="connsiteX5" fmla="*/ 580777 w 799421"/>
              <a:gd name="connsiteY5" fmla="*/ 371230 h 576392"/>
              <a:gd name="connsiteX6" fmla="*/ 571008 w 799421"/>
              <a:gd name="connsiteY6" fmla="*/ 39077 h 57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421" h="576392">
                <a:moveTo>
                  <a:pt x="150931" y="0"/>
                </a:moveTo>
                <a:cubicBezTo>
                  <a:pt x="172912" y="144910"/>
                  <a:pt x="194893" y="289821"/>
                  <a:pt x="170470" y="341923"/>
                </a:cubicBezTo>
                <a:cubicBezTo>
                  <a:pt x="146047" y="394025"/>
                  <a:pt x="-29799" y="273538"/>
                  <a:pt x="4393" y="312615"/>
                </a:cubicBezTo>
                <a:cubicBezTo>
                  <a:pt x="38585" y="351692"/>
                  <a:pt x="243739" y="574756"/>
                  <a:pt x="375623" y="576384"/>
                </a:cubicBezTo>
                <a:cubicBezTo>
                  <a:pt x="507507" y="578012"/>
                  <a:pt x="761508" y="356576"/>
                  <a:pt x="795700" y="322384"/>
                </a:cubicBezTo>
                <a:cubicBezTo>
                  <a:pt x="829892" y="288192"/>
                  <a:pt x="618226" y="418448"/>
                  <a:pt x="580777" y="371230"/>
                </a:cubicBezTo>
                <a:cubicBezTo>
                  <a:pt x="543328" y="324012"/>
                  <a:pt x="571008" y="39077"/>
                  <a:pt x="571008" y="3907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7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5193374" y="4660285"/>
            <a:ext cx="3714682" cy="608555"/>
            <a:chOff x="488521" y="5018826"/>
            <a:chExt cx="3714682" cy="608555"/>
          </a:xfrm>
          <a:solidFill>
            <a:schemeClr val="bg1"/>
          </a:solidFill>
        </p:grpSpPr>
        <p:sp>
          <p:nvSpPr>
            <p:cNvPr id="36" name="TextBox 35"/>
            <p:cNvSpPr txBox="1"/>
            <p:nvPr/>
          </p:nvSpPr>
          <p:spPr>
            <a:xfrm>
              <a:off x="723279" y="5126895"/>
              <a:ext cx="3167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hnbergHand"/>
                  <a:cs typeface="AhnbergHand"/>
                </a:rPr>
                <a:t>Access Network Services</a:t>
              </a:r>
              <a:endParaRPr lang="en-US" dirty="0">
                <a:latin typeface="AhnbergHand"/>
                <a:cs typeface="AhnbergHand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88521" y="5018826"/>
              <a:ext cx="3714682" cy="608555"/>
            </a:xfrm>
            <a:custGeom>
              <a:avLst/>
              <a:gdLst>
                <a:gd name="connsiteX0" fmla="*/ 0 w 3714682"/>
                <a:gd name="connsiteY0" fmla="*/ 31839 h 608555"/>
                <a:gd name="connsiteX1" fmla="*/ 19538 w 3714682"/>
                <a:gd name="connsiteY1" fmla="*/ 422609 h 608555"/>
                <a:gd name="connsiteX2" fmla="*/ 19538 w 3714682"/>
                <a:gd name="connsiteY2" fmla="*/ 539839 h 608555"/>
                <a:gd name="connsiteX3" fmla="*/ 185615 w 3714682"/>
                <a:gd name="connsiteY3" fmla="*/ 520301 h 608555"/>
                <a:gd name="connsiteX4" fmla="*/ 1651000 w 3714682"/>
                <a:gd name="connsiteY4" fmla="*/ 608224 h 608555"/>
                <a:gd name="connsiteX5" fmla="*/ 3516923 w 3714682"/>
                <a:gd name="connsiteY5" fmla="*/ 549609 h 608555"/>
                <a:gd name="connsiteX6" fmla="*/ 3673231 w 3714682"/>
                <a:gd name="connsiteY6" fmla="*/ 530070 h 608555"/>
                <a:gd name="connsiteX7" fmla="*/ 3634154 w 3714682"/>
                <a:gd name="connsiteY7" fmla="*/ 178378 h 608555"/>
                <a:gd name="connsiteX8" fmla="*/ 3595077 w 3714682"/>
                <a:gd name="connsiteY8" fmla="*/ 12301 h 608555"/>
                <a:gd name="connsiteX9" fmla="*/ 3468077 w 3714682"/>
                <a:gd name="connsiteY9" fmla="*/ 12301 h 608555"/>
                <a:gd name="connsiteX10" fmla="*/ 156308 w 3714682"/>
                <a:gd name="connsiteY10" fmla="*/ 12301 h 6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682" h="608555">
                  <a:moveTo>
                    <a:pt x="0" y="31839"/>
                  </a:moveTo>
                  <a:cubicBezTo>
                    <a:pt x="8141" y="184891"/>
                    <a:pt x="16282" y="337943"/>
                    <a:pt x="19538" y="422609"/>
                  </a:cubicBezTo>
                  <a:cubicBezTo>
                    <a:pt x="22794" y="507275"/>
                    <a:pt x="-8141" y="523557"/>
                    <a:pt x="19538" y="539839"/>
                  </a:cubicBezTo>
                  <a:cubicBezTo>
                    <a:pt x="47217" y="556121"/>
                    <a:pt x="-86295" y="508904"/>
                    <a:pt x="185615" y="520301"/>
                  </a:cubicBezTo>
                  <a:cubicBezTo>
                    <a:pt x="457525" y="531698"/>
                    <a:pt x="1095782" y="603339"/>
                    <a:pt x="1651000" y="608224"/>
                  </a:cubicBezTo>
                  <a:cubicBezTo>
                    <a:pt x="2206218" y="613109"/>
                    <a:pt x="3179885" y="562635"/>
                    <a:pt x="3516923" y="549609"/>
                  </a:cubicBezTo>
                  <a:cubicBezTo>
                    <a:pt x="3853961" y="536583"/>
                    <a:pt x="3653693" y="591942"/>
                    <a:pt x="3673231" y="530070"/>
                  </a:cubicBezTo>
                  <a:cubicBezTo>
                    <a:pt x="3692769" y="468198"/>
                    <a:pt x="3647180" y="264673"/>
                    <a:pt x="3634154" y="178378"/>
                  </a:cubicBezTo>
                  <a:cubicBezTo>
                    <a:pt x="3621128" y="92083"/>
                    <a:pt x="3622756" y="39980"/>
                    <a:pt x="3595077" y="12301"/>
                  </a:cubicBezTo>
                  <a:cubicBezTo>
                    <a:pt x="3567398" y="-15378"/>
                    <a:pt x="3468077" y="12301"/>
                    <a:pt x="3468077" y="12301"/>
                  </a:cubicBezTo>
                  <a:lnTo>
                    <a:pt x="156308" y="12301"/>
                  </a:lnTo>
                </a:path>
              </a:pathLst>
            </a:custGeom>
            <a:grpFill/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913977" y="4898645"/>
            <a:ext cx="3714682" cy="608555"/>
            <a:chOff x="488521" y="5018826"/>
            <a:chExt cx="3714682" cy="608555"/>
          </a:xfrm>
          <a:solidFill>
            <a:schemeClr val="bg1"/>
          </a:solidFill>
        </p:grpSpPr>
        <p:sp>
          <p:nvSpPr>
            <p:cNvPr id="33" name="TextBox 32"/>
            <p:cNvSpPr txBox="1"/>
            <p:nvPr/>
          </p:nvSpPr>
          <p:spPr>
            <a:xfrm>
              <a:off x="723279" y="5126895"/>
              <a:ext cx="3167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hnbergHand"/>
                  <a:cs typeface="AhnbergHand"/>
                </a:rPr>
                <a:t>Access Network Services</a:t>
              </a:r>
              <a:endParaRPr lang="en-US" dirty="0">
                <a:latin typeface="AhnbergHand"/>
                <a:cs typeface="AhnbergHand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488521" y="5018826"/>
              <a:ext cx="3714682" cy="608555"/>
            </a:xfrm>
            <a:custGeom>
              <a:avLst/>
              <a:gdLst>
                <a:gd name="connsiteX0" fmla="*/ 0 w 3714682"/>
                <a:gd name="connsiteY0" fmla="*/ 31839 h 608555"/>
                <a:gd name="connsiteX1" fmla="*/ 19538 w 3714682"/>
                <a:gd name="connsiteY1" fmla="*/ 422609 h 608555"/>
                <a:gd name="connsiteX2" fmla="*/ 19538 w 3714682"/>
                <a:gd name="connsiteY2" fmla="*/ 539839 h 608555"/>
                <a:gd name="connsiteX3" fmla="*/ 185615 w 3714682"/>
                <a:gd name="connsiteY3" fmla="*/ 520301 h 608555"/>
                <a:gd name="connsiteX4" fmla="*/ 1651000 w 3714682"/>
                <a:gd name="connsiteY4" fmla="*/ 608224 h 608555"/>
                <a:gd name="connsiteX5" fmla="*/ 3516923 w 3714682"/>
                <a:gd name="connsiteY5" fmla="*/ 549609 h 608555"/>
                <a:gd name="connsiteX6" fmla="*/ 3673231 w 3714682"/>
                <a:gd name="connsiteY6" fmla="*/ 530070 h 608555"/>
                <a:gd name="connsiteX7" fmla="*/ 3634154 w 3714682"/>
                <a:gd name="connsiteY7" fmla="*/ 178378 h 608555"/>
                <a:gd name="connsiteX8" fmla="*/ 3595077 w 3714682"/>
                <a:gd name="connsiteY8" fmla="*/ 12301 h 608555"/>
                <a:gd name="connsiteX9" fmla="*/ 3468077 w 3714682"/>
                <a:gd name="connsiteY9" fmla="*/ 12301 h 608555"/>
                <a:gd name="connsiteX10" fmla="*/ 156308 w 3714682"/>
                <a:gd name="connsiteY10" fmla="*/ 12301 h 6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682" h="608555">
                  <a:moveTo>
                    <a:pt x="0" y="31839"/>
                  </a:moveTo>
                  <a:cubicBezTo>
                    <a:pt x="8141" y="184891"/>
                    <a:pt x="16282" y="337943"/>
                    <a:pt x="19538" y="422609"/>
                  </a:cubicBezTo>
                  <a:cubicBezTo>
                    <a:pt x="22794" y="507275"/>
                    <a:pt x="-8141" y="523557"/>
                    <a:pt x="19538" y="539839"/>
                  </a:cubicBezTo>
                  <a:cubicBezTo>
                    <a:pt x="47217" y="556121"/>
                    <a:pt x="-86295" y="508904"/>
                    <a:pt x="185615" y="520301"/>
                  </a:cubicBezTo>
                  <a:cubicBezTo>
                    <a:pt x="457525" y="531698"/>
                    <a:pt x="1095782" y="603339"/>
                    <a:pt x="1651000" y="608224"/>
                  </a:cubicBezTo>
                  <a:cubicBezTo>
                    <a:pt x="2206218" y="613109"/>
                    <a:pt x="3179885" y="562635"/>
                    <a:pt x="3516923" y="549609"/>
                  </a:cubicBezTo>
                  <a:cubicBezTo>
                    <a:pt x="3853961" y="536583"/>
                    <a:pt x="3653693" y="591942"/>
                    <a:pt x="3673231" y="530070"/>
                  </a:cubicBezTo>
                  <a:cubicBezTo>
                    <a:pt x="3692769" y="468198"/>
                    <a:pt x="3647180" y="264673"/>
                    <a:pt x="3634154" y="178378"/>
                  </a:cubicBezTo>
                  <a:cubicBezTo>
                    <a:pt x="3621128" y="92083"/>
                    <a:pt x="3622756" y="39980"/>
                    <a:pt x="3595077" y="12301"/>
                  </a:cubicBezTo>
                  <a:cubicBezTo>
                    <a:pt x="3567398" y="-15378"/>
                    <a:pt x="3468077" y="12301"/>
                    <a:pt x="3468077" y="12301"/>
                  </a:cubicBezTo>
                  <a:lnTo>
                    <a:pt x="156308" y="12301"/>
                  </a:lnTo>
                </a:path>
              </a:pathLst>
            </a:custGeom>
            <a:grpFill/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34580" y="5068622"/>
            <a:ext cx="3714682" cy="608555"/>
            <a:chOff x="488521" y="5018826"/>
            <a:chExt cx="3714682" cy="608555"/>
          </a:xfrm>
          <a:solidFill>
            <a:schemeClr val="bg1"/>
          </a:solidFill>
        </p:grpSpPr>
        <p:sp>
          <p:nvSpPr>
            <p:cNvPr id="28" name="TextBox 27"/>
            <p:cNvSpPr txBox="1"/>
            <p:nvPr/>
          </p:nvSpPr>
          <p:spPr>
            <a:xfrm>
              <a:off x="723279" y="5126895"/>
              <a:ext cx="3167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hnbergHand"/>
                  <a:cs typeface="AhnbergHand"/>
                </a:rPr>
                <a:t>Access Network Services</a:t>
              </a:r>
              <a:endParaRPr lang="en-US" dirty="0">
                <a:latin typeface="AhnbergHand"/>
                <a:cs typeface="AhnbergHand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88521" y="5018826"/>
              <a:ext cx="3714682" cy="608555"/>
            </a:xfrm>
            <a:custGeom>
              <a:avLst/>
              <a:gdLst>
                <a:gd name="connsiteX0" fmla="*/ 0 w 3714682"/>
                <a:gd name="connsiteY0" fmla="*/ 31839 h 608555"/>
                <a:gd name="connsiteX1" fmla="*/ 19538 w 3714682"/>
                <a:gd name="connsiteY1" fmla="*/ 422609 h 608555"/>
                <a:gd name="connsiteX2" fmla="*/ 19538 w 3714682"/>
                <a:gd name="connsiteY2" fmla="*/ 539839 h 608555"/>
                <a:gd name="connsiteX3" fmla="*/ 185615 w 3714682"/>
                <a:gd name="connsiteY3" fmla="*/ 520301 h 608555"/>
                <a:gd name="connsiteX4" fmla="*/ 1651000 w 3714682"/>
                <a:gd name="connsiteY4" fmla="*/ 608224 h 608555"/>
                <a:gd name="connsiteX5" fmla="*/ 3516923 w 3714682"/>
                <a:gd name="connsiteY5" fmla="*/ 549609 h 608555"/>
                <a:gd name="connsiteX6" fmla="*/ 3673231 w 3714682"/>
                <a:gd name="connsiteY6" fmla="*/ 530070 h 608555"/>
                <a:gd name="connsiteX7" fmla="*/ 3634154 w 3714682"/>
                <a:gd name="connsiteY7" fmla="*/ 178378 h 608555"/>
                <a:gd name="connsiteX8" fmla="*/ 3595077 w 3714682"/>
                <a:gd name="connsiteY8" fmla="*/ 12301 h 608555"/>
                <a:gd name="connsiteX9" fmla="*/ 3468077 w 3714682"/>
                <a:gd name="connsiteY9" fmla="*/ 12301 h 608555"/>
                <a:gd name="connsiteX10" fmla="*/ 156308 w 3714682"/>
                <a:gd name="connsiteY10" fmla="*/ 12301 h 6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682" h="608555">
                  <a:moveTo>
                    <a:pt x="0" y="31839"/>
                  </a:moveTo>
                  <a:cubicBezTo>
                    <a:pt x="8141" y="184891"/>
                    <a:pt x="16282" y="337943"/>
                    <a:pt x="19538" y="422609"/>
                  </a:cubicBezTo>
                  <a:cubicBezTo>
                    <a:pt x="22794" y="507275"/>
                    <a:pt x="-8141" y="523557"/>
                    <a:pt x="19538" y="539839"/>
                  </a:cubicBezTo>
                  <a:cubicBezTo>
                    <a:pt x="47217" y="556121"/>
                    <a:pt x="-86295" y="508904"/>
                    <a:pt x="185615" y="520301"/>
                  </a:cubicBezTo>
                  <a:cubicBezTo>
                    <a:pt x="457525" y="531698"/>
                    <a:pt x="1095782" y="603339"/>
                    <a:pt x="1651000" y="608224"/>
                  </a:cubicBezTo>
                  <a:cubicBezTo>
                    <a:pt x="2206218" y="613109"/>
                    <a:pt x="3179885" y="562635"/>
                    <a:pt x="3516923" y="549609"/>
                  </a:cubicBezTo>
                  <a:cubicBezTo>
                    <a:pt x="3853961" y="536583"/>
                    <a:pt x="3653693" y="591942"/>
                    <a:pt x="3673231" y="530070"/>
                  </a:cubicBezTo>
                  <a:cubicBezTo>
                    <a:pt x="3692769" y="468198"/>
                    <a:pt x="3647180" y="264673"/>
                    <a:pt x="3634154" y="178378"/>
                  </a:cubicBezTo>
                  <a:cubicBezTo>
                    <a:pt x="3621128" y="92083"/>
                    <a:pt x="3622756" y="39980"/>
                    <a:pt x="3595077" y="12301"/>
                  </a:cubicBezTo>
                  <a:cubicBezTo>
                    <a:pt x="3567398" y="-15378"/>
                    <a:pt x="3468077" y="12301"/>
                    <a:pt x="3468077" y="12301"/>
                  </a:cubicBezTo>
                  <a:lnTo>
                    <a:pt x="156308" y="12301"/>
                  </a:lnTo>
                </a:path>
              </a:pathLst>
            </a:custGeom>
            <a:grpFill/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C</a:t>
            </a:r>
            <a:r>
              <a:rPr lang="en-US" dirty="0" smtClean="0">
                <a:latin typeface="Powderfinger Type"/>
                <a:cs typeface="Powderfinger Type"/>
              </a:rPr>
              <a:t>racks in the Stack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165" y="5930873"/>
            <a:ext cx="337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nbergHand"/>
                <a:cs typeface="AhnbergHand"/>
              </a:rPr>
              <a:t>Virtual Connection Server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2165" y="3936022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nbergHand"/>
                <a:cs typeface="AhnbergHand"/>
              </a:rPr>
              <a:t>Virtual Connection Client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75221" y="3084846"/>
            <a:ext cx="27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OS Platform Library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64596" y="1731070"/>
            <a:ext cx="136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Application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789637" y="1656332"/>
            <a:ext cx="1851387" cy="567885"/>
          </a:xfrm>
          <a:custGeom>
            <a:avLst/>
            <a:gdLst>
              <a:gd name="connsiteX0" fmla="*/ 0 w 1851387"/>
              <a:gd name="connsiteY0" fmla="*/ 0 h 567885"/>
              <a:gd name="connsiteX1" fmla="*/ 58616 w 1851387"/>
              <a:gd name="connsiteY1" fmla="*/ 322385 h 567885"/>
              <a:gd name="connsiteX2" fmla="*/ 58616 w 1851387"/>
              <a:gd name="connsiteY2" fmla="*/ 498231 h 567885"/>
              <a:gd name="connsiteX3" fmla="*/ 58616 w 1851387"/>
              <a:gd name="connsiteY3" fmla="*/ 547077 h 567885"/>
              <a:gd name="connsiteX4" fmla="*/ 195385 w 1851387"/>
              <a:gd name="connsiteY4" fmla="*/ 517769 h 567885"/>
              <a:gd name="connsiteX5" fmla="*/ 1660769 w 1851387"/>
              <a:gd name="connsiteY5" fmla="*/ 566615 h 567885"/>
              <a:gd name="connsiteX6" fmla="*/ 1826846 w 1851387"/>
              <a:gd name="connsiteY6" fmla="*/ 547077 h 567885"/>
              <a:gd name="connsiteX7" fmla="*/ 1826846 w 1851387"/>
              <a:gd name="connsiteY7" fmla="*/ 478692 h 567885"/>
              <a:gd name="connsiteX8" fmla="*/ 1836616 w 1851387"/>
              <a:gd name="connsiteY8" fmla="*/ 78154 h 567885"/>
              <a:gd name="connsiteX9" fmla="*/ 1768231 w 1851387"/>
              <a:gd name="connsiteY9" fmla="*/ 29308 h 567885"/>
              <a:gd name="connsiteX10" fmla="*/ 996462 w 1851387"/>
              <a:gd name="connsiteY10" fmla="*/ 9769 h 567885"/>
              <a:gd name="connsiteX11" fmla="*/ 146539 w 1851387"/>
              <a:gd name="connsiteY11" fmla="*/ 9769 h 56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1387" h="567885">
                <a:moveTo>
                  <a:pt x="0" y="0"/>
                </a:moveTo>
                <a:cubicBezTo>
                  <a:pt x="24423" y="119673"/>
                  <a:pt x="48847" y="239346"/>
                  <a:pt x="58616" y="322385"/>
                </a:cubicBezTo>
                <a:cubicBezTo>
                  <a:pt x="68385" y="405424"/>
                  <a:pt x="58616" y="498231"/>
                  <a:pt x="58616" y="498231"/>
                </a:cubicBezTo>
                <a:cubicBezTo>
                  <a:pt x="58616" y="535680"/>
                  <a:pt x="35821" y="543821"/>
                  <a:pt x="58616" y="547077"/>
                </a:cubicBezTo>
                <a:cubicBezTo>
                  <a:pt x="81411" y="550333"/>
                  <a:pt x="-71640" y="514513"/>
                  <a:pt x="195385" y="517769"/>
                </a:cubicBezTo>
                <a:cubicBezTo>
                  <a:pt x="462410" y="521025"/>
                  <a:pt x="1388859" y="561730"/>
                  <a:pt x="1660769" y="566615"/>
                </a:cubicBezTo>
                <a:cubicBezTo>
                  <a:pt x="1932679" y="571500"/>
                  <a:pt x="1799167" y="561731"/>
                  <a:pt x="1826846" y="547077"/>
                </a:cubicBezTo>
                <a:cubicBezTo>
                  <a:pt x="1854525" y="532423"/>
                  <a:pt x="1825218" y="556846"/>
                  <a:pt x="1826846" y="478692"/>
                </a:cubicBezTo>
                <a:cubicBezTo>
                  <a:pt x="1828474" y="400538"/>
                  <a:pt x="1846385" y="153051"/>
                  <a:pt x="1836616" y="78154"/>
                </a:cubicBezTo>
                <a:cubicBezTo>
                  <a:pt x="1826847" y="3257"/>
                  <a:pt x="1908257" y="40705"/>
                  <a:pt x="1768231" y="29308"/>
                </a:cubicBezTo>
                <a:cubicBezTo>
                  <a:pt x="1628205" y="17911"/>
                  <a:pt x="1266744" y="13025"/>
                  <a:pt x="996462" y="9769"/>
                </a:cubicBezTo>
                <a:cubicBezTo>
                  <a:pt x="726180" y="6513"/>
                  <a:pt x="146539" y="9769"/>
                  <a:pt x="146539" y="976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275060" y="3010915"/>
            <a:ext cx="3262153" cy="610122"/>
          </a:xfrm>
          <a:custGeom>
            <a:avLst/>
            <a:gdLst>
              <a:gd name="connsiteX0" fmla="*/ 2790808 w 3262153"/>
              <a:gd name="connsiteY0" fmla="*/ 101024 h 610122"/>
              <a:gd name="connsiteX1" fmla="*/ 1979962 w 3262153"/>
              <a:gd name="connsiteY1" fmla="*/ 61947 h 610122"/>
              <a:gd name="connsiteX2" fmla="*/ 358269 w 3262153"/>
              <a:gd name="connsiteY2" fmla="*/ 3332 h 610122"/>
              <a:gd name="connsiteX3" fmla="*/ 26116 w 3262153"/>
              <a:gd name="connsiteY3" fmla="*/ 13101 h 610122"/>
              <a:gd name="connsiteX4" fmla="*/ 26116 w 3262153"/>
              <a:gd name="connsiteY4" fmla="*/ 61947 h 610122"/>
              <a:gd name="connsiteX5" fmla="*/ 65193 w 3262153"/>
              <a:gd name="connsiteY5" fmla="*/ 511332 h 610122"/>
              <a:gd name="connsiteX6" fmla="*/ 74962 w 3262153"/>
              <a:gd name="connsiteY6" fmla="*/ 560178 h 610122"/>
              <a:gd name="connsiteX7" fmla="*/ 172654 w 3262153"/>
              <a:gd name="connsiteY7" fmla="*/ 569947 h 610122"/>
              <a:gd name="connsiteX8" fmla="*/ 3005731 w 3262153"/>
              <a:gd name="connsiteY8" fmla="*/ 609024 h 610122"/>
              <a:gd name="connsiteX9" fmla="*/ 3132731 w 3262153"/>
              <a:gd name="connsiteY9" fmla="*/ 550409 h 610122"/>
              <a:gd name="connsiteX10" fmla="*/ 3035039 w 3262153"/>
              <a:gd name="connsiteY10" fmla="*/ 130332 h 61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2153" h="610122">
                <a:moveTo>
                  <a:pt x="2790808" y="101024"/>
                </a:moveTo>
                <a:lnTo>
                  <a:pt x="1979962" y="61947"/>
                </a:lnTo>
                <a:lnTo>
                  <a:pt x="358269" y="3332"/>
                </a:lnTo>
                <a:cubicBezTo>
                  <a:pt x="32628" y="-4809"/>
                  <a:pt x="81475" y="3332"/>
                  <a:pt x="26116" y="13101"/>
                </a:cubicBezTo>
                <a:cubicBezTo>
                  <a:pt x="-29243" y="22870"/>
                  <a:pt x="19603" y="-21091"/>
                  <a:pt x="26116" y="61947"/>
                </a:cubicBezTo>
                <a:cubicBezTo>
                  <a:pt x="32629" y="144985"/>
                  <a:pt x="57052" y="428294"/>
                  <a:pt x="65193" y="511332"/>
                </a:cubicBezTo>
                <a:cubicBezTo>
                  <a:pt x="73334" y="594370"/>
                  <a:pt x="57052" y="550409"/>
                  <a:pt x="74962" y="560178"/>
                </a:cubicBezTo>
                <a:cubicBezTo>
                  <a:pt x="92872" y="569947"/>
                  <a:pt x="172654" y="569947"/>
                  <a:pt x="172654" y="569947"/>
                </a:cubicBezTo>
                <a:lnTo>
                  <a:pt x="3005731" y="609024"/>
                </a:lnTo>
                <a:cubicBezTo>
                  <a:pt x="3499077" y="605768"/>
                  <a:pt x="3127846" y="630191"/>
                  <a:pt x="3132731" y="550409"/>
                </a:cubicBezTo>
                <a:cubicBezTo>
                  <a:pt x="3137616" y="470627"/>
                  <a:pt x="3035039" y="130332"/>
                  <a:pt x="3035039" y="13033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400698" y="2379263"/>
            <a:ext cx="799421" cy="576392"/>
          </a:xfrm>
          <a:custGeom>
            <a:avLst/>
            <a:gdLst>
              <a:gd name="connsiteX0" fmla="*/ 150931 w 799421"/>
              <a:gd name="connsiteY0" fmla="*/ 0 h 576392"/>
              <a:gd name="connsiteX1" fmla="*/ 170470 w 799421"/>
              <a:gd name="connsiteY1" fmla="*/ 341923 h 576392"/>
              <a:gd name="connsiteX2" fmla="*/ 4393 w 799421"/>
              <a:gd name="connsiteY2" fmla="*/ 312615 h 576392"/>
              <a:gd name="connsiteX3" fmla="*/ 375623 w 799421"/>
              <a:gd name="connsiteY3" fmla="*/ 576384 h 576392"/>
              <a:gd name="connsiteX4" fmla="*/ 795700 w 799421"/>
              <a:gd name="connsiteY4" fmla="*/ 322384 h 576392"/>
              <a:gd name="connsiteX5" fmla="*/ 580777 w 799421"/>
              <a:gd name="connsiteY5" fmla="*/ 371230 h 576392"/>
              <a:gd name="connsiteX6" fmla="*/ 571008 w 799421"/>
              <a:gd name="connsiteY6" fmla="*/ 39077 h 57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421" h="576392">
                <a:moveTo>
                  <a:pt x="150931" y="0"/>
                </a:moveTo>
                <a:cubicBezTo>
                  <a:pt x="172912" y="144910"/>
                  <a:pt x="194893" y="289821"/>
                  <a:pt x="170470" y="341923"/>
                </a:cubicBezTo>
                <a:cubicBezTo>
                  <a:pt x="146047" y="394025"/>
                  <a:pt x="-29799" y="273538"/>
                  <a:pt x="4393" y="312615"/>
                </a:cubicBezTo>
                <a:cubicBezTo>
                  <a:pt x="38585" y="351692"/>
                  <a:pt x="243739" y="574756"/>
                  <a:pt x="375623" y="576384"/>
                </a:cubicBezTo>
                <a:cubicBezTo>
                  <a:pt x="507507" y="578012"/>
                  <a:pt x="761508" y="356576"/>
                  <a:pt x="795700" y="322384"/>
                </a:cubicBezTo>
                <a:cubicBezTo>
                  <a:pt x="829892" y="288192"/>
                  <a:pt x="618226" y="418448"/>
                  <a:pt x="580777" y="371230"/>
                </a:cubicBezTo>
                <a:cubicBezTo>
                  <a:pt x="543328" y="324012"/>
                  <a:pt x="571008" y="39077"/>
                  <a:pt x="571008" y="3907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846781" y="5137918"/>
            <a:ext cx="316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Access Network Services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5216769" y="3897559"/>
            <a:ext cx="3357294" cy="552076"/>
          </a:xfrm>
          <a:custGeom>
            <a:avLst/>
            <a:gdLst>
              <a:gd name="connsiteX0" fmla="*/ 0 w 3357294"/>
              <a:gd name="connsiteY0" fmla="*/ 10130 h 552076"/>
              <a:gd name="connsiteX1" fmla="*/ 29308 w 3357294"/>
              <a:gd name="connsiteY1" fmla="*/ 479053 h 552076"/>
              <a:gd name="connsiteX2" fmla="*/ 117231 w 3357294"/>
              <a:gd name="connsiteY2" fmla="*/ 508361 h 552076"/>
              <a:gd name="connsiteX3" fmla="*/ 2969846 w 3357294"/>
              <a:gd name="connsiteY3" fmla="*/ 537669 h 552076"/>
              <a:gd name="connsiteX4" fmla="*/ 3311769 w 3357294"/>
              <a:gd name="connsiteY4" fmla="*/ 508361 h 552076"/>
              <a:gd name="connsiteX5" fmla="*/ 3321539 w 3357294"/>
              <a:gd name="connsiteY5" fmla="*/ 78515 h 552076"/>
              <a:gd name="connsiteX6" fmla="*/ 3262923 w 3357294"/>
              <a:gd name="connsiteY6" fmla="*/ 10130 h 552076"/>
              <a:gd name="connsiteX7" fmla="*/ 2266462 w 3357294"/>
              <a:gd name="connsiteY7" fmla="*/ 361 h 552076"/>
              <a:gd name="connsiteX8" fmla="*/ 117231 w 3357294"/>
              <a:gd name="connsiteY8" fmla="*/ 29669 h 5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294" h="552076">
                <a:moveTo>
                  <a:pt x="0" y="10130"/>
                </a:moveTo>
                <a:cubicBezTo>
                  <a:pt x="4885" y="203072"/>
                  <a:pt x="9770" y="396015"/>
                  <a:pt x="29308" y="479053"/>
                </a:cubicBezTo>
                <a:cubicBezTo>
                  <a:pt x="48846" y="562091"/>
                  <a:pt x="117231" y="508361"/>
                  <a:pt x="117231" y="508361"/>
                </a:cubicBezTo>
                <a:lnTo>
                  <a:pt x="2969846" y="537669"/>
                </a:lnTo>
                <a:cubicBezTo>
                  <a:pt x="3502269" y="537669"/>
                  <a:pt x="3253154" y="584887"/>
                  <a:pt x="3311769" y="508361"/>
                </a:cubicBezTo>
                <a:cubicBezTo>
                  <a:pt x="3370384" y="431835"/>
                  <a:pt x="3329680" y="161553"/>
                  <a:pt x="3321539" y="78515"/>
                </a:cubicBezTo>
                <a:cubicBezTo>
                  <a:pt x="3313398" y="-4523"/>
                  <a:pt x="3438769" y="23156"/>
                  <a:pt x="3262923" y="10130"/>
                </a:cubicBezTo>
                <a:cubicBezTo>
                  <a:pt x="3087077" y="-2896"/>
                  <a:pt x="2266462" y="361"/>
                  <a:pt x="2266462" y="361"/>
                </a:cubicBezTo>
                <a:lnTo>
                  <a:pt x="117231" y="29669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330147" y="5847498"/>
            <a:ext cx="3357294" cy="552076"/>
          </a:xfrm>
          <a:custGeom>
            <a:avLst/>
            <a:gdLst>
              <a:gd name="connsiteX0" fmla="*/ 0 w 3357294"/>
              <a:gd name="connsiteY0" fmla="*/ 10130 h 552076"/>
              <a:gd name="connsiteX1" fmla="*/ 29308 w 3357294"/>
              <a:gd name="connsiteY1" fmla="*/ 479053 h 552076"/>
              <a:gd name="connsiteX2" fmla="*/ 117231 w 3357294"/>
              <a:gd name="connsiteY2" fmla="*/ 508361 h 552076"/>
              <a:gd name="connsiteX3" fmla="*/ 2969846 w 3357294"/>
              <a:gd name="connsiteY3" fmla="*/ 537669 h 552076"/>
              <a:gd name="connsiteX4" fmla="*/ 3311769 w 3357294"/>
              <a:gd name="connsiteY4" fmla="*/ 508361 h 552076"/>
              <a:gd name="connsiteX5" fmla="*/ 3321539 w 3357294"/>
              <a:gd name="connsiteY5" fmla="*/ 78515 h 552076"/>
              <a:gd name="connsiteX6" fmla="*/ 3262923 w 3357294"/>
              <a:gd name="connsiteY6" fmla="*/ 10130 h 552076"/>
              <a:gd name="connsiteX7" fmla="*/ 2266462 w 3357294"/>
              <a:gd name="connsiteY7" fmla="*/ 361 h 552076"/>
              <a:gd name="connsiteX8" fmla="*/ 117231 w 3357294"/>
              <a:gd name="connsiteY8" fmla="*/ 29669 h 5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294" h="552076">
                <a:moveTo>
                  <a:pt x="0" y="10130"/>
                </a:moveTo>
                <a:cubicBezTo>
                  <a:pt x="4885" y="203072"/>
                  <a:pt x="9770" y="396015"/>
                  <a:pt x="29308" y="479053"/>
                </a:cubicBezTo>
                <a:cubicBezTo>
                  <a:pt x="48846" y="562091"/>
                  <a:pt x="117231" y="508361"/>
                  <a:pt x="117231" y="508361"/>
                </a:cubicBezTo>
                <a:lnTo>
                  <a:pt x="2969846" y="537669"/>
                </a:lnTo>
                <a:cubicBezTo>
                  <a:pt x="3502269" y="537669"/>
                  <a:pt x="3253154" y="584887"/>
                  <a:pt x="3311769" y="508361"/>
                </a:cubicBezTo>
                <a:cubicBezTo>
                  <a:pt x="3370384" y="431835"/>
                  <a:pt x="3329680" y="161553"/>
                  <a:pt x="3321539" y="78515"/>
                </a:cubicBezTo>
                <a:cubicBezTo>
                  <a:pt x="3313398" y="-4523"/>
                  <a:pt x="3438769" y="23156"/>
                  <a:pt x="3262923" y="10130"/>
                </a:cubicBezTo>
                <a:cubicBezTo>
                  <a:pt x="3087077" y="-2896"/>
                  <a:pt x="2266462" y="361"/>
                  <a:pt x="2266462" y="361"/>
                </a:cubicBezTo>
                <a:lnTo>
                  <a:pt x="117231" y="29669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6503303" y="3624385"/>
            <a:ext cx="582507" cy="273564"/>
          </a:xfrm>
          <a:custGeom>
            <a:avLst/>
            <a:gdLst>
              <a:gd name="connsiteX0" fmla="*/ 120235 w 582507"/>
              <a:gd name="connsiteY0" fmla="*/ 0 h 273564"/>
              <a:gd name="connsiteX1" fmla="*/ 130005 w 582507"/>
              <a:gd name="connsiteY1" fmla="*/ 166077 h 273564"/>
              <a:gd name="connsiteX2" fmla="*/ 3005 w 582507"/>
              <a:gd name="connsiteY2" fmla="*/ 175846 h 273564"/>
              <a:gd name="connsiteX3" fmla="*/ 276543 w 582507"/>
              <a:gd name="connsiteY3" fmla="*/ 273538 h 273564"/>
              <a:gd name="connsiteX4" fmla="*/ 579389 w 582507"/>
              <a:gd name="connsiteY4" fmla="*/ 185615 h 273564"/>
              <a:gd name="connsiteX5" fmla="*/ 432851 w 582507"/>
              <a:gd name="connsiteY5" fmla="*/ 185615 h 273564"/>
              <a:gd name="connsiteX6" fmla="*/ 413312 w 582507"/>
              <a:gd name="connsiteY6" fmla="*/ 48846 h 27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507" h="273564">
                <a:moveTo>
                  <a:pt x="120235" y="0"/>
                </a:moveTo>
                <a:cubicBezTo>
                  <a:pt x="134889" y="68384"/>
                  <a:pt x="149543" y="136769"/>
                  <a:pt x="130005" y="166077"/>
                </a:cubicBezTo>
                <a:cubicBezTo>
                  <a:pt x="110467" y="195385"/>
                  <a:pt x="-21418" y="157936"/>
                  <a:pt x="3005" y="175846"/>
                </a:cubicBezTo>
                <a:cubicBezTo>
                  <a:pt x="27428" y="193756"/>
                  <a:pt x="180479" y="271910"/>
                  <a:pt x="276543" y="273538"/>
                </a:cubicBezTo>
                <a:cubicBezTo>
                  <a:pt x="372607" y="275166"/>
                  <a:pt x="553338" y="200269"/>
                  <a:pt x="579389" y="185615"/>
                </a:cubicBezTo>
                <a:cubicBezTo>
                  <a:pt x="605440" y="170961"/>
                  <a:pt x="460531" y="208410"/>
                  <a:pt x="432851" y="185615"/>
                </a:cubicBezTo>
                <a:cubicBezTo>
                  <a:pt x="405171" y="162820"/>
                  <a:pt x="413312" y="48846"/>
                  <a:pt x="413312" y="48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5704054" y="4425462"/>
            <a:ext cx="939023" cy="1371043"/>
          </a:xfrm>
          <a:custGeom>
            <a:avLst/>
            <a:gdLst>
              <a:gd name="connsiteX0" fmla="*/ 939023 w 939023"/>
              <a:gd name="connsiteY0" fmla="*/ 0 h 1371043"/>
              <a:gd name="connsiteX1" fmla="*/ 1177 w 939023"/>
              <a:gd name="connsiteY1" fmla="*/ 527538 h 1371043"/>
              <a:gd name="connsiteX2" fmla="*/ 743638 w 939023"/>
              <a:gd name="connsiteY2" fmla="*/ 1318846 h 1371043"/>
              <a:gd name="connsiteX3" fmla="*/ 733869 w 939023"/>
              <a:gd name="connsiteY3" fmla="*/ 1152769 h 1371043"/>
              <a:gd name="connsiteX4" fmla="*/ 802254 w 939023"/>
              <a:gd name="connsiteY4" fmla="*/ 1367692 h 1371043"/>
              <a:gd name="connsiteX5" fmla="*/ 587331 w 939023"/>
              <a:gd name="connsiteY5" fmla="*/ 1289538 h 1371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9023" h="1371043">
                <a:moveTo>
                  <a:pt x="939023" y="0"/>
                </a:moveTo>
                <a:cubicBezTo>
                  <a:pt x="486382" y="153865"/>
                  <a:pt x="33741" y="307730"/>
                  <a:pt x="1177" y="527538"/>
                </a:cubicBezTo>
                <a:cubicBezTo>
                  <a:pt x="-31387" y="747346"/>
                  <a:pt x="621523" y="1214641"/>
                  <a:pt x="743638" y="1318846"/>
                </a:cubicBezTo>
                <a:cubicBezTo>
                  <a:pt x="865753" y="1423051"/>
                  <a:pt x="724100" y="1144628"/>
                  <a:pt x="733869" y="1152769"/>
                </a:cubicBezTo>
                <a:cubicBezTo>
                  <a:pt x="743638" y="1160910"/>
                  <a:pt x="826677" y="1344897"/>
                  <a:pt x="802254" y="1367692"/>
                </a:cubicBezTo>
                <a:cubicBezTo>
                  <a:pt x="777831" y="1390487"/>
                  <a:pt x="587331" y="1289538"/>
                  <a:pt x="587331" y="128953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6720575" y="4474308"/>
            <a:ext cx="257786" cy="1251231"/>
          </a:xfrm>
          <a:custGeom>
            <a:avLst/>
            <a:gdLst>
              <a:gd name="connsiteX0" fmla="*/ 39733 w 257786"/>
              <a:gd name="connsiteY0" fmla="*/ 0 h 1251231"/>
              <a:gd name="connsiteX1" fmla="*/ 10425 w 257786"/>
              <a:gd name="connsiteY1" fmla="*/ 420077 h 1251231"/>
              <a:gd name="connsiteX2" fmla="*/ 196040 w 257786"/>
              <a:gd name="connsiteY2" fmla="*/ 1221154 h 1251231"/>
              <a:gd name="connsiteX3" fmla="*/ 244887 w 257786"/>
              <a:gd name="connsiteY3" fmla="*/ 1074615 h 1251231"/>
              <a:gd name="connsiteX4" fmla="*/ 244887 w 257786"/>
              <a:gd name="connsiteY4" fmla="*/ 1250461 h 1251231"/>
              <a:gd name="connsiteX5" fmla="*/ 98348 w 257786"/>
              <a:gd name="connsiteY5" fmla="*/ 1143000 h 1251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786" h="1251231">
                <a:moveTo>
                  <a:pt x="39733" y="0"/>
                </a:moveTo>
                <a:cubicBezTo>
                  <a:pt x="12053" y="108275"/>
                  <a:pt x="-15626" y="216551"/>
                  <a:pt x="10425" y="420077"/>
                </a:cubicBezTo>
                <a:cubicBezTo>
                  <a:pt x="36476" y="623603"/>
                  <a:pt x="156963" y="1112064"/>
                  <a:pt x="196040" y="1221154"/>
                </a:cubicBezTo>
                <a:cubicBezTo>
                  <a:pt x="235117" y="1330244"/>
                  <a:pt x="236746" y="1069730"/>
                  <a:pt x="244887" y="1074615"/>
                </a:cubicBezTo>
                <a:cubicBezTo>
                  <a:pt x="253028" y="1079500"/>
                  <a:pt x="269310" y="1239063"/>
                  <a:pt x="244887" y="1250461"/>
                </a:cubicBezTo>
                <a:cubicBezTo>
                  <a:pt x="220464" y="1261859"/>
                  <a:pt x="98348" y="1143000"/>
                  <a:pt x="98348" y="11430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6975231" y="4532923"/>
            <a:ext cx="488461" cy="1213426"/>
          </a:xfrm>
          <a:custGeom>
            <a:avLst/>
            <a:gdLst>
              <a:gd name="connsiteX0" fmla="*/ 0 w 488461"/>
              <a:gd name="connsiteY0" fmla="*/ 0 h 1213426"/>
              <a:gd name="connsiteX1" fmla="*/ 420077 w 488461"/>
              <a:gd name="connsiteY1" fmla="*/ 234462 h 1213426"/>
              <a:gd name="connsiteX2" fmla="*/ 322384 w 488461"/>
              <a:gd name="connsiteY2" fmla="*/ 1035539 h 1213426"/>
              <a:gd name="connsiteX3" fmla="*/ 205154 w 488461"/>
              <a:gd name="connsiteY3" fmla="*/ 1172308 h 1213426"/>
              <a:gd name="connsiteX4" fmla="*/ 205154 w 488461"/>
              <a:gd name="connsiteY4" fmla="*/ 1016000 h 1213426"/>
              <a:gd name="connsiteX5" fmla="*/ 205154 w 488461"/>
              <a:gd name="connsiteY5" fmla="*/ 1211385 h 1213426"/>
              <a:gd name="connsiteX6" fmla="*/ 488461 w 488461"/>
              <a:gd name="connsiteY6" fmla="*/ 1123462 h 121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461" h="1213426">
                <a:moveTo>
                  <a:pt x="0" y="0"/>
                </a:moveTo>
                <a:cubicBezTo>
                  <a:pt x="183173" y="30936"/>
                  <a:pt x="366346" y="61872"/>
                  <a:pt x="420077" y="234462"/>
                </a:cubicBezTo>
                <a:cubicBezTo>
                  <a:pt x="473808" y="407052"/>
                  <a:pt x="358205" y="879231"/>
                  <a:pt x="322384" y="1035539"/>
                </a:cubicBezTo>
                <a:cubicBezTo>
                  <a:pt x="286564" y="1191847"/>
                  <a:pt x="224692" y="1175565"/>
                  <a:pt x="205154" y="1172308"/>
                </a:cubicBezTo>
                <a:cubicBezTo>
                  <a:pt x="185616" y="1169052"/>
                  <a:pt x="205154" y="1016000"/>
                  <a:pt x="205154" y="1016000"/>
                </a:cubicBezTo>
                <a:cubicBezTo>
                  <a:pt x="205154" y="1022513"/>
                  <a:pt x="157936" y="1193475"/>
                  <a:pt x="205154" y="1211385"/>
                </a:cubicBezTo>
                <a:cubicBezTo>
                  <a:pt x="252372" y="1229295"/>
                  <a:pt x="488461" y="1123462"/>
                  <a:pt x="488461" y="112346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27584" y="2348880"/>
            <a:ext cx="3137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The Google Fi Approach:</a:t>
            </a:r>
          </a:p>
          <a:p>
            <a:endParaRPr lang="en-US" dirty="0" smtClean="0">
              <a:latin typeface="AhnbergHand"/>
              <a:cs typeface="AhnbergHand"/>
            </a:endParaRPr>
          </a:p>
          <a:p>
            <a:r>
              <a:rPr lang="en-US" dirty="0" smtClean="0">
                <a:latin typeface="AhnbergHand"/>
                <a:cs typeface="AhnbergHand"/>
              </a:rPr>
              <a:t>OS-Controlled Seamless </a:t>
            </a:r>
          </a:p>
          <a:p>
            <a:r>
              <a:rPr lang="en-US" dirty="0" smtClean="0">
                <a:latin typeface="AhnbergHand"/>
                <a:cs typeface="AhnbergHand"/>
              </a:rPr>
              <a:t>Handoff Agility</a:t>
            </a:r>
            <a:endParaRPr lang="en-US" dirty="0">
              <a:latin typeface="AhnbergHand"/>
              <a:cs typeface="AhnbergHand"/>
            </a:endParaRPr>
          </a:p>
        </p:txBody>
      </p:sp>
      <p:pic>
        <p:nvPicPr>
          <p:cNvPr id="3" name="Picture 2" descr="Screen Shot 2015-08-30 at 1.52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861048"/>
            <a:ext cx="178257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38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812383" y="4025300"/>
            <a:ext cx="3714682" cy="608555"/>
            <a:chOff x="488521" y="5018826"/>
            <a:chExt cx="3714682" cy="608555"/>
          </a:xfrm>
          <a:solidFill>
            <a:schemeClr val="bg1"/>
          </a:solidFill>
        </p:grpSpPr>
        <p:sp>
          <p:nvSpPr>
            <p:cNvPr id="36" name="TextBox 35"/>
            <p:cNvSpPr txBox="1"/>
            <p:nvPr/>
          </p:nvSpPr>
          <p:spPr>
            <a:xfrm>
              <a:off x="723279" y="5126895"/>
              <a:ext cx="3167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hnbergHand"/>
                  <a:cs typeface="AhnbergHand"/>
                </a:rPr>
                <a:t>Access Network Services</a:t>
              </a:r>
              <a:endParaRPr lang="en-US" dirty="0">
                <a:latin typeface="AhnbergHand"/>
                <a:cs typeface="AhnbergHand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88521" y="5018826"/>
              <a:ext cx="3714682" cy="608555"/>
            </a:xfrm>
            <a:custGeom>
              <a:avLst/>
              <a:gdLst>
                <a:gd name="connsiteX0" fmla="*/ 0 w 3714682"/>
                <a:gd name="connsiteY0" fmla="*/ 31839 h 608555"/>
                <a:gd name="connsiteX1" fmla="*/ 19538 w 3714682"/>
                <a:gd name="connsiteY1" fmla="*/ 422609 h 608555"/>
                <a:gd name="connsiteX2" fmla="*/ 19538 w 3714682"/>
                <a:gd name="connsiteY2" fmla="*/ 539839 h 608555"/>
                <a:gd name="connsiteX3" fmla="*/ 185615 w 3714682"/>
                <a:gd name="connsiteY3" fmla="*/ 520301 h 608555"/>
                <a:gd name="connsiteX4" fmla="*/ 1651000 w 3714682"/>
                <a:gd name="connsiteY4" fmla="*/ 608224 h 608555"/>
                <a:gd name="connsiteX5" fmla="*/ 3516923 w 3714682"/>
                <a:gd name="connsiteY5" fmla="*/ 549609 h 608555"/>
                <a:gd name="connsiteX6" fmla="*/ 3673231 w 3714682"/>
                <a:gd name="connsiteY6" fmla="*/ 530070 h 608555"/>
                <a:gd name="connsiteX7" fmla="*/ 3634154 w 3714682"/>
                <a:gd name="connsiteY7" fmla="*/ 178378 h 608555"/>
                <a:gd name="connsiteX8" fmla="*/ 3595077 w 3714682"/>
                <a:gd name="connsiteY8" fmla="*/ 12301 h 608555"/>
                <a:gd name="connsiteX9" fmla="*/ 3468077 w 3714682"/>
                <a:gd name="connsiteY9" fmla="*/ 12301 h 608555"/>
                <a:gd name="connsiteX10" fmla="*/ 156308 w 3714682"/>
                <a:gd name="connsiteY10" fmla="*/ 12301 h 6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682" h="608555">
                  <a:moveTo>
                    <a:pt x="0" y="31839"/>
                  </a:moveTo>
                  <a:cubicBezTo>
                    <a:pt x="8141" y="184891"/>
                    <a:pt x="16282" y="337943"/>
                    <a:pt x="19538" y="422609"/>
                  </a:cubicBezTo>
                  <a:cubicBezTo>
                    <a:pt x="22794" y="507275"/>
                    <a:pt x="-8141" y="523557"/>
                    <a:pt x="19538" y="539839"/>
                  </a:cubicBezTo>
                  <a:cubicBezTo>
                    <a:pt x="47217" y="556121"/>
                    <a:pt x="-86295" y="508904"/>
                    <a:pt x="185615" y="520301"/>
                  </a:cubicBezTo>
                  <a:cubicBezTo>
                    <a:pt x="457525" y="531698"/>
                    <a:pt x="1095782" y="603339"/>
                    <a:pt x="1651000" y="608224"/>
                  </a:cubicBezTo>
                  <a:cubicBezTo>
                    <a:pt x="2206218" y="613109"/>
                    <a:pt x="3179885" y="562635"/>
                    <a:pt x="3516923" y="549609"/>
                  </a:cubicBezTo>
                  <a:cubicBezTo>
                    <a:pt x="3853961" y="536583"/>
                    <a:pt x="3653693" y="591942"/>
                    <a:pt x="3673231" y="530070"/>
                  </a:cubicBezTo>
                  <a:cubicBezTo>
                    <a:pt x="3692769" y="468198"/>
                    <a:pt x="3647180" y="264673"/>
                    <a:pt x="3634154" y="178378"/>
                  </a:cubicBezTo>
                  <a:cubicBezTo>
                    <a:pt x="3621128" y="92083"/>
                    <a:pt x="3622756" y="39980"/>
                    <a:pt x="3595077" y="12301"/>
                  </a:cubicBezTo>
                  <a:cubicBezTo>
                    <a:pt x="3567398" y="-15378"/>
                    <a:pt x="3468077" y="12301"/>
                    <a:pt x="3468077" y="12301"/>
                  </a:cubicBezTo>
                  <a:lnTo>
                    <a:pt x="156308" y="12301"/>
                  </a:lnTo>
                </a:path>
              </a:pathLst>
            </a:custGeom>
            <a:grpFill/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32986" y="4263660"/>
            <a:ext cx="3714682" cy="608555"/>
            <a:chOff x="488521" y="5018826"/>
            <a:chExt cx="3714682" cy="608555"/>
          </a:xfrm>
          <a:solidFill>
            <a:schemeClr val="bg1"/>
          </a:solidFill>
        </p:grpSpPr>
        <p:sp>
          <p:nvSpPr>
            <p:cNvPr id="33" name="TextBox 32"/>
            <p:cNvSpPr txBox="1"/>
            <p:nvPr/>
          </p:nvSpPr>
          <p:spPr>
            <a:xfrm>
              <a:off x="723279" y="5126895"/>
              <a:ext cx="3167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hnbergHand"/>
                  <a:cs typeface="AhnbergHand"/>
                </a:rPr>
                <a:t>Access Network Services</a:t>
              </a:r>
              <a:endParaRPr lang="en-US" dirty="0">
                <a:latin typeface="AhnbergHand"/>
                <a:cs typeface="AhnbergHand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488521" y="5018826"/>
              <a:ext cx="3714682" cy="608555"/>
            </a:xfrm>
            <a:custGeom>
              <a:avLst/>
              <a:gdLst>
                <a:gd name="connsiteX0" fmla="*/ 0 w 3714682"/>
                <a:gd name="connsiteY0" fmla="*/ 31839 h 608555"/>
                <a:gd name="connsiteX1" fmla="*/ 19538 w 3714682"/>
                <a:gd name="connsiteY1" fmla="*/ 422609 h 608555"/>
                <a:gd name="connsiteX2" fmla="*/ 19538 w 3714682"/>
                <a:gd name="connsiteY2" fmla="*/ 539839 h 608555"/>
                <a:gd name="connsiteX3" fmla="*/ 185615 w 3714682"/>
                <a:gd name="connsiteY3" fmla="*/ 520301 h 608555"/>
                <a:gd name="connsiteX4" fmla="*/ 1651000 w 3714682"/>
                <a:gd name="connsiteY4" fmla="*/ 608224 h 608555"/>
                <a:gd name="connsiteX5" fmla="*/ 3516923 w 3714682"/>
                <a:gd name="connsiteY5" fmla="*/ 549609 h 608555"/>
                <a:gd name="connsiteX6" fmla="*/ 3673231 w 3714682"/>
                <a:gd name="connsiteY6" fmla="*/ 530070 h 608555"/>
                <a:gd name="connsiteX7" fmla="*/ 3634154 w 3714682"/>
                <a:gd name="connsiteY7" fmla="*/ 178378 h 608555"/>
                <a:gd name="connsiteX8" fmla="*/ 3595077 w 3714682"/>
                <a:gd name="connsiteY8" fmla="*/ 12301 h 608555"/>
                <a:gd name="connsiteX9" fmla="*/ 3468077 w 3714682"/>
                <a:gd name="connsiteY9" fmla="*/ 12301 h 608555"/>
                <a:gd name="connsiteX10" fmla="*/ 156308 w 3714682"/>
                <a:gd name="connsiteY10" fmla="*/ 12301 h 6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682" h="608555">
                  <a:moveTo>
                    <a:pt x="0" y="31839"/>
                  </a:moveTo>
                  <a:cubicBezTo>
                    <a:pt x="8141" y="184891"/>
                    <a:pt x="16282" y="337943"/>
                    <a:pt x="19538" y="422609"/>
                  </a:cubicBezTo>
                  <a:cubicBezTo>
                    <a:pt x="22794" y="507275"/>
                    <a:pt x="-8141" y="523557"/>
                    <a:pt x="19538" y="539839"/>
                  </a:cubicBezTo>
                  <a:cubicBezTo>
                    <a:pt x="47217" y="556121"/>
                    <a:pt x="-86295" y="508904"/>
                    <a:pt x="185615" y="520301"/>
                  </a:cubicBezTo>
                  <a:cubicBezTo>
                    <a:pt x="457525" y="531698"/>
                    <a:pt x="1095782" y="603339"/>
                    <a:pt x="1651000" y="608224"/>
                  </a:cubicBezTo>
                  <a:cubicBezTo>
                    <a:pt x="2206218" y="613109"/>
                    <a:pt x="3179885" y="562635"/>
                    <a:pt x="3516923" y="549609"/>
                  </a:cubicBezTo>
                  <a:cubicBezTo>
                    <a:pt x="3853961" y="536583"/>
                    <a:pt x="3653693" y="591942"/>
                    <a:pt x="3673231" y="530070"/>
                  </a:cubicBezTo>
                  <a:cubicBezTo>
                    <a:pt x="3692769" y="468198"/>
                    <a:pt x="3647180" y="264673"/>
                    <a:pt x="3634154" y="178378"/>
                  </a:cubicBezTo>
                  <a:cubicBezTo>
                    <a:pt x="3621128" y="92083"/>
                    <a:pt x="3622756" y="39980"/>
                    <a:pt x="3595077" y="12301"/>
                  </a:cubicBezTo>
                  <a:cubicBezTo>
                    <a:pt x="3567398" y="-15378"/>
                    <a:pt x="3468077" y="12301"/>
                    <a:pt x="3468077" y="12301"/>
                  </a:cubicBezTo>
                  <a:lnTo>
                    <a:pt x="156308" y="12301"/>
                  </a:lnTo>
                </a:path>
              </a:pathLst>
            </a:custGeom>
            <a:grpFill/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53589" y="4433637"/>
            <a:ext cx="3714682" cy="608555"/>
            <a:chOff x="488521" y="5018826"/>
            <a:chExt cx="3714682" cy="608555"/>
          </a:xfrm>
          <a:solidFill>
            <a:schemeClr val="bg1"/>
          </a:solidFill>
        </p:grpSpPr>
        <p:sp>
          <p:nvSpPr>
            <p:cNvPr id="28" name="TextBox 27"/>
            <p:cNvSpPr txBox="1"/>
            <p:nvPr/>
          </p:nvSpPr>
          <p:spPr>
            <a:xfrm>
              <a:off x="723279" y="5126895"/>
              <a:ext cx="3167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hnbergHand"/>
                  <a:cs typeface="AhnbergHand"/>
                </a:rPr>
                <a:t>Access Network Services</a:t>
              </a:r>
              <a:endParaRPr lang="en-US" dirty="0">
                <a:latin typeface="AhnbergHand"/>
                <a:cs typeface="AhnbergHand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88521" y="5018826"/>
              <a:ext cx="3714682" cy="608555"/>
            </a:xfrm>
            <a:custGeom>
              <a:avLst/>
              <a:gdLst>
                <a:gd name="connsiteX0" fmla="*/ 0 w 3714682"/>
                <a:gd name="connsiteY0" fmla="*/ 31839 h 608555"/>
                <a:gd name="connsiteX1" fmla="*/ 19538 w 3714682"/>
                <a:gd name="connsiteY1" fmla="*/ 422609 h 608555"/>
                <a:gd name="connsiteX2" fmla="*/ 19538 w 3714682"/>
                <a:gd name="connsiteY2" fmla="*/ 539839 h 608555"/>
                <a:gd name="connsiteX3" fmla="*/ 185615 w 3714682"/>
                <a:gd name="connsiteY3" fmla="*/ 520301 h 608555"/>
                <a:gd name="connsiteX4" fmla="*/ 1651000 w 3714682"/>
                <a:gd name="connsiteY4" fmla="*/ 608224 h 608555"/>
                <a:gd name="connsiteX5" fmla="*/ 3516923 w 3714682"/>
                <a:gd name="connsiteY5" fmla="*/ 549609 h 608555"/>
                <a:gd name="connsiteX6" fmla="*/ 3673231 w 3714682"/>
                <a:gd name="connsiteY6" fmla="*/ 530070 h 608555"/>
                <a:gd name="connsiteX7" fmla="*/ 3634154 w 3714682"/>
                <a:gd name="connsiteY7" fmla="*/ 178378 h 608555"/>
                <a:gd name="connsiteX8" fmla="*/ 3595077 w 3714682"/>
                <a:gd name="connsiteY8" fmla="*/ 12301 h 608555"/>
                <a:gd name="connsiteX9" fmla="*/ 3468077 w 3714682"/>
                <a:gd name="connsiteY9" fmla="*/ 12301 h 608555"/>
                <a:gd name="connsiteX10" fmla="*/ 156308 w 3714682"/>
                <a:gd name="connsiteY10" fmla="*/ 12301 h 6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682" h="608555">
                  <a:moveTo>
                    <a:pt x="0" y="31839"/>
                  </a:moveTo>
                  <a:cubicBezTo>
                    <a:pt x="8141" y="184891"/>
                    <a:pt x="16282" y="337943"/>
                    <a:pt x="19538" y="422609"/>
                  </a:cubicBezTo>
                  <a:cubicBezTo>
                    <a:pt x="22794" y="507275"/>
                    <a:pt x="-8141" y="523557"/>
                    <a:pt x="19538" y="539839"/>
                  </a:cubicBezTo>
                  <a:cubicBezTo>
                    <a:pt x="47217" y="556121"/>
                    <a:pt x="-86295" y="508904"/>
                    <a:pt x="185615" y="520301"/>
                  </a:cubicBezTo>
                  <a:cubicBezTo>
                    <a:pt x="457525" y="531698"/>
                    <a:pt x="1095782" y="603339"/>
                    <a:pt x="1651000" y="608224"/>
                  </a:cubicBezTo>
                  <a:cubicBezTo>
                    <a:pt x="2206218" y="613109"/>
                    <a:pt x="3179885" y="562635"/>
                    <a:pt x="3516923" y="549609"/>
                  </a:cubicBezTo>
                  <a:cubicBezTo>
                    <a:pt x="3853961" y="536583"/>
                    <a:pt x="3653693" y="591942"/>
                    <a:pt x="3673231" y="530070"/>
                  </a:cubicBezTo>
                  <a:cubicBezTo>
                    <a:pt x="3692769" y="468198"/>
                    <a:pt x="3647180" y="264673"/>
                    <a:pt x="3634154" y="178378"/>
                  </a:cubicBezTo>
                  <a:cubicBezTo>
                    <a:pt x="3621128" y="92083"/>
                    <a:pt x="3622756" y="39980"/>
                    <a:pt x="3595077" y="12301"/>
                  </a:cubicBezTo>
                  <a:cubicBezTo>
                    <a:pt x="3567398" y="-15378"/>
                    <a:pt x="3468077" y="12301"/>
                    <a:pt x="3468077" y="12301"/>
                  </a:cubicBezTo>
                  <a:lnTo>
                    <a:pt x="156308" y="12301"/>
                  </a:lnTo>
                </a:path>
              </a:pathLst>
            </a:custGeom>
            <a:grpFill/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C</a:t>
            </a:r>
            <a:r>
              <a:rPr lang="en-US" dirty="0" smtClean="0">
                <a:latin typeface="Powderfinger Type"/>
                <a:cs typeface="Powderfinger Type"/>
              </a:rPr>
              <a:t>racks in the Stack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7951" y="6107542"/>
            <a:ext cx="221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nbergHand"/>
                <a:cs typeface="AhnbergHand"/>
              </a:rPr>
              <a:t>MP-TCP Server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1933" y="3099963"/>
            <a:ext cx="127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nbergHand"/>
                <a:cs typeface="AhnbergHand"/>
              </a:rPr>
              <a:t>MP-TCP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75221" y="3084846"/>
            <a:ext cx="27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OS Platform Library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47118" y="1731070"/>
            <a:ext cx="136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Application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608925" y="1656332"/>
            <a:ext cx="1851387" cy="567885"/>
          </a:xfrm>
          <a:custGeom>
            <a:avLst/>
            <a:gdLst>
              <a:gd name="connsiteX0" fmla="*/ 0 w 1851387"/>
              <a:gd name="connsiteY0" fmla="*/ 0 h 567885"/>
              <a:gd name="connsiteX1" fmla="*/ 58616 w 1851387"/>
              <a:gd name="connsiteY1" fmla="*/ 322385 h 567885"/>
              <a:gd name="connsiteX2" fmla="*/ 58616 w 1851387"/>
              <a:gd name="connsiteY2" fmla="*/ 498231 h 567885"/>
              <a:gd name="connsiteX3" fmla="*/ 58616 w 1851387"/>
              <a:gd name="connsiteY3" fmla="*/ 547077 h 567885"/>
              <a:gd name="connsiteX4" fmla="*/ 195385 w 1851387"/>
              <a:gd name="connsiteY4" fmla="*/ 517769 h 567885"/>
              <a:gd name="connsiteX5" fmla="*/ 1660769 w 1851387"/>
              <a:gd name="connsiteY5" fmla="*/ 566615 h 567885"/>
              <a:gd name="connsiteX6" fmla="*/ 1826846 w 1851387"/>
              <a:gd name="connsiteY6" fmla="*/ 547077 h 567885"/>
              <a:gd name="connsiteX7" fmla="*/ 1826846 w 1851387"/>
              <a:gd name="connsiteY7" fmla="*/ 478692 h 567885"/>
              <a:gd name="connsiteX8" fmla="*/ 1836616 w 1851387"/>
              <a:gd name="connsiteY8" fmla="*/ 78154 h 567885"/>
              <a:gd name="connsiteX9" fmla="*/ 1768231 w 1851387"/>
              <a:gd name="connsiteY9" fmla="*/ 29308 h 567885"/>
              <a:gd name="connsiteX10" fmla="*/ 996462 w 1851387"/>
              <a:gd name="connsiteY10" fmla="*/ 9769 h 567885"/>
              <a:gd name="connsiteX11" fmla="*/ 146539 w 1851387"/>
              <a:gd name="connsiteY11" fmla="*/ 9769 h 56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1387" h="567885">
                <a:moveTo>
                  <a:pt x="0" y="0"/>
                </a:moveTo>
                <a:cubicBezTo>
                  <a:pt x="24423" y="119673"/>
                  <a:pt x="48847" y="239346"/>
                  <a:pt x="58616" y="322385"/>
                </a:cubicBezTo>
                <a:cubicBezTo>
                  <a:pt x="68385" y="405424"/>
                  <a:pt x="58616" y="498231"/>
                  <a:pt x="58616" y="498231"/>
                </a:cubicBezTo>
                <a:cubicBezTo>
                  <a:pt x="58616" y="535680"/>
                  <a:pt x="35821" y="543821"/>
                  <a:pt x="58616" y="547077"/>
                </a:cubicBezTo>
                <a:cubicBezTo>
                  <a:pt x="81411" y="550333"/>
                  <a:pt x="-71640" y="514513"/>
                  <a:pt x="195385" y="517769"/>
                </a:cubicBezTo>
                <a:cubicBezTo>
                  <a:pt x="462410" y="521025"/>
                  <a:pt x="1388859" y="561730"/>
                  <a:pt x="1660769" y="566615"/>
                </a:cubicBezTo>
                <a:cubicBezTo>
                  <a:pt x="1932679" y="571500"/>
                  <a:pt x="1799167" y="561731"/>
                  <a:pt x="1826846" y="547077"/>
                </a:cubicBezTo>
                <a:cubicBezTo>
                  <a:pt x="1854525" y="532423"/>
                  <a:pt x="1825218" y="556846"/>
                  <a:pt x="1826846" y="478692"/>
                </a:cubicBezTo>
                <a:cubicBezTo>
                  <a:pt x="1828474" y="400538"/>
                  <a:pt x="1846385" y="153051"/>
                  <a:pt x="1836616" y="78154"/>
                </a:cubicBezTo>
                <a:cubicBezTo>
                  <a:pt x="1826847" y="3257"/>
                  <a:pt x="1908257" y="40705"/>
                  <a:pt x="1768231" y="29308"/>
                </a:cubicBezTo>
                <a:cubicBezTo>
                  <a:pt x="1628205" y="17911"/>
                  <a:pt x="1266744" y="13025"/>
                  <a:pt x="996462" y="9769"/>
                </a:cubicBezTo>
                <a:cubicBezTo>
                  <a:pt x="726180" y="6513"/>
                  <a:pt x="146539" y="9769"/>
                  <a:pt x="146539" y="976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275060" y="3010915"/>
            <a:ext cx="3262153" cy="610122"/>
          </a:xfrm>
          <a:custGeom>
            <a:avLst/>
            <a:gdLst>
              <a:gd name="connsiteX0" fmla="*/ 2790808 w 3262153"/>
              <a:gd name="connsiteY0" fmla="*/ 101024 h 610122"/>
              <a:gd name="connsiteX1" fmla="*/ 1979962 w 3262153"/>
              <a:gd name="connsiteY1" fmla="*/ 61947 h 610122"/>
              <a:gd name="connsiteX2" fmla="*/ 358269 w 3262153"/>
              <a:gd name="connsiteY2" fmla="*/ 3332 h 610122"/>
              <a:gd name="connsiteX3" fmla="*/ 26116 w 3262153"/>
              <a:gd name="connsiteY3" fmla="*/ 13101 h 610122"/>
              <a:gd name="connsiteX4" fmla="*/ 26116 w 3262153"/>
              <a:gd name="connsiteY4" fmla="*/ 61947 h 610122"/>
              <a:gd name="connsiteX5" fmla="*/ 65193 w 3262153"/>
              <a:gd name="connsiteY5" fmla="*/ 511332 h 610122"/>
              <a:gd name="connsiteX6" fmla="*/ 74962 w 3262153"/>
              <a:gd name="connsiteY6" fmla="*/ 560178 h 610122"/>
              <a:gd name="connsiteX7" fmla="*/ 172654 w 3262153"/>
              <a:gd name="connsiteY7" fmla="*/ 569947 h 610122"/>
              <a:gd name="connsiteX8" fmla="*/ 3005731 w 3262153"/>
              <a:gd name="connsiteY8" fmla="*/ 609024 h 610122"/>
              <a:gd name="connsiteX9" fmla="*/ 3132731 w 3262153"/>
              <a:gd name="connsiteY9" fmla="*/ 550409 h 610122"/>
              <a:gd name="connsiteX10" fmla="*/ 3035039 w 3262153"/>
              <a:gd name="connsiteY10" fmla="*/ 130332 h 61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2153" h="610122">
                <a:moveTo>
                  <a:pt x="2790808" y="101024"/>
                </a:moveTo>
                <a:lnTo>
                  <a:pt x="1979962" y="61947"/>
                </a:lnTo>
                <a:lnTo>
                  <a:pt x="358269" y="3332"/>
                </a:lnTo>
                <a:cubicBezTo>
                  <a:pt x="32628" y="-4809"/>
                  <a:pt x="81475" y="3332"/>
                  <a:pt x="26116" y="13101"/>
                </a:cubicBezTo>
                <a:cubicBezTo>
                  <a:pt x="-29243" y="22870"/>
                  <a:pt x="19603" y="-21091"/>
                  <a:pt x="26116" y="61947"/>
                </a:cubicBezTo>
                <a:cubicBezTo>
                  <a:pt x="32629" y="144985"/>
                  <a:pt x="57052" y="428294"/>
                  <a:pt x="65193" y="511332"/>
                </a:cubicBezTo>
                <a:cubicBezTo>
                  <a:pt x="73334" y="594370"/>
                  <a:pt x="57052" y="550409"/>
                  <a:pt x="74962" y="560178"/>
                </a:cubicBezTo>
                <a:cubicBezTo>
                  <a:pt x="92872" y="569947"/>
                  <a:pt x="172654" y="569947"/>
                  <a:pt x="172654" y="569947"/>
                </a:cubicBezTo>
                <a:lnTo>
                  <a:pt x="3005731" y="609024"/>
                </a:lnTo>
                <a:cubicBezTo>
                  <a:pt x="3499077" y="605768"/>
                  <a:pt x="3127846" y="630191"/>
                  <a:pt x="3132731" y="550409"/>
                </a:cubicBezTo>
                <a:cubicBezTo>
                  <a:pt x="3137616" y="470627"/>
                  <a:pt x="3035039" y="130332"/>
                  <a:pt x="3035039" y="13033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219986" y="2379263"/>
            <a:ext cx="799421" cy="576392"/>
          </a:xfrm>
          <a:custGeom>
            <a:avLst/>
            <a:gdLst>
              <a:gd name="connsiteX0" fmla="*/ 150931 w 799421"/>
              <a:gd name="connsiteY0" fmla="*/ 0 h 576392"/>
              <a:gd name="connsiteX1" fmla="*/ 170470 w 799421"/>
              <a:gd name="connsiteY1" fmla="*/ 341923 h 576392"/>
              <a:gd name="connsiteX2" fmla="*/ 4393 w 799421"/>
              <a:gd name="connsiteY2" fmla="*/ 312615 h 576392"/>
              <a:gd name="connsiteX3" fmla="*/ 375623 w 799421"/>
              <a:gd name="connsiteY3" fmla="*/ 576384 h 576392"/>
              <a:gd name="connsiteX4" fmla="*/ 795700 w 799421"/>
              <a:gd name="connsiteY4" fmla="*/ 322384 h 576392"/>
              <a:gd name="connsiteX5" fmla="*/ 580777 w 799421"/>
              <a:gd name="connsiteY5" fmla="*/ 371230 h 576392"/>
              <a:gd name="connsiteX6" fmla="*/ 571008 w 799421"/>
              <a:gd name="connsiteY6" fmla="*/ 39077 h 57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421" h="576392">
                <a:moveTo>
                  <a:pt x="150931" y="0"/>
                </a:moveTo>
                <a:cubicBezTo>
                  <a:pt x="172912" y="144910"/>
                  <a:pt x="194893" y="289821"/>
                  <a:pt x="170470" y="341923"/>
                </a:cubicBezTo>
                <a:cubicBezTo>
                  <a:pt x="146047" y="394025"/>
                  <a:pt x="-29799" y="273538"/>
                  <a:pt x="4393" y="312615"/>
                </a:cubicBezTo>
                <a:cubicBezTo>
                  <a:pt x="38585" y="351692"/>
                  <a:pt x="243739" y="574756"/>
                  <a:pt x="375623" y="576384"/>
                </a:cubicBezTo>
                <a:cubicBezTo>
                  <a:pt x="507507" y="578012"/>
                  <a:pt x="761508" y="356576"/>
                  <a:pt x="795700" y="322384"/>
                </a:cubicBezTo>
                <a:cubicBezTo>
                  <a:pt x="829892" y="288192"/>
                  <a:pt x="618226" y="418448"/>
                  <a:pt x="580777" y="371230"/>
                </a:cubicBezTo>
                <a:cubicBezTo>
                  <a:pt x="543328" y="324012"/>
                  <a:pt x="571008" y="39077"/>
                  <a:pt x="571008" y="3907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465790" y="4502933"/>
            <a:ext cx="316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Access Network Services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2955933" y="6024167"/>
            <a:ext cx="2146206" cy="552076"/>
          </a:xfrm>
          <a:custGeom>
            <a:avLst/>
            <a:gdLst>
              <a:gd name="connsiteX0" fmla="*/ 0 w 3357294"/>
              <a:gd name="connsiteY0" fmla="*/ 10130 h 552076"/>
              <a:gd name="connsiteX1" fmla="*/ 29308 w 3357294"/>
              <a:gd name="connsiteY1" fmla="*/ 479053 h 552076"/>
              <a:gd name="connsiteX2" fmla="*/ 117231 w 3357294"/>
              <a:gd name="connsiteY2" fmla="*/ 508361 h 552076"/>
              <a:gd name="connsiteX3" fmla="*/ 2969846 w 3357294"/>
              <a:gd name="connsiteY3" fmla="*/ 537669 h 552076"/>
              <a:gd name="connsiteX4" fmla="*/ 3311769 w 3357294"/>
              <a:gd name="connsiteY4" fmla="*/ 508361 h 552076"/>
              <a:gd name="connsiteX5" fmla="*/ 3321539 w 3357294"/>
              <a:gd name="connsiteY5" fmla="*/ 78515 h 552076"/>
              <a:gd name="connsiteX6" fmla="*/ 3262923 w 3357294"/>
              <a:gd name="connsiteY6" fmla="*/ 10130 h 552076"/>
              <a:gd name="connsiteX7" fmla="*/ 2266462 w 3357294"/>
              <a:gd name="connsiteY7" fmla="*/ 361 h 552076"/>
              <a:gd name="connsiteX8" fmla="*/ 117231 w 3357294"/>
              <a:gd name="connsiteY8" fmla="*/ 29669 h 5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294" h="552076">
                <a:moveTo>
                  <a:pt x="0" y="10130"/>
                </a:moveTo>
                <a:cubicBezTo>
                  <a:pt x="4885" y="203072"/>
                  <a:pt x="9770" y="396015"/>
                  <a:pt x="29308" y="479053"/>
                </a:cubicBezTo>
                <a:cubicBezTo>
                  <a:pt x="48846" y="562091"/>
                  <a:pt x="117231" y="508361"/>
                  <a:pt x="117231" y="508361"/>
                </a:cubicBezTo>
                <a:lnTo>
                  <a:pt x="2969846" y="537669"/>
                </a:lnTo>
                <a:cubicBezTo>
                  <a:pt x="3502269" y="537669"/>
                  <a:pt x="3253154" y="584887"/>
                  <a:pt x="3311769" y="508361"/>
                </a:cubicBezTo>
                <a:cubicBezTo>
                  <a:pt x="3370384" y="431835"/>
                  <a:pt x="3329680" y="161553"/>
                  <a:pt x="3321539" y="78515"/>
                </a:cubicBezTo>
                <a:cubicBezTo>
                  <a:pt x="3313398" y="-4523"/>
                  <a:pt x="3438769" y="23156"/>
                  <a:pt x="3262923" y="10130"/>
                </a:cubicBezTo>
                <a:cubicBezTo>
                  <a:pt x="3087077" y="-2896"/>
                  <a:pt x="2266462" y="361"/>
                  <a:pt x="2266462" y="361"/>
                </a:cubicBezTo>
                <a:lnTo>
                  <a:pt x="117231" y="29669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6503303" y="3624385"/>
            <a:ext cx="582507" cy="273564"/>
          </a:xfrm>
          <a:custGeom>
            <a:avLst/>
            <a:gdLst>
              <a:gd name="connsiteX0" fmla="*/ 120235 w 582507"/>
              <a:gd name="connsiteY0" fmla="*/ 0 h 273564"/>
              <a:gd name="connsiteX1" fmla="*/ 130005 w 582507"/>
              <a:gd name="connsiteY1" fmla="*/ 166077 h 273564"/>
              <a:gd name="connsiteX2" fmla="*/ 3005 w 582507"/>
              <a:gd name="connsiteY2" fmla="*/ 175846 h 273564"/>
              <a:gd name="connsiteX3" fmla="*/ 276543 w 582507"/>
              <a:gd name="connsiteY3" fmla="*/ 273538 h 273564"/>
              <a:gd name="connsiteX4" fmla="*/ 579389 w 582507"/>
              <a:gd name="connsiteY4" fmla="*/ 185615 h 273564"/>
              <a:gd name="connsiteX5" fmla="*/ 432851 w 582507"/>
              <a:gd name="connsiteY5" fmla="*/ 185615 h 273564"/>
              <a:gd name="connsiteX6" fmla="*/ 413312 w 582507"/>
              <a:gd name="connsiteY6" fmla="*/ 48846 h 27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507" h="273564">
                <a:moveTo>
                  <a:pt x="120235" y="0"/>
                </a:moveTo>
                <a:cubicBezTo>
                  <a:pt x="134889" y="68384"/>
                  <a:pt x="149543" y="136769"/>
                  <a:pt x="130005" y="166077"/>
                </a:cubicBezTo>
                <a:cubicBezTo>
                  <a:pt x="110467" y="195385"/>
                  <a:pt x="-21418" y="157936"/>
                  <a:pt x="3005" y="175846"/>
                </a:cubicBezTo>
                <a:cubicBezTo>
                  <a:pt x="27428" y="193756"/>
                  <a:pt x="180479" y="271910"/>
                  <a:pt x="276543" y="273538"/>
                </a:cubicBezTo>
                <a:cubicBezTo>
                  <a:pt x="372607" y="275166"/>
                  <a:pt x="553338" y="200269"/>
                  <a:pt x="579389" y="185615"/>
                </a:cubicBezTo>
                <a:cubicBezTo>
                  <a:pt x="605440" y="170961"/>
                  <a:pt x="460531" y="208410"/>
                  <a:pt x="432851" y="185615"/>
                </a:cubicBezTo>
                <a:cubicBezTo>
                  <a:pt x="405171" y="162820"/>
                  <a:pt x="413312" y="48846"/>
                  <a:pt x="413312" y="48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25979" y="3635046"/>
            <a:ext cx="30259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The MP-TCP Approach:</a:t>
            </a:r>
          </a:p>
          <a:p>
            <a:r>
              <a:rPr lang="en-US" dirty="0" smtClean="0">
                <a:latin typeface="AhnbergHand"/>
                <a:cs typeface="AhnbergHand"/>
              </a:rPr>
              <a:t>Apple’s </a:t>
            </a:r>
            <a:r>
              <a:rPr lang="en-US" dirty="0" err="1" smtClean="0">
                <a:latin typeface="AhnbergHand"/>
                <a:cs typeface="AhnbergHand"/>
              </a:rPr>
              <a:t>Siri</a:t>
            </a:r>
            <a:endParaRPr lang="en-US" dirty="0" smtClean="0">
              <a:latin typeface="AhnbergHand"/>
              <a:cs typeface="AhnbergHand"/>
            </a:endParaRPr>
          </a:p>
          <a:p>
            <a:endParaRPr lang="en-US" dirty="0" smtClean="0">
              <a:latin typeface="AhnbergHand"/>
              <a:cs typeface="AhnbergHand"/>
            </a:endParaRPr>
          </a:p>
          <a:p>
            <a:r>
              <a:rPr lang="en-US" dirty="0" smtClean="0">
                <a:latin typeface="AhnbergHand"/>
                <a:cs typeface="AhnbergHand"/>
              </a:rPr>
              <a:t>Application-Controlled </a:t>
            </a:r>
          </a:p>
          <a:p>
            <a:r>
              <a:rPr lang="en-US" dirty="0" smtClean="0">
                <a:latin typeface="AhnbergHand"/>
                <a:cs typeface="AhnbergHand"/>
              </a:rPr>
              <a:t>Handoff Agility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516923" y="2979615"/>
            <a:ext cx="1543539" cy="547077"/>
          </a:xfrm>
          <a:custGeom>
            <a:avLst/>
            <a:gdLst>
              <a:gd name="connsiteX0" fmla="*/ 0 w 1543539"/>
              <a:gd name="connsiteY0" fmla="*/ 0 h 547077"/>
              <a:gd name="connsiteX1" fmla="*/ 48846 w 1543539"/>
              <a:gd name="connsiteY1" fmla="*/ 410308 h 547077"/>
              <a:gd name="connsiteX2" fmla="*/ 48846 w 1543539"/>
              <a:gd name="connsiteY2" fmla="*/ 537308 h 547077"/>
              <a:gd name="connsiteX3" fmla="*/ 615462 w 1543539"/>
              <a:gd name="connsiteY3" fmla="*/ 537308 h 547077"/>
              <a:gd name="connsiteX4" fmla="*/ 1182077 w 1543539"/>
              <a:gd name="connsiteY4" fmla="*/ 547077 h 547077"/>
              <a:gd name="connsiteX5" fmla="*/ 1543539 w 1543539"/>
              <a:gd name="connsiteY5" fmla="*/ 537308 h 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539" h="547077">
                <a:moveTo>
                  <a:pt x="0" y="0"/>
                </a:moveTo>
                <a:cubicBezTo>
                  <a:pt x="20352" y="160378"/>
                  <a:pt x="40705" y="320757"/>
                  <a:pt x="48846" y="410308"/>
                </a:cubicBezTo>
                <a:cubicBezTo>
                  <a:pt x="56987" y="499859"/>
                  <a:pt x="-45590" y="516141"/>
                  <a:pt x="48846" y="537308"/>
                </a:cubicBezTo>
                <a:cubicBezTo>
                  <a:pt x="143282" y="558475"/>
                  <a:pt x="615462" y="537308"/>
                  <a:pt x="615462" y="537308"/>
                </a:cubicBezTo>
                <a:lnTo>
                  <a:pt x="1182077" y="547077"/>
                </a:lnTo>
                <a:cubicBezTo>
                  <a:pt x="1336756" y="547077"/>
                  <a:pt x="1483295" y="547077"/>
                  <a:pt x="1543539" y="537308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653692" y="2999154"/>
            <a:ext cx="1397000" cy="459154"/>
          </a:xfrm>
          <a:custGeom>
            <a:avLst/>
            <a:gdLst>
              <a:gd name="connsiteX0" fmla="*/ 1397000 w 1397000"/>
              <a:gd name="connsiteY0" fmla="*/ 459154 h 459154"/>
              <a:gd name="connsiteX1" fmla="*/ 1377462 w 1397000"/>
              <a:gd name="connsiteY1" fmla="*/ 146538 h 459154"/>
              <a:gd name="connsiteX2" fmla="*/ 1328616 w 1397000"/>
              <a:gd name="connsiteY2" fmla="*/ 29308 h 459154"/>
              <a:gd name="connsiteX3" fmla="*/ 1143000 w 1397000"/>
              <a:gd name="connsiteY3" fmla="*/ 0 h 459154"/>
              <a:gd name="connsiteX4" fmla="*/ 0 w 1397000"/>
              <a:gd name="connsiteY4" fmla="*/ 29308 h 45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000" h="459154">
                <a:moveTo>
                  <a:pt x="1397000" y="459154"/>
                </a:moveTo>
                <a:cubicBezTo>
                  <a:pt x="1392929" y="338666"/>
                  <a:pt x="1388859" y="218179"/>
                  <a:pt x="1377462" y="146538"/>
                </a:cubicBezTo>
                <a:cubicBezTo>
                  <a:pt x="1366065" y="74897"/>
                  <a:pt x="1367693" y="53731"/>
                  <a:pt x="1328616" y="29308"/>
                </a:cubicBezTo>
                <a:cubicBezTo>
                  <a:pt x="1289539" y="4885"/>
                  <a:pt x="1364436" y="0"/>
                  <a:pt x="1143000" y="0"/>
                </a:cubicBezTo>
                <a:cubicBezTo>
                  <a:pt x="921564" y="0"/>
                  <a:pt x="0" y="29308"/>
                  <a:pt x="0" y="29308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5597769" y="5548923"/>
            <a:ext cx="2370502" cy="927951"/>
          </a:xfrm>
          <a:prstGeom prst="clou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hnbergHand"/>
                <a:cs typeface="AhnbergHand"/>
              </a:rPr>
              <a:t>Internet</a:t>
            </a:r>
            <a:endParaRPr lang="en-US" dirty="0">
              <a:solidFill>
                <a:schemeClr val="tx1"/>
              </a:solidFill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322873" y="2246923"/>
            <a:ext cx="2855936" cy="3744871"/>
          </a:xfrm>
          <a:custGeom>
            <a:avLst/>
            <a:gdLst>
              <a:gd name="connsiteX0" fmla="*/ 2773127 w 2855936"/>
              <a:gd name="connsiteY0" fmla="*/ 0 h 3744871"/>
              <a:gd name="connsiteX1" fmla="*/ 2704742 w 2855936"/>
              <a:gd name="connsiteY1" fmla="*/ 635000 h 3744871"/>
              <a:gd name="connsiteX2" fmla="*/ 1718050 w 2855936"/>
              <a:gd name="connsiteY2" fmla="*/ 439615 h 3744871"/>
              <a:gd name="connsiteX3" fmla="*/ 1170973 w 2855936"/>
              <a:gd name="connsiteY3" fmla="*/ 722923 h 3744871"/>
              <a:gd name="connsiteX4" fmla="*/ 1405435 w 2855936"/>
              <a:gd name="connsiteY4" fmla="*/ 1377462 h 3744871"/>
              <a:gd name="connsiteX5" fmla="*/ 2392127 w 2855936"/>
              <a:gd name="connsiteY5" fmla="*/ 1524000 h 3744871"/>
              <a:gd name="connsiteX6" fmla="*/ 2646127 w 2855936"/>
              <a:gd name="connsiteY6" fmla="*/ 2491154 h 3744871"/>
              <a:gd name="connsiteX7" fmla="*/ 2851281 w 2855936"/>
              <a:gd name="connsiteY7" fmla="*/ 3419231 h 3744871"/>
              <a:gd name="connsiteX8" fmla="*/ 2440973 w 2855936"/>
              <a:gd name="connsiteY8" fmla="*/ 3634154 h 3744871"/>
              <a:gd name="connsiteX9" fmla="*/ 1434742 w 2855936"/>
              <a:gd name="connsiteY9" fmla="*/ 3096846 h 3744871"/>
              <a:gd name="connsiteX10" fmla="*/ 281973 w 2855936"/>
              <a:gd name="connsiteY10" fmla="*/ 3614615 h 3744871"/>
              <a:gd name="connsiteX11" fmla="*/ 8435 w 2855936"/>
              <a:gd name="connsiteY11" fmla="*/ 3741615 h 3744871"/>
              <a:gd name="connsiteX12" fmla="*/ 67050 w 2855936"/>
              <a:gd name="connsiteY12" fmla="*/ 3556000 h 3744871"/>
              <a:gd name="connsiteX13" fmla="*/ 37742 w 2855936"/>
              <a:gd name="connsiteY13" fmla="*/ 3731846 h 3744871"/>
              <a:gd name="connsiteX14" fmla="*/ 389435 w 2855936"/>
              <a:gd name="connsiteY14" fmla="*/ 3731846 h 374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55936" h="3744871">
                <a:moveTo>
                  <a:pt x="2773127" y="0"/>
                </a:moveTo>
                <a:cubicBezTo>
                  <a:pt x="2826857" y="280865"/>
                  <a:pt x="2880588" y="561731"/>
                  <a:pt x="2704742" y="635000"/>
                </a:cubicBezTo>
                <a:cubicBezTo>
                  <a:pt x="2528896" y="708269"/>
                  <a:pt x="1973678" y="424961"/>
                  <a:pt x="1718050" y="439615"/>
                </a:cubicBezTo>
                <a:cubicBezTo>
                  <a:pt x="1462422" y="454269"/>
                  <a:pt x="1223076" y="566615"/>
                  <a:pt x="1170973" y="722923"/>
                </a:cubicBezTo>
                <a:cubicBezTo>
                  <a:pt x="1118870" y="879231"/>
                  <a:pt x="1201909" y="1243949"/>
                  <a:pt x="1405435" y="1377462"/>
                </a:cubicBezTo>
                <a:cubicBezTo>
                  <a:pt x="1608961" y="1510975"/>
                  <a:pt x="2185345" y="1338385"/>
                  <a:pt x="2392127" y="1524000"/>
                </a:cubicBezTo>
                <a:cubicBezTo>
                  <a:pt x="2598909" y="1709615"/>
                  <a:pt x="2569601" y="2175282"/>
                  <a:pt x="2646127" y="2491154"/>
                </a:cubicBezTo>
                <a:cubicBezTo>
                  <a:pt x="2722653" y="2807026"/>
                  <a:pt x="2885473" y="3228731"/>
                  <a:pt x="2851281" y="3419231"/>
                </a:cubicBezTo>
                <a:cubicBezTo>
                  <a:pt x="2817089" y="3609731"/>
                  <a:pt x="2677063" y="3687885"/>
                  <a:pt x="2440973" y="3634154"/>
                </a:cubicBezTo>
                <a:cubicBezTo>
                  <a:pt x="2204883" y="3580423"/>
                  <a:pt x="1794575" y="3100103"/>
                  <a:pt x="1434742" y="3096846"/>
                </a:cubicBezTo>
                <a:cubicBezTo>
                  <a:pt x="1074909" y="3093590"/>
                  <a:pt x="519691" y="3507154"/>
                  <a:pt x="281973" y="3614615"/>
                </a:cubicBezTo>
                <a:cubicBezTo>
                  <a:pt x="44255" y="3722076"/>
                  <a:pt x="44255" y="3751384"/>
                  <a:pt x="8435" y="3741615"/>
                </a:cubicBezTo>
                <a:cubicBezTo>
                  <a:pt x="-27386" y="3731846"/>
                  <a:pt x="62165" y="3557628"/>
                  <a:pt x="67050" y="3556000"/>
                </a:cubicBezTo>
                <a:cubicBezTo>
                  <a:pt x="71934" y="3554372"/>
                  <a:pt x="-15989" y="3702538"/>
                  <a:pt x="37742" y="3731846"/>
                </a:cubicBezTo>
                <a:cubicBezTo>
                  <a:pt x="91473" y="3761154"/>
                  <a:pt x="389435" y="3731846"/>
                  <a:pt x="389435" y="3731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095271" y="3458308"/>
            <a:ext cx="2333537" cy="2667048"/>
          </a:xfrm>
          <a:custGeom>
            <a:avLst/>
            <a:gdLst>
              <a:gd name="connsiteX0" fmla="*/ 720960 w 2333537"/>
              <a:gd name="connsiteY0" fmla="*/ 0 h 2667048"/>
              <a:gd name="connsiteX1" fmla="*/ 1170344 w 2333537"/>
              <a:gd name="connsiteY1" fmla="*/ 127000 h 2667048"/>
              <a:gd name="connsiteX2" fmla="*/ 1756498 w 2333537"/>
              <a:gd name="connsiteY2" fmla="*/ 107461 h 2667048"/>
              <a:gd name="connsiteX3" fmla="*/ 2000729 w 2333537"/>
              <a:gd name="connsiteY3" fmla="*/ 732692 h 2667048"/>
              <a:gd name="connsiteX4" fmla="*/ 2323114 w 2333537"/>
              <a:gd name="connsiteY4" fmla="*/ 1778000 h 2667048"/>
              <a:gd name="connsiteX5" fmla="*/ 2166806 w 2333537"/>
              <a:gd name="connsiteY5" fmla="*/ 2598615 h 2667048"/>
              <a:gd name="connsiteX6" fmla="*/ 1336421 w 2333537"/>
              <a:gd name="connsiteY6" fmla="*/ 2569307 h 2667048"/>
              <a:gd name="connsiteX7" fmla="*/ 760037 w 2333537"/>
              <a:gd name="connsiteY7" fmla="*/ 2149230 h 2667048"/>
              <a:gd name="connsiteX8" fmla="*/ 37114 w 2333537"/>
              <a:gd name="connsiteY8" fmla="*/ 2481384 h 2667048"/>
              <a:gd name="connsiteX9" fmla="*/ 95729 w 2333537"/>
              <a:gd name="connsiteY9" fmla="*/ 2354384 h 2667048"/>
              <a:gd name="connsiteX10" fmla="*/ 17575 w 2333537"/>
              <a:gd name="connsiteY10" fmla="*/ 2500923 h 2667048"/>
              <a:gd name="connsiteX11" fmla="*/ 359498 w 2333537"/>
              <a:gd name="connsiteY11" fmla="*/ 2491154 h 266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33537" h="2667048">
                <a:moveTo>
                  <a:pt x="720960" y="0"/>
                </a:moveTo>
                <a:cubicBezTo>
                  <a:pt x="859357" y="54545"/>
                  <a:pt x="997754" y="109090"/>
                  <a:pt x="1170344" y="127000"/>
                </a:cubicBezTo>
                <a:cubicBezTo>
                  <a:pt x="1342934" y="144910"/>
                  <a:pt x="1618101" y="6512"/>
                  <a:pt x="1756498" y="107461"/>
                </a:cubicBezTo>
                <a:cubicBezTo>
                  <a:pt x="1894895" y="208410"/>
                  <a:pt x="1906293" y="454269"/>
                  <a:pt x="2000729" y="732692"/>
                </a:cubicBezTo>
                <a:cubicBezTo>
                  <a:pt x="2095165" y="1011115"/>
                  <a:pt x="2295435" y="1467013"/>
                  <a:pt x="2323114" y="1778000"/>
                </a:cubicBezTo>
                <a:cubicBezTo>
                  <a:pt x="2350793" y="2088987"/>
                  <a:pt x="2331255" y="2466731"/>
                  <a:pt x="2166806" y="2598615"/>
                </a:cubicBezTo>
                <a:cubicBezTo>
                  <a:pt x="2002357" y="2730500"/>
                  <a:pt x="1570882" y="2644204"/>
                  <a:pt x="1336421" y="2569307"/>
                </a:cubicBezTo>
                <a:cubicBezTo>
                  <a:pt x="1101960" y="2494410"/>
                  <a:pt x="976588" y="2163884"/>
                  <a:pt x="760037" y="2149230"/>
                </a:cubicBezTo>
                <a:cubicBezTo>
                  <a:pt x="543486" y="2134576"/>
                  <a:pt x="147832" y="2447192"/>
                  <a:pt x="37114" y="2481384"/>
                </a:cubicBezTo>
                <a:cubicBezTo>
                  <a:pt x="-73604" y="2515576"/>
                  <a:pt x="98985" y="2351128"/>
                  <a:pt x="95729" y="2354384"/>
                </a:cubicBezTo>
                <a:cubicBezTo>
                  <a:pt x="92473" y="2357640"/>
                  <a:pt x="-26386" y="2478128"/>
                  <a:pt x="17575" y="2500923"/>
                </a:cubicBezTo>
                <a:cubicBezTo>
                  <a:pt x="61536" y="2523718"/>
                  <a:pt x="359498" y="2491154"/>
                  <a:pt x="359498" y="249115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662970" y="3358374"/>
            <a:ext cx="2021931" cy="2955128"/>
          </a:xfrm>
          <a:custGeom>
            <a:avLst/>
            <a:gdLst>
              <a:gd name="connsiteX0" fmla="*/ 309568 w 2021931"/>
              <a:gd name="connsiteY0" fmla="*/ 12011 h 2955128"/>
              <a:gd name="connsiteX1" fmla="*/ 602645 w 2021931"/>
              <a:gd name="connsiteY1" fmla="*/ 139011 h 2955128"/>
              <a:gd name="connsiteX2" fmla="*/ 1247415 w 2021931"/>
              <a:gd name="connsiteY2" fmla="*/ 21780 h 2955128"/>
              <a:gd name="connsiteX3" fmla="*/ 1589338 w 2021931"/>
              <a:gd name="connsiteY3" fmla="*/ 666549 h 2955128"/>
              <a:gd name="connsiteX4" fmla="*/ 1862876 w 2021931"/>
              <a:gd name="connsiteY4" fmla="*/ 1360164 h 2955128"/>
              <a:gd name="connsiteX5" fmla="*/ 2019184 w 2021931"/>
              <a:gd name="connsiteY5" fmla="*/ 2327318 h 2955128"/>
              <a:gd name="connsiteX6" fmla="*/ 1735876 w 2021931"/>
              <a:gd name="connsiteY6" fmla="*/ 2874395 h 2955128"/>
              <a:gd name="connsiteX7" fmla="*/ 876184 w 2021931"/>
              <a:gd name="connsiteY7" fmla="*/ 2923241 h 2955128"/>
              <a:gd name="connsiteX8" fmla="*/ 338876 w 2021931"/>
              <a:gd name="connsiteY8" fmla="*/ 2591088 h 2955128"/>
              <a:gd name="connsiteX9" fmla="*/ 16492 w 2021931"/>
              <a:gd name="connsiteY9" fmla="*/ 2630164 h 2955128"/>
              <a:gd name="connsiteX10" fmla="*/ 45799 w 2021931"/>
              <a:gd name="connsiteY10" fmla="*/ 2532472 h 2955128"/>
              <a:gd name="connsiteX11" fmla="*/ 36030 w 2021931"/>
              <a:gd name="connsiteY11" fmla="*/ 2639934 h 2955128"/>
              <a:gd name="connsiteX12" fmla="*/ 153261 w 2021931"/>
              <a:gd name="connsiteY12" fmla="*/ 2649703 h 295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1931" h="2955128">
                <a:moveTo>
                  <a:pt x="309568" y="12011"/>
                </a:moveTo>
                <a:cubicBezTo>
                  <a:pt x="377952" y="74697"/>
                  <a:pt x="446337" y="137383"/>
                  <a:pt x="602645" y="139011"/>
                </a:cubicBezTo>
                <a:cubicBezTo>
                  <a:pt x="758953" y="140639"/>
                  <a:pt x="1082966" y="-66143"/>
                  <a:pt x="1247415" y="21780"/>
                </a:cubicBezTo>
                <a:cubicBezTo>
                  <a:pt x="1411864" y="109703"/>
                  <a:pt x="1486761" y="443485"/>
                  <a:pt x="1589338" y="666549"/>
                </a:cubicBezTo>
                <a:cubicBezTo>
                  <a:pt x="1691915" y="889613"/>
                  <a:pt x="1791235" y="1083369"/>
                  <a:pt x="1862876" y="1360164"/>
                </a:cubicBezTo>
                <a:cubicBezTo>
                  <a:pt x="1934517" y="1636959"/>
                  <a:pt x="2040351" y="2074946"/>
                  <a:pt x="2019184" y="2327318"/>
                </a:cubicBezTo>
                <a:cubicBezTo>
                  <a:pt x="1998017" y="2579690"/>
                  <a:pt x="1926376" y="2775075"/>
                  <a:pt x="1735876" y="2874395"/>
                </a:cubicBezTo>
                <a:cubicBezTo>
                  <a:pt x="1545376" y="2973715"/>
                  <a:pt x="1109017" y="2970459"/>
                  <a:pt x="876184" y="2923241"/>
                </a:cubicBezTo>
                <a:cubicBezTo>
                  <a:pt x="643351" y="2876023"/>
                  <a:pt x="482158" y="2639934"/>
                  <a:pt x="338876" y="2591088"/>
                </a:cubicBezTo>
                <a:cubicBezTo>
                  <a:pt x="195594" y="2542242"/>
                  <a:pt x="65338" y="2639933"/>
                  <a:pt x="16492" y="2630164"/>
                </a:cubicBezTo>
                <a:cubicBezTo>
                  <a:pt x="-32354" y="2620395"/>
                  <a:pt x="42543" y="2530844"/>
                  <a:pt x="45799" y="2532472"/>
                </a:cubicBezTo>
                <a:cubicBezTo>
                  <a:pt x="49055" y="2534100"/>
                  <a:pt x="18120" y="2620396"/>
                  <a:pt x="36030" y="2639934"/>
                </a:cubicBezTo>
                <a:cubicBezTo>
                  <a:pt x="53940" y="2659472"/>
                  <a:pt x="153261" y="2649703"/>
                  <a:pt x="153261" y="264970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492896"/>
            <a:ext cx="934864" cy="93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93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812383" y="4552826"/>
            <a:ext cx="3714682" cy="608555"/>
            <a:chOff x="488521" y="5018826"/>
            <a:chExt cx="3714682" cy="608555"/>
          </a:xfrm>
          <a:solidFill>
            <a:schemeClr val="bg1"/>
          </a:solidFill>
        </p:grpSpPr>
        <p:sp>
          <p:nvSpPr>
            <p:cNvPr id="36" name="TextBox 35"/>
            <p:cNvSpPr txBox="1"/>
            <p:nvPr/>
          </p:nvSpPr>
          <p:spPr>
            <a:xfrm>
              <a:off x="723279" y="5126895"/>
              <a:ext cx="3167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hnbergHand"/>
                  <a:cs typeface="AhnbergHand"/>
                </a:rPr>
                <a:t>Access Network Services</a:t>
              </a:r>
              <a:endParaRPr lang="en-US" dirty="0">
                <a:latin typeface="AhnbergHand"/>
                <a:cs typeface="AhnbergHand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88521" y="5018826"/>
              <a:ext cx="3714682" cy="608555"/>
            </a:xfrm>
            <a:custGeom>
              <a:avLst/>
              <a:gdLst>
                <a:gd name="connsiteX0" fmla="*/ 0 w 3714682"/>
                <a:gd name="connsiteY0" fmla="*/ 31839 h 608555"/>
                <a:gd name="connsiteX1" fmla="*/ 19538 w 3714682"/>
                <a:gd name="connsiteY1" fmla="*/ 422609 h 608555"/>
                <a:gd name="connsiteX2" fmla="*/ 19538 w 3714682"/>
                <a:gd name="connsiteY2" fmla="*/ 539839 h 608555"/>
                <a:gd name="connsiteX3" fmla="*/ 185615 w 3714682"/>
                <a:gd name="connsiteY3" fmla="*/ 520301 h 608555"/>
                <a:gd name="connsiteX4" fmla="*/ 1651000 w 3714682"/>
                <a:gd name="connsiteY4" fmla="*/ 608224 h 608555"/>
                <a:gd name="connsiteX5" fmla="*/ 3516923 w 3714682"/>
                <a:gd name="connsiteY5" fmla="*/ 549609 h 608555"/>
                <a:gd name="connsiteX6" fmla="*/ 3673231 w 3714682"/>
                <a:gd name="connsiteY6" fmla="*/ 530070 h 608555"/>
                <a:gd name="connsiteX7" fmla="*/ 3634154 w 3714682"/>
                <a:gd name="connsiteY7" fmla="*/ 178378 h 608555"/>
                <a:gd name="connsiteX8" fmla="*/ 3595077 w 3714682"/>
                <a:gd name="connsiteY8" fmla="*/ 12301 h 608555"/>
                <a:gd name="connsiteX9" fmla="*/ 3468077 w 3714682"/>
                <a:gd name="connsiteY9" fmla="*/ 12301 h 608555"/>
                <a:gd name="connsiteX10" fmla="*/ 156308 w 3714682"/>
                <a:gd name="connsiteY10" fmla="*/ 12301 h 6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682" h="608555">
                  <a:moveTo>
                    <a:pt x="0" y="31839"/>
                  </a:moveTo>
                  <a:cubicBezTo>
                    <a:pt x="8141" y="184891"/>
                    <a:pt x="16282" y="337943"/>
                    <a:pt x="19538" y="422609"/>
                  </a:cubicBezTo>
                  <a:cubicBezTo>
                    <a:pt x="22794" y="507275"/>
                    <a:pt x="-8141" y="523557"/>
                    <a:pt x="19538" y="539839"/>
                  </a:cubicBezTo>
                  <a:cubicBezTo>
                    <a:pt x="47217" y="556121"/>
                    <a:pt x="-86295" y="508904"/>
                    <a:pt x="185615" y="520301"/>
                  </a:cubicBezTo>
                  <a:cubicBezTo>
                    <a:pt x="457525" y="531698"/>
                    <a:pt x="1095782" y="603339"/>
                    <a:pt x="1651000" y="608224"/>
                  </a:cubicBezTo>
                  <a:cubicBezTo>
                    <a:pt x="2206218" y="613109"/>
                    <a:pt x="3179885" y="562635"/>
                    <a:pt x="3516923" y="549609"/>
                  </a:cubicBezTo>
                  <a:cubicBezTo>
                    <a:pt x="3853961" y="536583"/>
                    <a:pt x="3653693" y="591942"/>
                    <a:pt x="3673231" y="530070"/>
                  </a:cubicBezTo>
                  <a:cubicBezTo>
                    <a:pt x="3692769" y="468198"/>
                    <a:pt x="3647180" y="264673"/>
                    <a:pt x="3634154" y="178378"/>
                  </a:cubicBezTo>
                  <a:cubicBezTo>
                    <a:pt x="3621128" y="92083"/>
                    <a:pt x="3622756" y="39980"/>
                    <a:pt x="3595077" y="12301"/>
                  </a:cubicBezTo>
                  <a:cubicBezTo>
                    <a:pt x="3567398" y="-15378"/>
                    <a:pt x="3468077" y="12301"/>
                    <a:pt x="3468077" y="12301"/>
                  </a:cubicBezTo>
                  <a:lnTo>
                    <a:pt x="156308" y="12301"/>
                  </a:lnTo>
                </a:path>
              </a:pathLst>
            </a:custGeom>
            <a:grpFill/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32986" y="4791186"/>
            <a:ext cx="3714682" cy="608555"/>
            <a:chOff x="488521" y="5018826"/>
            <a:chExt cx="3714682" cy="608555"/>
          </a:xfrm>
          <a:solidFill>
            <a:schemeClr val="bg1"/>
          </a:solidFill>
        </p:grpSpPr>
        <p:sp>
          <p:nvSpPr>
            <p:cNvPr id="33" name="TextBox 32"/>
            <p:cNvSpPr txBox="1"/>
            <p:nvPr/>
          </p:nvSpPr>
          <p:spPr>
            <a:xfrm>
              <a:off x="723279" y="5126895"/>
              <a:ext cx="3167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hnbergHand"/>
                  <a:cs typeface="AhnbergHand"/>
                </a:rPr>
                <a:t>Access Network Services</a:t>
              </a:r>
              <a:endParaRPr lang="en-US" dirty="0">
                <a:latin typeface="AhnbergHand"/>
                <a:cs typeface="AhnbergHand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488521" y="5018826"/>
              <a:ext cx="3714682" cy="608555"/>
            </a:xfrm>
            <a:custGeom>
              <a:avLst/>
              <a:gdLst>
                <a:gd name="connsiteX0" fmla="*/ 0 w 3714682"/>
                <a:gd name="connsiteY0" fmla="*/ 31839 h 608555"/>
                <a:gd name="connsiteX1" fmla="*/ 19538 w 3714682"/>
                <a:gd name="connsiteY1" fmla="*/ 422609 h 608555"/>
                <a:gd name="connsiteX2" fmla="*/ 19538 w 3714682"/>
                <a:gd name="connsiteY2" fmla="*/ 539839 h 608555"/>
                <a:gd name="connsiteX3" fmla="*/ 185615 w 3714682"/>
                <a:gd name="connsiteY3" fmla="*/ 520301 h 608555"/>
                <a:gd name="connsiteX4" fmla="*/ 1651000 w 3714682"/>
                <a:gd name="connsiteY4" fmla="*/ 608224 h 608555"/>
                <a:gd name="connsiteX5" fmla="*/ 3516923 w 3714682"/>
                <a:gd name="connsiteY5" fmla="*/ 549609 h 608555"/>
                <a:gd name="connsiteX6" fmla="*/ 3673231 w 3714682"/>
                <a:gd name="connsiteY6" fmla="*/ 530070 h 608555"/>
                <a:gd name="connsiteX7" fmla="*/ 3634154 w 3714682"/>
                <a:gd name="connsiteY7" fmla="*/ 178378 h 608555"/>
                <a:gd name="connsiteX8" fmla="*/ 3595077 w 3714682"/>
                <a:gd name="connsiteY8" fmla="*/ 12301 h 608555"/>
                <a:gd name="connsiteX9" fmla="*/ 3468077 w 3714682"/>
                <a:gd name="connsiteY9" fmla="*/ 12301 h 608555"/>
                <a:gd name="connsiteX10" fmla="*/ 156308 w 3714682"/>
                <a:gd name="connsiteY10" fmla="*/ 12301 h 6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682" h="608555">
                  <a:moveTo>
                    <a:pt x="0" y="31839"/>
                  </a:moveTo>
                  <a:cubicBezTo>
                    <a:pt x="8141" y="184891"/>
                    <a:pt x="16282" y="337943"/>
                    <a:pt x="19538" y="422609"/>
                  </a:cubicBezTo>
                  <a:cubicBezTo>
                    <a:pt x="22794" y="507275"/>
                    <a:pt x="-8141" y="523557"/>
                    <a:pt x="19538" y="539839"/>
                  </a:cubicBezTo>
                  <a:cubicBezTo>
                    <a:pt x="47217" y="556121"/>
                    <a:pt x="-86295" y="508904"/>
                    <a:pt x="185615" y="520301"/>
                  </a:cubicBezTo>
                  <a:cubicBezTo>
                    <a:pt x="457525" y="531698"/>
                    <a:pt x="1095782" y="603339"/>
                    <a:pt x="1651000" y="608224"/>
                  </a:cubicBezTo>
                  <a:cubicBezTo>
                    <a:pt x="2206218" y="613109"/>
                    <a:pt x="3179885" y="562635"/>
                    <a:pt x="3516923" y="549609"/>
                  </a:cubicBezTo>
                  <a:cubicBezTo>
                    <a:pt x="3853961" y="536583"/>
                    <a:pt x="3653693" y="591942"/>
                    <a:pt x="3673231" y="530070"/>
                  </a:cubicBezTo>
                  <a:cubicBezTo>
                    <a:pt x="3692769" y="468198"/>
                    <a:pt x="3647180" y="264673"/>
                    <a:pt x="3634154" y="178378"/>
                  </a:cubicBezTo>
                  <a:cubicBezTo>
                    <a:pt x="3621128" y="92083"/>
                    <a:pt x="3622756" y="39980"/>
                    <a:pt x="3595077" y="12301"/>
                  </a:cubicBezTo>
                  <a:cubicBezTo>
                    <a:pt x="3567398" y="-15378"/>
                    <a:pt x="3468077" y="12301"/>
                    <a:pt x="3468077" y="12301"/>
                  </a:cubicBezTo>
                  <a:lnTo>
                    <a:pt x="156308" y="12301"/>
                  </a:lnTo>
                </a:path>
              </a:pathLst>
            </a:custGeom>
            <a:grpFill/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53589" y="4961163"/>
            <a:ext cx="3714682" cy="608555"/>
            <a:chOff x="488521" y="5018826"/>
            <a:chExt cx="3714682" cy="608555"/>
          </a:xfrm>
          <a:solidFill>
            <a:schemeClr val="bg1"/>
          </a:solidFill>
        </p:grpSpPr>
        <p:sp>
          <p:nvSpPr>
            <p:cNvPr id="28" name="TextBox 27"/>
            <p:cNvSpPr txBox="1"/>
            <p:nvPr/>
          </p:nvSpPr>
          <p:spPr>
            <a:xfrm>
              <a:off x="723279" y="5126895"/>
              <a:ext cx="3167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hnbergHand"/>
                  <a:cs typeface="AhnbergHand"/>
                </a:rPr>
                <a:t>Access Network Services</a:t>
              </a:r>
              <a:endParaRPr lang="en-US" dirty="0">
                <a:latin typeface="AhnbergHand"/>
                <a:cs typeface="AhnbergHand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88521" y="5018826"/>
              <a:ext cx="3714682" cy="608555"/>
            </a:xfrm>
            <a:custGeom>
              <a:avLst/>
              <a:gdLst>
                <a:gd name="connsiteX0" fmla="*/ 0 w 3714682"/>
                <a:gd name="connsiteY0" fmla="*/ 31839 h 608555"/>
                <a:gd name="connsiteX1" fmla="*/ 19538 w 3714682"/>
                <a:gd name="connsiteY1" fmla="*/ 422609 h 608555"/>
                <a:gd name="connsiteX2" fmla="*/ 19538 w 3714682"/>
                <a:gd name="connsiteY2" fmla="*/ 539839 h 608555"/>
                <a:gd name="connsiteX3" fmla="*/ 185615 w 3714682"/>
                <a:gd name="connsiteY3" fmla="*/ 520301 h 608555"/>
                <a:gd name="connsiteX4" fmla="*/ 1651000 w 3714682"/>
                <a:gd name="connsiteY4" fmla="*/ 608224 h 608555"/>
                <a:gd name="connsiteX5" fmla="*/ 3516923 w 3714682"/>
                <a:gd name="connsiteY5" fmla="*/ 549609 h 608555"/>
                <a:gd name="connsiteX6" fmla="*/ 3673231 w 3714682"/>
                <a:gd name="connsiteY6" fmla="*/ 530070 h 608555"/>
                <a:gd name="connsiteX7" fmla="*/ 3634154 w 3714682"/>
                <a:gd name="connsiteY7" fmla="*/ 178378 h 608555"/>
                <a:gd name="connsiteX8" fmla="*/ 3595077 w 3714682"/>
                <a:gd name="connsiteY8" fmla="*/ 12301 h 608555"/>
                <a:gd name="connsiteX9" fmla="*/ 3468077 w 3714682"/>
                <a:gd name="connsiteY9" fmla="*/ 12301 h 608555"/>
                <a:gd name="connsiteX10" fmla="*/ 156308 w 3714682"/>
                <a:gd name="connsiteY10" fmla="*/ 12301 h 6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682" h="608555">
                  <a:moveTo>
                    <a:pt x="0" y="31839"/>
                  </a:moveTo>
                  <a:cubicBezTo>
                    <a:pt x="8141" y="184891"/>
                    <a:pt x="16282" y="337943"/>
                    <a:pt x="19538" y="422609"/>
                  </a:cubicBezTo>
                  <a:cubicBezTo>
                    <a:pt x="22794" y="507275"/>
                    <a:pt x="-8141" y="523557"/>
                    <a:pt x="19538" y="539839"/>
                  </a:cubicBezTo>
                  <a:cubicBezTo>
                    <a:pt x="47217" y="556121"/>
                    <a:pt x="-86295" y="508904"/>
                    <a:pt x="185615" y="520301"/>
                  </a:cubicBezTo>
                  <a:cubicBezTo>
                    <a:pt x="457525" y="531698"/>
                    <a:pt x="1095782" y="603339"/>
                    <a:pt x="1651000" y="608224"/>
                  </a:cubicBezTo>
                  <a:cubicBezTo>
                    <a:pt x="2206218" y="613109"/>
                    <a:pt x="3179885" y="562635"/>
                    <a:pt x="3516923" y="549609"/>
                  </a:cubicBezTo>
                  <a:cubicBezTo>
                    <a:pt x="3853961" y="536583"/>
                    <a:pt x="3653693" y="591942"/>
                    <a:pt x="3673231" y="530070"/>
                  </a:cubicBezTo>
                  <a:cubicBezTo>
                    <a:pt x="3692769" y="468198"/>
                    <a:pt x="3647180" y="264673"/>
                    <a:pt x="3634154" y="178378"/>
                  </a:cubicBezTo>
                  <a:cubicBezTo>
                    <a:pt x="3621128" y="92083"/>
                    <a:pt x="3622756" y="39980"/>
                    <a:pt x="3595077" y="12301"/>
                  </a:cubicBezTo>
                  <a:cubicBezTo>
                    <a:pt x="3567398" y="-15378"/>
                    <a:pt x="3468077" y="12301"/>
                    <a:pt x="3468077" y="12301"/>
                  </a:cubicBezTo>
                  <a:lnTo>
                    <a:pt x="156308" y="12301"/>
                  </a:lnTo>
                </a:path>
              </a:pathLst>
            </a:custGeom>
            <a:grpFill/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C</a:t>
            </a:r>
            <a:r>
              <a:rPr lang="en-US" dirty="0" smtClean="0">
                <a:latin typeface="Powderfinger Type"/>
                <a:cs typeface="Powderfinger Type"/>
              </a:rPr>
              <a:t>racks in the Stack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1193" y="3973389"/>
            <a:ext cx="108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hnbergHand"/>
                <a:cs typeface="AhnbergHand"/>
              </a:rPr>
              <a:t>Raw IP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00437" y="3416992"/>
            <a:ext cx="27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hnbergHand"/>
                <a:cs typeface="AhnbergHand"/>
              </a:rPr>
              <a:t>OS Platform Library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47118" y="1828760"/>
            <a:ext cx="136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Application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608925" y="1754022"/>
            <a:ext cx="1851387" cy="567885"/>
          </a:xfrm>
          <a:custGeom>
            <a:avLst/>
            <a:gdLst>
              <a:gd name="connsiteX0" fmla="*/ 0 w 1851387"/>
              <a:gd name="connsiteY0" fmla="*/ 0 h 567885"/>
              <a:gd name="connsiteX1" fmla="*/ 58616 w 1851387"/>
              <a:gd name="connsiteY1" fmla="*/ 322385 h 567885"/>
              <a:gd name="connsiteX2" fmla="*/ 58616 w 1851387"/>
              <a:gd name="connsiteY2" fmla="*/ 498231 h 567885"/>
              <a:gd name="connsiteX3" fmla="*/ 58616 w 1851387"/>
              <a:gd name="connsiteY3" fmla="*/ 547077 h 567885"/>
              <a:gd name="connsiteX4" fmla="*/ 195385 w 1851387"/>
              <a:gd name="connsiteY4" fmla="*/ 517769 h 567885"/>
              <a:gd name="connsiteX5" fmla="*/ 1660769 w 1851387"/>
              <a:gd name="connsiteY5" fmla="*/ 566615 h 567885"/>
              <a:gd name="connsiteX6" fmla="*/ 1826846 w 1851387"/>
              <a:gd name="connsiteY6" fmla="*/ 547077 h 567885"/>
              <a:gd name="connsiteX7" fmla="*/ 1826846 w 1851387"/>
              <a:gd name="connsiteY7" fmla="*/ 478692 h 567885"/>
              <a:gd name="connsiteX8" fmla="*/ 1836616 w 1851387"/>
              <a:gd name="connsiteY8" fmla="*/ 78154 h 567885"/>
              <a:gd name="connsiteX9" fmla="*/ 1768231 w 1851387"/>
              <a:gd name="connsiteY9" fmla="*/ 29308 h 567885"/>
              <a:gd name="connsiteX10" fmla="*/ 996462 w 1851387"/>
              <a:gd name="connsiteY10" fmla="*/ 9769 h 567885"/>
              <a:gd name="connsiteX11" fmla="*/ 146539 w 1851387"/>
              <a:gd name="connsiteY11" fmla="*/ 9769 h 56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1387" h="567885">
                <a:moveTo>
                  <a:pt x="0" y="0"/>
                </a:moveTo>
                <a:cubicBezTo>
                  <a:pt x="24423" y="119673"/>
                  <a:pt x="48847" y="239346"/>
                  <a:pt x="58616" y="322385"/>
                </a:cubicBezTo>
                <a:cubicBezTo>
                  <a:pt x="68385" y="405424"/>
                  <a:pt x="58616" y="498231"/>
                  <a:pt x="58616" y="498231"/>
                </a:cubicBezTo>
                <a:cubicBezTo>
                  <a:pt x="58616" y="535680"/>
                  <a:pt x="35821" y="543821"/>
                  <a:pt x="58616" y="547077"/>
                </a:cubicBezTo>
                <a:cubicBezTo>
                  <a:pt x="81411" y="550333"/>
                  <a:pt x="-71640" y="514513"/>
                  <a:pt x="195385" y="517769"/>
                </a:cubicBezTo>
                <a:cubicBezTo>
                  <a:pt x="462410" y="521025"/>
                  <a:pt x="1388859" y="561730"/>
                  <a:pt x="1660769" y="566615"/>
                </a:cubicBezTo>
                <a:cubicBezTo>
                  <a:pt x="1932679" y="571500"/>
                  <a:pt x="1799167" y="561731"/>
                  <a:pt x="1826846" y="547077"/>
                </a:cubicBezTo>
                <a:cubicBezTo>
                  <a:pt x="1854525" y="532423"/>
                  <a:pt x="1825218" y="556846"/>
                  <a:pt x="1826846" y="478692"/>
                </a:cubicBezTo>
                <a:cubicBezTo>
                  <a:pt x="1828474" y="400538"/>
                  <a:pt x="1846385" y="153051"/>
                  <a:pt x="1836616" y="78154"/>
                </a:cubicBezTo>
                <a:cubicBezTo>
                  <a:pt x="1826847" y="3257"/>
                  <a:pt x="1908257" y="40705"/>
                  <a:pt x="1768231" y="29308"/>
                </a:cubicBezTo>
                <a:cubicBezTo>
                  <a:pt x="1628205" y="17911"/>
                  <a:pt x="1266744" y="13025"/>
                  <a:pt x="996462" y="9769"/>
                </a:cubicBezTo>
                <a:cubicBezTo>
                  <a:pt x="726180" y="6513"/>
                  <a:pt x="146539" y="9769"/>
                  <a:pt x="146539" y="976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6000437" y="3343061"/>
            <a:ext cx="2870026" cy="515777"/>
          </a:xfrm>
          <a:custGeom>
            <a:avLst/>
            <a:gdLst>
              <a:gd name="connsiteX0" fmla="*/ 2790808 w 3262153"/>
              <a:gd name="connsiteY0" fmla="*/ 101024 h 610122"/>
              <a:gd name="connsiteX1" fmla="*/ 1979962 w 3262153"/>
              <a:gd name="connsiteY1" fmla="*/ 61947 h 610122"/>
              <a:gd name="connsiteX2" fmla="*/ 358269 w 3262153"/>
              <a:gd name="connsiteY2" fmla="*/ 3332 h 610122"/>
              <a:gd name="connsiteX3" fmla="*/ 26116 w 3262153"/>
              <a:gd name="connsiteY3" fmla="*/ 13101 h 610122"/>
              <a:gd name="connsiteX4" fmla="*/ 26116 w 3262153"/>
              <a:gd name="connsiteY4" fmla="*/ 61947 h 610122"/>
              <a:gd name="connsiteX5" fmla="*/ 65193 w 3262153"/>
              <a:gd name="connsiteY5" fmla="*/ 511332 h 610122"/>
              <a:gd name="connsiteX6" fmla="*/ 74962 w 3262153"/>
              <a:gd name="connsiteY6" fmla="*/ 560178 h 610122"/>
              <a:gd name="connsiteX7" fmla="*/ 172654 w 3262153"/>
              <a:gd name="connsiteY7" fmla="*/ 569947 h 610122"/>
              <a:gd name="connsiteX8" fmla="*/ 3005731 w 3262153"/>
              <a:gd name="connsiteY8" fmla="*/ 609024 h 610122"/>
              <a:gd name="connsiteX9" fmla="*/ 3132731 w 3262153"/>
              <a:gd name="connsiteY9" fmla="*/ 550409 h 610122"/>
              <a:gd name="connsiteX10" fmla="*/ 3035039 w 3262153"/>
              <a:gd name="connsiteY10" fmla="*/ 130332 h 61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2153" h="610122">
                <a:moveTo>
                  <a:pt x="2790808" y="101024"/>
                </a:moveTo>
                <a:lnTo>
                  <a:pt x="1979962" y="61947"/>
                </a:lnTo>
                <a:lnTo>
                  <a:pt x="358269" y="3332"/>
                </a:lnTo>
                <a:cubicBezTo>
                  <a:pt x="32628" y="-4809"/>
                  <a:pt x="81475" y="3332"/>
                  <a:pt x="26116" y="13101"/>
                </a:cubicBezTo>
                <a:cubicBezTo>
                  <a:pt x="-29243" y="22870"/>
                  <a:pt x="19603" y="-21091"/>
                  <a:pt x="26116" y="61947"/>
                </a:cubicBezTo>
                <a:cubicBezTo>
                  <a:pt x="32629" y="144985"/>
                  <a:pt x="57052" y="428294"/>
                  <a:pt x="65193" y="511332"/>
                </a:cubicBezTo>
                <a:cubicBezTo>
                  <a:pt x="73334" y="594370"/>
                  <a:pt x="57052" y="550409"/>
                  <a:pt x="74962" y="560178"/>
                </a:cubicBezTo>
                <a:cubicBezTo>
                  <a:pt x="92872" y="569947"/>
                  <a:pt x="172654" y="569947"/>
                  <a:pt x="172654" y="569947"/>
                </a:cubicBezTo>
                <a:lnTo>
                  <a:pt x="3005731" y="609024"/>
                </a:lnTo>
                <a:cubicBezTo>
                  <a:pt x="3499077" y="605768"/>
                  <a:pt x="3127846" y="630191"/>
                  <a:pt x="3132731" y="550409"/>
                </a:cubicBezTo>
                <a:cubicBezTo>
                  <a:pt x="3137616" y="470627"/>
                  <a:pt x="3035039" y="130332"/>
                  <a:pt x="3035039" y="130332"/>
                </a:cubicBezTo>
              </a:path>
            </a:pathLst>
          </a:cu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947697" y="3173612"/>
            <a:ext cx="799421" cy="386360"/>
          </a:xfrm>
          <a:custGeom>
            <a:avLst/>
            <a:gdLst>
              <a:gd name="connsiteX0" fmla="*/ 150931 w 799421"/>
              <a:gd name="connsiteY0" fmla="*/ 0 h 576392"/>
              <a:gd name="connsiteX1" fmla="*/ 170470 w 799421"/>
              <a:gd name="connsiteY1" fmla="*/ 341923 h 576392"/>
              <a:gd name="connsiteX2" fmla="*/ 4393 w 799421"/>
              <a:gd name="connsiteY2" fmla="*/ 312615 h 576392"/>
              <a:gd name="connsiteX3" fmla="*/ 375623 w 799421"/>
              <a:gd name="connsiteY3" fmla="*/ 576384 h 576392"/>
              <a:gd name="connsiteX4" fmla="*/ 795700 w 799421"/>
              <a:gd name="connsiteY4" fmla="*/ 322384 h 576392"/>
              <a:gd name="connsiteX5" fmla="*/ 580777 w 799421"/>
              <a:gd name="connsiteY5" fmla="*/ 371230 h 576392"/>
              <a:gd name="connsiteX6" fmla="*/ 571008 w 799421"/>
              <a:gd name="connsiteY6" fmla="*/ 39077 h 57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421" h="576392">
                <a:moveTo>
                  <a:pt x="150931" y="0"/>
                </a:moveTo>
                <a:cubicBezTo>
                  <a:pt x="172912" y="144910"/>
                  <a:pt x="194893" y="289821"/>
                  <a:pt x="170470" y="341923"/>
                </a:cubicBezTo>
                <a:cubicBezTo>
                  <a:pt x="146047" y="394025"/>
                  <a:pt x="-29799" y="273538"/>
                  <a:pt x="4393" y="312615"/>
                </a:cubicBezTo>
                <a:cubicBezTo>
                  <a:pt x="38585" y="351692"/>
                  <a:pt x="243739" y="574756"/>
                  <a:pt x="375623" y="576384"/>
                </a:cubicBezTo>
                <a:cubicBezTo>
                  <a:pt x="507507" y="578012"/>
                  <a:pt x="761508" y="356576"/>
                  <a:pt x="795700" y="322384"/>
                </a:cubicBezTo>
                <a:cubicBezTo>
                  <a:pt x="829892" y="288192"/>
                  <a:pt x="618226" y="418448"/>
                  <a:pt x="580777" y="371230"/>
                </a:cubicBezTo>
                <a:cubicBezTo>
                  <a:pt x="543328" y="324012"/>
                  <a:pt x="571008" y="39077"/>
                  <a:pt x="571008" y="3907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465790" y="5030459"/>
            <a:ext cx="316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Access Network Services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5985546" y="4396136"/>
            <a:ext cx="582507" cy="273564"/>
          </a:xfrm>
          <a:custGeom>
            <a:avLst/>
            <a:gdLst>
              <a:gd name="connsiteX0" fmla="*/ 120235 w 582507"/>
              <a:gd name="connsiteY0" fmla="*/ 0 h 273564"/>
              <a:gd name="connsiteX1" fmla="*/ 130005 w 582507"/>
              <a:gd name="connsiteY1" fmla="*/ 166077 h 273564"/>
              <a:gd name="connsiteX2" fmla="*/ 3005 w 582507"/>
              <a:gd name="connsiteY2" fmla="*/ 175846 h 273564"/>
              <a:gd name="connsiteX3" fmla="*/ 276543 w 582507"/>
              <a:gd name="connsiteY3" fmla="*/ 273538 h 273564"/>
              <a:gd name="connsiteX4" fmla="*/ 579389 w 582507"/>
              <a:gd name="connsiteY4" fmla="*/ 185615 h 273564"/>
              <a:gd name="connsiteX5" fmla="*/ 432851 w 582507"/>
              <a:gd name="connsiteY5" fmla="*/ 185615 h 273564"/>
              <a:gd name="connsiteX6" fmla="*/ 413312 w 582507"/>
              <a:gd name="connsiteY6" fmla="*/ 48846 h 27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507" h="273564">
                <a:moveTo>
                  <a:pt x="120235" y="0"/>
                </a:moveTo>
                <a:cubicBezTo>
                  <a:pt x="134889" y="68384"/>
                  <a:pt x="149543" y="136769"/>
                  <a:pt x="130005" y="166077"/>
                </a:cubicBezTo>
                <a:cubicBezTo>
                  <a:pt x="110467" y="195385"/>
                  <a:pt x="-21418" y="157936"/>
                  <a:pt x="3005" y="175846"/>
                </a:cubicBezTo>
                <a:cubicBezTo>
                  <a:pt x="27428" y="193756"/>
                  <a:pt x="180479" y="271910"/>
                  <a:pt x="276543" y="273538"/>
                </a:cubicBezTo>
                <a:cubicBezTo>
                  <a:pt x="372607" y="275166"/>
                  <a:pt x="553338" y="200269"/>
                  <a:pt x="579389" y="185615"/>
                </a:cubicBezTo>
                <a:cubicBezTo>
                  <a:pt x="605440" y="170961"/>
                  <a:pt x="460531" y="208410"/>
                  <a:pt x="432851" y="185615"/>
                </a:cubicBezTo>
                <a:cubicBezTo>
                  <a:pt x="405171" y="162820"/>
                  <a:pt x="413312" y="48846"/>
                  <a:pt x="413312" y="48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25980" y="3635046"/>
            <a:ext cx="386236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The Application Approach: Facebook</a:t>
            </a:r>
          </a:p>
          <a:p>
            <a:endParaRPr lang="en-US" dirty="0" smtClean="0">
              <a:latin typeface="AhnbergHand"/>
              <a:cs typeface="AhnbergHand"/>
            </a:endParaRPr>
          </a:p>
          <a:p>
            <a:r>
              <a:rPr lang="en-US" dirty="0" smtClean="0">
                <a:latin typeface="AhnbergHand"/>
                <a:cs typeface="AhnbergHand"/>
              </a:rPr>
              <a:t>Fold the entire transport</a:t>
            </a:r>
          </a:p>
          <a:p>
            <a:r>
              <a:rPr lang="en-US" dirty="0" smtClean="0">
                <a:latin typeface="AhnbergHand"/>
                <a:cs typeface="AhnbergHand"/>
              </a:rPr>
              <a:t>session control into the</a:t>
            </a:r>
          </a:p>
          <a:p>
            <a:r>
              <a:rPr lang="en-US" dirty="0" smtClean="0">
                <a:latin typeface="AhnbergHand"/>
                <a:cs typeface="AhnbergHand"/>
              </a:rPr>
              <a:t>application 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546183" y="3843272"/>
            <a:ext cx="3200817" cy="547077"/>
          </a:xfrm>
          <a:custGeom>
            <a:avLst/>
            <a:gdLst>
              <a:gd name="connsiteX0" fmla="*/ 0 w 1543539"/>
              <a:gd name="connsiteY0" fmla="*/ 0 h 547077"/>
              <a:gd name="connsiteX1" fmla="*/ 48846 w 1543539"/>
              <a:gd name="connsiteY1" fmla="*/ 410308 h 547077"/>
              <a:gd name="connsiteX2" fmla="*/ 48846 w 1543539"/>
              <a:gd name="connsiteY2" fmla="*/ 537308 h 547077"/>
              <a:gd name="connsiteX3" fmla="*/ 615462 w 1543539"/>
              <a:gd name="connsiteY3" fmla="*/ 537308 h 547077"/>
              <a:gd name="connsiteX4" fmla="*/ 1182077 w 1543539"/>
              <a:gd name="connsiteY4" fmla="*/ 547077 h 547077"/>
              <a:gd name="connsiteX5" fmla="*/ 1543539 w 1543539"/>
              <a:gd name="connsiteY5" fmla="*/ 537308 h 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539" h="547077">
                <a:moveTo>
                  <a:pt x="0" y="0"/>
                </a:moveTo>
                <a:cubicBezTo>
                  <a:pt x="20352" y="160378"/>
                  <a:pt x="40705" y="320757"/>
                  <a:pt x="48846" y="410308"/>
                </a:cubicBezTo>
                <a:cubicBezTo>
                  <a:pt x="56987" y="499859"/>
                  <a:pt x="-45590" y="516141"/>
                  <a:pt x="48846" y="537308"/>
                </a:cubicBezTo>
                <a:cubicBezTo>
                  <a:pt x="143282" y="558475"/>
                  <a:pt x="615462" y="537308"/>
                  <a:pt x="615462" y="537308"/>
                </a:cubicBezTo>
                <a:lnTo>
                  <a:pt x="1182077" y="547077"/>
                </a:lnTo>
                <a:cubicBezTo>
                  <a:pt x="1336756" y="547077"/>
                  <a:pt x="1483295" y="547077"/>
                  <a:pt x="1543539" y="537308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682952" y="3862811"/>
            <a:ext cx="3064048" cy="459154"/>
          </a:xfrm>
          <a:custGeom>
            <a:avLst/>
            <a:gdLst>
              <a:gd name="connsiteX0" fmla="*/ 1397000 w 1397000"/>
              <a:gd name="connsiteY0" fmla="*/ 459154 h 459154"/>
              <a:gd name="connsiteX1" fmla="*/ 1377462 w 1397000"/>
              <a:gd name="connsiteY1" fmla="*/ 146538 h 459154"/>
              <a:gd name="connsiteX2" fmla="*/ 1328616 w 1397000"/>
              <a:gd name="connsiteY2" fmla="*/ 29308 h 459154"/>
              <a:gd name="connsiteX3" fmla="*/ 1143000 w 1397000"/>
              <a:gd name="connsiteY3" fmla="*/ 0 h 459154"/>
              <a:gd name="connsiteX4" fmla="*/ 0 w 1397000"/>
              <a:gd name="connsiteY4" fmla="*/ 29308 h 45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000" h="459154">
                <a:moveTo>
                  <a:pt x="1397000" y="459154"/>
                </a:moveTo>
                <a:cubicBezTo>
                  <a:pt x="1392929" y="338666"/>
                  <a:pt x="1388859" y="218179"/>
                  <a:pt x="1377462" y="146538"/>
                </a:cubicBezTo>
                <a:cubicBezTo>
                  <a:pt x="1366065" y="74897"/>
                  <a:pt x="1367693" y="53731"/>
                  <a:pt x="1328616" y="29308"/>
                </a:cubicBezTo>
                <a:cubicBezTo>
                  <a:pt x="1289539" y="4885"/>
                  <a:pt x="1364436" y="0"/>
                  <a:pt x="1143000" y="0"/>
                </a:cubicBezTo>
                <a:cubicBezTo>
                  <a:pt x="921564" y="0"/>
                  <a:pt x="0" y="29308"/>
                  <a:pt x="0" y="29308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74856" y="2677706"/>
            <a:ext cx="236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nbergHand"/>
                <a:cs typeface="AhnbergHand"/>
              </a:rPr>
              <a:t>Application Library</a:t>
            </a:r>
            <a:endParaRPr lang="en-US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845549" y="2617913"/>
            <a:ext cx="2366496" cy="512945"/>
          </a:xfrm>
          <a:custGeom>
            <a:avLst/>
            <a:gdLst>
              <a:gd name="connsiteX0" fmla="*/ 0 w 2366496"/>
              <a:gd name="connsiteY0" fmla="*/ 19767 h 512945"/>
              <a:gd name="connsiteX1" fmla="*/ 29307 w 2366496"/>
              <a:gd name="connsiteY1" fmla="*/ 430075 h 512945"/>
              <a:gd name="connsiteX2" fmla="*/ 146538 w 2366496"/>
              <a:gd name="connsiteY2" fmla="*/ 430075 h 512945"/>
              <a:gd name="connsiteX3" fmla="*/ 2159000 w 2366496"/>
              <a:gd name="connsiteY3" fmla="*/ 508228 h 512945"/>
              <a:gd name="connsiteX4" fmla="*/ 2325077 w 2366496"/>
              <a:gd name="connsiteY4" fmla="*/ 488690 h 512945"/>
              <a:gd name="connsiteX5" fmla="*/ 2364153 w 2366496"/>
              <a:gd name="connsiteY5" fmla="*/ 361690 h 512945"/>
              <a:gd name="connsiteX6" fmla="*/ 2315307 w 2366496"/>
              <a:gd name="connsiteY6" fmla="*/ 49075 h 512945"/>
              <a:gd name="connsiteX7" fmla="*/ 2227384 w 2366496"/>
              <a:gd name="connsiteY7" fmla="*/ 49075 h 512945"/>
              <a:gd name="connsiteX8" fmla="*/ 898769 w 2366496"/>
              <a:gd name="connsiteY8" fmla="*/ 228 h 512945"/>
              <a:gd name="connsiteX9" fmla="*/ 166077 w 2366496"/>
              <a:gd name="connsiteY9" fmla="*/ 29536 h 51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6496" h="512945">
                <a:moveTo>
                  <a:pt x="0" y="19767"/>
                </a:moveTo>
                <a:cubicBezTo>
                  <a:pt x="2442" y="190728"/>
                  <a:pt x="4884" y="361690"/>
                  <a:pt x="29307" y="430075"/>
                </a:cubicBezTo>
                <a:cubicBezTo>
                  <a:pt x="53730" y="498460"/>
                  <a:pt x="146538" y="430075"/>
                  <a:pt x="146538" y="430075"/>
                </a:cubicBezTo>
                <a:lnTo>
                  <a:pt x="2159000" y="508228"/>
                </a:lnTo>
                <a:cubicBezTo>
                  <a:pt x="2522090" y="517997"/>
                  <a:pt x="2290885" y="513113"/>
                  <a:pt x="2325077" y="488690"/>
                </a:cubicBezTo>
                <a:cubicBezTo>
                  <a:pt x="2359269" y="464267"/>
                  <a:pt x="2365781" y="434959"/>
                  <a:pt x="2364153" y="361690"/>
                </a:cubicBezTo>
                <a:cubicBezTo>
                  <a:pt x="2362525" y="288421"/>
                  <a:pt x="2338102" y="101177"/>
                  <a:pt x="2315307" y="49075"/>
                </a:cubicBezTo>
                <a:cubicBezTo>
                  <a:pt x="2292512" y="-3027"/>
                  <a:pt x="2227384" y="49075"/>
                  <a:pt x="2227384" y="49075"/>
                </a:cubicBezTo>
                <a:lnTo>
                  <a:pt x="898769" y="228"/>
                </a:lnTo>
                <a:cubicBezTo>
                  <a:pt x="555218" y="-3028"/>
                  <a:pt x="166077" y="29536"/>
                  <a:pt x="166077" y="29536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162015" y="2354372"/>
            <a:ext cx="592670" cy="244519"/>
          </a:xfrm>
          <a:custGeom>
            <a:avLst/>
            <a:gdLst>
              <a:gd name="connsiteX0" fmla="*/ 129370 w 592670"/>
              <a:gd name="connsiteY0" fmla="*/ 0 h 244519"/>
              <a:gd name="connsiteX1" fmla="*/ 129370 w 592670"/>
              <a:gd name="connsiteY1" fmla="*/ 107462 h 244519"/>
              <a:gd name="connsiteX2" fmla="*/ 2370 w 592670"/>
              <a:gd name="connsiteY2" fmla="*/ 87923 h 244519"/>
              <a:gd name="connsiteX3" fmla="*/ 256370 w 592670"/>
              <a:gd name="connsiteY3" fmla="*/ 244231 h 244519"/>
              <a:gd name="connsiteX4" fmla="*/ 588523 w 592670"/>
              <a:gd name="connsiteY4" fmla="*/ 127000 h 244519"/>
              <a:gd name="connsiteX5" fmla="*/ 441985 w 592670"/>
              <a:gd name="connsiteY5" fmla="*/ 136769 h 244519"/>
              <a:gd name="connsiteX6" fmla="*/ 432216 w 592670"/>
              <a:gd name="connsiteY6" fmla="*/ 19539 h 24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670" h="244519">
                <a:moveTo>
                  <a:pt x="129370" y="0"/>
                </a:moveTo>
                <a:cubicBezTo>
                  <a:pt x="139953" y="46404"/>
                  <a:pt x="150537" y="92808"/>
                  <a:pt x="129370" y="107462"/>
                </a:cubicBezTo>
                <a:cubicBezTo>
                  <a:pt x="108203" y="122116"/>
                  <a:pt x="-18797" y="65128"/>
                  <a:pt x="2370" y="87923"/>
                </a:cubicBezTo>
                <a:cubicBezTo>
                  <a:pt x="23537" y="110718"/>
                  <a:pt x="158678" y="237718"/>
                  <a:pt x="256370" y="244231"/>
                </a:cubicBezTo>
                <a:cubicBezTo>
                  <a:pt x="354062" y="250744"/>
                  <a:pt x="557587" y="144910"/>
                  <a:pt x="588523" y="127000"/>
                </a:cubicBezTo>
                <a:cubicBezTo>
                  <a:pt x="619459" y="109090"/>
                  <a:pt x="468036" y="154679"/>
                  <a:pt x="441985" y="136769"/>
                </a:cubicBezTo>
                <a:cubicBezTo>
                  <a:pt x="415934" y="118859"/>
                  <a:pt x="432216" y="19539"/>
                  <a:pt x="432216" y="1953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916832"/>
            <a:ext cx="1566416" cy="156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51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812383" y="4025300"/>
            <a:ext cx="3714682" cy="608555"/>
            <a:chOff x="488521" y="5018826"/>
            <a:chExt cx="3714682" cy="608555"/>
          </a:xfrm>
          <a:solidFill>
            <a:schemeClr val="bg1"/>
          </a:solidFill>
        </p:grpSpPr>
        <p:sp>
          <p:nvSpPr>
            <p:cNvPr id="36" name="TextBox 35"/>
            <p:cNvSpPr txBox="1"/>
            <p:nvPr/>
          </p:nvSpPr>
          <p:spPr>
            <a:xfrm>
              <a:off x="723279" y="5126895"/>
              <a:ext cx="3167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hnbergHand"/>
                  <a:cs typeface="AhnbergHand"/>
                </a:rPr>
                <a:t>Access Network Services</a:t>
              </a:r>
              <a:endParaRPr lang="en-US" dirty="0">
                <a:latin typeface="AhnbergHand"/>
                <a:cs typeface="AhnbergHand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88521" y="5018826"/>
              <a:ext cx="3714682" cy="608555"/>
            </a:xfrm>
            <a:custGeom>
              <a:avLst/>
              <a:gdLst>
                <a:gd name="connsiteX0" fmla="*/ 0 w 3714682"/>
                <a:gd name="connsiteY0" fmla="*/ 31839 h 608555"/>
                <a:gd name="connsiteX1" fmla="*/ 19538 w 3714682"/>
                <a:gd name="connsiteY1" fmla="*/ 422609 h 608555"/>
                <a:gd name="connsiteX2" fmla="*/ 19538 w 3714682"/>
                <a:gd name="connsiteY2" fmla="*/ 539839 h 608555"/>
                <a:gd name="connsiteX3" fmla="*/ 185615 w 3714682"/>
                <a:gd name="connsiteY3" fmla="*/ 520301 h 608555"/>
                <a:gd name="connsiteX4" fmla="*/ 1651000 w 3714682"/>
                <a:gd name="connsiteY4" fmla="*/ 608224 h 608555"/>
                <a:gd name="connsiteX5" fmla="*/ 3516923 w 3714682"/>
                <a:gd name="connsiteY5" fmla="*/ 549609 h 608555"/>
                <a:gd name="connsiteX6" fmla="*/ 3673231 w 3714682"/>
                <a:gd name="connsiteY6" fmla="*/ 530070 h 608555"/>
                <a:gd name="connsiteX7" fmla="*/ 3634154 w 3714682"/>
                <a:gd name="connsiteY7" fmla="*/ 178378 h 608555"/>
                <a:gd name="connsiteX8" fmla="*/ 3595077 w 3714682"/>
                <a:gd name="connsiteY8" fmla="*/ 12301 h 608555"/>
                <a:gd name="connsiteX9" fmla="*/ 3468077 w 3714682"/>
                <a:gd name="connsiteY9" fmla="*/ 12301 h 608555"/>
                <a:gd name="connsiteX10" fmla="*/ 156308 w 3714682"/>
                <a:gd name="connsiteY10" fmla="*/ 12301 h 6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682" h="608555">
                  <a:moveTo>
                    <a:pt x="0" y="31839"/>
                  </a:moveTo>
                  <a:cubicBezTo>
                    <a:pt x="8141" y="184891"/>
                    <a:pt x="16282" y="337943"/>
                    <a:pt x="19538" y="422609"/>
                  </a:cubicBezTo>
                  <a:cubicBezTo>
                    <a:pt x="22794" y="507275"/>
                    <a:pt x="-8141" y="523557"/>
                    <a:pt x="19538" y="539839"/>
                  </a:cubicBezTo>
                  <a:cubicBezTo>
                    <a:pt x="47217" y="556121"/>
                    <a:pt x="-86295" y="508904"/>
                    <a:pt x="185615" y="520301"/>
                  </a:cubicBezTo>
                  <a:cubicBezTo>
                    <a:pt x="457525" y="531698"/>
                    <a:pt x="1095782" y="603339"/>
                    <a:pt x="1651000" y="608224"/>
                  </a:cubicBezTo>
                  <a:cubicBezTo>
                    <a:pt x="2206218" y="613109"/>
                    <a:pt x="3179885" y="562635"/>
                    <a:pt x="3516923" y="549609"/>
                  </a:cubicBezTo>
                  <a:cubicBezTo>
                    <a:pt x="3853961" y="536583"/>
                    <a:pt x="3653693" y="591942"/>
                    <a:pt x="3673231" y="530070"/>
                  </a:cubicBezTo>
                  <a:cubicBezTo>
                    <a:pt x="3692769" y="468198"/>
                    <a:pt x="3647180" y="264673"/>
                    <a:pt x="3634154" y="178378"/>
                  </a:cubicBezTo>
                  <a:cubicBezTo>
                    <a:pt x="3621128" y="92083"/>
                    <a:pt x="3622756" y="39980"/>
                    <a:pt x="3595077" y="12301"/>
                  </a:cubicBezTo>
                  <a:cubicBezTo>
                    <a:pt x="3567398" y="-15378"/>
                    <a:pt x="3468077" y="12301"/>
                    <a:pt x="3468077" y="12301"/>
                  </a:cubicBezTo>
                  <a:lnTo>
                    <a:pt x="156308" y="12301"/>
                  </a:lnTo>
                </a:path>
              </a:pathLst>
            </a:custGeom>
            <a:grpFill/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32986" y="4263660"/>
            <a:ext cx="3714682" cy="608555"/>
            <a:chOff x="488521" y="5018826"/>
            <a:chExt cx="3714682" cy="608555"/>
          </a:xfrm>
          <a:solidFill>
            <a:schemeClr val="bg1"/>
          </a:solidFill>
        </p:grpSpPr>
        <p:sp>
          <p:nvSpPr>
            <p:cNvPr id="33" name="TextBox 32"/>
            <p:cNvSpPr txBox="1"/>
            <p:nvPr/>
          </p:nvSpPr>
          <p:spPr>
            <a:xfrm>
              <a:off x="723279" y="5126895"/>
              <a:ext cx="3167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hnbergHand"/>
                  <a:cs typeface="AhnbergHand"/>
                </a:rPr>
                <a:t>Access Network Services</a:t>
              </a:r>
              <a:endParaRPr lang="en-US" dirty="0">
                <a:latin typeface="AhnbergHand"/>
                <a:cs typeface="AhnbergHand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488521" y="5018826"/>
              <a:ext cx="3714682" cy="608555"/>
            </a:xfrm>
            <a:custGeom>
              <a:avLst/>
              <a:gdLst>
                <a:gd name="connsiteX0" fmla="*/ 0 w 3714682"/>
                <a:gd name="connsiteY0" fmla="*/ 31839 h 608555"/>
                <a:gd name="connsiteX1" fmla="*/ 19538 w 3714682"/>
                <a:gd name="connsiteY1" fmla="*/ 422609 h 608555"/>
                <a:gd name="connsiteX2" fmla="*/ 19538 w 3714682"/>
                <a:gd name="connsiteY2" fmla="*/ 539839 h 608555"/>
                <a:gd name="connsiteX3" fmla="*/ 185615 w 3714682"/>
                <a:gd name="connsiteY3" fmla="*/ 520301 h 608555"/>
                <a:gd name="connsiteX4" fmla="*/ 1651000 w 3714682"/>
                <a:gd name="connsiteY4" fmla="*/ 608224 h 608555"/>
                <a:gd name="connsiteX5" fmla="*/ 3516923 w 3714682"/>
                <a:gd name="connsiteY5" fmla="*/ 549609 h 608555"/>
                <a:gd name="connsiteX6" fmla="*/ 3673231 w 3714682"/>
                <a:gd name="connsiteY6" fmla="*/ 530070 h 608555"/>
                <a:gd name="connsiteX7" fmla="*/ 3634154 w 3714682"/>
                <a:gd name="connsiteY7" fmla="*/ 178378 h 608555"/>
                <a:gd name="connsiteX8" fmla="*/ 3595077 w 3714682"/>
                <a:gd name="connsiteY8" fmla="*/ 12301 h 608555"/>
                <a:gd name="connsiteX9" fmla="*/ 3468077 w 3714682"/>
                <a:gd name="connsiteY9" fmla="*/ 12301 h 608555"/>
                <a:gd name="connsiteX10" fmla="*/ 156308 w 3714682"/>
                <a:gd name="connsiteY10" fmla="*/ 12301 h 6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682" h="608555">
                  <a:moveTo>
                    <a:pt x="0" y="31839"/>
                  </a:moveTo>
                  <a:cubicBezTo>
                    <a:pt x="8141" y="184891"/>
                    <a:pt x="16282" y="337943"/>
                    <a:pt x="19538" y="422609"/>
                  </a:cubicBezTo>
                  <a:cubicBezTo>
                    <a:pt x="22794" y="507275"/>
                    <a:pt x="-8141" y="523557"/>
                    <a:pt x="19538" y="539839"/>
                  </a:cubicBezTo>
                  <a:cubicBezTo>
                    <a:pt x="47217" y="556121"/>
                    <a:pt x="-86295" y="508904"/>
                    <a:pt x="185615" y="520301"/>
                  </a:cubicBezTo>
                  <a:cubicBezTo>
                    <a:pt x="457525" y="531698"/>
                    <a:pt x="1095782" y="603339"/>
                    <a:pt x="1651000" y="608224"/>
                  </a:cubicBezTo>
                  <a:cubicBezTo>
                    <a:pt x="2206218" y="613109"/>
                    <a:pt x="3179885" y="562635"/>
                    <a:pt x="3516923" y="549609"/>
                  </a:cubicBezTo>
                  <a:cubicBezTo>
                    <a:pt x="3853961" y="536583"/>
                    <a:pt x="3653693" y="591942"/>
                    <a:pt x="3673231" y="530070"/>
                  </a:cubicBezTo>
                  <a:cubicBezTo>
                    <a:pt x="3692769" y="468198"/>
                    <a:pt x="3647180" y="264673"/>
                    <a:pt x="3634154" y="178378"/>
                  </a:cubicBezTo>
                  <a:cubicBezTo>
                    <a:pt x="3621128" y="92083"/>
                    <a:pt x="3622756" y="39980"/>
                    <a:pt x="3595077" y="12301"/>
                  </a:cubicBezTo>
                  <a:cubicBezTo>
                    <a:pt x="3567398" y="-15378"/>
                    <a:pt x="3468077" y="12301"/>
                    <a:pt x="3468077" y="12301"/>
                  </a:cubicBezTo>
                  <a:lnTo>
                    <a:pt x="156308" y="12301"/>
                  </a:lnTo>
                </a:path>
              </a:pathLst>
            </a:custGeom>
            <a:grpFill/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53589" y="4433637"/>
            <a:ext cx="3714682" cy="608555"/>
            <a:chOff x="488521" y="5018826"/>
            <a:chExt cx="3714682" cy="608555"/>
          </a:xfrm>
          <a:solidFill>
            <a:schemeClr val="bg1"/>
          </a:solidFill>
        </p:grpSpPr>
        <p:sp>
          <p:nvSpPr>
            <p:cNvPr id="28" name="TextBox 27"/>
            <p:cNvSpPr txBox="1"/>
            <p:nvPr/>
          </p:nvSpPr>
          <p:spPr>
            <a:xfrm>
              <a:off x="723279" y="5126895"/>
              <a:ext cx="3167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hnbergHand"/>
                  <a:cs typeface="AhnbergHand"/>
                </a:rPr>
                <a:t>Access Network Services</a:t>
              </a:r>
              <a:endParaRPr lang="en-US" dirty="0">
                <a:latin typeface="AhnbergHand"/>
                <a:cs typeface="AhnbergHand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88521" y="5018826"/>
              <a:ext cx="3714682" cy="608555"/>
            </a:xfrm>
            <a:custGeom>
              <a:avLst/>
              <a:gdLst>
                <a:gd name="connsiteX0" fmla="*/ 0 w 3714682"/>
                <a:gd name="connsiteY0" fmla="*/ 31839 h 608555"/>
                <a:gd name="connsiteX1" fmla="*/ 19538 w 3714682"/>
                <a:gd name="connsiteY1" fmla="*/ 422609 h 608555"/>
                <a:gd name="connsiteX2" fmla="*/ 19538 w 3714682"/>
                <a:gd name="connsiteY2" fmla="*/ 539839 h 608555"/>
                <a:gd name="connsiteX3" fmla="*/ 185615 w 3714682"/>
                <a:gd name="connsiteY3" fmla="*/ 520301 h 608555"/>
                <a:gd name="connsiteX4" fmla="*/ 1651000 w 3714682"/>
                <a:gd name="connsiteY4" fmla="*/ 608224 h 608555"/>
                <a:gd name="connsiteX5" fmla="*/ 3516923 w 3714682"/>
                <a:gd name="connsiteY5" fmla="*/ 549609 h 608555"/>
                <a:gd name="connsiteX6" fmla="*/ 3673231 w 3714682"/>
                <a:gd name="connsiteY6" fmla="*/ 530070 h 608555"/>
                <a:gd name="connsiteX7" fmla="*/ 3634154 w 3714682"/>
                <a:gd name="connsiteY7" fmla="*/ 178378 h 608555"/>
                <a:gd name="connsiteX8" fmla="*/ 3595077 w 3714682"/>
                <a:gd name="connsiteY8" fmla="*/ 12301 h 608555"/>
                <a:gd name="connsiteX9" fmla="*/ 3468077 w 3714682"/>
                <a:gd name="connsiteY9" fmla="*/ 12301 h 608555"/>
                <a:gd name="connsiteX10" fmla="*/ 156308 w 3714682"/>
                <a:gd name="connsiteY10" fmla="*/ 12301 h 6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682" h="608555">
                  <a:moveTo>
                    <a:pt x="0" y="31839"/>
                  </a:moveTo>
                  <a:cubicBezTo>
                    <a:pt x="8141" y="184891"/>
                    <a:pt x="16282" y="337943"/>
                    <a:pt x="19538" y="422609"/>
                  </a:cubicBezTo>
                  <a:cubicBezTo>
                    <a:pt x="22794" y="507275"/>
                    <a:pt x="-8141" y="523557"/>
                    <a:pt x="19538" y="539839"/>
                  </a:cubicBezTo>
                  <a:cubicBezTo>
                    <a:pt x="47217" y="556121"/>
                    <a:pt x="-86295" y="508904"/>
                    <a:pt x="185615" y="520301"/>
                  </a:cubicBezTo>
                  <a:cubicBezTo>
                    <a:pt x="457525" y="531698"/>
                    <a:pt x="1095782" y="603339"/>
                    <a:pt x="1651000" y="608224"/>
                  </a:cubicBezTo>
                  <a:cubicBezTo>
                    <a:pt x="2206218" y="613109"/>
                    <a:pt x="3179885" y="562635"/>
                    <a:pt x="3516923" y="549609"/>
                  </a:cubicBezTo>
                  <a:cubicBezTo>
                    <a:pt x="3853961" y="536583"/>
                    <a:pt x="3653693" y="591942"/>
                    <a:pt x="3673231" y="530070"/>
                  </a:cubicBezTo>
                  <a:cubicBezTo>
                    <a:pt x="3692769" y="468198"/>
                    <a:pt x="3647180" y="264673"/>
                    <a:pt x="3634154" y="178378"/>
                  </a:cubicBezTo>
                  <a:cubicBezTo>
                    <a:pt x="3621128" y="92083"/>
                    <a:pt x="3622756" y="39980"/>
                    <a:pt x="3595077" y="12301"/>
                  </a:cubicBezTo>
                  <a:cubicBezTo>
                    <a:pt x="3567398" y="-15378"/>
                    <a:pt x="3468077" y="12301"/>
                    <a:pt x="3468077" y="12301"/>
                  </a:cubicBezTo>
                  <a:lnTo>
                    <a:pt x="156308" y="12301"/>
                  </a:lnTo>
                </a:path>
              </a:pathLst>
            </a:custGeom>
            <a:grpFill/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C</a:t>
            </a:r>
            <a:r>
              <a:rPr lang="en-US" dirty="0" smtClean="0">
                <a:latin typeface="Powderfinger Type"/>
                <a:cs typeface="Powderfinger Type"/>
              </a:rPr>
              <a:t>racks in the Stack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1193" y="3445863"/>
            <a:ext cx="108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hnbergHand"/>
                <a:cs typeface="AhnbergHand"/>
              </a:rPr>
              <a:t>Raw IP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47118" y="1301234"/>
            <a:ext cx="136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Application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608925" y="1226496"/>
            <a:ext cx="1851387" cy="567885"/>
          </a:xfrm>
          <a:custGeom>
            <a:avLst/>
            <a:gdLst>
              <a:gd name="connsiteX0" fmla="*/ 0 w 1851387"/>
              <a:gd name="connsiteY0" fmla="*/ 0 h 567885"/>
              <a:gd name="connsiteX1" fmla="*/ 58616 w 1851387"/>
              <a:gd name="connsiteY1" fmla="*/ 322385 h 567885"/>
              <a:gd name="connsiteX2" fmla="*/ 58616 w 1851387"/>
              <a:gd name="connsiteY2" fmla="*/ 498231 h 567885"/>
              <a:gd name="connsiteX3" fmla="*/ 58616 w 1851387"/>
              <a:gd name="connsiteY3" fmla="*/ 547077 h 567885"/>
              <a:gd name="connsiteX4" fmla="*/ 195385 w 1851387"/>
              <a:gd name="connsiteY4" fmla="*/ 517769 h 567885"/>
              <a:gd name="connsiteX5" fmla="*/ 1660769 w 1851387"/>
              <a:gd name="connsiteY5" fmla="*/ 566615 h 567885"/>
              <a:gd name="connsiteX6" fmla="*/ 1826846 w 1851387"/>
              <a:gd name="connsiteY6" fmla="*/ 547077 h 567885"/>
              <a:gd name="connsiteX7" fmla="*/ 1826846 w 1851387"/>
              <a:gd name="connsiteY7" fmla="*/ 478692 h 567885"/>
              <a:gd name="connsiteX8" fmla="*/ 1836616 w 1851387"/>
              <a:gd name="connsiteY8" fmla="*/ 78154 h 567885"/>
              <a:gd name="connsiteX9" fmla="*/ 1768231 w 1851387"/>
              <a:gd name="connsiteY9" fmla="*/ 29308 h 567885"/>
              <a:gd name="connsiteX10" fmla="*/ 996462 w 1851387"/>
              <a:gd name="connsiteY10" fmla="*/ 9769 h 567885"/>
              <a:gd name="connsiteX11" fmla="*/ 146539 w 1851387"/>
              <a:gd name="connsiteY11" fmla="*/ 9769 h 56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1387" h="567885">
                <a:moveTo>
                  <a:pt x="0" y="0"/>
                </a:moveTo>
                <a:cubicBezTo>
                  <a:pt x="24423" y="119673"/>
                  <a:pt x="48847" y="239346"/>
                  <a:pt x="58616" y="322385"/>
                </a:cubicBezTo>
                <a:cubicBezTo>
                  <a:pt x="68385" y="405424"/>
                  <a:pt x="58616" y="498231"/>
                  <a:pt x="58616" y="498231"/>
                </a:cubicBezTo>
                <a:cubicBezTo>
                  <a:pt x="58616" y="535680"/>
                  <a:pt x="35821" y="543821"/>
                  <a:pt x="58616" y="547077"/>
                </a:cubicBezTo>
                <a:cubicBezTo>
                  <a:pt x="81411" y="550333"/>
                  <a:pt x="-71640" y="514513"/>
                  <a:pt x="195385" y="517769"/>
                </a:cubicBezTo>
                <a:cubicBezTo>
                  <a:pt x="462410" y="521025"/>
                  <a:pt x="1388859" y="561730"/>
                  <a:pt x="1660769" y="566615"/>
                </a:cubicBezTo>
                <a:cubicBezTo>
                  <a:pt x="1932679" y="571500"/>
                  <a:pt x="1799167" y="561731"/>
                  <a:pt x="1826846" y="547077"/>
                </a:cubicBezTo>
                <a:cubicBezTo>
                  <a:pt x="1854525" y="532423"/>
                  <a:pt x="1825218" y="556846"/>
                  <a:pt x="1826846" y="478692"/>
                </a:cubicBezTo>
                <a:cubicBezTo>
                  <a:pt x="1828474" y="400538"/>
                  <a:pt x="1846385" y="153051"/>
                  <a:pt x="1836616" y="78154"/>
                </a:cubicBezTo>
                <a:cubicBezTo>
                  <a:pt x="1826847" y="3257"/>
                  <a:pt x="1908257" y="40705"/>
                  <a:pt x="1768231" y="29308"/>
                </a:cubicBezTo>
                <a:cubicBezTo>
                  <a:pt x="1628205" y="17911"/>
                  <a:pt x="1266744" y="13025"/>
                  <a:pt x="996462" y="9769"/>
                </a:cubicBezTo>
                <a:cubicBezTo>
                  <a:pt x="726180" y="6513"/>
                  <a:pt x="146539" y="9769"/>
                  <a:pt x="146539" y="976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465790" y="4502933"/>
            <a:ext cx="316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Access Network Services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5985546" y="3868610"/>
            <a:ext cx="582507" cy="273564"/>
          </a:xfrm>
          <a:custGeom>
            <a:avLst/>
            <a:gdLst>
              <a:gd name="connsiteX0" fmla="*/ 120235 w 582507"/>
              <a:gd name="connsiteY0" fmla="*/ 0 h 273564"/>
              <a:gd name="connsiteX1" fmla="*/ 130005 w 582507"/>
              <a:gd name="connsiteY1" fmla="*/ 166077 h 273564"/>
              <a:gd name="connsiteX2" fmla="*/ 3005 w 582507"/>
              <a:gd name="connsiteY2" fmla="*/ 175846 h 273564"/>
              <a:gd name="connsiteX3" fmla="*/ 276543 w 582507"/>
              <a:gd name="connsiteY3" fmla="*/ 273538 h 273564"/>
              <a:gd name="connsiteX4" fmla="*/ 579389 w 582507"/>
              <a:gd name="connsiteY4" fmla="*/ 185615 h 273564"/>
              <a:gd name="connsiteX5" fmla="*/ 432851 w 582507"/>
              <a:gd name="connsiteY5" fmla="*/ 185615 h 273564"/>
              <a:gd name="connsiteX6" fmla="*/ 413312 w 582507"/>
              <a:gd name="connsiteY6" fmla="*/ 48846 h 27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507" h="273564">
                <a:moveTo>
                  <a:pt x="120235" y="0"/>
                </a:moveTo>
                <a:cubicBezTo>
                  <a:pt x="134889" y="68384"/>
                  <a:pt x="149543" y="136769"/>
                  <a:pt x="130005" y="166077"/>
                </a:cubicBezTo>
                <a:cubicBezTo>
                  <a:pt x="110467" y="195385"/>
                  <a:pt x="-21418" y="157936"/>
                  <a:pt x="3005" y="175846"/>
                </a:cubicBezTo>
                <a:cubicBezTo>
                  <a:pt x="27428" y="193756"/>
                  <a:pt x="180479" y="271910"/>
                  <a:pt x="276543" y="273538"/>
                </a:cubicBezTo>
                <a:cubicBezTo>
                  <a:pt x="372607" y="275166"/>
                  <a:pt x="553338" y="200269"/>
                  <a:pt x="579389" y="185615"/>
                </a:cubicBezTo>
                <a:cubicBezTo>
                  <a:pt x="605440" y="170961"/>
                  <a:pt x="460531" y="208410"/>
                  <a:pt x="432851" y="185615"/>
                </a:cubicBezTo>
                <a:cubicBezTo>
                  <a:pt x="405171" y="162820"/>
                  <a:pt x="413312" y="48846"/>
                  <a:pt x="413312" y="48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4748" y="3536776"/>
            <a:ext cx="3525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The VPN Application Approach:</a:t>
            </a:r>
          </a:p>
          <a:p>
            <a:endParaRPr lang="en-US" dirty="0">
              <a:latin typeface="AhnbergHand"/>
              <a:cs typeface="AhnbergHand"/>
            </a:endParaRPr>
          </a:p>
          <a:p>
            <a:r>
              <a:rPr lang="en-US" dirty="0" smtClean="0">
                <a:latin typeface="AhnbergHand"/>
                <a:cs typeface="AhnbergHand"/>
              </a:rPr>
              <a:t>Hide the application traffic from both the local platform as well as the local network</a:t>
            </a:r>
          </a:p>
          <a:p>
            <a:endParaRPr lang="en-US" dirty="0" smtClean="0">
              <a:latin typeface="AhnbergHand"/>
              <a:cs typeface="AhnbergHand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546183" y="3315746"/>
            <a:ext cx="3200817" cy="547077"/>
          </a:xfrm>
          <a:custGeom>
            <a:avLst/>
            <a:gdLst>
              <a:gd name="connsiteX0" fmla="*/ 0 w 1543539"/>
              <a:gd name="connsiteY0" fmla="*/ 0 h 547077"/>
              <a:gd name="connsiteX1" fmla="*/ 48846 w 1543539"/>
              <a:gd name="connsiteY1" fmla="*/ 410308 h 547077"/>
              <a:gd name="connsiteX2" fmla="*/ 48846 w 1543539"/>
              <a:gd name="connsiteY2" fmla="*/ 537308 h 547077"/>
              <a:gd name="connsiteX3" fmla="*/ 615462 w 1543539"/>
              <a:gd name="connsiteY3" fmla="*/ 537308 h 547077"/>
              <a:gd name="connsiteX4" fmla="*/ 1182077 w 1543539"/>
              <a:gd name="connsiteY4" fmla="*/ 547077 h 547077"/>
              <a:gd name="connsiteX5" fmla="*/ 1543539 w 1543539"/>
              <a:gd name="connsiteY5" fmla="*/ 537308 h 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539" h="547077">
                <a:moveTo>
                  <a:pt x="0" y="0"/>
                </a:moveTo>
                <a:cubicBezTo>
                  <a:pt x="20352" y="160378"/>
                  <a:pt x="40705" y="320757"/>
                  <a:pt x="48846" y="410308"/>
                </a:cubicBezTo>
                <a:cubicBezTo>
                  <a:pt x="56987" y="499859"/>
                  <a:pt x="-45590" y="516141"/>
                  <a:pt x="48846" y="537308"/>
                </a:cubicBezTo>
                <a:cubicBezTo>
                  <a:pt x="143282" y="558475"/>
                  <a:pt x="615462" y="537308"/>
                  <a:pt x="615462" y="537308"/>
                </a:cubicBezTo>
                <a:lnTo>
                  <a:pt x="1182077" y="547077"/>
                </a:lnTo>
                <a:cubicBezTo>
                  <a:pt x="1336756" y="547077"/>
                  <a:pt x="1483295" y="547077"/>
                  <a:pt x="1543539" y="537308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682952" y="3335285"/>
            <a:ext cx="3064048" cy="459154"/>
          </a:xfrm>
          <a:custGeom>
            <a:avLst/>
            <a:gdLst>
              <a:gd name="connsiteX0" fmla="*/ 1397000 w 1397000"/>
              <a:gd name="connsiteY0" fmla="*/ 459154 h 459154"/>
              <a:gd name="connsiteX1" fmla="*/ 1377462 w 1397000"/>
              <a:gd name="connsiteY1" fmla="*/ 146538 h 459154"/>
              <a:gd name="connsiteX2" fmla="*/ 1328616 w 1397000"/>
              <a:gd name="connsiteY2" fmla="*/ 29308 h 459154"/>
              <a:gd name="connsiteX3" fmla="*/ 1143000 w 1397000"/>
              <a:gd name="connsiteY3" fmla="*/ 0 h 459154"/>
              <a:gd name="connsiteX4" fmla="*/ 0 w 1397000"/>
              <a:gd name="connsiteY4" fmla="*/ 29308 h 45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000" h="459154">
                <a:moveTo>
                  <a:pt x="1397000" y="459154"/>
                </a:moveTo>
                <a:cubicBezTo>
                  <a:pt x="1392929" y="338666"/>
                  <a:pt x="1388859" y="218179"/>
                  <a:pt x="1377462" y="146538"/>
                </a:cubicBezTo>
                <a:cubicBezTo>
                  <a:pt x="1366065" y="74897"/>
                  <a:pt x="1367693" y="53731"/>
                  <a:pt x="1328616" y="29308"/>
                </a:cubicBezTo>
                <a:cubicBezTo>
                  <a:pt x="1289539" y="4885"/>
                  <a:pt x="1364436" y="0"/>
                  <a:pt x="1143000" y="0"/>
                </a:cubicBezTo>
                <a:cubicBezTo>
                  <a:pt x="921564" y="0"/>
                  <a:pt x="0" y="29308"/>
                  <a:pt x="0" y="29308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74856" y="2150180"/>
            <a:ext cx="236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Application Library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845549" y="2090387"/>
            <a:ext cx="2366496" cy="512945"/>
          </a:xfrm>
          <a:custGeom>
            <a:avLst/>
            <a:gdLst>
              <a:gd name="connsiteX0" fmla="*/ 0 w 2366496"/>
              <a:gd name="connsiteY0" fmla="*/ 19767 h 512945"/>
              <a:gd name="connsiteX1" fmla="*/ 29307 w 2366496"/>
              <a:gd name="connsiteY1" fmla="*/ 430075 h 512945"/>
              <a:gd name="connsiteX2" fmla="*/ 146538 w 2366496"/>
              <a:gd name="connsiteY2" fmla="*/ 430075 h 512945"/>
              <a:gd name="connsiteX3" fmla="*/ 2159000 w 2366496"/>
              <a:gd name="connsiteY3" fmla="*/ 508228 h 512945"/>
              <a:gd name="connsiteX4" fmla="*/ 2325077 w 2366496"/>
              <a:gd name="connsiteY4" fmla="*/ 488690 h 512945"/>
              <a:gd name="connsiteX5" fmla="*/ 2364153 w 2366496"/>
              <a:gd name="connsiteY5" fmla="*/ 361690 h 512945"/>
              <a:gd name="connsiteX6" fmla="*/ 2315307 w 2366496"/>
              <a:gd name="connsiteY6" fmla="*/ 49075 h 512945"/>
              <a:gd name="connsiteX7" fmla="*/ 2227384 w 2366496"/>
              <a:gd name="connsiteY7" fmla="*/ 49075 h 512945"/>
              <a:gd name="connsiteX8" fmla="*/ 898769 w 2366496"/>
              <a:gd name="connsiteY8" fmla="*/ 228 h 512945"/>
              <a:gd name="connsiteX9" fmla="*/ 166077 w 2366496"/>
              <a:gd name="connsiteY9" fmla="*/ 29536 h 51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6496" h="512945">
                <a:moveTo>
                  <a:pt x="0" y="19767"/>
                </a:moveTo>
                <a:cubicBezTo>
                  <a:pt x="2442" y="190728"/>
                  <a:pt x="4884" y="361690"/>
                  <a:pt x="29307" y="430075"/>
                </a:cubicBezTo>
                <a:cubicBezTo>
                  <a:pt x="53730" y="498460"/>
                  <a:pt x="146538" y="430075"/>
                  <a:pt x="146538" y="430075"/>
                </a:cubicBezTo>
                <a:lnTo>
                  <a:pt x="2159000" y="508228"/>
                </a:lnTo>
                <a:cubicBezTo>
                  <a:pt x="2522090" y="517997"/>
                  <a:pt x="2290885" y="513113"/>
                  <a:pt x="2325077" y="488690"/>
                </a:cubicBezTo>
                <a:cubicBezTo>
                  <a:pt x="2359269" y="464267"/>
                  <a:pt x="2365781" y="434959"/>
                  <a:pt x="2364153" y="361690"/>
                </a:cubicBezTo>
                <a:cubicBezTo>
                  <a:pt x="2362525" y="288421"/>
                  <a:pt x="2338102" y="101177"/>
                  <a:pt x="2315307" y="49075"/>
                </a:cubicBezTo>
                <a:cubicBezTo>
                  <a:pt x="2292512" y="-3027"/>
                  <a:pt x="2227384" y="49075"/>
                  <a:pt x="2227384" y="49075"/>
                </a:cubicBezTo>
                <a:lnTo>
                  <a:pt x="898769" y="228"/>
                </a:lnTo>
                <a:cubicBezTo>
                  <a:pt x="555218" y="-3028"/>
                  <a:pt x="166077" y="29536"/>
                  <a:pt x="166077" y="29536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162015" y="1826846"/>
            <a:ext cx="592670" cy="244519"/>
          </a:xfrm>
          <a:custGeom>
            <a:avLst/>
            <a:gdLst>
              <a:gd name="connsiteX0" fmla="*/ 129370 w 592670"/>
              <a:gd name="connsiteY0" fmla="*/ 0 h 244519"/>
              <a:gd name="connsiteX1" fmla="*/ 129370 w 592670"/>
              <a:gd name="connsiteY1" fmla="*/ 107462 h 244519"/>
              <a:gd name="connsiteX2" fmla="*/ 2370 w 592670"/>
              <a:gd name="connsiteY2" fmla="*/ 87923 h 244519"/>
              <a:gd name="connsiteX3" fmla="*/ 256370 w 592670"/>
              <a:gd name="connsiteY3" fmla="*/ 244231 h 244519"/>
              <a:gd name="connsiteX4" fmla="*/ 588523 w 592670"/>
              <a:gd name="connsiteY4" fmla="*/ 127000 h 244519"/>
              <a:gd name="connsiteX5" fmla="*/ 441985 w 592670"/>
              <a:gd name="connsiteY5" fmla="*/ 136769 h 244519"/>
              <a:gd name="connsiteX6" fmla="*/ 432216 w 592670"/>
              <a:gd name="connsiteY6" fmla="*/ 19539 h 24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670" h="244519">
                <a:moveTo>
                  <a:pt x="129370" y="0"/>
                </a:moveTo>
                <a:cubicBezTo>
                  <a:pt x="139953" y="46404"/>
                  <a:pt x="150537" y="92808"/>
                  <a:pt x="129370" y="107462"/>
                </a:cubicBezTo>
                <a:cubicBezTo>
                  <a:pt x="108203" y="122116"/>
                  <a:pt x="-18797" y="65128"/>
                  <a:pt x="2370" y="87923"/>
                </a:cubicBezTo>
                <a:cubicBezTo>
                  <a:pt x="23537" y="110718"/>
                  <a:pt x="158678" y="237718"/>
                  <a:pt x="256370" y="244231"/>
                </a:cubicBezTo>
                <a:cubicBezTo>
                  <a:pt x="354062" y="250744"/>
                  <a:pt x="557587" y="144910"/>
                  <a:pt x="588523" y="127000"/>
                </a:cubicBezTo>
                <a:cubicBezTo>
                  <a:pt x="619459" y="109090"/>
                  <a:pt x="468036" y="154679"/>
                  <a:pt x="441985" y="136769"/>
                </a:cubicBezTo>
                <a:cubicBezTo>
                  <a:pt x="415934" y="118859"/>
                  <a:pt x="432216" y="19539"/>
                  <a:pt x="432216" y="1953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292165" y="5930873"/>
            <a:ext cx="337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nbergHand"/>
                <a:cs typeface="AhnbergHand"/>
              </a:rPr>
              <a:t>Virtual Connection Server</a:t>
            </a:r>
          </a:p>
        </p:txBody>
      </p:sp>
      <p:sp>
        <p:nvSpPr>
          <p:cNvPr id="30" name="Freeform 29"/>
          <p:cNvSpPr/>
          <p:nvPr/>
        </p:nvSpPr>
        <p:spPr>
          <a:xfrm>
            <a:off x="5330147" y="5847498"/>
            <a:ext cx="3357294" cy="552076"/>
          </a:xfrm>
          <a:custGeom>
            <a:avLst/>
            <a:gdLst>
              <a:gd name="connsiteX0" fmla="*/ 0 w 3357294"/>
              <a:gd name="connsiteY0" fmla="*/ 10130 h 552076"/>
              <a:gd name="connsiteX1" fmla="*/ 29308 w 3357294"/>
              <a:gd name="connsiteY1" fmla="*/ 479053 h 552076"/>
              <a:gd name="connsiteX2" fmla="*/ 117231 w 3357294"/>
              <a:gd name="connsiteY2" fmla="*/ 508361 h 552076"/>
              <a:gd name="connsiteX3" fmla="*/ 2969846 w 3357294"/>
              <a:gd name="connsiteY3" fmla="*/ 537669 h 552076"/>
              <a:gd name="connsiteX4" fmla="*/ 3311769 w 3357294"/>
              <a:gd name="connsiteY4" fmla="*/ 508361 h 552076"/>
              <a:gd name="connsiteX5" fmla="*/ 3321539 w 3357294"/>
              <a:gd name="connsiteY5" fmla="*/ 78515 h 552076"/>
              <a:gd name="connsiteX6" fmla="*/ 3262923 w 3357294"/>
              <a:gd name="connsiteY6" fmla="*/ 10130 h 552076"/>
              <a:gd name="connsiteX7" fmla="*/ 2266462 w 3357294"/>
              <a:gd name="connsiteY7" fmla="*/ 361 h 552076"/>
              <a:gd name="connsiteX8" fmla="*/ 117231 w 3357294"/>
              <a:gd name="connsiteY8" fmla="*/ 29669 h 5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294" h="552076">
                <a:moveTo>
                  <a:pt x="0" y="10130"/>
                </a:moveTo>
                <a:cubicBezTo>
                  <a:pt x="4885" y="203072"/>
                  <a:pt x="9770" y="396015"/>
                  <a:pt x="29308" y="479053"/>
                </a:cubicBezTo>
                <a:cubicBezTo>
                  <a:pt x="48846" y="562091"/>
                  <a:pt x="117231" y="508361"/>
                  <a:pt x="117231" y="508361"/>
                </a:cubicBezTo>
                <a:lnTo>
                  <a:pt x="2969846" y="537669"/>
                </a:lnTo>
                <a:cubicBezTo>
                  <a:pt x="3502269" y="537669"/>
                  <a:pt x="3253154" y="584887"/>
                  <a:pt x="3311769" y="508361"/>
                </a:cubicBezTo>
                <a:cubicBezTo>
                  <a:pt x="3370384" y="431835"/>
                  <a:pt x="3329680" y="161553"/>
                  <a:pt x="3321539" y="78515"/>
                </a:cubicBezTo>
                <a:cubicBezTo>
                  <a:pt x="3313398" y="-4523"/>
                  <a:pt x="3438769" y="23156"/>
                  <a:pt x="3262923" y="10130"/>
                </a:cubicBezTo>
                <a:cubicBezTo>
                  <a:pt x="3087077" y="-2896"/>
                  <a:pt x="2266462" y="361"/>
                  <a:pt x="2266462" y="361"/>
                </a:cubicBezTo>
                <a:lnTo>
                  <a:pt x="117231" y="29669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756589" y="2641795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nbergHand"/>
                <a:cs typeface="AhnbergHand"/>
              </a:rPr>
              <a:t>Virtual Connection Client</a:t>
            </a:r>
          </a:p>
        </p:txBody>
      </p:sp>
      <p:sp>
        <p:nvSpPr>
          <p:cNvPr id="39" name="Freeform 38"/>
          <p:cNvSpPr/>
          <p:nvPr/>
        </p:nvSpPr>
        <p:spPr>
          <a:xfrm>
            <a:off x="4681193" y="2603332"/>
            <a:ext cx="3357294" cy="552076"/>
          </a:xfrm>
          <a:custGeom>
            <a:avLst/>
            <a:gdLst>
              <a:gd name="connsiteX0" fmla="*/ 0 w 3357294"/>
              <a:gd name="connsiteY0" fmla="*/ 10130 h 552076"/>
              <a:gd name="connsiteX1" fmla="*/ 29308 w 3357294"/>
              <a:gd name="connsiteY1" fmla="*/ 479053 h 552076"/>
              <a:gd name="connsiteX2" fmla="*/ 117231 w 3357294"/>
              <a:gd name="connsiteY2" fmla="*/ 508361 h 552076"/>
              <a:gd name="connsiteX3" fmla="*/ 2969846 w 3357294"/>
              <a:gd name="connsiteY3" fmla="*/ 537669 h 552076"/>
              <a:gd name="connsiteX4" fmla="*/ 3311769 w 3357294"/>
              <a:gd name="connsiteY4" fmla="*/ 508361 h 552076"/>
              <a:gd name="connsiteX5" fmla="*/ 3321539 w 3357294"/>
              <a:gd name="connsiteY5" fmla="*/ 78515 h 552076"/>
              <a:gd name="connsiteX6" fmla="*/ 3262923 w 3357294"/>
              <a:gd name="connsiteY6" fmla="*/ 10130 h 552076"/>
              <a:gd name="connsiteX7" fmla="*/ 2266462 w 3357294"/>
              <a:gd name="connsiteY7" fmla="*/ 361 h 552076"/>
              <a:gd name="connsiteX8" fmla="*/ 117231 w 3357294"/>
              <a:gd name="connsiteY8" fmla="*/ 29669 h 5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294" h="552076">
                <a:moveTo>
                  <a:pt x="0" y="10130"/>
                </a:moveTo>
                <a:cubicBezTo>
                  <a:pt x="4885" y="203072"/>
                  <a:pt x="9770" y="396015"/>
                  <a:pt x="29308" y="479053"/>
                </a:cubicBezTo>
                <a:cubicBezTo>
                  <a:pt x="48846" y="562091"/>
                  <a:pt x="117231" y="508361"/>
                  <a:pt x="117231" y="508361"/>
                </a:cubicBezTo>
                <a:lnTo>
                  <a:pt x="2969846" y="537669"/>
                </a:lnTo>
                <a:cubicBezTo>
                  <a:pt x="3502269" y="537669"/>
                  <a:pt x="3253154" y="584887"/>
                  <a:pt x="3311769" y="508361"/>
                </a:cubicBezTo>
                <a:cubicBezTo>
                  <a:pt x="3370384" y="431835"/>
                  <a:pt x="3329680" y="161553"/>
                  <a:pt x="3321539" y="78515"/>
                </a:cubicBezTo>
                <a:cubicBezTo>
                  <a:pt x="3313398" y="-4523"/>
                  <a:pt x="3438769" y="23156"/>
                  <a:pt x="3262923" y="10130"/>
                </a:cubicBezTo>
                <a:cubicBezTo>
                  <a:pt x="3087077" y="-2896"/>
                  <a:pt x="2266462" y="361"/>
                  <a:pt x="2266462" y="361"/>
                </a:cubicBezTo>
                <a:lnTo>
                  <a:pt x="117231" y="29669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5985546" y="3106582"/>
            <a:ext cx="582507" cy="273564"/>
          </a:xfrm>
          <a:custGeom>
            <a:avLst/>
            <a:gdLst>
              <a:gd name="connsiteX0" fmla="*/ 120235 w 582507"/>
              <a:gd name="connsiteY0" fmla="*/ 0 h 273564"/>
              <a:gd name="connsiteX1" fmla="*/ 130005 w 582507"/>
              <a:gd name="connsiteY1" fmla="*/ 166077 h 273564"/>
              <a:gd name="connsiteX2" fmla="*/ 3005 w 582507"/>
              <a:gd name="connsiteY2" fmla="*/ 175846 h 273564"/>
              <a:gd name="connsiteX3" fmla="*/ 276543 w 582507"/>
              <a:gd name="connsiteY3" fmla="*/ 273538 h 273564"/>
              <a:gd name="connsiteX4" fmla="*/ 579389 w 582507"/>
              <a:gd name="connsiteY4" fmla="*/ 185615 h 273564"/>
              <a:gd name="connsiteX5" fmla="*/ 432851 w 582507"/>
              <a:gd name="connsiteY5" fmla="*/ 185615 h 273564"/>
              <a:gd name="connsiteX6" fmla="*/ 413312 w 582507"/>
              <a:gd name="connsiteY6" fmla="*/ 48846 h 27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507" h="273564">
                <a:moveTo>
                  <a:pt x="120235" y="0"/>
                </a:moveTo>
                <a:cubicBezTo>
                  <a:pt x="134889" y="68384"/>
                  <a:pt x="149543" y="136769"/>
                  <a:pt x="130005" y="166077"/>
                </a:cubicBezTo>
                <a:cubicBezTo>
                  <a:pt x="110467" y="195385"/>
                  <a:pt x="-21418" y="157936"/>
                  <a:pt x="3005" y="175846"/>
                </a:cubicBezTo>
                <a:cubicBezTo>
                  <a:pt x="27428" y="193756"/>
                  <a:pt x="180479" y="271910"/>
                  <a:pt x="276543" y="273538"/>
                </a:cubicBezTo>
                <a:cubicBezTo>
                  <a:pt x="372607" y="275166"/>
                  <a:pt x="553338" y="200269"/>
                  <a:pt x="579389" y="185615"/>
                </a:cubicBezTo>
                <a:cubicBezTo>
                  <a:pt x="605440" y="170961"/>
                  <a:pt x="460531" y="208410"/>
                  <a:pt x="432851" y="185615"/>
                </a:cubicBezTo>
                <a:cubicBezTo>
                  <a:pt x="405171" y="162820"/>
                  <a:pt x="413312" y="48846"/>
                  <a:pt x="413312" y="48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961857" y="1875692"/>
            <a:ext cx="2984066" cy="3923053"/>
          </a:xfrm>
          <a:custGeom>
            <a:avLst/>
            <a:gdLst>
              <a:gd name="connsiteX0" fmla="*/ 2984066 w 2984066"/>
              <a:gd name="connsiteY0" fmla="*/ 0 h 3923053"/>
              <a:gd name="connsiteX1" fmla="*/ 2466297 w 2984066"/>
              <a:gd name="connsiteY1" fmla="*/ 683846 h 3923053"/>
              <a:gd name="connsiteX2" fmla="*/ 1860605 w 2984066"/>
              <a:gd name="connsiteY2" fmla="*/ 1113693 h 3923053"/>
              <a:gd name="connsiteX3" fmla="*/ 141220 w 2984066"/>
              <a:gd name="connsiteY3" fmla="*/ 1250462 h 3923053"/>
              <a:gd name="connsiteX4" fmla="*/ 102143 w 2984066"/>
              <a:gd name="connsiteY4" fmla="*/ 3135923 h 3923053"/>
              <a:gd name="connsiteX5" fmla="*/ 141220 w 2984066"/>
              <a:gd name="connsiteY5" fmla="*/ 3731846 h 3923053"/>
              <a:gd name="connsiteX6" fmla="*/ 1704297 w 2984066"/>
              <a:gd name="connsiteY6" fmla="*/ 3653693 h 3923053"/>
              <a:gd name="connsiteX7" fmla="*/ 2368605 w 2984066"/>
              <a:gd name="connsiteY7" fmla="*/ 3888154 h 3923053"/>
              <a:gd name="connsiteX8" fmla="*/ 2349066 w 2984066"/>
              <a:gd name="connsiteY8" fmla="*/ 3731846 h 3923053"/>
              <a:gd name="connsiteX9" fmla="*/ 2358835 w 2984066"/>
              <a:gd name="connsiteY9" fmla="*/ 3917462 h 3923053"/>
              <a:gd name="connsiteX10" fmla="*/ 2075528 w 2984066"/>
              <a:gd name="connsiteY10" fmla="*/ 3878385 h 392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4066" h="3923053">
                <a:moveTo>
                  <a:pt x="2984066" y="0"/>
                </a:moveTo>
                <a:cubicBezTo>
                  <a:pt x="2818803" y="249115"/>
                  <a:pt x="2653540" y="498231"/>
                  <a:pt x="2466297" y="683846"/>
                </a:cubicBezTo>
                <a:cubicBezTo>
                  <a:pt x="2279054" y="869461"/>
                  <a:pt x="2248118" y="1019257"/>
                  <a:pt x="1860605" y="1113693"/>
                </a:cubicBezTo>
                <a:cubicBezTo>
                  <a:pt x="1473092" y="1208129"/>
                  <a:pt x="434297" y="913424"/>
                  <a:pt x="141220" y="1250462"/>
                </a:cubicBezTo>
                <a:cubicBezTo>
                  <a:pt x="-151857" y="1587500"/>
                  <a:pt x="102143" y="2722359"/>
                  <a:pt x="102143" y="3135923"/>
                </a:cubicBezTo>
                <a:cubicBezTo>
                  <a:pt x="102143" y="3549487"/>
                  <a:pt x="-125806" y="3645551"/>
                  <a:pt x="141220" y="3731846"/>
                </a:cubicBezTo>
                <a:cubicBezTo>
                  <a:pt x="408246" y="3818141"/>
                  <a:pt x="1333066" y="3627642"/>
                  <a:pt x="1704297" y="3653693"/>
                </a:cubicBezTo>
                <a:cubicBezTo>
                  <a:pt x="2075528" y="3679744"/>
                  <a:pt x="2261143" y="3875129"/>
                  <a:pt x="2368605" y="3888154"/>
                </a:cubicBezTo>
                <a:cubicBezTo>
                  <a:pt x="2476066" y="3901180"/>
                  <a:pt x="2350694" y="3726961"/>
                  <a:pt x="2349066" y="3731846"/>
                </a:cubicBezTo>
                <a:cubicBezTo>
                  <a:pt x="2347438" y="3736731"/>
                  <a:pt x="2404425" y="3893039"/>
                  <a:pt x="2358835" y="3917462"/>
                </a:cubicBezTo>
                <a:cubicBezTo>
                  <a:pt x="2313245" y="3941885"/>
                  <a:pt x="2075528" y="3878385"/>
                  <a:pt x="2075528" y="387838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073001" y="3028462"/>
            <a:ext cx="1342633" cy="2292666"/>
          </a:xfrm>
          <a:custGeom>
            <a:avLst/>
            <a:gdLst>
              <a:gd name="connsiteX0" fmla="*/ 993691 w 1342633"/>
              <a:gd name="connsiteY0" fmla="*/ 0 h 2292666"/>
              <a:gd name="connsiteX1" fmla="*/ 26537 w 1342633"/>
              <a:gd name="connsiteY1" fmla="*/ 664307 h 2292666"/>
              <a:gd name="connsiteX2" fmla="*/ 358691 w 1342633"/>
              <a:gd name="connsiteY2" fmla="*/ 1328615 h 2292666"/>
              <a:gd name="connsiteX3" fmla="*/ 1267230 w 1342633"/>
              <a:gd name="connsiteY3" fmla="*/ 2256692 h 2292666"/>
              <a:gd name="connsiteX4" fmla="*/ 1296537 w 1342633"/>
              <a:gd name="connsiteY4" fmla="*/ 2119923 h 2292666"/>
              <a:gd name="connsiteX5" fmla="*/ 1325845 w 1342633"/>
              <a:gd name="connsiteY5" fmla="*/ 2286000 h 2292666"/>
              <a:gd name="connsiteX6" fmla="*/ 1071845 w 1342633"/>
              <a:gd name="connsiteY6" fmla="*/ 2246923 h 229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2633" h="2292666">
                <a:moveTo>
                  <a:pt x="993691" y="0"/>
                </a:moveTo>
                <a:cubicBezTo>
                  <a:pt x="563030" y="221435"/>
                  <a:pt x="132370" y="442871"/>
                  <a:pt x="26537" y="664307"/>
                </a:cubicBezTo>
                <a:cubicBezTo>
                  <a:pt x="-79296" y="885743"/>
                  <a:pt x="151909" y="1063218"/>
                  <a:pt x="358691" y="1328615"/>
                </a:cubicBezTo>
                <a:cubicBezTo>
                  <a:pt x="565473" y="1594012"/>
                  <a:pt x="1110922" y="2124807"/>
                  <a:pt x="1267230" y="2256692"/>
                </a:cubicBezTo>
                <a:cubicBezTo>
                  <a:pt x="1423538" y="2388577"/>
                  <a:pt x="1286768" y="2115038"/>
                  <a:pt x="1296537" y="2119923"/>
                </a:cubicBezTo>
                <a:cubicBezTo>
                  <a:pt x="1306306" y="2124808"/>
                  <a:pt x="1363294" y="2264833"/>
                  <a:pt x="1325845" y="2286000"/>
                </a:cubicBezTo>
                <a:cubicBezTo>
                  <a:pt x="1288396" y="2307167"/>
                  <a:pt x="1071845" y="2246923"/>
                  <a:pt x="1071845" y="2246923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984853" y="3048000"/>
            <a:ext cx="595638" cy="2172230"/>
          </a:xfrm>
          <a:custGeom>
            <a:avLst/>
            <a:gdLst>
              <a:gd name="connsiteX0" fmla="*/ 208839 w 595638"/>
              <a:gd name="connsiteY0" fmla="*/ 0 h 2172230"/>
              <a:gd name="connsiteX1" fmla="*/ 13455 w 595638"/>
              <a:gd name="connsiteY1" fmla="*/ 713154 h 2172230"/>
              <a:gd name="connsiteX2" fmla="*/ 540993 w 595638"/>
              <a:gd name="connsiteY2" fmla="*/ 2100385 h 2172230"/>
              <a:gd name="connsiteX3" fmla="*/ 580070 w 595638"/>
              <a:gd name="connsiteY3" fmla="*/ 1992923 h 2172230"/>
              <a:gd name="connsiteX4" fmla="*/ 550762 w 595638"/>
              <a:gd name="connsiteY4" fmla="*/ 2159000 h 2172230"/>
              <a:gd name="connsiteX5" fmla="*/ 404224 w 595638"/>
              <a:gd name="connsiteY5" fmla="*/ 2090615 h 21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638" h="2172230">
                <a:moveTo>
                  <a:pt x="208839" y="0"/>
                </a:moveTo>
                <a:cubicBezTo>
                  <a:pt x="83467" y="181545"/>
                  <a:pt x="-41904" y="363090"/>
                  <a:pt x="13455" y="713154"/>
                </a:cubicBezTo>
                <a:cubicBezTo>
                  <a:pt x="68814" y="1063218"/>
                  <a:pt x="446557" y="1887090"/>
                  <a:pt x="540993" y="2100385"/>
                </a:cubicBezTo>
                <a:cubicBezTo>
                  <a:pt x="635429" y="2313680"/>
                  <a:pt x="578442" y="1983154"/>
                  <a:pt x="580070" y="1992923"/>
                </a:cubicBezTo>
                <a:cubicBezTo>
                  <a:pt x="581698" y="2002692"/>
                  <a:pt x="580070" y="2142718"/>
                  <a:pt x="550762" y="2159000"/>
                </a:cubicBezTo>
                <a:cubicBezTo>
                  <a:pt x="521454" y="2175282"/>
                  <a:pt x="404224" y="2090615"/>
                  <a:pt x="404224" y="2090615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301154" y="3028462"/>
            <a:ext cx="840638" cy="2269228"/>
          </a:xfrm>
          <a:custGeom>
            <a:avLst/>
            <a:gdLst>
              <a:gd name="connsiteX0" fmla="*/ 0 w 840638"/>
              <a:gd name="connsiteY0" fmla="*/ 0 h 2269228"/>
              <a:gd name="connsiteX1" fmla="*/ 830384 w 840638"/>
              <a:gd name="connsiteY1" fmla="*/ 605692 h 2269228"/>
              <a:gd name="connsiteX2" fmla="*/ 459154 w 840638"/>
              <a:gd name="connsiteY2" fmla="*/ 2198076 h 2269228"/>
              <a:gd name="connsiteX3" fmla="*/ 390769 w 840638"/>
              <a:gd name="connsiteY3" fmla="*/ 2012461 h 2269228"/>
              <a:gd name="connsiteX4" fmla="*/ 429846 w 840638"/>
              <a:gd name="connsiteY4" fmla="*/ 2198076 h 2269228"/>
              <a:gd name="connsiteX5" fmla="*/ 664308 w 840638"/>
              <a:gd name="connsiteY5" fmla="*/ 2139461 h 226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0638" h="2269228">
                <a:moveTo>
                  <a:pt x="0" y="0"/>
                </a:moveTo>
                <a:cubicBezTo>
                  <a:pt x="376929" y="119673"/>
                  <a:pt x="753858" y="239346"/>
                  <a:pt x="830384" y="605692"/>
                </a:cubicBezTo>
                <a:cubicBezTo>
                  <a:pt x="906910" y="972038"/>
                  <a:pt x="532423" y="1963614"/>
                  <a:pt x="459154" y="2198076"/>
                </a:cubicBezTo>
                <a:cubicBezTo>
                  <a:pt x="385885" y="2432538"/>
                  <a:pt x="395654" y="2012461"/>
                  <a:pt x="390769" y="2012461"/>
                </a:cubicBezTo>
                <a:cubicBezTo>
                  <a:pt x="385884" y="2012461"/>
                  <a:pt x="384256" y="2176909"/>
                  <a:pt x="429846" y="2198076"/>
                </a:cubicBezTo>
                <a:cubicBezTo>
                  <a:pt x="475436" y="2219243"/>
                  <a:pt x="664308" y="2139461"/>
                  <a:pt x="664308" y="2139461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21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099" y="-3302001"/>
            <a:ext cx="10338467" cy="13784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Powderfinger Type"/>
                <a:cs typeface="Powderfinger Type"/>
              </a:rPr>
              <a:t>Counting Platforms</a:t>
            </a:r>
            <a:endParaRPr lang="en-US" dirty="0">
              <a:solidFill>
                <a:srgbClr val="FFFF00"/>
              </a:solidFill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62106" y="6468976"/>
            <a:ext cx="24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http://</a:t>
            </a:r>
            <a:r>
              <a:rPr lang="en-US" dirty="0" err="1">
                <a:solidFill>
                  <a:srgbClr val="7F7F7F"/>
                </a:solidFill>
              </a:rPr>
              <a:t>statcounter.com</a:t>
            </a:r>
            <a:r>
              <a:rPr lang="en-US" dirty="0">
                <a:solidFill>
                  <a:srgbClr val="7F7F7F"/>
                </a:solidFill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3934" y="53710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8.5%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1569" y="55557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4.3%</a:t>
            </a:r>
            <a:endParaRPr lang="en-US" dirty="0"/>
          </a:p>
        </p:txBody>
      </p:sp>
      <p:pic>
        <p:nvPicPr>
          <p:cNvPr id="4" name="Picture 3" descr="Screen Shot 2015-08-19 at 12.19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4" y="1417638"/>
            <a:ext cx="9144000" cy="5306979"/>
          </a:xfrm>
          <a:prstGeom prst="rect">
            <a:avLst/>
          </a:prstGeom>
        </p:spPr>
      </p:pic>
      <p:sp>
        <p:nvSpPr>
          <p:cNvPr id="8" name="Rectangle 2"/>
          <p:cNvSpPr>
            <a:spLocks/>
          </p:cNvSpPr>
          <p:nvPr/>
        </p:nvSpPr>
        <p:spPr bwMode="auto">
          <a:xfrm rot="227278">
            <a:off x="44848" y="3938444"/>
            <a:ext cx="3951849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Mobiles are now </a:t>
            </a: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40% of all visible devices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61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Where now for Mobiles?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rmAutofit/>
          </a:bodyPr>
          <a:lstStyle/>
          <a:p>
            <a:r>
              <a:rPr lang="en-US" dirty="0" smtClean="0"/>
              <a:t>Mobile </a:t>
            </a:r>
            <a:r>
              <a:rPr lang="en-US" dirty="0" smtClean="0"/>
              <a:t>Carriage Operators </a:t>
            </a:r>
            <a:r>
              <a:rPr lang="en-US" dirty="0" smtClean="0"/>
              <a:t>are being pushed into undistinguished utility roles</a:t>
            </a:r>
          </a:p>
          <a:p>
            <a:pPr lvl="1"/>
            <a:r>
              <a:rPr lang="en-US" dirty="0" smtClean="0"/>
              <a:t>No more voice premiums</a:t>
            </a:r>
          </a:p>
          <a:p>
            <a:pPr lvl="1"/>
            <a:r>
              <a:rPr lang="en-US" dirty="0" smtClean="0"/>
              <a:t>Erosive pressure on data service margins</a:t>
            </a:r>
          </a:p>
          <a:p>
            <a:pPr lvl="1"/>
            <a:r>
              <a:rPr lang="en-US" dirty="0" smtClean="0"/>
              <a:t>OS and App providers splitting away from carrier </a:t>
            </a:r>
            <a:r>
              <a:rPr lang="en-US" dirty="0" smtClean="0"/>
              <a:t>constraints</a:t>
            </a:r>
          </a:p>
          <a:p>
            <a:r>
              <a:rPr lang="en-US" dirty="0" smtClean="0"/>
              <a:t>Mobile Device manufacturers are being squeezed  (except Apple)</a:t>
            </a:r>
          </a:p>
          <a:p>
            <a:r>
              <a:rPr lang="en-US" dirty="0" smtClean="0"/>
              <a:t>Google and Apple now control the platform space</a:t>
            </a:r>
          </a:p>
          <a:p>
            <a:r>
              <a:rPr lang="en-US" dirty="0" smtClean="0"/>
              <a:t>So apps are now turning on their over versions of paranoia!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748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Where now for Mobiles?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rmAutofit/>
          </a:bodyPr>
          <a:lstStyle/>
          <a:p>
            <a:r>
              <a:rPr lang="en-US" dirty="0" smtClean="0"/>
              <a:t>Consumers want more for less</a:t>
            </a:r>
          </a:p>
          <a:p>
            <a:pPr lvl="1"/>
            <a:r>
              <a:rPr lang="en-US" dirty="0" smtClean="0"/>
              <a:t>The rise of the Streamers</a:t>
            </a:r>
          </a:p>
          <a:p>
            <a:pPr lvl="1"/>
            <a:r>
              <a:rPr lang="en-US" dirty="0" smtClean="0"/>
              <a:t>(much) higher download speeds</a:t>
            </a:r>
          </a:p>
          <a:p>
            <a:pPr lvl="1"/>
            <a:r>
              <a:rPr lang="en-US" dirty="0" smtClean="0"/>
              <a:t>(much) larger data caps</a:t>
            </a:r>
          </a:p>
          <a:p>
            <a:pPr lvl="1"/>
            <a:r>
              <a:rPr lang="en-US" dirty="0" smtClean="0"/>
              <a:t>Lower premiums</a:t>
            </a:r>
          </a:p>
          <a:p>
            <a:pPr lvl="1"/>
            <a:endParaRPr lang="en-US" dirty="0"/>
          </a:p>
          <a:p>
            <a:pPr marL="266700" lvl="1" indent="0">
              <a:buNone/>
            </a:pPr>
            <a:r>
              <a:rPr lang="en-US" dirty="0" smtClean="0"/>
              <a:t>Competitive pressure on providers to response to this consumer pressure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715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Where now for Mobiles?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rmAutofit/>
          </a:bodyPr>
          <a:lstStyle/>
          <a:p>
            <a:r>
              <a:rPr lang="en-US" dirty="0" smtClean="0"/>
              <a:t>Exclusive Use radio spectrum is too expensive</a:t>
            </a:r>
          </a:p>
          <a:p>
            <a:pPr lvl="1"/>
            <a:r>
              <a:rPr lang="en-US" dirty="0" smtClean="0"/>
              <a:t>Are they pricing themselves out of the consumer market?</a:t>
            </a:r>
          </a:p>
          <a:p>
            <a:pPr lvl="1"/>
            <a:r>
              <a:rPr lang="en-US" dirty="0" err="1" smtClean="0"/>
              <a:t>WiFi</a:t>
            </a:r>
            <a:r>
              <a:rPr lang="en-US" dirty="0" smtClean="0"/>
              <a:t> access and application handover approaches are placing pressure on the traditional mobile operator’s margins</a:t>
            </a:r>
          </a:p>
          <a:p>
            <a:pPr lvl="1"/>
            <a:r>
              <a:rPr lang="en-US" dirty="0" smtClean="0"/>
              <a:t>If the cellular providers want cheaper carriage then they need to look at augmenting their offering with </a:t>
            </a:r>
            <a:r>
              <a:rPr lang="en-US" dirty="0" err="1" smtClean="0"/>
              <a:t>WiFi</a:t>
            </a:r>
            <a:r>
              <a:rPr lang="en-US" dirty="0" smtClean="0"/>
              <a:t> base station handoff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087822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Where now for Mobiles?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rmAutofit/>
          </a:bodyPr>
          <a:lstStyle/>
          <a:p>
            <a:r>
              <a:rPr lang="en-US" dirty="0" smtClean="0"/>
              <a:t>The underlying observation here is that the mobile network operator has lost control of the mobile access device and the services </a:t>
            </a:r>
            <a:r>
              <a:rPr lang="en-US" dirty="0" err="1" smtClean="0"/>
              <a:t>offerred</a:t>
            </a:r>
            <a:r>
              <a:rPr lang="en-US" dirty="0" smtClean="0"/>
              <a:t> across the mobile network</a:t>
            </a:r>
          </a:p>
          <a:p>
            <a:pPr lvl="1"/>
            <a:r>
              <a:rPr lang="en-US" dirty="0" smtClean="0"/>
              <a:t>And after losing that control there is no way back!</a:t>
            </a:r>
          </a:p>
          <a:p>
            <a:pPr lvl="1"/>
            <a:r>
              <a:rPr lang="en-US" dirty="0" smtClean="0"/>
              <a:t>The device vendor and its applications are charting a course that is in direct conflict with the mobile network operator’s desires, and managing to monetize this far more efficiently than the mobile network operator</a:t>
            </a:r>
          </a:p>
          <a:p>
            <a:pPr lvl="1"/>
            <a:r>
              <a:rPr lang="en-US" dirty="0" smtClean="0"/>
              <a:t>Which means that there is increasing pressure to increased shared unregulated spectrum and increasing discontent with the </a:t>
            </a:r>
            <a:r>
              <a:rPr lang="en-US" dirty="0" err="1" smtClean="0"/>
              <a:t>behaviour</a:t>
            </a:r>
            <a:r>
              <a:rPr lang="en-US" dirty="0" smtClean="0"/>
              <a:t> of the exclusive spectrum holders</a:t>
            </a:r>
          </a:p>
          <a:p>
            <a:pPr lvl="1"/>
            <a:r>
              <a:rPr lang="en-US" dirty="0" smtClean="0"/>
              <a:t>Mobile operators are trying to sei</a:t>
            </a:r>
            <a:r>
              <a:rPr lang="en-US" dirty="0"/>
              <a:t>z</a:t>
            </a:r>
            <a:r>
              <a:rPr lang="en-US" dirty="0" smtClean="0"/>
              <a:t>e the initiative with </a:t>
            </a:r>
            <a:r>
              <a:rPr lang="en-US" dirty="0" err="1" smtClean="0"/>
              <a:t>WiFi</a:t>
            </a:r>
            <a:r>
              <a:rPr lang="en-US" dirty="0" smtClean="0"/>
              <a:t> handoff, while OS platforms and Apps are trying to place themselves </a:t>
            </a:r>
            <a:r>
              <a:rPr lang="en-US" dirty="0" smtClean="0"/>
              <a:t>in control and constrain </a:t>
            </a:r>
            <a:r>
              <a:rPr lang="en-US" dirty="0" smtClean="0"/>
              <a:t>the mobile providers into limited cellular data role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40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16" y="693655"/>
            <a:ext cx="5785853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Vadim's Writing"/>
                <a:cs typeface="Vadim's Writing"/>
              </a:rPr>
              <a:t>Thank  You!</a:t>
            </a:r>
            <a:endParaRPr lang="en-US" sz="6600" b="1" dirty="0">
              <a:latin typeface="Vadim's Writing"/>
              <a:cs typeface="Vadim's Writing"/>
            </a:endParaRP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397884">
            <a:off x="2701418" y="3169546"/>
            <a:ext cx="3211308" cy="1180416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8200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9743" y="-243408"/>
            <a:ext cx="11757785" cy="7488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16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Powderfinger Type"/>
                <a:cs typeface="Powderfinger Type"/>
              </a:rPr>
              <a:t>Counting the Money</a:t>
            </a:r>
            <a:endParaRPr lang="en-US" dirty="0">
              <a:solidFill>
                <a:srgbClr val="FFFF00"/>
              </a:solidFill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62106" y="6468976"/>
            <a:ext cx="24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http://</a:t>
            </a:r>
            <a:r>
              <a:rPr lang="en-US" dirty="0" err="1">
                <a:solidFill>
                  <a:srgbClr val="7F7F7F"/>
                </a:solidFill>
              </a:rPr>
              <a:t>statcounter.com</a:t>
            </a:r>
            <a:r>
              <a:rPr lang="en-US" dirty="0">
                <a:solidFill>
                  <a:srgbClr val="7F7F7F"/>
                </a:solidFill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3934" y="53710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8.5%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1569" y="55557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4.3%</a:t>
            </a:r>
            <a:endParaRPr lang="en-US" dirty="0"/>
          </a:p>
        </p:txBody>
      </p:sp>
      <p:pic>
        <p:nvPicPr>
          <p:cNvPr id="4" name="Picture 3" descr="Screen Shot 2015-08-19 at 12.19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4" y="1417638"/>
            <a:ext cx="9144000" cy="5306979"/>
          </a:xfrm>
          <a:prstGeom prst="rect">
            <a:avLst/>
          </a:prstGeom>
        </p:spPr>
      </p:pic>
      <p:sp>
        <p:nvSpPr>
          <p:cNvPr id="8" name="Rectangle 2"/>
          <p:cNvSpPr>
            <a:spLocks/>
          </p:cNvSpPr>
          <p:nvPr/>
        </p:nvSpPr>
        <p:spPr bwMode="auto">
          <a:xfrm rot="227278">
            <a:off x="44848" y="3938444"/>
            <a:ext cx="3951849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Mobiles are now </a:t>
            </a: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40% of all visible devices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 rot="21014079">
            <a:off x="174850" y="4743295"/>
            <a:ext cx="4427551" cy="2186462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Mobile access services represent</a:t>
            </a: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75% of all Access Provider revenue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34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68772" cy="6951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Powderfinger Type"/>
                <a:cs typeface="Powderfinger Type"/>
              </a:rPr>
              <a:t>Mobile Production Numbers</a:t>
            </a:r>
            <a:endParaRPr lang="en-US" dirty="0">
              <a:solidFill>
                <a:srgbClr val="FFFF00"/>
              </a:solidFill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72905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500" b="1" dirty="0" smtClean="0">
                <a:solidFill>
                  <a:srgbClr val="FFFF00"/>
                </a:solidFill>
              </a:rPr>
              <a:t>2014: 1.5 billion units shipped 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marL="457200" lvl="1" indent="0"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Factors:</a:t>
            </a:r>
          </a:p>
          <a:p>
            <a:pPr lvl="2"/>
            <a:r>
              <a:rPr lang="en-US" sz="2000" b="1" dirty="0" smtClean="0">
                <a:solidFill>
                  <a:srgbClr val="FFFF00"/>
                </a:solidFill>
              </a:rPr>
              <a:t>Production volumes are bringing down component unit cost</a:t>
            </a:r>
          </a:p>
          <a:p>
            <a:pPr lvl="2"/>
            <a:r>
              <a:rPr lang="en-US" sz="2000" b="1" dirty="0" smtClean="0">
                <a:solidFill>
                  <a:srgbClr val="FFFF00"/>
                </a:solidFill>
              </a:rPr>
              <a:t>Android is bringing down software unit cost</a:t>
            </a:r>
          </a:p>
          <a:p>
            <a:pPr lvl="2"/>
            <a:r>
              <a:rPr lang="en-US" sz="2000" b="1" dirty="0" smtClean="0">
                <a:solidFill>
                  <a:srgbClr val="FFFF00"/>
                </a:solidFill>
              </a:rPr>
              <a:t>No need for new content - leverage off the the existing web universe of content</a:t>
            </a:r>
          </a:p>
          <a:p>
            <a:pPr lvl="2"/>
            <a:r>
              <a:rPr lang="en-US" sz="2000" b="1" dirty="0" smtClean="0">
                <a:solidFill>
                  <a:srgbClr val="FFFF00"/>
                </a:solidFill>
              </a:rPr>
              <a:t>Shift away from the desktop and the laptop by the production industry seeking new markets for their production capability</a:t>
            </a:r>
          </a:p>
          <a:p>
            <a:pPr lvl="2"/>
            <a:endParaRPr lang="en-US" sz="20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3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0446" y="0"/>
            <a:ext cx="9144000" cy="6858000"/>
            <a:chOff x="-965869" y="133685"/>
            <a:chExt cx="9144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3685"/>
              <a:ext cx="4245616" cy="437147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0289" y="404395"/>
              <a:ext cx="2921000" cy="2921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-965869" y="133685"/>
              <a:ext cx="9144000" cy="6858000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Who’s playing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Android</a:t>
            </a:r>
          </a:p>
          <a:p>
            <a:pPr lvl="1"/>
            <a:r>
              <a:rPr lang="en-US" dirty="0" smtClean="0"/>
              <a:t>84% of all</a:t>
            </a:r>
            <a:r>
              <a:rPr lang="en-US" baseline="0" dirty="0" smtClean="0"/>
              <a:t> smartphone shipments in 2014 </a:t>
            </a:r>
          </a:p>
          <a:p>
            <a:pPr lvl="1"/>
            <a:r>
              <a:rPr lang="en-US" dirty="0" smtClean="0"/>
              <a:t>Multi-vendor adoption</a:t>
            </a:r>
          </a:p>
          <a:p>
            <a:pPr lvl="1"/>
            <a:r>
              <a:rPr lang="en-US" dirty="0" smtClean="0"/>
              <a:t>Android also extending into tablets and large screens</a:t>
            </a:r>
          </a:p>
          <a:p>
            <a:pPr marL="0" indent="0">
              <a:buNone/>
            </a:pPr>
            <a:r>
              <a:rPr lang="en-US" b="1" baseline="0" dirty="0" smtClean="0"/>
              <a:t>Apple</a:t>
            </a:r>
            <a:r>
              <a:rPr lang="en-US" b="1" dirty="0" smtClean="0"/>
              <a:t> iPhone / </a:t>
            </a:r>
            <a:r>
              <a:rPr lang="en-US" b="1" dirty="0" err="1" smtClean="0"/>
              <a:t>iPad</a:t>
            </a:r>
            <a:endParaRPr lang="en-US" b="1" dirty="0"/>
          </a:p>
          <a:p>
            <a:pPr lvl="1"/>
            <a:r>
              <a:rPr lang="en-US" dirty="0" smtClean="0"/>
              <a:t>12% of all smartphone shipments in 2014</a:t>
            </a:r>
          </a:p>
          <a:p>
            <a:pPr lvl="1"/>
            <a:r>
              <a:rPr lang="en-US" dirty="0"/>
              <a:t>R</a:t>
            </a:r>
            <a:r>
              <a:rPr lang="en-US" baseline="0" dirty="0" smtClean="0"/>
              <a:t>evenues for </a:t>
            </a:r>
            <a:r>
              <a:rPr lang="en-US" dirty="0"/>
              <a:t>A</a:t>
            </a:r>
            <a:r>
              <a:rPr lang="en-US" baseline="0" dirty="0" smtClean="0"/>
              <a:t>pple: $</a:t>
            </a:r>
            <a:r>
              <a:rPr lang="en-US" dirty="0" smtClean="0"/>
              <a:t>182</a:t>
            </a:r>
            <a:r>
              <a:rPr lang="en-US" baseline="0" dirty="0" smtClean="0"/>
              <a:t>B in 2014</a:t>
            </a:r>
          </a:p>
          <a:p>
            <a:pPr marL="0" indent="0">
              <a:buNone/>
            </a:pPr>
            <a:r>
              <a:rPr lang="en-US" b="1" dirty="0" smtClean="0"/>
              <a:t>Windows</a:t>
            </a:r>
            <a:endParaRPr lang="en-US" b="1" dirty="0"/>
          </a:p>
          <a:p>
            <a:pPr lvl="1"/>
            <a:r>
              <a:rPr lang="en-US" dirty="0"/>
              <a:t>3</a:t>
            </a:r>
            <a:r>
              <a:rPr lang="en-US" dirty="0" smtClean="0"/>
              <a:t>% market share</a:t>
            </a:r>
          </a:p>
          <a:p>
            <a:pPr lvl="1"/>
            <a:r>
              <a:rPr lang="en-US" dirty="0" smtClean="0"/>
              <a:t>Mostly </a:t>
            </a:r>
            <a:r>
              <a:rPr lang="en-US" dirty="0" err="1" smtClean="0"/>
              <a:t>Lumia</a:t>
            </a:r>
            <a:r>
              <a:rPr lang="en-US" dirty="0" smtClean="0"/>
              <a:t> models with Nokia</a:t>
            </a:r>
          </a:p>
        </p:txBody>
      </p:sp>
    </p:spTree>
    <p:extLst>
      <p:ext uri="{BB962C8B-B14F-4D97-AF65-F5344CB8AC3E}">
        <p14:creationId xmlns:p14="http://schemas.microsoft.com/office/powerpoint/2010/main" val="137219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We used to think…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That the mobile market was the market “driver” for the Internet</a:t>
            </a:r>
          </a:p>
          <a:p>
            <a:pPr lvl="1"/>
            <a:r>
              <a:rPr lang="en-US" dirty="0" smtClean="0"/>
              <a:t>Mobiles represent the highest revenue sector, and show the highest growth numbers</a:t>
            </a:r>
          </a:p>
          <a:p>
            <a:pPr lvl="1"/>
            <a:r>
              <a:rPr lang="en-US" dirty="0" smtClean="0"/>
              <a:t>And this is still true today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That the true driver for IPv6 adoption in the Internet was in the mobile sector</a:t>
            </a:r>
          </a:p>
          <a:p>
            <a:pPr lvl="1"/>
            <a:r>
              <a:rPr lang="en-US" dirty="0" smtClean="0"/>
              <a:t>If mobile platforms went to IPv6 then everyone else would be forced to follow</a:t>
            </a:r>
          </a:p>
          <a:p>
            <a:pPr lvl="1"/>
            <a:r>
              <a:rPr lang="en-US" dirty="0" smtClean="0"/>
              <a:t>But maybe this is not so true today.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162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752086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owderfinger Type"/>
                <a:cs typeface="Powderfinger Type"/>
              </a:rPr>
              <a:t>One Mobile Technology? 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GSM </a:t>
            </a:r>
            <a:r>
              <a:rPr lang="en-US" dirty="0" err="1" smtClean="0"/>
              <a:t>revolutionised</a:t>
            </a:r>
            <a:r>
              <a:rPr lang="en-US" dirty="0" smtClean="0"/>
              <a:t> the mobile industry by offering a single technology standard and a single business model across a large part of the mobile market</a:t>
            </a:r>
          </a:p>
          <a:p>
            <a:r>
              <a:rPr lang="en-US" dirty="0" smtClean="0"/>
              <a:t>Roaming just worked in the GSM world</a:t>
            </a:r>
          </a:p>
          <a:p>
            <a:r>
              <a:rPr lang="en-US" dirty="0" smtClean="0"/>
              <a:t>Has the mobile industry managed to stay in lock step as it moves into the 4G world?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25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752086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owderfinger Type"/>
                <a:cs typeface="Powderfinger Type"/>
              </a:rPr>
              <a:t>One Mobile Technology? Not!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mobile industry is </a:t>
            </a:r>
            <a:r>
              <a:rPr lang="en-US" dirty="0" smtClean="0"/>
              <a:t>now </a:t>
            </a:r>
            <a:r>
              <a:rPr lang="en-US" b="1" dirty="0" smtClean="0"/>
              <a:t>very</a:t>
            </a:r>
            <a:r>
              <a:rPr lang="en-US" dirty="0" smtClean="0"/>
              <a:t> </a:t>
            </a:r>
            <a:r>
              <a:rPr lang="en-US" dirty="0" smtClean="0"/>
              <a:t>heterogeneous</a:t>
            </a:r>
          </a:p>
          <a:p>
            <a:pPr lvl="1"/>
            <a:r>
              <a:rPr lang="en-US" dirty="0" smtClean="0"/>
              <a:t>Various spectrum allocations and regulatory constraints</a:t>
            </a:r>
          </a:p>
          <a:p>
            <a:pPr lvl="1"/>
            <a:r>
              <a:rPr lang="en-US" dirty="0" smtClean="0"/>
              <a:t>Various service objectives</a:t>
            </a:r>
          </a:p>
          <a:p>
            <a:pPr lvl="1"/>
            <a:r>
              <a:rPr lang="en-US" dirty="0" smtClean="0"/>
              <a:t>Various operator business objectives (incumbent </a:t>
            </a:r>
            <a:r>
              <a:rPr lang="en-US" dirty="0" err="1" smtClean="0"/>
              <a:t>vs</a:t>
            </a:r>
            <a:r>
              <a:rPr lang="en-US" dirty="0" smtClean="0"/>
              <a:t> challenger) </a:t>
            </a:r>
          </a:p>
          <a:p>
            <a:pPr lvl="1"/>
            <a:r>
              <a:rPr lang="en-US" dirty="0" smtClean="0"/>
              <a:t>Radically </a:t>
            </a:r>
            <a:r>
              <a:rPr lang="en-US" dirty="0"/>
              <a:t>d</a:t>
            </a:r>
            <a:r>
              <a:rPr lang="en-US" dirty="0" smtClean="0"/>
              <a:t>ifferent objectives from handset suppliers </a:t>
            </a:r>
            <a:r>
              <a:rPr lang="en-US" dirty="0" err="1" smtClean="0"/>
              <a:t>vs</a:t>
            </a:r>
            <a:r>
              <a:rPr lang="en-US" dirty="0"/>
              <a:t> </a:t>
            </a:r>
            <a:r>
              <a:rPr lang="en-US" dirty="0" smtClean="0"/>
              <a:t>network carriage </a:t>
            </a:r>
            <a:r>
              <a:rPr lang="en-US" dirty="0" smtClean="0"/>
              <a:t>operators</a:t>
            </a:r>
          </a:p>
          <a:p>
            <a:pPr lvl="1"/>
            <a:r>
              <a:rPr lang="en-US" dirty="0" smtClean="0"/>
              <a:t>3G is the LCD for roaming – 4G is more random!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7205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The Mobile IPv6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result is that the approach to IPv6  transition is  highly fragmented across the operators and across handsets</a:t>
            </a:r>
          </a:p>
          <a:p>
            <a:endParaRPr lang="en-US" dirty="0" smtClean="0"/>
          </a:p>
          <a:p>
            <a:r>
              <a:rPr lang="en-US" dirty="0" smtClean="0"/>
              <a:t>The result is the deployment of various </a:t>
            </a:r>
            <a:r>
              <a:rPr lang="en-US" dirty="0"/>
              <a:t>permutations of </a:t>
            </a:r>
            <a:r>
              <a:rPr lang="en-US" dirty="0" smtClean="0"/>
              <a:t>transitional IPv4 </a:t>
            </a:r>
            <a:r>
              <a:rPr lang="en-US" dirty="0"/>
              <a:t>and IPv6 </a:t>
            </a:r>
            <a:r>
              <a:rPr lang="en-US" dirty="0" smtClean="0"/>
              <a:t>support in </a:t>
            </a:r>
            <a:r>
              <a:rPr lang="en-US" dirty="0"/>
              <a:t>the mobile environment:</a:t>
            </a:r>
          </a:p>
          <a:p>
            <a:pPr lvl="1"/>
            <a:r>
              <a:rPr lang="en-US" dirty="0"/>
              <a:t>Native mode dual </a:t>
            </a:r>
            <a:r>
              <a:rPr lang="en-US" dirty="0" smtClean="0"/>
              <a:t>stack over LTE: e.g. Verizon</a:t>
            </a:r>
            <a:endParaRPr lang="en-US" dirty="0"/>
          </a:p>
          <a:p>
            <a:pPr lvl="1"/>
            <a:r>
              <a:rPr lang="en-US" dirty="0"/>
              <a:t>IPv4 layered over </a:t>
            </a:r>
            <a:r>
              <a:rPr lang="en-US" dirty="0" smtClean="0"/>
              <a:t>native IPv6</a:t>
            </a:r>
            <a:r>
              <a:rPr lang="en-US" dirty="0"/>
              <a:t>, 464 XLAT: </a:t>
            </a:r>
            <a:r>
              <a:rPr lang="en-US" dirty="0" smtClean="0"/>
              <a:t>e.g. T</a:t>
            </a:r>
            <a:r>
              <a:rPr lang="en-US" dirty="0"/>
              <a:t>-</a:t>
            </a:r>
            <a:r>
              <a:rPr lang="en-US" dirty="0" smtClean="0"/>
              <a:t>Mobile</a:t>
            </a:r>
          </a:p>
          <a:p>
            <a:pPr lvl="1"/>
            <a:r>
              <a:rPr lang="en-US" dirty="0" smtClean="0"/>
              <a:t>IPv4 synthesized over native IPv6 with NAT64 support</a:t>
            </a:r>
          </a:p>
          <a:p>
            <a:pPr lvl="1"/>
            <a:r>
              <a:rPr lang="en-US" dirty="0" smtClean="0"/>
              <a:t>IPv6 </a:t>
            </a:r>
            <a:r>
              <a:rPr lang="en-US" dirty="0" err="1" smtClean="0"/>
              <a:t>tunnelled</a:t>
            </a:r>
            <a:r>
              <a:rPr lang="en-US" dirty="0" smtClean="0"/>
              <a:t> over IPv4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724676"/>
      </p:ext>
    </p:extLst>
  </p:cSld>
  <p:clrMapOvr>
    <a:masterClrMapping/>
  </p:clrMapOvr>
</p:sld>
</file>

<file path=ppt/theme/theme1.xml><?xml version="1.0" encoding="utf-8"?>
<a:theme xmlns:a="http://schemas.openxmlformats.org/drawingml/2006/main" name="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APNIC33PowerPointTemplateFinal.potx</Template>
  <TotalTime>2540</TotalTime>
  <Words>1380</Words>
  <Application>Microsoft Macintosh PowerPoint</Application>
  <PresentationFormat>On-screen Show (4:3)</PresentationFormat>
  <Paragraphs>202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APNIC33PowerPointTemplateFinal</vt:lpstr>
      <vt:lpstr>An Update on Mobility in Today’s Internet</vt:lpstr>
      <vt:lpstr>Counting Platforms</vt:lpstr>
      <vt:lpstr>Counting the Money</vt:lpstr>
      <vt:lpstr>Mobile Production Numbers</vt:lpstr>
      <vt:lpstr>Who’s playing</vt:lpstr>
      <vt:lpstr>We used to think…</vt:lpstr>
      <vt:lpstr>One Mobile Technology? </vt:lpstr>
      <vt:lpstr>One Mobile Technology? Not!</vt:lpstr>
      <vt:lpstr>The Mobile IPv6 Story</vt:lpstr>
      <vt:lpstr>The Mobile IPv6 Story</vt:lpstr>
      <vt:lpstr>Dual Stack vs Mono Stack</vt:lpstr>
      <vt:lpstr>Mobile Devices and IPv6</vt:lpstr>
      <vt:lpstr>Mobile Devices and IPv6</vt:lpstr>
      <vt:lpstr>It’s not just Transitional Complexities</vt:lpstr>
      <vt:lpstr>The Mobile Stack Model</vt:lpstr>
      <vt:lpstr>Cracks in the Stack</vt:lpstr>
      <vt:lpstr>Cracks in the Stack</vt:lpstr>
      <vt:lpstr>Cracks in the Stack</vt:lpstr>
      <vt:lpstr>Cracks in the Stack</vt:lpstr>
      <vt:lpstr>Where now for Mobiles?</vt:lpstr>
      <vt:lpstr>Where now for Mobiles?</vt:lpstr>
      <vt:lpstr>Where now for Mobiles?</vt:lpstr>
      <vt:lpstr>Where now for Mobiles?</vt:lpstr>
      <vt:lpstr>Thank 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APNIC PowerPoint Template</dc:title>
  <dc:creator>Rebekah</dc:creator>
  <cp:lastModifiedBy>Geoff Huston</cp:lastModifiedBy>
  <cp:revision>76</cp:revision>
  <dcterms:created xsi:type="dcterms:W3CDTF">2015-02-09T02:38:37Z</dcterms:created>
  <dcterms:modified xsi:type="dcterms:W3CDTF">2015-08-30T07:42:23Z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1.0</vt:lpwstr>
  </property>
  <property fmtid="{D5CDD505-2E9C-101B-9397-08002B2CF9AE}" pid="3" name="Classification">
    <vt:lpwstr>Unclassified</vt:lpwstr>
  </property>
</Properties>
</file>