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40" r:id="rId3"/>
    <p:sldId id="341" r:id="rId4"/>
    <p:sldId id="344" r:id="rId5"/>
    <p:sldId id="374" r:id="rId6"/>
    <p:sldId id="257" r:id="rId7"/>
    <p:sldId id="307" r:id="rId8"/>
    <p:sldId id="315" r:id="rId9"/>
    <p:sldId id="332" r:id="rId10"/>
    <p:sldId id="313" r:id="rId11"/>
    <p:sldId id="258" r:id="rId12"/>
    <p:sldId id="322" r:id="rId13"/>
    <p:sldId id="312" r:id="rId14"/>
    <p:sldId id="316" r:id="rId15"/>
    <p:sldId id="317" r:id="rId16"/>
    <p:sldId id="314" r:id="rId17"/>
    <p:sldId id="260" r:id="rId18"/>
    <p:sldId id="281" r:id="rId19"/>
    <p:sldId id="333" r:id="rId20"/>
    <p:sldId id="334" r:id="rId21"/>
    <p:sldId id="335" r:id="rId22"/>
    <p:sldId id="323" r:id="rId23"/>
    <p:sldId id="345" r:id="rId24"/>
    <p:sldId id="346" r:id="rId25"/>
    <p:sldId id="347" r:id="rId26"/>
    <p:sldId id="337" r:id="rId27"/>
    <p:sldId id="375" r:id="rId28"/>
    <p:sldId id="348" r:id="rId29"/>
    <p:sldId id="336" r:id="rId30"/>
    <p:sldId id="349" r:id="rId31"/>
    <p:sldId id="350" r:id="rId32"/>
    <p:sldId id="351" r:id="rId33"/>
    <p:sldId id="352" r:id="rId34"/>
    <p:sldId id="353" r:id="rId35"/>
    <p:sldId id="355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370" r:id="rId50"/>
    <p:sldId id="342" r:id="rId51"/>
    <p:sldId id="371" r:id="rId52"/>
    <p:sldId id="343" r:id="rId53"/>
    <p:sldId id="372" r:id="rId54"/>
    <p:sldId id="373" r:id="rId55"/>
    <p:sldId id="299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1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27/08/15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1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27/08/15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8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27/08/15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9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27/08/15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9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27/08/15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1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27/08/15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5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27/08/15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6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27/08/15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2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27/08/15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2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27/08/15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2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27/08/15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3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981D7-55C9-5F48-AEC0-C802A22356E9}" type="datetimeFigureOut">
              <a:rPr lang="en-US" smtClean="0"/>
              <a:t>27/08/15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6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owderfinger Type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Rolling the Keys of the DNS Root Zone</a:t>
            </a:r>
            <a:endParaRPr lang="en-US" sz="2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7625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sz="2000" dirty="0" smtClean="0">
                <a:latin typeface="AhnbergHand"/>
                <a:cs typeface="AhnbergHand"/>
              </a:rPr>
              <a:t>Geoff Huston</a:t>
            </a:r>
          </a:p>
          <a:p>
            <a:pPr algn="r"/>
            <a:r>
              <a:rPr lang="en-US" sz="2000" dirty="0" smtClean="0">
                <a:latin typeface="AhnbergHand"/>
                <a:cs typeface="AhnbergHand"/>
              </a:rPr>
              <a:t>APNIC Labs</a:t>
            </a:r>
            <a:endParaRPr lang="en-US" sz="2000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89272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Root Zone Key Signing Key signs the DNSKEY RR set of the root zone</a:t>
            </a:r>
          </a:p>
          <a:p>
            <a:pPr lvl="1"/>
            <a:r>
              <a:rPr lang="en-US" dirty="0" smtClean="0"/>
              <a:t>The Zone Signing Key (ZSK) signs the individual root zone entries</a:t>
            </a:r>
          </a:p>
          <a:p>
            <a:r>
              <a:rPr lang="en-US" dirty="0" smtClean="0"/>
              <a:t>The KSK Public Key is used as the DNSSEC Validation trust anchor</a:t>
            </a:r>
          </a:p>
          <a:p>
            <a:pPr lvl="1"/>
            <a:r>
              <a:rPr lang="en-US" dirty="0" smtClean="0"/>
              <a:t>It is copied everywhere as “configuration data”</a:t>
            </a:r>
          </a:p>
        </p:txBody>
      </p:sp>
    </p:spTree>
    <p:extLst>
      <p:ext uri="{BB962C8B-B14F-4D97-AF65-F5344CB8AC3E}">
        <p14:creationId xmlns:p14="http://schemas.microsoft.com/office/powerpoint/2010/main" val="165570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9270"/>
            <a:ext cx="8229600" cy="1143000"/>
          </a:xfrm>
        </p:spPr>
        <p:txBody>
          <a:bodyPr/>
          <a:lstStyle/>
          <a:p>
            <a:r>
              <a:rPr lang="en-US" dirty="0" smtClean="0"/>
              <a:t>Five Years Ago…</a:t>
            </a:r>
            <a:endParaRPr lang="en-US" dirty="0"/>
          </a:p>
        </p:txBody>
      </p:sp>
      <p:pic>
        <p:nvPicPr>
          <p:cNvPr id="4" name="Picture 3" descr="Screen Shot 2015-04-30 at 8.52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19" y="2967068"/>
            <a:ext cx="4501443" cy="3725832"/>
          </a:xfrm>
          <a:prstGeom prst="rect">
            <a:avLst/>
          </a:prstGeom>
        </p:spPr>
      </p:pic>
      <p:pic>
        <p:nvPicPr>
          <p:cNvPr id="5" name="Picture 4" descr="Screen Shot 2015-04-30 at 8.53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3" y="767661"/>
            <a:ext cx="4223926" cy="2449877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2643481" y="3151481"/>
            <a:ext cx="2878667" cy="197556"/>
          </a:xfrm>
          <a:custGeom>
            <a:avLst/>
            <a:gdLst>
              <a:gd name="connsiteX0" fmla="*/ 0 w 2878667"/>
              <a:gd name="connsiteY0" fmla="*/ 94075 h 197556"/>
              <a:gd name="connsiteX1" fmla="*/ 987778 w 2878667"/>
              <a:gd name="connsiteY1" fmla="*/ 84667 h 197556"/>
              <a:gd name="connsiteX2" fmla="*/ 1138297 w 2878667"/>
              <a:gd name="connsiteY2" fmla="*/ 0 h 197556"/>
              <a:gd name="connsiteX3" fmla="*/ 1044223 w 2878667"/>
              <a:gd name="connsiteY3" fmla="*/ 197556 h 197556"/>
              <a:gd name="connsiteX4" fmla="*/ 1222963 w 2878667"/>
              <a:gd name="connsiteY4" fmla="*/ 75260 h 197556"/>
              <a:gd name="connsiteX5" fmla="*/ 2878667 w 2878667"/>
              <a:gd name="connsiteY5" fmla="*/ 56445 h 197556"/>
              <a:gd name="connsiteX6" fmla="*/ 2878667 w 2878667"/>
              <a:gd name="connsiteY6" fmla="*/ 56445 h 19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8667" h="197556">
                <a:moveTo>
                  <a:pt x="0" y="94075"/>
                </a:moveTo>
                <a:lnTo>
                  <a:pt x="987778" y="84667"/>
                </a:lnTo>
                <a:lnTo>
                  <a:pt x="1138297" y="0"/>
                </a:lnTo>
                <a:lnTo>
                  <a:pt x="1044223" y="197556"/>
                </a:lnTo>
                <a:lnTo>
                  <a:pt x="1222963" y="75260"/>
                </a:lnTo>
                <a:lnTo>
                  <a:pt x="2878667" y="56445"/>
                </a:lnTo>
                <a:lnTo>
                  <a:pt x="2878667" y="56445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117282" y="5371630"/>
            <a:ext cx="4421272" cy="402434"/>
          </a:xfrm>
          <a:custGeom>
            <a:avLst/>
            <a:gdLst>
              <a:gd name="connsiteX0" fmla="*/ 1984348 w 4421272"/>
              <a:gd name="connsiteY0" fmla="*/ 65851 h 402434"/>
              <a:gd name="connsiteX1" fmla="*/ 695533 w 4421272"/>
              <a:gd name="connsiteY1" fmla="*/ 84666 h 402434"/>
              <a:gd name="connsiteX2" fmla="*/ 112274 w 4421272"/>
              <a:gd name="connsiteY2" fmla="*/ 103481 h 402434"/>
              <a:gd name="connsiteX3" fmla="*/ 65237 w 4421272"/>
              <a:gd name="connsiteY3" fmla="*/ 319851 h 402434"/>
              <a:gd name="connsiteX4" fmla="*/ 827237 w 4421272"/>
              <a:gd name="connsiteY4" fmla="*/ 395111 h 402434"/>
              <a:gd name="connsiteX5" fmla="*/ 2915681 w 4421272"/>
              <a:gd name="connsiteY5" fmla="*/ 385703 h 402434"/>
              <a:gd name="connsiteX6" fmla="*/ 4307977 w 4421272"/>
              <a:gd name="connsiteY6" fmla="*/ 272814 h 402434"/>
              <a:gd name="connsiteX7" fmla="*/ 4072792 w 4421272"/>
              <a:gd name="connsiteY7" fmla="*/ 65851 h 402434"/>
              <a:gd name="connsiteX8" fmla="*/ 1965533 w 4421272"/>
              <a:gd name="connsiteY8" fmla="*/ 0 h 40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1272" h="402434">
                <a:moveTo>
                  <a:pt x="1984348" y="65851"/>
                </a:moveTo>
                <a:lnTo>
                  <a:pt x="695533" y="84666"/>
                </a:lnTo>
                <a:cubicBezTo>
                  <a:pt x="383521" y="90938"/>
                  <a:pt x="217323" y="64283"/>
                  <a:pt x="112274" y="103481"/>
                </a:cubicBezTo>
                <a:cubicBezTo>
                  <a:pt x="7225" y="142679"/>
                  <a:pt x="-53923" y="271246"/>
                  <a:pt x="65237" y="319851"/>
                </a:cubicBezTo>
                <a:cubicBezTo>
                  <a:pt x="184397" y="368456"/>
                  <a:pt x="352163" y="384136"/>
                  <a:pt x="827237" y="395111"/>
                </a:cubicBezTo>
                <a:cubicBezTo>
                  <a:pt x="1302311" y="406086"/>
                  <a:pt x="2335558" y="406086"/>
                  <a:pt x="2915681" y="385703"/>
                </a:cubicBezTo>
                <a:cubicBezTo>
                  <a:pt x="3495804" y="365320"/>
                  <a:pt x="4115125" y="326123"/>
                  <a:pt x="4307977" y="272814"/>
                </a:cubicBezTo>
                <a:cubicBezTo>
                  <a:pt x="4500829" y="219505"/>
                  <a:pt x="4463199" y="111320"/>
                  <a:pt x="4072792" y="65851"/>
                </a:cubicBezTo>
                <a:cubicBezTo>
                  <a:pt x="3682385" y="20382"/>
                  <a:pt x="1965533" y="0"/>
                  <a:pt x="1965533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1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9270"/>
            <a:ext cx="8229600" cy="1143000"/>
          </a:xfrm>
        </p:spPr>
        <p:txBody>
          <a:bodyPr/>
          <a:lstStyle/>
          <a:p>
            <a:r>
              <a:rPr lang="en-US" dirty="0" smtClean="0"/>
              <a:t>Five Years Ago…</a:t>
            </a:r>
            <a:endParaRPr lang="en-US" dirty="0"/>
          </a:p>
        </p:txBody>
      </p:sp>
      <p:pic>
        <p:nvPicPr>
          <p:cNvPr id="4" name="Picture 3" descr="Screen Shot 2015-04-30 at 8.52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19" y="2967068"/>
            <a:ext cx="4501443" cy="3725832"/>
          </a:xfrm>
          <a:prstGeom prst="rect">
            <a:avLst/>
          </a:prstGeom>
        </p:spPr>
      </p:pic>
      <p:pic>
        <p:nvPicPr>
          <p:cNvPr id="5" name="Picture 4" descr="Screen Shot 2015-04-30 at 8.53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3" y="767661"/>
            <a:ext cx="4223926" cy="2449877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2643481" y="3151481"/>
            <a:ext cx="2878667" cy="197556"/>
          </a:xfrm>
          <a:custGeom>
            <a:avLst/>
            <a:gdLst>
              <a:gd name="connsiteX0" fmla="*/ 0 w 2878667"/>
              <a:gd name="connsiteY0" fmla="*/ 94075 h 197556"/>
              <a:gd name="connsiteX1" fmla="*/ 987778 w 2878667"/>
              <a:gd name="connsiteY1" fmla="*/ 84667 h 197556"/>
              <a:gd name="connsiteX2" fmla="*/ 1138297 w 2878667"/>
              <a:gd name="connsiteY2" fmla="*/ 0 h 197556"/>
              <a:gd name="connsiteX3" fmla="*/ 1044223 w 2878667"/>
              <a:gd name="connsiteY3" fmla="*/ 197556 h 197556"/>
              <a:gd name="connsiteX4" fmla="*/ 1222963 w 2878667"/>
              <a:gd name="connsiteY4" fmla="*/ 75260 h 197556"/>
              <a:gd name="connsiteX5" fmla="*/ 2878667 w 2878667"/>
              <a:gd name="connsiteY5" fmla="*/ 56445 h 197556"/>
              <a:gd name="connsiteX6" fmla="*/ 2878667 w 2878667"/>
              <a:gd name="connsiteY6" fmla="*/ 56445 h 19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8667" h="197556">
                <a:moveTo>
                  <a:pt x="0" y="94075"/>
                </a:moveTo>
                <a:lnTo>
                  <a:pt x="987778" y="84667"/>
                </a:lnTo>
                <a:lnTo>
                  <a:pt x="1138297" y="0"/>
                </a:lnTo>
                <a:lnTo>
                  <a:pt x="1044223" y="197556"/>
                </a:lnTo>
                <a:lnTo>
                  <a:pt x="1222963" y="75260"/>
                </a:lnTo>
                <a:lnTo>
                  <a:pt x="2878667" y="56445"/>
                </a:lnTo>
                <a:lnTo>
                  <a:pt x="2878667" y="56445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117282" y="5371630"/>
            <a:ext cx="4421272" cy="402434"/>
          </a:xfrm>
          <a:custGeom>
            <a:avLst/>
            <a:gdLst>
              <a:gd name="connsiteX0" fmla="*/ 1984348 w 4421272"/>
              <a:gd name="connsiteY0" fmla="*/ 65851 h 402434"/>
              <a:gd name="connsiteX1" fmla="*/ 695533 w 4421272"/>
              <a:gd name="connsiteY1" fmla="*/ 84666 h 402434"/>
              <a:gd name="connsiteX2" fmla="*/ 112274 w 4421272"/>
              <a:gd name="connsiteY2" fmla="*/ 103481 h 402434"/>
              <a:gd name="connsiteX3" fmla="*/ 65237 w 4421272"/>
              <a:gd name="connsiteY3" fmla="*/ 319851 h 402434"/>
              <a:gd name="connsiteX4" fmla="*/ 827237 w 4421272"/>
              <a:gd name="connsiteY4" fmla="*/ 395111 h 402434"/>
              <a:gd name="connsiteX5" fmla="*/ 2915681 w 4421272"/>
              <a:gd name="connsiteY5" fmla="*/ 385703 h 402434"/>
              <a:gd name="connsiteX6" fmla="*/ 4307977 w 4421272"/>
              <a:gd name="connsiteY6" fmla="*/ 272814 h 402434"/>
              <a:gd name="connsiteX7" fmla="*/ 4072792 w 4421272"/>
              <a:gd name="connsiteY7" fmla="*/ 65851 h 402434"/>
              <a:gd name="connsiteX8" fmla="*/ 1965533 w 4421272"/>
              <a:gd name="connsiteY8" fmla="*/ 0 h 40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1272" h="402434">
                <a:moveTo>
                  <a:pt x="1984348" y="65851"/>
                </a:moveTo>
                <a:lnTo>
                  <a:pt x="695533" y="84666"/>
                </a:lnTo>
                <a:cubicBezTo>
                  <a:pt x="383521" y="90938"/>
                  <a:pt x="217323" y="64283"/>
                  <a:pt x="112274" y="103481"/>
                </a:cubicBezTo>
                <a:cubicBezTo>
                  <a:pt x="7225" y="142679"/>
                  <a:pt x="-53923" y="271246"/>
                  <a:pt x="65237" y="319851"/>
                </a:cubicBezTo>
                <a:cubicBezTo>
                  <a:pt x="184397" y="368456"/>
                  <a:pt x="352163" y="384136"/>
                  <a:pt x="827237" y="395111"/>
                </a:cubicBezTo>
                <a:cubicBezTo>
                  <a:pt x="1302311" y="406086"/>
                  <a:pt x="2335558" y="406086"/>
                  <a:pt x="2915681" y="385703"/>
                </a:cubicBezTo>
                <a:cubicBezTo>
                  <a:pt x="3495804" y="365320"/>
                  <a:pt x="4115125" y="326123"/>
                  <a:pt x="4307977" y="272814"/>
                </a:cubicBezTo>
                <a:cubicBezTo>
                  <a:pt x="4500829" y="219505"/>
                  <a:pt x="4463199" y="111320"/>
                  <a:pt x="4072792" y="65851"/>
                </a:cubicBezTo>
                <a:cubicBezTo>
                  <a:pt x="3682385" y="20382"/>
                  <a:pt x="1965533" y="0"/>
                  <a:pt x="1965533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Shot 2015-04-30 at 8.56.25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t="8985" r="8268" b="7888"/>
          <a:stretch/>
        </p:blipFill>
        <p:spPr>
          <a:xfrm>
            <a:off x="2966156" y="2563520"/>
            <a:ext cx="2822222" cy="28504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133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Cast of 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 Zone Management Partners:</a:t>
            </a:r>
          </a:p>
          <a:p>
            <a:pPr lvl="1"/>
            <a:r>
              <a:rPr lang="en-US" dirty="0" smtClean="0"/>
              <a:t>Internet Corporation for Assigned Names and Numbers (ICANN)</a:t>
            </a:r>
          </a:p>
          <a:p>
            <a:pPr lvl="1"/>
            <a:r>
              <a:rPr lang="en-US" dirty="0" smtClean="0"/>
              <a:t>National Telecommunications and Information Administration, US Department of Commerce (NTIA)</a:t>
            </a:r>
          </a:p>
          <a:p>
            <a:pPr lvl="1"/>
            <a:r>
              <a:rPr lang="en-US" dirty="0" err="1" smtClean="0"/>
              <a:t>Verisign</a:t>
            </a:r>
            <a:endParaRPr lang="en-US" dirty="0" smtClean="0"/>
          </a:p>
          <a:p>
            <a:r>
              <a:rPr lang="en-US" dirty="0" smtClean="0"/>
              <a:t>External Design Team for KSK Roll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26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ICANN Public Consultation – 2012</a:t>
            </a:r>
          </a:p>
          <a:p>
            <a:r>
              <a:rPr lang="en-US" dirty="0" smtClean="0"/>
              <a:t>Detailed Engineering Study - 2013</a:t>
            </a:r>
          </a:p>
          <a:p>
            <a:r>
              <a:rPr lang="en-US" dirty="0" smtClean="0"/>
              <a:t>SSAC Study (SAC-063) - 2013</a:t>
            </a:r>
          </a:p>
          <a:p>
            <a:r>
              <a:rPr lang="en-US" dirty="0" smtClean="0"/>
              <a:t>KSK Roll Design Team - 2015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55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2015 Design Team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January – June:</a:t>
            </a:r>
          </a:p>
          <a:p>
            <a:pPr marL="457200" lvl="1" indent="0">
              <a:buNone/>
            </a:pPr>
            <a:r>
              <a:rPr lang="en-US" dirty="0" smtClean="0"/>
              <a:t>Study, discuss, measure, ponder, discuss some more</a:t>
            </a:r>
          </a:p>
          <a:p>
            <a:r>
              <a:rPr lang="en-US" dirty="0" smtClean="0"/>
              <a:t>August</a:t>
            </a:r>
          </a:p>
          <a:p>
            <a:pPr lvl="1"/>
            <a:r>
              <a:rPr lang="en-US" dirty="0" smtClean="0"/>
              <a:t>Present a draft report for ICANN Public Comment</a:t>
            </a:r>
          </a:p>
          <a:p>
            <a:pPr marL="457200" lvl="1" indent="0">
              <a:buNone/>
            </a:pPr>
            <a:r>
              <a:rPr lang="en-US" sz="2200" dirty="0"/>
              <a:t>https://</a:t>
            </a:r>
            <a:r>
              <a:rPr lang="en-US" sz="2200" dirty="0" err="1"/>
              <a:t>www.icann.org</a:t>
            </a:r>
            <a:r>
              <a:rPr lang="en-US" sz="2200" dirty="0"/>
              <a:t>/public-comments/root-ksk-2015-08-06-</a:t>
            </a:r>
            <a:r>
              <a:rPr lang="en-US" sz="2200" dirty="0" smtClean="0"/>
              <a:t>en</a:t>
            </a:r>
          </a:p>
          <a:p>
            <a:pPr marL="457200" lvl="1" indent="0">
              <a:buNone/>
            </a:pPr>
            <a:r>
              <a:rPr lang="en-US" sz="2200" dirty="0" smtClean="0"/>
              <a:t>(comment close 15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September 2015)</a:t>
            </a:r>
          </a:p>
          <a:p>
            <a:r>
              <a:rPr lang="en-US" dirty="0" smtClean="0"/>
              <a:t>September</a:t>
            </a:r>
          </a:p>
          <a:p>
            <a:pPr lvl="1"/>
            <a:r>
              <a:rPr lang="en-US" dirty="0" smtClean="0"/>
              <a:t>Prepare final report</a:t>
            </a:r>
          </a:p>
          <a:p>
            <a:r>
              <a:rPr lang="en-US" dirty="0" smtClean="0"/>
              <a:t>Pass to the Root Zone Management Partners who then will develop an operational plan and execute</a:t>
            </a:r>
          </a:p>
        </p:txBody>
      </p:sp>
    </p:spTree>
    <p:extLst>
      <p:ext uri="{BB962C8B-B14F-4D97-AF65-F5344CB8AC3E}">
        <p14:creationId xmlns:p14="http://schemas.microsoft.com/office/powerpoint/2010/main" val="379859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Rolling the KSK?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DNS resolvers that perform validation of DNS responses use a local copy of the KSK</a:t>
            </a:r>
          </a:p>
          <a:p>
            <a:r>
              <a:rPr lang="en-US" dirty="0" smtClean="0"/>
              <a:t>They will need to load a new KSK public key and replace the existing trust anchor with this new value at the appropriate time</a:t>
            </a:r>
          </a:p>
          <a:p>
            <a:r>
              <a:rPr lang="en-US" dirty="0" smtClean="0"/>
              <a:t>This key roll could have a public impact, particularly if DNSSEC-validating resolvers do not load the new KSK</a:t>
            </a:r>
          </a:p>
        </p:txBody>
      </p:sp>
    </p:spTree>
    <p:extLst>
      <p:ext uri="{BB962C8B-B14F-4D97-AF65-F5344CB8AC3E}">
        <p14:creationId xmlns:p14="http://schemas.microsoft.com/office/powerpoint/2010/main" val="3489683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Easy, Right?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Publish a new KSK and include it in DNSKEY responses, signed by the old KSK</a:t>
            </a:r>
          </a:p>
          <a:p>
            <a:r>
              <a:rPr lang="en-US" dirty="0" smtClean="0"/>
              <a:t>Use the new KSK to sign the ZSK, as well as the old KSK signature</a:t>
            </a:r>
          </a:p>
          <a:p>
            <a:pPr lvl="1"/>
            <a:r>
              <a:rPr lang="en-US" dirty="0" smtClean="0"/>
              <a:t>Resolvers use old-signs-over-new to pick up the new KSK, validate it using the old KSK, and replace the local trust anchor material with the new KSK</a:t>
            </a:r>
          </a:p>
          <a:p>
            <a:r>
              <a:rPr lang="en-US" dirty="0" smtClean="0"/>
              <a:t>Withdraw the old signature signed via the old KSK</a:t>
            </a:r>
          </a:p>
          <a:p>
            <a:r>
              <a:rPr lang="en-US" dirty="0" smtClean="0"/>
              <a:t>Revoke the old KSK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RFC5011 Approach</a:t>
            </a:r>
            <a:endParaRPr lang="en-US" dirty="0"/>
          </a:p>
        </p:txBody>
      </p:sp>
      <p:pic>
        <p:nvPicPr>
          <p:cNvPr id="5" name="Picture 4" descr="Screen Shot 2015-08-17 at 1.00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69" y="1684289"/>
            <a:ext cx="7905331" cy="517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6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Introduce New KSK</a:t>
            </a:r>
            <a:endParaRPr lang="en-US" dirty="0"/>
          </a:p>
        </p:txBody>
      </p:sp>
      <p:pic>
        <p:nvPicPr>
          <p:cNvPr id="5" name="Picture 4" descr="Screen Shot 2015-08-17 at 1.00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69" y="1684289"/>
            <a:ext cx="7905331" cy="5173711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445691" y="5163763"/>
            <a:ext cx="2194420" cy="990601"/>
          </a:xfrm>
          <a:custGeom>
            <a:avLst/>
            <a:gdLst>
              <a:gd name="connsiteX0" fmla="*/ 1682339 w 2194420"/>
              <a:gd name="connsiteY0" fmla="*/ 896522 h 990601"/>
              <a:gd name="connsiteX1" fmla="*/ 2082162 w 2194420"/>
              <a:gd name="connsiteY1" fmla="*/ 520204 h 990601"/>
              <a:gd name="connsiteX2" fmla="*/ 2160559 w 2194420"/>
              <a:gd name="connsiteY2" fmla="*/ 81166 h 990601"/>
              <a:gd name="connsiteX3" fmla="*/ 1596103 w 2194420"/>
              <a:gd name="connsiteY3" fmla="*/ 10607 h 990601"/>
              <a:gd name="connsiteX4" fmla="*/ 239839 w 2194420"/>
              <a:gd name="connsiteY4" fmla="*/ 214446 h 990601"/>
              <a:gd name="connsiteX5" fmla="*/ 43847 w 2194420"/>
              <a:gd name="connsiteY5" fmla="*/ 692683 h 990601"/>
              <a:gd name="connsiteX6" fmla="*/ 741578 w 2194420"/>
              <a:gd name="connsiteY6" fmla="*/ 912202 h 990601"/>
              <a:gd name="connsiteX7" fmla="*/ 1776415 w 2194420"/>
              <a:gd name="connsiteY7" fmla="*/ 990601 h 99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420" h="990601">
                <a:moveTo>
                  <a:pt x="1682339" y="896522"/>
                </a:moveTo>
                <a:cubicBezTo>
                  <a:pt x="1842399" y="776309"/>
                  <a:pt x="2002459" y="656097"/>
                  <a:pt x="2082162" y="520204"/>
                </a:cubicBezTo>
                <a:cubicBezTo>
                  <a:pt x="2161865" y="384311"/>
                  <a:pt x="2241569" y="166099"/>
                  <a:pt x="2160559" y="81166"/>
                </a:cubicBezTo>
                <a:cubicBezTo>
                  <a:pt x="2079549" y="-3767"/>
                  <a:pt x="1916223" y="-11606"/>
                  <a:pt x="1596103" y="10607"/>
                </a:cubicBezTo>
                <a:cubicBezTo>
                  <a:pt x="1275983" y="32820"/>
                  <a:pt x="498548" y="100767"/>
                  <a:pt x="239839" y="214446"/>
                </a:cubicBezTo>
                <a:cubicBezTo>
                  <a:pt x="-18870" y="328125"/>
                  <a:pt x="-39776" y="576390"/>
                  <a:pt x="43847" y="692683"/>
                </a:cubicBezTo>
                <a:cubicBezTo>
                  <a:pt x="127470" y="808976"/>
                  <a:pt x="452817" y="862549"/>
                  <a:pt x="741578" y="912202"/>
                </a:cubicBezTo>
                <a:cubicBezTo>
                  <a:pt x="1030339" y="961855"/>
                  <a:pt x="1776415" y="990601"/>
                  <a:pt x="1776415" y="99060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4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DNSSEC in AU</a:t>
            </a:r>
            <a:endParaRPr lang="en-US" dirty="0"/>
          </a:p>
        </p:txBody>
      </p:sp>
      <p:pic>
        <p:nvPicPr>
          <p:cNvPr id="4" name="Content Placeholder 3" descr="Screen Shot 2015-08-17 at 8.35.4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" b="1077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2367267" y="4881908"/>
            <a:ext cx="596625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1 in 6 Australian users use DNS resolvers that validate responses with DNSSEC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983219" y="3501349"/>
            <a:ext cx="947465" cy="1129691"/>
          </a:xfrm>
          <a:custGeom>
            <a:avLst/>
            <a:gdLst>
              <a:gd name="connsiteX0" fmla="*/ 112142 w 947465"/>
              <a:gd name="connsiteY0" fmla="*/ 1129691 h 1129691"/>
              <a:gd name="connsiteX1" fmla="*/ 915631 w 947465"/>
              <a:gd name="connsiteY1" fmla="*/ 663131 h 1129691"/>
              <a:gd name="connsiteX2" fmla="*/ 716918 w 947465"/>
              <a:gd name="connsiteY2" fmla="*/ 127451 h 1129691"/>
              <a:gd name="connsiteX3" fmla="*/ 68944 w 947465"/>
              <a:gd name="connsiteY3" fmla="*/ 41051 h 1129691"/>
              <a:gd name="connsiteX4" fmla="*/ 43025 w 947465"/>
              <a:gd name="connsiteY4" fmla="*/ 671771 h 1129691"/>
              <a:gd name="connsiteX5" fmla="*/ 284935 w 947465"/>
              <a:gd name="connsiteY5" fmla="*/ 792731 h 112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7465" h="1129691">
                <a:moveTo>
                  <a:pt x="112142" y="1129691"/>
                </a:moveTo>
                <a:cubicBezTo>
                  <a:pt x="463488" y="979931"/>
                  <a:pt x="814835" y="830171"/>
                  <a:pt x="915631" y="663131"/>
                </a:cubicBezTo>
                <a:cubicBezTo>
                  <a:pt x="1016427" y="496091"/>
                  <a:pt x="858032" y="231131"/>
                  <a:pt x="716918" y="127451"/>
                </a:cubicBezTo>
                <a:cubicBezTo>
                  <a:pt x="575804" y="23771"/>
                  <a:pt x="181259" y="-49669"/>
                  <a:pt x="68944" y="41051"/>
                </a:cubicBezTo>
                <a:cubicBezTo>
                  <a:pt x="-43371" y="131771"/>
                  <a:pt x="7027" y="546491"/>
                  <a:pt x="43025" y="671771"/>
                </a:cubicBezTo>
                <a:cubicBezTo>
                  <a:pt x="79023" y="797051"/>
                  <a:pt x="284935" y="792731"/>
                  <a:pt x="284935" y="79273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555301" y="4371804"/>
            <a:ext cx="2497716" cy="432036"/>
          </a:xfrm>
          <a:custGeom>
            <a:avLst/>
            <a:gdLst>
              <a:gd name="connsiteX0" fmla="*/ 0 w 2497716"/>
              <a:gd name="connsiteY0" fmla="*/ 432036 h 432036"/>
              <a:gd name="connsiteX1" fmla="*/ 1261391 w 2497716"/>
              <a:gd name="connsiteY1" fmla="*/ 233316 h 432036"/>
              <a:gd name="connsiteX2" fmla="*/ 2410465 w 2497716"/>
              <a:gd name="connsiteY2" fmla="*/ 86436 h 432036"/>
              <a:gd name="connsiteX3" fmla="*/ 2159915 w 2497716"/>
              <a:gd name="connsiteY3" fmla="*/ 36 h 432036"/>
              <a:gd name="connsiteX4" fmla="*/ 2496862 w 2497716"/>
              <a:gd name="connsiteY4" fmla="*/ 77796 h 432036"/>
              <a:gd name="connsiteX5" fmla="*/ 2263591 w 2497716"/>
              <a:gd name="connsiteY5" fmla="*/ 224676 h 43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7716" h="432036">
                <a:moveTo>
                  <a:pt x="0" y="432036"/>
                </a:moveTo>
                <a:lnTo>
                  <a:pt x="1261391" y="233316"/>
                </a:lnTo>
                <a:cubicBezTo>
                  <a:pt x="1663135" y="175716"/>
                  <a:pt x="2260711" y="125316"/>
                  <a:pt x="2410465" y="86436"/>
                </a:cubicBezTo>
                <a:cubicBezTo>
                  <a:pt x="2560219" y="47556"/>
                  <a:pt x="2145515" y="1476"/>
                  <a:pt x="2159915" y="36"/>
                </a:cubicBezTo>
                <a:cubicBezTo>
                  <a:pt x="2174315" y="-1404"/>
                  <a:pt x="2479583" y="40356"/>
                  <a:pt x="2496862" y="77796"/>
                </a:cubicBezTo>
                <a:cubicBezTo>
                  <a:pt x="2514141" y="115236"/>
                  <a:pt x="2263591" y="224676"/>
                  <a:pt x="2263591" y="22467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92524" y="6523919"/>
            <a:ext cx="3093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tats.labs.apnic.net</a:t>
            </a:r>
            <a:r>
              <a:rPr lang="en-US" dirty="0" smtClean="0"/>
              <a:t>/</a:t>
            </a:r>
            <a:r>
              <a:rPr lang="en-US" dirty="0" err="1" smtClean="0"/>
              <a:t>dnssec</a:t>
            </a:r>
            <a:r>
              <a:rPr lang="en-US" dirty="0" smtClean="0"/>
              <a:t>/AU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22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Cutover to New KSK</a:t>
            </a:r>
            <a:endParaRPr lang="en-US" dirty="0"/>
          </a:p>
        </p:txBody>
      </p:sp>
      <p:pic>
        <p:nvPicPr>
          <p:cNvPr id="5" name="Picture 4" descr="Screen Shot 2015-08-17 at 1.00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69" y="1684289"/>
            <a:ext cx="7905331" cy="5173711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100483" y="4709847"/>
            <a:ext cx="682510" cy="1726755"/>
          </a:xfrm>
          <a:custGeom>
            <a:avLst/>
            <a:gdLst>
              <a:gd name="connsiteX0" fmla="*/ 231379 w 682510"/>
              <a:gd name="connsiteY0" fmla="*/ 1515077 h 1726755"/>
              <a:gd name="connsiteX1" fmla="*/ 639042 w 682510"/>
              <a:gd name="connsiteY1" fmla="*/ 1311238 h 1726755"/>
              <a:gd name="connsiteX2" fmla="*/ 639042 w 682510"/>
              <a:gd name="connsiteY2" fmla="*/ 558602 h 1726755"/>
              <a:gd name="connsiteX3" fmla="*/ 356813 w 682510"/>
              <a:gd name="connsiteY3" fmla="*/ 25485 h 1726755"/>
              <a:gd name="connsiteX4" fmla="*/ 11868 w 682510"/>
              <a:gd name="connsiteY4" fmla="*/ 221484 h 1726755"/>
              <a:gd name="connsiteX5" fmla="*/ 98104 w 682510"/>
              <a:gd name="connsiteY5" fmla="*/ 1389637 h 1726755"/>
              <a:gd name="connsiteX6" fmla="*/ 278417 w 682510"/>
              <a:gd name="connsiteY6" fmla="*/ 1726755 h 172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510" h="1726755">
                <a:moveTo>
                  <a:pt x="231379" y="1515077"/>
                </a:moveTo>
                <a:cubicBezTo>
                  <a:pt x="401238" y="1492864"/>
                  <a:pt x="571098" y="1470651"/>
                  <a:pt x="639042" y="1311238"/>
                </a:cubicBezTo>
                <a:cubicBezTo>
                  <a:pt x="706986" y="1151825"/>
                  <a:pt x="686080" y="772894"/>
                  <a:pt x="639042" y="558602"/>
                </a:cubicBezTo>
                <a:cubicBezTo>
                  <a:pt x="592004" y="344310"/>
                  <a:pt x="461342" y="81671"/>
                  <a:pt x="356813" y="25485"/>
                </a:cubicBezTo>
                <a:cubicBezTo>
                  <a:pt x="252284" y="-30701"/>
                  <a:pt x="54986" y="-5875"/>
                  <a:pt x="11868" y="221484"/>
                </a:cubicBezTo>
                <a:cubicBezTo>
                  <a:pt x="-31250" y="448843"/>
                  <a:pt x="53679" y="1138759"/>
                  <a:pt x="98104" y="1389637"/>
                </a:cubicBezTo>
                <a:cubicBezTo>
                  <a:pt x="142529" y="1640515"/>
                  <a:pt x="278417" y="1726755"/>
                  <a:pt x="278417" y="172675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2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Destroy Old KSK</a:t>
            </a:r>
            <a:endParaRPr lang="en-US" dirty="0"/>
          </a:p>
        </p:txBody>
      </p:sp>
      <p:pic>
        <p:nvPicPr>
          <p:cNvPr id="5" name="Picture 4" descr="Screen Shot 2015-08-17 at 1.00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69" y="1684289"/>
            <a:ext cx="7905331" cy="5173711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6286832" y="4898968"/>
            <a:ext cx="824811" cy="1420035"/>
          </a:xfrm>
          <a:custGeom>
            <a:avLst/>
            <a:gdLst>
              <a:gd name="connsiteX0" fmla="*/ 188739 w 824811"/>
              <a:gd name="connsiteY0" fmla="*/ 1318116 h 1420035"/>
              <a:gd name="connsiteX1" fmla="*/ 761035 w 824811"/>
              <a:gd name="connsiteY1" fmla="*/ 1286756 h 1420035"/>
              <a:gd name="connsiteX2" fmla="*/ 792394 w 824811"/>
              <a:gd name="connsiteY2" fmla="*/ 432201 h 1420035"/>
              <a:gd name="connsiteX3" fmla="*/ 596402 w 824811"/>
              <a:gd name="connsiteY3" fmla="*/ 1003 h 1420035"/>
              <a:gd name="connsiteX4" fmla="*/ 274975 w 824811"/>
              <a:gd name="connsiteY4" fmla="*/ 541960 h 1420035"/>
              <a:gd name="connsiteX5" fmla="*/ 587 w 824811"/>
              <a:gd name="connsiteY5" fmla="*/ 1216196 h 1420035"/>
              <a:gd name="connsiteX6" fmla="*/ 196579 w 824811"/>
              <a:gd name="connsiteY6" fmla="*/ 1420035 h 142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811" h="1420035">
                <a:moveTo>
                  <a:pt x="188739" y="1318116"/>
                </a:moveTo>
                <a:cubicBezTo>
                  <a:pt x="424582" y="1376262"/>
                  <a:pt x="660426" y="1434409"/>
                  <a:pt x="761035" y="1286756"/>
                </a:cubicBezTo>
                <a:cubicBezTo>
                  <a:pt x="861644" y="1139103"/>
                  <a:pt x="819833" y="646493"/>
                  <a:pt x="792394" y="432201"/>
                </a:cubicBezTo>
                <a:cubicBezTo>
                  <a:pt x="764955" y="217909"/>
                  <a:pt x="682638" y="-17290"/>
                  <a:pt x="596402" y="1003"/>
                </a:cubicBezTo>
                <a:cubicBezTo>
                  <a:pt x="510166" y="19296"/>
                  <a:pt x="374277" y="339428"/>
                  <a:pt x="274975" y="541960"/>
                </a:cubicBezTo>
                <a:cubicBezTo>
                  <a:pt x="175673" y="744492"/>
                  <a:pt x="13653" y="1069850"/>
                  <a:pt x="587" y="1216196"/>
                </a:cubicBezTo>
                <a:cubicBezTo>
                  <a:pt x="-12479" y="1362542"/>
                  <a:pt x="196579" y="1420035"/>
                  <a:pt x="196579" y="142003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61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6-02 at 10.49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56" y="1744133"/>
            <a:ext cx="4843959" cy="4995333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922869" y="6395914"/>
            <a:ext cx="2970808" cy="404293"/>
          </a:xfrm>
          <a:custGeom>
            <a:avLst/>
            <a:gdLst>
              <a:gd name="connsiteX0" fmla="*/ 2556150 w 2970808"/>
              <a:gd name="connsiteY0" fmla="*/ 390976 h 404293"/>
              <a:gd name="connsiteX1" fmla="*/ 2966225 w 2970808"/>
              <a:gd name="connsiteY1" fmla="*/ 218988 h 404293"/>
              <a:gd name="connsiteX2" fmla="*/ 2318042 w 2970808"/>
              <a:gd name="connsiteY2" fmla="*/ 7311 h 404293"/>
              <a:gd name="connsiteX3" fmla="*/ 108931 w 2970808"/>
              <a:gd name="connsiteY3" fmla="*/ 73460 h 404293"/>
              <a:gd name="connsiteX4" fmla="*/ 479321 w 2970808"/>
              <a:gd name="connsiteY4" fmla="*/ 311597 h 404293"/>
              <a:gd name="connsiteX5" fmla="*/ 1709545 w 2970808"/>
              <a:gd name="connsiteY5" fmla="*/ 404206 h 404293"/>
              <a:gd name="connsiteX6" fmla="*/ 2635519 w 2970808"/>
              <a:gd name="connsiteY6" fmla="*/ 298367 h 40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0808" h="404293">
                <a:moveTo>
                  <a:pt x="2556150" y="390976"/>
                </a:moveTo>
                <a:cubicBezTo>
                  <a:pt x="2781030" y="336954"/>
                  <a:pt x="3005910" y="282932"/>
                  <a:pt x="2966225" y="218988"/>
                </a:cubicBezTo>
                <a:cubicBezTo>
                  <a:pt x="2926540" y="155044"/>
                  <a:pt x="2794258" y="31566"/>
                  <a:pt x="2318042" y="7311"/>
                </a:cubicBezTo>
                <a:cubicBezTo>
                  <a:pt x="1841826" y="-16944"/>
                  <a:pt x="415384" y="22746"/>
                  <a:pt x="108931" y="73460"/>
                </a:cubicBezTo>
                <a:cubicBezTo>
                  <a:pt x="-197523" y="124174"/>
                  <a:pt x="212552" y="256473"/>
                  <a:pt x="479321" y="311597"/>
                </a:cubicBezTo>
                <a:cubicBezTo>
                  <a:pt x="746090" y="366721"/>
                  <a:pt x="1350179" y="406411"/>
                  <a:pt x="1709545" y="404206"/>
                </a:cubicBezTo>
                <a:cubicBezTo>
                  <a:pt x="2068911" y="402001"/>
                  <a:pt x="2352215" y="350184"/>
                  <a:pt x="2635519" y="29836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Easy, Right?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612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that was then…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And this is now:</a:t>
            </a:r>
          </a:p>
          <a:p>
            <a:pPr marL="857250" lvl="1" indent="-457200"/>
            <a:r>
              <a:rPr lang="en-US" dirty="0" smtClean="0"/>
              <a:t>Resolvers are now not so aggressive in searching for alternate validation paths when validation fails</a:t>
            </a:r>
          </a:p>
          <a:p>
            <a:pPr marL="1257300" lvl="3" indent="0">
              <a:buNone/>
            </a:pPr>
            <a:r>
              <a:rPr lang="en-US" dirty="0" smtClean="0"/>
              <a:t>(as long as resolvers keep their code up to date, which everyone does – right?)</a:t>
            </a:r>
          </a:p>
          <a:p>
            <a:pPr marL="857250" lvl="1" indent="-457200"/>
            <a:r>
              <a:rPr lang="en-US" dirty="0" smtClean="0"/>
              <a:t>And now we </a:t>
            </a:r>
            <a:r>
              <a:rPr lang="en-US" b="1" i="1" dirty="0" smtClean="0"/>
              <a:t>all</a:t>
            </a:r>
            <a:r>
              <a:rPr lang="en-US" dirty="0" smtClean="0"/>
              <a:t> support RFC5011 key roll processes</a:t>
            </a:r>
          </a:p>
          <a:p>
            <a:pPr marL="857250" lvl="1" indent="-457200"/>
            <a:r>
              <a:rPr lang="en-US" dirty="0" smtClean="0"/>
              <a:t>And </a:t>
            </a:r>
            <a:r>
              <a:rPr lang="en-US" b="1" i="1" dirty="0" smtClean="0"/>
              <a:t>everyone</a:t>
            </a:r>
            <a:r>
              <a:rPr lang="en-US" dirty="0" smtClean="0"/>
              <a:t> can cope with large DNS responses</a:t>
            </a:r>
          </a:p>
          <a:p>
            <a:pPr marL="400050" lvl="1" indent="0">
              <a:buNone/>
            </a:pPr>
            <a:r>
              <a:rPr lang="en-US" dirty="0" smtClean="0"/>
              <a:t>So all this will go without a hitch</a:t>
            </a:r>
          </a:p>
          <a:p>
            <a:pPr marL="400050" lvl="1" indent="0">
              <a:buNone/>
            </a:pPr>
            <a:r>
              <a:rPr lang="en-US" dirty="0" smtClean="0"/>
              <a:t>Nobody will even notice the KSK roll at the root</a:t>
            </a:r>
          </a:p>
          <a:p>
            <a:pPr marL="400050" lvl="1" indent="0">
              <a:buNone/>
            </a:pPr>
            <a:r>
              <a:rPr lang="en-US" dirty="0"/>
              <a:t>T</a:t>
            </a:r>
            <a:r>
              <a:rPr lang="en-US" dirty="0" smtClean="0"/>
              <a:t>ruly </a:t>
            </a:r>
            <a:r>
              <a:rPr lang="en-US" dirty="0" err="1" smtClean="0"/>
              <a:t>ruly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74023" y="15625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48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that was then…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And this is now:</a:t>
            </a:r>
          </a:p>
          <a:p>
            <a:pPr marL="857250" lvl="1" indent="-457200"/>
            <a:r>
              <a:rPr lang="en-US" dirty="0" smtClean="0"/>
              <a:t>Resolvers are now not so aggressive in searching for alternate validation paths when validation fails</a:t>
            </a:r>
          </a:p>
          <a:p>
            <a:pPr marL="1257300" lvl="3" indent="0">
              <a:buNone/>
            </a:pPr>
            <a:r>
              <a:rPr lang="en-US" dirty="0" smtClean="0"/>
              <a:t>(as long as resolvers keep their code up to date, which everyone does – right?)</a:t>
            </a:r>
          </a:p>
          <a:p>
            <a:pPr marL="857250" lvl="1" indent="-457200"/>
            <a:r>
              <a:rPr lang="en-US" dirty="0" smtClean="0"/>
              <a:t>And now we </a:t>
            </a:r>
            <a:r>
              <a:rPr lang="en-US" b="1" i="1" dirty="0" smtClean="0"/>
              <a:t>all</a:t>
            </a:r>
            <a:r>
              <a:rPr lang="en-US" dirty="0" smtClean="0"/>
              <a:t> support RFC5011 key roll processes</a:t>
            </a:r>
          </a:p>
          <a:p>
            <a:pPr marL="857250" lvl="1" indent="-457200"/>
            <a:r>
              <a:rPr lang="en-US" dirty="0" smtClean="0"/>
              <a:t>And </a:t>
            </a:r>
            <a:r>
              <a:rPr lang="en-US" b="1" i="1" dirty="0" smtClean="0"/>
              <a:t>everyone</a:t>
            </a:r>
            <a:r>
              <a:rPr lang="en-US" dirty="0" smtClean="0"/>
              <a:t> can cope with large DNS responses</a:t>
            </a:r>
          </a:p>
          <a:p>
            <a:pPr marL="400050" lvl="1" indent="0">
              <a:buNone/>
            </a:pPr>
            <a:r>
              <a:rPr lang="en-US" dirty="0" smtClean="0"/>
              <a:t>So all this will go without a hitch</a:t>
            </a:r>
          </a:p>
          <a:p>
            <a:pPr marL="400050" lvl="1" indent="0">
              <a:buNone/>
            </a:pPr>
            <a:r>
              <a:rPr lang="en-US" dirty="0" smtClean="0"/>
              <a:t>Nobody will even notice the KSK roll at the root</a:t>
            </a:r>
          </a:p>
          <a:p>
            <a:pPr marL="400050" lvl="1" indent="0">
              <a:buNone/>
            </a:pPr>
            <a:r>
              <a:rPr lang="en-US" dirty="0"/>
              <a:t>T</a:t>
            </a:r>
            <a:r>
              <a:rPr lang="en-US" dirty="0" smtClean="0"/>
              <a:t>ruly </a:t>
            </a:r>
            <a:r>
              <a:rPr lang="en-US" dirty="0" err="1"/>
              <a:t>R</a:t>
            </a:r>
            <a:r>
              <a:rPr lang="en-US" dirty="0" err="1" smtClean="0"/>
              <a:t>uly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920821">
            <a:off x="2761128" y="2913913"/>
            <a:ext cx="2639153" cy="144655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AhnbergHand"/>
                <a:cs typeface="AhnbergHand"/>
              </a:rPr>
              <a:t>Not!</a:t>
            </a:r>
            <a:endParaRPr lang="en-US" sz="8800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34907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all should be concerned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That resolvers who validate DNS responses will fail to pick up the new DNS root key automatically</a:t>
            </a:r>
          </a:p>
          <a:p>
            <a:pPr lvl="1"/>
            <a:r>
              <a:rPr lang="en-US" dirty="0" smtClean="0"/>
              <a:t>i.e. they do not have code that follows RFC5011 procedures for the introduction of a new KSK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resolvers will be unable to receive the larger DNS responses that will occur during the dual signature phase of the rollover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9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2585"/>
          </a:xfrm>
        </p:spPr>
        <p:txBody>
          <a:bodyPr>
            <a:normAutofit/>
          </a:bodyPr>
          <a:lstStyle/>
          <a:p>
            <a:r>
              <a:rPr lang="en-US" dirty="0" smtClean="0"/>
              <a:t>Some DNSSEC validating resolvers do not support RFC5011</a:t>
            </a:r>
          </a:p>
          <a:p>
            <a:pPr lvl="1"/>
            <a:r>
              <a:rPr lang="en-US" dirty="0" smtClean="0"/>
              <a:t>How many resolvers may be affected in this way?</a:t>
            </a:r>
          </a:p>
          <a:p>
            <a:pPr lvl="1"/>
            <a:r>
              <a:rPr lang="en-US" dirty="0" smtClean="0"/>
              <a:t>How many users may be affected?</a:t>
            </a:r>
          </a:p>
          <a:p>
            <a:pPr lvl="1"/>
            <a:r>
              <a:rPr lang="en-US" dirty="0" smtClean="0"/>
              <a:t>What will the resolvers do when validation fails?</a:t>
            </a:r>
          </a:p>
          <a:p>
            <a:pPr lvl="2"/>
            <a:r>
              <a:rPr lang="en-US" dirty="0" smtClean="0"/>
              <a:t>Will they perform lookup ‘thrashing’ </a:t>
            </a:r>
          </a:p>
          <a:p>
            <a:pPr lvl="1"/>
            <a:r>
              <a:rPr lang="en-US" dirty="0" smtClean="0"/>
              <a:t>What will users do when resolvers return SERVFAIL?</a:t>
            </a:r>
          </a:p>
          <a:p>
            <a:pPr lvl="2"/>
            <a:r>
              <a:rPr lang="en-US" dirty="0" smtClean="0"/>
              <a:t>How many users will redirect their query to a non-validating resolver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807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2585"/>
          </a:xfrm>
        </p:spPr>
        <p:txBody>
          <a:bodyPr>
            <a:normAutofit/>
          </a:bodyPr>
          <a:lstStyle/>
          <a:p>
            <a:r>
              <a:rPr lang="en-US" dirty="0" smtClean="0"/>
              <a:t>Some DNSSEC validating resolvers do not support RFC5011</a:t>
            </a:r>
          </a:p>
          <a:p>
            <a:pPr lvl="1"/>
            <a:r>
              <a:rPr lang="en-US" dirty="0" smtClean="0"/>
              <a:t>How many resolvers may be affected in this way?</a:t>
            </a:r>
          </a:p>
          <a:p>
            <a:pPr lvl="1"/>
            <a:r>
              <a:rPr lang="en-US" dirty="0" smtClean="0"/>
              <a:t>How many users may be affected?</a:t>
            </a:r>
          </a:p>
          <a:p>
            <a:pPr lvl="1"/>
            <a:r>
              <a:rPr lang="en-US" dirty="0" smtClean="0"/>
              <a:t>What will the resolvers do when validation fails?</a:t>
            </a:r>
          </a:p>
          <a:p>
            <a:pPr lvl="2"/>
            <a:r>
              <a:rPr lang="en-US" dirty="0" smtClean="0"/>
              <a:t>Will they perform lookup ‘thrashing’ </a:t>
            </a:r>
          </a:p>
          <a:p>
            <a:pPr lvl="1"/>
            <a:r>
              <a:rPr lang="en-US" dirty="0" smtClean="0"/>
              <a:t>What will users do when resolvers return SERVFAIL?</a:t>
            </a:r>
          </a:p>
          <a:p>
            <a:pPr lvl="2"/>
            <a:r>
              <a:rPr lang="en-US" dirty="0" smtClean="0"/>
              <a:t>How many users will redirect their query to a non-validating resolver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019829">
            <a:off x="728133" y="2605720"/>
            <a:ext cx="7196667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Really hard to test this in the wild with heading down the path of fake root zones</a:t>
            </a:r>
          </a:p>
          <a:p>
            <a:pPr algn="ctr"/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And because of the RFC5011 30 day </a:t>
            </a:r>
            <a:r>
              <a:rPr lang="en-US" dirty="0" err="1" smtClean="0">
                <a:solidFill>
                  <a:srgbClr val="984807"/>
                </a:solidFill>
                <a:latin typeface="AhnbergHand"/>
                <a:cs typeface="AhnbergHand"/>
              </a:rPr>
              <a:t>holddown</a:t>
            </a:r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 then its not a simple “point your resolver here” kind of test</a:t>
            </a:r>
            <a:endParaRPr lang="en-US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3501441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can be tested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That resolvers who validate DNS responses will fail to pick up the new DNS root key automatically</a:t>
            </a:r>
          </a:p>
          <a:p>
            <a:pPr lvl="1"/>
            <a:r>
              <a:rPr lang="en-US" dirty="0" smtClean="0"/>
              <a:t>i.e. they do not have code that follows RFC5011 procedures for the introduction of a new KSK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Will resolvers be able to receive the larger DNS responses that will occur during the dual signature phase of the rollover 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55787" y="1702527"/>
            <a:ext cx="7515769" cy="2323925"/>
          </a:xfrm>
          <a:custGeom>
            <a:avLst/>
            <a:gdLst>
              <a:gd name="connsiteX0" fmla="*/ 112139 w 7515769"/>
              <a:gd name="connsiteY0" fmla="*/ 2192140 h 2323925"/>
              <a:gd name="connsiteX1" fmla="*/ 196806 w 7515769"/>
              <a:gd name="connsiteY1" fmla="*/ 2069843 h 2323925"/>
              <a:gd name="connsiteX2" fmla="*/ 1927769 w 7515769"/>
              <a:gd name="connsiteY2" fmla="*/ 197769 h 2323925"/>
              <a:gd name="connsiteX3" fmla="*/ 1617324 w 7515769"/>
              <a:gd name="connsiteY3" fmla="*/ 2201547 h 2323925"/>
              <a:gd name="connsiteX4" fmla="*/ 3131917 w 7515769"/>
              <a:gd name="connsiteY4" fmla="*/ 94288 h 2323925"/>
              <a:gd name="connsiteX5" fmla="*/ 3216583 w 7515769"/>
              <a:gd name="connsiteY5" fmla="*/ 2323843 h 2323925"/>
              <a:gd name="connsiteX6" fmla="*/ 4844065 w 7515769"/>
              <a:gd name="connsiteY6" fmla="*/ 214 h 2323925"/>
              <a:gd name="connsiteX7" fmla="*/ 4797028 w 7515769"/>
              <a:gd name="connsiteY7" fmla="*/ 2173325 h 2323925"/>
              <a:gd name="connsiteX8" fmla="*/ 5944732 w 7515769"/>
              <a:gd name="connsiteY8" fmla="*/ 113103 h 2323925"/>
              <a:gd name="connsiteX9" fmla="*/ 5991769 w 7515769"/>
              <a:gd name="connsiteY9" fmla="*/ 2069843 h 2323925"/>
              <a:gd name="connsiteX10" fmla="*/ 7515769 w 7515769"/>
              <a:gd name="connsiteY10" fmla="*/ 56658 h 23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15769" h="2323925">
                <a:moveTo>
                  <a:pt x="112139" y="2192140"/>
                </a:moveTo>
                <a:cubicBezTo>
                  <a:pt x="3170" y="2297189"/>
                  <a:pt x="-105799" y="2402238"/>
                  <a:pt x="196806" y="2069843"/>
                </a:cubicBezTo>
                <a:cubicBezTo>
                  <a:pt x="499411" y="1737448"/>
                  <a:pt x="1691016" y="175818"/>
                  <a:pt x="1927769" y="197769"/>
                </a:cubicBezTo>
                <a:cubicBezTo>
                  <a:pt x="2164522" y="219720"/>
                  <a:pt x="1416633" y="2218794"/>
                  <a:pt x="1617324" y="2201547"/>
                </a:cubicBezTo>
                <a:cubicBezTo>
                  <a:pt x="1818015" y="2184300"/>
                  <a:pt x="2865374" y="73905"/>
                  <a:pt x="3131917" y="94288"/>
                </a:cubicBezTo>
                <a:cubicBezTo>
                  <a:pt x="3398460" y="114671"/>
                  <a:pt x="2931225" y="2339522"/>
                  <a:pt x="3216583" y="2323843"/>
                </a:cubicBezTo>
                <a:cubicBezTo>
                  <a:pt x="3501941" y="2308164"/>
                  <a:pt x="4580658" y="25300"/>
                  <a:pt x="4844065" y="214"/>
                </a:cubicBezTo>
                <a:cubicBezTo>
                  <a:pt x="5107472" y="-24872"/>
                  <a:pt x="4613584" y="2154510"/>
                  <a:pt x="4797028" y="2173325"/>
                </a:cubicBezTo>
                <a:cubicBezTo>
                  <a:pt x="4980472" y="2192140"/>
                  <a:pt x="5745608" y="130350"/>
                  <a:pt x="5944732" y="113103"/>
                </a:cubicBezTo>
                <a:cubicBezTo>
                  <a:pt x="6143856" y="95856"/>
                  <a:pt x="5729930" y="2079250"/>
                  <a:pt x="5991769" y="2069843"/>
                </a:cubicBezTo>
                <a:cubicBezTo>
                  <a:pt x="6253609" y="2060435"/>
                  <a:pt x="6884689" y="1058546"/>
                  <a:pt x="7515769" y="56658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9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Response Sizes</a:t>
            </a:r>
            <a:endParaRPr lang="en-US" dirty="0"/>
          </a:p>
        </p:txBody>
      </p:sp>
      <p:pic>
        <p:nvPicPr>
          <p:cNvPr id="4" name="Content Placeholder 3" descr="Screen Shot 2015-08-17 at 8.29.5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" b="-2157"/>
          <a:stretch/>
        </p:blipFill>
        <p:spPr>
          <a:xfrm>
            <a:off x="457200" y="1223033"/>
            <a:ext cx="8229600" cy="5574207"/>
          </a:xfrm>
        </p:spPr>
      </p:pic>
    </p:spTree>
    <p:extLst>
      <p:ext uri="{BB962C8B-B14F-4D97-AF65-F5344CB8AC3E}">
        <p14:creationId xmlns:p14="http://schemas.microsoft.com/office/powerpoint/2010/main" val="137491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DNSSEC in AU</a:t>
            </a:r>
            <a:endParaRPr lang="en-US" dirty="0"/>
          </a:p>
        </p:txBody>
      </p:sp>
      <p:pic>
        <p:nvPicPr>
          <p:cNvPr id="4" name="Content Placeholder 3" descr="Screen Shot 2015-08-17 at 8.38.0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2" b="-2094"/>
          <a:stretch/>
        </p:blipFill>
        <p:spPr>
          <a:xfrm>
            <a:off x="457200" y="1417638"/>
            <a:ext cx="8229600" cy="4948405"/>
          </a:xfrm>
        </p:spPr>
      </p:pic>
      <p:sp>
        <p:nvSpPr>
          <p:cNvPr id="6" name="Freeform 5"/>
          <p:cNvSpPr/>
          <p:nvPr/>
        </p:nvSpPr>
        <p:spPr>
          <a:xfrm>
            <a:off x="368465" y="4343335"/>
            <a:ext cx="2336223" cy="23520"/>
          </a:xfrm>
          <a:custGeom>
            <a:avLst/>
            <a:gdLst>
              <a:gd name="connsiteX0" fmla="*/ 0 w 2336223"/>
              <a:gd name="connsiteY0" fmla="*/ 15680 h 23520"/>
              <a:gd name="connsiteX1" fmla="*/ 729089 w 2336223"/>
              <a:gd name="connsiteY1" fmla="*/ 23520 h 23520"/>
              <a:gd name="connsiteX2" fmla="*/ 2336223 w 2336223"/>
              <a:gd name="connsiteY2" fmla="*/ 0 h 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6223" h="23520">
                <a:moveTo>
                  <a:pt x="0" y="15680"/>
                </a:moveTo>
                <a:lnTo>
                  <a:pt x="729089" y="23520"/>
                </a:lnTo>
                <a:lnTo>
                  <a:pt x="2336223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39022" y="3684326"/>
            <a:ext cx="2594932" cy="31812"/>
          </a:xfrm>
          <a:custGeom>
            <a:avLst/>
            <a:gdLst>
              <a:gd name="connsiteX0" fmla="*/ 0 w 2594932"/>
              <a:gd name="connsiteY0" fmla="*/ 16132 h 31812"/>
              <a:gd name="connsiteX1" fmla="*/ 548777 w 2594932"/>
              <a:gd name="connsiteY1" fmla="*/ 453 h 31812"/>
              <a:gd name="connsiteX2" fmla="*/ 1732568 w 2594932"/>
              <a:gd name="connsiteY2" fmla="*/ 31812 h 31812"/>
              <a:gd name="connsiteX3" fmla="*/ 2594932 w 2594932"/>
              <a:gd name="connsiteY3" fmla="*/ 23972 h 3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4932" h="31812">
                <a:moveTo>
                  <a:pt x="0" y="16132"/>
                </a:moveTo>
                <a:cubicBezTo>
                  <a:pt x="130008" y="6986"/>
                  <a:pt x="260016" y="-2160"/>
                  <a:pt x="548777" y="453"/>
                </a:cubicBezTo>
                <a:cubicBezTo>
                  <a:pt x="837538" y="3066"/>
                  <a:pt x="1732568" y="31812"/>
                  <a:pt x="1732568" y="31812"/>
                </a:cubicBezTo>
                <a:lnTo>
                  <a:pt x="2594932" y="23972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15503" y="5644767"/>
            <a:ext cx="2704687" cy="0"/>
          </a:xfrm>
          <a:custGeom>
            <a:avLst/>
            <a:gdLst>
              <a:gd name="connsiteX0" fmla="*/ 0 w 2704687"/>
              <a:gd name="connsiteY0" fmla="*/ 0 h 0"/>
              <a:gd name="connsiteX1" fmla="*/ 1050516 w 2704687"/>
              <a:gd name="connsiteY1" fmla="*/ 0 h 0"/>
              <a:gd name="connsiteX2" fmla="*/ 2704687 w 2704687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4687">
                <a:moveTo>
                  <a:pt x="0" y="0"/>
                </a:moveTo>
                <a:lnTo>
                  <a:pt x="1050516" y="0"/>
                </a:lnTo>
                <a:lnTo>
                  <a:pt x="2704687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68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we’ve been testing large responses in the 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interested in sending DNSSEC-aware DNS resolvers a response that is much the same size as that being contemplated in a KSK key roll</a:t>
            </a:r>
          </a:p>
          <a:p>
            <a:r>
              <a:rPr lang="en-US" dirty="0" smtClean="0"/>
              <a:t>And seeing whether they got the response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6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Interesting 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9272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       8 octets   UDP pseudo header size</a:t>
            </a:r>
          </a:p>
          <a:p>
            <a:pPr marL="0" indent="0">
              <a:buNone/>
            </a:pPr>
            <a:r>
              <a:rPr lang="en-US" sz="1600" dirty="0" smtClean="0"/>
              <a:t>     20 octets   IPv4 packet header</a:t>
            </a:r>
          </a:p>
          <a:p>
            <a:pPr marL="0" indent="0">
              <a:buNone/>
            </a:pPr>
            <a:r>
              <a:rPr lang="en-US" sz="1600" dirty="0" smtClean="0"/>
              <a:t>     40 octets   maximum size of IPv4 options in an IPv4 IP packet header</a:t>
            </a:r>
          </a:p>
          <a:p>
            <a:pPr marL="0" indent="0">
              <a:buNone/>
            </a:pPr>
            <a:r>
              <a:rPr lang="en-US" sz="1600" dirty="0" smtClean="0"/>
              <a:t>     40 octets   IPv6 packet header</a:t>
            </a:r>
          </a:p>
          <a:p>
            <a:pPr marL="0" indent="0">
              <a:buNone/>
            </a:pPr>
            <a:r>
              <a:rPr lang="en-US" sz="1600" dirty="0" smtClean="0"/>
              <a:t>   512 octets   the maximum DNS payload size that must be supported by DNS</a:t>
            </a:r>
          </a:p>
          <a:p>
            <a:pPr marL="0" indent="0">
              <a:buNone/>
            </a:pPr>
            <a:r>
              <a:rPr lang="en-US" sz="1600" dirty="0" smtClean="0"/>
              <a:t>   </a:t>
            </a:r>
            <a:r>
              <a:rPr lang="en-US" sz="1600" dirty="0"/>
              <a:t>560 octets   the maximum IPv4 packet size that must be supported by IPv4 DNS UDP </a:t>
            </a:r>
            <a:r>
              <a:rPr lang="en-US" sz="1600" dirty="0" smtClean="0"/>
              <a:t>systems</a:t>
            </a:r>
          </a:p>
          <a:p>
            <a:pPr marL="0" indent="0">
              <a:buNone/>
            </a:pPr>
            <a:r>
              <a:rPr lang="en-US" sz="1600" dirty="0" smtClean="0"/>
              <a:t>   576 octets   the largest IP packet size (including headers) that must be supported by IPv4 systems</a:t>
            </a:r>
          </a:p>
          <a:p>
            <a:pPr marL="0" indent="0">
              <a:buNone/>
            </a:pPr>
            <a:r>
              <a:rPr lang="en-US" sz="1600" dirty="0" smtClean="0"/>
              <a:t>   913 octets   the size of the current root priming response with DNSSEC signature</a:t>
            </a:r>
          </a:p>
          <a:p>
            <a:pPr marL="0" indent="0">
              <a:buNone/>
            </a:pPr>
            <a:r>
              <a:rPr lang="en-US" sz="1600" dirty="0" smtClean="0"/>
              <a:t>1,232 octets   the largest DNS payload size of an </a:t>
            </a:r>
            <a:r>
              <a:rPr lang="en-US" sz="1600" dirty="0" err="1" smtClean="0"/>
              <a:t>unfragmentable</a:t>
            </a:r>
            <a:r>
              <a:rPr lang="en-US" sz="1600" dirty="0" smtClean="0"/>
              <a:t> IPv6 DNS UDP packet</a:t>
            </a:r>
          </a:p>
          <a:p>
            <a:pPr marL="0" indent="0">
              <a:buNone/>
            </a:pPr>
            <a:r>
              <a:rPr lang="en-US" sz="1600" dirty="0" smtClean="0"/>
              <a:t>1,280 octets   the smallest </a:t>
            </a:r>
            <a:r>
              <a:rPr lang="en-US" sz="1600" dirty="0" err="1" smtClean="0"/>
              <a:t>unfragmented</a:t>
            </a:r>
            <a:r>
              <a:rPr lang="en-US" sz="1600" dirty="0" smtClean="0"/>
              <a:t> IPv6 packet that must be supported by all IPv6 systems</a:t>
            </a:r>
          </a:p>
          <a:p>
            <a:pPr marL="0" indent="0">
              <a:buNone/>
            </a:pPr>
            <a:r>
              <a:rPr lang="en-US" sz="1600" b="1" dirty="0" smtClean="0"/>
              <a:t>1,425 octets   the largest size of a ./IN/DNSKEY response with a 2048 bit ZSK </a:t>
            </a:r>
          </a:p>
          <a:p>
            <a:pPr marL="0" indent="0">
              <a:buNone/>
            </a:pPr>
            <a:r>
              <a:rPr lang="en-US" sz="1600" dirty="0" smtClean="0"/>
              <a:t>1,452 octets   the largest DNS payload size of an </a:t>
            </a:r>
            <a:r>
              <a:rPr lang="en-US" sz="1600" dirty="0" err="1" smtClean="0"/>
              <a:t>unfragmented</a:t>
            </a:r>
            <a:r>
              <a:rPr lang="en-US" sz="1600" dirty="0" smtClean="0"/>
              <a:t> Ethernet IPv6 DNS UDP packet</a:t>
            </a:r>
          </a:p>
          <a:p>
            <a:pPr marL="0" indent="0">
              <a:buNone/>
            </a:pPr>
            <a:r>
              <a:rPr lang="en-US" sz="1600" dirty="0" smtClean="0"/>
              <a:t>1,472 octets   the largest DNS payload size of an </a:t>
            </a:r>
            <a:r>
              <a:rPr lang="en-US" sz="1600" dirty="0" err="1" smtClean="0"/>
              <a:t>unfragmented</a:t>
            </a:r>
            <a:r>
              <a:rPr lang="en-US" sz="1600" dirty="0" smtClean="0"/>
              <a:t> Ethernet IPv4 DNS UDP packet</a:t>
            </a:r>
          </a:p>
          <a:p>
            <a:pPr marL="0" indent="0">
              <a:buNone/>
            </a:pPr>
            <a:r>
              <a:rPr lang="en-US" sz="1600" dirty="0" smtClean="0"/>
              <a:t>1,500 octets   the largest IP packet supported on IEEE 802.3 Ethernet networks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31235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905"/>
            <a:ext cx="8229600" cy="1143000"/>
          </a:xfrm>
        </p:spPr>
        <p:txBody>
          <a:bodyPr/>
          <a:lstStyle/>
          <a:p>
            <a:r>
              <a:rPr lang="en-US" dirty="0" smtClean="0"/>
              <a:t>EDNS(0) UDP Buffer sizes</a:t>
            </a:r>
            <a:endParaRPr lang="en-US" dirty="0"/>
          </a:p>
        </p:txBody>
      </p:sp>
      <p:pic>
        <p:nvPicPr>
          <p:cNvPr id="4" name="Content Placeholder 3" descr="edns0-size-cum-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" b="-1831"/>
          <a:stretch/>
        </p:blipFill>
        <p:spPr>
          <a:xfrm>
            <a:off x="457200" y="950148"/>
            <a:ext cx="8229600" cy="5907852"/>
          </a:xfrm>
        </p:spPr>
      </p:pic>
      <p:sp>
        <p:nvSpPr>
          <p:cNvPr id="5" name="Rectangle 4"/>
          <p:cNvSpPr/>
          <p:nvPr/>
        </p:nvSpPr>
        <p:spPr>
          <a:xfrm>
            <a:off x="457200" y="2549407"/>
            <a:ext cx="427096" cy="6397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88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905"/>
            <a:ext cx="8229600" cy="1143000"/>
          </a:xfrm>
        </p:spPr>
        <p:txBody>
          <a:bodyPr/>
          <a:lstStyle/>
          <a:p>
            <a:r>
              <a:rPr lang="en-US" dirty="0" smtClean="0"/>
              <a:t>EDNS(0) UDP Buffer sizes</a:t>
            </a:r>
            <a:endParaRPr lang="en-US" dirty="0"/>
          </a:p>
        </p:txBody>
      </p:sp>
      <p:pic>
        <p:nvPicPr>
          <p:cNvPr id="5" name="Content Placeholder 4" descr="edns0-size-cum-3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" b="-1831"/>
          <a:stretch/>
        </p:blipFill>
        <p:spPr>
          <a:xfrm>
            <a:off x="457200" y="987778"/>
            <a:ext cx="8229600" cy="5870222"/>
          </a:xfrm>
        </p:spPr>
      </p:pic>
      <p:sp>
        <p:nvSpPr>
          <p:cNvPr id="6" name="Rectangle 5"/>
          <p:cNvSpPr/>
          <p:nvPr/>
        </p:nvSpPr>
        <p:spPr>
          <a:xfrm>
            <a:off x="457200" y="2549407"/>
            <a:ext cx="427096" cy="6397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09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905"/>
            <a:ext cx="8229600" cy="1143000"/>
          </a:xfrm>
        </p:spPr>
        <p:txBody>
          <a:bodyPr/>
          <a:lstStyle/>
          <a:p>
            <a:r>
              <a:rPr lang="en-US" dirty="0" smtClean="0"/>
              <a:t>EDNS(0) UDP Buffer sizes</a:t>
            </a:r>
            <a:endParaRPr lang="en-US" dirty="0"/>
          </a:p>
        </p:txBody>
      </p:sp>
      <p:pic>
        <p:nvPicPr>
          <p:cNvPr id="5" name="Content Placeholder 4" descr="edns0-size-cum-3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" b="-1831"/>
          <a:stretch/>
        </p:blipFill>
        <p:spPr>
          <a:xfrm>
            <a:off x="457200" y="987778"/>
            <a:ext cx="8229600" cy="5870222"/>
          </a:xfrm>
        </p:spPr>
      </p:pic>
      <p:sp>
        <p:nvSpPr>
          <p:cNvPr id="6" name="Rectangle 5"/>
          <p:cNvSpPr/>
          <p:nvPr/>
        </p:nvSpPr>
        <p:spPr>
          <a:xfrm>
            <a:off x="457200" y="2549407"/>
            <a:ext cx="427096" cy="6397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807767" y="4932952"/>
            <a:ext cx="1342807" cy="1165273"/>
          </a:xfrm>
          <a:custGeom>
            <a:avLst/>
            <a:gdLst>
              <a:gd name="connsiteX0" fmla="*/ 353122 w 1342807"/>
              <a:gd name="connsiteY0" fmla="*/ 626826 h 1165273"/>
              <a:gd name="connsiteX1" fmla="*/ 701196 w 1342807"/>
              <a:gd name="connsiteY1" fmla="*/ 1163048 h 1165273"/>
              <a:gd name="connsiteX2" fmla="*/ 1143344 w 1342807"/>
              <a:gd name="connsiteY2" fmla="*/ 786752 h 1165273"/>
              <a:gd name="connsiteX3" fmla="*/ 1303270 w 1342807"/>
              <a:gd name="connsiteY3" fmla="*/ 52974 h 1165273"/>
              <a:gd name="connsiteX4" fmla="*/ 428381 w 1342807"/>
              <a:gd name="connsiteY4" fmla="*/ 118826 h 1165273"/>
              <a:gd name="connsiteX5" fmla="*/ 5048 w 1342807"/>
              <a:gd name="connsiteY5" fmla="*/ 608011 h 1165273"/>
              <a:gd name="connsiteX6" fmla="*/ 183789 w 1342807"/>
              <a:gd name="connsiteY6" fmla="*/ 786752 h 116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2807" h="1165273">
                <a:moveTo>
                  <a:pt x="353122" y="626826"/>
                </a:moveTo>
                <a:cubicBezTo>
                  <a:pt x="461307" y="881610"/>
                  <a:pt x="569492" y="1136394"/>
                  <a:pt x="701196" y="1163048"/>
                </a:cubicBezTo>
                <a:cubicBezTo>
                  <a:pt x="832900" y="1189702"/>
                  <a:pt x="1042998" y="971764"/>
                  <a:pt x="1143344" y="786752"/>
                </a:cubicBezTo>
                <a:cubicBezTo>
                  <a:pt x="1243690" y="601740"/>
                  <a:pt x="1422431" y="164295"/>
                  <a:pt x="1303270" y="52974"/>
                </a:cubicBezTo>
                <a:cubicBezTo>
                  <a:pt x="1184109" y="-58347"/>
                  <a:pt x="644751" y="26320"/>
                  <a:pt x="428381" y="118826"/>
                </a:cubicBezTo>
                <a:cubicBezTo>
                  <a:pt x="212011" y="211332"/>
                  <a:pt x="45813" y="496690"/>
                  <a:pt x="5048" y="608011"/>
                </a:cubicBezTo>
                <a:cubicBezTo>
                  <a:pt x="-35717" y="719332"/>
                  <a:pt x="183789" y="786752"/>
                  <a:pt x="183789" y="78675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84296" y="4199017"/>
            <a:ext cx="6026975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Around the 1425 octet response size we will see</a:t>
            </a:r>
          </a:p>
          <a:p>
            <a:r>
              <a:rPr lang="en-US" dirty="0" smtClean="0">
                <a:latin typeface="AhnbergHand"/>
                <a:cs typeface="AhnbergHand"/>
              </a:rPr>
              <a:t>UDP response truncation rates of around 5.5%</a:t>
            </a:r>
            <a:endParaRPr lang="en-US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30231403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are interested in resolvers who are DNSSEC aware (queries that contain the EDNS0 option with DNSSEC OK flag set on)</a:t>
            </a:r>
          </a:p>
          <a:p>
            <a:r>
              <a:rPr lang="en-US" dirty="0" smtClean="0"/>
              <a:t>We would like to test larger responses:</a:t>
            </a:r>
          </a:p>
          <a:p>
            <a:pPr lvl="1"/>
            <a:r>
              <a:rPr lang="en-US" dirty="0" smtClean="0"/>
              <a:t>1,440 octets of DNS payload</a:t>
            </a:r>
          </a:p>
          <a:p>
            <a:r>
              <a:rPr lang="en-US" dirty="0" smtClean="0"/>
              <a:t>We would like to test a couple of crypto protocols</a:t>
            </a:r>
          </a:p>
          <a:p>
            <a:pPr lvl="1"/>
            <a:r>
              <a:rPr lang="en-US" dirty="0" smtClean="0"/>
              <a:t>RSA</a:t>
            </a:r>
          </a:p>
          <a:p>
            <a:pPr lvl="1"/>
            <a:r>
              <a:rPr lang="en-US" dirty="0" smtClean="0"/>
              <a:t>ECDSA</a:t>
            </a:r>
          </a:p>
        </p:txBody>
      </p:sp>
    </p:spTree>
    <p:extLst>
      <p:ext uri="{BB962C8B-B14F-4D97-AF65-F5344CB8AC3E}">
        <p14:creationId xmlns:p14="http://schemas.microsoft.com/office/powerpoint/2010/main" val="109171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EDNS(0) DNSSEC OK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76,456,053 </a:t>
            </a:r>
            <a:r>
              <a:rPr lang="en-US" sz="2400" b="1" dirty="0" smtClean="0"/>
              <a:t>queries</a:t>
            </a:r>
          </a:p>
          <a:p>
            <a:pPr marL="0" indent="0">
              <a:buNone/>
            </a:pPr>
            <a:r>
              <a:rPr lang="en-US" sz="2400" dirty="0" smtClean="0"/>
              <a:t>63,352,607 queries with EDNS(0) and DNSSEC OK set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= 83% of queries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777,371 </a:t>
            </a:r>
            <a:r>
              <a:rPr lang="en-US" sz="2400" b="1" dirty="0" smtClean="0"/>
              <a:t>resolvers</a:t>
            </a:r>
          </a:p>
          <a:p>
            <a:pPr marL="0" indent="0">
              <a:buNone/>
            </a:pPr>
            <a:r>
              <a:rPr lang="en-US" sz="2400" dirty="0" smtClean="0"/>
              <a:t>649,304 resolvers with </a:t>
            </a:r>
            <a:r>
              <a:rPr lang="en-US" sz="2400" dirty="0"/>
              <a:t>EDNS(0) and DNSSEC OK </a:t>
            </a:r>
            <a:r>
              <a:rPr lang="en-US" sz="2400" dirty="0" smtClean="0"/>
              <a:t>set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= 84% </a:t>
            </a:r>
            <a:r>
              <a:rPr lang="en-US" sz="2400" dirty="0"/>
              <a:t>o</a:t>
            </a:r>
            <a:r>
              <a:rPr lang="en-US" sz="2400" dirty="0" smtClean="0"/>
              <a:t>f resolvers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559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well are 1,440 octet DNS responses handled when compared to much smaller responses?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1,440 octet RSA-signed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9,113,215 tests</a:t>
            </a:r>
          </a:p>
          <a:p>
            <a:pPr marL="0" indent="0">
              <a:buNone/>
            </a:pPr>
            <a:r>
              <a:rPr lang="en-US" sz="2800" dirty="0" smtClean="0"/>
              <a:t>7,769,221 retrieved the 1x1 blot (85%)</a:t>
            </a:r>
          </a:p>
          <a:p>
            <a:pPr marL="0" indent="0">
              <a:buNone/>
            </a:pPr>
            <a:r>
              <a:rPr lang="en-US" sz="2800" dirty="0" smtClean="0"/>
              <a:t>2,644,351 queried for the DS record</a:t>
            </a:r>
          </a:p>
          <a:p>
            <a:pPr marL="0" indent="0">
              <a:buNone/>
            </a:pPr>
            <a:r>
              <a:rPr lang="en-US" sz="2800" dirty="0" smtClean="0"/>
              <a:t>   849,340 queried for the DS record (but no blot fetch)</a:t>
            </a:r>
          </a:p>
          <a:p>
            <a:pPr marL="0" indent="0">
              <a:buNone/>
            </a:pPr>
            <a:r>
              <a:rPr lang="en-US" sz="2800" dirty="0" smtClean="0"/>
              <a:t>   494,581 timed out (but no blot fetch)</a:t>
            </a:r>
          </a:p>
          <a:p>
            <a:pPr marL="0" indent="0">
              <a:buNone/>
            </a:pPr>
            <a:r>
              <a:rPr lang="en-US" sz="2800" dirty="0" smtClean="0"/>
              <a:t>             72 appeared to fail the DNS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9762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1,440 octet RSA-signed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9,113,215 tests</a:t>
            </a:r>
          </a:p>
          <a:p>
            <a:pPr marL="0" indent="0">
              <a:buNone/>
            </a:pPr>
            <a:r>
              <a:rPr lang="en-US" sz="2800" dirty="0" smtClean="0"/>
              <a:t>7,769,221 retrieved the 1x1 blot</a:t>
            </a:r>
          </a:p>
          <a:p>
            <a:pPr marL="0" indent="0">
              <a:buNone/>
            </a:pPr>
            <a:r>
              <a:rPr lang="en-US" sz="2800" dirty="0" smtClean="0"/>
              <a:t>2,644,351 queried for the DS record</a:t>
            </a:r>
          </a:p>
          <a:p>
            <a:pPr marL="0" indent="0">
              <a:buNone/>
            </a:pPr>
            <a:r>
              <a:rPr lang="en-US" sz="2800" dirty="0" smtClean="0"/>
              <a:t>   849,340 queried for the DS record (but no blot)</a:t>
            </a:r>
          </a:p>
          <a:p>
            <a:pPr marL="0" indent="0">
              <a:buNone/>
            </a:pPr>
            <a:r>
              <a:rPr lang="en-US" sz="2800" dirty="0" smtClean="0"/>
              <a:t>   494,581 timed out (but no blot)</a:t>
            </a:r>
          </a:p>
          <a:p>
            <a:pPr marL="0" indent="0">
              <a:buNone/>
            </a:pPr>
            <a:r>
              <a:rPr lang="en-US" sz="2800" dirty="0" smtClean="0"/>
              <a:t>             72 appeared to fail the DNS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 rot="21122625">
            <a:off x="864230" y="2702538"/>
            <a:ext cx="7534751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Some 5% of experiments did not run through to completion.</a:t>
            </a:r>
          </a:p>
          <a:p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For an online ad, this is not an unexpected outcome</a:t>
            </a:r>
            <a:endParaRPr lang="en-US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956997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relevant?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664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1,440 octet RSA-signed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9,113,215 tests</a:t>
            </a:r>
          </a:p>
          <a:p>
            <a:pPr marL="0" indent="0">
              <a:buNone/>
            </a:pPr>
            <a:r>
              <a:rPr lang="en-US" sz="2800" dirty="0" smtClean="0"/>
              <a:t>7,769,221 retrieved the 1x1 blot</a:t>
            </a:r>
          </a:p>
          <a:p>
            <a:pPr marL="0" indent="0">
              <a:buNone/>
            </a:pPr>
            <a:r>
              <a:rPr lang="en-US" sz="2800" dirty="0" smtClean="0"/>
              <a:t>2,644,351 queried for the DS record</a:t>
            </a:r>
          </a:p>
          <a:p>
            <a:pPr marL="0" indent="0">
              <a:buNone/>
            </a:pPr>
            <a:r>
              <a:rPr lang="en-US" sz="2800" dirty="0" smtClean="0"/>
              <a:t>   849,340 queried for the DS record (but no blot)</a:t>
            </a:r>
          </a:p>
          <a:p>
            <a:pPr marL="0" indent="0">
              <a:buNone/>
            </a:pPr>
            <a:r>
              <a:rPr lang="en-US" sz="2800" dirty="0" smtClean="0"/>
              <a:t>   494,581 timed out (but no blot)</a:t>
            </a:r>
          </a:p>
          <a:p>
            <a:pPr marL="0" indent="0">
              <a:buNone/>
            </a:pPr>
            <a:r>
              <a:rPr lang="en-US" sz="2800" dirty="0" smtClean="0"/>
              <a:t>             72 appeared to fail the DNS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 rot="20614894">
            <a:off x="900004" y="2502005"/>
            <a:ext cx="6852451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This is measuring USERS not RESOLVERS. Users</a:t>
            </a:r>
          </a:p>
          <a:p>
            <a:r>
              <a:rPr lang="en-US" dirty="0">
                <a:solidFill>
                  <a:srgbClr val="984807"/>
                </a:solidFill>
                <a:latin typeface="AhnbergHand"/>
                <a:cs typeface="AhnbergHand"/>
              </a:rPr>
              <a:t>o</a:t>
            </a:r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ften use local configurations of 2 or more resolvers, and problems in one resolver appear to be fixed by the other resolver(s).</a:t>
            </a:r>
          </a:p>
        </p:txBody>
      </p:sp>
    </p:spTree>
    <p:extLst>
      <p:ext uri="{BB962C8B-B14F-4D97-AF65-F5344CB8AC3E}">
        <p14:creationId xmlns:p14="http://schemas.microsoft.com/office/powerpoint/2010/main" val="375685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</a:t>
            </a:r>
            <a:r>
              <a:rPr lang="en-US" dirty="0" err="1" smtClean="0"/>
              <a:t>vs</a:t>
            </a:r>
            <a:r>
              <a:rPr lang="en-US" dirty="0" smtClean="0"/>
              <a:t> Large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96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happens when the response size grows above 1,472 octets?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869261"/>
            <a:ext cx="316144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1,440 Octets Payload</a:t>
            </a:r>
          </a:p>
          <a:p>
            <a:endParaRPr lang="en-US" sz="2400" dirty="0"/>
          </a:p>
          <a:p>
            <a:r>
              <a:rPr lang="en-US" sz="2400" dirty="0" smtClean="0"/>
              <a:t>Experiments: 6,542,993</a:t>
            </a:r>
          </a:p>
          <a:p>
            <a:r>
              <a:rPr lang="en-US" sz="2400" dirty="0" smtClean="0"/>
              <a:t>Web Fetch:    5,880,921</a:t>
            </a:r>
          </a:p>
          <a:p>
            <a:r>
              <a:rPr lang="en-US" sz="2400" dirty="0" smtClean="0"/>
              <a:t>DS Fetch:           181,610</a:t>
            </a:r>
          </a:p>
          <a:p>
            <a:r>
              <a:rPr lang="en-US" sz="2400" dirty="0" smtClean="0"/>
              <a:t>Timeout:            480,415</a:t>
            </a:r>
          </a:p>
          <a:p>
            <a:r>
              <a:rPr lang="en-US" sz="2400" dirty="0" smtClean="0"/>
              <a:t>DNS Fail:                      47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2637" y="2869261"/>
            <a:ext cx="317977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1,770 Octets Payload</a:t>
            </a:r>
          </a:p>
          <a:p>
            <a:endParaRPr lang="en-US" sz="2400" dirty="0"/>
          </a:p>
          <a:p>
            <a:r>
              <a:rPr lang="en-US" sz="2400" dirty="0" smtClean="0"/>
              <a:t>Experiments: 6,566,645</a:t>
            </a:r>
          </a:p>
          <a:p>
            <a:r>
              <a:rPr lang="en-US" sz="2400" dirty="0" smtClean="0"/>
              <a:t>Web Fetch:    5,992,617</a:t>
            </a:r>
          </a:p>
          <a:p>
            <a:r>
              <a:rPr lang="en-US" sz="2400" dirty="0" smtClean="0"/>
              <a:t>DS Fetch:           167,119</a:t>
            </a:r>
          </a:p>
          <a:p>
            <a:r>
              <a:rPr lang="en-US" sz="2400" dirty="0" smtClean="0"/>
              <a:t>Timeout:            401,831</a:t>
            </a:r>
          </a:p>
          <a:p>
            <a:r>
              <a:rPr lang="en-US" sz="2400" dirty="0" smtClean="0"/>
              <a:t>DNS Fail:                 5,078</a:t>
            </a:r>
          </a:p>
        </p:txBody>
      </p:sp>
    </p:spTree>
    <p:extLst>
      <p:ext uri="{BB962C8B-B14F-4D97-AF65-F5344CB8AC3E}">
        <p14:creationId xmlns:p14="http://schemas.microsoft.com/office/powerpoint/2010/main" val="20054434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ECDSA </a:t>
            </a:r>
            <a:r>
              <a:rPr lang="en-US" dirty="0" err="1" smtClean="0"/>
              <a:t>vs</a:t>
            </a:r>
            <a:r>
              <a:rPr lang="en-US" dirty="0" smtClean="0"/>
              <a:t> 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The spec says that when a resolver encounters a zone signed only with algorithms that are not supported by the resolver then it will treat the zone as unsigned and not proceed with validation</a:t>
            </a:r>
          </a:p>
          <a:p>
            <a:pPr marL="0" indent="0">
              <a:buNone/>
            </a:pPr>
            <a:r>
              <a:rPr lang="en-US" dirty="0" smtClean="0"/>
              <a:t>Most resolvers determine the zone’s signing algorithms from the DS record</a:t>
            </a:r>
          </a:p>
          <a:p>
            <a:pPr marL="0" indent="0">
              <a:buNone/>
            </a:pPr>
            <a:r>
              <a:rPr lang="en-US" dirty="0" smtClean="0"/>
              <a:t>What happens when we compare a 1,440 octet response signed by RSA and a 1,440 octet response signed by ECDSA?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8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1,440 octet ECDSA-signed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9,137,436 tests</a:t>
            </a:r>
          </a:p>
          <a:p>
            <a:pPr marL="0" indent="0">
              <a:buNone/>
            </a:pPr>
            <a:r>
              <a:rPr lang="en-US" sz="2800" dirty="0" smtClean="0"/>
              <a:t>7,766,572 retrieved the 1x1 blot</a:t>
            </a:r>
          </a:p>
          <a:p>
            <a:pPr marL="0" indent="0">
              <a:buNone/>
            </a:pPr>
            <a:r>
              <a:rPr lang="en-US" sz="2800" dirty="0" smtClean="0"/>
              <a:t>2,644,564 queried </a:t>
            </a:r>
            <a:r>
              <a:rPr lang="en-US" sz="2800" dirty="0"/>
              <a:t>for the DS record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860,163 queried for the DS record (but no blot)</a:t>
            </a:r>
          </a:p>
          <a:p>
            <a:pPr marL="0" indent="0">
              <a:buNone/>
            </a:pPr>
            <a:r>
              <a:rPr lang="en-US" sz="2800" dirty="0" smtClean="0"/>
              <a:t>   505,045 timed out </a:t>
            </a:r>
            <a:r>
              <a:rPr lang="en-US" sz="2800" dirty="0"/>
              <a:t>(but no </a:t>
            </a:r>
            <a:r>
              <a:rPr lang="en-US" sz="2800" dirty="0" smtClean="0"/>
              <a:t>blot!)</a:t>
            </a:r>
          </a:p>
          <a:p>
            <a:pPr marL="0" indent="0">
              <a:buNone/>
            </a:pPr>
            <a:r>
              <a:rPr lang="en-US" sz="2800" dirty="0" smtClean="0"/>
              <a:t>       5,656 appeared to fail the DNS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235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1,440 octet ECDSA-signed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9,137,436 tests</a:t>
            </a:r>
          </a:p>
          <a:p>
            <a:pPr marL="0" indent="0">
              <a:buNone/>
            </a:pPr>
            <a:r>
              <a:rPr lang="en-US" sz="2800" dirty="0" smtClean="0"/>
              <a:t>7,766,572 retrieved the 1x1 blot</a:t>
            </a:r>
          </a:p>
          <a:p>
            <a:pPr marL="0" indent="0">
              <a:buNone/>
            </a:pPr>
            <a:r>
              <a:rPr lang="en-US" sz="2800" dirty="0" smtClean="0"/>
              <a:t>2,644,564 queried </a:t>
            </a:r>
            <a:r>
              <a:rPr lang="en-US" sz="2800" dirty="0"/>
              <a:t>for the DS record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860,163 queried for the DS record (but no blot)</a:t>
            </a:r>
          </a:p>
          <a:p>
            <a:pPr marL="0" indent="0">
              <a:buNone/>
            </a:pPr>
            <a:r>
              <a:rPr lang="en-US" sz="2800" dirty="0" smtClean="0"/>
              <a:t>   505,045 timed out </a:t>
            </a:r>
            <a:r>
              <a:rPr lang="en-US" sz="2800" dirty="0"/>
              <a:t>(but no </a:t>
            </a:r>
            <a:r>
              <a:rPr lang="en-US" sz="2800" dirty="0" smtClean="0"/>
              <a:t>blot!)</a:t>
            </a:r>
          </a:p>
          <a:p>
            <a:pPr marL="0" indent="0">
              <a:buNone/>
            </a:pPr>
            <a:r>
              <a:rPr lang="en-US" sz="2800" dirty="0" smtClean="0"/>
              <a:t>       5,656 appeared to fail the DNS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 rot="20625338">
            <a:off x="900004" y="2502006"/>
            <a:ext cx="6852451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This is larger than RSA failure rates, but is still a small proportion of users affected. Some resolvers appear to have problems when presented with an unknown crypto protocol.</a:t>
            </a:r>
          </a:p>
        </p:txBody>
      </p:sp>
    </p:spTree>
    <p:extLst>
      <p:ext uri="{BB962C8B-B14F-4D97-AF65-F5344CB8AC3E}">
        <p14:creationId xmlns:p14="http://schemas.microsoft.com/office/powerpoint/2010/main" val="149081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</a:t>
            </a:r>
            <a:r>
              <a:rPr lang="en-US" dirty="0" err="1" smtClean="0"/>
              <a:t>vs</a:t>
            </a:r>
            <a:r>
              <a:rPr lang="en-US" dirty="0" smtClean="0"/>
              <a:t>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 resolvers prefer IPv4 over IPv6?</a:t>
            </a:r>
          </a:p>
          <a:p>
            <a:pPr marL="457200" lvl="1" indent="0">
              <a:buNone/>
            </a:pPr>
            <a:r>
              <a:rPr lang="en-US" dirty="0" smtClean="0"/>
              <a:t>Total Queries:            </a:t>
            </a:r>
            <a:r>
              <a:rPr lang="en-US" dirty="0"/>
              <a:t>47,826,735</a:t>
            </a:r>
            <a:r>
              <a:rPr lang="en-AU" dirty="0"/>
              <a:t>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Queries over V6:             394,816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Number of Resolvers:    109,725</a:t>
            </a:r>
          </a:p>
          <a:p>
            <a:pPr marL="457200" lvl="1" indent="0">
              <a:buNone/>
            </a:pPr>
            <a:r>
              <a:rPr lang="en-US" dirty="0" smtClean="0"/>
              <a:t>Number of Resolvers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using IPv6 for queries:    2,849</a:t>
            </a:r>
          </a:p>
        </p:txBody>
      </p:sp>
    </p:spTree>
    <p:extLst>
      <p:ext uri="{BB962C8B-B14F-4D97-AF65-F5344CB8AC3E}">
        <p14:creationId xmlns:p14="http://schemas.microsoft.com/office/powerpoint/2010/main" val="10548905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</a:t>
            </a:r>
            <a:r>
              <a:rPr lang="en-US" dirty="0" err="1" smtClean="0"/>
              <a:t>vs</a:t>
            </a:r>
            <a:r>
              <a:rPr lang="en-US" dirty="0" smtClean="0"/>
              <a:t>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 resolvers prefer IPv4 over IPv6?</a:t>
            </a:r>
          </a:p>
          <a:p>
            <a:pPr marL="457200" lvl="1" indent="0">
              <a:buNone/>
            </a:pPr>
            <a:r>
              <a:rPr lang="en-US" dirty="0" smtClean="0"/>
              <a:t>Total Queries:            </a:t>
            </a:r>
            <a:r>
              <a:rPr lang="en-US" dirty="0"/>
              <a:t>47,826,735</a:t>
            </a:r>
            <a:r>
              <a:rPr lang="en-AU" dirty="0"/>
              <a:t>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Queries over V6:             394,816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Number of Resolvers:    109,725</a:t>
            </a:r>
          </a:p>
          <a:p>
            <a:pPr marL="457200" lvl="1" indent="0">
              <a:buNone/>
            </a:pPr>
            <a:r>
              <a:rPr lang="en-US" dirty="0" smtClean="0"/>
              <a:t>Number of Resolvers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using IPv6 for queries:    2,849</a:t>
            </a:r>
          </a:p>
        </p:txBody>
      </p:sp>
      <p:sp>
        <p:nvSpPr>
          <p:cNvPr id="4" name="TextBox 3"/>
          <p:cNvSpPr txBox="1"/>
          <p:nvPr/>
        </p:nvSpPr>
        <p:spPr>
          <a:xfrm rot="20625338">
            <a:off x="900004" y="2502007"/>
            <a:ext cx="6852451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In a Dual Stack environment 1% of queries and 3% of resolvers use IPv6.</a:t>
            </a:r>
          </a:p>
          <a:p>
            <a:endParaRPr lang="en-US" dirty="0">
              <a:solidFill>
                <a:srgbClr val="984807"/>
              </a:solidFill>
              <a:latin typeface="AhnbergHand"/>
              <a:cs typeface="AhnbergHand"/>
            </a:endParaRPr>
          </a:p>
          <a:p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What if the server was IPv6 only?</a:t>
            </a:r>
          </a:p>
        </p:txBody>
      </p:sp>
    </p:spTree>
    <p:extLst>
      <p:ext uri="{BB962C8B-B14F-4D97-AF65-F5344CB8AC3E}">
        <p14:creationId xmlns:p14="http://schemas.microsoft.com/office/powerpoint/2010/main" val="7482577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is a LOT of DNSSEC validation out there</a:t>
            </a:r>
          </a:p>
          <a:p>
            <a:pPr lvl="1"/>
            <a:r>
              <a:rPr lang="en-US" dirty="0" smtClean="0"/>
              <a:t>87% of all queries have DNSSEC-OK set</a:t>
            </a:r>
          </a:p>
          <a:p>
            <a:pPr lvl="1"/>
            <a:r>
              <a:rPr lang="en-US" dirty="0" smtClean="0"/>
              <a:t>30% of all DNSSEC-OK queries attempt to validate the response</a:t>
            </a:r>
          </a:p>
          <a:p>
            <a:pPr lvl="1"/>
            <a:r>
              <a:rPr lang="en-US" dirty="0" smtClean="0"/>
              <a:t>25% of end users are using DNS resolvers that will validate what they are told</a:t>
            </a:r>
          </a:p>
          <a:p>
            <a:pPr lvl="1"/>
            <a:r>
              <a:rPr lang="en-US" dirty="0" smtClean="0"/>
              <a:t>12% of end users don</a:t>
            </a:r>
            <a:r>
              <a:rPr lang="fr-FR" dirty="0" smtClean="0"/>
              <a:t>’</a:t>
            </a:r>
            <a:r>
              <a:rPr lang="en-US" dirty="0" smtClean="0"/>
              <a:t>t believe bad validation news and turn to other non-validating resolvers when validation fails.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330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There is very little V6 being used out there</a:t>
            </a:r>
          </a:p>
          <a:p>
            <a:pPr lvl="1"/>
            <a:r>
              <a:rPr lang="en-US" dirty="0" smtClean="0"/>
              <a:t>1% of queries use IPv6 as the transport protocol when given a dual stack name server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seems that when given a choice: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Browsers prefer IPv6</a:t>
            </a:r>
          </a:p>
          <a:p>
            <a:pPr marL="457200" lvl="1" indent="0">
              <a:buNone/>
            </a:pPr>
            <a:r>
              <a:rPr lang="en-US" dirty="0" smtClean="0"/>
              <a:t>Resolvers prefer IPv4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773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ECDSA is viable – sort of</a:t>
            </a:r>
          </a:p>
          <a:p>
            <a:pPr lvl="1"/>
            <a:r>
              <a:rPr lang="en-US" dirty="0" smtClean="0"/>
              <a:t>1 in 5 clients who use resolvers that validate RSA-signed responses are unable to validate the same response when signed using ECDSA</a:t>
            </a:r>
          </a:p>
          <a:p>
            <a:pPr lvl="1"/>
            <a:r>
              <a:rPr lang="en-US" dirty="0" smtClean="0"/>
              <a:t>But they fail to “unsigned” rather than “invalid” so it</a:t>
            </a:r>
            <a:r>
              <a:rPr lang="fr-FR" dirty="0" smtClean="0"/>
              <a:t>’</a:t>
            </a:r>
            <a:r>
              <a:rPr lang="en-US" dirty="0" smtClean="0"/>
              <a:t>s a (sort of) safe fail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67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relevant?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Because the root zone managers are preparing to roll the DNS Root Zone Trust Anchor Key</a:t>
            </a:r>
          </a:p>
          <a:p>
            <a:pPr marL="457200" lvl="1" indent="0">
              <a:buNone/>
            </a:pPr>
            <a:r>
              <a:rPr lang="en-US" sz="2400" dirty="0" smtClean="0"/>
              <a:t>(and </a:t>
            </a:r>
            <a:r>
              <a:rPr lang="en-US" sz="2400" dirty="0"/>
              <a:t>i</a:t>
            </a:r>
            <a:r>
              <a:rPr lang="en-US" sz="2400" dirty="0" smtClean="0"/>
              <a:t>n the worst case that may break your DNS service!)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09205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“Too Big?”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Out of 82,954 resolvers seen in a </a:t>
            </a:r>
            <a:r>
              <a:rPr lang="en-US" dirty="0" err="1" smtClean="0"/>
              <a:t>glueless</a:t>
            </a:r>
            <a:r>
              <a:rPr lang="en-US" dirty="0" smtClean="0"/>
              <a:t> delegation measurement experiment, 4,251 resolvers  appeared to be incapable of receiving a 1,444 octet DNS response</a:t>
            </a:r>
          </a:p>
          <a:p>
            <a:pPr lvl="1"/>
            <a:r>
              <a:rPr lang="en-US" dirty="0" smtClean="0"/>
              <a:t>21% of these failing resolvers used IPv6</a:t>
            </a:r>
          </a:p>
          <a:p>
            <a:r>
              <a:rPr lang="en-US" dirty="0" smtClean="0"/>
              <a:t>6% of queries shifted to TCP for the larger response</a:t>
            </a:r>
          </a:p>
          <a:p>
            <a:r>
              <a:rPr lang="en-US" dirty="0" smtClean="0"/>
              <a:t>So large DNS response packets might be a problem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176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we stick to RSA and keep response sizes at or below 1,440 octets then there appears to be no obvious user impact </a:t>
            </a:r>
            <a:r>
              <a:rPr lang="en-US" u="sng" dirty="0" smtClean="0"/>
              <a:t>in terms of packet size</a:t>
            </a:r>
          </a:p>
          <a:p>
            <a:pPr lvl="1"/>
            <a:r>
              <a:rPr lang="en-US" dirty="0" smtClean="0"/>
              <a:t>Some resolvers may get stuck, but users appear to use multiple resolvers</a:t>
            </a:r>
          </a:p>
        </p:txBody>
      </p:sp>
    </p:spTree>
    <p:extLst>
      <p:ext uri="{BB962C8B-B14F-4D97-AF65-F5344CB8AC3E}">
        <p14:creationId xmlns:p14="http://schemas.microsoft.com/office/powerpoint/2010/main" val="20028315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signed </a:t>
            </a:r>
            <a:r>
              <a:rPr lang="en-US" b="1" dirty="0" smtClean="0"/>
              <a:t>.org</a:t>
            </a:r>
            <a:r>
              <a:rPr lang="en-US" dirty="0" smtClean="0"/>
              <a:t> DNSKEY response is 1,625 octets, and there are no obvious signals of service failures for .org names</a:t>
            </a:r>
          </a:p>
          <a:p>
            <a:r>
              <a:rPr lang="en-US" dirty="0"/>
              <a:t>T</a:t>
            </a:r>
            <a:r>
              <a:rPr lang="en-US" dirty="0" smtClean="0"/>
              <a:t>he potential issues surrounding large responses and the DNS may be a little more subtle</a:t>
            </a:r>
            <a:r>
              <a:rPr lang="en-US" dirty="0"/>
              <a:t> </a:t>
            </a:r>
            <a:r>
              <a:rPr lang="en-US" dirty="0" smtClean="0"/>
              <a:t>than these experimental results suggest</a:t>
            </a:r>
          </a:p>
        </p:txBody>
      </p:sp>
    </p:spTree>
    <p:extLst>
      <p:ext uri="{BB962C8B-B14F-4D97-AF65-F5344CB8AC3E}">
        <p14:creationId xmlns:p14="http://schemas.microsoft.com/office/powerpoint/2010/main" val="35947397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key roll of the </a:t>
            </a:r>
            <a:r>
              <a:rPr lang="en-US" dirty="0"/>
              <a:t>R</a:t>
            </a:r>
            <a:r>
              <a:rPr lang="en-US" dirty="0" smtClean="0"/>
              <a:t>oot Zone KSK will cause some resolvers to fail:</a:t>
            </a:r>
          </a:p>
          <a:p>
            <a:pPr lvl="1"/>
            <a:r>
              <a:rPr lang="en-US" dirty="0" smtClean="0"/>
              <a:t>Resolvers who do not pick up the new key in the manner described by RFC5011 </a:t>
            </a:r>
          </a:p>
          <a:p>
            <a:pPr lvl="1"/>
            <a:r>
              <a:rPr lang="en-US" dirty="0" smtClean="0"/>
              <a:t>Resolvers who cannot receive a DNS response of ~1,300 octets</a:t>
            </a:r>
          </a:p>
          <a:p>
            <a:r>
              <a:rPr lang="en-US" dirty="0" smtClean="0"/>
              <a:t>Many users who use these failing resolvers will just switch over to use a non-validating resolver</a:t>
            </a:r>
          </a:p>
          <a:p>
            <a:r>
              <a:rPr lang="en-US" dirty="0" smtClean="0"/>
              <a:t>A small pool of users will be affected with no DNS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09597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Public comment:</a:t>
            </a:r>
          </a:p>
          <a:p>
            <a:pPr marL="457200" lvl="1" indent="0">
              <a:buNone/>
            </a:pPr>
            <a:r>
              <a:rPr lang="en-US" dirty="0"/>
              <a:t>draft report for ICANN Public Comment</a:t>
            </a:r>
          </a:p>
          <a:p>
            <a:pPr marL="457200" lvl="1" indent="0">
              <a:buNone/>
            </a:pPr>
            <a:r>
              <a:rPr lang="en-US" sz="2200" dirty="0"/>
              <a:t>https://</a:t>
            </a:r>
            <a:r>
              <a:rPr lang="en-US" sz="2200" dirty="0" err="1"/>
              <a:t>www.icann.org</a:t>
            </a:r>
            <a:r>
              <a:rPr lang="en-US" sz="2200" dirty="0"/>
              <a:t>/public-comments/root-ksk-2015-08-06-en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pPr marL="457200" lvl="1" indent="0">
              <a:buNone/>
            </a:pPr>
            <a:r>
              <a:rPr lang="en-US" sz="2200" dirty="0" smtClean="0"/>
              <a:t>Comments </a:t>
            </a:r>
            <a:r>
              <a:rPr lang="en-US" sz="2200" dirty="0"/>
              <a:t>close 15</a:t>
            </a:r>
            <a:r>
              <a:rPr lang="en-US" sz="2200" baseline="30000" dirty="0"/>
              <a:t>th</a:t>
            </a:r>
            <a:r>
              <a:rPr lang="en-US" sz="2200" dirty="0"/>
              <a:t> September </a:t>
            </a:r>
            <a:r>
              <a:rPr lang="en-US" sz="2200" dirty="0" smtClean="0"/>
              <a:t>2015</a:t>
            </a:r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r>
              <a:rPr lang="en-US" sz="2200" dirty="0" smtClean="0"/>
              <a:t>Please read &amp; comment</a:t>
            </a:r>
            <a:endParaRPr lang="en-US" sz="22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010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3" y="3012194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1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Years Ago</a:t>
            </a:r>
            <a:endParaRPr lang="en-US" dirty="0"/>
          </a:p>
        </p:txBody>
      </p:sp>
      <p:pic>
        <p:nvPicPr>
          <p:cNvPr id="4" name="Picture 3" descr="Screen Shot 2015-04-30 at 8.47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58" y="1780352"/>
            <a:ext cx="3115263" cy="1914682"/>
          </a:xfrm>
          <a:prstGeom prst="rect">
            <a:avLst/>
          </a:prstGeom>
        </p:spPr>
      </p:pic>
      <p:pic>
        <p:nvPicPr>
          <p:cNvPr id="5" name="Picture 4" descr="Screen Shot 2015-04-30 at 8.48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35" y="1298222"/>
            <a:ext cx="5799768" cy="4477926"/>
          </a:xfrm>
          <a:prstGeom prst="rect">
            <a:avLst/>
          </a:prstGeom>
        </p:spPr>
      </p:pic>
      <p:pic>
        <p:nvPicPr>
          <p:cNvPr id="6" name="Picture 5" descr="Screen Shot 2015-04-30 at 8.50.0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3695034"/>
            <a:ext cx="4553185" cy="283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23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Eastern KSK Repository</a:t>
            </a:r>
            <a:endParaRPr lang="en-US" dirty="0"/>
          </a:p>
        </p:txBody>
      </p:sp>
      <p:pic>
        <p:nvPicPr>
          <p:cNvPr id="4" name="Picture 3" descr="Screen Shot 2015-04-30 at 8.48.4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64"/>
          <a:stretch/>
        </p:blipFill>
        <p:spPr>
          <a:xfrm>
            <a:off x="1184438" y="1853260"/>
            <a:ext cx="7888430" cy="397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07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Western KSK Repository</a:t>
            </a:r>
            <a:endParaRPr lang="en-US" dirty="0"/>
          </a:p>
        </p:txBody>
      </p:sp>
      <p:pic>
        <p:nvPicPr>
          <p:cNvPr id="3" name="Picture 2" descr="Screen Shot 2015-06-02 at 10.07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27" y="1771585"/>
            <a:ext cx="5223343" cy="3691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6244" y="5715210"/>
            <a:ext cx="1901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El Segundo, California </a:t>
            </a:r>
            <a:r>
              <a:rPr lang="en-US" sz="1000" dirty="0" smtClean="0"/>
              <a:t>*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297615" y="6580036"/>
            <a:ext cx="30580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* No – that</a:t>
            </a:r>
            <a:r>
              <a:rPr lang="fr-FR" sz="700" dirty="0" smtClean="0"/>
              <a:t>’</a:t>
            </a:r>
            <a:r>
              <a:rPr lang="en-US" sz="700" dirty="0" smtClean="0"/>
              <a:t>s not really a picture of the the El Segundo KSK repository facilities!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749752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Ultra Secret Third KSK Repository </a:t>
            </a:r>
            <a:r>
              <a:rPr lang="en-US" dirty="0" smtClean="0"/>
              <a:t>in Amsterdam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50506_130104 (1)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89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8798</TotalTime>
  <Words>2110</Words>
  <Application>Microsoft Macintosh PowerPoint</Application>
  <PresentationFormat>On-screen Show (4:3)</PresentationFormat>
  <Paragraphs>273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Rolling the Keys of the DNS Root Zone</vt:lpstr>
      <vt:lpstr>DNSSEC in AU</vt:lpstr>
      <vt:lpstr>DNSSEC in AU</vt:lpstr>
      <vt:lpstr>Why is this relevant?</vt:lpstr>
      <vt:lpstr>Why is this relevant?</vt:lpstr>
      <vt:lpstr>Five Years Ago</vt:lpstr>
      <vt:lpstr>The Eastern KSK Repository</vt:lpstr>
      <vt:lpstr>The Western KSK Repository</vt:lpstr>
      <vt:lpstr>The Ultra Secret Third KSK Repository in Amsterdam</vt:lpstr>
      <vt:lpstr>KSK?</vt:lpstr>
      <vt:lpstr>Five Years Ago…</vt:lpstr>
      <vt:lpstr>Five Years Ago…</vt:lpstr>
      <vt:lpstr>The Cast of Actors</vt:lpstr>
      <vt:lpstr>Approach</vt:lpstr>
      <vt:lpstr>2015 Design Team Milestones</vt:lpstr>
      <vt:lpstr>Rolling the KSK?</vt:lpstr>
      <vt:lpstr>Easy, Right?</vt:lpstr>
      <vt:lpstr>The RFC5011 Approach</vt:lpstr>
      <vt:lpstr>1. Introduce New KSK</vt:lpstr>
      <vt:lpstr>2. Cutover to New KSK</vt:lpstr>
      <vt:lpstr>3. Destroy Old KSK</vt:lpstr>
      <vt:lpstr>Easy, Right?</vt:lpstr>
      <vt:lpstr>But that was then…</vt:lpstr>
      <vt:lpstr>But that was then…</vt:lpstr>
      <vt:lpstr>What we all should be concerned about…</vt:lpstr>
      <vt:lpstr>Technical Concerns</vt:lpstr>
      <vt:lpstr>Technical Concerns</vt:lpstr>
      <vt:lpstr>What can be tested …</vt:lpstr>
      <vt:lpstr>DNS Response Sizes</vt:lpstr>
      <vt:lpstr>So we’ve been testing large responses in the DNS</vt:lpstr>
      <vt:lpstr>Some Interesting Sizes</vt:lpstr>
      <vt:lpstr>EDNS(0) UDP Buffer sizes</vt:lpstr>
      <vt:lpstr>EDNS(0) UDP Buffer sizes</vt:lpstr>
      <vt:lpstr>EDNS(0) UDP Buffer sizes</vt:lpstr>
      <vt:lpstr>The Test</vt:lpstr>
      <vt:lpstr>EDNS(0) DNSSEC OK Set</vt:lpstr>
      <vt:lpstr>Large Responses</vt:lpstr>
      <vt:lpstr>1,440 octet RSA-signed Responses</vt:lpstr>
      <vt:lpstr>1,440 octet RSA-signed Responses</vt:lpstr>
      <vt:lpstr>1,440 octet RSA-signed Responses</vt:lpstr>
      <vt:lpstr>Small vs Large</vt:lpstr>
      <vt:lpstr>ECDSA vs RSA</vt:lpstr>
      <vt:lpstr>1,440 octet ECDSA-signed Responses</vt:lpstr>
      <vt:lpstr>1,440 octet ECDSA-signed Responses</vt:lpstr>
      <vt:lpstr>IPv4 vs IPv6</vt:lpstr>
      <vt:lpstr>IPv4 vs IPv6</vt:lpstr>
      <vt:lpstr>Some Observations</vt:lpstr>
      <vt:lpstr>Some Observations</vt:lpstr>
      <vt:lpstr>Some Observations</vt:lpstr>
      <vt:lpstr>What’s “Too Big?”</vt:lpstr>
      <vt:lpstr>Can it work?</vt:lpstr>
      <vt:lpstr>But</vt:lpstr>
      <vt:lpstr>Where are we?</vt:lpstr>
      <vt:lpstr>Now?</vt:lpstr>
      <vt:lpstr>Questions?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Rolling Roots</dc:title>
  <dc:creator>Geoff Huston</dc:creator>
  <cp:lastModifiedBy>Geoff Huston</cp:lastModifiedBy>
  <cp:revision>81</cp:revision>
  <dcterms:created xsi:type="dcterms:W3CDTF">2015-04-30T06:46:06Z</dcterms:created>
  <dcterms:modified xsi:type="dcterms:W3CDTF">2015-08-26T23:50:16Z</dcterms:modified>
</cp:coreProperties>
</file>