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09" r:id="rId3"/>
    <p:sldId id="310" r:id="rId4"/>
    <p:sldId id="312" r:id="rId5"/>
    <p:sldId id="258" r:id="rId6"/>
    <p:sldId id="277" r:id="rId7"/>
    <p:sldId id="281" r:id="rId8"/>
    <p:sldId id="283" r:id="rId9"/>
    <p:sldId id="315" r:id="rId10"/>
    <p:sldId id="308" r:id="rId11"/>
    <p:sldId id="316" r:id="rId12"/>
    <p:sldId id="317" r:id="rId13"/>
    <p:sldId id="266" r:id="rId14"/>
    <p:sldId id="287" r:id="rId15"/>
    <p:sldId id="288" r:id="rId16"/>
    <p:sldId id="302" r:id="rId17"/>
    <p:sldId id="260" r:id="rId18"/>
    <p:sldId id="261" r:id="rId19"/>
    <p:sldId id="267" r:id="rId20"/>
    <p:sldId id="268" r:id="rId21"/>
    <p:sldId id="319" r:id="rId22"/>
    <p:sldId id="299" r:id="rId23"/>
    <p:sldId id="322" r:id="rId24"/>
    <p:sldId id="301" r:id="rId25"/>
    <p:sldId id="269" r:id="rId26"/>
    <p:sldId id="323" r:id="rId27"/>
    <p:sldId id="327" r:id="rId28"/>
    <p:sldId id="328" r:id="rId29"/>
    <p:sldId id="306" r:id="rId30"/>
    <p:sldId id="294" r:id="rId31"/>
    <p:sldId id="324" r:id="rId32"/>
    <p:sldId id="329" r:id="rId33"/>
    <p:sldId id="325" r:id="rId34"/>
    <p:sldId id="326" r:id="rId35"/>
    <p:sldId id="29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3429"/>
    <a:srgbClr val="6356C2"/>
    <a:srgbClr val="AB4401"/>
    <a:srgbClr val="F0F082"/>
    <a:srgbClr val="F0E8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1" autoAdjust="0"/>
    <p:restoredTop sz="91896" autoAdjust="0"/>
  </p:normalViewPr>
  <p:slideViewPr>
    <p:cSldViewPr snapToGrid="0" snapToObjects="1">
      <p:cViewPr>
        <p:scale>
          <a:sx n="95" d="100"/>
          <a:sy n="95" d="100"/>
        </p:scale>
        <p:origin x="-928" y="-10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Sheet1!$A$155</c:f>
              <c:strCache>
                <c:ptCount val="1"/>
                <c:pt idx="0">
                  <c:v>RIPE NCC</c:v>
                </c:pt>
              </c:strCache>
            </c:strRef>
          </c:tx>
          <c:invertIfNegative val="0"/>
          <c:cat>
            <c:numRef>
              <c:f>Sheet1!$B$154:$J$154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Sheet1!$B$155:$J$155</c:f>
              <c:numCache>
                <c:formatCode>#,##0</c:formatCode>
                <c:ptCount val="9"/>
                <c:pt idx="0">
                  <c:v>6515.0</c:v>
                </c:pt>
                <c:pt idx="1">
                  <c:v>1440.0</c:v>
                </c:pt>
                <c:pt idx="2" formatCode="General">
                  <c:v>856.0</c:v>
                </c:pt>
                <c:pt idx="3" formatCode="General">
                  <c:v>883.0</c:v>
                </c:pt>
                <c:pt idx="4">
                  <c:v>2236.0</c:v>
                </c:pt>
                <c:pt idx="5">
                  <c:v>2293.0</c:v>
                </c:pt>
                <c:pt idx="6">
                  <c:v>3857.0</c:v>
                </c:pt>
                <c:pt idx="7">
                  <c:v>6301.0</c:v>
                </c:pt>
                <c:pt idx="8">
                  <c:v>8565.0</c:v>
                </c:pt>
              </c:numCache>
            </c:numRef>
          </c:val>
        </c:ser>
        <c:ser>
          <c:idx val="1"/>
          <c:order val="1"/>
          <c:tx>
            <c:strRef>
              <c:f>Sheet1!$A$156</c:f>
              <c:strCache>
                <c:ptCount val="1"/>
                <c:pt idx="0">
                  <c:v>ARIN</c:v>
                </c:pt>
              </c:strCache>
            </c:strRef>
          </c:tx>
          <c:invertIfNegative val="0"/>
          <c:cat>
            <c:numRef>
              <c:f>Sheet1!$B$154:$J$154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Sheet1!$B$156:$J$156</c:f>
              <c:numCache>
                <c:formatCode>General</c:formatCode>
                <c:ptCount val="9"/>
                <c:pt idx="0">
                  <c:v>53.0</c:v>
                </c:pt>
                <c:pt idx="1">
                  <c:v>48.0</c:v>
                </c:pt>
                <c:pt idx="2" formatCode="#,##0">
                  <c:v>14489.0</c:v>
                </c:pt>
                <c:pt idx="3">
                  <c:v>237.0</c:v>
                </c:pt>
                <c:pt idx="4">
                  <c:v>547.0</c:v>
                </c:pt>
                <c:pt idx="5" formatCode="#,##0">
                  <c:v>6336.0</c:v>
                </c:pt>
                <c:pt idx="6" formatCode="#,##0">
                  <c:v>1663.0</c:v>
                </c:pt>
                <c:pt idx="7" formatCode="#,##0">
                  <c:v>12569.0</c:v>
                </c:pt>
                <c:pt idx="8" formatCode="#,##0">
                  <c:v>5232.0</c:v>
                </c:pt>
              </c:numCache>
            </c:numRef>
          </c:val>
        </c:ser>
        <c:ser>
          <c:idx val="2"/>
          <c:order val="2"/>
          <c:tx>
            <c:strRef>
              <c:f>Sheet1!$A$157</c:f>
              <c:strCache>
                <c:ptCount val="1"/>
                <c:pt idx="0">
                  <c:v>APNIC</c:v>
                </c:pt>
              </c:strCache>
            </c:strRef>
          </c:tx>
          <c:invertIfNegative val="0"/>
          <c:cat>
            <c:numRef>
              <c:f>Sheet1!$B$154:$J$154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Sheet1!$B$157:$J$157</c:f>
              <c:numCache>
                <c:formatCode>#,##0</c:formatCode>
                <c:ptCount val="9"/>
                <c:pt idx="0">
                  <c:v>3225.0</c:v>
                </c:pt>
                <c:pt idx="1">
                  <c:v>5236.0</c:v>
                </c:pt>
                <c:pt idx="2" formatCode="General">
                  <c:v>139.0</c:v>
                </c:pt>
                <c:pt idx="3" formatCode="General">
                  <c:v>171.0</c:v>
                </c:pt>
                <c:pt idx="4">
                  <c:v>1341.0</c:v>
                </c:pt>
                <c:pt idx="5">
                  <c:v>9493.0</c:v>
                </c:pt>
                <c:pt idx="6">
                  <c:v>3788.0</c:v>
                </c:pt>
                <c:pt idx="7">
                  <c:v>4449.0</c:v>
                </c:pt>
                <c:pt idx="8">
                  <c:v>2663.0</c:v>
                </c:pt>
              </c:numCache>
            </c:numRef>
          </c:val>
        </c:ser>
        <c:ser>
          <c:idx val="3"/>
          <c:order val="3"/>
          <c:tx>
            <c:strRef>
              <c:f>Sheet1!$A$158</c:f>
              <c:strCache>
                <c:ptCount val="1"/>
                <c:pt idx="0">
                  <c:v>LACNIC</c:v>
                </c:pt>
              </c:strCache>
            </c:strRef>
          </c:tx>
          <c:invertIfNegative val="0"/>
          <c:cat>
            <c:numRef>
              <c:f>Sheet1!$B$154:$J$154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Sheet1!$B$158:$J$158</c:f>
              <c:numCache>
                <c:formatCode>General</c:formatCode>
                <c:ptCount val="9"/>
                <c:pt idx="0">
                  <c:v>12.0</c:v>
                </c:pt>
                <c:pt idx="1">
                  <c:v>55.0</c:v>
                </c:pt>
                <c:pt idx="2" formatCode="#,##0">
                  <c:v>40.0</c:v>
                </c:pt>
                <c:pt idx="3">
                  <c:v>89.0</c:v>
                </c:pt>
                <c:pt idx="4">
                  <c:v>205.0</c:v>
                </c:pt>
                <c:pt idx="5">
                  <c:v>970.0</c:v>
                </c:pt>
                <c:pt idx="6" formatCode="#,##0">
                  <c:v>4633.0</c:v>
                </c:pt>
                <c:pt idx="7">
                  <c:v>609.0</c:v>
                </c:pt>
                <c:pt idx="8" formatCode="#,##0">
                  <c:v>1363.0</c:v>
                </c:pt>
              </c:numCache>
            </c:numRef>
          </c:val>
        </c:ser>
        <c:ser>
          <c:idx val="4"/>
          <c:order val="4"/>
          <c:tx>
            <c:strRef>
              <c:f>Sheet1!$A$159</c:f>
              <c:strCache>
                <c:ptCount val="1"/>
                <c:pt idx="0">
                  <c:v>AFRINIC</c:v>
                </c:pt>
              </c:strCache>
            </c:strRef>
          </c:tx>
          <c:invertIfNegative val="0"/>
          <c:cat>
            <c:numRef>
              <c:f>Sheet1!$B$154:$J$154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Sheet1!$B$159:$J$159</c:f>
              <c:numCache>
                <c:formatCode>General</c:formatCode>
                <c:ptCount val="9"/>
                <c:pt idx="0">
                  <c:v>15.0</c:v>
                </c:pt>
                <c:pt idx="1">
                  <c:v>13.0</c:v>
                </c:pt>
                <c:pt idx="2">
                  <c:v>10.0</c:v>
                </c:pt>
                <c:pt idx="3">
                  <c:v>9.0</c:v>
                </c:pt>
                <c:pt idx="4">
                  <c:v>101.0</c:v>
                </c:pt>
                <c:pt idx="5">
                  <c:v>149.0</c:v>
                </c:pt>
                <c:pt idx="6" formatCode="#,##0">
                  <c:v>4196.0</c:v>
                </c:pt>
                <c:pt idx="7">
                  <c:v>67.0</c:v>
                </c:pt>
                <c:pt idx="8">
                  <c:v>51.0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04301304"/>
        <c:axId val="-2004298184"/>
      </c:barChart>
      <c:catAx>
        <c:axId val="-2004301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04298184"/>
        <c:crosses val="autoZero"/>
        <c:auto val="1"/>
        <c:lblAlgn val="ctr"/>
        <c:lblOffset val="100"/>
        <c:noMultiLvlLbl val="0"/>
      </c:catAx>
      <c:valAx>
        <c:axId val="-200429818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20043013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Sheet1!$A$155</c:f>
              <c:strCache>
                <c:ptCount val="1"/>
                <c:pt idx="0">
                  <c:v>RIPE NCC</c:v>
                </c:pt>
              </c:strCache>
            </c:strRef>
          </c:tx>
          <c:invertIfNegative val="0"/>
          <c:cat>
            <c:numRef>
              <c:f>Sheet1!$B$154:$J$154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Sheet1!$B$155:$J$155</c:f>
              <c:numCache>
                <c:formatCode>#,##0</c:formatCode>
                <c:ptCount val="9"/>
                <c:pt idx="0">
                  <c:v>6515.0</c:v>
                </c:pt>
                <c:pt idx="1">
                  <c:v>1440.0</c:v>
                </c:pt>
                <c:pt idx="2" formatCode="General">
                  <c:v>856.0</c:v>
                </c:pt>
                <c:pt idx="3" formatCode="General">
                  <c:v>883.0</c:v>
                </c:pt>
                <c:pt idx="4">
                  <c:v>2236.0</c:v>
                </c:pt>
                <c:pt idx="5">
                  <c:v>2293.0</c:v>
                </c:pt>
                <c:pt idx="6">
                  <c:v>3857.0</c:v>
                </c:pt>
                <c:pt idx="7">
                  <c:v>6301.0</c:v>
                </c:pt>
                <c:pt idx="8">
                  <c:v>8565.0</c:v>
                </c:pt>
              </c:numCache>
            </c:numRef>
          </c:val>
        </c:ser>
        <c:ser>
          <c:idx val="1"/>
          <c:order val="1"/>
          <c:tx>
            <c:strRef>
              <c:f>Sheet1!$A$156</c:f>
              <c:strCache>
                <c:ptCount val="1"/>
                <c:pt idx="0">
                  <c:v>ARIN</c:v>
                </c:pt>
              </c:strCache>
            </c:strRef>
          </c:tx>
          <c:invertIfNegative val="0"/>
          <c:cat>
            <c:numRef>
              <c:f>Sheet1!$B$154:$J$154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Sheet1!$B$156:$J$156</c:f>
              <c:numCache>
                <c:formatCode>General</c:formatCode>
                <c:ptCount val="9"/>
                <c:pt idx="0">
                  <c:v>53.0</c:v>
                </c:pt>
                <c:pt idx="1">
                  <c:v>48.0</c:v>
                </c:pt>
                <c:pt idx="2" formatCode="#,##0">
                  <c:v>14489.0</c:v>
                </c:pt>
                <c:pt idx="3">
                  <c:v>237.0</c:v>
                </c:pt>
                <c:pt idx="4">
                  <c:v>547.0</c:v>
                </c:pt>
                <c:pt idx="5" formatCode="#,##0">
                  <c:v>6336.0</c:v>
                </c:pt>
                <c:pt idx="6" formatCode="#,##0">
                  <c:v>1663.0</c:v>
                </c:pt>
                <c:pt idx="7" formatCode="#,##0">
                  <c:v>12569.0</c:v>
                </c:pt>
                <c:pt idx="8" formatCode="#,##0">
                  <c:v>5232.0</c:v>
                </c:pt>
              </c:numCache>
            </c:numRef>
          </c:val>
        </c:ser>
        <c:ser>
          <c:idx val="2"/>
          <c:order val="2"/>
          <c:tx>
            <c:strRef>
              <c:f>Sheet1!$A$157</c:f>
              <c:strCache>
                <c:ptCount val="1"/>
                <c:pt idx="0">
                  <c:v>APNIC</c:v>
                </c:pt>
              </c:strCache>
            </c:strRef>
          </c:tx>
          <c:invertIfNegative val="0"/>
          <c:cat>
            <c:numRef>
              <c:f>Sheet1!$B$154:$J$154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Sheet1!$B$157:$J$157</c:f>
              <c:numCache>
                <c:formatCode>#,##0</c:formatCode>
                <c:ptCount val="9"/>
                <c:pt idx="0">
                  <c:v>3225.0</c:v>
                </c:pt>
                <c:pt idx="1">
                  <c:v>5236.0</c:v>
                </c:pt>
                <c:pt idx="2" formatCode="General">
                  <c:v>139.0</c:v>
                </c:pt>
                <c:pt idx="3" formatCode="General">
                  <c:v>171.0</c:v>
                </c:pt>
                <c:pt idx="4">
                  <c:v>1341.0</c:v>
                </c:pt>
                <c:pt idx="5">
                  <c:v>9493.0</c:v>
                </c:pt>
                <c:pt idx="6">
                  <c:v>3788.0</c:v>
                </c:pt>
                <c:pt idx="7">
                  <c:v>4449.0</c:v>
                </c:pt>
                <c:pt idx="8">
                  <c:v>2663.0</c:v>
                </c:pt>
              </c:numCache>
            </c:numRef>
          </c:val>
        </c:ser>
        <c:ser>
          <c:idx val="3"/>
          <c:order val="3"/>
          <c:tx>
            <c:strRef>
              <c:f>Sheet1!$A$158</c:f>
              <c:strCache>
                <c:ptCount val="1"/>
                <c:pt idx="0">
                  <c:v>LACNIC</c:v>
                </c:pt>
              </c:strCache>
            </c:strRef>
          </c:tx>
          <c:invertIfNegative val="0"/>
          <c:cat>
            <c:numRef>
              <c:f>Sheet1!$B$154:$J$154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Sheet1!$B$158:$J$158</c:f>
              <c:numCache>
                <c:formatCode>General</c:formatCode>
                <c:ptCount val="9"/>
                <c:pt idx="0">
                  <c:v>12.0</c:v>
                </c:pt>
                <c:pt idx="1">
                  <c:v>55.0</c:v>
                </c:pt>
                <c:pt idx="2" formatCode="#,##0">
                  <c:v>40.0</c:v>
                </c:pt>
                <c:pt idx="3">
                  <c:v>89.0</c:v>
                </c:pt>
                <c:pt idx="4">
                  <c:v>205.0</c:v>
                </c:pt>
                <c:pt idx="5">
                  <c:v>970.0</c:v>
                </c:pt>
                <c:pt idx="6" formatCode="#,##0">
                  <c:v>4633.0</c:v>
                </c:pt>
                <c:pt idx="7">
                  <c:v>609.0</c:v>
                </c:pt>
                <c:pt idx="8" formatCode="#,##0">
                  <c:v>1363.0</c:v>
                </c:pt>
              </c:numCache>
            </c:numRef>
          </c:val>
        </c:ser>
        <c:ser>
          <c:idx val="4"/>
          <c:order val="4"/>
          <c:tx>
            <c:strRef>
              <c:f>Sheet1!$A$159</c:f>
              <c:strCache>
                <c:ptCount val="1"/>
                <c:pt idx="0">
                  <c:v>AFRINIC</c:v>
                </c:pt>
              </c:strCache>
            </c:strRef>
          </c:tx>
          <c:invertIfNegative val="0"/>
          <c:cat>
            <c:numRef>
              <c:f>Sheet1!$B$154:$J$154</c:f>
              <c:numCache>
                <c:formatCode>General</c:formatCode>
                <c:ptCount val="9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</c:numCache>
            </c:numRef>
          </c:cat>
          <c:val>
            <c:numRef>
              <c:f>Sheet1!$B$159:$J$159</c:f>
              <c:numCache>
                <c:formatCode>General</c:formatCode>
                <c:ptCount val="9"/>
                <c:pt idx="0">
                  <c:v>15.0</c:v>
                </c:pt>
                <c:pt idx="1">
                  <c:v>13.0</c:v>
                </c:pt>
                <c:pt idx="2">
                  <c:v>10.0</c:v>
                </c:pt>
                <c:pt idx="3">
                  <c:v>9.0</c:v>
                </c:pt>
                <c:pt idx="4">
                  <c:v>101.0</c:v>
                </c:pt>
                <c:pt idx="5">
                  <c:v>149.0</c:v>
                </c:pt>
                <c:pt idx="6" formatCode="#,##0">
                  <c:v>4196.0</c:v>
                </c:pt>
                <c:pt idx="7">
                  <c:v>67.0</c:v>
                </c:pt>
                <c:pt idx="8">
                  <c:v>51.0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36878072"/>
        <c:axId val="-2036836344"/>
      </c:barChart>
      <c:catAx>
        <c:axId val="-20368780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36836344"/>
        <c:crosses val="autoZero"/>
        <c:auto val="1"/>
        <c:lblAlgn val="ctr"/>
        <c:lblOffset val="100"/>
        <c:noMultiLvlLbl val="0"/>
      </c:catAx>
      <c:valAx>
        <c:axId val="-203683634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20368780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22392-7CE3-2A40-8E99-000B2F718A77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2E926-EE52-8C42-8F1A-405C60195E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8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15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2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78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06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9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4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98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5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84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1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95A4A-E374-3F40-B033-79DDE900D1F0}" type="datetimeFigureOut">
              <a:rPr lang="en-US" smtClean="0"/>
              <a:t>25/02/15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DAAAE-ABB8-CA42-9EFA-709773409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63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oleObject" Target="../embeddings/Microsoft_Excel_97_-_2004_Worksheet2.xls"/><Relationship Id="rId5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oleObject" Target="../embeddings/Microsoft_Excel_97_-_2004_Worksheet3.xls"/><Relationship Id="rId5" Type="http://schemas.openxmlformats.org/officeDocument/2006/relationships/image" Target="../media/image1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cs typeface="Powderfinger Type"/>
              </a:rPr>
              <a:t>Today’s Mobile Internet</a:t>
            </a:r>
            <a:br>
              <a:rPr lang="en-US" sz="6000" dirty="0" smtClean="0">
                <a:cs typeface="Powderfinger Type"/>
              </a:rPr>
            </a:br>
            <a:endParaRPr lang="en-US" sz="6000" dirty="0">
              <a:cs typeface="Powderfinger Typ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  <a:latin typeface="AhnbergHand"/>
                <a:cs typeface="AhnbergHand"/>
              </a:rPr>
              <a:t>Geoff Huston,</a:t>
            </a:r>
          </a:p>
          <a:p>
            <a:r>
              <a:rPr lang="en-US" smtClean="0">
                <a:solidFill>
                  <a:srgbClr val="800000"/>
                </a:solidFill>
                <a:latin typeface="AhnbergHand"/>
                <a:cs typeface="AhnbergHand"/>
              </a:rPr>
              <a:t>APNIC Labs</a:t>
            </a:r>
            <a:endParaRPr lang="en-US" dirty="0" smtClean="0">
              <a:solidFill>
                <a:srgbClr val="800000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995077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" y="0"/>
            <a:ext cx="9543637" cy="71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7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15" y="-77184"/>
            <a:ext cx="9371262" cy="7000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7368" y="574877"/>
            <a:ext cx="630074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With desktop devices the Internet was a destination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6062" y="1931829"/>
            <a:ext cx="106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lighting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4" y="4787685"/>
            <a:ext cx="207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ired bandwidth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9106" y="2997395"/>
            <a:ext cx="238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l</a:t>
            </a:r>
            <a:r>
              <a:rPr lang="en-US" dirty="0" smtClean="0">
                <a:latin typeface="AhnbergHand"/>
                <a:cs typeface="AhnbergHand"/>
              </a:rPr>
              <a:t>arge view screens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4601" y="1985301"/>
            <a:ext cx="98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privacy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5009" y="4110889"/>
            <a:ext cx="227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worktop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9740" y="2103127"/>
            <a:ext cx="179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eliable power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22353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31" y="-1031441"/>
            <a:ext cx="9585158" cy="9679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6731" y="168806"/>
            <a:ext cx="495968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The Internet is now anywhere and everywhere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66632" y="6232533"/>
            <a:ext cx="406399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Its trivial, commonplace and incidental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0315" y="1203158"/>
            <a:ext cx="225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adio connectivity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2644" y="4817979"/>
            <a:ext cx="181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attery power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7706" y="3606799"/>
            <a:ext cx="14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h</a:t>
            </a:r>
            <a:r>
              <a:rPr lang="en-US" dirty="0" smtClean="0">
                <a:latin typeface="AhnbergHand"/>
                <a:cs typeface="AhnbergHand"/>
              </a:rPr>
              <a:t>and sized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6534" y="255139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Thumb</a:t>
            </a:r>
          </a:p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operated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677685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00" y="-1994693"/>
            <a:ext cx="9986211" cy="10142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  <a:endParaRPr lang="en-US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86078" y="6261784"/>
            <a:ext cx="34497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www.itu.int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/ITU-D/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ict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/statistics/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133080"/>
              </p:ext>
            </p:extLst>
          </p:nvPr>
        </p:nvGraphicFramePr>
        <p:xfrm>
          <a:off x="1143000" y="2732559"/>
          <a:ext cx="6858000" cy="331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Worksheet" r:id="rId4" imgW="9321800" imgH="4508500" progId="Excel.Sheet.8">
                  <p:embed/>
                </p:oleObj>
              </mc:Choice>
              <mc:Fallback>
                <p:oleObj name="Worksheet" r:id="rId4" imgW="9321800" imgH="45085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3000" y="2732559"/>
                        <a:ext cx="6858000" cy="3316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3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 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3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6746" y="0"/>
            <a:ext cx="103447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1678" y="6185584"/>
            <a:ext cx="34497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www.itu.int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/ITU-D/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ict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/statistics/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954533"/>
              </p:ext>
            </p:extLst>
          </p:nvPr>
        </p:nvGraphicFramePr>
        <p:xfrm>
          <a:off x="823828" y="2077453"/>
          <a:ext cx="8699500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Worksheet" r:id="rId4" imgW="8699500" imgH="4521200" progId="Excel.Sheet.8">
                  <p:embed/>
                </p:oleObj>
              </mc:Choice>
              <mc:Fallback>
                <p:oleObj name="Worksheet" r:id="rId4" imgW="8699500" imgH="45212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3828" y="2077453"/>
                        <a:ext cx="8699500" cy="452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2 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1032447">
            <a:off x="2296142" y="12821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7 billion mobile phone users!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3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2059" y="0"/>
            <a:ext cx="10457633" cy="6964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0500" y="6451600"/>
            <a:ext cx="2230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Source: Generator Research</a:t>
            </a:r>
            <a:endParaRPr lang="en-US" sz="1400" dirty="0">
              <a:solidFill>
                <a:srgbClr val="7F7F7F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477754"/>
              </p:ext>
            </p:extLst>
          </p:nvPr>
        </p:nvGraphicFramePr>
        <p:xfrm>
          <a:off x="1457157" y="2798582"/>
          <a:ext cx="7049503" cy="3653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Worksheet" r:id="rId4" imgW="8724900" imgH="4521200" progId="Excel.Sheet.8">
                  <p:embed/>
                </p:oleObj>
              </mc:Choice>
              <mc:Fallback>
                <p:oleObj name="Worksheet" r:id="rId4" imgW="8724900" imgH="45212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7157" y="2798582"/>
                        <a:ext cx="7049503" cy="3653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2 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 rot="21032447">
            <a:off x="2296142" y="12821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7 billion mobile phones!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1032447">
            <a:off x="3591542" y="14345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2.3 billion mobile Internet users!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98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3099" y="-3302001"/>
            <a:ext cx="10338467" cy="13784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2552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Counting Platforms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62106" y="6468976"/>
            <a:ext cx="2454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</a:rPr>
              <a:t>http://</a:t>
            </a:r>
            <a:r>
              <a:rPr lang="en-US" dirty="0" err="1">
                <a:solidFill>
                  <a:srgbClr val="7F7F7F"/>
                </a:solidFill>
              </a:rPr>
              <a:t>statcounter.com</a:t>
            </a:r>
            <a:r>
              <a:rPr lang="en-US" dirty="0">
                <a:solidFill>
                  <a:srgbClr val="7F7F7F"/>
                </a:solidFill>
              </a:rPr>
              <a:t>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3934" y="53710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8.5%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1569" y="55557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4.3%</a:t>
            </a:r>
            <a:endParaRPr lang="en-US" dirty="0"/>
          </a:p>
        </p:txBody>
      </p:sp>
      <p:pic>
        <p:nvPicPr>
          <p:cNvPr id="11" name="Picture 10" descr="Screen Shot 2015-02-23 at 3.32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0" y="1449423"/>
            <a:ext cx="6884738" cy="4396569"/>
          </a:xfrm>
          <a:prstGeom prst="rect">
            <a:avLst/>
          </a:prstGeom>
        </p:spPr>
      </p:pic>
      <p:sp>
        <p:nvSpPr>
          <p:cNvPr id="8" name="Rectangle 2"/>
          <p:cNvSpPr>
            <a:spLocks/>
          </p:cNvSpPr>
          <p:nvPr/>
        </p:nvSpPr>
        <p:spPr bwMode="auto">
          <a:xfrm rot="227278">
            <a:off x="329115" y="2753760"/>
            <a:ext cx="3951849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Mobiles are now </a:t>
            </a: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40% of all visible devices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4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68772" cy="6951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Mobile Production Numbers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72905" cy="4525963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3500" b="1" dirty="0" smtClean="0">
                <a:solidFill>
                  <a:srgbClr val="FFFF00"/>
                </a:solidFill>
              </a:rPr>
              <a:t>2014: 1.5 billion units shipped </a:t>
            </a:r>
          </a:p>
          <a:p>
            <a:pPr lvl="1"/>
            <a:endParaRPr lang="en-US" dirty="0">
              <a:solidFill>
                <a:srgbClr val="FFFF00"/>
              </a:solidFill>
            </a:endParaRP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Factors:</a:t>
            </a:r>
          </a:p>
          <a:p>
            <a:pPr lvl="2"/>
            <a:r>
              <a:rPr lang="en-US" b="1" dirty="0" smtClean="0">
                <a:solidFill>
                  <a:srgbClr val="FFFF00"/>
                </a:solidFill>
              </a:rPr>
              <a:t>Production volumes are bringing down component unit cost</a:t>
            </a:r>
          </a:p>
          <a:p>
            <a:pPr lvl="2"/>
            <a:r>
              <a:rPr lang="en-US" b="1" dirty="0" smtClean="0">
                <a:solidFill>
                  <a:srgbClr val="FFFF00"/>
                </a:solidFill>
              </a:rPr>
              <a:t>Android is bringing down software unit cost</a:t>
            </a:r>
          </a:p>
          <a:p>
            <a:pPr lvl="2"/>
            <a:r>
              <a:rPr lang="en-US" b="1" dirty="0" smtClean="0">
                <a:solidFill>
                  <a:srgbClr val="FFFF00"/>
                </a:solidFill>
              </a:rPr>
              <a:t>No need for new content - leverage off the the existing web universe of content</a:t>
            </a:r>
          </a:p>
          <a:p>
            <a:pPr lvl="2"/>
            <a:r>
              <a:rPr lang="en-US" b="1" dirty="0" smtClean="0">
                <a:solidFill>
                  <a:srgbClr val="FFFF00"/>
                </a:solidFill>
              </a:rPr>
              <a:t>Shift away from the desktop and the laptop by the production industry seeking new markets for their production capability</a:t>
            </a:r>
          </a:p>
          <a:p>
            <a:pPr lvl="2"/>
            <a:endParaRPr lang="en-US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4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0446" y="0"/>
            <a:ext cx="9144000" cy="6858000"/>
            <a:chOff x="-965869" y="133685"/>
            <a:chExt cx="9144000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3685"/>
              <a:ext cx="4245616" cy="437147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0289" y="404395"/>
              <a:ext cx="2921000" cy="2921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-965869" y="133685"/>
              <a:ext cx="9144000" cy="6858000"/>
            </a:xfrm>
            <a:prstGeom prst="rect">
              <a:avLst/>
            </a:prstGeom>
            <a:solidFill>
              <a:srgbClr val="FFFFFF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Who’s playing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48" y="149977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Android</a:t>
            </a:r>
          </a:p>
          <a:p>
            <a:pPr lvl="1"/>
            <a:r>
              <a:rPr lang="en-US" dirty="0" smtClean="0"/>
              <a:t>84% of all</a:t>
            </a:r>
            <a:r>
              <a:rPr lang="en-US" baseline="0" dirty="0" smtClean="0"/>
              <a:t> smartphone shipments in 2014 </a:t>
            </a:r>
          </a:p>
          <a:p>
            <a:pPr lvl="1"/>
            <a:r>
              <a:rPr lang="en-US" dirty="0" smtClean="0"/>
              <a:t>Multi-vendor adoption</a:t>
            </a:r>
          </a:p>
          <a:p>
            <a:pPr lvl="1"/>
            <a:r>
              <a:rPr lang="en-US" dirty="0" smtClean="0"/>
              <a:t>Android also extending into tablets and large screens</a:t>
            </a:r>
          </a:p>
          <a:p>
            <a:pPr marL="0" indent="0">
              <a:buNone/>
            </a:pPr>
            <a:r>
              <a:rPr lang="en-US" b="1" baseline="0" dirty="0" smtClean="0"/>
              <a:t>Apple</a:t>
            </a:r>
            <a:r>
              <a:rPr lang="en-US" b="1" dirty="0" smtClean="0"/>
              <a:t> iPhone / </a:t>
            </a:r>
            <a:r>
              <a:rPr lang="en-US" b="1" dirty="0" err="1" smtClean="0"/>
              <a:t>iPad</a:t>
            </a:r>
            <a:endParaRPr lang="en-US" b="1" dirty="0"/>
          </a:p>
          <a:p>
            <a:pPr lvl="1"/>
            <a:r>
              <a:rPr lang="en-US" dirty="0" smtClean="0"/>
              <a:t>12% of all smartphone shipments in 2014</a:t>
            </a:r>
          </a:p>
          <a:p>
            <a:pPr lvl="1"/>
            <a:r>
              <a:rPr lang="en-US" dirty="0"/>
              <a:t>R</a:t>
            </a:r>
            <a:r>
              <a:rPr lang="en-US" baseline="0" dirty="0" smtClean="0"/>
              <a:t>evenues for </a:t>
            </a:r>
            <a:r>
              <a:rPr lang="en-US" dirty="0"/>
              <a:t>A</a:t>
            </a:r>
            <a:r>
              <a:rPr lang="en-US" baseline="0" dirty="0" smtClean="0"/>
              <a:t>pple: $</a:t>
            </a:r>
            <a:r>
              <a:rPr lang="en-US" dirty="0" smtClean="0"/>
              <a:t>182</a:t>
            </a:r>
            <a:r>
              <a:rPr lang="en-US" baseline="0" dirty="0" smtClean="0"/>
              <a:t>B in 2014</a:t>
            </a:r>
          </a:p>
          <a:p>
            <a:pPr marL="0" indent="0">
              <a:buNone/>
            </a:pPr>
            <a:r>
              <a:rPr lang="en-US" b="1" dirty="0" smtClean="0"/>
              <a:t>Windows</a:t>
            </a:r>
            <a:endParaRPr lang="en-US" b="1" dirty="0"/>
          </a:p>
          <a:p>
            <a:pPr lvl="1"/>
            <a:r>
              <a:rPr lang="en-US" dirty="0"/>
              <a:t>3</a:t>
            </a:r>
            <a:r>
              <a:rPr lang="en-US" dirty="0" smtClean="0"/>
              <a:t>% market share</a:t>
            </a:r>
          </a:p>
          <a:p>
            <a:pPr lvl="1"/>
            <a:r>
              <a:rPr lang="en-US" dirty="0" smtClean="0"/>
              <a:t>Mostly </a:t>
            </a:r>
            <a:r>
              <a:rPr lang="en-US" dirty="0" err="1" smtClean="0"/>
              <a:t>Lumia</a:t>
            </a:r>
            <a:r>
              <a:rPr lang="en-US" dirty="0" smtClean="0"/>
              <a:t> models with Nokia</a:t>
            </a:r>
          </a:p>
        </p:txBody>
      </p:sp>
    </p:spTree>
    <p:extLst>
      <p:ext uri="{BB962C8B-B14F-4D97-AF65-F5344CB8AC3E}">
        <p14:creationId xmlns:p14="http://schemas.microsoft.com/office/powerpoint/2010/main" val="78761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080"/>
            <a:ext cx="9137237" cy="6863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303" y="8079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Powderfinger Type"/>
                <a:cs typeface="Powderfinger Type"/>
              </a:rPr>
              <a:t>It’s all about the Money</a:t>
            </a:r>
            <a:endParaRPr lang="en-US" dirty="0">
              <a:solidFill>
                <a:srgbClr val="FFFF00"/>
              </a:solidFill>
              <a:latin typeface="Powderfinger Type"/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84900" y="6451600"/>
            <a:ext cx="284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 Source: Generator Research</a:t>
            </a:r>
            <a:endParaRPr lang="en-US" dirty="0">
              <a:solidFill>
                <a:srgbClr val="7F7F7F"/>
              </a:solidFill>
            </a:endParaRPr>
          </a:p>
        </p:txBody>
      </p:sp>
      <p:pic>
        <p:nvPicPr>
          <p:cNvPr id="6" name="Picture 5" descr="Screen Shot 2015-02-23 at 3.55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789"/>
            <a:ext cx="5185764" cy="4911065"/>
          </a:xfrm>
          <a:prstGeom prst="rect">
            <a:avLst/>
          </a:prstGeom>
        </p:spPr>
      </p:pic>
      <p:pic>
        <p:nvPicPr>
          <p:cNvPr id="7" name="Picture 6" descr="Screen Shot 2015-02-23 at 3.56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1699126"/>
            <a:ext cx="2547492" cy="3415632"/>
          </a:xfrm>
          <a:prstGeom prst="rect">
            <a:avLst/>
          </a:prstGeom>
        </p:spPr>
      </p:pic>
      <p:pic>
        <p:nvPicPr>
          <p:cNvPr id="8" name="Picture 7" descr="Screen Shot 2015-02-23 at 3.59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64" y="5343649"/>
            <a:ext cx="3429139" cy="151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0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9087"/>
            <a:ext cx="9380547" cy="7341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906" y="4357795"/>
            <a:ext cx="5307260" cy="1938992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most profound technologies are </a:t>
            </a:r>
            <a:r>
              <a:rPr lang="en-US" sz="2000" b="1" dirty="0" smtClean="0"/>
              <a:t>those that disappear</a:t>
            </a:r>
            <a:r>
              <a:rPr lang="en-US" sz="2000" dirty="0" smtClean="0"/>
              <a:t>. They weave themselves into the fabric of everyday life until they are indistinguishable from it...</a:t>
            </a:r>
          </a:p>
          <a:p>
            <a:endParaRPr lang="en-US" sz="2000" dirty="0" smtClean="0"/>
          </a:p>
          <a:p>
            <a:r>
              <a:rPr lang="en-US" sz="2000" dirty="0" smtClean="0"/>
              <a:t>- Mark Weiser 1991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711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Technology for Mobility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2654300"/>
            <a:ext cx="44450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7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3G: HSPA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High Speed Packet Access – an evolution of W-CDMA</a:t>
            </a:r>
          </a:p>
          <a:p>
            <a:pPr lvl="1"/>
            <a:r>
              <a:rPr lang="en-US" dirty="0" smtClean="0"/>
              <a:t>Peak data rates 20Mbps downlink, 5.8Mbps Uplink</a:t>
            </a:r>
          </a:p>
          <a:p>
            <a:pPr lvl="1"/>
            <a:r>
              <a:rPr lang="en-US" dirty="0" smtClean="0"/>
              <a:t>Shared channels, shorter Transmission Time Intervals, adaptive use of 16QAM and 64QAM access to increase spectrum efficiency</a:t>
            </a: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21032447">
            <a:off x="2248134" y="5058902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M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bps – acceptable performance – but nothing special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2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1" y="-1"/>
            <a:ext cx="10808369" cy="7205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4G: LTE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Theoretical maximum peak speed* 326Mbps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Practical achievable speeds of 4 – 12 Mbps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All IP internal architecture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085" y="6208236"/>
            <a:ext cx="8639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Probably assuming the absence of many of the laws of physics as we understand them </a:t>
            </a:r>
            <a:r>
              <a:rPr lang="en-US" dirty="0" smtClean="0">
                <a:sym typeface="Wingdings"/>
              </a:rPr>
              <a:t>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 rot="21032447">
            <a:off x="4023591" y="3659771"/>
            <a:ext cx="4278343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Now it gets interesting! 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71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Powderfinger Type"/>
                <a:cs typeface="Powderfinger Type"/>
              </a:rPr>
              <a:t>5</a:t>
            </a:r>
            <a:r>
              <a:rPr lang="en-US" dirty="0" smtClean="0">
                <a:latin typeface="Powderfinger Type"/>
                <a:cs typeface="Powderfinger Type"/>
              </a:rPr>
              <a:t>G:5Gps</a:t>
            </a:r>
            <a:endParaRPr lang="en-US" dirty="0"/>
          </a:p>
        </p:txBody>
      </p:sp>
      <p:pic>
        <p:nvPicPr>
          <p:cNvPr id="4" name="Content Placeholder 3" descr="Screen Shot 2015-02-23 at 4.04.5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r="2343"/>
          <a:stretch>
            <a:fillRect/>
          </a:stretch>
        </p:blipFill>
        <p:spPr>
          <a:xfrm>
            <a:off x="1756508" y="2174822"/>
            <a:ext cx="6221765" cy="3421731"/>
          </a:xfrm>
        </p:spPr>
      </p:pic>
      <p:sp>
        <p:nvSpPr>
          <p:cNvPr id="5" name="TextBox 4"/>
          <p:cNvSpPr txBox="1"/>
          <p:nvPr/>
        </p:nvSpPr>
        <p:spPr>
          <a:xfrm>
            <a:off x="270042" y="1751263"/>
            <a:ext cx="35910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5Gbps downloads! *</a:t>
            </a:r>
          </a:p>
        </p:txBody>
      </p:sp>
      <p:sp>
        <p:nvSpPr>
          <p:cNvPr id="6" name="Freeform 5"/>
          <p:cNvSpPr/>
          <p:nvPr/>
        </p:nvSpPr>
        <p:spPr>
          <a:xfrm>
            <a:off x="5231039" y="5271071"/>
            <a:ext cx="745593" cy="575870"/>
          </a:xfrm>
          <a:custGeom>
            <a:avLst/>
            <a:gdLst>
              <a:gd name="connsiteX0" fmla="*/ 143094 w 745593"/>
              <a:gd name="connsiteY0" fmla="*/ 530848 h 575870"/>
              <a:gd name="connsiteX1" fmla="*/ 196567 w 745593"/>
              <a:gd name="connsiteY1" fmla="*/ 530848 h 575870"/>
              <a:gd name="connsiteX2" fmla="*/ 744673 w 745593"/>
              <a:gd name="connsiteY2" fmla="*/ 62953 h 575870"/>
              <a:gd name="connsiteX3" fmla="*/ 49515 w 745593"/>
              <a:gd name="connsiteY3" fmla="*/ 36216 h 575870"/>
              <a:gd name="connsiteX4" fmla="*/ 116357 w 745593"/>
              <a:gd name="connsiteY4" fmla="*/ 357058 h 575870"/>
              <a:gd name="connsiteX5" fmla="*/ 597620 w 745593"/>
              <a:gd name="connsiteY5" fmla="*/ 557585 h 575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5593" h="575870">
                <a:moveTo>
                  <a:pt x="143094" y="530848"/>
                </a:moveTo>
                <a:cubicBezTo>
                  <a:pt x="119699" y="569839"/>
                  <a:pt x="96304" y="608830"/>
                  <a:pt x="196567" y="530848"/>
                </a:cubicBezTo>
                <a:cubicBezTo>
                  <a:pt x="296830" y="452866"/>
                  <a:pt x="769182" y="145392"/>
                  <a:pt x="744673" y="62953"/>
                </a:cubicBezTo>
                <a:cubicBezTo>
                  <a:pt x="720164" y="-19486"/>
                  <a:pt x="154234" y="-12801"/>
                  <a:pt x="49515" y="36216"/>
                </a:cubicBezTo>
                <a:cubicBezTo>
                  <a:pt x="-55204" y="85233"/>
                  <a:pt x="25006" y="270163"/>
                  <a:pt x="116357" y="357058"/>
                </a:cubicBezTo>
                <a:cubicBezTo>
                  <a:pt x="207708" y="443953"/>
                  <a:pt x="597620" y="557585"/>
                  <a:pt x="597620" y="55758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78526" y="5704872"/>
            <a:ext cx="1741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Yes, that</a:t>
            </a:r>
            <a:r>
              <a:rPr lang="fr-FR" dirty="0" smtClean="0"/>
              <a:t>’</a:t>
            </a:r>
            <a:r>
              <a:rPr lang="en-US" dirty="0" smtClean="0"/>
              <a:t>s 2020!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3743158" y="5609315"/>
            <a:ext cx="1487881" cy="312920"/>
          </a:xfrm>
          <a:custGeom>
            <a:avLst/>
            <a:gdLst>
              <a:gd name="connsiteX0" fmla="*/ 0 w 2236863"/>
              <a:gd name="connsiteY0" fmla="*/ 312920 h 312920"/>
              <a:gd name="connsiteX1" fmla="*/ 1470526 w 2236863"/>
              <a:gd name="connsiteY1" fmla="*/ 259446 h 312920"/>
              <a:gd name="connsiteX2" fmla="*/ 2219158 w 2236863"/>
              <a:gd name="connsiteY2" fmla="*/ 18814 h 312920"/>
              <a:gd name="connsiteX3" fmla="*/ 2018631 w 2236863"/>
              <a:gd name="connsiteY3" fmla="*/ 18814 h 312920"/>
              <a:gd name="connsiteX4" fmla="*/ 2192421 w 2236863"/>
              <a:gd name="connsiteY4" fmla="*/ 18814 h 312920"/>
              <a:gd name="connsiteX5" fmla="*/ 2205789 w 2236863"/>
              <a:gd name="connsiteY5" fmla="*/ 272814 h 312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6863" h="312920">
                <a:moveTo>
                  <a:pt x="0" y="312920"/>
                </a:moveTo>
                <a:cubicBezTo>
                  <a:pt x="550333" y="310692"/>
                  <a:pt x="1100666" y="308464"/>
                  <a:pt x="1470526" y="259446"/>
                </a:cubicBezTo>
                <a:cubicBezTo>
                  <a:pt x="1840386" y="210428"/>
                  <a:pt x="2127807" y="58919"/>
                  <a:pt x="2219158" y="18814"/>
                </a:cubicBezTo>
                <a:cubicBezTo>
                  <a:pt x="2310509" y="-21291"/>
                  <a:pt x="2018631" y="18814"/>
                  <a:pt x="2018631" y="18814"/>
                </a:cubicBezTo>
                <a:cubicBezTo>
                  <a:pt x="2014175" y="18814"/>
                  <a:pt x="2161228" y="-23519"/>
                  <a:pt x="2192421" y="18814"/>
                </a:cubicBezTo>
                <a:cubicBezTo>
                  <a:pt x="2223614" y="61147"/>
                  <a:pt x="2214701" y="166980"/>
                  <a:pt x="2205789" y="27281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70042" y="6047467"/>
            <a:ext cx="6708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 In the lab at 15Ghz</a:t>
            </a:r>
          </a:p>
          <a:p>
            <a:pPr lvl="1"/>
            <a:r>
              <a:rPr lang="en-US" sz="1600" dirty="0" smtClean="0"/>
              <a:t>And at that frequency it means that the signal is </a:t>
            </a:r>
            <a:r>
              <a:rPr lang="en-US" sz="1600" dirty="0" smtClean="0"/>
              <a:t>going to be absorbed </a:t>
            </a:r>
            <a:r>
              <a:rPr lang="en-US" sz="1600" dirty="0" smtClean="0"/>
              <a:t>by </a:t>
            </a:r>
            <a:r>
              <a:rPr lang="en-US" sz="1600" dirty="0" smtClean="0"/>
              <a:t>almost anything solid!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8573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 By The Numbers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67" y="1435100"/>
            <a:ext cx="5985933" cy="448945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2"/>
          <p:cNvSpPr>
            <a:spLocks/>
          </p:cNvSpPr>
          <p:nvPr/>
        </p:nvSpPr>
        <p:spPr bwMode="auto">
          <a:xfrm rot="1376244">
            <a:off x="5829630" y="3282491"/>
            <a:ext cx="3211308" cy="1180416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Lets look at the allocation statistics to examine how mobiles have impacted overall network growth </a:t>
            </a:r>
          </a:p>
        </p:txBody>
      </p:sp>
    </p:spTree>
    <p:extLst>
      <p:ext uri="{BB962C8B-B14F-4D97-AF65-F5344CB8AC3E}">
        <p14:creationId xmlns:p14="http://schemas.microsoft.com/office/powerpoint/2010/main" val="200382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IPv4 Allocations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8" name="Content Placeholder 7" descr="Screen Shot 2015-02-23 at 4.11.3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" b="7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842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5-02-23 at 4.13.0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" r="54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>
                <a:latin typeface="Powderfinger Type"/>
                <a:cs typeface="Powderfinger Type"/>
              </a:rPr>
              <a:t>IPv4 Allocations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6724323" y="1940047"/>
            <a:ext cx="670781" cy="2753235"/>
          </a:xfrm>
          <a:custGeom>
            <a:avLst/>
            <a:gdLst>
              <a:gd name="connsiteX0" fmla="*/ 0 w 670781"/>
              <a:gd name="connsiteY0" fmla="*/ 78585 h 2753235"/>
              <a:gd name="connsiteX1" fmla="*/ 200527 w 670781"/>
              <a:gd name="connsiteY1" fmla="*/ 91953 h 2753235"/>
              <a:gd name="connsiteX2" fmla="*/ 280737 w 670781"/>
              <a:gd name="connsiteY2" fmla="*/ 1001006 h 2753235"/>
              <a:gd name="connsiteX3" fmla="*/ 534737 w 670781"/>
              <a:gd name="connsiteY3" fmla="*/ 1255006 h 2753235"/>
              <a:gd name="connsiteX4" fmla="*/ 668421 w 670781"/>
              <a:gd name="connsiteY4" fmla="*/ 1281742 h 2753235"/>
              <a:gd name="connsiteX5" fmla="*/ 427790 w 670781"/>
              <a:gd name="connsiteY5" fmla="*/ 1415427 h 2753235"/>
              <a:gd name="connsiteX6" fmla="*/ 454527 w 670781"/>
              <a:gd name="connsiteY6" fmla="*/ 1736269 h 2753235"/>
              <a:gd name="connsiteX7" fmla="*/ 427790 w 670781"/>
              <a:gd name="connsiteY7" fmla="*/ 2605216 h 2753235"/>
              <a:gd name="connsiteX8" fmla="*/ 294106 w 670781"/>
              <a:gd name="connsiteY8" fmla="*/ 2752269 h 2753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0781" h="2753235">
                <a:moveTo>
                  <a:pt x="0" y="78585"/>
                </a:moveTo>
                <a:cubicBezTo>
                  <a:pt x="76869" y="8400"/>
                  <a:pt x="153738" y="-61784"/>
                  <a:pt x="200527" y="91953"/>
                </a:cubicBezTo>
                <a:cubicBezTo>
                  <a:pt x="247317" y="245690"/>
                  <a:pt x="225035" y="807164"/>
                  <a:pt x="280737" y="1001006"/>
                </a:cubicBezTo>
                <a:cubicBezTo>
                  <a:pt x="336439" y="1194848"/>
                  <a:pt x="470123" y="1208217"/>
                  <a:pt x="534737" y="1255006"/>
                </a:cubicBezTo>
                <a:cubicBezTo>
                  <a:pt x="599351" y="1301795"/>
                  <a:pt x="686245" y="1255005"/>
                  <a:pt x="668421" y="1281742"/>
                </a:cubicBezTo>
                <a:cubicBezTo>
                  <a:pt x="650597" y="1308479"/>
                  <a:pt x="463439" y="1339672"/>
                  <a:pt x="427790" y="1415427"/>
                </a:cubicBezTo>
                <a:cubicBezTo>
                  <a:pt x="392141" y="1491182"/>
                  <a:pt x="454527" y="1537971"/>
                  <a:pt x="454527" y="1736269"/>
                </a:cubicBezTo>
                <a:cubicBezTo>
                  <a:pt x="454527" y="1934567"/>
                  <a:pt x="454527" y="2435883"/>
                  <a:pt x="427790" y="2605216"/>
                </a:cubicBezTo>
                <a:cubicBezTo>
                  <a:pt x="401053" y="2774549"/>
                  <a:pt x="294106" y="2752269"/>
                  <a:pt x="294106" y="275226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97010" y="2680954"/>
            <a:ext cx="1189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984807"/>
                </a:solidFill>
                <a:latin typeface="AhnbergHand"/>
                <a:cs typeface="AhnbergHand"/>
              </a:rPr>
              <a:t>Unmet Demand</a:t>
            </a:r>
            <a:endParaRPr lang="en-US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27778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4684987"/>
              </p:ext>
            </p:extLst>
          </p:nvPr>
        </p:nvGraphicFramePr>
        <p:xfrm>
          <a:off x="757833" y="1401186"/>
          <a:ext cx="7803777" cy="5101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IPv6 Allocated Addresses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 rot="21025745">
            <a:off x="1807064" y="1923078"/>
            <a:ext cx="35255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hnbergHand"/>
                <a:cs typeface="AhnbergHand"/>
              </a:rPr>
              <a:t>Volume of Allocated IPv6 Addresses (using units of /32s) per year</a:t>
            </a:r>
            <a:endParaRPr lang="en-US" sz="1400" dirty="0">
              <a:solidFill>
                <a:srgbClr val="0000FF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514635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194090"/>
              </p:ext>
            </p:extLst>
          </p:nvPr>
        </p:nvGraphicFramePr>
        <p:xfrm>
          <a:off x="757833" y="1401186"/>
          <a:ext cx="7803777" cy="5101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IPv6 Allocated Addresses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 rot="21025745">
            <a:off x="1807064" y="1923078"/>
            <a:ext cx="352556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hnbergHand"/>
                <a:cs typeface="AhnbergHand"/>
              </a:rPr>
              <a:t>Volume of Allocated IPv6 Addresses (using units of /32s) per year</a:t>
            </a:r>
            <a:endParaRPr lang="en-US" sz="1400" dirty="0">
              <a:solidFill>
                <a:srgbClr val="0000FF"/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45042" y="4131991"/>
            <a:ext cx="431032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984807"/>
                </a:solidFill>
                <a:latin typeface="AhnbergHand"/>
                <a:cs typeface="AhnbergHand"/>
              </a:rPr>
              <a:t>These allocation volumes are small compared to the unmet demand pressures in IPv4 – currently network operators are unable to use Ipv6 as a substitute for IPv4 and instead have to resort to Ipv4 address sharing to meet network address demands</a:t>
            </a:r>
            <a:endParaRPr lang="en-US" sz="1400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130246" y="2171405"/>
            <a:ext cx="4358246" cy="1665071"/>
          </a:xfrm>
          <a:custGeom>
            <a:avLst/>
            <a:gdLst>
              <a:gd name="connsiteX0" fmla="*/ 1190386 w 4358246"/>
              <a:gd name="connsiteY0" fmla="*/ 395332 h 1665071"/>
              <a:gd name="connsiteX1" fmla="*/ 596 w 4358246"/>
              <a:gd name="connsiteY1" fmla="*/ 849858 h 1665071"/>
              <a:gd name="connsiteX2" fmla="*/ 1324070 w 4358246"/>
              <a:gd name="connsiteY2" fmla="*/ 1531648 h 1665071"/>
              <a:gd name="connsiteX3" fmla="*/ 3864070 w 4358246"/>
              <a:gd name="connsiteY3" fmla="*/ 1598490 h 1665071"/>
              <a:gd name="connsiteX4" fmla="*/ 4238386 w 4358246"/>
              <a:gd name="connsiteY4" fmla="*/ 783016 h 1665071"/>
              <a:gd name="connsiteX5" fmla="*/ 2393543 w 4358246"/>
              <a:gd name="connsiteY5" fmla="*/ 21016 h 1665071"/>
              <a:gd name="connsiteX6" fmla="*/ 428386 w 4358246"/>
              <a:gd name="connsiteY6" fmla="*/ 288384 h 166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8246" h="1665071">
                <a:moveTo>
                  <a:pt x="1190386" y="395332"/>
                </a:moveTo>
                <a:cubicBezTo>
                  <a:pt x="584350" y="527902"/>
                  <a:pt x="-21685" y="660472"/>
                  <a:pt x="596" y="849858"/>
                </a:cubicBezTo>
                <a:cubicBezTo>
                  <a:pt x="22877" y="1039244"/>
                  <a:pt x="680158" y="1406876"/>
                  <a:pt x="1324070" y="1531648"/>
                </a:cubicBezTo>
                <a:cubicBezTo>
                  <a:pt x="1967982" y="1656420"/>
                  <a:pt x="3378351" y="1723262"/>
                  <a:pt x="3864070" y="1598490"/>
                </a:cubicBezTo>
                <a:cubicBezTo>
                  <a:pt x="4349789" y="1473718"/>
                  <a:pt x="4483474" y="1045928"/>
                  <a:pt x="4238386" y="783016"/>
                </a:cubicBezTo>
                <a:cubicBezTo>
                  <a:pt x="3993298" y="520104"/>
                  <a:pt x="3028543" y="103455"/>
                  <a:pt x="2393543" y="21016"/>
                </a:cubicBezTo>
                <a:cubicBezTo>
                  <a:pt x="1758543" y="-61423"/>
                  <a:pt x="1093464" y="113480"/>
                  <a:pt x="428386" y="288384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2032199" y="2766911"/>
            <a:ext cx="2018709" cy="1272379"/>
          </a:xfrm>
          <a:custGeom>
            <a:avLst/>
            <a:gdLst>
              <a:gd name="connsiteX0" fmla="*/ 66643 w 2018709"/>
              <a:gd name="connsiteY0" fmla="*/ 1243615 h 1272379"/>
              <a:gd name="connsiteX1" fmla="*/ 106748 w 2018709"/>
              <a:gd name="connsiteY1" fmla="*/ 1163405 h 1272379"/>
              <a:gd name="connsiteX2" fmla="*/ 1069275 w 2018709"/>
              <a:gd name="connsiteY2" fmla="*/ 361300 h 1272379"/>
              <a:gd name="connsiteX3" fmla="*/ 1978327 w 2018709"/>
              <a:gd name="connsiteY3" fmla="*/ 214247 h 1272379"/>
              <a:gd name="connsiteX4" fmla="*/ 1764433 w 2018709"/>
              <a:gd name="connsiteY4" fmla="*/ 352 h 1272379"/>
              <a:gd name="connsiteX5" fmla="*/ 2018433 w 2018709"/>
              <a:gd name="connsiteY5" fmla="*/ 267721 h 1272379"/>
              <a:gd name="connsiteX6" fmla="*/ 1817906 w 2018709"/>
              <a:gd name="connsiteY6" fmla="*/ 521721 h 127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8709" h="1272379">
                <a:moveTo>
                  <a:pt x="66643" y="1243615"/>
                </a:moveTo>
                <a:cubicBezTo>
                  <a:pt x="3143" y="1277036"/>
                  <a:pt x="-60357" y="1310457"/>
                  <a:pt x="106748" y="1163405"/>
                </a:cubicBezTo>
                <a:cubicBezTo>
                  <a:pt x="273853" y="1016353"/>
                  <a:pt x="757345" y="519493"/>
                  <a:pt x="1069275" y="361300"/>
                </a:cubicBezTo>
                <a:cubicBezTo>
                  <a:pt x="1381205" y="203107"/>
                  <a:pt x="1862467" y="274405"/>
                  <a:pt x="1978327" y="214247"/>
                </a:cubicBezTo>
                <a:cubicBezTo>
                  <a:pt x="2094187" y="154089"/>
                  <a:pt x="1757749" y="-8560"/>
                  <a:pt x="1764433" y="352"/>
                </a:cubicBezTo>
                <a:cubicBezTo>
                  <a:pt x="1771117" y="9264"/>
                  <a:pt x="2009521" y="180826"/>
                  <a:pt x="2018433" y="267721"/>
                </a:cubicBezTo>
                <a:cubicBezTo>
                  <a:pt x="2027345" y="354616"/>
                  <a:pt x="1817906" y="521721"/>
                  <a:pt x="1817906" y="521721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87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Where are we headed?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932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2920" y="267367"/>
            <a:ext cx="11324806" cy="63767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4422" y="3283985"/>
            <a:ext cx="7740316" cy="3046988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 how should we look at mobile devices and the Internet?</a:t>
            </a:r>
          </a:p>
          <a:p>
            <a:endParaRPr lang="en-US" sz="2400" dirty="0" smtClean="0"/>
          </a:p>
          <a:p>
            <a:r>
              <a:rPr lang="en-US" sz="2400" dirty="0" smtClean="0"/>
              <a:t>Are these merely a temporary consumer  fad, destined to be replaced by the next cool technology item?</a:t>
            </a:r>
          </a:p>
          <a:p>
            <a:endParaRPr lang="en-US" sz="2400" dirty="0" smtClean="0"/>
          </a:p>
          <a:p>
            <a:r>
              <a:rPr lang="en-US" sz="2400" dirty="0" smtClean="0"/>
              <a:t>Or is this an instance of a profound technology change that will bed down to be a part of our everyday life for many years to come?</a:t>
            </a:r>
          </a:p>
        </p:txBody>
      </p:sp>
    </p:spTree>
    <p:extLst>
      <p:ext uri="{BB962C8B-B14F-4D97-AF65-F5344CB8AC3E}">
        <p14:creationId xmlns:p14="http://schemas.microsoft.com/office/powerpoint/2010/main" val="148970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t="13336" b="13336"/>
          <a:stretch>
            <a:fillRect/>
          </a:stretch>
        </p:blipFill>
        <p:spPr>
          <a:xfrm>
            <a:off x="609600" y="1752600"/>
            <a:ext cx="8229600" cy="45259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1493256"/>
            <a:ext cx="8499642" cy="4803274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Where are we headed?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456" y="181408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Up until 2013 mobile Internet had been constructed exclusively using IPv4 infrastructure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Today’s mobile internet continues to grow by </a:t>
            </a:r>
            <a:r>
              <a:rPr lang="en-US" dirty="0" smtClean="0"/>
              <a:t>extensive </a:t>
            </a:r>
            <a:r>
              <a:rPr lang="en-US" dirty="0" smtClean="0"/>
              <a:t>use of </a:t>
            </a:r>
            <a:r>
              <a:rPr lang="en-US" dirty="0" smtClean="0"/>
              <a:t>NATs in the operator’s network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This cannot continue indefinitely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005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Mobile 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mobile industry is very heterogeneous</a:t>
            </a:r>
          </a:p>
          <a:p>
            <a:pPr lvl="1"/>
            <a:r>
              <a:rPr lang="en-US" dirty="0" smtClean="0"/>
              <a:t>Various spectrum allocations and regulatory constraints</a:t>
            </a:r>
          </a:p>
          <a:p>
            <a:pPr lvl="1"/>
            <a:r>
              <a:rPr lang="en-US" dirty="0" smtClean="0"/>
              <a:t>Various service objectives</a:t>
            </a:r>
          </a:p>
          <a:p>
            <a:pPr lvl="1"/>
            <a:r>
              <a:rPr lang="en-US" dirty="0" smtClean="0"/>
              <a:t>Various operator business objectives (incumbent </a:t>
            </a:r>
            <a:r>
              <a:rPr lang="en-US" dirty="0" err="1" smtClean="0"/>
              <a:t>vs</a:t>
            </a:r>
            <a:r>
              <a:rPr lang="en-US" dirty="0" smtClean="0"/>
              <a:t> challenger) </a:t>
            </a:r>
          </a:p>
          <a:p>
            <a:pPr lvl="1"/>
            <a:r>
              <a:rPr lang="en-US" dirty="0" smtClean="0"/>
              <a:t>Different objectives from handset suppliers </a:t>
            </a:r>
            <a:r>
              <a:rPr lang="en-US" dirty="0" err="1" smtClean="0"/>
              <a:t>vs</a:t>
            </a:r>
            <a:r>
              <a:rPr lang="en-US" dirty="0"/>
              <a:t> </a:t>
            </a:r>
            <a:r>
              <a:rPr lang="en-US" dirty="0" smtClean="0"/>
              <a:t>network operators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approach to </a:t>
            </a:r>
            <a:r>
              <a:rPr lang="en-US" dirty="0" smtClean="0"/>
              <a:t>IPv6  </a:t>
            </a:r>
            <a:r>
              <a:rPr lang="en-US" dirty="0" smtClean="0"/>
              <a:t>transition is  highly </a:t>
            </a:r>
            <a:r>
              <a:rPr lang="en-US" dirty="0" smtClean="0"/>
              <a:t>fragmented across the operators</a:t>
            </a:r>
            <a:endParaRPr lang="en-US" dirty="0" smtClean="0"/>
          </a:p>
          <a:p>
            <a:r>
              <a:rPr lang="en-US" dirty="0" smtClean="0"/>
              <a:t>The result is the deployment of various </a:t>
            </a:r>
            <a:r>
              <a:rPr lang="en-US" dirty="0"/>
              <a:t>permutations of </a:t>
            </a:r>
            <a:r>
              <a:rPr lang="en-US" dirty="0" smtClean="0"/>
              <a:t>transitional IPv4 </a:t>
            </a:r>
            <a:r>
              <a:rPr lang="en-US" dirty="0"/>
              <a:t>and IPv6 </a:t>
            </a:r>
            <a:r>
              <a:rPr lang="en-US" dirty="0" smtClean="0"/>
              <a:t>support in </a:t>
            </a:r>
            <a:r>
              <a:rPr lang="en-US" dirty="0"/>
              <a:t>the mobile environment:</a:t>
            </a:r>
          </a:p>
          <a:p>
            <a:pPr lvl="1"/>
            <a:r>
              <a:rPr lang="en-US" dirty="0"/>
              <a:t>Native mode dual </a:t>
            </a:r>
            <a:r>
              <a:rPr lang="en-US" dirty="0" smtClean="0"/>
              <a:t>stack over LTE: e.g. Verizon</a:t>
            </a:r>
            <a:endParaRPr lang="en-US" dirty="0"/>
          </a:p>
          <a:p>
            <a:pPr lvl="1"/>
            <a:r>
              <a:rPr lang="en-US" dirty="0"/>
              <a:t>IPv4 layered over </a:t>
            </a:r>
            <a:r>
              <a:rPr lang="en-US" dirty="0" smtClean="0"/>
              <a:t>native IPv6</a:t>
            </a:r>
            <a:r>
              <a:rPr lang="en-US" dirty="0"/>
              <a:t>, 464 XLAT: </a:t>
            </a:r>
            <a:r>
              <a:rPr lang="en-US" dirty="0" smtClean="0"/>
              <a:t>e.g. T</a:t>
            </a:r>
            <a:r>
              <a:rPr lang="en-US" dirty="0"/>
              <a:t>-</a:t>
            </a:r>
            <a:r>
              <a:rPr lang="en-US" dirty="0" smtClean="0"/>
              <a:t>Mobile</a:t>
            </a:r>
          </a:p>
          <a:p>
            <a:pPr lvl="1"/>
            <a:r>
              <a:rPr lang="en-US" dirty="0" smtClean="0"/>
              <a:t>IPv6 </a:t>
            </a:r>
            <a:r>
              <a:rPr lang="en-US" dirty="0" err="1" smtClean="0"/>
              <a:t>tunelled</a:t>
            </a:r>
            <a:r>
              <a:rPr lang="en-US" dirty="0" smtClean="0"/>
              <a:t> </a:t>
            </a:r>
            <a:r>
              <a:rPr lang="en-US" dirty="0" smtClean="0"/>
              <a:t>over IPv4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734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The Mobile Transition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mobile industry is very heterogeneous</a:t>
            </a:r>
          </a:p>
          <a:p>
            <a:pPr lvl="1"/>
            <a:r>
              <a:rPr lang="en-US" dirty="0" smtClean="0"/>
              <a:t>Various spectrum allocations and regulatory constraints</a:t>
            </a:r>
          </a:p>
          <a:p>
            <a:pPr lvl="1"/>
            <a:r>
              <a:rPr lang="en-US" dirty="0" smtClean="0"/>
              <a:t>Various service objectives</a:t>
            </a:r>
          </a:p>
          <a:p>
            <a:pPr lvl="1"/>
            <a:r>
              <a:rPr lang="en-US" dirty="0" smtClean="0"/>
              <a:t>Various operator business objectives (incumbent </a:t>
            </a:r>
            <a:r>
              <a:rPr lang="en-US" dirty="0" err="1" smtClean="0"/>
              <a:t>vs</a:t>
            </a:r>
            <a:r>
              <a:rPr lang="en-US" dirty="0" smtClean="0"/>
              <a:t> challenger) </a:t>
            </a:r>
          </a:p>
          <a:p>
            <a:pPr lvl="1"/>
            <a:r>
              <a:rPr lang="en-US" dirty="0" smtClean="0"/>
              <a:t>Different objectives from handset suppliers </a:t>
            </a:r>
            <a:r>
              <a:rPr lang="en-US" dirty="0" err="1" smtClean="0"/>
              <a:t>vs</a:t>
            </a:r>
            <a:r>
              <a:rPr lang="en-US" dirty="0"/>
              <a:t> </a:t>
            </a:r>
            <a:r>
              <a:rPr lang="en-US" dirty="0" smtClean="0"/>
              <a:t>network operators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The approach to IPv4 exhaustion and transition is  highly fragmented</a:t>
            </a:r>
          </a:p>
          <a:p>
            <a:endParaRPr lang="en-US" dirty="0" smtClean="0"/>
          </a:p>
          <a:p>
            <a:r>
              <a:rPr lang="en-US" dirty="0" smtClean="0"/>
              <a:t>The result is the deployment of various </a:t>
            </a:r>
            <a:r>
              <a:rPr lang="en-US" dirty="0"/>
              <a:t>permutations of </a:t>
            </a:r>
            <a:r>
              <a:rPr lang="en-US" dirty="0" smtClean="0"/>
              <a:t>transitional IPv4 </a:t>
            </a:r>
            <a:r>
              <a:rPr lang="en-US" dirty="0"/>
              <a:t>and IPv6 </a:t>
            </a:r>
            <a:r>
              <a:rPr lang="en-US" dirty="0" smtClean="0"/>
              <a:t>support in </a:t>
            </a:r>
            <a:r>
              <a:rPr lang="en-US" dirty="0"/>
              <a:t>the mobile environment:</a:t>
            </a:r>
          </a:p>
          <a:p>
            <a:pPr lvl="1"/>
            <a:r>
              <a:rPr lang="en-US" dirty="0"/>
              <a:t>Native mode dual </a:t>
            </a:r>
            <a:r>
              <a:rPr lang="en-US" dirty="0" smtClean="0"/>
              <a:t>stack over LTE: e.g. Verizon</a:t>
            </a:r>
            <a:endParaRPr lang="en-US" dirty="0"/>
          </a:p>
          <a:p>
            <a:pPr lvl="1"/>
            <a:r>
              <a:rPr lang="en-US" dirty="0"/>
              <a:t>IPv4 layered over </a:t>
            </a:r>
            <a:r>
              <a:rPr lang="en-US" dirty="0" smtClean="0"/>
              <a:t>native IPv6</a:t>
            </a:r>
            <a:r>
              <a:rPr lang="en-US" dirty="0"/>
              <a:t>, 464 XLAT: </a:t>
            </a:r>
            <a:r>
              <a:rPr lang="en-US" dirty="0" smtClean="0"/>
              <a:t>e.g. T</a:t>
            </a:r>
            <a:r>
              <a:rPr lang="en-US" dirty="0"/>
              <a:t>-</a:t>
            </a:r>
            <a:r>
              <a:rPr lang="en-US" dirty="0" smtClean="0"/>
              <a:t>Mobile</a:t>
            </a:r>
          </a:p>
          <a:p>
            <a:pPr lvl="1"/>
            <a:r>
              <a:rPr lang="en-US" dirty="0" smtClean="0"/>
              <a:t>IPv6 </a:t>
            </a:r>
            <a:r>
              <a:rPr lang="en-US" dirty="0" err="1" smtClean="0"/>
              <a:t>tunelled</a:t>
            </a:r>
            <a:r>
              <a:rPr lang="en-US" dirty="0" smtClean="0"/>
              <a:t> </a:t>
            </a:r>
            <a:r>
              <a:rPr lang="en-US" dirty="0" smtClean="0"/>
              <a:t>over IPv4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1111835">
            <a:off x="459709" y="1652353"/>
            <a:ext cx="829299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This diversity implies that many operators have unique requirements for network and device capabilities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Which implies the imposition of cost and complexity for the service operators through customization of technologies</a:t>
            </a:r>
          </a:p>
          <a:p>
            <a:endParaRPr lang="en-US" sz="2000" dirty="0" smtClean="0">
              <a:solidFill>
                <a:srgbClr val="984807"/>
              </a:solidFill>
              <a:latin typeface="AhnbergHand"/>
              <a:cs typeface="AhnbergHand"/>
            </a:endParaRPr>
          </a:p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Which all adds to the cost of service to consumers</a:t>
            </a:r>
          </a:p>
          <a:p>
            <a:endParaRPr lang="en-US" sz="2000" dirty="0">
              <a:solidFill>
                <a:srgbClr val="984807"/>
              </a:solidFill>
              <a:latin typeface="AhnbergHand"/>
              <a:cs typeface="AhnbergHand"/>
            </a:endParaRPr>
          </a:p>
          <a:p>
            <a:r>
              <a:rPr lang="en-US" sz="2000" dirty="0" smtClean="0">
                <a:solidFill>
                  <a:srgbClr val="984807"/>
                </a:solidFill>
                <a:latin typeface="AhnbergHand"/>
                <a:cs typeface="AhnbergHand"/>
              </a:rPr>
              <a:t>Nobody wins from this fragmented transition scenario!</a:t>
            </a:r>
          </a:p>
          <a:p>
            <a:endParaRPr lang="en-US" sz="2000" dirty="0">
              <a:solidFill>
                <a:srgbClr val="984807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475587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2" y="274638"/>
            <a:ext cx="85825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It’s not just </a:t>
            </a:r>
            <a:r>
              <a:rPr lang="en-US" dirty="0" smtClean="0">
                <a:latin typeface="Powderfinger Type"/>
                <a:cs typeface="Powderfinger Type"/>
              </a:rPr>
              <a:t>Transitional Complexities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It’s also Spectrum </a:t>
            </a:r>
            <a:r>
              <a:rPr lang="en-US" dirty="0" smtClean="0"/>
              <a:t>issues:</a:t>
            </a:r>
          </a:p>
          <a:p>
            <a:pPr lvl="1"/>
            <a:r>
              <a:rPr lang="en-US" dirty="0" smtClean="0"/>
              <a:t>The traditional mobile providers operate with exclusive access to spectrum within defined locales (with associated license costs)</a:t>
            </a:r>
          </a:p>
          <a:p>
            <a:pPr lvl="1"/>
            <a:r>
              <a:rPr lang="en-US" dirty="0" smtClean="0"/>
              <a:t>Alternate access competitors can operate </a:t>
            </a:r>
            <a:r>
              <a:rPr lang="en-US" dirty="0" smtClean="0"/>
              <a:t>in unlicensed spectrum with </a:t>
            </a:r>
            <a:r>
              <a:rPr lang="en-US" dirty="0" err="1" smtClean="0"/>
              <a:t>WiFi</a:t>
            </a:r>
            <a:r>
              <a:rPr lang="en-US" dirty="0" smtClean="0"/>
              <a:t> network services</a:t>
            </a:r>
          </a:p>
          <a:p>
            <a:pPr lvl="1"/>
            <a:r>
              <a:rPr lang="en-US" dirty="0" smtClean="0"/>
              <a:t>Handsets are also entering the space with platform services that support connection </a:t>
            </a:r>
            <a:r>
              <a:rPr lang="en-US" dirty="0" smtClean="0"/>
              <a:t>agility across diverse access networks</a:t>
            </a:r>
            <a:endParaRPr lang="en-US" dirty="0" smtClean="0"/>
          </a:p>
          <a:p>
            <a:pPr lvl="1"/>
            <a:r>
              <a:rPr lang="en-US" dirty="0" smtClean="0"/>
              <a:t>Mobile incumbents are being forced to chase this </a:t>
            </a:r>
            <a:r>
              <a:rPr lang="en-US" dirty="0" smtClean="0"/>
              <a:t>alternate access </a:t>
            </a:r>
            <a:r>
              <a:rPr lang="en-US" dirty="0" smtClean="0"/>
              <a:t>market </a:t>
            </a:r>
            <a:r>
              <a:rPr lang="en-US" dirty="0" smtClean="0"/>
              <a:t>or </a:t>
            </a:r>
            <a:r>
              <a:rPr lang="en-US" dirty="0" smtClean="0"/>
              <a:t>risk losing </a:t>
            </a:r>
            <a:r>
              <a:rPr lang="en-US" dirty="0" smtClean="0"/>
              <a:t>market share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537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57" y="274638"/>
            <a:ext cx="9050421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Where now for </a:t>
            </a:r>
            <a:r>
              <a:rPr lang="en-US" dirty="0" smtClean="0">
                <a:latin typeface="Powderfinger Type"/>
                <a:cs typeface="Powderfinger Type"/>
              </a:rPr>
              <a:t>Mobiles?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401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Mobile Operators are being pushed into undistinguished </a:t>
            </a:r>
            <a:r>
              <a:rPr lang="en-US" dirty="0" smtClean="0"/>
              <a:t>utility roles</a:t>
            </a:r>
          </a:p>
          <a:p>
            <a:pPr lvl="1"/>
            <a:r>
              <a:rPr lang="en-US" dirty="0" smtClean="0"/>
              <a:t>No more voice premiums</a:t>
            </a:r>
          </a:p>
          <a:p>
            <a:pPr lvl="1"/>
            <a:r>
              <a:rPr lang="en-US" dirty="0" smtClean="0"/>
              <a:t>Erosive pressure on data service margins</a:t>
            </a:r>
          </a:p>
          <a:p>
            <a:r>
              <a:rPr lang="en-US" dirty="0" smtClean="0"/>
              <a:t>Consumers want more for less</a:t>
            </a:r>
            <a:endParaRPr lang="en-US" dirty="0" smtClean="0"/>
          </a:p>
          <a:p>
            <a:pPr lvl="1"/>
            <a:r>
              <a:rPr lang="en-US" dirty="0" smtClean="0"/>
              <a:t>Higher download speeds</a:t>
            </a:r>
          </a:p>
          <a:p>
            <a:pPr lvl="1"/>
            <a:r>
              <a:rPr lang="en-US" dirty="0" smtClean="0"/>
              <a:t>Larger data caps</a:t>
            </a:r>
          </a:p>
          <a:p>
            <a:pPr lvl="1"/>
            <a:r>
              <a:rPr lang="en-US" dirty="0" smtClean="0"/>
              <a:t>Lower premiums</a:t>
            </a:r>
            <a:endParaRPr lang="en-US" dirty="0" smtClean="0"/>
          </a:p>
          <a:p>
            <a:r>
              <a:rPr lang="en-US" dirty="0" smtClean="0"/>
              <a:t>Exclusive </a:t>
            </a:r>
            <a:r>
              <a:rPr lang="en-US" dirty="0" smtClean="0"/>
              <a:t>Use spectrum is too </a:t>
            </a:r>
            <a:r>
              <a:rPr lang="en-US" dirty="0" smtClean="0"/>
              <a:t>expensive</a:t>
            </a:r>
          </a:p>
          <a:p>
            <a:pPr lvl="1"/>
            <a:r>
              <a:rPr lang="en-US" dirty="0" smtClean="0"/>
              <a:t>Are they pricing themselves out of the consumer market?</a:t>
            </a:r>
            <a:endParaRPr lang="en-US" dirty="0" smtClean="0"/>
          </a:p>
          <a:p>
            <a:pPr lvl="1"/>
            <a:r>
              <a:rPr lang="en-US" dirty="0" err="1" smtClean="0"/>
              <a:t>WiFi</a:t>
            </a:r>
            <a:r>
              <a:rPr lang="en-US" dirty="0" smtClean="0"/>
              <a:t> </a:t>
            </a:r>
            <a:r>
              <a:rPr lang="en-US" dirty="0" smtClean="0"/>
              <a:t>access and application handover approaches are placing pressure on </a:t>
            </a:r>
            <a:r>
              <a:rPr lang="en-US" dirty="0" smtClean="0"/>
              <a:t>the </a:t>
            </a:r>
            <a:r>
              <a:rPr lang="en-US" dirty="0" smtClean="0"/>
              <a:t>traditional mobile </a:t>
            </a:r>
            <a:r>
              <a:rPr lang="en-US" dirty="0" smtClean="0"/>
              <a:t>operator’s margins</a:t>
            </a:r>
          </a:p>
          <a:p>
            <a:r>
              <a:rPr lang="en-US" dirty="0" smtClean="0"/>
              <a:t>The underlying problem </a:t>
            </a:r>
            <a:r>
              <a:rPr lang="en-US" dirty="0" smtClean="0"/>
              <a:t>here is that the mobile network operator has lost control of the access device</a:t>
            </a:r>
          </a:p>
          <a:p>
            <a:pPr lvl="1"/>
            <a:r>
              <a:rPr lang="en-US" dirty="0" smtClean="0"/>
              <a:t>And there is no way back!</a:t>
            </a:r>
          </a:p>
          <a:p>
            <a:pPr lvl="1"/>
            <a:r>
              <a:rPr lang="en-US" dirty="0" smtClean="0"/>
              <a:t>The device vendor </a:t>
            </a:r>
            <a:r>
              <a:rPr lang="en-US" dirty="0" smtClean="0"/>
              <a:t>and its applications are charting a course that is in direct conflict with the mobile network operator’s desires, and managing to monetize this far more efficiently than the mobile network operator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408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16" y="693655"/>
            <a:ext cx="5785853" cy="11430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latin typeface="Vadim's Writing"/>
                <a:cs typeface="Vadim's Writing"/>
              </a:rPr>
              <a:t>Thank  You!</a:t>
            </a:r>
            <a:endParaRPr lang="en-US" sz="6600" b="1" dirty="0">
              <a:latin typeface="Vadim's Writing"/>
              <a:cs typeface="Vadim's Writing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 rot="397884">
            <a:off x="2701418" y="3169546"/>
            <a:ext cx="3211308" cy="1180416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80365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2421" y="-1099603"/>
            <a:ext cx="13197359" cy="88666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7368" y="3039280"/>
            <a:ext cx="6136106" cy="156966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 try and answer this, lets try and put this question into some broader context of the evolution the computer and communications enterprise</a:t>
            </a:r>
          </a:p>
        </p:txBody>
      </p:sp>
    </p:spTree>
    <p:extLst>
      <p:ext uri="{BB962C8B-B14F-4D97-AF65-F5344CB8AC3E}">
        <p14:creationId xmlns:p14="http://schemas.microsoft.com/office/powerpoint/2010/main" val="288622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994" y="0"/>
            <a:ext cx="12483784" cy="825441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474" y="5761789"/>
            <a:ext cx="3653351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1946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Eniac</a:t>
            </a:r>
            <a:r>
              <a:rPr lang="en-US" dirty="0" smtClean="0">
                <a:solidFill>
                  <a:srgbClr val="FFFFFF"/>
                </a:solidFill>
              </a:rPr>
              <a:t> – a numeric calculator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91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221" y="6310829"/>
            <a:ext cx="15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1964: IBM 360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118177" y="0"/>
            <a:ext cx="12883199" cy="708526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730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4071172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1964</a:t>
            </a:r>
            <a:r>
              <a:rPr lang="en-US" dirty="0" smtClean="0">
                <a:solidFill>
                  <a:srgbClr val="FFFFFF"/>
                </a:solidFill>
              </a:rPr>
              <a:t>  IBM 360 – commercial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62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89" b="10589"/>
          <a:stretch>
            <a:fillRect/>
          </a:stretch>
        </p:blipFill>
        <p:spPr>
          <a:xfrm>
            <a:off x="-629366" y="1002631"/>
            <a:ext cx="10039170" cy="5521157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481399"/>
            <a:ext cx="5148465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1984 – Mac - visual personal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629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" r="51165" b="5522"/>
          <a:stretch/>
        </p:blipFill>
        <p:spPr>
          <a:xfrm>
            <a:off x="3292206" y="1257483"/>
            <a:ext cx="2845600" cy="4853886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+mn-lt"/>
                <a:cs typeface="Powderfinger Type"/>
              </a:rPr>
              <a:t>The Computing Evolutionary Path</a:t>
            </a:r>
            <a:endParaRPr lang="en-US" sz="3200" dirty="0">
              <a:latin typeface="+mn-lt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911" y="4851514"/>
            <a:ext cx="296156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2007 – Apple’s iPhone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3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886"/>
            <a:ext cx="9158561" cy="68471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964" y="160428"/>
            <a:ext cx="7539789" cy="9233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Today’s mobile device is a digital device that has </a:t>
            </a:r>
            <a:r>
              <a:rPr lang="en-US" dirty="0" smtClean="0">
                <a:solidFill>
                  <a:schemeClr val="bg1"/>
                </a:solidFill>
              </a:rPr>
              <a:t>more computing </a:t>
            </a:r>
            <a:r>
              <a:rPr lang="en-US" dirty="0">
                <a:solidFill>
                  <a:schemeClr val="bg1"/>
                </a:solidFill>
              </a:rPr>
              <a:t>capability </a:t>
            </a:r>
            <a:r>
              <a:rPr lang="en-US" dirty="0" smtClean="0">
                <a:solidFill>
                  <a:schemeClr val="bg1"/>
                </a:solidFill>
              </a:rPr>
              <a:t>than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smtClean="0">
                <a:solidFill>
                  <a:schemeClr val="bg1"/>
                </a:solidFill>
              </a:rPr>
              <a:t>old mainframe device</a:t>
            </a:r>
            <a:r>
              <a:rPr lang="en-US" dirty="0">
                <a:solidFill>
                  <a:schemeClr val="bg1"/>
                </a:solidFill>
              </a:rPr>
              <a:t>, with </a:t>
            </a:r>
            <a:r>
              <a:rPr lang="en-US" dirty="0" smtClean="0">
                <a:solidFill>
                  <a:schemeClr val="bg1"/>
                </a:solidFill>
              </a:rPr>
              <a:t>a size of a human hand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0464" y="5585292"/>
            <a:ext cx="3914274" cy="1200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 is an Internet-connected device with a general purpose </a:t>
            </a:r>
            <a:r>
              <a:rPr lang="en-US" dirty="0" smtClean="0">
                <a:solidFill>
                  <a:schemeClr val="bg1"/>
                </a:solidFill>
              </a:rPr>
              <a:t>browser </a:t>
            </a:r>
            <a:r>
              <a:rPr lang="en-US" dirty="0">
                <a:solidFill>
                  <a:schemeClr val="bg1"/>
                </a:solidFill>
              </a:rPr>
              <a:t>and a </a:t>
            </a:r>
            <a:r>
              <a:rPr lang="en-US" dirty="0" smtClean="0">
                <a:solidFill>
                  <a:schemeClr val="bg1"/>
                </a:solidFill>
              </a:rPr>
              <a:t>full </a:t>
            </a:r>
            <a:r>
              <a:rPr lang="en-US" dirty="0">
                <a:solidFill>
                  <a:schemeClr val="bg1"/>
                </a:solidFill>
              </a:rPr>
              <a:t>set of media capabilities</a:t>
            </a:r>
          </a:p>
          <a:p>
            <a:endParaRPr lang="en-US" dirty="0"/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 rot="1057383">
            <a:off x="2005811" y="2405399"/>
            <a:ext cx="4603986" cy="2436796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36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they are transforming the Internet!</a:t>
            </a:r>
          </a:p>
          <a:p>
            <a:pPr algn="ctr">
              <a:defRPr/>
            </a:pPr>
            <a:endParaRPr lang="en-US" sz="36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468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5431</TotalTime>
  <Words>1201</Words>
  <Application>Microsoft Macintosh PowerPoint</Application>
  <PresentationFormat>On-screen Show (4:3)</PresentationFormat>
  <Paragraphs>175</Paragraphs>
  <Slides>35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Worksheet</vt:lpstr>
      <vt:lpstr>Today’s Mobile Internet </vt:lpstr>
      <vt:lpstr>PowerPoint Presentation</vt:lpstr>
      <vt:lpstr>PowerPoint Presentation</vt:lpstr>
      <vt:lpstr>PowerPoint Presentation</vt:lpstr>
      <vt:lpstr>The Computing Evolutionary Path</vt:lpstr>
      <vt:lpstr>The Computing Evolutionary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Counting Users...</vt:lpstr>
      <vt:lpstr>Counting Users...</vt:lpstr>
      <vt:lpstr>Counting Users...</vt:lpstr>
      <vt:lpstr>Counting Platforms</vt:lpstr>
      <vt:lpstr>Mobile Production Numbers</vt:lpstr>
      <vt:lpstr>Who’s playing</vt:lpstr>
      <vt:lpstr>It’s all about the Money</vt:lpstr>
      <vt:lpstr>Technology for Mobility</vt:lpstr>
      <vt:lpstr>3G: HSPA</vt:lpstr>
      <vt:lpstr>4G: LTE</vt:lpstr>
      <vt:lpstr>5G:5Gps</vt:lpstr>
      <vt:lpstr> By The Numbers</vt:lpstr>
      <vt:lpstr>IPv4 Allocations</vt:lpstr>
      <vt:lpstr>IPv4 Allocations</vt:lpstr>
      <vt:lpstr>IPv6 Allocated Addresses</vt:lpstr>
      <vt:lpstr>IPv6 Allocated Addresses</vt:lpstr>
      <vt:lpstr>Where are we headed?</vt:lpstr>
      <vt:lpstr>Where are we headed?</vt:lpstr>
      <vt:lpstr>The Mobile Transition</vt:lpstr>
      <vt:lpstr>The Mobile Transition</vt:lpstr>
      <vt:lpstr>It’s not just Transitional Complexities</vt:lpstr>
      <vt:lpstr>Where now for Mobiles?</vt:lpstr>
      <vt:lpstr>Thank  You!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all about mobility</dc:title>
  <dc:creator>Geoff Huston</dc:creator>
  <cp:lastModifiedBy>Geoff Huston</cp:lastModifiedBy>
  <cp:revision>107</cp:revision>
  <dcterms:created xsi:type="dcterms:W3CDTF">2011-07-15T07:04:35Z</dcterms:created>
  <dcterms:modified xsi:type="dcterms:W3CDTF">2015-02-24T23:21:34Z</dcterms:modified>
</cp:coreProperties>
</file>