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sldIdLst>
    <p:sldId id="256" r:id="rId2"/>
    <p:sldId id="315" r:id="rId3"/>
    <p:sldId id="269" r:id="rId4"/>
    <p:sldId id="290" r:id="rId5"/>
    <p:sldId id="271" r:id="rId6"/>
    <p:sldId id="284" r:id="rId7"/>
    <p:sldId id="310" r:id="rId8"/>
    <p:sldId id="311" r:id="rId9"/>
    <p:sldId id="273" r:id="rId10"/>
    <p:sldId id="291" r:id="rId11"/>
    <p:sldId id="288" r:id="rId12"/>
    <p:sldId id="289" r:id="rId13"/>
    <p:sldId id="304" r:id="rId14"/>
    <p:sldId id="274" r:id="rId15"/>
    <p:sldId id="303" r:id="rId16"/>
    <p:sldId id="312" r:id="rId17"/>
    <p:sldId id="306" r:id="rId18"/>
    <p:sldId id="309" r:id="rId19"/>
    <p:sldId id="258" r:id="rId20"/>
    <p:sldId id="313" r:id="rId21"/>
    <p:sldId id="275" r:id="rId22"/>
    <p:sldId id="259" r:id="rId23"/>
    <p:sldId id="276" r:id="rId24"/>
    <p:sldId id="260" r:id="rId25"/>
    <p:sldId id="314" r:id="rId26"/>
    <p:sldId id="282" r:id="rId27"/>
    <p:sldId id="268" r:id="rId28"/>
    <p:sldId id="261" r:id="rId29"/>
    <p:sldId id="280" r:id="rId30"/>
    <p:sldId id="279" r:id="rId31"/>
    <p:sldId id="281" r:id="rId32"/>
    <p:sldId id="294" r:id="rId33"/>
    <p:sldId id="262" r:id="rId34"/>
    <p:sldId id="264" r:id="rId35"/>
    <p:sldId id="263" r:id="rId36"/>
    <p:sldId id="265" r:id="rId37"/>
    <p:sldId id="266" r:id="rId38"/>
    <p:sldId id="297" r:id="rId39"/>
    <p:sldId id="298" r:id="rId40"/>
    <p:sldId id="296" r:id="rId41"/>
    <p:sldId id="299" r:id="rId42"/>
    <p:sldId id="307" r:id="rId43"/>
    <p:sldId id="308" r:id="rId44"/>
    <p:sldId id="300" r:id="rId45"/>
    <p:sldId id="302" r:id="rId46"/>
    <p:sldId id="285" r:id="rId47"/>
    <p:sldId id="286" r:id="rId48"/>
    <p:sldId id="301" r:id="rId49"/>
    <p:sldId id="267"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32" d="100"/>
          <a:sy n="132" d="100"/>
        </p:scale>
        <p:origin x="-944"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notesMaster" Target="notesMasters/notesMaster1.xml"/><Relationship Id="rId52" Type="http://schemas.openxmlformats.org/officeDocument/2006/relationships/printerSettings" Target="printerSettings/printerSettings1.bin"/><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F83D64-1CFF-AA49-98B9-E782DFA8B030}" type="datetimeFigureOut">
              <a:rPr lang="en-US" smtClean="0"/>
              <a:t>5/09/2014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6DDF4D-5B03-1747-BE3E-5EB8B81E718F}" type="slidenum">
              <a:rPr lang="en-US" smtClean="0"/>
              <a:t>‹#›</a:t>
            </a:fld>
            <a:endParaRPr lang="en-US"/>
          </a:p>
        </p:txBody>
      </p:sp>
    </p:spTree>
    <p:extLst>
      <p:ext uri="{BB962C8B-B14F-4D97-AF65-F5344CB8AC3E}">
        <p14:creationId xmlns:p14="http://schemas.microsoft.com/office/powerpoint/2010/main" val="220430456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EB0045-C9A7-4346-9470-D1A44252D70F}" type="datetimeFigureOut">
              <a:rPr lang="en-US" smtClean="0"/>
              <a:t>5/09/2014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2B737-498F-2B47-8DCD-28A3FDCFEA71}" type="slidenum">
              <a:rPr lang="en-US" smtClean="0"/>
              <a:t>‹#›</a:t>
            </a:fld>
            <a:endParaRPr lang="en-US"/>
          </a:p>
        </p:txBody>
      </p:sp>
    </p:spTree>
    <p:extLst>
      <p:ext uri="{BB962C8B-B14F-4D97-AF65-F5344CB8AC3E}">
        <p14:creationId xmlns:p14="http://schemas.microsoft.com/office/powerpoint/2010/main" val="2087720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50EB0045-C9A7-4346-9470-D1A44252D70F}" type="datetimeFigureOut">
              <a:rPr lang="en-US" smtClean="0"/>
              <a:t>5/09/2014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2B737-498F-2B47-8DCD-28A3FDCFEA71}" type="slidenum">
              <a:rPr lang="en-US" smtClean="0"/>
              <a:t>‹#›</a:t>
            </a:fld>
            <a:endParaRPr lang="en-US"/>
          </a:p>
        </p:txBody>
      </p:sp>
    </p:spTree>
    <p:extLst>
      <p:ext uri="{BB962C8B-B14F-4D97-AF65-F5344CB8AC3E}">
        <p14:creationId xmlns:p14="http://schemas.microsoft.com/office/powerpoint/2010/main" val="1126313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50EB0045-C9A7-4346-9470-D1A44252D70F}" type="datetimeFigureOut">
              <a:rPr lang="en-US" smtClean="0"/>
              <a:t>5/09/2014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2B737-498F-2B47-8DCD-28A3FDCFEA71}" type="slidenum">
              <a:rPr lang="en-US" smtClean="0"/>
              <a:t>‹#›</a:t>
            </a:fld>
            <a:endParaRPr lang="en-US"/>
          </a:p>
        </p:txBody>
      </p:sp>
    </p:spTree>
    <p:extLst>
      <p:ext uri="{BB962C8B-B14F-4D97-AF65-F5344CB8AC3E}">
        <p14:creationId xmlns:p14="http://schemas.microsoft.com/office/powerpoint/2010/main" val="2549658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50EB0045-C9A7-4346-9470-D1A44252D70F}" type="datetimeFigureOut">
              <a:rPr lang="en-US" smtClean="0"/>
              <a:t>5/09/2014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2B737-498F-2B47-8DCD-28A3FDCFEA71}" type="slidenum">
              <a:rPr lang="en-US" smtClean="0"/>
              <a:t>‹#›</a:t>
            </a:fld>
            <a:endParaRPr lang="en-US"/>
          </a:p>
        </p:txBody>
      </p:sp>
    </p:spTree>
    <p:extLst>
      <p:ext uri="{BB962C8B-B14F-4D97-AF65-F5344CB8AC3E}">
        <p14:creationId xmlns:p14="http://schemas.microsoft.com/office/powerpoint/2010/main" val="2799421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50EB0045-C9A7-4346-9470-D1A44252D70F}" type="datetimeFigureOut">
              <a:rPr lang="en-US" smtClean="0"/>
              <a:t>5/09/2014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2B737-498F-2B47-8DCD-28A3FDCFEA71}" type="slidenum">
              <a:rPr lang="en-US" smtClean="0"/>
              <a:t>‹#›</a:t>
            </a:fld>
            <a:endParaRPr lang="en-US"/>
          </a:p>
        </p:txBody>
      </p:sp>
    </p:spTree>
    <p:extLst>
      <p:ext uri="{BB962C8B-B14F-4D97-AF65-F5344CB8AC3E}">
        <p14:creationId xmlns:p14="http://schemas.microsoft.com/office/powerpoint/2010/main" val="3336686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50EB0045-C9A7-4346-9470-D1A44252D70F}" type="datetimeFigureOut">
              <a:rPr lang="en-US" smtClean="0"/>
              <a:t>5/09/2014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72B737-498F-2B47-8DCD-28A3FDCFEA71}" type="slidenum">
              <a:rPr lang="en-US" smtClean="0"/>
              <a:t>‹#›</a:t>
            </a:fld>
            <a:endParaRPr lang="en-US"/>
          </a:p>
        </p:txBody>
      </p:sp>
    </p:spTree>
    <p:extLst>
      <p:ext uri="{BB962C8B-B14F-4D97-AF65-F5344CB8AC3E}">
        <p14:creationId xmlns:p14="http://schemas.microsoft.com/office/powerpoint/2010/main" val="3900404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50EB0045-C9A7-4346-9470-D1A44252D70F}" type="datetimeFigureOut">
              <a:rPr lang="en-US" smtClean="0"/>
              <a:t>5/09/2014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72B737-498F-2B47-8DCD-28A3FDCFEA71}" type="slidenum">
              <a:rPr lang="en-US" smtClean="0"/>
              <a:t>‹#›</a:t>
            </a:fld>
            <a:endParaRPr lang="en-US"/>
          </a:p>
        </p:txBody>
      </p:sp>
    </p:spTree>
    <p:extLst>
      <p:ext uri="{BB962C8B-B14F-4D97-AF65-F5344CB8AC3E}">
        <p14:creationId xmlns:p14="http://schemas.microsoft.com/office/powerpoint/2010/main" val="3894553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50EB0045-C9A7-4346-9470-D1A44252D70F}" type="datetimeFigureOut">
              <a:rPr lang="en-US" smtClean="0"/>
              <a:t>5/09/2014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72B737-498F-2B47-8DCD-28A3FDCFEA71}" type="slidenum">
              <a:rPr lang="en-US" smtClean="0"/>
              <a:t>‹#›</a:t>
            </a:fld>
            <a:endParaRPr lang="en-US"/>
          </a:p>
        </p:txBody>
      </p:sp>
    </p:spTree>
    <p:extLst>
      <p:ext uri="{BB962C8B-B14F-4D97-AF65-F5344CB8AC3E}">
        <p14:creationId xmlns:p14="http://schemas.microsoft.com/office/powerpoint/2010/main" val="1084163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EB0045-C9A7-4346-9470-D1A44252D70F}" type="datetimeFigureOut">
              <a:rPr lang="en-US" smtClean="0"/>
              <a:t>5/09/2014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72B737-498F-2B47-8DCD-28A3FDCFEA71}" type="slidenum">
              <a:rPr lang="en-US" smtClean="0"/>
              <a:t>‹#›</a:t>
            </a:fld>
            <a:endParaRPr lang="en-US"/>
          </a:p>
        </p:txBody>
      </p:sp>
    </p:spTree>
    <p:extLst>
      <p:ext uri="{BB962C8B-B14F-4D97-AF65-F5344CB8AC3E}">
        <p14:creationId xmlns:p14="http://schemas.microsoft.com/office/powerpoint/2010/main" val="504689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50EB0045-C9A7-4346-9470-D1A44252D70F}" type="datetimeFigureOut">
              <a:rPr lang="en-US" smtClean="0"/>
              <a:t>5/09/2014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72B737-498F-2B47-8DCD-28A3FDCFEA71}" type="slidenum">
              <a:rPr lang="en-US" smtClean="0"/>
              <a:t>‹#›</a:t>
            </a:fld>
            <a:endParaRPr lang="en-US"/>
          </a:p>
        </p:txBody>
      </p:sp>
    </p:spTree>
    <p:extLst>
      <p:ext uri="{BB962C8B-B14F-4D97-AF65-F5344CB8AC3E}">
        <p14:creationId xmlns:p14="http://schemas.microsoft.com/office/powerpoint/2010/main" val="3639117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50EB0045-C9A7-4346-9470-D1A44252D70F}" type="datetimeFigureOut">
              <a:rPr lang="en-US" smtClean="0"/>
              <a:t>5/09/2014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72B737-498F-2B47-8DCD-28A3FDCFEA71}" type="slidenum">
              <a:rPr lang="en-US" smtClean="0"/>
              <a:t>‹#›</a:t>
            </a:fld>
            <a:endParaRPr lang="en-US"/>
          </a:p>
        </p:txBody>
      </p:sp>
    </p:spTree>
    <p:extLst>
      <p:ext uri="{BB962C8B-B14F-4D97-AF65-F5344CB8AC3E}">
        <p14:creationId xmlns:p14="http://schemas.microsoft.com/office/powerpoint/2010/main" val="308768703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EB0045-C9A7-4346-9470-D1A44252D70F}" type="datetimeFigureOut">
              <a:rPr lang="en-US" smtClean="0"/>
              <a:t>5/09/2014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72B737-498F-2B47-8DCD-28A3FDCFEA71}" type="slidenum">
              <a:rPr lang="en-US" smtClean="0"/>
              <a:t>‹#›</a:t>
            </a:fld>
            <a:endParaRPr lang="en-US"/>
          </a:p>
        </p:txBody>
      </p:sp>
    </p:spTree>
    <p:extLst>
      <p:ext uri="{BB962C8B-B14F-4D97-AF65-F5344CB8AC3E}">
        <p14:creationId xmlns:p14="http://schemas.microsoft.com/office/powerpoint/2010/main" val="16235125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anksy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3904" y="0"/>
            <a:ext cx="6858000" cy="6858000"/>
          </a:xfrm>
          <a:prstGeom prst="rect">
            <a:avLst/>
          </a:prstGeom>
        </p:spPr>
      </p:pic>
      <p:sp>
        <p:nvSpPr>
          <p:cNvPr id="5" name="TextBox 4"/>
          <p:cNvSpPr txBox="1"/>
          <p:nvPr/>
        </p:nvSpPr>
        <p:spPr>
          <a:xfrm rot="21109289">
            <a:off x="1825857" y="438666"/>
            <a:ext cx="3391155" cy="523220"/>
          </a:xfrm>
          <a:prstGeom prst="rect">
            <a:avLst/>
          </a:prstGeom>
          <a:noFill/>
        </p:spPr>
        <p:txBody>
          <a:bodyPr wrap="none" rtlCol="0">
            <a:spAutoFit/>
          </a:bodyPr>
          <a:lstStyle/>
          <a:p>
            <a:r>
              <a:rPr lang="en-US" sz="2800" dirty="0" smtClean="0">
                <a:solidFill>
                  <a:schemeClr val="bg1">
                    <a:lumMod val="50000"/>
                  </a:schemeClr>
                </a:solidFill>
                <a:effectLst>
                  <a:outerShdw blurRad="50800" dist="38100" dir="2700000" algn="tl" rotWithShape="0">
                    <a:srgbClr val="000000">
                      <a:alpha val="43000"/>
                    </a:srgbClr>
                  </a:outerShdw>
                </a:effectLst>
                <a:latin typeface="AhnbergHand"/>
                <a:cs typeface="AhnbergHand"/>
              </a:rPr>
              <a:t>Who’s Watching?</a:t>
            </a:r>
            <a:endParaRPr lang="en-US" sz="2800" dirty="0">
              <a:solidFill>
                <a:schemeClr val="bg1">
                  <a:lumMod val="50000"/>
                </a:schemeClr>
              </a:solidFill>
              <a:effectLst>
                <a:outerShdw blurRad="50800" dist="38100" dir="2700000" algn="tl" rotWithShape="0">
                  <a:srgbClr val="000000">
                    <a:alpha val="43000"/>
                  </a:srgbClr>
                </a:outerShdw>
              </a:effectLst>
              <a:latin typeface="AhnbergHand"/>
              <a:cs typeface="AhnbergHand"/>
            </a:endParaRPr>
          </a:p>
        </p:txBody>
      </p:sp>
      <p:sp>
        <p:nvSpPr>
          <p:cNvPr id="6" name="TextBox 5"/>
          <p:cNvSpPr txBox="1"/>
          <p:nvPr/>
        </p:nvSpPr>
        <p:spPr>
          <a:xfrm>
            <a:off x="1341932" y="6585088"/>
            <a:ext cx="933769" cy="215444"/>
          </a:xfrm>
          <a:prstGeom prst="rect">
            <a:avLst/>
          </a:prstGeom>
          <a:noFill/>
        </p:spPr>
        <p:txBody>
          <a:bodyPr wrap="none" rtlCol="0">
            <a:spAutoFit/>
          </a:bodyPr>
          <a:lstStyle/>
          <a:p>
            <a:r>
              <a:rPr lang="en-US" sz="800" dirty="0" smtClean="0">
                <a:solidFill>
                  <a:schemeClr val="bg1"/>
                </a:solidFill>
              </a:rPr>
              <a:t>Street Art: </a:t>
            </a:r>
            <a:r>
              <a:rPr lang="en-US" sz="800" dirty="0" err="1" smtClean="0">
                <a:solidFill>
                  <a:schemeClr val="bg1"/>
                </a:solidFill>
              </a:rPr>
              <a:t>Banksy</a:t>
            </a:r>
            <a:endParaRPr lang="en-US" sz="800" dirty="0">
              <a:solidFill>
                <a:schemeClr val="bg1"/>
              </a:solidFill>
            </a:endParaRPr>
          </a:p>
        </p:txBody>
      </p:sp>
      <p:sp>
        <p:nvSpPr>
          <p:cNvPr id="7" name="TextBox 6"/>
          <p:cNvSpPr txBox="1"/>
          <p:nvPr/>
        </p:nvSpPr>
        <p:spPr>
          <a:xfrm>
            <a:off x="5371230" y="6431200"/>
            <a:ext cx="2858370" cy="369332"/>
          </a:xfrm>
          <a:prstGeom prst="rect">
            <a:avLst/>
          </a:prstGeom>
          <a:noFill/>
        </p:spPr>
        <p:txBody>
          <a:bodyPr wrap="none" rtlCol="0">
            <a:spAutoFit/>
          </a:bodyPr>
          <a:lstStyle/>
          <a:p>
            <a:r>
              <a:rPr lang="en-US" dirty="0" smtClean="0">
                <a:solidFill>
                  <a:schemeClr val="bg1">
                    <a:lumMod val="50000"/>
                  </a:schemeClr>
                </a:solidFill>
                <a:effectLst>
                  <a:outerShdw blurRad="50800" dist="38100" dir="2700000" algn="tl" rotWithShape="0">
                    <a:srgbClr val="000000">
                      <a:alpha val="43000"/>
                    </a:srgbClr>
                  </a:outerShdw>
                </a:effectLst>
                <a:latin typeface="AhnbergHand"/>
                <a:cs typeface="AhnbergHand"/>
              </a:rPr>
              <a:t>Geoff Huston, APNIC</a:t>
            </a:r>
            <a:endParaRPr lang="en-US" dirty="0">
              <a:solidFill>
                <a:schemeClr val="bg1">
                  <a:lumMod val="50000"/>
                </a:schemeClr>
              </a:solidFill>
              <a:effectLst>
                <a:outerShdw blurRad="50800" dist="38100" dir="2700000" algn="tl" rotWithShape="0">
                  <a:srgbClr val="000000">
                    <a:alpha val="43000"/>
                  </a:srgbClr>
                </a:outerShdw>
              </a:effectLst>
              <a:latin typeface="AhnbergHand"/>
              <a:cs typeface="AhnbergHand"/>
            </a:endParaRPr>
          </a:p>
        </p:txBody>
      </p:sp>
    </p:spTree>
    <p:extLst>
      <p:ext uri="{BB962C8B-B14F-4D97-AF65-F5344CB8AC3E}">
        <p14:creationId xmlns:p14="http://schemas.microsoft.com/office/powerpoint/2010/main" val="4751188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Numbers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In the first 149 days of 2014 we saw:</a:t>
            </a:r>
          </a:p>
          <a:p>
            <a:pPr lvl="1"/>
            <a:r>
              <a:rPr lang="en-US" dirty="0" smtClean="0"/>
              <a:t>61,576,774 unique end-user IP addresses presented to our servers from these test scripts</a:t>
            </a:r>
          </a:p>
          <a:p>
            <a:pPr lvl="1"/>
            <a:r>
              <a:rPr lang="en-US" dirty="0" smtClean="0"/>
              <a:t>110,684 of these end-user IP addresses presented HTTP GET strings to us that were subsequently presented to us from a different client IP address!</a:t>
            </a:r>
          </a:p>
          <a:p>
            <a:pPr marL="0" indent="0">
              <a:buNone/>
            </a:pPr>
            <a:endParaRPr lang="en-US" dirty="0" smtClean="0"/>
          </a:p>
          <a:p>
            <a:pPr marL="0" indent="0">
              <a:buNone/>
            </a:pPr>
            <a:r>
              <a:rPr lang="en-US" dirty="0" smtClean="0"/>
              <a:t>That</a:t>
            </a:r>
            <a:r>
              <a:rPr lang="fr-FR" dirty="0" smtClean="0"/>
              <a:t>’</a:t>
            </a:r>
            <a:r>
              <a:rPr lang="en-US" dirty="0" smtClean="0"/>
              <a:t>s some 1 in 500* users that seem to have attracted some kind of digital stalker!</a:t>
            </a:r>
          </a:p>
          <a:p>
            <a:pPr marL="0" indent="0">
              <a:buNone/>
            </a:pPr>
            <a:endParaRPr lang="en-US" dirty="0"/>
          </a:p>
          <a:p>
            <a:pPr marL="0" indent="0">
              <a:buNone/>
            </a:pPr>
            <a:endParaRPr lang="en-US" dirty="0" smtClean="0"/>
          </a:p>
        </p:txBody>
      </p:sp>
      <p:sp>
        <p:nvSpPr>
          <p:cNvPr id="4" name="TextBox 3"/>
          <p:cNvSpPr txBox="1"/>
          <p:nvPr/>
        </p:nvSpPr>
        <p:spPr>
          <a:xfrm>
            <a:off x="3202231" y="6126163"/>
            <a:ext cx="5648683" cy="646331"/>
          </a:xfrm>
          <a:prstGeom prst="rect">
            <a:avLst/>
          </a:prstGeom>
          <a:noFill/>
        </p:spPr>
        <p:txBody>
          <a:bodyPr wrap="square" rtlCol="0">
            <a:spAutoFit/>
          </a:bodyPr>
          <a:lstStyle/>
          <a:p>
            <a:r>
              <a:rPr lang="en-US" dirty="0" smtClean="0"/>
              <a:t>* Or maybe a bit more, due to NATs hiding multiple end users behind a single public IP address</a:t>
            </a:r>
            <a:endParaRPr lang="en-US" dirty="0"/>
          </a:p>
        </p:txBody>
      </p:sp>
    </p:spTree>
    <p:extLst>
      <p:ext uri="{BB962C8B-B14F-4D97-AF65-F5344CB8AC3E}">
        <p14:creationId xmlns:p14="http://schemas.microsoft.com/office/powerpoint/2010/main" val="192480057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5-21 at 6.08.0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9144000" cy="6084769"/>
          </a:xfrm>
          <a:prstGeom prst="rect">
            <a:avLst/>
          </a:prstGeom>
        </p:spPr>
      </p:pic>
    </p:spTree>
    <p:extLst>
      <p:ext uri="{BB962C8B-B14F-4D97-AF65-F5344CB8AC3E}">
        <p14:creationId xmlns:p14="http://schemas.microsoft.com/office/powerpoint/2010/main" val="142712798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 Really?</a:t>
            </a:r>
            <a:endParaRPr lang="en-US" dirty="0"/>
          </a:p>
        </p:txBody>
      </p:sp>
      <p:sp>
        <p:nvSpPr>
          <p:cNvPr id="3" name="Content Placeholder 2"/>
          <p:cNvSpPr>
            <a:spLocks noGrp="1"/>
          </p:cNvSpPr>
          <p:nvPr>
            <p:ph idx="1"/>
          </p:nvPr>
        </p:nvSpPr>
        <p:spPr/>
        <p:txBody>
          <a:bodyPr/>
          <a:lstStyle/>
          <a:p>
            <a:pPr marL="0" indent="0">
              <a:buNone/>
            </a:pPr>
            <a:r>
              <a:rPr lang="en-US" dirty="0" smtClean="0"/>
              <a:t>It’s hard to believe that today’s Internet respects personal privacy when it seems that around 1 in 500 users have attracted some kind of digital stalker who is tracking the URLs they visit.</a:t>
            </a:r>
            <a:endParaRPr lang="en-US" dirty="0"/>
          </a:p>
        </p:txBody>
      </p:sp>
    </p:spTree>
    <p:extLst>
      <p:ext uri="{BB962C8B-B14F-4D97-AF65-F5344CB8AC3E}">
        <p14:creationId xmlns:p14="http://schemas.microsoft.com/office/powerpoint/2010/main" val="288225405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662"/>
            <a:ext cx="8229600" cy="1143000"/>
          </a:xfrm>
        </p:spPr>
        <p:txBody>
          <a:bodyPr/>
          <a:lstStyle/>
          <a:p>
            <a:r>
              <a:rPr lang="en-US" dirty="0" smtClean="0"/>
              <a:t>Stalking Rates by Country</a:t>
            </a:r>
            <a:endParaRPr lang="en-US" dirty="0"/>
          </a:p>
        </p:txBody>
      </p:sp>
      <p:sp>
        <p:nvSpPr>
          <p:cNvPr id="3" name="Content Placeholder 2"/>
          <p:cNvSpPr>
            <a:spLocks noGrp="1"/>
          </p:cNvSpPr>
          <p:nvPr>
            <p:ph idx="1"/>
          </p:nvPr>
        </p:nvSpPr>
        <p:spPr>
          <a:xfrm>
            <a:off x="457200" y="1031254"/>
            <a:ext cx="8229600" cy="4525963"/>
          </a:xfrm>
        </p:spPr>
        <p:txBody>
          <a:bodyPr>
            <a:noAutofit/>
          </a:bodyPr>
          <a:lstStyle/>
          <a:p>
            <a:pPr marL="0" indent="0">
              <a:spcBef>
                <a:spcPts val="0"/>
              </a:spcBef>
              <a:buNone/>
            </a:pPr>
            <a:r>
              <a:rPr lang="en-US" sz="1200" dirty="0" smtClean="0">
                <a:solidFill>
                  <a:srgbClr val="0000FF"/>
                </a:solidFill>
                <a:latin typeface="Lucida Console"/>
                <a:cs typeface="Lucida Console"/>
              </a:rPr>
              <a:t>CC     Samples  Stalked Rate/100,000    Country</a:t>
            </a:r>
          </a:p>
          <a:p>
            <a:pPr marL="0" indent="0">
              <a:spcBef>
                <a:spcPts val="0"/>
              </a:spcBef>
              <a:buNone/>
            </a:pPr>
            <a:r>
              <a:rPr lang="en-US" sz="1200" dirty="0" smtClean="0">
                <a:latin typeface="Lucida Console"/>
                <a:cs typeface="Lucida Console"/>
              </a:rPr>
              <a:t>LA </a:t>
            </a:r>
            <a:r>
              <a:rPr lang="en-US" sz="1200" dirty="0">
                <a:latin typeface="Lucida Console"/>
                <a:cs typeface="Lucida Console"/>
              </a:rPr>
              <a:t>	</a:t>
            </a:r>
            <a:r>
              <a:rPr lang="en-US" sz="1200" dirty="0" smtClean="0">
                <a:latin typeface="Lucida Console"/>
                <a:cs typeface="Lucida Console"/>
              </a:rPr>
              <a:t>    7,905</a:t>
            </a:r>
            <a:r>
              <a:rPr lang="en-US" sz="1200" dirty="0">
                <a:latin typeface="Lucida Console"/>
                <a:cs typeface="Lucida Console"/>
              </a:rPr>
              <a:t>	</a:t>
            </a:r>
            <a:r>
              <a:rPr lang="en-US" sz="1200" dirty="0" smtClean="0">
                <a:latin typeface="Lucida Console"/>
                <a:cs typeface="Lucida Console"/>
              </a:rPr>
              <a:t>    245</a:t>
            </a:r>
            <a:r>
              <a:rPr lang="en-US" sz="1200" dirty="0">
                <a:latin typeface="Lucida Console"/>
                <a:cs typeface="Lucida Console"/>
              </a:rPr>
              <a:t>	</a:t>
            </a:r>
            <a:r>
              <a:rPr lang="en-US" sz="1200" dirty="0" smtClean="0">
                <a:latin typeface="Lucida Console"/>
                <a:cs typeface="Lucida Console"/>
              </a:rPr>
              <a:t>3,099</a:t>
            </a:r>
            <a:r>
              <a:rPr lang="en-US" sz="1200" dirty="0">
                <a:latin typeface="Lucida Console"/>
                <a:cs typeface="Lucida Console"/>
              </a:rPr>
              <a:t>	Lao People's Democratic Republic</a:t>
            </a:r>
          </a:p>
          <a:p>
            <a:pPr marL="0" indent="0">
              <a:spcBef>
                <a:spcPts val="0"/>
              </a:spcBef>
              <a:buNone/>
            </a:pPr>
            <a:r>
              <a:rPr lang="en-US" sz="1200" dirty="0">
                <a:latin typeface="Lucida Console"/>
                <a:cs typeface="Lucida Console"/>
              </a:rPr>
              <a:t>MO	</a:t>
            </a:r>
            <a:r>
              <a:rPr lang="en-US" sz="1200" dirty="0" smtClean="0">
                <a:latin typeface="Lucida Console"/>
                <a:cs typeface="Lucida Console"/>
              </a:rPr>
              <a:t>   12,382</a:t>
            </a:r>
            <a:r>
              <a:rPr lang="en-US" sz="1200" dirty="0">
                <a:latin typeface="Lucida Console"/>
                <a:cs typeface="Lucida Console"/>
              </a:rPr>
              <a:t>	</a:t>
            </a:r>
            <a:r>
              <a:rPr lang="en-US" sz="1200" dirty="0" smtClean="0">
                <a:latin typeface="Lucida Console"/>
                <a:cs typeface="Lucida Console"/>
              </a:rPr>
              <a:t>    315</a:t>
            </a:r>
            <a:r>
              <a:rPr lang="en-US" sz="1200" dirty="0">
                <a:latin typeface="Lucida Console"/>
                <a:cs typeface="Lucida Console"/>
              </a:rPr>
              <a:t>	</a:t>
            </a:r>
            <a:r>
              <a:rPr lang="en-US" sz="1200" dirty="0" smtClean="0">
                <a:latin typeface="Lucida Console"/>
                <a:cs typeface="Lucida Console"/>
              </a:rPr>
              <a:t>2,544</a:t>
            </a:r>
            <a:r>
              <a:rPr lang="en-US" sz="1200" dirty="0">
                <a:latin typeface="Lucida Console"/>
                <a:cs typeface="Lucida Console"/>
              </a:rPr>
              <a:t>	Macao Special Administrative Region of China</a:t>
            </a:r>
          </a:p>
          <a:p>
            <a:pPr marL="0" indent="0">
              <a:spcBef>
                <a:spcPts val="0"/>
              </a:spcBef>
              <a:buNone/>
            </a:pPr>
            <a:r>
              <a:rPr lang="en-US" sz="1200" dirty="0">
                <a:latin typeface="Lucida Console"/>
                <a:cs typeface="Lucida Console"/>
              </a:rPr>
              <a:t>CN	</a:t>
            </a:r>
            <a:r>
              <a:rPr lang="en-US" sz="1200" dirty="0" smtClean="0">
                <a:latin typeface="Lucida Console"/>
                <a:cs typeface="Lucida Console"/>
              </a:rPr>
              <a:t>3,409,338</a:t>
            </a:r>
            <a:r>
              <a:rPr lang="en-US" sz="1200" dirty="0">
                <a:latin typeface="Lucida Console"/>
                <a:cs typeface="Lucida Console"/>
              </a:rPr>
              <a:t>	</a:t>
            </a:r>
            <a:r>
              <a:rPr lang="en-US" sz="1200" dirty="0" smtClean="0">
                <a:latin typeface="Lucida Console"/>
                <a:cs typeface="Lucida Console"/>
              </a:rPr>
              <a:t> 49,552</a:t>
            </a:r>
            <a:r>
              <a:rPr lang="en-US" sz="1200" dirty="0">
                <a:latin typeface="Lucida Console"/>
                <a:cs typeface="Lucida Console"/>
              </a:rPr>
              <a:t>	</a:t>
            </a:r>
            <a:r>
              <a:rPr lang="en-US" sz="1200" dirty="0" smtClean="0">
                <a:latin typeface="Lucida Console"/>
                <a:cs typeface="Lucida Console"/>
              </a:rPr>
              <a:t>1,453</a:t>
            </a:r>
            <a:r>
              <a:rPr lang="en-US" sz="1200" dirty="0">
                <a:latin typeface="Lucida Console"/>
                <a:cs typeface="Lucida Console"/>
              </a:rPr>
              <a:t>	China </a:t>
            </a:r>
          </a:p>
          <a:p>
            <a:pPr marL="0" indent="0">
              <a:spcBef>
                <a:spcPts val="0"/>
              </a:spcBef>
              <a:buNone/>
            </a:pPr>
            <a:r>
              <a:rPr lang="en-US" sz="1200" dirty="0">
                <a:latin typeface="Lucida Console"/>
                <a:cs typeface="Lucida Console"/>
              </a:rPr>
              <a:t>HK	</a:t>
            </a:r>
            <a:r>
              <a:rPr lang="en-US" sz="1200" dirty="0" smtClean="0">
                <a:latin typeface="Lucida Console"/>
                <a:cs typeface="Lucida Console"/>
              </a:rPr>
              <a:t>  161,586</a:t>
            </a:r>
            <a:r>
              <a:rPr lang="en-US" sz="1200" dirty="0">
                <a:latin typeface="Lucida Console"/>
                <a:cs typeface="Lucida Console"/>
              </a:rPr>
              <a:t>	</a:t>
            </a:r>
            <a:r>
              <a:rPr lang="en-US" sz="1200" dirty="0" smtClean="0">
                <a:latin typeface="Lucida Console"/>
                <a:cs typeface="Lucida Console"/>
              </a:rPr>
              <a:t>  2,110</a:t>
            </a:r>
            <a:r>
              <a:rPr lang="en-US" sz="1200" dirty="0">
                <a:latin typeface="Lucida Console"/>
                <a:cs typeface="Lucida Console"/>
              </a:rPr>
              <a:t>	</a:t>
            </a:r>
            <a:r>
              <a:rPr lang="en-US" sz="1200" dirty="0" smtClean="0">
                <a:latin typeface="Lucida Console"/>
                <a:cs typeface="Lucida Console"/>
              </a:rPr>
              <a:t>1,306</a:t>
            </a:r>
            <a:r>
              <a:rPr lang="en-US" sz="1200" dirty="0">
                <a:latin typeface="Lucida Console"/>
                <a:cs typeface="Lucida Console"/>
              </a:rPr>
              <a:t>	Hong Kong Special Administrative Region of China</a:t>
            </a:r>
          </a:p>
          <a:p>
            <a:pPr marL="0" indent="0">
              <a:spcBef>
                <a:spcPts val="0"/>
              </a:spcBef>
              <a:buNone/>
            </a:pPr>
            <a:r>
              <a:rPr lang="en-US" sz="1200" dirty="0">
                <a:latin typeface="Lucida Console"/>
                <a:cs typeface="Lucida Console"/>
              </a:rPr>
              <a:t>MP	</a:t>
            </a:r>
            <a:r>
              <a:rPr lang="en-US" sz="1200" dirty="0" smtClean="0">
                <a:latin typeface="Lucida Console"/>
                <a:cs typeface="Lucida Console"/>
              </a:rPr>
              <a:t>    2,642</a:t>
            </a:r>
            <a:r>
              <a:rPr lang="en-US" sz="1200" dirty="0">
                <a:latin typeface="Lucida Console"/>
                <a:cs typeface="Lucida Console"/>
              </a:rPr>
              <a:t>	</a:t>
            </a:r>
            <a:r>
              <a:rPr lang="en-US" sz="1200" dirty="0" smtClean="0">
                <a:latin typeface="Lucida Console"/>
                <a:cs typeface="Lucida Console"/>
              </a:rPr>
              <a:t>     34</a:t>
            </a:r>
            <a:r>
              <a:rPr lang="en-US" sz="1200" dirty="0">
                <a:latin typeface="Lucida Console"/>
                <a:cs typeface="Lucida Console"/>
              </a:rPr>
              <a:t>	</a:t>
            </a:r>
            <a:r>
              <a:rPr lang="en-US" sz="1200" dirty="0" smtClean="0">
                <a:latin typeface="Lucida Console"/>
                <a:cs typeface="Lucida Console"/>
              </a:rPr>
              <a:t>1,287</a:t>
            </a:r>
            <a:r>
              <a:rPr lang="en-US" sz="1200" dirty="0">
                <a:latin typeface="Lucida Console"/>
                <a:cs typeface="Lucida Console"/>
              </a:rPr>
              <a:t>	Northern Mariana Islands</a:t>
            </a:r>
          </a:p>
          <a:p>
            <a:pPr marL="0" indent="0">
              <a:spcBef>
                <a:spcPts val="0"/>
              </a:spcBef>
              <a:buNone/>
            </a:pPr>
            <a:r>
              <a:rPr lang="en-US" sz="1200" dirty="0">
                <a:latin typeface="Lucida Console"/>
                <a:cs typeface="Lucida Console"/>
              </a:rPr>
              <a:t>VU	</a:t>
            </a:r>
            <a:r>
              <a:rPr lang="en-US" sz="1200" dirty="0" smtClean="0">
                <a:latin typeface="Lucida Console"/>
                <a:cs typeface="Lucida Console"/>
              </a:rPr>
              <a:t>    1,866</a:t>
            </a:r>
            <a:r>
              <a:rPr lang="en-US" sz="1200" dirty="0">
                <a:latin typeface="Lucida Console"/>
                <a:cs typeface="Lucida Console"/>
              </a:rPr>
              <a:t>	</a:t>
            </a:r>
            <a:r>
              <a:rPr lang="en-US" sz="1200" dirty="0" smtClean="0">
                <a:latin typeface="Lucida Console"/>
                <a:cs typeface="Lucida Console"/>
              </a:rPr>
              <a:t>     21</a:t>
            </a:r>
            <a:r>
              <a:rPr lang="en-US" sz="1200" dirty="0">
                <a:latin typeface="Lucida Console"/>
                <a:cs typeface="Lucida Console"/>
              </a:rPr>
              <a:t>	</a:t>
            </a:r>
            <a:r>
              <a:rPr lang="en-US" sz="1200" dirty="0" smtClean="0">
                <a:latin typeface="Lucida Console"/>
                <a:cs typeface="Lucida Console"/>
              </a:rPr>
              <a:t>1,125</a:t>
            </a:r>
            <a:r>
              <a:rPr lang="en-US" sz="1200" dirty="0">
                <a:latin typeface="Lucida Console"/>
                <a:cs typeface="Lucida Console"/>
              </a:rPr>
              <a:t>	Vanuatu </a:t>
            </a:r>
          </a:p>
          <a:p>
            <a:pPr marL="0" indent="0">
              <a:spcBef>
                <a:spcPts val="0"/>
              </a:spcBef>
              <a:buNone/>
            </a:pPr>
            <a:r>
              <a:rPr lang="en-US" sz="1200" dirty="0">
                <a:latin typeface="Lucida Console"/>
                <a:cs typeface="Lucida Console"/>
              </a:rPr>
              <a:t>GQ	</a:t>
            </a:r>
            <a:r>
              <a:rPr lang="en-US" sz="1200" dirty="0" smtClean="0">
                <a:latin typeface="Lucida Console"/>
                <a:cs typeface="Lucida Console"/>
              </a:rPr>
              <a:t>      488</a:t>
            </a:r>
            <a:r>
              <a:rPr lang="en-US" sz="1200" dirty="0">
                <a:latin typeface="Lucida Console"/>
                <a:cs typeface="Lucida Console"/>
              </a:rPr>
              <a:t>	</a:t>
            </a:r>
            <a:r>
              <a:rPr lang="en-US" sz="1200" dirty="0" smtClean="0">
                <a:latin typeface="Lucida Console"/>
                <a:cs typeface="Lucida Console"/>
              </a:rPr>
              <a:t>      5</a:t>
            </a:r>
            <a:r>
              <a:rPr lang="en-US" sz="1200" dirty="0">
                <a:latin typeface="Lucida Console"/>
                <a:cs typeface="Lucida Console"/>
              </a:rPr>
              <a:t>	</a:t>
            </a:r>
            <a:r>
              <a:rPr lang="en-US" sz="1200" dirty="0" smtClean="0">
                <a:latin typeface="Lucida Console"/>
                <a:cs typeface="Lucida Console"/>
              </a:rPr>
              <a:t>1,025</a:t>
            </a:r>
            <a:r>
              <a:rPr lang="en-US" sz="1200" dirty="0">
                <a:latin typeface="Lucida Console"/>
                <a:cs typeface="Lucida Console"/>
              </a:rPr>
              <a:t>	Equatorial Guinea</a:t>
            </a:r>
          </a:p>
          <a:p>
            <a:pPr marL="0" indent="0">
              <a:spcBef>
                <a:spcPts val="0"/>
              </a:spcBef>
              <a:buNone/>
            </a:pPr>
            <a:r>
              <a:rPr lang="en-US" sz="1200" dirty="0">
                <a:latin typeface="Lucida Console"/>
                <a:cs typeface="Lucida Console"/>
              </a:rPr>
              <a:t>GL	</a:t>
            </a:r>
            <a:r>
              <a:rPr lang="en-US" sz="1200" dirty="0" smtClean="0">
                <a:latin typeface="Lucida Console"/>
                <a:cs typeface="Lucida Console"/>
              </a:rPr>
              <a:t>      306</a:t>
            </a:r>
            <a:r>
              <a:rPr lang="en-US" sz="1200" dirty="0">
                <a:latin typeface="Lucida Console"/>
                <a:cs typeface="Lucida Console"/>
              </a:rPr>
              <a:t>	</a:t>
            </a:r>
            <a:r>
              <a:rPr lang="en-US" sz="1200" dirty="0" smtClean="0">
                <a:latin typeface="Lucida Console"/>
                <a:cs typeface="Lucida Console"/>
              </a:rPr>
              <a:t>      3</a:t>
            </a:r>
            <a:r>
              <a:rPr lang="en-US" sz="1200" dirty="0">
                <a:latin typeface="Lucida Console"/>
                <a:cs typeface="Lucida Console"/>
              </a:rPr>
              <a:t>	</a:t>
            </a:r>
            <a:r>
              <a:rPr lang="en-US" sz="1200" dirty="0" smtClean="0">
                <a:latin typeface="Lucida Console"/>
                <a:cs typeface="Lucida Console"/>
              </a:rPr>
              <a:t>  980</a:t>
            </a:r>
            <a:r>
              <a:rPr lang="en-US" sz="1200" dirty="0">
                <a:latin typeface="Lucida Console"/>
                <a:cs typeface="Lucida Console"/>
              </a:rPr>
              <a:t>	Greenland </a:t>
            </a:r>
          </a:p>
          <a:p>
            <a:pPr marL="0" indent="0">
              <a:spcBef>
                <a:spcPts val="0"/>
              </a:spcBef>
              <a:buNone/>
            </a:pPr>
            <a:r>
              <a:rPr lang="en-US" sz="1200" dirty="0">
                <a:latin typeface="Lucida Console"/>
                <a:cs typeface="Lucida Console"/>
              </a:rPr>
              <a:t>ST	</a:t>
            </a:r>
            <a:r>
              <a:rPr lang="en-US" sz="1200" dirty="0" smtClean="0">
                <a:latin typeface="Lucida Console"/>
                <a:cs typeface="Lucida Console"/>
              </a:rPr>
              <a:t>      215</a:t>
            </a:r>
            <a:r>
              <a:rPr lang="en-US" sz="1200" dirty="0">
                <a:latin typeface="Lucida Console"/>
                <a:cs typeface="Lucida Console"/>
              </a:rPr>
              <a:t>	</a:t>
            </a:r>
            <a:r>
              <a:rPr lang="en-US" sz="1200" dirty="0" smtClean="0">
                <a:latin typeface="Lucida Console"/>
                <a:cs typeface="Lucida Console"/>
              </a:rPr>
              <a:t>      2</a:t>
            </a:r>
            <a:r>
              <a:rPr lang="en-US" sz="1200" dirty="0">
                <a:latin typeface="Lucida Console"/>
                <a:cs typeface="Lucida Console"/>
              </a:rPr>
              <a:t>	</a:t>
            </a:r>
            <a:r>
              <a:rPr lang="en-US" sz="1200" dirty="0" smtClean="0">
                <a:latin typeface="Lucida Console"/>
                <a:cs typeface="Lucida Console"/>
              </a:rPr>
              <a:t>  930</a:t>
            </a:r>
            <a:r>
              <a:rPr lang="en-US" sz="1200" dirty="0">
                <a:latin typeface="Lucida Console"/>
                <a:cs typeface="Lucida Console"/>
              </a:rPr>
              <a:t>	Sao Tome and Principe</a:t>
            </a:r>
          </a:p>
          <a:p>
            <a:pPr marL="0" indent="0">
              <a:spcBef>
                <a:spcPts val="0"/>
              </a:spcBef>
              <a:buNone/>
            </a:pPr>
            <a:r>
              <a:rPr lang="en-US" sz="1200" dirty="0">
                <a:latin typeface="Lucida Console"/>
                <a:cs typeface="Lucida Console"/>
              </a:rPr>
              <a:t>JP	</a:t>
            </a:r>
            <a:r>
              <a:rPr lang="en-US" sz="1200" dirty="0" smtClean="0">
                <a:latin typeface="Lucida Console"/>
                <a:cs typeface="Lucida Console"/>
              </a:rPr>
              <a:t>  644,620</a:t>
            </a:r>
            <a:r>
              <a:rPr lang="en-US" sz="1200" dirty="0">
                <a:latin typeface="Lucida Console"/>
                <a:cs typeface="Lucida Console"/>
              </a:rPr>
              <a:t>	</a:t>
            </a:r>
            <a:r>
              <a:rPr lang="en-US" sz="1200" dirty="0" smtClean="0">
                <a:latin typeface="Lucida Console"/>
                <a:cs typeface="Lucida Console"/>
              </a:rPr>
              <a:t>  4,797</a:t>
            </a:r>
            <a:r>
              <a:rPr lang="en-US" sz="1200" dirty="0">
                <a:latin typeface="Lucida Console"/>
                <a:cs typeface="Lucida Console"/>
              </a:rPr>
              <a:t>	</a:t>
            </a:r>
            <a:r>
              <a:rPr lang="en-US" sz="1200" dirty="0" smtClean="0">
                <a:latin typeface="Lucida Console"/>
                <a:cs typeface="Lucida Console"/>
              </a:rPr>
              <a:t>  744</a:t>
            </a:r>
            <a:r>
              <a:rPr lang="en-US" sz="1200" dirty="0">
                <a:latin typeface="Lucida Console"/>
                <a:cs typeface="Lucida Console"/>
              </a:rPr>
              <a:t>	Japan </a:t>
            </a:r>
          </a:p>
          <a:p>
            <a:pPr marL="0" indent="0">
              <a:spcBef>
                <a:spcPts val="0"/>
              </a:spcBef>
              <a:buNone/>
            </a:pPr>
            <a:r>
              <a:rPr lang="en-US" sz="1200" dirty="0">
                <a:latin typeface="Lucida Console"/>
                <a:cs typeface="Lucida Console"/>
              </a:rPr>
              <a:t>TW	</a:t>
            </a:r>
            <a:r>
              <a:rPr lang="en-US" sz="1200" dirty="0" smtClean="0">
                <a:latin typeface="Lucida Console"/>
                <a:cs typeface="Lucida Console"/>
              </a:rPr>
              <a:t>  507,789</a:t>
            </a:r>
            <a:r>
              <a:rPr lang="en-US" sz="1200" dirty="0">
                <a:latin typeface="Lucida Console"/>
                <a:cs typeface="Lucida Console"/>
              </a:rPr>
              <a:t>	</a:t>
            </a:r>
            <a:r>
              <a:rPr lang="en-US" sz="1200" dirty="0" smtClean="0">
                <a:latin typeface="Lucida Console"/>
                <a:cs typeface="Lucida Console"/>
              </a:rPr>
              <a:t>  3,714</a:t>
            </a:r>
            <a:r>
              <a:rPr lang="en-US" sz="1200" dirty="0">
                <a:latin typeface="Lucida Console"/>
                <a:cs typeface="Lucida Console"/>
              </a:rPr>
              <a:t>	</a:t>
            </a:r>
            <a:r>
              <a:rPr lang="en-US" sz="1200" dirty="0" smtClean="0">
                <a:latin typeface="Lucida Console"/>
                <a:cs typeface="Lucida Console"/>
              </a:rPr>
              <a:t>  731</a:t>
            </a:r>
            <a:r>
              <a:rPr lang="en-US" sz="1200" dirty="0">
                <a:latin typeface="Lucida Console"/>
                <a:cs typeface="Lucida Console"/>
              </a:rPr>
              <a:t>	Taiwan </a:t>
            </a:r>
          </a:p>
          <a:p>
            <a:pPr marL="0" indent="0">
              <a:spcBef>
                <a:spcPts val="0"/>
              </a:spcBef>
              <a:buNone/>
            </a:pPr>
            <a:r>
              <a:rPr lang="en-US" sz="1200" dirty="0">
                <a:latin typeface="Lucida Console"/>
                <a:cs typeface="Lucida Console"/>
              </a:rPr>
              <a:t>AL	</a:t>
            </a:r>
            <a:r>
              <a:rPr lang="en-US" sz="1200" dirty="0" smtClean="0">
                <a:latin typeface="Lucida Console"/>
                <a:cs typeface="Lucida Console"/>
              </a:rPr>
              <a:t>  157,154</a:t>
            </a:r>
            <a:r>
              <a:rPr lang="en-US" sz="1200" dirty="0">
                <a:latin typeface="Lucida Console"/>
                <a:cs typeface="Lucida Console"/>
              </a:rPr>
              <a:t>	</a:t>
            </a:r>
            <a:r>
              <a:rPr lang="en-US" sz="1200" dirty="0" smtClean="0">
                <a:latin typeface="Lucida Console"/>
                <a:cs typeface="Lucida Console"/>
              </a:rPr>
              <a:t>    823</a:t>
            </a:r>
            <a:r>
              <a:rPr lang="en-US" sz="1200" dirty="0">
                <a:latin typeface="Lucida Console"/>
                <a:cs typeface="Lucida Console"/>
              </a:rPr>
              <a:t>	</a:t>
            </a:r>
            <a:r>
              <a:rPr lang="en-US" sz="1200" dirty="0" smtClean="0">
                <a:latin typeface="Lucida Console"/>
                <a:cs typeface="Lucida Console"/>
              </a:rPr>
              <a:t>  524</a:t>
            </a:r>
            <a:r>
              <a:rPr lang="en-US" sz="1200" dirty="0">
                <a:latin typeface="Lucida Console"/>
                <a:cs typeface="Lucida Console"/>
              </a:rPr>
              <a:t>	Albania </a:t>
            </a:r>
          </a:p>
          <a:p>
            <a:pPr marL="0" indent="0">
              <a:spcBef>
                <a:spcPts val="0"/>
              </a:spcBef>
              <a:buNone/>
            </a:pPr>
            <a:r>
              <a:rPr lang="en-US" sz="1200" dirty="0">
                <a:latin typeface="Lucida Console"/>
                <a:cs typeface="Lucida Console"/>
              </a:rPr>
              <a:t>US	</a:t>
            </a:r>
            <a:r>
              <a:rPr lang="en-US" sz="1200" dirty="0" smtClean="0">
                <a:latin typeface="Lucida Console"/>
                <a:cs typeface="Lucida Console"/>
              </a:rPr>
              <a:t>3,596,202</a:t>
            </a:r>
            <a:r>
              <a:rPr lang="en-US" sz="1200" dirty="0">
                <a:latin typeface="Lucida Console"/>
                <a:cs typeface="Lucida Console"/>
              </a:rPr>
              <a:t>	</a:t>
            </a:r>
            <a:r>
              <a:rPr lang="en-US" sz="1200" dirty="0" smtClean="0">
                <a:latin typeface="Lucida Console"/>
                <a:cs typeface="Lucida Console"/>
              </a:rPr>
              <a:t> 17,096</a:t>
            </a:r>
            <a:r>
              <a:rPr lang="en-US" sz="1200" dirty="0">
                <a:latin typeface="Lucida Console"/>
                <a:cs typeface="Lucida Console"/>
              </a:rPr>
              <a:t>	</a:t>
            </a:r>
            <a:r>
              <a:rPr lang="en-US" sz="1200" dirty="0" smtClean="0">
                <a:latin typeface="Lucida Console"/>
                <a:cs typeface="Lucida Console"/>
              </a:rPr>
              <a:t>  475</a:t>
            </a:r>
            <a:r>
              <a:rPr lang="en-US" sz="1200" dirty="0">
                <a:latin typeface="Lucida Console"/>
                <a:cs typeface="Lucida Console"/>
              </a:rPr>
              <a:t>	United States of America</a:t>
            </a:r>
          </a:p>
          <a:p>
            <a:pPr marL="0" indent="0">
              <a:spcBef>
                <a:spcPts val="0"/>
              </a:spcBef>
              <a:buNone/>
            </a:pPr>
            <a:r>
              <a:rPr lang="en-US" sz="1200" dirty="0">
                <a:latin typeface="Lucida Console"/>
                <a:cs typeface="Lucida Console"/>
              </a:rPr>
              <a:t>MY	</a:t>
            </a:r>
            <a:r>
              <a:rPr lang="en-US" sz="1200" dirty="0" smtClean="0">
                <a:latin typeface="Lucida Console"/>
                <a:cs typeface="Lucida Console"/>
              </a:rPr>
              <a:t>  623,434</a:t>
            </a:r>
            <a:r>
              <a:rPr lang="en-US" sz="1200" dirty="0">
                <a:latin typeface="Lucida Console"/>
                <a:cs typeface="Lucida Console"/>
              </a:rPr>
              <a:t>	</a:t>
            </a:r>
            <a:r>
              <a:rPr lang="en-US" sz="1200" dirty="0" smtClean="0">
                <a:latin typeface="Lucida Console"/>
                <a:cs typeface="Lucida Console"/>
              </a:rPr>
              <a:t>  2,232</a:t>
            </a:r>
            <a:r>
              <a:rPr lang="en-US" sz="1200" dirty="0">
                <a:latin typeface="Lucida Console"/>
                <a:cs typeface="Lucida Console"/>
              </a:rPr>
              <a:t>	</a:t>
            </a:r>
            <a:r>
              <a:rPr lang="en-US" sz="1200" dirty="0" smtClean="0">
                <a:latin typeface="Lucida Console"/>
                <a:cs typeface="Lucida Console"/>
              </a:rPr>
              <a:t>  358</a:t>
            </a:r>
            <a:r>
              <a:rPr lang="en-US" sz="1200" dirty="0">
                <a:latin typeface="Lucida Console"/>
                <a:cs typeface="Lucida Console"/>
              </a:rPr>
              <a:t>	Malaysia </a:t>
            </a:r>
          </a:p>
          <a:p>
            <a:pPr marL="0" indent="0">
              <a:spcBef>
                <a:spcPts val="0"/>
              </a:spcBef>
              <a:buNone/>
            </a:pPr>
            <a:r>
              <a:rPr lang="en-US" sz="1200" dirty="0">
                <a:latin typeface="Lucida Console"/>
                <a:cs typeface="Lucida Console"/>
              </a:rPr>
              <a:t>SG	</a:t>
            </a:r>
            <a:r>
              <a:rPr lang="en-US" sz="1200" dirty="0" smtClean="0">
                <a:latin typeface="Lucida Console"/>
                <a:cs typeface="Lucida Console"/>
              </a:rPr>
              <a:t>1,334,252</a:t>
            </a:r>
            <a:r>
              <a:rPr lang="en-US" sz="1200" dirty="0">
                <a:latin typeface="Lucida Console"/>
                <a:cs typeface="Lucida Console"/>
              </a:rPr>
              <a:t>	</a:t>
            </a:r>
            <a:r>
              <a:rPr lang="en-US" sz="1200" dirty="0" smtClean="0">
                <a:latin typeface="Lucida Console"/>
                <a:cs typeface="Lucida Console"/>
              </a:rPr>
              <a:t>  4,562</a:t>
            </a:r>
            <a:r>
              <a:rPr lang="en-US" sz="1200" dirty="0">
                <a:latin typeface="Lucida Console"/>
                <a:cs typeface="Lucida Console"/>
              </a:rPr>
              <a:t>	</a:t>
            </a:r>
            <a:r>
              <a:rPr lang="en-US" sz="1200" dirty="0" smtClean="0">
                <a:latin typeface="Lucida Console"/>
                <a:cs typeface="Lucida Console"/>
              </a:rPr>
              <a:t>  342</a:t>
            </a:r>
            <a:r>
              <a:rPr lang="en-US" sz="1200" dirty="0">
                <a:latin typeface="Lucida Console"/>
                <a:cs typeface="Lucida Console"/>
              </a:rPr>
              <a:t>	Singapore </a:t>
            </a:r>
          </a:p>
          <a:p>
            <a:pPr marL="0" indent="0">
              <a:spcBef>
                <a:spcPts val="0"/>
              </a:spcBef>
              <a:buNone/>
            </a:pPr>
            <a:r>
              <a:rPr lang="en-US" sz="1200" dirty="0">
                <a:latin typeface="Lucida Console"/>
                <a:cs typeface="Lucida Console"/>
              </a:rPr>
              <a:t>MK	</a:t>
            </a:r>
            <a:r>
              <a:rPr lang="en-US" sz="1200" dirty="0" smtClean="0">
                <a:latin typeface="Lucida Console"/>
                <a:cs typeface="Lucida Console"/>
              </a:rPr>
              <a:t>  156,424</a:t>
            </a:r>
            <a:r>
              <a:rPr lang="en-US" sz="1200" dirty="0">
                <a:latin typeface="Lucida Console"/>
                <a:cs typeface="Lucida Console"/>
              </a:rPr>
              <a:t>	</a:t>
            </a:r>
            <a:r>
              <a:rPr lang="en-US" sz="1200" dirty="0" smtClean="0">
                <a:latin typeface="Lucida Console"/>
                <a:cs typeface="Lucida Console"/>
              </a:rPr>
              <a:t>    480</a:t>
            </a:r>
            <a:r>
              <a:rPr lang="en-US" sz="1200" dirty="0">
                <a:latin typeface="Lucida Console"/>
                <a:cs typeface="Lucida Console"/>
              </a:rPr>
              <a:t>	</a:t>
            </a:r>
            <a:r>
              <a:rPr lang="en-US" sz="1200" dirty="0" smtClean="0">
                <a:latin typeface="Lucida Console"/>
                <a:cs typeface="Lucida Console"/>
              </a:rPr>
              <a:t>  307</a:t>
            </a:r>
            <a:r>
              <a:rPr lang="en-US" sz="1200" dirty="0">
                <a:latin typeface="Lucida Console"/>
                <a:cs typeface="Lucida Console"/>
              </a:rPr>
              <a:t>	The former Yugoslav Republic of Macedonia</a:t>
            </a:r>
          </a:p>
          <a:p>
            <a:pPr marL="0" indent="0">
              <a:spcBef>
                <a:spcPts val="0"/>
              </a:spcBef>
              <a:buNone/>
            </a:pPr>
            <a:r>
              <a:rPr lang="en-US" sz="1200" dirty="0">
                <a:latin typeface="Lucida Console"/>
                <a:cs typeface="Lucida Console"/>
              </a:rPr>
              <a:t>CA	</a:t>
            </a:r>
            <a:r>
              <a:rPr lang="en-US" sz="1200" dirty="0" smtClean="0">
                <a:latin typeface="Lucida Console"/>
                <a:cs typeface="Lucida Console"/>
              </a:rPr>
              <a:t>  537,928</a:t>
            </a:r>
            <a:r>
              <a:rPr lang="en-US" sz="1200" dirty="0">
                <a:latin typeface="Lucida Console"/>
                <a:cs typeface="Lucida Console"/>
              </a:rPr>
              <a:t>	</a:t>
            </a:r>
            <a:r>
              <a:rPr lang="en-US" sz="1200" dirty="0" smtClean="0">
                <a:latin typeface="Lucida Console"/>
                <a:cs typeface="Lucida Console"/>
              </a:rPr>
              <a:t>  1,441</a:t>
            </a:r>
            <a:r>
              <a:rPr lang="en-US" sz="1200" dirty="0">
                <a:latin typeface="Lucida Console"/>
                <a:cs typeface="Lucida Console"/>
              </a:rPr>
              <a:t>	</a:t>
            </a:r>
            <a:r>
              <a:rPr lang="en-US" sz="1200" dirty="0" smtClean="0">
                <a:latin typeface="Lucida Console"/>
                <a:cs typeface="Lucida Console"/>
              </a:rPr>
              <a:t>  268</a:t>
            </a:r>
            <a:r>
              <a:rPr lang="en-US" sz="1200" dirty="0">
                <a:latin typeface="Lucida Console"/>
                <a:cs typeface="Lucida Console"/>
              </a:rPr>
              <a:t>	Canada </a:t>
            </a:r>
          </a:p>
          <a:p>
            <a:pPr marL="0" indent="0">
              <a:spcBef>
                <a:spcPts val="0"/>
              </a:spcBef>
              <a:buNone/>
            </a:pPr>
            <a:r>
              <a:rPr lang="en-US" sz="1200" dirty="0">
                <a:latin typeface="Lucida Console"/>
                <a:cs typeface="Lucida Console"/>
              </a:rPr>
              <a:t>KH	</a:t>
            </a:r>
            <a:r>
              <a:rPr lang="en-US" sz="1200" dirty="0" smtClean="0">
                <a:latin typeface="Lucida Console"/>
                <a:cs typeface="Lucida Console"/>
              </a:rPr>
              <a:t>   56,676</a:t>
            </a:r>
            <a:r>
              <a:rPr lang="en-US" sz="1200" dirty="0">
                <a:latin typeface="Lucida Console"/>
                <a:cs typeface="Lucida Console"/>
              </a:rPr>
              <a:t>	</a:t>
            </a:r>
            <a:r>
              <a:rPr lang="en-US" sz="1200" dirty="0" smtClean="0">
                <a:latin typeface="Lucida Console"/>
                <a:cs typeface="Lucida Console"/>
              </a:rPr>
              <a:t>    137</a:t>
            </a:r>
            <a:r>
              <a:rPr lang="en-US" sz="1200" dirty="0">
                <a:latin typeface="Lucida Console"/>
                <a:cs typeface="Lucida Console"/>
              </a:rPr>
              <a:t>	</a:t>
            </a:r>
            <a:r>
              <a:rPr lang="en-US" sz="1200" dirty="0" smtClean="0">
                <a:latin typeface="Lucida Console"/>
                <a:cs typeface="Lucida Console"/>
              </a:rPr>
              <a:t>  242</a:t>
            </a:r>
            <a:r>
              <a:rPr lang="en-US" sz="1200" dirty="0">
                <a:latin typeface="Lucida Console"/>
                <a:cs typeface="Lucida Console"/>
              </a:rPr>
              <a:t>	Cambodia </a:t>
            </a:r>
          </a:p>
          <a:p>
            <a:pPr marL="0" indent="0">
              <a:spcBef>
                <a:spcPts val="0"/>
              </a:spcBef>
              <a:buNone/>
            </a:pPr>
            <a:r>
              <a:rPr lang="en-US" sz="1200" dirty="0">
                <a:latin typeface="Lucida Console"/>
                <a:cs typeface="Lucida Console"/>
              </a:rPr>
              <a:t>ME	</a:t>
            </a:r>
            <a:r>
              <a:rPr lang="en-US" sz="1200" dirty="0" smtClean="0">
                <a:latin typeface="Lucida Console"/>
                <a:cs typeface="Lucida Console"/>
              </a:rPr>
              <a:t>   70,407</a:t>
            </a:r>
            <a:r>
              <a:rPr lang="en-US" sz="1200" dirty="0">
                <a:latin typeface="Lucida Console"/>
                <a:cs typeface="Lucida Console"/>
              </a:rPr>
              <a:t>	</a:t>
            </a:r>
            <a:r>
              <a:rPr lang="en-US" sz="1200" dirty="0" smtClean="0">
                <a:latin typeface="Lucida Console"/>
                <a:cs typeface="Lucida Console"/>
              </a:rPr>
              <a:t>    168</a:t>
            </a:r>
            <a:r>
              <a:rPr lang="en-US" sz="1200" dirty="0">
                <a:latin typeface="Lucida Console"/>
                <a:cs typeface="Lucida Console"/>
              </a:rPr>
              <a:t>	</a:t>
            </a:r>
            <a:r>
              <a:rPr lang="en-US" sz="1200" dirty="0" smtClean="0">
                <a:latin typeface="Lucida Console"/>
                <a:cs typeface="Lucida Console"/>
              </a:rPr>
              <a:t>  239</a:t>
            </a:r>
            <a:r>
              <a:rPr lang="en-US" sz="1200" dirty="0">
                <a:latin typeface="Lucida Console"/>
                <a:cs typeface="Lucida Console"/>
              </a:rPr>
              <a:t>	Montenegro</a:t>
            </a:r>
          </a:p>
          <a:p>
            <a:pPr marL="0" indent="0">
              <a:spcBef>
                <a:spcPts val="0"/>
              </a:spcBef>
              <a:buNone/>
            </a:pPr>
            <a:r>
              <a:rPr lang="en-US" sz="1200" dirty="0">
                <a:latin typeface="Lucida Console"/>
                <a:cs typeface="Lucida Console"/>
              </a:rPr>
              <a:t>TG	</a:t>
            </a:r>
            <a:r>
              <a:rPr lang="en-US" sz="1200" dirty="0" smtClean="0">
                <a:latin typeface="Lucida Console"/>
                <a:cs typeface="Lucida Console"/>
              </a:rPr>
              <a:t>    1,268</a:t>
            </a:r>
            <a:r>
              <a:rPr lang="en-US" sz="1200" dirty="0">
                <a:latin typeface="Lucida Console"/>
                <a:cs typeface="Lucida Console"/>
              </a:rPr>
              <a:t>	</a:t>
            </a:r>
            <a:r>
              <a:rPr lang="en-US" sz="1200" dirty="0" smtClean="0">
                <a:latin typeface="Lucida Console"/>
                <a:cs typeface="Lucida Console"/>
              </a:rPr>
              <a:t>      3</a:t>
            </a:r>
            <a:r>
              <a:rPr lang="en-US" sz="1200" dirty="0">
                <a:latin typeface="Lucida Console"/>
                <a:cs typeface="Lucida Console"/>
              </a:rPr>
              <a:t>	</a:t>
            </a:r>
            <a:r>
              <a:rPr lang="en-US" sz="1200" dirty="0" smtClean="0">
                <a:latin typeface="Lucida Console"/>
                <a:cs typeface="Lucida Console"/>
              </a:rPr>
              <a:t>  237</a:t>
            </a:r>
            <a:r>
              <a:rPr lang="en-US" sz="1200" dirty="0">
                <a:latin typeface="Lucida Console"/>
                <a:cs typeface="Lucida Console"/>
              </a:rPr>
              <a:t>	Togo </a:t>
            </a:r>
          </a:p>
          <a:p>
            <a:pPr marL="0" indent="0">
              <a:spcBef>
                <a:spcPts val="0"/>
              </a:spcBef>
              <a:buNone/>
            </a:pPr>
            <a:r>
              <a:rPr lang="en-US" sz="1200" dirty="0">
                <a:latin typeface="Lucida Console"/>
                <a:cs typeface="Lucida Console"/>
              </a:rPr>
              <a:t>SR	</a:t>
            </a:r>
            <a:r>
              <a:rPr lang="en-US" sz="1200" dirty="0" smtClean="0">
                <a:latin typeface="Lucida Console"/>
                <a:cs typeface="Lucida Console"/>
              </a:rPr>
              <a:t>   16,719</a:t>
            </a:r>
            <a:r>
              <a:rPr lang="en-US" sz="1200" dirty="0">
                <a:latin typeface="Lucida Console"/>
                <a:cs typeface="Lucida Console"/>
              </a:rPr>
              <a:t>	</a:t>
            </a:r>
            <a:r>
              <a:rPr lang="en-US" sz="1200" dirty="0" smtClean="0">
                <a:latin typeface="Lucida Console"/>
                <a:cs typeface="Lucida Console"/>
              </a:rPr>
              <a:t>     38</a:t>
            </a:r>
            <a:r>
              <a:rPr lang="en-US" sz="1200" dirty="0">
                <a:latin typeface="Lucida Console"/>
                <a:cs typeface="Lucida Console"/>
              </a:rPr>
              <a:t>	</a:t>
            </a:r>
            <a:r>
              <a:rPr lang="en-US" sz="1200" dirty="0" smtClean="0">
                <a:latin typeface="Lucida Console"/>
                <a:cs typeface="Lucida Console"/>
              </a:rPr>
              <a:t>  227</a:t>
            </a:r>
            <a:r>
              <a:rPr lang="en-US" sz="1200" dirty="0">
                <a:latin typeface="Lucida Console"/>
                <a:cs typeface="Lucida Console"/>
              </a:rPr>
              <a:t>	Suriname </a:t>
            </a:r>
          </a:p>
          <a:p>
            <a:pPr marL="0" indent="0">
              <a:spcBef>
                <a:spcPts val="0"/>
              </a:spcBef>
              <a:buNone/>
            </a:pPr>
            <a:r>
              <a:rPr lang="en-US" sz="1200" dirty="0">
                <a:latin typeface="Lucida Console"/>
                <a:cs typeface="Lucida Console"/>
              </a:rPr>
              <a:t>GB	</a:t>
            </a:r>
            <a:r>
              <a:rPr lang="en-US" sz="1200" dirty="0" smtClean="0">
                <a:latin typeface="Lucida Console"/>
                <a:cs typeface="Lucida Console"/>
              </a:rPr>
              <a:t>3,181,253</a:t>
            </a:r>
            <a:r>
              <a:rPr lang="en-US" sz="1200" dirty="0">
                <a:latin typeface="Lucida Console"/>
                <a:cs typeface="Lucida Console"/>
              </a:rPr>
              <a:t>	</a:t>
            </a:r>
            <a:r>
              <a:rPr lang="en-US" sz="1200" dirty="0" smtClean="0">
                <a:latin typeface="Lucida Console"/>
                <a:cs typeface="Lucida Console"/>
              </a:rPr>
              <a:t>  6,696</a:t>
            </a:r>
            <a:r>
              <a:rPr lang="en-US" sz="1200" dirty="0">
                <a:latin typeface="Lucida Console"/>
                <a:cs typeface="Lucida Console"/>
              </a:rPr>
              <a:t>	</a:t>
            </a:r>
            <a:r>
              <a:rPr lang="en-US" sz="1200" dirty="0" smtClean="0">
                <a:latin typeface="Lucida Console"/>
                <a:cs typeface="Lucida Console"/>
              </a:rPr>
              <a:t>  210</a:t>
            </a:r>
            <a:r>
              <a:rPr lang="en-US" sz="1200" dirty="0">
                <a:latin typeface="Lucida Console"/>
                <a:cs typeface="Lucida Console"/>
              </a:rPr>
              <a:t>	United Kingdom of Great Britain and Northern Ireland</a:t>
            </a:r>
          </a:p>
          <a:p>
            <a:pPr marL="0" indent="0">
              <a:spcBef>
                <a:spcPts val="0"/>
              </a:spcBef>
              <a:buNone/>
            </a:pPr>
            <a:r>
              <a:rPr lang="en-US" sz="1200" dirty="0">
                <a:latin typeface="Lucida Console"/>
                <a:cs typeface="Lucida Console"/>
              </a:rPr>
              <a:t>PM	</a:t>
            </a:r>
            <a:r>
              <a:rPr lang="en-US" sz="1200" dirty="0" smtClean="0">
                <a:latin typeface="Lucida Console"/>
                <a:cs typeface="Lucida Console"/>
              </a:rPr>
              <a:t>      495</a:t>
            </a:r>
            <a:r>
              <a:rPr lang="en-US" sz="1200" dirty="0">
                <a:latin typeface="Lucida Console"/>
                <a:cs typeface="Lucida Console"/>
              </a:rPr>
              <a:t>	</a:t>
            </a:r>
            <a:r>
              <a:rPr lang="en-US" sz="1200" dirty="0" smtClean="0">
                <a:latin typeface="Lucida Console"/>
                <a:cs typeface="Lucida Console"/>
              </a:rPr>
              <a:t>      1</a:t>
            </a:r>
            <a:r>
              <a:rPr lang="en-US" sz="1200" dirty="0">
                <a:latin typeface="Lucida Console"/>
                <a:cs typeface="Lucida Console"/>
              </a:rPr>
              <a:t>	</a:t>
            </a:r>
            <a:r>
              <a:rPr lang="en-US" sz="1200" dirty="0" smtClean="0">
                <a:latin typeface="Lucida Console"/>
                <a:cs typeface="Lucida Console"/>
              </a:rPr>
              <a:t>  202</a:t>
            </a:r>
            <a:r>
              <a:rPr lang="en-US" sz="1200" dirty="0">
                <a:latin typeface="Lucida Console"/>
                <a:cs typeface="Lucida Console"/>
              </a:rPr>
              <a:t>	Saint Pierre and Miquelon</a:t>
            </a:r>
          </a:p>
          <a:p>
            <a:pPr marL="0" indent="0">
              <a:spcBef>
                <a:spcPts val="0"/>
              </a:spcBef>
              <a:buNone/>
            </a:pPr>
            <a:r>
              <a:rPr lang="en-US" sz="1200" dirty="0">
                <a:latin typeface="Lucida Console"/>
                <a:cs typeface="Lucida Console"/>
              </a:rPr>
              <a:t>IR	</a:t>
            </a:r>
            <a:r>
              <a:rPr lang="en-US" sz="1200" dirty="0" smtClean="0">
                <a:latin typeface="Lucida Console"/>
                <a:cs typeface="Lucida Console"/>
              </a:rPr>
              <a:t>   21,519</a:t>
            </a:r>
            <a:r>
              <a:rPr lang="en-US" sz="1200" dirty="0">
                <a:latin typeface="Lucida Console"/>
                <a:cs typeface="Lucida Console"/>
              </a:rPr>
              <a:t>	</a:t>
            </a:r>
            <a:r>
              <a:rPr lang="en-US" sz="1200" dirty="0" smtClean="0">
                <a:latin typeface="Lucida Console"/>
                <a:cs typeface="Lucida Console"/>
              </a:rPr>
              <a:t>     39</a:t>
            </a:r>
            <a:r>
              <a:rPr lang="en-US" sz="1200" dirty="0">
                <a:latin typeface="Lucida Console"/>
                <a:cs typeface="Lucida Console"/>
              </a:rPr>
              <a:t>	</a:t>
            </a:r>
            <a:r>
              <a:rPr lang="en-US" sz="1200" dirty="0" smtClean="0">
                <a:latin typeface="Lucida Console"/>
                <a:cs typeface="Lucida Console"/>
              </a:rPr>
              <a:t>  181</a:t>
            </a:r>
            <a:r>
              <a:rPr lang="en-US" sz="1200" dirty="0">
                <a:latin typeface="Lucida Console"/>
                <a:cs typeface="Lucida Console"/>
              </a:rPr>
              <a:t>	Iran (Islamic Republic of)</a:t>
            </a:r>
          </a:p>
          <a:p>
            <a:pPr marL="0" indent="0">
              <a:spcBef>
                <a:spcPts val="0"/>
              </a:spcBef>
              <a:buNone/>
            </a:pPr>
            <a:r>
              <a:rPr lang="en-US" sz="1200" dirty="0">
                <a:latin typeface="Lucida Console"/>
                <a:cs typeface="Lucida Console"/>
              </a:rPr>
              <a:t>MM	</a:t>
            </a:r>
            <a:r>
              <a:rPr lang="en-US" sz="1200" dirty="0" smtClean="0">
                <a:latin typeface="Lucida Console"/>
                <a:cs typeface="Lucida Console"/>
              </a:rPr>
              <a:t>   13,482</a:t>
            </a:r>
            <a:r>
              <a:rPr lang="en-US" sz="1200" dirty="0">
                <a:latin typeface="Lucida Console"/>
                <a:cs typeface="Lucida Console"/>
              </a:rPr>
              <a:t>	</a:t>
            </a:r>
            <a:r>
              <a:rPr lang="en-US" sz="1200" dirty="0" smtClean="0">
                <a:latin typeface="Lucida Console"/>
                <a:cs typeface="Lucida Console"/>
              </a:rPr>
              <a:t>     24</a:t>
            </a:r>
            <a:r>
              <a:rPr lang="en-US" sz="1200" dirty="0">
                <a:latin typeface="Lucida Console"/>
                <a:cs typeface="Lucida Console"/>
              </a:rPr>
              <a:t>	</a:t>
            </a:r>
            <a:r>
              <a:rPr lang="en-US" sz="1200" dirty="0" smtClean="0">
                <a:latin typeface="Lucida Console"/>
                <a:cs typeface="Lucida Console"/>
              </a:rPr>
              <a:t>  178</a:t>
            </a:r>
            <a:r>
              <a:rPr lang="en-US" sz="1200" dirty="0">
                <a:latin typeface="Lucida Console"/>
                <a:cs typeface="Lucida Console"/>
              </a:rPr>
              <a:t>	Myanmar </a:t>
            </a:r>
          </a:p>
          <a:p>
            <a:pPr marL="0" indent="0">
              <a:spcBef>
                <a:spcPts val="0"/>
              </a:spcBef>
              <a:buNone/>
            </a:pPr>
            <a:r>
              <a:rPr lang="en-US" sz="1200" dirty="0">
                <a:latin typeface="Lucida Console"/>
                <a:cs typeface="Lucida Console"/>
              </a:rPr>
              <a:t>FJ	</a:t>
            </a:r>
            <a:r>
              <a:rPr lang="en-US" sz="1200" dirty="0" smtClean="0">
                <a:latin typeface="Lucida Console"/>
                <a:cs typeface="Lucida Console"/>
              </a:rPr>
              <a:t>    6,472</a:t>
            </a:r>
            <a:r>
              <a:rPr lang="en-US" sz="1200" dirty="0">
                <a:latin typeface="Lucida Console"/>
                <a:cs typeface="Lucida Console"/>
              </a:rPr>
              <a:t>	</a:t>
            </a:r>
            <a:r>
              <a:rPr lang="en-US" sz="1200" dirty="0" smtClean="0">
                <a:latin typeface="Lucida Console"/>
                <a:cs typeface="Lucida Console"/>
              </a:rPr>
              <a:t>     10</a:t>
            </a:r>
            <a:r>
              <a:rPr lang="en-US" sz="1200" dirty="0">
                <a:latin typeface="Lucida Console"/>
                <a:cs typeface="Lucida Console"/>
              </a:rPr>
              <a:t>	</a:t>
            </a:r>
            <a:r>
              <a:rPr lang="en-US" sz="1200" dirty="0" smtClean="0">
                <a:latin typeface="Lucida Console"/>
                <a:cs typeface="Lucida Console"/>
              </a:rPr>
              <a:t>  155</a:t>
            </a:r>
            <a:r>
              <a:rPr lang="en-US" sz="1200" dirty="0">
                <a:latin typeface="Lucida Console"/>
                <a:cs typeface="Lucida Console"/>
              </a:rPr>
              <a:t>	Fiji </a:t>
            </a:r>
          </a:p>
          <a:p>
            <a:pPr marL="0" indent="0">
              <a:spcBef>
                <a:spcPts val="0"/>
              </a:spcBef>
              <a:buNone/>
            </a:pPr>
            <a:r>
              <a:rPr lang="en-US" sz="1200" dirty="0">
                <a:latin typeface="Lucida Console"/>
                <a:cs typeface="Lucida Console"/>
              </a:rPr>
              <a:t>IQ	</a:t>
            </a:r>
            <a:r>
              <a:rPr lang="en-US" sz="1200" dirty="0" smtClean="0">
                <a:latin typeface="Lucida Console"/>
                <a:cs typeface="Lucida Console"/>
              </a:rPr>
              <a:t>  215,083</a:t>
            </a:r>
            <a:r>
              <a:rPr lang="en-US" sz="1200" dirty="0">
                <a:latin typeface="Lucida Console"/>
                <a:cs typeface="Lucida Console"/>
              </a:rPr>
              <a:t>	</a:t>
            </a:r>
            <a:r>
              <a:rPr lang="en-US" sz="1200" dirty="0" smtClean="0">
                <a:latin typeface="Lucida Console"/>
                <a:cs typeface="Lucida Console"/>
              </a:rPr>
              <a:t>    322</a:t>
            </a:r>
            <a:r>
              <a:rPr lang="en-US" sz="1200" dirty="0">
                <a:latin typeface="Lucida Console"/>
                <a:cs typeface="Lucida Console"/>
              </a:rPr>
              <a:t>	</a:t>
            </a:r>
            <a:r>
              <a:rPr lang="en-US" sz="1200" dirty="0" smtClean="0">
                <a:latin typeface="Lucida Console"/>
                <a:cs typeface="Lucida Console"/>
              </a:rPr>
              <a:t>  150</a:t>
            </a:r>
            <a:r>
              <a:rPr lang="en-US" sz="1200" dirty="0">
                <a:latin typeface="Lucida Console"/>
                <a:cs typeface="Lucida Console"/>
              </a:rPr>
              <a:t>	Iraq </a:t>
            </a:r>
          </a:p>
          <a:p>
            <a:pPr marL="0" indent="0">
              <a:spcBef>
                <a:spcPts val="0"/>
              </a:spcBef>
              <a:buNone/>
            </a:pPr>
            <a:r>
              <a:rPr lang="en-US" sz="1200" dirty="0">
                <a:latin typeface="Lucida Console"/>
                <a:cs typeface="Lucida Console"/>
              </a:rPr>
              <a:t>LR	</a:t>
            </a:r>
            <a:r>
              <a:rPr lang="en-US" sz="1200" dirty="0" smtClean="0">
                <a:latin typeface="Lucida Console"/>
                <a:cs typeface="Lucida Console"/>
              </a:rPr>
              <a:t>      710</a:t>
            </a:r>
            <a:r>
              <a:rPr lang="en-US" sz="1200" dirty="0">
                <a:latin typeface="Lucida Console"/>
                <a:cs typeface="Lucida Console"/>
              </a:rPr>
              <a:t>	</a:t>
            </a:r>
            <a:r>
              <a:rPr lang="en-US" sz="1200" dirty="0" smtClean="0">
                <a:latin typeface="Lucida Console"/>
                <a:cs typeface="Lucida Console"/>
              </a:rPr>
              <a:t>      1</a:t>
            </a:r>
            <a:r>
              <a:rPr lang="en-US" sz="1200" dirty="0">
                <a:latin typeface="Lucida Console"/>
                <a:cs typeface="Lucida Console"/>
              </a:rPr>
              <a:t>	</a:t>
            </a:r>
            <a:r>
              <a:rPr lang="en-US" sz="1200" dirty="0" smtClean="0">
                <a:latin typeface="Lucida Console"/>
                <a:cs typeface="Lucida Console"/>
              </a:rPr>
              <a:t>  141</a:t>
            </a:r>
            <a:r>
              <a:rPr lang="en-US" sz="1200" dirty="0">
                <a:latin typeface="Lucida Console"/>
                <a:cs typeface="Lucida Console"/>
              </a:rPr>
              <a:t>	Liberia </a:t>
            </a:r>
          </a:p>
          <a:p>
            <a:pPr marL="0" indent="0">
              <a:spcBef>
                <a:spcPts val="0"/>
              </a:spcBef>
              <a:buNone/>
            </a:pPr>
            <a:r>
              <a:rPr lang="en-US" sz="1200" dirty="0">
                <a:latin typeface="Lucida Console"/>
                <a:cs typeface="Lucida Console"/>
              </a:rPr>
              <a:t>BJ	</a:t>
            </a:r>
            <a:r>
              <a:rPr lang="en-US" sz="1200" dirty="0" smtClean="0">
                <a:latin typeface="Lucida Console"/>
                <a:cs typeface="Lucida Console"/>
              </a:rPr>
              <a:t>    1,492</a:t>
            </a:r>
            <a:r>
              <a:rPr lang="en-US" sz="1200" dirty="0">
                <a:latin typeface="Lucida Console"/>
                <a:cs typeface="Lucida Console"/>
              </a:rPr>
              <a:t>	</a:t>
            </a:r>
            <a:r>
              <a:rPr lang="en-US" sz="1200" dirty="0" smtClean="0">
                <a:latin typeface="Lucida Console"/>
                <a:cs typeface="Lucida Console"/>
              </a:rPr>
              <a:t>      2 </a:t>
            </a:r>
            <a:r>
              <a:rPr lang="en-US" sz="1200" dirty="0">
                <a:latin typeface="Lucida Console"/>
                <a:cs typeface="Lucida Console"/>
              </a:rPr>
              <a:t>	</a:t>
            </a:r>
            <a:r>
              <a:rPr lang="en-US" sz="1200" dirty="0" smtClean="0">
                <a:latin typeface="Lucida Console"/>
                <a:cs typeface="Lucida Console"/>
              </a:rPr>
              <a:t>  134</a:t>
            </a:r>
            <a:r>
              <a:rPr lang="en-US" sz="1200" dirty="0">
                <a:latin typeface="Lucida Console"/>
                <a:cs typeface="Lucida Console"/>
              </a:rPr>
              <a:t>	Benin </a:t>
            </a:r>
          </a:p>
          <a:p>
            <a:pPr marL="0" indent="0">
              <a:spcBef>
                <a:spcPts val="0"/>
              </a:spcBef>
              <a:buNone/>
            </a:pPr>
            <a:r>
              <a:rPr lang="en-US" sz="1200" dirty="0">
                <a:latin typeface="Lucida Console"/>
                <a:cs typeface="Lucida Console"/>
              </a:rPr>
              <a:t>MN	</a:t>
            </a:r>
            <a:r>
              <a:rPr lang="en-US" sz="1200" dirty="0" smtClean="0">
                <a:latin typeface="Lucida Console"/>
                <a:cs typeface="Lucida Console"/>
              </a:rPr>
              <a:t>   29,906</a:t>
            </a:r>
            <a:r>
              <a:rPr lang="en-US" sz="1200" dirty="0">
                <a:latin typeface="Lucida Console"/>
                <a:cs typeface="Lucida Console"/>
              </a:rPr>
              <a:t>	</a:t>
            </a:r>
            <a:r>
              <a:rPr lang="en-US" sz="1200" dirty="0" smtClean="0">
                <a:latin typeface="Lucida Console"/>
                <a:cs typeface="Lucida Console"/>
              </a:rPr>
              <a:t>     39 </a:t>
            </a:r>
            <a:r>
              <a:rPr lang="en-US" sz="1200" dirty="0">
                <a:latin typeface="Lucida Console"/>
                <a:cs typeface="Lucida Console"/>
              </a:rPr>
              <a:t>	</a:t>
            </a:r>
            <a:r>
              <a:rPr lang="en-US" sz="1200" dirty="0" smtClean="0">
                <a:latin typeface="Lucida Console"/>
                <a:cs typeface="Lucida Console"/>
              </a:rPr>
              <a:t>  130</a:t>
            </a:r>
            <a:r>
              <a:rPr lang="en-US" sz="1200" dirty="0">
                <a:latin typeface="Lucida Console"/>
                <a:cs typeface="Lucida Console"/>
              </a:rPr>
              <a:t>	Mongolia </a:t>
            </a:r>
          </a:p>
        </p:txBody>
      </p:sp>
      <p:sp>
        <p:nvSpPr>
          <p:cNvPr id="4" name="TextBox 3"/>
          <p:cNvSpPr txBox="1"/>
          <p:nvPr/>
        </p:nvSpPr>
        <p:spPr>
          <a:xfrm rot="20661229">
            <a:off x="5094354" y="5683411"/>
            <a:ext cx="4006225" cy="646331"/>
          </a:xfrm>
          <a:prstGeom prst="rect">
            <a:avLst/>
          </a:prstGeom>
          <a:noFill/>
        </p:spPr>
        <p:txBody>
          <a:bodyPr wrap="none" rtlCol="0">
            <a:spAutoFit/>
          </a:bodyPr>
          <a:lstStyle/>
          <a:p>
            <a:r>
              <a:rPr lang="en-US" dirty="0" smtClean="0">
                <a:solidFill>
                  <a:srgbClr val="0000FF"/>
                </a:solidFill>
                <a:latin typeface="AhnbergHand"/>
                <a:cs typeface="AhnbergHand"/>
              </a:rPr>
              <a:t>The top 30 countries in terms</a:t>
            </a:r>
          </a:p>
          <a:p>
            <a:r>
              <a:rPr lang="en-US" dirty="0">
                <a:solidFill>
                  <a:srgbClr val="0000FF"/>
                </a:solidFill>
                <a:latin typeface="AhnbergHand"/>
                <a:cs typeface="AhnbergHand"/>
              </a:rPr>
              <a:t>o</a:t>
            </a:r>
            <a:r>
              <a:rPr lang="en-US" dirty="0" smtClean="0">
                <a:solidFill>
                  <a:srgbClr val="0000FF"/>
                </a:solidFill>
                <a:latin typeface="AhnbergHand"/>
                <a:cs typeface="AhnbergHand"/>
              </a:rPr>
              <a:t>f observed URL stalking rates</a:t>
            </a:r>
            <a:endParaRPr lang="en-US" dirty="0">
              <a:solidFill>
                <a:srgbClr val="0000FF"/>
              </a:solidFill>
              <a:latin typeface="AhnbergHand"/>
              <a:cs typeface="AhnbergHand"/>
            </a:endParaRPr>
          </a:p>
        </p:txBody>
      </p:sp>
    </p:spTree>
    <p:extLst>
      <p:ext uri="{BB962C8B-B14F-4D97-AF65-F5344CB8AC3E}">
        <p14:creationId xmlns:p14="http://schemas.microsoft.com/office/powerpoint/2010/main" val="224869519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Counting Stalkers</a:t>
            </a:r>
            <a:endParaRPr lang="en-US" dirty="0"/>
          </a:p>
        </p:txBody>
      </p:sp>
      <p:sp>
        <p:nvSpPr>
          <p:cNvPr id="3" name="Content Placeholder 2"/>
          <p:cNvSpPr>
            <a:spLocks noGrp="1"/>
          </p:cNvSpPr>
          <p:nvPr>
            <p:ph idx="1"/>
          </p:nvPr>
        </p:nvSpPr>
        <p:spPr/>
        <p:txBody>
          <a:bodyPr/>
          <a:lstStyle/>
          <a:p>
            <a:r>
              <a:rPr lang="en-US" dirty="0" smtClean="0"/>
              <a:t>213,657,379 unique URLs were presented back to us in this experiment, and we saw some 378,775 URLS that were presented to us more than once, from different source IP addresses</a:t>
            </a:r>
          </a:p>
          <a:p>
            <a:r>
              <a:rPr lang="en-US" dirty="0" smtClean="0"/>
              <a:t>The subsequent presentations came from 1,579 distinct source networks (/24s)</a:t>
            </a:r>
            <a:endParaRPr lang="en-US" dirty="0"/>
          </a:p>
        </p:txBody>
      </p:sp>
    </p:spTree>
    <p:extLst>
      <p:ext uri="{BB962C8B-B14F-4D97-AF65-F5344CB8AC3E}">
        <p14:creationId xmlns:p14="http://schemas.microsoft.com/office/powerpoint/2010/main" val="316996120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fig1.pdf"/>
          <p:cNvPicPr>
            <a:picLocks noGrp="1" noChangeAspect="1"/>
          </p:cNvPicPr>
          <p:nvPr>
            <p:ph idx="1"/>
          </p:nvPr>
        </p:nvPicPr>
        <p:blipFill rotWithShape="1">
          <a:blip r:embed="rId2">
            <a:extLst>
              <a:ext uri="{28A0092B-C50C-407E-A947-70E740481C1C}">
                <a14:useLocalDpi xmlns:a14="http://schemas.microsoft.com/office/drawing/2010/main" val="0"/>
              </a:ext>
            </a:extLst>
          </a:blip>
          <a:srcRect t="-1641" b="-1829"/>
          <a:stretch/>
        </p:blipFill>
        <p:spPr>
          <a:xfrm>
            <a:off x="402925" y="955288"/>
            <a:ext cx="8229600" cy="5978700"/>
          </a:xfrm>
        </p:spPr>
      </p:pic>
      <p:sp>
        <p:nvSpPr>
          <p:cNvPr id="2" name="Title 1"/>
          <p:cNvSpPr>
            <a:spLocks noGrp="1"/>
          </p:cNvSpPr>
          <p:nvPr>
            <p:ph type="title"/>
          </p:nvPr>
        </p:nvSpPr>
        <p:spPr/>
        <p:txBody>
          <a:bodyPr/>
          <a:lstStyle/>
          <a:p>
            <a:r>
              <a:rPr lang="en-US" smtClean="0"/>
              <a:t>Stalking Delay</a:t>
            </a:r>
            <a:endParaRPr lang="en-US"/>
          </a:p>
        </p:txBody>
      </p:sp>
    </p:spTree>
    <p:extLst>
      <p:ext uri="{BB962C8B-B14F-4D97-AF65-F5344CB8AC3E}">
        <p14:creationId xmlns:p14="http://schemas.microsoft.com/office/powerpoint/2010/main" val="349608140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fig1.pdf"/>
          <p:cNvPicPr>
            <a:picLocks noGrp="1" noChangeAspect="1"/>
          </p:cNvPicPr>
          <p:nvPr>
            <p:ph idx="1"/>
          </p:nvPr>
        </p:nvPicPr>
        <p:blipFill rotWithShape="1">
          <a:blip r:embed="rId2">
            <a:extLst>
              <a:ext uri="{28A0092B-C50C-407E-A947-70E740481C1C}">
                <a14:useLocalDpi xmlns:a14="http://schemas.microsoft.com/office/drawing/2010/main" val="0"/>
              </a:ext>
            </a:extLst>
          </a:blip>
          <a:srcRect t="-1641" b="-1829"/>
          <a:stretch/>
        </p:blipFill>
        <p:spPr>
          <a:xfrm>
            <a:off x="402925" y="955288"/>
            <a:ext cx="8229600" cy="5978700"/>
          </a:xfrm>
        </p:spPr>
      </p:pic>
      <p:sp>
        <p:nvSpPr>
          <p:cNvPr id="2" name="Title 1"/>
          <p:cNvSpPr>
            <a:spLocks noGrp="1"/>
          </p:cNvSpPr>
          <p:nvPr>
            <p:ph type="title"/>
          </p:nvPr>
        </p:nvSpPr>
        <p:spPr/>
        <p:txBody>
          <a:bodyPr/>
          <a:lstStyle/>
          <a:p>
            <a:r>
              <a:rPr lang="en-US" dirty="0" smtClean="0"/>
              <a:t>Stalking Delay</a:t>
            </a:r>
            <a:endParaRPr lang="en-US" dirty="0"/>
          </a:p>
        </p:txBody>
      </p:sp>
      <p:sp>
        <p:nvSpPr>
          <p:cNvPr id="6" name="TextBox 5"/>
          <p:cNvSpPr txBox="1"/>
          <p:nvPr/>
        </p:nvSpPr>
        <p:spPr>
          <a:xfrm>
            <a:off x="2941909" y="2866589"/>
            <a:ext cx="5297445" cy="1477328"/>
          </a:xfrm>
          <a:prstGeom prst="rect">
            <a:avLst/>
          </a:prstGeom>
          <a:solidFill>
            <a:schemeClr val="bg1"/>
          </a:solidFill>
        </p:spPr>
        <p:txBody>
          <a:bodyPr wrap="square" rtlCol="0">
            <a:spAutoFit/>
          </a:bodyPr>
          <a:lstStyle/>
          <a:p>
            <a:r>
              <a:rPr lang="en-US" dirty="0" smtClean="0">
                <a:latin typeface="AhnbergHand"/>
                <a:cs typeface="AhnbergHand"/>
              </a:rPr>
              <a:t>The advertisement script uses a 10 second wait time before executing results – it seems that some stalking is based on local script execution in the user’s </a:t>
            </a:r>
            <a:r>
              <a:rPr lang="en-US" dirty="0">
                <a:latin typeface="AhnbergHand"/>
                <a:cs typeface="AhnbergHand"/>
              </a:rPr>
              <a:t>o</a:t>
            </a:r>
            <a:r>
              <a:rPr lang="en-US" dirty="0" smtClean="0">
                <a:latin typeface="AhnbergHand"/>
                <a:cs typeface="AhnbergHand"/>
              </a:rPr>
              <a:t>wn browser. </a:t>
            </a:r>
          </a:p>
        </p:txBody>
      </p:sp>
      <p:sp>
        <p:nvSpPr>
          <p:cNvPr id="4" name="Freeform 3"/>
          <p:cNvSpPr/>
          <p:nvPr/>
        </p:nvSpPr>
        <p:spPr>
          <a:xfrm>
            <a:off x="1725231" y="4723471"/>
            <a:ext cx="1315783" cy="986554"/>
          </a:xfrm>
          <a:custGeom>
            <a:avLst/>
            <a:gdLst>
              <a:gd name="connsiteX0" fmla="*/ 467484 w 1315783"/>
              <a:gd name="connsiteY0" fmla="*/ 834576 h 986554"/>
              <a:gd name="connsiteX1" fmla="*/ 1259900 w 1315783"/>
              <a:gd name="connsiteY1" fmla="*/ 574042 h 986554"/>
              <a:gd name="connsiteX2" fmla="*/ 1183915 w 1315783"/>
              <a:gd name="connsiteY2" fmla="*/ 215809 h 986554"/>
              <a:gd name="connsiteX3" fmla="*/ 652019 w 1315783"/>
              <a:gd name="connsiteY3" fmla="*/ 9553 h 986554"/>
              <a:gd name="connsiteX4" fmla="*/ 718 w 1315783"/>
              <a:gd name="connsiteY4" fmla="*/ 519764 h 986554"/>
              <a:gd name="connsiteX5" fmla="*/ 782279 w 1315783"/>
              <a:gd name="connsiteY5" fmla="*/ 986554 h 986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15783" h="986554">
                <a:moveTo>
                  <a:pt x="467484" y="834576"/>
                </a:moveTo>
                <a:cubicBezTo>
                  <a:pt x="803989" y="755873"/>
                  <a:pt x="1140495" y="677170"/>
                  <a:pt x="1259900" y="574042"/>
                </a:cubicBezTo>
                <a:cubicBezTo>
                  <a:pt x="1379305" y="470914"/>
                  <a:pt x="1285229" y="309890"/>
                  <a:pt x="1183915" y="215809"/>
                </a:cubicBezTo>
                <a:cubicBezTo>
                  <a:pt x="1082602" y="121727"/>
                  <a:pt x="849219" y="-41106"/>
                  <a:pt x="652019" y="9553"/>
                </a:cubicBezTo>
                <a:cubicBezTo>
                  <a:pt x="454819" y="60212"/>
                  <a:pt x="-20992" y="356931"/>
                  <a:pt x="718" y="519764"/>
                </a:cubicBezTo>
                <a:cubicBezTo>
                  <a:pt x="22428" y="682597"/>
                  <a:pt x="782279" y="986554"/>
                  <a:pt x="782279" y="98655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65318032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fig2.pdf"/>
          <p:cNvPicPr>
            <a:picLocks noGrp="1" noChangeAspect="1"/>
          </p:cNvPicPr>
          <p:nvPr>
            <p:ph idx="1"/>
          </p:nvPr>
        </p:nvPicPr>
        <p:blipFill rotWithShape="1">
          <a:blip r:embed="rId2">
            <a:extLst>
              <a:ext uri="{28A0092B-C50C-407E-A947-70E740481C1C}">
                <a14:useLocalDpi xmlns:a14="http://schemas.microsoft.com/office/drawing/2010/main" val="0"/>
              </a:ext>
            </a:extLst>
          </a:blip>
          <a:srcRect t="-571" b="-721"/>
          <a:stretch/>
        </p:blipFill>
        <p:spPr>
          <a:xfrm>
            <a:off x="457200" y="941050"/>
            <a:ext cx="8229600" cy="5852874"/>
          </a:xfrm>
        </p:spPr>
      </p:pic>
      <p:sp>
        <p:nvSpPr>
          <p:cNvPr id="2" name="Title 1"/>
          <p:cNvSpPr>
            <a:spLocks noGrp="1"/>
          </p:cNvSpPr>
          <p:nvPr>
            <p:ph type="title"/>
          </p:nvPr>
        </p:nvSpPr>
        <p:spPr/>
        <p:txBody>
          <a:bodyPr/>
          <a:lstStyle/>
          <a:p>
            <a:r>
              <a:rPr lang="en-US" dirty="0" smtClean="0"/>
              <a:t>Stalking Delay (2)</a:t>
            </a:r>
            <a:endParaRPr lang="en-US" dirty="0"/>
          </a:p>
        </p:txBody>
      </p:sp>
      <p:sp>
        <p:nvSpPr>
          <p:cNvPr id="5" name="TextBox 4"/>
          <p:cNvSpPr txBox="1"/>
          <p:nvPr/>
        </p:nvSpPr>
        <p:spPr>
          <a:xfrm>
            <a:off x="1484155" y="1975225"/>
            <a:ext cx="4475254" cy="1754327"/>
          </a:xfrm>
          <a:prstGeom prst="rect">
            <a:avLst/>
          </a:prstGeom>
          <a:solidFill>
            <a:schemeClr val="bg1"/>
          </a:solidFill>
        </p:spPr>
        <p:txBody>
          <a:bodyPr wrap="square" rtlCol="0">
            <a:spAutoFit/>
          </a:bodyPr>
          <a:lstStyle/>
          <a:p>
            <a:r>
              <a:rPr lang="en-US" dirty="0" smtClean="0">
                <a:latin typeface="AhnbergHand"/>
                <a:cs typeface="AhnbergHand"/>
              </a:rPr>
              <a:t>For a non-scripted URL we see most re-fetches occurring within the first couple of seconds, with some form </a:t>
            </a:r>
            <a:r>
              <a:rPr lang="en-US" smtClean="0">
                <a:latin typeface="AhnbergHand"/>
                <a:cs typeface="AhnbergHand"/>
              </a:rPr>
              <a:t>of local cache </a:t>
            </a:r>
            <a:r>
              <a:rPr lang="en-US" dirty="0" smtClean="0">
                <a:latin typeface="AhnbergHand"/>
                <a:cs typeface="AhnbergHand"/>
              </a:rPr>
              <a:t>object refresh occurring at 30 and 60 minutes</a:t>
            </a:r>
          </a:p>
        </p:txBody>
      </p:sp>
      <p:sp>
        <p:nvSpPr>
          <p:cNvPr id="3" name="Freeform 2"/>
          <p:cNvSpPr/>
          <p:nvPr/>
        </p:nvSpPr>
        <p:spPr>
          <a:xfrm>
            <a:off x="5569101" y="3430357"/>
            <a:ext cx="1372730" cy="3097977"/>
          </a:xfrm>
          <a:custGeom>
            <a:avLst/>
            <a:gdLst>
              <a:gd name="connsiteX0" fmla="*/ 639972 w 1372730"/>
              <a:gd name="connsiteY0" fmla="*/ 43422 h 3097977"/>
              <a:gd name="connsiteX1" fmla="*/ 10381 w 1372730"/>
              <a:gd name="connsiteY1" fmla="*/ 770745 h 3097977"/>
              <a:gd name="connsiteX2" fmla="*/ 260046 w 1372730"/>
              <a:gd name="connsiteY2" fmla="*/ 2388223 h 3097977"/>
              <a:gd name="connsiteX3" fmla="*/ 422872 w 1372730"/>
              <a:gd name="connsiteY3" fmla="*/ 3017846 h 3097977"/>
              <a:gd name="connsiteX4" fmla="*/ 1117593 w 1372730"/>
              <a:gd name="connsiteY4" fmla="*/ 2833301 h 3097977"/>
              <a:gd name="connsiteX5" fmla="*/ 1345549 w 1372730"/>
              <a:gd name="connsiteY5" fmla="*/ 716467 h 3097977"/>
              <a:gd name="connsiteX6" fmla="*/ 553132 w 1372730"/>
              <a:gd name="connsiteY6" fmla="*/ 0 h 309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2730" h="3097977">
                <a:moveTo>
                  <a:pt x="639972" y="43422"/>
                </a:moveTo>
                <a:cubicBezTo>
                  <a:pt x="356837" y="211683"/>
                  <a:pt x="73702" y="379945"/>
                  <a:pt x="10381" y="770745"/>
                </a:cubicBezTo>
                <a:cubicBezTo>
                  <a:pt x="-52940" y="1161545"/>
                  <a:pt x="191298" y="2013706"/>
                  <a:pt x="260046" y="2388223"/>
                </a:cubicBezTo>
                <a:cubicBezTo>
                  <a:pt x="328794" y="2762740"/>
                  <a:pt x="279947" y="2943666"/>
                  <a:pt x="422872" y="3017846"/>
                </a:cubicBezTo>
                <a:cubicBezTo>
                  <a:pt x="565797" y="3092026"/>
                  <a:pt x="963814" y="3216864"/>
                  <a:pt x="1117593" y="2833301"/>
                </a:cubicBezTo>
                <a:cubicBezTo>
                  <a:pt x="1271372" y="2449738"/>
                  <a:pt x="1439626" y="1188684"/>
                  <a:pt x="1345549" y="716467"/>
                </a:cubicBezTo>
                <a:cubicBezTo>
                  <a:pt x="1251472" y="244250"/>
                  <a:pt x="553132" y="0"/>
                  <a:pt x="553132"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13389199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it me … or you? </a:t>
            </a:r>
            <a:endParaRPr lang="en-US" dirty="0"/>
          </a:p>
        </p:txBody>
      </p:sp>
      <p:sp>
        <p:nvSpPr>
          <p:cNvPr id="3" name="Content Placeholder 2"/>
          <p:cNvSpPr>
            <a:spLocks noGrp="1"/>
          </p:cNvSpPr>
          <p:nvPr>
            <p:ph idx="1"/>
          </p:nvPr>
        </p:nvSpPr>
        <p:spPr/>
        <p:txBody>
          <a:bodyPr/>
          <a:lstStyle/>
          <a:p>
            <a:pPr marL="0" indent="0">
              <a:buNone/>
            </a:pPr>
            <a:r>
              <a:rPr lang="en-US" dirty="0" smtClean="0"/>
              <a:t>The first result leads to the view that there is some amount of local </a:t>
            </a:r>
            <a:r>
              <a:rPr lang="en-US" dirty="0" err="1" smtClean="0"/>
              <a:t>scriptware</a:t>
            </a:r>
            <a:r>
              <a:rPr lang="en-US" dirty="0" smtClean="0"/>
              <a:t> on users’ browsers that feeds visited URL streams to a third party</a:t>
            </a:r>
          </a:p>
          <a:p>
            <a:pPr marL="0" indent="0">
              <a:buNone/>
            </a:pPr>
            <a:r>
              <a:rPr lang="en-US" dirty="0" smtClean="0"/>
              <a:t>The second result indicates that there is some amount of intercepting middleware that feeds proxy caches, with automatic refresh cycles</a:t>
            </a:r>
            <a:endParaRPr lang="en-US" dirty="0"/>
          </a:p>
        </p:txBody>
      </p:sp>
    </p:spTree>
    <p:extLst>
      <p:ext uri="{BB962C8B-B14F-4D97-AF65-F5344CB8AC3E}">
        <p14:creationId xmlns:p14="http://schemas.microsoft.com/office/powerpoint/2010/main" val="154091264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38"/>
            <a:ext cx="8229600" cy="1143000"/>
          </a:xfrm>
        </p:spPr>
        <p:txBody>
          <a:bodyPr/>
          <a:lstStyle/>
          <a:p>
            <a:r>
              <a:rPr lang="en-US" dirty="0" smtClean="0"/>
              <a:t>Top Stalkers</a:t>
            </a:r>
            <a:endParaRPr lang="en-US" dirty="0"/>
          </a:p>
        </p:txBody>
      </p:sp>
      <p:sp>
        <p:nvSpPr>
          <p:cNvPr id="3" name="Content Placeholder 2"/>
          <p:cNvSpPr>
            <a:spLocks noGrp="1"/>
          </p:cNvSpPr>
          <p:nvPr>
            <p:ph idx="1"/>
          </p:nvPr>
        </p:nvSpPr>
        <p:spPr>
          <a:xfrm>
            <a:off x="457200" y="1263080"/>
            <a:ext cx="8753740" cy="4938323"/>
          </a:xfrm>
        </p:spPr>
        <p:txBody>
          <a:bodyPr>
            <a:noAutofit/>
          </a:bodyPr>
          <a:lstStyle/>
          <a:p>
            <a:pPr marL="0" indent="0">
              <a:buNone/>
            </a:pPr>
            <a:r>
              <a:rPr lang="nl-NL" sz="1000" b="1" dirty="0" smtClean="0">
                <a:solidFill>
                  <a:srgbClr val="0000FF"/>
                </a:solidFill>
                <a:latin typeface="Lucida Console"/>
                <a:cs typeface="Lucida Console"/>
              </a:rPr>
              <a:t>Rank	IP Net		</a:t>
            </a:r>
            <a:r>
              <a:rPr lang="nl-NL" sz="1000" b="1" dirty="0" err="1" smtClean="0">
                <a:solidFill>
                  <a:srgbClr val="0000FF"/>
                </a:solidFill>
                <a:latin typeface="Lucida Console"/>
                <a:cs typeface="Lucida Console"/>
              </a:rPr>
              <a:t>Count</a:t>
            </a:r>
            <a:r>
              <a:rPr lang="nl-NL" sz="1000" b="1" dirty="0" smtClean="0">
                <a:solidFill>
                  <a:srgbClr val="0000FF"/>
                </a:solidFill>
                <a:latin typeface="Lucida Console"/>
                <a:cs typeface="Lucida Console"/>
              </a:rPr>
              <a:t>		AVG Delay    AS	</a:t>
            </a:r>
            <a:r>
              <a:rPr lang="nl-NL" sz="1000" b="1" dirty="0" err="1" smtClean="0">
                <a:solidFill>
                  <a:srgbClr val="0000FF"/>
                </a:solidFill>
                <a:latin typeface="Lucida Console"/>
                <a:cs typeface="Lucida Console"/>
              </a:rPr>
              <a:t>Description</a:t>
            </a:r>
            <a:endParaRPr lang="nl-NL" sz="1000" b="1" dirty="0" smtClean="0">
              <a:solidFill>
                <a:srgbClr val="0000FF"/>
              </a:solidFill>
              <a:latin typeface="Lucida Console"/>
              <a:cs typeface="Lucida Console"/>
            </a:endParaRPr>
          </a:p>
          <a:p>
            <a:pPr marL="0" indent="0">
              <a:buNone/>
            </a:pPr>
            <a:r>
              <a:rPr lang="en-US" sz="1000" dirty="0">
                <a:latin typeface="Lucida Console"/>
                <a:cs typeface="Lucida Console"/>
              </a:rPr>
              <a:t>1	119.147.146.0	184,286	    74.6	4134	CHINANET-BACKBONE No.31,Jin-rong </a:t>
            </a:r>
            <a:r>
              <a:rPr lang="en-US" sz="1000" dirty="0" err="1">
                <a:latin typeface="Lucida Console"/>
                <a:cs typeface="Lucida Console"/>
              </a:rPr>
              <a:t>Street,CN</a:t>
            </a:r>
            <a:endParaRPr lang="en-US" sz="1000" dirty="0">
              <a:latin typeface="Lucida Console"/>
              <a:cs typeface="Lucida Console"/>
            </a:endParaRPr>
          </a:p>
          <a:p>
            <a:pPr marL="0" indent="0">
              <a:buNone/>
            </a:pPr>
            <a:r>
              <a:rPr lang="en-US" sz="1000" dirty="0">
                <a:latin typeface="Lucida Console"/>
                <a:cs typeface="Lucida Console"/>
              </a:rPr>
              <a:t>2	165.12.252.0	 65,591	     6.9	9509	DEWRSB-AU-AP </a:t>
            </a:r>
            <a:r>
              <a:rPr lang="en-US" sz="1000" dirty="0" err="1" smtClean="0">
                <a:latin typeface="Lucida Console"/>
                <a:cs typeface="Lucida Console"/>
              </a:rPr>
              <a:t>Dept</a:t>
            </a:r>
            <a:r>
              <a:rPr lang="en-US" sz="1000" dirty="0" smtClean="0">
                <a:latin typeface="Lucida Console"/>
                <a:cs typeface="Lucida Console"/>
              </a:rPr>
              <a:t> </a:t>
            </a:r>
            <a:r>
              <a:rPr lang="en-US" sz="1000" dirty="0">
                <a:latin typeface="Lucida Console"/>
                <a:cs typeface="Lucida Console"/>
              </a:rPr>
              <a:t>of Employment, Workplace Relations, AU</a:t>
            </a:r>
          </a:p>
          <a:p>
            <a:pPr marL="0" indent="0">
              <a:buNone/>
            </a:pPr>
            <a:r>
              <a:rPr lang="en-US" sz="1000" dirty="0">
                <a:latin typeface="Lucida Console"/>
                <a:cs typeface="Lucida Console"/>
              </a:rPr>
              <a:t>3	181.66.157.0	 23,851	34,128.6	6147	</a:t>
            </a:r>
            <a:r>
              <a:rPr lang="en-US" sz="1000" dirty="0" err="1">
                <a:latin typeface="Lucida Console"/>
                <a:cs typeface="Lucida Console"/>
              </a:rPr>
              <a:t>Telefonica</a:t>
            </a:r>
            <a:r>
              <a:rPr lang="en-US" sz="1000" dirty="0">
                <a:latin typeface="Lucida Console"/>
                <a:cs typeface="Lucida Console"/>
              </a:rPr>
              <a:t> del Peru S.A.A., PE	</a:t>
            </a:r>
          </a:p>
          <a:p>
            <a:pPr marL="0" indent="0">
              <a:buNone/>
            </a:pPr>
            <a:r>
              <a:rPr lang="en-US" sz="1000" dirty="0">
                <a:latin typeface="Lucida Console"/>
                <a:cs typeface="Lucida Console"/>
              </a:rPr>
              <a:t>4	</a:t>
            </a:r>
            <a:r>
              <a:rPr lang="en-US" sz="1000" dirty="0" smtClean="0">
                <a:latin typeface="Lucida Console"/>
                <a:cs typeface="Lucida Console"/>
              </a:rPr>
              <a:t>66.249.93.0	</a:t>
            </a:r>
            <a:r>
              <a:rPr lang="en-US" sz="1000" dirty="0">
                <a:latin typeface="Lucida Console"/>
                <a:cs typeface="Lucida Console"/>
              </a:rPr>
              <a:t>	 23,397	19,353.5	15169	GOOGLE - Google Inc., US	</a:t>
            </a:r>
          </a:p>
          <a:p>
            <a:pPr marL="0" indent="0">
              <a:buNone/>
            </a:pPr>
            <a:r>
              <a:rPr lang="en-US" sz="1000" dirty="0">
                <a:latin typeface="Lucida Console"/>
                <a:cs typeface="Lucida Console"/>
              </a:rPr>
              <a:t>5	</a:t>
            </a:r>
            <a:r>
              <a:rPr lang="en-US" sz="1000" dirty="0" smtClean="0">
                <a:latin typeface="Lucida Console"/>
                <a:cs typeface="Lucida Console"/>
              </a:rPr>
              <a:t>66.249.85.0	</a:t>
            </a:r>
            <a:r>
              <a:rPr lang="en-US" sz="1000" dirty="0">
                <a:latin typeface="Lucida Console"/>
                <a:cs typeface="Lucida Console"/>
              </a:rPr>
              <a:t>	 10,685	14,399.7	15169	GOOGLE - Google Inc., US	</a:t>
            </a:r>
          </a:p>
          <a:p>
            <a:pPr marL="0" indent="0">
              <a:buNone/>
            </a:pPr>
            <a:r>
              <a:rPr lang="en-US" sz="1000" dirty="0">
                <a:latin typeface="Lucida Console"/>
                <a:cs typeface="Lucida Console"/>
              </a:rPr>
              <a:t>6	</a:t>
            </a:r>
            <a:r>
              <a:rPr lang="en-US" sz="1000" dirty="0" smtClean="0">
                <a:latin typeface="Lucida Console"/>
                <a:cs typeface="Lucida Console"/>
              </a:rPr>
              <a:t>66.249.81.0	</a:t>
            </a:r>
            <a:r>
              <a:rPr lang="en-US" sz="1000" dirty="0">
                <a:latin typeface="Lucida Console"/>
                <a:cs typeface="Lucida Console"/>
              </a:rPr>
              <a:t>	  9,367	32,502.5	15169	GOOGLE - Google Inc., US	</a:t>
            </a:r>
          </a:p>
          <a:p>
            <a:pPr marL="0" indent="0">
              <a:buNone/>
            </a:pPr>
            <a:r>
              <a:rPr lang="en-US" sz="1000" dirty="0">
                <a:latin typeface="Lucida Console"/>
                <a:cs typeface="Lucida Console"/>
              </a:rPr>
              <a:t>7	150.101.123.0	  8,178	   423.6	4739	INTERNODE-AS Internode Pty Ltd, AU	</a:t>
            </a:r>
          </a:p>
          <a:p>
            <a:pPr marL="0" indent="0">
              <a:buNone/>
            </a:pPr>
            <a:r>
              <a:rPr lang="en-US" sz="1000" dirty="0">
                <a:latin typeface="Lucida Console"/>
                <a:cs typeface="Lucida Console"/>
              </a:rPr>
              <a:t>8	</a:t>
            </a:r>
            <a:r>
              <a:rPr lang="en-US" sz="1000" dirty="0" smtClean="0">
                <a:latin typeface="Lucida Console"/>
                <a:cs typeface="Lucida Console"/>
              </a:rPr>
              <a:t>221.176.4.0	</a:t>
            </a:r>
            <a:r>
              <a:rPr lang="en-US" sz="1000" dirty="0">
                <a:latin typeface="Lucida Console"/>
                <a:cs typeface="Lucida Console"/>
              </a:rPr>
              <a:t>	  7,790	   295.5	9808	CMNET-GD Guangdong Mobile Communication </a:t>
            </a:r>
            <a:r>
              <a:rPr lang="en-US" sz="1000" dirty="0" err="1">
                <a:latin typeface="Lucida Console"/>
                <a:cs typeface="Lucida Console"/>
              </a:rPr>
              <a:t>Co.Ltd</a:t>
            </a:r>
            <a:r>
              <a:rPr lang="en-US" sz="1000" dirty="0">
                <a:latin typeface="Lucida Console"/>
                <a:cs typeface="Lucida Console"/>
              </a:rPr>
              <a:t>., CN	</a:t>
            </a:r>
          </a:p>
          <a:p>
            <a:pPr marL="0" indent="0">
              <a:buNone/>
            </a:pPr>
            <a:r>
              <a:rPr lang="en-US" sz="1000" dirty="0">
                <a:latin typeface="Lucida Console"/>
                <a:cs typeface="Lucida Console"/>
              </a:rPr>
              <a:t>9	</a:t>
            </a:r>
            <a:r>
              <a:rPr lang="en-US" sz="1000" dirty="0" smtClean="0">
                <a:latin typeface="Lucida Console"/>
                <a:cs typeface="Lucida Console"/>
              </a:rPr>
              <a:t>66.249.80.0	</a:t>
            </a:r>
            <a:r>
              <a:rPr lang="en-US" sz="1000" dirty="0">
                <a:latin typeface="Lucida Console"/>
                <a:cs typeface="Lucida Console"/>
              </a:rPr>
              <a:t>	  7,333	18,814.5	15169	GOOGLE - Google Inc., US	</a:t>
            </a:r>
          </a:p>
          <a:p>
            <a:pPr marL="0" indent="0">
              <a:buNone/>
            </a:pPr>
            <a:r>
              <a:rPr lang="en-US" sz="1000" dirty="0">
                <a:latin typeface="Lucida Console"/>
                <a:cs typeface="Lucida Console"/>
              </a:rPr>
              <a:t>10	</a:t>
            </a:r>
            <a:r>
              <a:rPr lang="en-US" sz="1000" dirty="0" smtClean="0">
                <a:latin typeface="Lucida Console"/>
                <a:cs typeface="Lucida Console"/>
              </a:rPr>
              <a:t>66.249.88.0	</a:t>
            </a:r>
            <a:r>
              <a:rPr lang="en-US" sz="1000" dirty="0">
                <a:latin typeface="Lucida Console"/>
                <a:cs typeface="Lucida Console"/>
              </a:rPr>
              <a:t>	  7,241	24,535.5	15169	GOOGLE - Google Inc., US	</a:t>
            </a:r>
          </a:p>
          <a:p>
            <a:pPr marL="0" indent="0">
              <a:buNone/>
            </a:pPr>
            <a:r>
              <a:rPr lang="en-US" sz="1000" dirty="0">
                <a:latin typeface="Lucida Console"/>
                <a:cs typeface="Lucida Console"/>
              </a:rPr>
              <a:t>11	59.167.157.0	  4,982	   292.9	4739	INTERNODE-AS Internode Pty Ltd, AU	</a:t>
            </a:r>
          </a:p>
          <a:p>
            <a:pPr marL="0" indent="0">
              <a:buNone/>
            </a:pPr>
            <a:r>
              <a:rPr lang="en-US" sz="1000" dirty="0">
                <a:latin typeface="Lucida Console"/>
                <a:cs typeface="Lucida Console"/>
              </a:rPr>
              <a:t>12	</a:t>
            </a:r>
            <a:r>
              <a:rPr lang="en-US" sz="1000" dirty="0" smtClean="0">
                <a:latin typeface="Lucida Console"/>
                <a:cs typeface="Lucida Console"/>
              </a:rPr>
              <a:t>69.41.14.0	</a:t>
            </a:r>
            <a:r>
              <a:rPr lang="en-US" sz="1000" dirty="0">
                <a:latin typeface="Lucida Console"/>
                <a:cs typeface="Lucida Console"/>
              </a:rPr>
              <a:t>	  2,745	 1,152.6	47018	CE-BGPAC - Covenant Eyes, Inc.	US</a:t>
            </a:r>
          </a:p>
          <a:p>
            <a:pPr marL="0" indent="0">
              <a:buNone/>
            </a:pPr>
            <a:r>
              <a:rPr lang="en-US" sz="1000" dirty="0">
                <a:latin typeface="Lucida Console"/>
                <a:cs typeface="Lucida Console"/>
              </a:rPr>
              <a:t>13	64.233.172.0	  2,548	19,095.9	15169	GOOGLE - Google Inc., US	</a:t>
            </a:r>
          </a:p>
          <a:p>
            <a:pPr marL="0" indent="0">
              <a:buNone/>
            </a:pPr>
            <a:r>
              <a:rPr lang="en-US" sz="1000" dirty="0">
                <a:latin typeface="Lucida Console"/>
                <a:cs typeface="Lucida Console"/>
              </a:rPr>
              <a:t>14	64.125.188.0	  2,070	 1,181.7	6461	ABOVENET - </a:t>
            </a:r>
            <a:r>
              <a:rPr lang="en-US" sz="1000" dirty="0" err="1">
                <a:latin typeface="Lucida Console"/>
                <a:cs typeface="Lucida Console"/>
              </a:rPr>
              <a:t>Abovenet</a:t>
            </a:r>
            <a:r>
              <a:rPr lang="en-US" sz="1000" dirty="0">
                <a:latin typeface="Lucida Console"/>
                <a:cs typeface="Lucida Console"/>
              </a:rPr>
              <a:t> Communications </a:t>
            </a:r>
            <a:r>
              <a:rPr lang="en-US" sz="1000" dirty="0" err="1">
                <a:latin typeface="Lucida Console"/>
                <a:cs typeface="Lucida Console"/>
              </a:rPr>
              <a:t>Inc</a:t>
            </a:r>
            <a:r>
              <a:rPr lang="en-US" sz="1000" dirty="0">
                <a:latin typeface="Lucida Console"/>
                <a:cs typeface="Lucida Console"/>
              </a:rPr>
              <a:t>, US</a:t>
            </a:r>
          </a:p>
          <a:p>
            <a:pPr marL="0" indent="0">
              <a:buNone/>
            </a:pPr>
            <a:r>
              <a:rPr lang="en-US" sz="1000" dirty="0">
                <a:latin typeface="Lucida Console"/>
                <a:cs typeface="Lucida Console"/>
              </a:rPr>
              <a:t>15	</a:t>
            </a:r>
            <a:r>
              <a:rPr lang="en-US" sz="1000" dirty="0" smtClean="0">
                <a:latin typeface="Lucida Console"/>
                <a:cs typeface="Lucida Console"/>
              </a:rPr>
              <a:t>93.186.23.0	</a:t>
            </a:r>
            <a:r>
              <a:rPr lang="en-US" sz="1000" dirty="0">
                <a:latin typeface="Lucida Console"/>
                <a:cs typeface="Lucida Console"/>
              </a:rPr>
              <a:t>	  1,876	    20.7	18705	RIMBLACKBERRY - Research In Motion Limited, CA	</a:t>
            </a:r>
          </a:p>
          <a:p>
            <a:pPr marL="0" indent="0">
              <a:buNone/>
            </a:pPr>
            <a:r>
              <a:rPr lang="en-US" sz="1000" dirty="0">
                <a:latin typeface="Lucida Console"/>
                <a:cs typeface="Lucida Console"/>
              </a:rPr>
              <a:t>16	</a:t>
            </a:r>
            <a:r>
              <a:rPr lang="en-US" sz="1000" dirty="0" smtClean="0">
                <a:latin typeface="Lucida Console"/>
                <a:cs typeface="Lucida Console"/>
              </a:rPr>
              <a:t>93.186.16.0	</a:t>
            </a:r>
            <a:r>
              <a:rPr lang="en-US" sz="1000" dirty="0">
                <a:latin typeface="Lucida Console"/>
                <a:cs typeface="Lucida Console"/>
              </a:rPr>
              <a:t>	  1,873	     3.3	18705	RIMBLACKBERRY - Research In Motion Limited, CA	</a:t>
            </a:r>
          </a:p>
          <a:p>
            <a:pPr marL="0" indent="0">
              <a:buNone/>
            </a:pPr>
            <a:r>
              <a:rPr lang="en-US" sz="1000" dirty="0">
                <a:latin typeface="Lucida Console"/>
                <a:cs typeface="Lucida Console"/>
              </a:rPr>
              <a:t>17	115.164.209.0	  1,519	 1,544.0	4818	DIGIIX-AP </a:t>
            </a:r>
            <a:r>
              <a:rPr lang="en-US" sz="1000" dirty="0" err="1">
                <a:latin typeface="Lucida Console"/>
                <a:cs typeface="Lucida Console"/>
              </a:rPr>
              <a:t>DiGi</a:t>
            </a:r>
            <a:r>
              <a:rPr lang="en-US" sz="1000" dirty="0">
                <a:latin typeface="Lucida Console"/>
                <a:cs typeface="Lucida Console"/>
              </a:rPr>
              <a:t> Telecommunications </a:t>
            </a:r>
            <a:r>
              <a:rPr lang="en-US" sz="1000" dirty="0" err="1">
                <a:latin typeface="Lucida Console"/>
                <a:cs typeface="Lucida Console"/>
              </a:rPr>
              <a:t>Sdn</a:t>
            </a:r>
            <a:r>
              <a:rPr lang="en-US" sz="1000" dirty="0">
                <a:latin typeface="Lucida Console"/>
                <a:cs typeface="Lucida Console"/>
              </a:rPr>
              <a:t>. Bhd., MY	</a:t>
            </a:r>
          </a:p>
          <a:p>
            <a:pPr marL="0" indent="0">
              <a:buNone/>
            </a:pPr>
            <a:r>
              <a:rPr lang="en-US" sz="1000" dirty="0">
                <a:latin typeface="Lucida Console"/>
                <a:cs typeface="Lucida Console"/>
              </a:rPr>
              <a:t>18	</a:t>
            </a:r>
            <a:r>
              <a:rPr lang="en-US" sz="1000" dirty="0" smtClean="0">
                <a:latin typeface="Lucida Console"/>
                <a:cs typeface="Lucida Console"/>
              </a:rPr>
              <a:t>93.186.31.0	</a:t>
            </a:r>
            <a:r>
              <a:rPr lang="en-US" sz="1000" dirty="0">
                <a:latin typeface="Lucida Console"/>
                <a:cs typeface="Lucida Console"/>
              </a:rPr>
              <a:t>	  1,490	     8.9	18705	RIMBLACKBERRY - Research In Motion Limited, CA	</a:t>
            </a:r>
          </a:p>
          <a:p>
            <a:pPr marL="0" indent="0">
              <a:buNone/>
            </a:pPr>
            <a:r>
              <a:rPr lang="en-US" sz="1000" dirty="0">
                <a:latin typeface="Lucida Console"/>
                <a:cs typeface="Lucida Console"/>
              </a:rPr>
              <a:t>19	</a:t>
            </a:r>
            <a:r>
              <a:rPr lang="en-US" sz="1000" dirty="0" smtClean="0">
                <a:latin typeface="Lucida Console"/>
                <a:cs typeface="Lucida Console"/>
              </a:rPr>
              <a:t>66.249.82.0	</a:t>
            </a:r>
            <a:r>
              <a:rPr lang="en-US" sz="1000" dirty="0">
                <a:latin typeface="Lucida Console"/>
                <a:cs typeface="Lucida Console"/>
              </a:rPr>
              <a:t>	  1,451	21,705.5	15169	GOOGLE - Google Inc., US	</a:t>
            </a:r>
          </a:p>
          <a:p>
            <a:pPr marL="0" indent="0">
              <a:buNone/>
            </a:pPr>
            <a:r>
              <a:rPr lang="en-US" sz="1000" dirty="0">
                <a:latin typeface="Lucida Console"/>
                <a:cs typeface="Lucida Console"/>
              </a:rPr>
              <a:t>20	208.184.77.0	  1,058	 1,001.4	6461	ABOVENET - </a:t>
            </a:r>
            <a:r>
              <a:rPr lang="en-US" sz="1000" dirty="0" err="1">
                <a:latin typeface="Lucida Console"/>
                <a:cs typeface="Lucida Console"/>
              </a:rPr>
              <a:t>Abovenet</a:t>
            </a:r>
            <a:r>
              <a:rPr lang="en-US" sz="1000" dirty="0">
                <a:latin typeface="Lucida Console"/>
                <a:cs typeface="Lucida Console"/>
              </a:rPr>
              <a:t> Communications </a:t>
            </a:r>
            <a:r>
              <a:rPr lang="en-US" sz="1000" dirty="0" err="1">
                <a:latin typeface="Lucida Console"/>
                <a:cs typeface="Lucida Console"/>
              </a:rPr>
              <a:t>Inc</a:t>
            </a:r>
            <a:r>
              <a:rPr lang="en-US" sz="1000" dirty="0">
                <a:latin typeface="Lucida Console"/>
                <a:cs typeface="Lucida Console"/>
              </a:rPr>
              <a:t>, US</a:t>
            </a:r>
          </a:p>
          <a:p>
            <a:pPr marL="0" indent="0">
              <a:buNone/>
            </a:pPr>
            <a:r>
              <a:rPr lang="en-US" sz="1000" dirty="0">
                <a:latin typeface="Lucida Console"/>
                <a:cs typeface="Lucida Console"/>
              </a:rPr>
              <a:t>21	</a:t>
            </a:r>
            <a:r>
              <a:rPr lang="en-US" sz="1000" dirty="0" smtClean="0">
                <a:latin typeface="Lucida Console"/>
                <a:cs typeface="Lucida Console"/>
              </a:rPr>
              <a:t>64.124.98.0	</a:t>
            </a:r>
            <a:r>
              <a:rPr lang="en-US" sz="1000" dirty="0">
                <a:latin typeface="Lucida Console"/>
                <a:cs typeface="Lucida Console"/>
              </a:rPr>
              <a:t>	  1,055	 1,377.7	6461	ABOVENET - </a:t>
            </a:r>
            <a:r>
              <a:rPr lang="en-US" sz="1000" dirty="0" err="1">
                <a:latin typeface="Lucida Console"/>
                <a:cs typeface="Lucida Console"/>
              </a:rPr>
              <a:t>Abovenet</a:t>
            </a:r>
            <a:r>
              <a:rPr lang="en-US" sz="1000" dirty="0">
                <a:latin typeface="Lucida Console"/>
                <a:cs typeface="Lucida Console"/>
              </a:rPr>
              <a:t> Communications </a:t>
            </a:r>
            <a:r>
              <a:rPr lang="en-US" sz="1000" dirty="0" err="1">
                <a:latin typeface="Lucida Console"/>
                <a:cs typeface="Lucida Console"/>
              </a:rPr>
              <a:t>Inc</a:t>
            </a:r>
            <a:r>
              <a:rPr lang="en-US" sz="1000" dirty="0">
                <a:latin typeface="Lucida Console"/>
                <a:cs typeface="Lucida Console"/>
              </a:rPr>
              <a:t>, US</a:t>
            </a:r>
          </a:p>
          <a:p>
            <a:pPr marL="0" indent="0">
              <a:buNone/>
            </a:pPr>
            <a:r>
              <a:rPr lang="en-US" sz="1000" dirty="0">
                <a:latin typeface="Lucida Console"/>
                <a:cs typeface="Lucida Console"/>
              </a:rPr>
              <a:t>22	</a:t>
            </a:r>
            <a:r>
              <a:rPr lang="en-US" sz="1000" dirty="0" smtClean="0">
                <a:latin typeface="Lucida Console"/>
                <a:cs typeface="Lucida Console"/>
              </a:rPr>
              <a:t>8.35.201.0	</a:t>
            </a:r>
            <a:r>
              <a:rPr lang="en-US" sz="1000" dirty="0">
                <a:latin typeface="Lucida Console"/>
                <a:cs typeface="Lucida Console"/>
              </a:rPr>
              <a:t>	    726	     3.6	15169	GOOGLE - Google Inc., US	</a:t>
            </a:r>
          </a:p>
          <a:p>
            <a:pPr marL="0" indent="0">
              <a:buNone/>
            </a:pPr>
            <a:r>
              <a:rPr lang="en-US" sz="1000" dirty="0">
                <a:latin typeface="Lucida Console"/>
                <a:cs typeface="Lucida Console"/>
              </a:rPr>
              <a:t>23	206.53.152.0	    493	     7.2	18705	RIMBLACKBERRY - Research In Motion Limited, CA	</a:t>
            </a:r>
          </a:p>
          <a:p>
            <a:pPr marL="0" indent="0">
              <a:buNone/>
            </a:pPr>
            <a:r>
              <a:rPr lang="en-US" sz="1000" dirty="0">
                <a:latin typeface="Lucida Console"/>
                <a:cs typeface="Lucida Console"/>
              </a:rPr>
              <a:t>24	183.60.153.0	    484	   349.2	4134	CHINANET-BACKBONE No.31	Jin-</a:t>
            </a:r>
            <a:r>
              <a:rPr lang="en-US" sz="1000" dirty="0" err="1">
                <a:latin typeface="Lucida Console"/>
                <a:cs typeface="Lucida Console"/>
              </a:rPr>
              <a:t>rong</a:t>
            </a:r>
            <a:r>
              <a:rPr lang="en-US" sz="1000" dirty="0">
                <a:latin typeface="Lucida Console"/>
                <a:cs typeface="Lucida Console"/>
              </a:rPr>
              <a:t> Street, CN</a:t>
            </a:r>
          </a:p>
          <a:p>
            <a:pPr marL="0" indent="0">
              <a:buNone/>
            </a:pPr>
            <a:r>
              <a:rPr lang="en-US" sz="1000" dirty="0">
                <a:latin typeface="Lucida Console"/>
                <a:cs typeface="Lucida Console"/>
              </a:rPr>
              <a:t>25	199.30.24.0	</a:t>
            </a:r>
            <a:r>
              <a:rPr lang="en-US" sz="1000" dirty="0" smtClean="0">
                <a:latin typeface="Lucida Console"/>
                <a:cs typeface="Lucida Console"/>
              </a:rPr>
              <a:t>	    </a:t>
            </a:r>
            <a:r>
              <a:rPr lang="en-US" sz="1000" dirty="0">
                <a:latin typeface="Lucida Console"/>
                <a:cs typeface="Lucida Console"/>
              </a:rPr>
              <a:t>419	13,339.7	8075	MICROSOFT-CORP-MSN-AS-BLOCK - Microsoft Corporation, US	</a:t>
            </a:r>
            <a:endParaRPr lang="nl-NL" sz="1000" dirty="0" smtClean="0">
              <a:latin typeface="Lucida Console"/>
              <a:cs typeface="Lucida Console"/>
            </a:endParaRPr>
          </a:p>
        </p:txBody>
      </p:sp>
    </p:spTree>
    <p:extLst>
      <p:ext uri="{BB962C8B-B14F-4D97-AF65-F5344CB8AC3E}">
        <p14:creationId xmlns:p14="http://schemas.microsoft.com/office/powerpoint/2010/main" val="359366299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7</a:t>
            </a:r>
            <a:endParaRPr lang="en-US" dirty="0"/>
          </a:p>
        </p:txBody>
      </p:sp>
      <p:sp>
        <p:nvSpPr>
          <p:cNvPr id="3" name="Subtitle 2"/>
          <p:cNvSpPr>
            <a:spLocks noGrp="1"/>
          </p:cNvSpPr>
          <p:nvPr>
            <p:ph type="subTitle" idx="1"/>
          </p:nvPr>
        </p:nvSpPr>
        <p:spPr/>
        <p:txBody>
          <a:bodyPr/>
          <a:lstStyle/>
          <a:p>
            <a:endParaRPr lang="en-US"/>
          </a:p>
        </p:txBody>
      </p:sp>
      <p:pic>
        <p:nvPicPr>
          <p:cNvPr id="4" name="Picture 3" descr="spies-banks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0"/>
            <a:ext cx="6858000" cy="6858000"/>
          </a:xfrm>
          <a:prstGeom prst="rect">
            <a:avLst/>
          </a:prstGeom>
        </p:spPr>
      </p:pic>
      <p:sp>
        <p:nvSpPr>
          <p:cNvPr id="5" name="TextBox 4"/>
          <p:cNvSpPr txBox="1"/>
          <p:nvPr/>
        </p:nvSpPr>
        <p:spPr>
          <a:xfrm rot="21109289">
            <a:off x="1825857" y="438666"/>
            <a:ext cx="3391155" cy="523220"/>
          </a:xfrm>
          <a:prstGeom prst="rect">
            <a:avLst/>
          </a:prstGeom>
          <a:noFill/>
        </p:spPr>
        <p:txBody>
          <a:bodyPr wrap="none" rtlCol="0">
            <a:spAutoFit/>
          </a:bodyPr>
          <a:lstStyle/>
          <a:p>
            <a:r>
              <a:rPr lang="en-US" sz="2800" dirty="0" smtClean="0">
                <a:solidFill>
                  <a:schemeClr val="bg1">
                    <a:lumMod val="50000"/>
                  </a:schemeClr>
                </a:solidFill>
                <a:effectLst>
                  <a:outerShdw blurRad="50800" dist="38100" dir="2700000" algn="tl" rotWithShape="0">
                    <a:srgbClr val="000000">
                      <a:alpha val="43000"/>
                    </a:srgbClr>
                  </a:outerShdw>
                </a:effectLst>
                <a:latin typeface="AhnbergHand"/>
                <a:cs typeface="AhnbergHand"/>
              </a:rPr>
              <a:t>Who’s Watching?</a:t>
            </a:r>
            <a:endParaRPr lang="en-US" sz="2800" dirty="0">
              <a:solidFill>
                <a:schemeClr val="bg1">
                  <a:lumMod val="50000"/>
                </a:schemeClr>
              </a:solidFill>
              <a:effectLst>
                <a:outerShdw blurRad="50800" dist="38100" dir="2700000" algn="tl" rotWithShape="0">
                  <a:srgbClr val="000000">
                    <a:alpha val="43000"/>
                  </a:srgbClr>
                </a:outerShdw>
              </a:effectLst>
              <a:latin typeface="AhnbergHand"/>
              <a:cs typeface="AhnbergHand"/>
            </a:endParaRPr>
          </a:p>
        </p:txBody>
      </p:sp>
      <p:sp>
        <p:nvSpPr>
          <p:cNvPr id="6" name="TextBox 5"/>
          <p:cNvSpPr txBox="1"/>
          <p:nvPr/>
        </p:nvSpPr>
        <p:spPr>
          <a:xfrm>
            <a:off x="1341932" y="6585088"/>
            <a:ext cx="933769" cy="215444"/>
          </a:xfrm>
          <a:prstGeom prst="rect">
            <a:avLst/>
          </a:prstGeom>
          <a:noFill/>
        </p:spPr>
        <p:txBody>
          <a:bodyPr wrap="none" rtlCol="0">
            <a:spAutoFit/>
          </a:bodyPr>
          <a:lstStyle/>
          <a:p>
            <a:r>
              <a:rPr lang="en-US" sz="800" dirty="0" smtClean="0">
                <a:solidFill>
                  <a:schemeClr val="bg1"/>
                </a:solidFill>
              </a:rPr>
              <a:t>Street Art: </a:t>
            </a:r>
            <a:r>
              <a:rPr lang="en-US" sz="800" dirty="0" err="1" smtClean="0">
                <a:solidFill>
                  <a:schemeClr val="bg1"/>
                </a:solidFill>
              </a:rPr>
              <a:t>Banksy</a:t>
            </a:r>
            <a:endParaRPr lang="en-US" sz="800" dirty="0">
              <a:solidFill>
                <a:schemeClr val="bg1"/>
              </a:solidFill>
            </a:endParaRPr>
          </a:p>
        </p:txBody>
      </p:sp>
      <p:sp>
        <p:nvSpPr>
          <p:cNvPr id="7" name="TextBox 6"/>
          <p:cNvSpPr txBox="1"/>
          <p:nvPr/>
        </p:nvSpPr>
        <p:spPr>
          <a:xfrm>
            <a:off x="5371230" y="6431200"/>
            <a:ext cx="2858370" cy="369332"/>
          </a:xfrm>
          <a:prstGeom prst="rect">
            <a:avLst/>
          </a:prstGeom>
          <a:noFill/>
        </p:spPr>
        <p:txBody>
          <a:bodyPr wrap="none" rtlCol="0">
            <a:spAutoFit/>
          </a:bodyPr>
          <a:lstStyle/>
          <a:p>
            <a:r>
              <a:rPr lang="en-US" dirty="0" smtClean="0">
                <a:solidFill>
                  <a:schemeClr val="bg1">
                    <a:lumMod val="50000"/>
                  </a:schemeClr>
                </a:solidFill>
                <a:effectLst>
                  <a:outerShdw blurRad="50800" dist="38100" dir="2700000" algn="tl" rotWithShape="0">
                    <a:srgbClr val="000000">
                      <a:alpha val="43000"/>
                    </a:srgbClr>
                  </a:outerShdw>
                </a:effectLst>
                <a:latin typeface="AhnbergHand"/>
                <a:cs typeface="AhnbergHand"/>
              </a:rPr>
              <a:t>Geoff Huston, APNIC</a:t>
            </a:r>
            <a:endParaRPr lang="en-US" dirty="0">
              <a:solidFill>
                <a:schemeClr val="bg1">
                  <a:lumMod val="50000"/>
                </a:schemeClr>
              </a:solidFill>
              <a:effectLst>
                <a:outerShdw blurRad="50800" dist="38100" dir="2700000" algn="tl" rotWithShape="0">
                  <a:srgbClr val="000000">
                    <a:alpha val="43000"/>
                  </a:srgbClr>
                </a:outerShdw>
              </a:effectLst>
              <a:latin typeface="AhnbergHand"/>
              <a:cs typeface="AhnbergHand"/>
            </a:endParaRPr>
          </a:p>
        </p:txBody>
      </p:sp>
    </p:spTree>
    <p:extLst>
      <p:ext uri="{BB962C8B-B14F-4D97-AF65-F5344CB8AC3E}">
        <p14:creationId xmlns:p14="http://schemas.microsoft.com/office/powerpoint/2010/main" val="5586693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38"/>
            <a:ext cx="8229600" cy="1143000"/>
          </a:xfrm>
        </p:spPr>
        <p:txBody>
          <a:bodyPr/>
          <a:lstStyle/>
          <a:p>
            <a:r>
              <a:rPr lang="en-US" dirty="0" smtClean="0"/>
              <a:t>Top Stalkers</a:t>
            </a:r>
            <a:endParaRPr lang="en-US" dirty="0"/>
          </a:p>
        </p:txBody>
      </p:sp>
      <p:sp>
        <p:nvSpPr>
          <p:cNvPr id="3" name="Content Placeholder 2"/>
          <p:cNvSpPr>
            <a:spLocks noGrp="1"/>
          </p:cNvSpPr>
          <p:nvPr>
            <p:ph idx="1"/>
          </p:nvPr>
        </p:nvSpPr>
        <p:spPr>
          <a:xfrm>
            <a:off x="457200" y="1263080"/>
            <a:ext cx="8753740" cy="4938323"/>
          </a:xfrm>
        </p:spPr>
        <p:txBody>
          <a:bodyPr>
            <a:noAutofit/>
          </a:bodyPr>
          <a:lstStyle/>
          <a:p>
            <a:pPr marL="0" indent="0">
              <a:buNone/>
            </a:pPr>
            <a:r>
              <a:rPr lang="nl-NL" sz="1000" b="1" dirty="0" smtClean="0">
                <a:solidFill>
                  <a:srgbClr val="0000FF"/>
                </a:solidFill>
                <a:latin typeface="Lucida Console"/>
                <a:cs typeface="Lucida Console"/>
              </a:rPr>
              <a:t>Rank	IP Net		</a:t>
            </a:r>
            <a:r>
              <a:rPr lang="nl-NL" sz="1000" b="1" dirty="0" err="1" smtClean="0">
                <a:solidFill>
                  <a:srgbClr val="0000FF"/>
                </a:solidFill>
                <a:latin typeface="Lucida Console"/>
                <a:cs typeface="Lucida Console"/>
              </a:rPr>
              <a:t>Count</a:t>
            </a:r>
            <a:r>
              <a:rPr lang="nl-NL" sz="1000" b="1" dirty="0" smtClean="0">
                <a:solidFill>
                  <a:srgbClr val="0000FF"/>
                </a:solidFill>
                <a:latin typeface="Lucida Console"/>
                <a:cs typeface="Lucida Console"/>
              </a:rPr>
              <a:t>		AVG Delay    AS	</a:t>
            </a:r>
            <a:r>
              <a:rPr lang="nl-NL" sz="1000" b="1" dirty="0" err="1" smtClean="0">
                <a:solidFill>
                  <a:srgbClr val="0000FF"/>
                </a:solidFill>
                <a:latin typeface="Lucida Console"/>
                <a:cs typeface="Lucida Console"/>
              </a:rPr>
              <a:t>Description</a:t>
            </a:r>
            <a:endParaRPr lang="nl-NL" sz="1000" b="1" dirty="0" smtClean="0">
              <a:solidFill>
                <a:srgbClr val="0000FF"/>
              </a:solidFill>
              <a:latin typeface="Lucida Console"/>
              <a:cs typeface="Lucida Console"/>
            </a:endParaRPr>
          </a:p>
          <a:p>
            <a:pPr marL="0" indent="0">
              <a:buNone/>
            </a:pPr>
            <a:r>
              <a:rPr lang="en-US" sz="1000" dirty="0">
                <a:latin typeface="Lucida Console"/>
                <a:cs typeface="Lucida Console"/>
              </a:rPr>
              <a:t>1	119.147.146.0	184,286	    74.6	4134	CHINANET-BACKBONE No.31,Jin-rong </a:t>
            </a:r>
            <a:r>
              <a:rPr lang="en-US" sz="1000" dirty="0" err="1">
                <a:latin typeface="Lucida Console"/>
                <a:cs typeface="Lucida Console"/>
              </a:rPr>
              <a:t>Street,CN</a:t>
            </a:r>
            <a:endParaRPr lang="en-US" sz="1000" dirty="0">
              <a:latin typeface="Lucida Console"/>
              <a:cs typeface="Lucida Console"/>
            </a:endParaRPr>
          </a:p>
          <a:p>
            <a:pPr marL="0" indent="0">
              <a:buNone/>
            </a:pPr>
            <a:r>
              <a:rPr lang="en-US" sz="1000" dirty="0">
                <a:latin typeface="Lucida Console"/>
                <a:cs typeface="Lucida Console"/>
              </a:rPr>
              <a:t>2	165.12.252.0	 65,591	     6.9	9509	DEWRSB-AU-AP </a:t>
            </a:r>
            <a:r>
              <a:rPr lang="en-US" sz="1000" dirty="0" err="1" smtClean="0">
                <a:latin typeface="Lucida Console"/>
                <a:cs typeface="Lucida Console"/>
              </a:rPr>
              <a:t>Dept</a:t>
            </a:r>
            <a:r>
              <a:rPr lang="en-US" sz="1000" dirty="0" smtClean="0">
                <a:latin typeface="Lucida Console"/>
                <a:cs typeface="Lucida Console"/>
              </a:rPr>
              <a:t> </a:t>
            </a:r>
            <a:r>
              <a:rPr lang="en-US" sz="1000" dirty="0">
                <a:latin typeface="Lucida Console"/>
                <a:cs typeface="Lucida Console"/>
              </a:rPr>
              <a:t>of Employment, Workplace Relations, AU</a:t>
            </a:r>
          </a:p>
          <a:p>
            <a:pPr marL="0" indent="0">
              <a:buNone/>
            </a:pPr>
            <a:r>
              <a:rPr lang="en-US" sz="1000" dirty="0">
                <a:latin typeface="Lucida Console"/>
                <a:cs typeface="Lucida Console"/>
              </a:rPr>
              <a:t>3	181.66.157.0	 23,851	34,128.6	6147	</a:t>
            </a:r>
            <a:r>
              <a:rPr lang="en-US" sz="1000" dirty="0" err="1">
                <a:latin typeface="Lucida Console"/>
                <a:cs typeface="Lucida Console"/>
              </a:rPr>
              <a:t>Telefonica</a:t>
            </a:r>
            <a:r>
              <a:rPr lang="en-US" sz="1000" dirty="0">
                <a:latin typeface="Lucida Console"/>
                <a:cs typeface="Lucida Console"/>
              </a:rPr>
              <a:t> del Peru S.A.A., PE	</a:t>
            </a:r>
          </a:p>
          <a:p>
            <a:pPr marL="0" indent="0">
              <a:buNone/>
            </a:pPr>
            <a:r>
              <a:rPr lang="en-US" sz="1000" dirty="0">
                <a:latin typeface="Lucida Console"/>
                <a:cs typeface="Lucida Console"/>
              </a:rPr>
              <a:t>4	</a:t>
            </a:r>
            <a:r>
              <a:rPr lang="en-US" sz="1000" dirty="0" smtClean="0">
                <a:latin typeface="Lucida Console"/>
                <a:cs typeface="Lucida Console"/>
              </a:rPr>
              <a:t>66.249.93.0	</a:t>
            </a:r>
            <a:r>
              <a:rPr lang="en-US" sz="1000" dirty="0">
                <a:latin typeface="Lucida Console"/>
                <a:cs typeface="Lucida Console"/>
              </a:rPr>
              <a:t>	 23,397	19,353.5	15169	GOOGLE - Google Inc., US	</a:t>
            </a:r>
          </a:p>
          <a:p>
            <a:pPr marL="0" indent="0">
              <a:buNone/>
            </a:pPr>
            <a:r>
              <a:rPr lang="en-US" sz="1000" dirty="0">
                <a:latin typeface="Lucida Console"/>
                <a:cs typeface="Lucida Console"/>
              </a:rPr>
              <a:t>5	</a:t>
            </a:r>
            <a:r>
              <a:rPr lang="en-US" sz="1000" dirty="0" smtClean="0">
                <a:latin typeface="Lucida Console"/>
                <a:cs typeface="Lucida Console"/>
              </a:rPr>
              <a:t>66.249.85.0	</a:t>
            </a:r>
            <a:r>
              <a:rPr lang="en-US" sz="1000" dirty="0">
                <a:latin typeface="Lucida Console"/>
                <a:cs typeface="Lucida Console"/>
              </a:rPr>
              <a:t>	 10,685	14,399.7	15169	GOOGLE - Google Inc., US	</a:t>
            </a:r>
          </a:p>
          <a:p>
            <a:pPr marL="0" indent="0">
              <a:buNone/>
            </a:pPr>
            <a:r>
              <a:rPr lang="en-US" sz="1000" dirty="0">
                <a:latin typeface="Lucida Console"/>
                <a:cs typeface="Lucida Console"/>
              </a:rPr>
              <a:t>6	</a:t>
            </a:r>
            <a:r>
              <a:rPr lang="en-US" sz="1000" dirty="0" smtClean="0">
                <a:latin typeface="Lucida Console"/>
                <a:cs typeface="Lucida Console"/>
              </a:rPr>
              <a:t>66.249.81.0	</a:t>
            </a:r>
            <a:r>
              <a:rPr lang="en-US" sz="1000" dirty="0">
                <a:latin typeface="Lucida Console"/>
                <a:cs typeface="Lucida Console"/>
              </a:rPr>
              <a:t>	  9,367	32,502.5	15169	GOOGLE - Google Inc., US	</a:t>
            </a:r>
          </a:p>
          <a:p>
            <a:pPr marL="0" indent="0">
              <a:buNone/>
            </a:pPr>
            <a:r>
              <a:rPr lang="en-US" sz="1000" dirty="0">
                <a:latin typeface="Lucida Console"/>
                <a:cs typeface="Lucida Console"/>
              </a:rPr>
              <a:t>7	150.101.123.0	  8,178	   423.6	4739	INTERNODE-AS Internode Pty Ltd, AU	</a:t>
            </a:r>
          </a:p>
          <a:p>
            <a:pPr marL="0" indent="0">
              <a:buNone/>
            </a:pPr>
            <a:r>
              <a:rPr lang="en-US" sz="1000" dirty="0">
                <a:latin typeface="Lucida Console"/>
                <a:cs typeface="Lucida Console"/>
              </a:rPr>
              <a:t>8	</a:t>
            </a:r>
            <a:r>
              <a:rPr lang="en-US" sz="1000" dirty="0" smtClean="0">
                <a:latin typeface="Lucida Console"/>
                <a:cs typeface="Lucida Console"/>
              </a:rPr>
              <a:t>221.176.4.0	</a:t>
            </a:r>
            <a:r>
              <a:rPr lang="en-US" sz="1000" dirty="0">
                <a:latin typeface="Lucida Console"/>
                <a:cs typeface="Lucida Console"/>
              </a:rPr>
              <a:t>	  7,790	   295.5	9808	CMNET-GD Guangdong Mobile Communication </a:t>
            </a:r>
            <a:r>
              <a:rPr lang="en-US" sz="1000" dirty="0" err="1">
                <a:latin typeface="Lucida Console"/>
                <a:cs typeface="Lucida Console"/>
              </a:rPr>
              <a:t>Co.Ltd</a:t>
            </a:r>
            <a:r>
              <a:rPr lang="en-US" sz="1000" dirty="0">
                <a:latin typeface="Lucida Console"/>
                <a:cs typeface="Lucida Console"/>
              </a:rPr>
              <a:t>., CN	</a:t>
            </a:r>
          </a:p>
          <a:p>
            <a:pPr marL="0" indent="0">
              <a:buNone/>
            </a:pPr>
            <a:r>
              <a:rPr lang="en-US" sz="1000" dirty="0">
                <a:latin typeface="Lucida Console"/>
                <a:cs typeface="Lucida Console"/>
              </a:rPr>
              <a:t>9	</a:t>
            </a:r>
            <a:r>
              <a:rPr lang="en-US" sz="1000" dirty="0" smtClean="0">
                <a:latin typeface="Lucida Console"/>
                <a:cs typeface="Lucida Console"/>
              </a:rPr>
              <a:t>66.249.80.0	</a:t>
            </a:r>
            <a:r>
              <a:rPr lang="en-US" sz="1000" dirty="0">
                <a:latin typeface="Lucida Console"/>
                <a:cs typeface="Lucida Console"/>
              </a:rPr>
              <a:t>	  7,333	18,814.5	15169	GOOGLE - Google Inc., US	</a:t>
            </a:r>
          </a:p>
          <a:p>
            <a:pPr marL="0" indent="0">
              <a:buNone/>
            </a:pPr>
            <a:r>
              <a:rPr lang="en-US" sz="1000" dirty="0">
                <a:latin typeface="Lucida Console"/>
                <a:cs typeface="Lucida Console"/>
              </a:rPr>
              <a:t>10	</a:t>
            </a:r>
            <a:r>
              <a:rPr lang="en-US" sz="1000" dirty="0" smtClean="0">
                <a:latin typeface="Lucida Console"/>
                <a:cs typeface="Lucida Console"/>
              </a:rPr>
              <a:t>66.249.88.0	</a:t>
            </a:r>
            <a:r>
              <a:rPr lang="en-US" sz="1000" dirty="0">
                <a:latin typeface="Lucida Console"/>
                <a:cs typeface="Lucida Console"/>
              </a:rPr>
              <a:t>	  7,241	24,535.5	15169	GOOGLE - Google Inc., US	</a:t>
            </a:r>
          </a:p>
          <a:p>
            <a:pPr marL="0" indent="0">
              <a:buNone/>
            </a:pPr>
            <a:r>
              <a:rPr lang="en-US" sz="1000" dirty="0">
                <a:latin typeface="Lucida Console"/>
                <a:cs typeface="Lucida Console"/>
              </a:rPr>
              <a:t>11	59.167.157.0	  4,982	   292.9	4739	INTERNODE-AS Internode Pty Ltd, AU	</a:t>
            </a:r>
          </a:p>
          <a:p>
            <a:pPr marL="0" indent="0">
              <a:buNone/>
            </a:pPr>
            <a:r>
              <a:rPr lang="en-US" sz="1000" dirty="0">
                <a:latin typeface="Lucida Console"/>
                <a:cs typeface="Lucida Console"/>
              </a:rPr>
              <a:t>12	</a:t>
            </a:r>
            <a:r>
              <a:rPr lang="en-US" sz="1000" dirty="0" smtClean="0">
                <a:latin typeface="Lucida Console"/>
                <a:cs typeface="Lucida Console"/>
              </a:rPr>
              <a:t>69.41.14.0	</a:t>
            </a:r>
            <a:r>
              <a:rPr lang="en-US" sz="1000" dirty="0">
                <a:latin typeface="Lucida Console"/>
                <a:cs typeface="Lucida Console"/>
              </a:rPr>
              <a:t>	  2,745	 1,152.6	47018	CE-BGPAC - Covenant Eyes, Inc.	US</a:t>
            </a:r>
          </a:p>
          <a:p>
            <a:pPr marL="0" indent="0">
              <a:buNone/>
            </a:pPr>
            <a:r>
              <a:rPr lang="en-US" sz="1000" dirty="0">
                <a:latin typeface="Lucida Console"/>
                <a:cs typeface="Lucida Console"/>
              </a:rPr>
              <a:t>13	64.233.172.0	  2,548	19,095.9	15169	GOOGLE - Google Inc., US	</a:t>
            </a:r>
          </a:p>
          <a:p>
            <a:pPr marL="0" indent="0">
              <a:buNone/>
            </a:pPr>
            <a:r>
              <a:rPr lang="en-US" sz="1000" dirty="0">
                <a:latin typeface="Lucida Console"/>
                <a:cs typeface="Lucida Console"/>
              </a:rPr>
              <a:t>14	64.125.188.0	  2,070	 1,181.7	6461	ABOVENET - </a:t>
            </a:r>
            <a:r>
              <a:rPr lang="en-US" sz="1000" dirty="0" err="1">
                <a:latin typeface="Lucida Console"/>
                <a:cs typeface="Lucida Console"/>
              </a:rPr>
              <a:t>Abovenet</a:t>
            </a:r>
            <a:r>
              <a:rPr lang="en-US" sz="1000" dirty="0">
                <a:latin typeface="Lucida Console"/>
                <a:cs typeface="Lucida Console"/>
              </a:rPr>
              <a:t> Communications </a:t>
            </a:r>
            <a:r>
              <a:rPr lang="en-US" sz="1000" dirty="0" err="1">
                <a:latin typeface="Lucida Console"/>
                <a:cs typeface="Lucida Console"/>
              </a:rPr>
              <a:t>Inc</a:t>
            </a:r>
            <a:r>
              <a:rPr lang="en-US" sz="1000" dirty="0">
                <a:latin typeface="Lucida Console"/>
                <a:cs typeface="Lucida Console"/>
              </a:rPr>
              <a:t>, US</a:t>
            </a:r>
          </a:p>
          <a:p>
            <a:pPr marL="0" indent="0">
              <a:buNone/>
            </a:pPr>
            <a:r>
              <a:rPr lang="en-US" sz="1000" dirty="0">
                <a:latin typeface="Lucida Console"/>
                <a:cs typeface="Lucida Console"/>
              </a:rPr>
              <a:t>15	</a:t>
            </a:r>
            <a:r>
              <a:rPr lang="en-US" sz="1000" dirty="0" smtClean="0">
                <a:latin typeface="Lucida Console"/>
                <a:cs typeface="Lucida Console"/>
              </a:rPr>
              <a:t>93.186.23.0	</a:t>
            </a:r>
            <a:r>
              <a:rPr lang="en-US" sz="1000" dirty="0">
                <a:latin typeface="Lucida Console"/>
                <a:cs typeface="Lucida Console"/>
              </a:rPr>
              <a:t>	  1,876	    20.7	18705	RIMBLACKBERRY - Research In Motion Limited, CA	</a:t>
            </a:r>
          </a:p>
          <a:p>
            <a:pPr marL="0" indent="0">
              <a:buNone/>
            </a:pPr>
            <a:r>
              <a:rPr lang="en-US" sz="1000" dirty="0">
                <a:latin typeface="Lucida Console"/>
                <a:cs typeface="Lucida Console"/>
              </a:rPr>
              <a:t>16	</a:t>
            </a:r>
            <a:r>
              <a:rPr lang="en-US" sz="1000" dirty="0" smtClean="0">
                <a:latin typeface="Lucida Console"/>
                <a:cs typeface="Lucida Console"/>
              </a:rPr>
              <a:t>93.186.16.0	</a:t>
            </a:r>
            <a:r>
              <a:rPr lang="en-US" sz="1000" dirty="0">
                <a:latin typeface="Lucida Console"/>
                <a:cs typeface="Lucida Console"/>
              </a:rPr>
              <a:t>	  1,873	     3.3	18705	RIMBLACKBERRY - Research In Motion Limited, CA	</a:t>
            </a:r>
          </a:p>
          <a:p>
            <a:pPr marL="0" indent="0">
              <a:buNone/>
            </a:pPr>
            <a:r>
              <a:rPr lang="en-US" sz="1000" dirty="0">
                <a:latin typeface="Lucida Console"/>
                <a:cs typeface="Lucida Console"/>
              </a:rPr>
              <a:t>17	115.164.209.0	  1,519	 1,544.0	4818	DIGIIX-AP </a:t>
            </a:r>
            <a:r>
              <a:rPr lang="en-US" sz="1000" dirty="0" err="1">
                <a:latin typeface="Lucida Console"/>
                <a:cs typeface="Lucida Console"/>
              </a:rPr>
              <a:t>DiGi</a:t>
            </a:r>
            <a:r>
              <a:rPr lang="en-US" sz="1000" dirty="0">
                <a:latin typeface="Lucida Console"/>
                <a:cs typeface="Lucida Console"/>
              </a:rPr>
              <a:t> Telecommunications </a:t>
            </a:r>
            <a:r>
              <a:rPr lang="en-US" sz="1000" dirty="0" err="1">
                <a:latin typeface="Lucida Console"/>
                <a:cs typeface="Lucida Console"/>
              </a:rPr>
              <a:t>Sdn</a:t>
            </a:r>
            <a:r>
              <a:rPr lang="en-US" sz="1000" dirty="0">
                <a:latin typeface="Lucida Console"/>
                <a:cs typeface="Lucida Console"/>
              </a:rPr>
              <a:t>. Bhd., MY	</a:t>
            </a:r>
          </a:p>
          <a:p>
            <a:pPr marL="0" indent="0">
              <a:buNone/>
            </a:pPr>
            <a:r>
              <a:rPr lang="en-US" sz="1000" dirty="0">
                <a:latin typeface="Lucida Console"/>
                <a:cs typeface="Lucida Console"/>
              </a:rPr>
              <a:t>18	</a:t>
            </a:r>
            <a:r>
              <a:rPr lang="en-US" sz="1000" dirty="0" smtClean="0">
                <a:latin typeface="Lucida Console"/>
                <a:cs typeface="Lucida Console"/>
              </a:rPr>
              <a:t>93.186.31.0	</a:t>
            </a:r>
            <a:r>
              <a:rPr lang="en-US" sz="1000" dirty="0">
                <a:latin typeface="Lucida Console"/>
                <a:cs typeface="Lucida Console"/>
              </a:rPr>
              <a:t>	  1,490	     8.9	18705	RIMBLACKBERRY - Research In Motion Limited, CA	</a:t>
            </a:r>
          </a:p>
          <a:p>
            <a:pPr marL="0" indent="0">
              <a:buNone/>
            </a:pPr>
            <a:r>
              <a:rPr lang="en-US" sz="1000" dirty="0">
                <a:latin typeface="Lucida Console"/>
                <a:cs typeface="Lucida Console"/>
              </a:rPr>
              <a:t>19	</a:t>
            </a:r>
            <a:r>
              <a:rPr lang="en-US" sz="1000" dirty="0" smtClean="0">
                <a:latin typeface="Lucida Console"/>
                <a:cs typeface="Lucida Console"/>
              </a:rPr>
              <a:t>66.249.82.0	</a:t>
            </a:r>
            <a:r>
              <a:rPr lang="en-US" sz="1000" dirty="0">
                <a:latin typeface="Lucida Console"/>
                <a:cs typeface="Lucida Console"/>
              </a:rPr>
              <a:t>	  1,451	21,705.5	15169	GOOGLE - Google Inc., US	</a:t>
            </a:r>
          </a:p>
          <a:p>
            <a:pPr marL="0" indent="0">
              <a:buNone/>
            </a:pPr>
            <a:r>
              <a:rPr lang="en-US" sz="1000" dirty="0">
                <a:latin typeface="Lucida Console"/>
                <a:cs typeface="Lucida Console"/>
              </a:rPr>
              <a:t>20	208.184.77.0	  1,058	 1,001.4	6461	ABOVENET - </a:t>
            </a:r>
            <a:r>
              <a:rPr lang="en-US" sz="1000" dirty="0" err="1">
                <a:latin typeface="Lucida Console"/>
                <a:cs typeface="Lucida Console"/>
              </a:rPr>
              <a:t>Abovenet</a:t>
            </a:r>
            <a:r>
              <a:rPr lang="en-US" sz="1000" dirty="0">
                <a:latin typeface="Lucida Console"/>
                <a:cs typeface="Lucida Console"/>
              </a:rPr>
              <a:t> Communications </a:t>
            </a:r>
            <a:r>
              <a:rPr lang="en-US" sz="1000" dirty="0" err="1">
                <a:latin typeface="Lucida Console"/>
                <a:cs typeface="Lucida Console"/>
              </a:rPr>
              <a:t>Inc</a:t>
            </a:r>
            <a:r>
              <a:rPr lang="en-US" sz="1000" dirty="0">
                <a:latin typeface="Lucida Console"/>
                <a:cs typeface="Lucida Console"/>
              </a:rPr>
              <a:t>, US</a:t>
            </a:r>
          </a:p>
          <a:p>
            <a:pPr marL="0" indent="0">
              <a:buNone/>
            </a:pPr>
            <a:r>
              <a:rPr lang="en-US" sz="1000" dirty="0">
                <a:latin typeface="Lucida Console"/>
                <a:cs typeface="Lucida Console"/>
              </a:rPr>
              <a:t>21	</a:t>
            </a:r>
            <a:r>
              <a:rPr lang="en-US" sz="1000" dirty="0" smtClean="0">
                <a:latin typeface="Lucida Console"/>
                <a:cs typeface="Lucida Console"/>
              </a:rPr>
              <a:t>64.124.98.0	</a:t>
            </a:r>
            <a:r>
              <a:rPr lang="en-US" sz="1000" dirty="0">
                <a:latin typeface="Lucida Console"/>
                <a:cs typeface="Lucida Console"/>
              </a:rPr>
              <a:t>	  1,055	 1,377.7	6461	ABOVENET - </a:t>
            </a:r>
            <a:r>
              <a:rPr lang="en-US" sz="1000" dirty="0" err="1">
                <a:latin typeface="Lucida Console"/>
                <a:cs typeface="Lucida Console"/>
              </a:rPr>
              <a:t>Abovenet</a:t>
            </a:r>
            <a:r>
              <a:rPr lang="en-US" sz="1000" dirty="0">
                <a:latin typeface="Lucida Console"/>
                <a:cs typeface="Lucida Console"/>
              </a:rPr>
              <a:t> Communications </a:t>
            </a:r>
            <a:r>
              <a:rPr lang="en-US" sz="1000" dirty="0" err="1">
                <a:latin typeface="Lucida Console"/>
                <a:cs typeface="Lucida Console"/>
              </a:rPr>
              <a:t>Inc</a:t>
            </a:r>
            <a:r>
              <a:rPr lang="en-US" sz="1000" dirty="0">
                <a:latin typeface="Lucida Console"/>
                <a:cs typeface="Lucida Console"/>
              </a:rPr>
              <a:t>, US</a:t>
            </a:r>
          </a:p>
          <a:p>
            <a:pPr marL="0" indent="0">
              <a:buNone/>
            </a:pPr>
            <a:r>
              <a:rPr lang="en-US" sz="1000" dirty="0">
                <a:latin typeface="Lucida Console"/>
                <a:cs typeface="Lucida Console"/>
              </a:rPr>
              <a:t>22	</a:t>
            </a:r>
            <a:r>
              <a:rPr lang="en-US" sz="1000" dirty="0" smtClean="0">
                <a:latin typeface="Lucida Console"/>
                <a:cs typeface="Lucida Console"/>
              </a:rPr>
              <a:t>8.35.201.0	</a:t>
            </a:r>
            <a:r>
              <a:rPr lang="en-US" sz="1000" dirty="0">
                <a:latin typeface="Lucida Console"/>
                <a:cs typeface="Lucida Console"/>
              </a:rPr>
              <a:t>	    726	     3.6	15169	GOOGLE - Google Inc., US	</a:t>
            </a:r>
          </a:p>
          <a:p>
            <a:pPr marL="0" indent="0">
              <a:buNone/>
            </a:pPr>
            <a:r>
              <a:rPr lang="en-US" sz="1000" dirty="0">
                <a:latin typeface="Lucida Console"/>
                <a:cs typeface="Lucida Console"/>
              </a:rPr>
              <a:t>23	206.53.152.0	    493	     7.2	18705	RIMBLACKBERRY - Research In Motion Limited, CA	</a:t>
            </a:r>
          </a:p>
          <a:p>
            <a:pPr marL="0" indent="0">
              <a:buNone/>
            </a:pPr>
            <a:r>
              <a:rPr lang="en-US" sz="1000" dirty="0">
                <a:latin typeface="Lucida Console"/>
                <a:cs typeface="Lucida Console"/>
              </a:rPr>
              <a:t>24	183.60.153.0	    484	   349.2	4134	CHINANET-BACKBONE No.31	Jin-</a:t>
            </a:r>
            <a:r>
              <a:rPr lang="en-US" sz="1000" dirty="0" err="1">
                <a:latin typeface="Lucida Console"/>
                <a:cs typeface="Lucida Console"/>
              </a:rPr>
              <a:t>rong</a:t>
            </a:r>
            <a:r>
              <a:rPr lang="en-US" sz="1000" dirty="0">
                <a:latin typeface="Lucida Console"/>
                <a:cs typeface="Lucida Console"/>
              </a:rPr>
              <a:t> Street, CN</a:t>
            </a:r>
          </a:p>
          <a:p>
            <a:pPr marL="0" indent="0">
              <a:buNone/>
            </a:pPr>
            <a:r>
              <a:rPr lang="en-US" sz="1000" dirty="0">
                <a:latin typeface="Lucida Console"/>
                <a:cs typeface="Lucida Console"/>
              </a:rPr>
              <a:t>25	199.30.24.0	</a:t>
            </a:r>
            <a:r>
              <a:rPr lang="en-US" sz="1000" dirty="0" smtClean="0">
                <a:latin typeface="Lucida Console"/>
                <a:cs typeface="Lucida Console"/>
              </a:rPr>
              <a:t>	    </a:t>
            </a:r>
            <a:r>
              <a:rPr lang="en-US" sz="1000" dirty="0">
                <a:latin typeface="Lucida Console"/>
                <a:cs typeface="Lucida Console"/>
              </a:rPr>
              <a:t>419	13,339.7	8075	MICROSOFT-CORP-MSN-AS-BLOCK - Microsoft Corporation, US	</a:t>
            </a:r>
            <a:endParaRPr lang="nl-NL" sz="1000" dirty="0" smtClean="0">
              <a:latin typeface="Lucida Console"/>
              <a:cs typeface="Lucida Console"/>
            </a:endParaRPr>
          </a:p>
        </p:txBody>
      </p:sp>
      <p:sp>
        <p:nvSpPr>
          <p:cNvPr id="4" name="Freeform 3"/>
          <p:cNvSpPr/>
          <p:nvPr/>
        </p:nvSpPr>
        <p:spPr>
          <a:xfrm>
            <a:off x="1873392" y="2549110"/>
            <a:ext cx="242908" cy="305778"/>
          </a:xfrm>
          <a:custGeom>
            <a:avLst/>
            <a:gdLst>
              <a:gd name="connsiteX0" fmla="*/ 242908 w 242908"/>
              <a:gd name="connsiteY0" fmla="*/ 140532 h 305778"/>
              <a:gd name="connsiteX1" fmla="*/ 61472 w 242908"/>
              <a:gd name="connsiteY1" fmla="*/ 342 h 305778"/>
              <a:gd name="connsiteX2" fmla="*/ 3742 w 242908"/>
              <a:gd name="connsiteY2" fmla="*/ 107546 h 305778"/>
              <a:gd name="connsiteX3" fmla="*/ 152190 w 242908"/>
              <a:gd name="connsiteY3" fmla="*/ 305462 h 305778"/>
              <a:gd name="connsiteX4" fmla="*/ 209920 w 242908"/>
              <a:gd name="connsiteY4" fmla="*/ 58067 h 305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908" h="305778">
                <a:moveTo>
                  <a:pt x="242908" y="140532"/>
                </a:moveTo>
                <a:cubicBezTo>
                  <a:pt x="172120" y="73186"/>
                  <a:pt x="101333" y="5840"/>
                  <a:pt x="61472" y="342"/>
                </a:cubicBezTo>
                <a:cubicBezTo>
                  <a:pt x="21611" y="-5156"/>
                  <a:pt x="-11378" y="56693"/>
                  <a:pt x="3742" y="107546"/>
                </a:cubicBezTo>
                <a:cubicBezTo>
                  <a:pt x="18862" y="158399"/>
                  <a:pt x="117827" y="313708"/>
                  <a:pt x="152190" y="305462"/>
                </a:cubicBezTo>
                <a:cubicBezTo>
                  <a:pt x="186553" y="297216"/>
                  <a:pt x="209920" y="58067"/>
                  <a:pt x="209920" y="5806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p:cNvSpPr txBox="1"/>
          <p:nvPr/>
        </p:nvSpPr>
        <p:spPr>
          <a:xfrm>
            <a:off x="1266847" y="3044242"/>
            <a:ext cx="6185344" cy="646331"/>
          </a:xfrm>
          <a:prstGeom prst="rect">
            <a:avLst/>
          </a:prstGeom>
          <a:solidFill>
            <a:schemeClr val="bg1"/>
          </a:solidFill>
        </p:spPr>
        <p:txBody>
          <a:bodyPr wrap="square" rtlCol="0">
            <a:spAutoFit/>
          </a:bodyPr>
          <a:lstStyle/>
          <a:p>
            <a:r>
              <a:rPr lang="en-US" dirty="0" smtClean="0">
                <a:latin typeface="AhnbergHand"/>
                <a:cs typeface="AhnbergHand"/>
              </a:rPr>
              <a:t>Yes, I’ve cleared the last octet to (ever so slightly) obscure the stalker’s IP address</a:t>
            </a:r>
            <a:endParaRPr lang="en-US" dirty="0">
              <a:latin typeface="AhnbergHand"/>
              <a:cs typeface="AhnbergHand"/>
            </a:endParaRPr>
          </a:p>
        </p:txBody>
      </p:sp>
      <p:sp>
        <p:nvSpPr>
          <p:cNvPr id="6" name="Freeform 5"/>
          <p:cNvSpPr/>
          <p:nvPr/>
        </p:nvSpPr>
        <p:spPr>
          <a:xfrm>
            <a:off x="1209716" y="3013611"/>
            <a:ext cx="5761900" cy="686438"/>
          </a:xfrm>
          <a:custGeom>
            <a:avLst/>
            <a:gdLst>
              <a:gd name="connsiteX0" fmla="*/ 2753940 w 5761900"/>
              <a:gd name="connsiteY0" fmla="*/ 63617 h 686438"/>
              <a:gd name="connsiteX1" fmla="*/ 1409659 w 5761900"/>
              <a:gd name="connsiteY1" fmla="*/ 55371 h 686438"/>
              <a:gd name="connsiteX2" fmla="*/ 131355 w 5761900"/>
              <a:gd name="connsiteY2" fmla="*/ 63617 h 686438"/>
              <a:gd name="connsiteX3" fmla="*/ 98366 w 5761900"/>
              <a:gd name="connsiteY3" fmla="*/ 376984 h 686438"/>
              <a:gd name="connsiteX4" fmla="*/ 98366 w 5761900"/>
              <a:gd name="connsiteY4" fmla="*/ 632626 h 686438"/>
              <a:gd name="connsiteX5" fmla="*/ 1409659 w 5761900"/>
              <a:gd name="connsiteY5" fmla="*/ 665612 h 686438"/>
              <a:gd name="connsiteX6" fmla="*/ 4444601 w 5761900"/>
              <a:gd name="connsiteY6" fmla="*/ 632626 h 686438"/>
              <a:gd name="connsiteX7" fmla="*/ 5524974 w 5761900"/>
              <a:gd name="connsiteY7" fmla="*/ 682105 h 686438"/>
              <a:gd name="connsiteX8" fmla="*/ 5722905 w 5761900"/>
              <a:gd name="connsiteY8" fmla="*/ 500682 h 686438"/>
              <a:gd name="connsiteX9" fmla="*/ 5731152 w 5761900"/>
              <a:gd name="connsiteY9" fmla="*/ 179068 h 686438"/>
              <a:gd name="connsiteX10" fmla="*/ 5393020 w 5761900"/>
              <a:gd name="connsiteY10" fmla="*/ 5892 h 686438"/>
              <a:gd name="connsiteX11" fmla="*/ 3265262 w 5761900"/>
              <a:gd name="connsiteY11" fmla="*/ 47124 h 686438"/>
              <a:gd name="connsiteX12" fmla="*/ 2473538 w 5761900"/>
              <a:gd name="connsiteY12" fmla="*/ 113096 h 68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1900" h="686438">
                <a:moveTo>
                  <a:pt x="2753940" y="63617"/>
                </a:moveTo>
                <a:lnTo>
                  <a:pt x="1409659" y="55371"/>
                </a:lnTo>
                <a:cubicBezTo>
                  <a:pt x="972562" y="55371"/>
                  <a:pt x="349904" y="10015"/>
                  <a:pt x="131355" y="63617"/>
                </a:cubicBezTo>
                <a:cubicBezTo>
                  <a:pt x="-87194" y="117219"/>
                  <a:pt x="103864" y="282149"/>
                  <a:pt x="98366" y="376984"/>
                </a:cubicBezTo>
                <a:cubicBezTo>
                  <a:pt x="92868" y="471819"/>
                  <a:pt x="-120183" y="584521"/>
                  <a:pt x="98366" y="632626"/>
                </a:cubicBezTo>
                <a:cubicBezTo>
                  <a:pt x="316915" y="680731"/>
                  <a:pt x="685287" y="665612"/>
                  <a:pt x="1409659" y="665612"/>
                </a:cubicBezTo>
                <a:cubicBezTo>
                  <a:pt x="2134031" y="665612"/>
                  <a:pt x="3758715" y="629877"/>
                  <a:pt x="4444601" y="632626"/>
                </a:cubicBezTo>
                <a:cubicBezTo>
                  <a:pt x="5130487" y="635375"/>
                  <a:pt x="5311923" y="704096"/>
                  <a:pt x="5524974" y="682105"/>
                </a:cubicBezTo>
                <a:cubicBezTo>
                  <a:pt x="5738025" y="660114"/>
                  <a:pt x="5688542" y="584522"/>
                  <a:pt x="5722905" y="500682"/>
                </a:cubicBezTo>
                <a:cubicBezTo>
                  <a:pt x="5757268" y="416842"/>
                  <a:pt x="5786133" y="261533"/>
                  <a:pt x="5731152" y="179068"/>
                </a:cubicBezTo>
                <a:cubicBezTo>
                  <a:pt x="5676171" y="96603"/>
                  <a:pt x="5804002" y="27883"/>
                  <a:pt x="5393020" y="5892"/>
                </a:cubicBezTo>
                <a:cubicBezTo>
                  <a:pt x="4982038" y="-16099"/>
                  <a:pt x="3751842" y="29257"/>
                  <a:pt x="3265262" y="47124"/>
                </a:cubicBezTo>
                <a:cubicBezTo>
                  <a:pt x="2778682" y="64991"/>
                  <a:pt x="2626110" y="89043"/>
                  <a:pt x="2473538" y="11309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2161557" y="2645930"/>
            <a:ext cx="1114921" cy="372498"/>
          </a:xfrm>
          <a:custGeom>
            <a:avLst/>
            <a:gdLst>
              <a:gd name="connsiteX0" fmla="*/ 0 w 1114921"/>
              <a:gd name="connsiteY0" fmla="*/ 20505 h 372498"/>
              <a:gd name="connsiteX1" fmla="*/ 564432 w 1114921"/>
              <a:gd name="connsiteY1" fmla="*/ 37105 h 372498"/>
              <a:gd name="connsiteX2" fmla="*/ 1087361 w 1114921"/>
              <a:gd name="connsiteY2" fmla="*/ 360811 h 372498"/>
              <a:gd name="connsiteX3" fmla="*/ 1045859 w 1114921"/>
              <a:gd name="connsiteY3" fmla="*/ 236309 h 372498"/>
              <a:gd name="connsiteX4" fmla="*/ 1079060 w 1114921"/>
              <a:gd name="connsiteY4" fmla="*/ 369111 h 372498"/>
              <a:gd name="connsiteX5" fmla="*/ 904751 w 1114921"/>
              <a:gd name="connsiteY5" fmla="*/ 335911 h 37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4921" h="372498">
                <a:moveTo>
                  <a:pt x="0" y="20505"/>
                </a:moveTo>
                <a:cubicBezTo>
                  <a:pt x="191602" y="446"/>
                  <a:pt x="383205" y="-19613"/>
                  <a:pt x="564432" y="37105"/>
                </a:cubicBezTo>
                <a:cubicBezTo>
                  <a:pt x="745659" y="93823"/>
                  <a:pt x="1007123" y="327610"/>
                  <a:pt x="1087361" y="360811"/>
                </a:cubicBezTo>
                <a:cubicBezTo>
                  <a:pt x="1167599" y="394012"/>
                  <a:pt x="1047242" y="234926"/>
                  <a:pt x="1045859" y="236309"/>
                </a:cubicBezTo>
                <a:cubicBezTo>
                  <a:pt x="1044476" y="237692"/>
                  <a:pt x="1102578" y="352511"/>
                  <a:pt x="1079060" y="369111"/>
                </a:cubicBezTo>
                <a:cubicBezTo>
                  <a:pt x="1055542" y="385711"/>
                  <a:pt x="904751" y="335911"/>
                  <a:pt x="904751" y="335911"/>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66427027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Proxies?</a:t>
            </a:r>
            <a:endParaRPr lang="en-US" dirty="0"/>
          </a:p>
        </p:txBody>
      </p:sp>
      <p:sp>
        <p:nvSpPr>
          <p:cNvPr id="3" name="Content Placeholder 2"/>
          <p:cNvSpPr>
            <a:spLocks noGrp="1"/>
          </p:cNvSpPr>
          <p:nvPr>
            <p:ph idx="1"/>
          </p:nvPr>
        </p:nvSpPr>
        <p:spPr/>
        <p:txBody>
          <a:bodyPr/>
          <a:lstStyle/>
          <a:p>
            <a:pPr marL="0" indent="0">
              <a:buNone/>
            </a:pPr>
            <a:r>
              <a:rPr lang="en-US" dirty="0" smtClean="0"/>
              <a:t>Could this be a variant of a web proxy or active middleware content service that is harvesting URLs off the wire?</a:t>
            </a:r>
          </a:p>
          <a:p>
            <a:pPr lvl="1"/>
            <a:r>
              <a:rPr lang="en-US" dirty="0" smtClean="0"/>
              <a:t>A strong indicator of a local proxy device is that it is located in the same AS as the end client.</a:t>
            </a:r>
          </a:p>
          <a:p>
            <a:pPr lvl="1"/>
            <a:r>
              <a:rPr lang="en-US" dirty="0" smtClean="0"/>
              <a:t>Let’s filter that list of URL stalkers  and look at those stalkers that use a different Origin AS from the original request</a:t>
            </a:r>
          </a:p>
          <a:p>
            <a:pPr lvl="1"/>
            <a:r>
              <a:rPr lang="en-US" dirty="0"/>
              <a:t>H</a:t>
            </a:r>
            <a:r>
              <a:rPr lang="en-US" dirty="0" smtClean="0"/>
              <a:t>ere’s what we see…</a:t>
            </a:r>
          </a:p>
          <a:p>
            <a:pPr marL="0" indent="0">
              <a:buNone/>
            </a:pPr>
            <a:endParaRPr lang="en-US" dirty="0"/>
          </a:p>
        </p:txBody>
      </p:sp>
    </p:spTree>
    <p:extLst>
      <p:ext uri="{BB962C8B-B14F-4D97-AF65-F5344CB8AC3E}">
        <p14:creationId xmlns:p14="http://schemas.microsoft.com/office/powerpoint/2010/main" val="85686050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Origin AS Stalkers</a:t>
            </a:r>
            <a:endParaRPr lang="en-US" dirty="0"/>
          </a:p>
        </p:txBody>
      </p:sp>
      <p:sp>
        <p:nvSpPr>
          <p:cNvPr id="3" name="Content Placeholder 2"/>
          <p:cNvSpPr>
            <a:spLocks noGrp="1"/>
          </p:cNvSpPr>
          <p:nvPr>
            <p:ph idx="1"/>
          </p:nvPr>
        </p:nvSpPr>
        <p:spPr>
          <a:xfrm>
            <a:off x="457200" y="1290712"/>
            <a:ext cx="8229600" cy="4525963"/>
          </a:xfrm>
        </p:spPr>
        <p:txBody>
          <a:bodyPr>
            <a:noAutofit/>
          </a:bodyPr>
          <a:lstStyle/>
          <a:p>
            <a:pPr marL="0" indent="0">
              <a:buNone/>
            </a:pPr>
            <a:r>
              <a:rPr lang="nl-NL" sz="1000" b="1" dirty="0">
                <a:solidFill>
                  <a:srgbClr val="0000FF"/>
                </a:solidFill>
                <a:latin typeface="Lucida Console"/>
                <a:cs typeface="Lucida Console"/>
              </a:rPr>
              <a:t>Rank  IP Net	</a:t>
            </a:r>
            <a:r>
              <a:rPr lang="nl-NL" sz="1000" b="1" dirty="0" smtClean="0">
                <a:solidFill>
                  <a:srgbClr val="0000FF"/>
                </a:solidFill>
                <a:latin typeface="Lucida Console"/>
                <a:cs typeface="Lucida Console"/>
              </a:rPr>
              <a:t>	      #</a:t>
            </a:r>
            <a:r>
              <a:rPr lang="nl-NL" sz="1000" b="1" dirty="0">
                <a:solidFill>
                  <a:srgbClr val="0000FF"/>
                </a:solidFill>
                <a:latin typeface="Lucida Console"/>
                <a:cs typeface="Lucida Console"/>
              </a:rPr>
              <a:t>	</a:t>
            </a:r>
            <a:r>
              <a:rPr lang="nl-NL" sz="1000" b="1" dirty="0" err="1" smtClean="0">
                <a:solidFill>
                  <a:srgbClr val="0000FF"/>
                </a:solidFill>
                <a:latin typeface="Lucida Console"/>
                <a:cs typeface="Lucida Console"/>
              </a:rPr>
              <a:t>Avg</a:t>
            </a:r>
            <a:r>
              <a:rPr lang="nl-NL" sz="1000" b="1" dirty="0" smtClean="0">
                <a:solidFill>
                  <a:srgbClr val="0000FF"/>
                </a:solidFill>
                <a:latin typeface="Lucida Console"/>
                <a:cs typeface="Lucida Console"/>
              </a:rPr>
              <a:t> Delay</a:t>
            </a:r>
            <a:r>
              <a:rPr lang="nl-NL" sz="1000" b="1" dirty="0">
                <a:solidFill>
                  <a:srgbClr val="0000FF"/>
                </a:solidFill>
                <a:latin typeface="Lucida Console"/>
                <a:cs typeface="Lucida Console"/>
              </a:rPr>
              <a:t>	 </a:t>
            </a:r>
            <a:r>
              <a:rPr lang="nl-NL" sz="1000" b="1" dirty="0" smtClean="0">
                <a:solidFill>
                  <a:srgbClr val="0000FF"/>
                </a:solidFill>
                <a:latin typeface="Lucida Console"/>
                <a:cs typeface="Lucida Console"/>
              </a:rPr>
              <a:t> AS</a:t>
            </a:r>
            <a:r>
              <a:rPr lang="nl-NL" sz="1000" b="1" dirty="0">
                <a:solidFill>
                  <a:srgbClr val="0000FF"/>
                </a:solidFill>
                <a:latin typeface="Lucida Console"/>
                <a:cs typeface="Lucida Console"/>
              </a:rPr>
              <a:t>	</a:t>
            </a:r>
            <a:r>
              <a:rPr lang="nl-NL" sz="1000" b="1" dirty="0" smtClean="0">
                <a:solidFill>
                  <a:srgbClr val="0000FF"/>
                </a:solidFill>
                <a:latin typeface="Lucida Console"/>
                <a:cs typeface="Lucida Console"/>
              </a:rPr>
              <a:t>          </a:t>
            </a:r>
            <a:r>
              <a:rPr lang="nl-NL" sz="1000" b="1" dirty="0" err="1" smtClean="0">
                <a:solidFill>
                  <a:srgbClr val="0000FF"/>
                </a:solidFill>
                <a:latin typeface="Lucida Console"/>
                <a:cs typeface="Lucida Console"/>
              </a:rPr>
              <a:t>Description</a:t>
            </a:r>
            <a:endParaRPr lang="en-AU" sz="1000" dirty="0">
              <a:solidFill>
                <a:srgbClr val="0000FF"/>
              </a:solidFill>
              <a:latin typeface="Lucida Console"/>
              <a:cs typeface="Lucida Console"/>
            </a:endParaRPr>
          </a:p>
          <a:p>
            <a:pPr marL="0" indent="0">
              <a:buNone/>
            </a:pPr>
            <a:r>
              <a:rPr lang="nl-NL" sz="1000" dirty="0">
                <a:latin typeface="Lucida Console"/>
                <a:cs typeface="Lucida Console"/>
              </a:rPr>
              <a:t>1	119.147.146.0	132,456	   75.1	 </a:t>
            </a:r>
            <a:r>
              <a:rPr lang="nl-NL" sz="1000" dirty="0" smtClean="0">
                <a:latin typeface="Lucida Console"/>
                <a:cs typeface="Lucida Console"/>
              </a:rPr>
              <a:t>4134	</a:t>
            </a:r>
            <a:r>
              <a:rPr lang="nl-NL" sz="1000" dirty="0">
                <a:latin typeface="Lucida Console"/>
                <a:cs typeface="Lucida Console"/>
              </a:rPr>
              <a:t>	CHINANET-BACKBONE No.31	</a:t>
            </a:r>
            <a:r>
              <a:rPr lang="nl-NL" sz="1000" dirty="0" err="1">
                <a:latin typeface="Lucida Console"/>
                <a:cs typeface="Lucida Console"/>
              </a:rPr>
              <a:t>Jin</a:t>
            </a:r>
            <a:r>
              <a:rPr lang="nl-NL" sz="1000" dirty="0">
                <a:latin typeface="Lucida Console"/>
                <a:cs typeface="Lucida Console"/>
              </a:rPr>
              <a:t>-rong </a:t>
            </a:r>
            <a:r>
              <a:rPr lang="nl-NL" sz="1000" dirty="0" err="1">
                <a:latin typeface="Lucida Console"/>
                <a:cs typeface="Lucida Console"/>
              </a:rPr>
              <a:t>Street,CN</a:t>
            </a:r>
            <a:endParaRPr lang="nl-NL" sz="1000" dirty="0">
              <a:latin typeface="Lucida Console"/>
              <a:cs typeface="Lucida Console"/>
            </a:endParaRPr>
          </a:p>
          <a:p>
            <a:pPr marL="0" indent="0">
              <a:buNone/>
            </a:pPr>
            <a:r>
              <a:rPr lang="nl-NL" sz="1000" dirty="0">
                <a:latin typeface="Lucida Console"/>
                <a:cs typeface="Lucida Console"/>
              </a:rPr>
              <a:t>2	</a:t>
            </a:r>
            <a:r>
              <a:rPr lang="nl-NL" sz="1000" dirty="0" smtClean="0">
                <a:latin typeface="Lucida Console"/>
                <a:cs typeface="Lucida Console"/>
              </a:rPr>
              <a:t>221.176.4.0	</a:t>
            </a:r>
            <a:r>
              <a:rPr lang="nl-NL" sz="1000" dirty="0">
                <a:latin typeface="Lucida Console"/>
                <a:cs typeface="Lucida Console"/>
              </a:rPr>
              <a:t>	  4,954	  280.6	 </a:t>
            </a:r>
            <a:r>
              <a:rPr lang="nl-NL" sz="1000" dirty="0" smtClean="0">
                <a:latin typeface="Lucida Console"/>
                <a:cs typeface="Lucida Console"/>
              </a:rPr>
              <a:t>9808	</a:t>
            </a:r>
            <a:r>
              <a:rPr lang="nl-NL" sz="1000" dirty="0">
                <a:latin typeface="Lucida Console"/>
                <a:cs typeface="Lucida Console"/>
              </a:rPr>
              <a:t>	CMNET-GD </a:t>
            </a:r>
            <a:r>
              <a:rPr lang="nl-NL" sz="1000" dirty="0" err="1">
                <a:latin typeface="Lucida Console"/>
                <a:cs typeface="Lucida Console"/>
              </a:rPr>
              <a:t>Guangdong</a:t>
            </a:r>
            <a:r>
              <a:rPr lang="nl-NL" sz="1000" dirty="0">
                <a:latin typeface="Lucida Console"/>
                <a:cs typeface="Lucida Console"/>
              </a:rPr>
              <a:t> </a:t>
            </a:r>
            <a:r>
              <a:rPr lang="nl-NL" sz="1000" dirty="0" err="1">
                <a:latin typeface="Lucida Console"/>
                <a:cs typeface="Lucida Console"/>
              </a:rPr>
              <a:t>Mobile,CN</a:t>
            </a:r>
            <a:endParaRPr lang="nl-NL" sz="1000" dirty="0">
              <a:latin typeface="Lucida Console"/>
              <a:cs typeface="Lucida Console"/>
            </a:endParaRPr>
          </a:p>
          <a:p>
            <a:pPr marL="0" indent="0">
              <a:buNone/>
            </a:pPr>
            <a:r>
              <a:rPr lang="nl-NL" sz="1000" dirty="0">
                <a:latin typeface="Lucida Console"/>
                <a:cs typeface="Lucida Console"/>
              </a:rPr>
              <a:t>3	</a:t>
            </a:r>
            <a:r>
              <a:rPr lang="nl-NL" sz="1000" dirty="0" smtClean="0">
                <a:latin typeface="Lucida Console"/>
                <a:cs typeface="Lucida Console"/>
              </a:rPr>
              <a:t>69.41.14.0	</a:t>
            </a:r>
            <a:r>
              <a:rPr lang="nl-NL" sz="1000" dirty="0">
                <a:latin typeface="Lucida Console"/>
                <a:cs typeface="Lucida Console"/>
              </a:rPr>
              <a:t>	  2,745	1,152.6	 47018	CE-BGPAC - </a:t>
            </a:r>
            <a:r>
              <a:rPr lang="nl-NL" sz="1000" dirty="0" err="1">
                <a:latin typeface="Lucida Console"/>
                <a:cs typeface="Lucida Console"/>
              </a:rPr>
              <a:t>Covenant</a:t>
            </a:r>
            <a:r>
              <a:rPr lang="nl-NL" sz="1000" dirty="0">
                <a:latin typeface="Lucida Console"/>
                <a:cs typeface="Lucida Console"/>
              </a:rPr>
              <a:t> </a:t>
            </a:r>
            <a:r>
              <a:rPr lang="nl-NL" sz="1000" dirty="0" err="1">
                <a:latin typeface="Lucida Console"/>
                <a:cs typeface="Lucida Console"/>
              </a:rPr>
              <a:t>Eyes</a:t>
            </a:r>
            <a:r>
              <a:rPr lang="nl-NL" sz="1000" dirty="0">
                <a:latin typeface="Lucida Console"/>
                <a:cs typeface="Lucida Console"/>
              </a:rPr>
              <a:t> </a:t>
            </a:r>
            <a:r>
              <a:rPr lang="nl-NL" sz="1000" dirty="0" err="1">
                <a:latin typeface="Lucida Console"/>
                <a:cs typeface="Lucida Console"/>
              </a:rPr>
              <a:t>Inc.,US</a:t>
            </a:r>
            <a:endParaRPr lang="nl-NL" sz="1000" dirty="0">
              <a:latin typeface="Lucida Console"/>
              <a:cs typeface="Lucida Console"/>
            </a:endParaRPr>
          </a:p>
          <a:p>
            <a:pPr marL="0" indent="0">
              <a:buNone/>
            </a:pPr>
            <a:r>
              <a:rPr lang="nl-NL" sz="1000" dirty="0">
                <a:latin typeface="Lucida Console"/>
                <a:cs typeface="Lucida Console"/>
              </a:rPr>
              <a:t>4	64.125.188.0	  2,070	1,181.7	 </a:t>
            </a:r>
            <a:r>
              <a:rPr lang="nl-NL" sz="1000" dirty="0" smtClean="0">
                <a:latin typeface="Lucida Console"/>
                <a:cs typeface="Lucida Console"/>
              </a:rPr>
              <a:t>6461	</a:t>
            </a:r>
            <a:r>
              <a:rPr lang="nl-NL" sz="1000" dirty="0">
                <a:latin typeface="Lucida Console"/>
                <a:cs typeface="Lucida Console"/>
              </a:rPr>
              <a:t>	ABOVENET - </a:t>
            </a:r>
            <a:r>
              <a:rPr lang="nl-NL" sz="1000" dirty="0" err="1">
                <a:latin typeface="Lucida Console"/>
                <a:cs typeface="Lucida Console"/>
              </a:rPr>
              <a:t>Abovenet</a:t>
            </a:r>
            <a:r>
              <a:rPr lang="nl-NL" sz="1000" dirty="0">
                <a:latin typeface="Lucida Console"/>
                <a:cs typeface="Lucida Console"/>
              </a:rPr>
              <a:t> Communications </a:t>
            </a:r>
            <a:r>
              <a:rPr lang="nl-NL" sz="1000" dirty="0" err="1">
                <a:latin typeface="Lucida Console"/>
                <a:cs typeface="Lucida Console"/>
              </a:rPr>
              <a:t>Inc,US</a:t>
            </a:r>
            <a:endParaRPr lang="nl-NL" sz="1000" dirty="0">
              <a:latin typeface="Lucida Console"/>
              <a:cs typeface="Lucida Console"/>
            </a:endParaRPr>
          </a:p>
          <a:p>
            <a:pPr marL="0" indent="0">
              <a:buNone/>
            </a:pPr>
            <a:r>
              <a:rPr lang="nl-NL" sz="1000" dirty="0">
                <a:latin typeface="Lucida Console"/>
                <a:cs typeface="Lucida Console"/>
              </a:rPr>
              <a:t>5	208.184.77.0	  1,058	1,001.4	 </a:t>
            </a:r>
            <a:r>
              <a:rPr lang="nl-NL" sz="1000" dirty="0" smtClean="0">
                <a:latin typeface="Lucida Console"/>
                <a:cs typeface="Lucida Console"/>
              </a:rPr>
              <a:t>6461	</a:t>
            </a:r>
            <a:r>
              <a:rPr lang="nl-NL" sz="1000" dirty="0">
                <a:latin typeface="Lucida Console"/>
                <a:cs typeface="Lucida Console"/>
              </a:rPr>
              <a:t>	ABOVENET - </a:t>
            </a:r>
            <a:r>
              <a:rPr lang="nl-NL" sz="1000" dirty="0" err="1">
                <a:latin typeface="Lucida Console"/>
                <a:cs typeface="Lucida Console"/>
              </a:rPr>
              <a:t>Abovenet</a:t>
            </a:r>
            <a:r>
              <a:rPr lang="nl-NL" sz="1000" dirty="0">
                <a:latin typeface="Lucida Console"/>
                <a:cs typeface="Lucida Console"/>
              </a:rPr>
              <a:t> Communications </a:t>
            </a:r>
            <a:r>
              <a:rPr lang="nl-NL" sz="1000" dirty="0" err="1">
                <a:latin typeface="Lucida Console"/>
                <a:cs typeface="Lucida Console"/>
              </a:rPr>
              <a:t>Inc,US</a:t>
            </a:r>
            <a:endParaRPr lang="nl-NL" sz="1000" dirty="0">
              <a:latin typeface="Lucida Console"/>
              <a:cs typeface="Lucida Console"/>
            </a:endParaRPr>
          </a:p>
          <a:p>
            <a:pPr marL="0" indent="0">
              <a:buNone/>
            </a:pPr>
            <a:r>
              <a:rPr lang="nl-NL" sz="1000" dirty="0">
                <a:latin typeface="Lucida Console"/>
                <a:cs typeface="Lucida Console"/>
              </a:rPr>
              <a:t>6	64.124.98.0	</a:t>
            </a:r>
            <a:r>
              <a:rPr lang="nl-NL" sz="1000" dirty="0" smtClean="0">
                <a:latin typeface="Lucida Console"/>
                <a:cs typeface="Lucida Console"/>
              </a:rPr>
              <a:t>	  </a:t>
            </a:r>
            <a:r>
              <a:rPr lang="nl-NL" sz="1000" dirty="0">
                <a:latin typeface="Lucida Console"/>
                <a:cs typeface="Lucida Console"/>
              </a:rPr>
              <a:t>1,055	1,377.7	 </a:t>
            </a:r>
            <a:r>
              <a:rPr lang="nl-NL" sz="1000" dirty="0" smtClean="0">
                <a:latin typeface="Lucida Console"/>
                <a:cs typeface="Lucida Console"/>
              </a:rPr>
              <a:t>6461	</a:t>
            </a:r>
            <a:r>
              <a:rPr lang="nl-NL" sz="1000" dirty="0">
                <a:latin typeface="Lucida Console"/>
                <a:cs typeface="Lucida Console"/>
              </a:rPr>
              <a:t>	ABOVENET - </a:t>
            </a:r>
            <a:r>
              <a:rPr lang="nl-NL" sz="1000" dirty="0" err="1">
                <a:latin typeface="Lucida Console"/>
                <a:cs typeface="Lucida Console"/>
              </a:rPr>
              <a:t>Abovenet</a:t>
            </a:r>
            <a:r>
              <a:rPr lang="nl-NL" sz="1000" dirty="0">
                <a:latin typeface="Lucida Console"/>
                <a:cs typeface="Lucida Console"/>
              </a:rPr>
              <a:t> Communications </a:t>
            </a:r>
            <a:r>
              <a:rPr lang="nl-NL" sz="1000" dirty="0" err="1">
                <a:latin typeface="Lucida Console"/>
                <a:cs typeface="Lucida Console"/>
              </a:rPr>
              <a:t>Inc,US</a:t>
            </a:r>
            <a:endParaRPr lang="nl-NL" sz="1000" dirty="0">
              <a:latin typeface="Lucida Console"/>
              <a:cs typeface="Lucida Console"/>
            </a:endParaRPr>
          </a:p>
          <a:p>
            <a:pPr marL="0" indent="0">
              <a:buNone/>
            </a:pPr>
            <a:r>
              <a:rPr lang="nl-NL" sz="1000" dirty="0">
                <a:latin typeface="Lucida Console"/>
                <a:cs typeface="Lucida Console"/>
              </a:rPr>
              <a:t>7	183.60.153.0	    365	  393.4	 4134	</a:t>
            </a:r>
            <a:r>
              <a:rPr lang="nl-NL" sz="1000" dirty="0" smtClean="0">
                <a:latin typeface="Lucida Console"/>
                <a:cs typeface="Lucida Console"/>
              </a:rPr>
              <a:t>	CHINANET</a:t>
            </a:r>
            <a:r>
              <a:rPr lang="nl-NL" sz="1000" dirty="0">
                <a:latin typeface="Lucida Console"/>
                <a:cs typeface="Lucida Console"/>
              </a:rPr>
              <a:t>-BACKBONE No.31	</a:t>
            </a:r>
            <a:r>
              <a:rPr lang="nl-NL" sz="1000" dirty="0" err="1">
                <a:latin typeface="Lucida Console"/>
                <a:cs typeface="Lucida Console"/>
              </a:rPr>
              <a:t>Jin</a:t>
            </a:r>
            <a:r>
              <a:rPr lang="nl-NL" sz="1000" dirty="0">
                <a:latin typeface="Lucida Console"/>
                <a:cs typeface="Lucida Console"/>
              </a:rPr>
              <a:t>-rong </a:t>
            </a:r>
            <a:r>
              <a:rPr lang="nl-NL" sz="1000" dirty="0" err="1">
                <a:latin typeface="Lucida Console"/>
                <a:cs typeface="Lucida Console"/>
              </a:rPr>
              <a:t>Street,CN</a:t>
            </a:r>
            <a:endParaRPr lang="nl-NL" sz="1000" dirty="0">
              <a:latin typeface="Lucida Console"/>
              <a:cs typeface="Lucida Console"/>
            </a:endParaRPr>
          </a:p>
          <a:p>
            <a:pPr marL="0" indent="0">
              <a:buNone/>
            </a:pPr>
            <a:r>
              <a:rPr lang="nl-NL" sz="1000" dirty="0">
                <a:latin typeface="Lucida Console"/>
                <a:cs typeface="Lucida Console"/>
              </a:rPr>
              <a:t>8	223.27.200.0	    315	    3.5	 45796	BBCONNECT-TH-AS-AP BB Connect </a:t>
            </a:r>
            <a:r>
              <a:rPr lang="nl-NL" sz="1000" dirty="0" err="1">
                <a:latin typeface="Lucida Console"/>
                <a:cs typeface="Lucida Console"/>
              </a:rPr>
              <a:t>Co.</a:t>
            </a:r>
            <a:r>
              <a:rPr lang="nl-NL" sz="1000" dirty="0">
                <a:latin typeface="Lucida Console"/>
                <a:cs typeface="Lucida Console"/>
              </a:rPr>
              <a:t> </a:t>
            </a:r>
            <a:r>
              <a:rPr lang="nl-NL" sz="1000" dirty="0" err="1">
                <a:latin typeface="Lucida Console"/>
                <a:cs typeface="Lucida Console"/>
              </a:rPr>
              <a:t>Ltd.,TH</a:t>
            </a:r>
            <a:endParaRPr lang="nl-NL" sz="1000" dirty="0">
              <a:latin typeface="Lucida Console"/>
              <a:cs typeface="Lucida Console"/>
            </a:endParaRPr>
          </a:p>
          <a:p>
            <a:pPr marL="0" indent="0">
              <a:buNone/>
            </a:pPr>
            <a:r>
              <a:rPr lang="nl-NL" sz="1000" dirty="0">
                <a:latin typeface="Lucida Console"/>
                <a:cs typeface="Lucida Console"/>
              </a:rPr>
              <a:t>9	101.226.33.0	    239	2,591.2	 </a:t>
            </a:r>
            <a:r>
              <a:rPr lang="nl-NL" sz="1000" dirty="0" smtClean="0">
                <a:latin typeface="Lucida Console"/>
                <a:cs typeface="Lucida Console"/>
              </a:rPr>
              <a:t>4812	</a:t>
            </a:r>
            <a:r>
              <a:rPr lang="nl-NL" sz="1000" dirty="0">
                <a:latin typeface="Lucida Console"/>
                <a:cs typeface="Lucida Console"/>
              </a:rPr>
              <a:t>	CHINANET-SH-AP China Telecom (Group),CN</a:t>
            </a:r>
          </a:p>
          <a:p>
            <a:pPr marL="0" indent="0">
              <a:buNone/>
            </a:pPr>
            <a:r>
              <a:rPr lang="nl-NL" sz="1000" dirty="0">
                <a:latin typeface="Lucida Console"/>
                <a:cs typeface="Lucida Console"/>
              </a:rPr>
              <a:t>10	180.153.206.0	    222	2,292.9	 </a:t>
            </a:r>
            <a:r>
              <a:rPr lang="nl-NL" sz="1000" dirty="0" smtClean="0">
                <a:latin typeface="Lucida Console"/>
                <a:cs typeface="Lucida Console"/>
              </a:rPr>
              <a:t>4812	</a:t>
            </a:r>
            <a:r>
              <a:rPr lang="nl-NL" sz="1000" dirty="0">
                <a:latin typeface="Lucida Console"/>
                <a:cs typeface="Lucida Console"/>
              </a:rPr>
              <a:t>	CHINANET-SH-AP China Telecom (Group),CN</a:t>
            </a:r>
          </a:p>
          <a:p>
            <a:pPr marL="0" indent="0">
              <a:buNone/>
            </a:pPr>
            <a:r>
              <a:rPr lang="nl-NL" sz="1000" dirty="0">
                <a:latin typeface="Lucida Console"/>
                <a:cs typeface="Lucida Console"/>
              </a:rPr>
              <a:t>11	180.153.214.0	    161	2,436.1	 </a:t>
            </a:r>
            <a:r>
              <a:rPr lang="nl-NL" sz="1000" dirty="0" smtClean="0">
                <a:latin typeface="Lucida Console"/>
                <a:cs typeface="Lucida Console"/>
              </a:rPr>
              <a:t>4812	</a:t>
            </a:r>
            <a:r>
              <a:rPr lang="nl-NL" sz="1000" dirty="0">
                <a:latin typeface="Lucida Console"/>
                <a:cs typeface="Lucida Console"/>
              </a:rPr>
              <a:t>	CHINANET-SH-AP China Telecom (Group),CN</a:t>
            </a:r>
          </a:p>
          <a:p>
            <a:pPr marL="0" indent="0">
              <a:buNone/>
            </a:pPr>
            <a:r>
              <a:rPr lang="nl-NL" sz="1000" dirty="0">
                <a:latin typeface="Lucida Console"/>
                <a:cs typeface="Lucida Console"/>
              </a:rPr>
              <a:t>12	101.226.66.0	    143	3,068.0	 </a:t>
            </a:r>
            <a:r>
              <a:rPr lang="nl-NL" sz="1000" dirty="0" smtClean="0">
                <a:latin typeface="Lucida Console"/>
                <a:cs typeface="Lucida Console"/>
              </a:rPr>
              <a:t>4812	</a:t>
            </a:r>
            <a:r>
              <a:rPr lang="nl-NL" sz="1000" dirty="0">
                <a:latin typeface="Lucida Console"/>
                <a:cs typeface="Lucida Console"/>
              </a:rPr>
              <a:t>	CHINANET-SH-AP China Telecom (Group),CN</a:t>
            </a:r>
          </a:p>
          <a:p>
            <a:pPr marL="0" indent="0">
              <a:buNone/>
            </a:pPr>
            <a:r>
              <a:rPr lang="nl-NL" sz="1000" dirty="0">
                <a:latin typeface="Lucida Console"/>
                <a:cs typeface="Lucida Console"/>
              </a:rPr>
              <a:t>13	112.64.235.0	    142	3,304.6	 17621	CNCGROUP-SH China </a:t>
            </a:r>
            <a:r>
              <a:rPr lang="nl-NL" sz="1000" dirty="0" err="1">
                <a:latin typeface="Lucida Console"/>
                <a:cs typeface="Lucida Console"/>
              </a:rPr>
              <a:t>Unicom</a:t>
            </a:r>
            <a:r>
              <a:rPr lang="nl-NL" sz="1000" dirty="0">
                <a:latin typeface="Lucida Console"/>
                <a:cs typeface="Lucida Console"/>
              </a:rPr>
              <a:t> Shanghai </a:t>
            </a:r>
            <a:r>
              <a:rPr lang="nl-NL" sz="1000" dirty="0" err="1">
                <a:latin typeface="Lucida Console"/>
                <a:cs typeface="Lucida Console"/>
              </a:rPr>
              <a:t>network,CN</a:t>
            </a:r>
            <a:endParaRPr lang="nl-NL" sz="1000" dirty="0">
              <a:latin typeface="Lucida Console"/>
              <a:cs typeface="Lucida Console"/>
            </a:endParaRPr>
          </a:p>
          <a:p>
            <a:pPr marL="0" indent="0">
              <a:buNone/>
            </a:pPr>
            <a:r>
              <a:rPr lang="nl-NL" sz="1000" dirty="0">
                <a:latin typeface="Lucida Console"/>
                <a:cs typeface="Lucida Console"/>
              </a:rPr>
              <a:t>14	180.153.201.0	    105	3,079.3	 </a:t>
            </a:r>
            <a:r>
              <a:rPr lang="nl-NL" sz="1000" dirty="0" smtClean="0">
                <a:latin typeface="Lucida Console"/>
                <a:cs typeface="Lucida Console"/>
              </a:rPr>
              <a:t>4812	</a:t>
            </a:r>
            <a:r>
              <a:rPr lang="nl-NL" sz="1000" dirty="0">
                <a:latin typeface="Lucida Console"/>
                <a:cs typeface="Lucida Console"/>
              </a:rPr>
              <a:t>	CHINANET-SH-AP China Telecom (Group),CN</a:t>
            </a:r>
          </a:p>
          <a:p>
            <a:pPr marL="0" indent="0">
              <a:buNone/>
            </a:pPr>
            <a:r>
              <a:rPr lang="nl-NL" sz="1000" dirty="0">
                <a:latin typeface="Lucida Console"/>
                <a:cs typeface="Lucida Console"/>
              </a:rPr>
              <a:t>15	180.153.163.0	    94	3,739.5	 </a:t>
            </a:r>
            <a:r>
              <a:rPr lang="nl-NL" sz="1000" dirty="0" smtClean="0">
                <a:latin typeface="Lucida Console"/>
                <a:cs typeface="Lucida Console"/>
              </a:rPr>
              <a:t>4812	</a:t>
            </a:r>
            <a:r>
              <a:rPr lang="nl-NL" sz="1000" dirty="0">
                <a:latin typeface="Lucida Console"/>
                <a:cs typeface="Lucida Console"/>
              </a:rPr>
              <a:t>	CHINANET-SH-AP China Telecom (Group),CN</a:t>
            </a:r>
          </a:p>
          <a:p>
            <a:pPr marL="0" indent="0">
              <a:buNone/>
            </a:pPr>
            <a:r>
              <a:rPr lang="nl-NL" sz="1000" dirty="0">
                <a:latin typeface="Lucida Console"/>
                <a:cs typeface="Lucida Console"/>
              </a:rPr>
              <a:t>16	101.226.89.0	    77	2,392.5	 </a:t>
            </a:r>
            <a:r>
              <a:rPr lang="nl-NL" sz="1000" dirty="0" smtClean="0">
                <a:latin typeface="Lucida Console"/>
                <a:cs typeface="Lucida Console"/>
              </a:rPr>
              <a:t>4812	</a:t>
            </a:r>
            <a:r>
              <a:rPr lang="nl-NL" sz="1000" dirty="0">
                <a:latin typeface="Lucida Console"/>
                <a:cs typeface="Lucida Console"/>
              </a:rPr>
              <a:t>	CHINANET-SH-AP China Telecom (Group),CN</a:t>
            </a:r>
          </a:p>
          <a:p>
            <a:pPr marL="0" indent="0">
              <a:buNone/>
            </a:pPr>
            <a:r>
              <a:rPr lang="nl-NL" sz="1000" dirty="0">
                <a:latin typeface="Lucida Console"/>
                <a:cs typeface="Lucida Console"/>
              </a:rPr>
              <a:t>17	111.206.125.0	    71	   47.4	 </a:t>
            </a:r>
            <a:r>
              <a:rPr lang="nl-NL" sz="1000" dirty="0" smtClean="0">
                <a:latin typeface="Lucida Console"/>
                <a:cs typeface="Lucida Console"/>
              </a:rPr>
              <a:t>4808	</a:t>
            </a:r>
            <a:r>
              <a:rPr lang="nl-NL" sz="1000" dirty="0">
                <a:latin typeface="Lucida Console"/>
                <a:cs typeface="Lucida Console"/>
              </a:rPr>
              <a:t>	CHINA169-BJ CNCGROUP IP </a:t>
            </a:r>
            <a:r>
              <a:rPr lang="nl-NL" sz="1000" dirty="0" err="1">
                <a:latin typeface="Lucida Console"/>
                <a:cs typeface="Lucida Console"/>
              </a:rPr>
              <a:t>network</a:t>
            </a:r>
            <a:r>
              <a:rPr lang="nl-NL" sz="1000" dirty="0">
                <a:latin typeface="Lucida Console"/>
                <a:cs typeface="Lucida Console"/>
              </a:rPr>
              <a:t> China169,CN</a:t>
            </a:r>
          </a:p>
          <a:p>
            <a:pPr marL="0" indent="0">
              <a:buNone/>
            </a:pPr>
            <a:r>
              <a:rPr lang="nl-NL" sz="1000" dirty="0">
                <a:latin typeface="Lucida Console"/>
                <a:cs typeface="Lucida Console"/>
              </a:rPr>
              <a:t>18	60.199.178.0	    63	  103.9	 </a:t>
            </a:r>
            <a:r>
              <a:rPr lang="nl-NL" sz="1000" dirty="0" smtClean="0">
                <a:latin typeface="Lucida Console"/>
                <a:cs typeface="Lucida Console"/>
              </a:rPr>
              <a:t>9924	</a:t>
            </a:r>
            <a:r>
              <a:rPr lang="nl-NL" sz="1000" dirty="0">
                <a:latin typeface="Lucida Console"/>
                <a:cs typeface="Lucida Console"/>
              </a:rPr>
              <a:t>	TFN-TW Taiwan </a:t>
            </a:r>
            <a:r>
              <a:rPr lang="nl-NL" sz="1000" dirty="0" err="1">
                <a:latin typeface="Lucida Console"/>
                <a:cs typeface="Lucida Console"/>
              </a:rPr>
              <a:t>Fixed</a:t>
            </a:r>
            <a:r>
              <a:rPr lang="nl-NL" sz="1000" dirty="0">
                <a:latin typeface="Lucida Console"/>
                <a:cs typeface="Lucida Console"/>
              </a:rPr>
              <a:t> Network </a:t>
            </a:r>
            <a:r>
              <a:rPr lang="nl-NL" sz="1000" dirty="0" err="1">
                <a:latin typeface="Lucida Console"/>
                <a:cs typeface="Lucida Console"/>
              </a:rPr>
              <a:t>Telco,TW</a:t>
            </a:r>
            <a:endParaRPr lang="nl-NL" sz="1000" dirty="0">
              <a:latin typeface="Lucida Console"/>
              <a:cs typeface="Lucida Console"/>
            </a:endParaRPr>
          </a:p>
          <a:p>
            <a:pPr marL="0" indent="0">
              <a:buNone/>
            </a:pPr>
            <a:r>
              <a:rPr lang="nl-NL" sz="1000" dirty="0">
                <a:latin typeface="Lucida Console"/>
                <a:cs typeface="Lucida Console"/>
              </a:rPr>
              <a:t>19	101.226.65.0	    59	3,820.2	 </a:t>
            </a:r>
            <a:r>
              <a:rPr lang="nl-NL" sz="1000" dirty="0" smtClean="0">
                <a:latin typeface="Lucida Console"/>
                <a:cs typeface="Lucida Console"/>
              </a:rPr>
              <a:t>4812	</a:t>
            </a:r>
            <a:r>
              <a:rPr lang="nl-NL" sz="1000" dirty="0">
                <a:latin typeface="Lucida Console"/>
                <a:cs typeface="Lucida Console"/>
              </a:rPr>
              <a:t>	CHINANET-SH-AP China Telecom (Group),CN</a:t>
            </a:r>
          </a:p>
          <a:p>
            <a:pPr marL="0" indent="0">
              <a:buNone/>
            </a:pPr>
            <a:r>
              <a:rPr lang="nl-NL" sz="1000" dirty="0">
                <a:latin typeface="Lucida Console"/>
                <a:cs typeface="Lucida Console"/>
              </a:rPr>
              <a:t>20	125.88.25.0	</a:t>
            </a:r>
            <a:r>
              <a:rPr lang="nl-NL" sz="1000" dirty="0" smtClean="0">
                <a:latin typeface="Lucida Console"/>
                <a:cs typeface="Lucida Console"/>
              </a:rPr>
              <a:t>	    </a:t>
            </a:r>
            <a:r>
              <a:rPr lang="nl-NL" sz="1000" dirty="0">
                <a:latin typeface="Lucida Console"/>
                <a:cs typeface="Lucida Console"/>
              </a:rPr>
              <a:t>53	  374.0	 </a:t>
            </a:r>
            <a:r>
              <a:rPr lang="nl-NL" sz="1000" dirty="0" smtClean="0">
                <a:latin typeface="Lucida Console"/>
                <a:cs typeface="Lucida Console"/>
              </a:rPr>
              <a:t>4134	</a:t>
            </a:r>
            <a:r>
              <a:rPr lang="nl-NL" sz="1000" dirty="0">
                <a:latin typeface="Lucida Console"/>
                <a:cs typeface="Lucida Console"/>
              </a:rPr>
              <a:t>	CHINANET-BACKBONE No.31	</a:t>
            </a:r>
            <a:r>
              <a:rPr lang="nl-NL" sz="1000" dirty="0" err="1">
                <a:latin typeface="Lucida Console"/>
                <a:cs typeface="Lucida Console"/>
              </a:rPr>
              <a:t>Jin</a:t>
            </a:r>
            <a:r>
              <a:rPr lang="nl-NL" sz="1000" dirty="0">
                <a:latin typeface="Lucida Console"/>
                <a:cs typeface="Lucida Console"/>
              </a:rPr>
              <a:t>-rong </a:t>
            </a:r>
            <a:r>
              <a:rPr lang="nl-NL" sz="1000" dirty="0" err="1">
                <a:latin typeface="Lucida Console"/>
                <a:cs typeface="Lucida Console"/>
              </a:rPr>
              <a:t>Street,CN</a:t>
            </a:r>
            <a:endParaRPr lang="nl-NL" sz="1000" dirty="0">
              <a:latin typeface="Lucida Console"/>
              <a:cs typeface="Lucida Console"/>
            </a:endParaRPr>
          </a:p>
          <a:p>
            <a:pPr marL="0" indent="0">
              <a:buNone/>
            </a:pPr>
            <a:r>
              <a:rPr lang="nl-NL" sz="1000" dirty="0">
                <a:latin typeface="Lucida Console"/>
                <a:cs typeface="Lucida Console"/>
              </a:rPr>
              <a:t>21	112.65.193.0	    47	2,004.0	 17621	CNCGROUP-SH China </a:t>
            </a:r>
            <a:r>
              <a:rPr lang="nl-NL" sz="1000" dirty="0" err="1">
                <a:latin typeface="Lucida Console"/>
                <a:cs typeface="Lucida Console"/>
              </a:rPr>
              <a:t>Unicom</a:t>
            </a:r>
            <a:r>
              <a:rPr lang="nl-NL" sz="1000" dirty="0">
                <a:latin typeface="Lucida Console"/>
                <a:cs typeface="Lucida Console"/>
              </a:rPr>
              <a:t> Shanghai </a:t>
            </a:r>
            <a:r>
              <a:rPr lang="nl-NL" sz="1000" dirty="0" err="1">
                <a:latin typeface="Lucida Console"/>
                <a:cs typeface="Lucida Console"/>
              </a:rPr>
              <a:t>network,CN</a:t>
            </a:r>
            <a:endParaRPr lang="nl-NL" sz="1000" dirty="0">
              <a:latin typeface="Lucida Console"/>
              <a:cs typeface="Lucida Console"/>
            </a:endParaRPr>
          </a:p>
          <a:p>
            <a:pPr marL="0" indent="0">
              <a:buNone/>
            </a:pPr>
            <a:r>
              <a:rPr lang="nl-NL" sz="1000" dirty="0">
                <a:latin typeface="Lucida Console"/>
                <a:cs typeface="Lucida Console"/>
              </a:rPr>
              <a:t>22	101.226.51.0	    42	2,829.4	 </a:t>
            </a:r>
            <a:r>
              <a:rPr lang="nl-NL" sz="1000" dirty="0" smtClean="0">
                <a:latin typeface="Lucida Console"/>
                <a:cs typeface="Lucida Console"/>
              </a:rPr>
              <a:t>4812	</a:t>
            </a:r>
            <a:r>
              <a:rPr lang="nl-NL" sz="1000" dirty="0">
                <a:latin typeface="Lucida Console"/>
                <a:cs typeface="Lucida Console"/>
              </a:rPr>
              <a:t>	CHINANET-SH-AP China Telecom (Group),CN</a:t>
            </a:r>
          </a:p>
          <a:p>
            <a:pPr marL="0" indent="0">
              <a:buNone/>
            </a:pPr>
            <a:r>
              <a:rPr lang="nl-NL" sz="1000" dirty="0">
                <a:latin typeface="Lucida Console"/>
                <a:cs typeface="Lucida Console"/>
              </a:rPr>
              <a:t>23	</a:t>
            </a:r>
            <a:r>
              <a:rPr lang="nl-NL" sz="1000" dirty="0" smtClean="0">
                <a:latin typeface="Lucida Console"/>
                <a:cs typeface="Lucida Console"/>
              </a:rPr>
              <a:t>8.35.201.0	</a:t>
            </a:r>
            <a:r>
              <a:rPr lang="nl-NL" sz="1000" dirty="0">
                <a:latin typeface="Lucida Console"/>
                <a:cs typeface="Lucida Console"/>
              </a:rPr>
              <a:t>	    33	   35.6	 15169	GOOGLE - Google </a:t>
            </a:r>
            <a:r>
              <a:rPr lang="nl-NL" sz="1000" dirty="0" err="1">
                <a:latin typeface="Lucida Console"/>
                <a:cs typeface="Lucida Console"/>
              </a:rPr>
              <a:t>Inc.,US</a:t>
            </a:r>
            <a:endParaRPr lang="nl-NL" sz="1000" dirty="0">
              <a:latin typeface="Lucida Console"/>
              <a:cs typeface="Lucida Console"/>
            </a:endParaRPr>
          </a:p>
          <a:p>
            <a:pPr marL="0" indent="0">
              <a:buNone/>
            </a:pPr>
            <a:r>
              <a:rPr lang="nl-NL" sz="1000" dirty="0">
                <a:latin typeface="Lucida Console"/>
                <a:cs typeface="Lucida Console"/>
              </a:rPr>
              <a:t>24	180.153.205.0	    33	2,788.1	 </a:t>
            </a:r>
            <a:r>
              <a:rPr lang="nl-NL" sz="1000" dirty="0" smtClean="0">
                <a:latin typeface="Lucida Console"/>
                <a:cs typeface="Lucida Console"/>
              </a:rPr>
              <a:t>4812	</a:t>
            </a:r>
            <a:r>
              <a:rPr lang="nl-NL" sz="1000" dirty="0">
                <a:latin typeface="Lucida Console"/>
                <a:cs typeface="Lucida Console"/>
              </a:rPr>
              <a:t>	CHINANET-SH-AP China Telecom (Group),CN</a:t>
            </a:r>
          </a:p>
          <a:p>
            <a:pPr marL="0" indent="0">
              <a:buNone/>
            </a:pPr>
            <a:r>
              <a:rPr lang="nl-NL" sz="1000" dirty="0">
                <a:latin typeface="Lucida Console"/>
                <a:cs typeface="Lucida Console"/>
              </a:rPr>
              <a:t>25	180.153.114.0	    31	2,021.8	 </a:t>
            </a:r>
            <a:r>
              <a:rPr lang="nl-NL" sz="1000" dirty="0" smtClean="0">
                <a:latin typeface="Lucida Console"/>
                <a:cs typeface="Lucida Console"/>
              </a:rPr>
              <a:t>4812	</a:t>
            </a:r>
            <a:r>
              <a:rPr lang="nl-NL" sz="1000" dirty="0">
                <a:latin typeface="Lucida Console"/>
                <a:cs typeface="Lucida Console"/>
              </a:rPr>
              <a:t>	CHINANET-SH-AP China Telecom (Group),CN</a:t>
            </a:r>
          </a:p>
          <a:p>
            <a:pPr marL="0" indent="0">
              <a:buNone/>
            </a:pPr>
            <a:endParaRPr lang="en-AU" sz="1000" dirty="0">
              <a:latin typeface="Lucida Console"/>
              <a:cs typeface="Lucida Console"/>
            </a:endParaRPr>
          </a:p>
          <a:p>
            <a:pPr marL="0" indent="0">
              <a:buNone/>
            </a:pPr>
            <a:r>
              <a:rPr lang="en-AU" sz="1000" dirty="0"/>
              <a:t> </a:t>
            </a:r>
          </a:p>
          <a:p>
            <a:pPr marL="0" indent="0">
              <a:buNone/>
            </a:pPr>
            <a:endParaRPr lang="en-US" sz="1000" dirty="0"/>
          </a:p>
        </p:txBody>
      </p:sp>
    </p:spTree>
    <p:extLst>
      <p:ext uri="{BB962C8B-B14F-4D97-AF65-F5344CB8AC3E}">
        <p14:creationId xmlns:p14="http://schemas.microsoft.com/office/powerpoint/2010/main" val="76958917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Maybe it’s ISP and/or National Infrastructure</a:t>
            </a:r>
            <a:endParaRPr lang="en-US" dirty="0"/>
          </a:p>
        </p:txBody>
      </p:sp>
      <p:sp>
        <p:nvSpPr>
          <p:cNvPr id="3" name="Content Placeholder 2"/>
          <p:cNvSpPr>
            <a:spLocks noGrp="1"/>
          </p:cNvSpPr>
          <p:nvPr>
            <p:ph idx="1"/>
          </p:nvPr>
        </p:nvSpPr>
        <p:spPr/>
        <p:txBody>
          <a:bodyPr>
            <a:normAutofit fontScale="92500"/>
          </a:bodyPr>
          <a:lstStyle/>
          <a:p>
            <a:r>
              <a:rPr lang="en-US" dirty="0" smtClean="0"/>
              <a:t>We’ve all heard about the Great Firewall of China</a:t>
            </a:r>
          </a:p>
          <a:p>
            <a:pPr lvl="1"/>
            <a:r>
              <a:rPr lang="en-US" dirty="0" smtClean="0"/>
              <a:t>And other countries may be doing similar things</a:t>
            </a:r>
          </a:p>
          <a:p>
            <a:r>
              <a:rPr lang="en-US" dirty="0"/>
              <a:t>P</a:t>
            </a:r>
            <a:r>
              <a:rPr lang="en-US" dirty="0" smtClean="0"/>
              <a:t>ossibly this URL stalking is the result of some form of ISP or national content cache program</a:t>
            </a:r>
          </a:p>
          <a:p>
            <a:endParaRPr lang="en-US" dirty="0" smtClean="0"/>
          </a:p>
          <a:p>
            <a:r>
              <a:rPr lang="en-US" dirty="0" smtClean="0"/>
              <a:t>Let’s filter this list further by using geo-location information to find those cases where the original end client’s IP address and the stalker’s IP address locate to different countries</a:t>
            </a:r>
            <a:endParaRPr lang="en-US" dirty="0"/>
          </a:p>
        </p:txBody>
      </p:sp>
    </p:spTree>
    <p:extLst>
      <p:ext uri="{BB962C8B-B14F-4D97-AF65-F5344CB8AC3E}">
        <p14:creationId xmlns:p14="http://schemas.microsoft.com/office/powerpoint/2010/main" val="121807760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Country Stalkers</a:t>
            </a:r>
            <a:endParaRPr lang="en-US" dirty="0"/>
          </a:p>
        </p:txBody>
      </p:sp>
      <p:sp>
        <p:nvSpPr>
          <p:cNvPr id="3" name="Content Placeholder 2"/>
          <p:cNvSpPr>
            <a:spLocks noGrp="1"/>
          </p:cNvSpPr>
          <p:nvPr>
            <p:ph idx="1"/>
          </p:nvPr>
        </p:nvSpPr>
        <p:spPr>
          <a:xfrm>
            <a:off x="457200" y="1333400"/>
            <a:ext cx="8229600" cy="4525963"/>
          </a:xfrm>
        </p:spPr>
        <p:txBody>
          <a:bodyPr>
            <a:noAutofit/>
          </a:bodyPr>
          <a:lstStyle/>
          <a:p>
            <a:pPr marL="0" indent="0">
              <a:buNone/>
            </a:pPr>
            <a:r>
              <a:rPr lang="nl-NL" sz="1000" b="1" dirty="0">
                <a:solidFill>
                  <a:srgbClr val="0000FF"/>
                </a:solidFill>
                <a:latin typeface="Lucida Console"/>
                <a:cs typeface="Lucida Console"/>
              </a:rPr>
              <a:t>Rank   </a:t>
            </a:r>
            <a:r>
              <a:rPr lang="nl-NL" sz="1000" b="1" dirty="0" smtClean="0">
                <a:solidFill>
                  <a:srgbClr val="0000FF"/>
                </a:solidFill>
                <a:latin typeface="Lucida Console"/>
                <a:cs typeface="Lucida Console"/>
              </a:rPr>
              <a:t>IP </a:t>
            </a:r>
            <a:r>
              <a:rPr lang="nl-NL" sz="1000" b="1" dirty="0">
                <a:solidFill>
                  <a:srgbClr val="0000FF"/>
                </a:solidFill>
                <a:latin typeface="Lucida Console"/>
                <a:cs typeface="Lucida Console"/>
              </a:rPr>
              <a:t>Net	</a:t>
            </a:r>
            <a:r>
              <a:rPr lang="nl-NL" sz="1000" b="1" dirty="0" smtClean="0">
                <a:solidFill>
                  <a:srgbClr val="0000FF"/>
                </a:solidFill>
                <a:latin typeface="Lucida Console"/>
                <a:cs typeface="Lucida Console"/>
              </a:rPr>
              <a:t>	   #</a:t>
            </a:r>
            <a:r>
              <a:rPr lang="nl-NL" sz="1000" b="1" dirty="0">
                <a:solidFill>
                  <a:srgbClr val="0000FF"/>
                </a:solidFill>
                <a:latin typeface="Lucida Console"/>
                <a:cs typeface="Lucida Console"/>
              </a:rPr>
              <a:t>	</a:t>
            </a:r>
            <a:r>
              <a:rPr lang="nl-NL" sz="1000" b="1" dirty="0" smtClean="0">
                <a:solidFill>
                  <a:srgbClr val="0000FF"/>
                </a:solidFill>
                <a:latin typeface="Lucida Console"/>
                <a:cs typeface="Lucida Console"/>
              </a:rPr>
              <a:t>  AVG Delay</a:t>
            </a:r>
            <a:r>
              <a:rPr lang="nl-NL" sz="1000" b="1" dirty="0">
                <a:solidFill>
                  <a:srgbClr val="0000FF"/>
                </a:solidFill>
                <a:latin typeface="Lucida Console"/>
                <a:cs typeface="Lucida Console"/>
              </a:rPr>
              <a:t>	</a:t>
            </a:r>
            <a:r>
              <a:rPr lang="nl-NL" sz="1000" b="1" dirty="0" smtClean="0">
                <a:solidFill>
                  <a:srgbClr val="0000FF"/>
                </a:solidFill>
                <a:latin typeface="Lucida Console"/>
                <a:cs typeface="Lucida Console"/>
              </a:rPr>
              <a:t>     AS</a:t>
            </a:r>
            <a:r>
              <a:rPr lang="nl-NL" sz="1000" b="1" dirty="0">
                <a:solidFill>
                  <a:srgbClr val="0000FF"/>
                </a:solidFill>
                <a:latin typeface="Lucida Console"/>
                <a:cs typeface="Lucida Console"/>
              </a:rPr>
              <a:t>	</a:t>
            </a:r>
            <a:r>
              <a:rPr lang="nl-NL" sz="1000" b="1" dirty="0" err="1" smtClean="0">
                <a:solidFill>
                  <a:srgbClr val="0000FF"/>
                </a:solidFill>
                <a:latin typeface="Lucida Console"/>
                <a:cs typeface="Lucida Console"/>
              </a:rPr>
              <a:t>Description</a:t>
            </a:r>
            <a:endParaRPr lang="nl-NL" sz="1000" b="1" dirty="0" smtClean="0">
              <a:solidFill>
                <a:srgbClr val="0000FF"/>
              </a:solidFill>
              <a:latin typeface="Lucida Console"/>
              <a:cs typeface="Lucida Console"/>
            </a:endParaRPr>
          </a:p>
          <a:p>
            <a:pPr marL="0" indent="0">
              <a:buNone/>
            </a:pPr>
            <a:r>
              <a:rPr lang="nl-NL" sz="1000" dirty="0">
                <a:latin typeface="Lucida Console"/>
                <a:cs typeface="Lucida Console"/>
              </a:rPr>
              <a:t>1	</a:t>
            </a:r>
            <a:r>
              <a:rPr lang="nl-NL" sz="1000" dirty="0" smtClean="0">
                <a:latin typeface="Lucida Console"/>
                <a:cs typeface="Lucida Console"/>
              </a:rPr>
              <a:t>119.147.146.0   </a:t>
            </a:r>
            <a:r>
              <a:rPr lang="nl-NL" sz="1000" dirty="0">
                <a:latin typeface="Lucida Console"/>
                <a:cs typeface="Lucida Console"/>
              </a:rPr>
              <a:t>102,199	</a:t>
            </a:r>
            <a:r>
              <a:rPr lang="nl-NL" sz="1000" dirty="0" smtClean="0">
                <a:latin typeface="Lucida Console"/>
                <a:cs typeface="Lucida Console"/>
              </a:rPr>
              <a:t>    </a:t>
            </a:r>
            <a:r>
              <a:rPr lang="nl-NL" sz="1000" dirty="0">
                <a:latin typeface="Lucida Console"/>
                <a:cs typeface="Lucida Console"/>
              </a:rPr>
              <a:t>66.8	  4134	CHINANET-BACKBONE No.31	</a:t>
            </a:r>
            <a:r>
              <a:rPr lang="nl-NL" sz="1000" dirty="0" err="1">
                <a:latin typeface="Lucida Console"/>
                <a:cs typeface="Lucida Console"/>
              </a:rPr>
              <a:t>Jin</a:t>
            </a:r>
            <a:r>
              <a:rPr lang="nl-NL" sz="1000" dirty="0">
                <a:latin typeface="Lucida Console"/>
                <a:cs typeface="Lucida Console"/>
              </a:rPr>
              <a:t>-rong </a:t>
            </a:r>
            <a:r>
              <a:rPr lang="nl-NL" sz="1000" dirty="0" err="1">
                <a:latin typeface="Lucida Console"/>
                <a:cs typeface="Lucida Console"/>
              </a:rPr>
              <a:t>Street,CN</a:t>
            </a:r>
            <a:endParaRPr lang="nl-NL" sz="1000" dirty="0">
              <a:latin typeface="Lucida Console"/>
              <a:cs typeface="Lucida Console"/>
            </a:endParaRPr>
          </a:p>
          <a:p>
            <a:pPr marL="0" indent="0">
              <a:buNone/>
            </a:pPr>
            <a:r>
              <a:rPr lang="nl-NL" sz="1000" dirty="0">
                <a:latin typeface="Lucida Console"/>
                <a:cs typeface="Lucida Console"/>
              </a:rPr>
              <a:t>2	</a:t>
            </a:r>
            <a:r>
              <a:rPr lang="nl-NL" sz="1000" dirty="0" smtClean="0">
                <a:latin typeface="Lucida Console"/>
                <a:cs typeface="Lucida Console"/>
              </a:rPr>
              <a:t>69.41.14.0	</a:t>
            </a:r>
            <a:r>
              <a:rPr lang="nl-NL" sz="1000" dirty="0">
                <a:latin typeface="Lucida Console"/>
                <a:cs typeface="Lucida Console"/>
              </a:rPr>
              <a:t>	</a:t>
            </a:r>
            <a:r>
              <a:rPr lang="nl-NL" sz="1000" dirty="0" smtClean="0">
                <a:latin typeface="Lucida Console"/>
                <a:cs typeface="Lucida Console"/>
              </a:rPr>
              <a:t>  </a:t>
            </a:r>
            <a:r>
              <a:rPr lang="nl-NL" sz="1000" dirty="0">
                <a:latin typeface="Lucida Console"/>
                <a:cs typeface="Lucida Console"/>
              </a:rPr>
              <a:t>831	</a:t>
            </a:r>
            <a:r>
              <a:rPr lang="nl-NL" sz="1000" dirty="0" smtClean="0">
                <a:latin typeface="Lucida Console"/>
                <a:cs typeface="Lucida Console"/>
              </a:rPr>
              <a:t> 1,202.0</a:t>
            </a:r>
            <a:r>
              <a:rPr lang="nl-NL" sz="1000" dirty="0">
                <a:latin typeface="Lucida Console"/>
                <a:cs typeface="Lucida Console"/>
              </a:rPr>
              <a:t>	  47018	CE-BGPAC - </a:t>
            </a:r>
            <a:r>
              <a:rPr lang="nl-NL" sz="1000" dirty="0" err="1">
                <a:latin typeface="Lucida Console"/>
                <a:cs typeface="Lucida Console"/>
              </a:rPr>
              <a:t>Covenant</a:t>
            </a:r>
            <a:r>
              <a:rPr lang="nl-NL" sz="1000" dirty="0">
                <a:latin typeface="Lucida Console"/>
                <a:cs typeface="Lucida Console"/>
              </a:rPr>
              <a:t> </a:t>
            </a:r>
            <a:r>
              <a:rPr lang="nl-NL" sz="1000" dirty="0" err="1">
                <a:latin typeface="Lucida Console"/>
                <a:cs typeface="Lucida Console"/>
              </a:rPr>
              <a:t>Eyes</a:t>
            </a:r>
            <a:r>
              <a:rPr lang="nl-NL" sz="1000" dirty="0">
                <a:latin typeface="Lucida Console"/>
                <a:cs typeface="Lucida Console"/>
              </a:rPr>
              <a:t> </a:t>
            </a:r>
            <a:r>
              <a:rPr lang="nl-NL" sz="1000" dirty="0" err="1">
                <a:latin typeface="Lucida Console"/>
                <a:cs typeface="Lucida Console"/>
              </a:rPr>
              <a:t>Inc.,US</a:t>
            </a:r>
            <a:endParaRPr lang="nl-NL" sz="1000" dirty="0">
              <a:latin typeface="Lucida Console"/>
              <a:cs typeface="Lucida Console"/>
            </a:endParaRPr>
          </a:p>
          <a:p>
            <a:pPr marL="0" indent="0">
              <a:buNone/>
            </a:pPr>
            <a:r>
              <a:rPr lang="nl-NL" sz="1000" dirty="0">
                <a:latin typeface="Lucida Console"/>
                <a:cs typeface="Lucida Console"/>
              </a:rPr>
              <a:t>3	</a:t>
            </a:r>
            <a:r>
              <a:rPr lang="nl-NL" sz="1000" dirty="0" smtClean="0">
                <a:latin typeface="Lucida Console"/>
                <a:cs typeface="Lucida Console"/>
              </a:rPr>
              <a:t>64.124.98.0	</a:t>
            </a:r>
            <a:r>
              <a:rPr lang="nl-NL" sz="1000" dirty="0">
                <a:latin typeface="Lucida Console"/>
                <a:cs typeface="Lucida Console"/>
              </a:rPr>
              <a:t>	  749	</a:t>
            </a:r>
            <a:r>
              <a:rPr lang="nl-NL" sz="1000" dirty="0" smtClean="0">
                <a:latin typeface="Lucida Console"/>
                <a:cs typeface="Lucida Console"/>
              </a:rPr>
              <a:t> 1,400.4</a:t>
            </a:r>
            <a:r>
              <a:rPr lang="nl-NL" sz="1000" dirty="0">
                <a:latin typeface="Lucida Console"/>
                <a:cs typeface="Lucida Console"/>
              </a:rPr>
              <a:t>	  6461	ABOVENET - </a:t>
            </a:r>
            <a:r>
              <a:rPr lang="nl-NL" sz="1000" dirty="0" err="1">
                <a:latin typeface="Lucida Console"/>
                <a:cs typeface="Lucida Console"/>
              </a:rPr>
              <a:t>Abovenet</a:t>
            </a:r>
            <a:r>
              <a:rPr lang="nl-NL" sz="1000" dirty="0">
                <a:latin typeface="Lucida Console"/>
                <a:cs typeface="Lucida Console"/>
              </a:rPr>
              <a:t> Communications </a:t>
            </a:r>
            <a:r>
              <a:rPr lang="nl-NL" sz="1000" dirty="0" err="1">
                <a:latin typeface="Lucida Console"/>
                <a:cs typeface="Lucida Console"/>
              </a:rPr>
              <a:t>Inc,US</a:t>
            </a:r>
            <a:endParaRPr lang="nl-NL" sz="1000" dirty="0">
              <a:latin typeface="Lucida Console"/>
              <a:cs typeface="Lucida Console"/>
            </a:endParaRPr>
          </a:p>
          <a:p>
            <a:pPr marL="0" indent="0">
              <a:buNone/>
            </a:pPr>
            <a:r>
              <a:rPr lang="nl-NL" sz="1000" dirty="0">
                <a:latin typeface="Lucida Console"/>
                <a:cs typeface="Lucida Console"/>
              </a:rPr>
              <a:t>4	208.184.77.0	  444	 </a:t>
            </a:r>
            <a:r>
              <a:rPr lang="nl-NL" sz="1000" dirty="0" smtClean="0">
                <a:latin typeface="Lucida Console"/>
                <a:cs typeface="Lucida Console"/>
              </a:rPr>
              <a:t>  </a:t>
            </a:r>
            <a:r>
              <a:rPr lang="nl-NL" sz="1000" dirty="0">
                <a:latin typeface="Lucida Console"/>
                <a:cs typeface="Lucida Console"/>
              </a:rPr>
              <a:t>911.0	  6461	ABOVENET - </a:t>
            </a:r>
            <a:r>
              <a:rPr lang="nl-NL" sz="1000" dirty="0" err="1">
                <a:latin typeface="Lucida Console"/>
                <a:cs typeface="Lucida Console"/>
              </a:rPr>
              <a:t>Abovenet</a:t>
            </a:r>
            <a:r>
              <a:rPr lang="nl-NL" sz="1000" dirty="0">
                <a:latin typeface="Lucida Console"/>
                <a:cs typeface="Lucida Console"/>
              </a:rPr>
              <a:t> Communications </a:t>
            </a:r>
            <a:r>
              <a:rPr lang="nl-NL" sz="1000" dirty="0" err="1">
                <a:latin typeface="Lucida Console"/>
                <a:cs typeface="Lucida Console"/>
              </a:rPr>
              <a:t>Inc,US</a:t>
            </a:r>
            <a:endParaRPr lang="nl-NL" sz="1000" dirty="0">
              <a:latin typeface="Lucida Console"/>
              <a:cs typeface="Lucida Console"/>
            </a:endParaRPr>
          </a:p>
          <a:p>
            <a:pPr marL="0" indent="0">
              <a:buNone/>
            </a:pPr>
            <a:r>
              <a:rPr lang="nl-NL" sz="1000" dirty="0">
                <a:latin typeface="Lucida Console"/>
                <a:cs typeface="Lucida Console"/>
              </a:rPr>
              <a:t>5	223.27.200.0	  315	 </a:t>
            </a:r>
            <a:r>
              <a:rPr lang="nl-NL" sz="1000" dirty="0" smtClean="0">
                <a:latin typeface="Lucida Console"/>
                <a:cs typeface="Lucida Console"/>
              </a:rPr>
              <a:t>    </a:t>
            </a:r>
            <a:r>
              <a:rPr lang="nl-NL" sz="1000" dirty="0">
                <a:latin typeface="Lucida Console"/>
                <a:cs typeface="Lucida Console"/>
              </a:rPr>
              <a:t>3.5	  45796	BBCONNECT-TH-AS-AP BB Connect </a:t>
            </a:r>
            <a:r>
              <a:rPr lang="nl-NL" sz="1000" dirty="0" err="1">
                <a:latin typeface="Lucida Console"/>
                <a:cs typeface="Lucida Console"/>
              </a:rPr>
              <a:t>Co.</a:t>
            </a:r>
            <a:r>
              <a:rPr lang="nl-NL" sz="1000" dirty="0">
                <a:latin typeface="Lucida Console"/>
                <a:cs typeface="Lucida Console"/>
              </a:rPr>
              <a:t> </a:t>
            </a:r>
            <a:r>
              <a:rPr lang="nl-NL" sz="1000" dirty="0" err="1">
                <a:latin typeface="Lucida Console"/>
                <a:cs typeface="Lucida Console"/>
              </a:rPr>
              <a:t>Ltd.,TH</a:t>
            </a:r>
            <a:endParaRPr lang="nl-NL" sz="1000" dirty="0">
              <a:latin typeface="Lucida Console"/>
              <a:cs typeface="Lucida Console"/>
            </a:endParaRPr>
          </a:p>
          <a:p>
            <a:pPr marL="0" indent="0">
              <a:buNone/>
            </a:pPr>
            <a:r>
              <a:rPr lang="nl-NL" sz="1000" dirty="0">
                <a:latin typeface="Lucida Console"/>
                <a:cs typeface="Lucida Console"/>
              </a:rPr>
              <a:t>6	183.60.153.0	  301	 </a:t>
            </a:r>
            <a:r>
              <a:rPr lang="nl-NL" sz="1000" dirty="0" smtClean="0">
                <a:latin typeface="Lucida Console"/>
                <a:cs typeface="Lucida Console"/>
              </a:rPr>
              <a:t>  </a:t>
            </a:r>
            <a:r>
              <a:rPr lang="nl-NL" sz="1000" dirty="0">
                <a:latin typeface="Lucida Console"/>
                <a:cs typeface="Lucida Console"/>
              </a:rPr>
              <a:t>469.3	  4134	CHINANET-BACKBONE No.31	</a:t>
            </a:r>
            <a:r>
              <a:rPr lang="nl-NL" sz="1000" dirty="0" err="1">
                <a:latin typeface="Lucida Console"/>
                <a:cs typeface="Lucida Console"/>
              </a:rPr>
              <a:t>Jin</a:t>
            </a:r>
            <a:r>
              <a:rPr lang="nl-NL" sz="1000" dirty="0">
                <a:latin typeface="Lucida Console"/>
                <a:cs typeface="Lucida Console"/>
              </a:rPr>
              <a:t>-rong </a:t>
            </a:r>
            <a:r>
              <a:rPr lang="nl-NL" sz="1000" dirty="0" err="1">
                <a:latin typeface="Lucida Console"/>
                <a:cs typeface="Lucida Console"/>
              </a:rPr>
              <a:t>Street,CN</a:t>
            </a:r>
            <a:endParaRPr lang="nl-NL" sz="1000" dirty="0">
              <a:latin typeface="Lucida Console"/>
              <a:cs typeface="Lucida Console"/>
            </a:endParaRPr>
          </a:p>
          <a:p>
            <a:pPr marL="0" indent="0">
              <a:buNone/>
            </a:pPr>
            <a:r>
              <a:rPr lang="nl-NL" sz="1000" dirty="0">
                <a:latin typeface="Lucida Console"/>
                <a:cs typeface="Lucida Console"/>
              </a:rPr>
              <a:t>7	64.125.188.0	  109	</a:t>
            </a:r>
            <a:r>
              <a:rPr lang="nl-NL" sz="1000" dirty="0" smtClean="0">
                <a:latin typeface="Lucida Console"/>
                <a:cs typeface="Lucida Console"/>
              </a:rPr>
              <a:t> 2,967.6</a:t>
            </a:r>
            <a:r>
              <a:rPr lang="nl-NL" sz="1000" dirty="0">
                <a:latin typeface="Lucida Console"/>
                <a:cs typeface="Lucida Console"/>
              </a:rPr>
              <a:t>	  6461	ABOVENET - </a:t>
            </a:r>
            <a:r>
              <a:rPr lang="nl-NL" sz="1000" dirty="0" err="1">
                <a:latin typeface="Lucida Console"/>
                <a:cs typeface="Lucida Console"/>
              </a:rPr>
              <a:t>Abovenet</a:t>
            </a:r>
            <a:r>
              <a:rPr lang="nl-NL" sz="1000" dirty="0">
                <a:latin typeface="Lucida Console"/>
                <a:cs typeface="Lucida Console"/>
              </a:rPr>
              <a:t> Communications </a:t>
            </a:r>
            <a:r>
              <a:rPr lang="nl-NL" sz="1000" dirty="0" err="1">
                <a:latin typeface="Lucida Console"/>
                <a:cs typeface="Lucida Console"/>
              </a:rPr>
              <a:t>Inc,US</a:t>
            </a:r>
            <a:endParaRPr lang="nl-NL" sz="1000" dirty="0">
              <a:latin typeface="Lucida Console"/>
              <a:cs typeface="Lucida Console"/>
            </a:endParaRPr>
          </a:p>
          <a:p>
            <a:pPr marL="0" indent="0">
              <a:buNone/>
            </a:pPr>
            <a:r>
              <a:rPr lang="nl-NL" sz="1000" dirty="0">
                <a:latin typeface="Lucida Console"/>
                <a:cs typeface="Lucida Console"/>
              </a:rPr>
              <a:t>8	60.199.178.0	   63	</a:t>
            </a:r>
            <a:r>
              <a:rPr lang="nl-NL" sz="1000" dirty="0" smtClean="0">
                <a:latin typeface="Lucida Console"/>
                <a:cs typeface="Lucida Console"/>
              </a:rPr>
              <a:t>   </a:t>
            </a:r>
            <a:r>
              <a:rPr lang="nl-NL" sz="1000" dirty="0">
                <a:latin typeface="Lucida Console"/>
                <a:cs typeface="Lucida Console"/>
              </a:rPr>
              <a:t>103.9	  9924	TFN-TW Taiwan </a:t>
            </a:r>
            <a:r>
              <a:rPr lang="nl-NL" sz="1000" dirty="0" err="1">
                <a:latin typeface="Lucida Console"/>
                <a:cs typeface="Lucida Console"/>
              </a:rPr>
              <a:t>Fixed</a:t>
            </a:r>
            <a:r>
              <a:rPr lang="nl-NL" sz="1000" dirty="0">
                <a:latin typeface="Lucida Console"/>
                <a:cs typeface="Lucida Console"/>
              </a:rPr>
              <a:t> Network </a:t>
            </a:r>
            <a:r>
              <a:rPr lang="nl-NL" sz="1000" dirty="0" err="1">
                <a:latin typeface="Lucida Console"/>
                <a:cs typeface="Lucida Console"/>
              </a:rPr>
              <a:t>Telco,TW</a:t>
            </a:r>
            <a:endParaRPr lang="nl-NL" sz="1000" dirty="0">
              <a:latin typeface="Lucida Console"/>
              <a:cs typeface="Lucida Console"/>
            </a:endParaRPr>
          </a:p>
          <a:p>
            <a:pPr marL="0" indent="0">
              <a:buNone/>
            </a:pPr>
            <a:r>
              <a:rPr lang="nl-NL" sz="1000" dirty="0">
                <a:latin typeface="Lucida Console"/>
                <a:cs typeface="Lucida Console"/>
              </a:rPr>
              <a:t>9	</a:t>
            </a:r>
            <a:r>
              <a:rPr lang="nl-NL" sz="1000" dirty="0" smtClean="0">
                <a:latin typeface="Lucida Console"/>
                <a:cs typeface="Lucida Console"/>
              </a:rPr>
              <a:t>8.35.201.0	</a:t>
            </a:r>
            <a:r>
              <a:rPr lang="nl-NL" sz="1000" dirty="0">
                <a:latin typeface="Lucida Console"/>
                <a:cs typeface="Lucida Console"/>
              </a:rPr>
              <a:t>	   33	</a:t>
            </a:r>
            <a:r>
              <a:rPr lang="nl-NL" sz="1000" dirty="0" smtClean="0">
                <a:latin typeface="Lucida Console"/>
                <a:cs typeface="Lucida Console"/>
              </a:rPr>
              <a:t>    </a:t>
            </a:r>
            <a:r>
              <a:rPr lang="nl-NL" sz="1000" dirty="0">
                <a:latin typeface="Lucida Console"/>
                <a:cs typeface="Lucida Console"/>
              </a:rPr>
              <a:t>35.6	  15169	GOOGLE - Google </a:t>
            </a:r>
            <a:r>
              <a:rPr lang="nl-NL" sz="1000" dirty="0" err="1">
                <a:latin typeface="Lucida Console"/>
                <a:cs typeface="Lucida Console"/>
              </a:rPr>
              <a:t>Inc.,US</a:t>
            </a:r>
            <a:endParaRPr lang="nl-NL" sz="1000" dirty="0">
              <a:latin typeface="Lucida Console"/>
              <a:cs typeface="Lucida Console"/>
            </a:endParaRPr>
          </a:p>
          <a:p>
            <a:pPr marL="0" indent="0">
              <a:buNone/>
            </a:pPr>
            <a:r>
              <a:rPr lang="nl-NL" sz="1000" dirty="0">
                <a:latin typeface="Lucida Console"/>
                <a:cs typeface="Lucida Console"/>
              </a:rPr>
              <a:t>10	</a:t>
            </a:r>
            <a:r>
              <a:rPr lang="nl-NL" sz="1000" dirty="0" smtClean="0">
                <a:latin typeface="Lucida Console"/>
                <a:cs typeface="Lucida Console"/>
              </a:rPr>
              <a:t>65.49.68.0	</a:t>
            </a:r>
            <a:r>
              <a:rPr lang="nl-NL" sz="1000" dirty="0">
                <a:latin typeface="Lucida Console"/>
                <a:cs typeface="Lucida Console"/>
              </a:rPr>
              <a:t>	   13	 </a:t>
            </a:r>
            <a:r>
              <a:rPr lang="nl-NL" sz="1000" dirty="0" smtClean="0">
                <a:latin typeface="Lucida Console"/>
                <a:cs typeface="Lucida Console"/>
              </a:rPr>
              <a:t>    </a:t>
            </a:r>
            <a:r>
              <a:rPr lang="nl-NL" sz="1000" dirty="0">
                <a:latin typeface="Lucida Console"/>
                <a:cs typeface="Lucida Console"/>
              </a:rPr>
              <a:t>1.8	  6939	HURRICANE - </a:t>
            </a:r>
            <a:r>
              <a:rPr lang="nl-NL" sz="1000" dirty="0" err="1">
                <a:latin typeface="Lucida Console"/>
                <a:cs typeface="Lucida Console"/>
              </a:rPr>
              <a:t>Hurricane</a:t>
            </a:r>
            <a:r>
              <a:rPr lang="nl-NL" sz="1000" dirty="0">
                <a:latin typeface="Lucida Console"/>
                <a:cs typeface="Lucida Console"/>
              </a:rPr>
              <a:t> Electric </a:t>
            </a:r>
            <a:r>
              <a:rPr lang="nl-NL" sz="1000" dirty="0" err="1">
                <a:latin typeface="Lucida Console"/>
                <a:cs typeface="Lucida Console"/>
              </a:rPr>
              <a:t>Inc.,US</a:t>
            </a:r>
            <a:endParaRPr lang="nl-NL" sz="1000" dirty="0">
              <a:latin typeface="Lucida Console"/>
              <a:cs typeface="Lucida Console"/>
            </a:endParaRPr>
          </a:p>
          <a:p>
            <a:pPr marL="0" indent="0">
              <a:buNone/>
            </a:pPr>
            <a:r>
              <a:rPr lang="nl-NL" sz="1000" dirty="0">
                <a:latin typeface="Lucida Console"/>
                <a:cs typeface="Lucida Console"/>
              </a:rPr>
              <a:t>11	71.58.164.0	</a:t>
            </a:r>
            <a:r>
              <a:rPr lang="nl-NL" sz="1000" dirty="0" smtClean="0">
                <a:latin typeface="Lucida Console"/>
                <a:cs typeface="Lucida Console"/>
              </a:rPr>
              <a:t>	    </a:t>
            </a:r>
            <a:r>
              <a:rPr lang="nl-NL" sz="1000" dirty="0">
                <a:latin typeface="Lucida Console"/>
                <a:cs typeface="Lucida Console"/>
              </a:rPr>
              <a:t>8	  </a:t>
            </a:r>
            <a:r>
              <a:rPr lang="nl-NL" sz="1000" dirty="0" smtClean="0">
                <a:latin typeface="Lucida Console"/>
                <a:cs typeface="Lucida Console"/>
              </a:rPr>
              <a:t>   </a:t>
            </a:r>
            <a:r>
              <a:rPr lang="nl-NL" sz="1000" dirty="0">
                <a:latin typeface="Lucida Console"/>
                <a:cs typeface="Lucida Console"/>
              </a:rPr>
              <a:t>0.5	  7922	COMCAST-7922 - </a:t>
            </a:r>
            <a:r>
              <a:rPr lang="nl-NL" sz="1000" dirty="0" err="1">
                <a:latin typeface="Lucida Console"/>
                <a:cs typeface="Lucida Console"/>
              </a:rPr>
              <a:t>Comcast</a:t>
            </a:r>
            <a:r>
              <a:rPr lang="nl-NL" sz="1000" dirty="0">
                <a:latin typeface="Lucida Console"/>
                <a:cs typeface="Lucida Console"/>
              </a:rPr>
              <a:t> Cable Communications </a:t>
            </a:r>
            <a:r>
              <a:rPr lang="nl-NL" sz="1000" dirty="0" err="1">
                <a:latin typeface="Lucida Console"/>
                <a:cs typeface="Lucida Console"/>
              </a:rPr>
              <a:t>Inc.,US</a:t>
            </a:r>
            <a:endParaRPr lang="nl-NL" sz="1000" dirty="0">
              <a:latin typeface="Lucida Console"/>
              <a:cs typeface="Lucida Console"/>
            </a:endParaRPr>
          </a:p>
          <a:p>
            <a:pPr marL="0" indent="0">
              <a:buNone/>
            </a:pPr>
            <a:r>
              <a:rPr lang="nl-NL" sz="1000" dirty="0">
                <a:latin typeface="Lucida Console"/>
                <a:cs typeface="Lucida Console"/>
              </a:rPr>
              <a:t>12	218.186.15.0	    7	   </a:t>
            </a:r>
            <a:r>
              <a:rPr lang="nl-NL" sz="1000" dirty="0" smtClean="0">
                <a:latin typeface="Lucida Console"/>
                <a:cs typeface="Lucida Console"/>
              </a:rPr>
              <a:t>  </a:t>
            </a:r>
            <a:r>
              <a:rPr lang="nl-NL" sz="1000" dirty="0">
                <a:latin typeface="Lucida Console"/>
                <a:cs typeface="Lucida Console"/>
              </a:rPr>
              <a:t>4.3	  10091	SCV-AS-AP </a:t>
            </a:r>
            <a:r>
              <a:rPr lang="nl-NL" sz="1000" dirty="0" err="1">
                <a:latin typeface="Lucida Console"/>
                <a:cs typeface="Lucida Console"/>
              </a:rPr>
              <a:t>StarHub</a:t>
            </a:r>
            <a:r>
              <a:rPr lang="nl-NL" sz="1000" dirty="0">
                <a:latin typeface="Lucida Console"/>
                <a:cs typeface="Lucida Console"/>
              </a:rPr>
              <a:t> Cable </a:t>
            </a:r>
            <a:r>
              <a:rPr lang="nl-NL" sz="1000" dirty="0" err="1">
                <a:latin typeface="Lucida Console"/>
                <a:cs typeface="Lucida Console"/>
              </a:rPr>
              <a:t>Vision</a:t>
            </a:r>
            <a:r>
              <a:rPr lang="nl-NL" sz="1000" dirty="0">
                <a:latin typeface="Lucida Console"/>
                <a:cs typeface="Lucida Console"/>
              </a:rPr>
              <a:t> </a:t>
            </a:r>
            <a:r>
              <a:rPr lang="nl-NL" sz="1000" dirty="0" err="1">
                <a:latin typeface="Lucida Console"/>
                <a:cs typeface="Lucida Console"/>
              </a:rPr>
              <a:t>Ltd,SG</a:t>
            </a:r>
            <a:endParaRPr lang="nl-NL" sz="1000" dirty="0">
              <a:latin typeface="Lucida Console"/>
              <a:cs typeface="Lucida Console"/>
            </a:endParaRPr>
          </a:p>
          <a:p>
            <a:pPr marL="0" indent="0">
              <a:buNone/>
            </a:pPr>
            <a:r>
              <a:rPr lang="nl-NL" sz="1000" dirty="0">
                <a:latin typeface="Lucida Console"/>
                <a:cs typeface="Lucida Console"/>
              </a:rPr>
              <a:t>13	</a:t>
            </a:r>
            <a:r>
              <a:rPr lang="nl-NL" sz="1000" dirty="0" smtClean="0">
                <a:latin typeface="Lucida Console"/>
                <a:cs typeface="Lucida Console"/>
              </a:rPr>
              <a:t>8.37.224.0	</a:t>
            </a:r>
            <a:r>
              <a:rPr lang="nl-NL" sz="1000" dirty="0">
                <a:latin typeface="Lucida Console"/>
                <a:cs typeface="Lucida Console"/>
              </a:rPr>
              <a:t>	    6	   </a:t>
            </a:r>
            <a:r>
              <a:rPr lang="nl-NL" sz="1000" dirty="0" smtClean="0">
                <a:latin typeface="Lucida Console"/>
                <a:cs typeface="Lucida Console"/>
              </a:rPr>
              <a:t>  </a:t>
            </a:r>
            <a:r>
              <a:rPr lang="nl-NL" sz="1000" dirty="0">
                <a:latin typeface="Lucida Console"/>
                <a:cs typeface="Lucida Console"/>
              </a:rPr>
              <a:t>0.2	  54994	WANGSU-US - Chinanetcenter (USA),US</a:t>
            </a:r>
          </a:p>
          <a:p>
            <a:pPr marL="0" indent="0">
              <a:buNone/>
            </a:pPr>
            <a:r>
              <a:rPr lang="nl-NL" sz="1000" dirty="0">
                <a:latin typeface="Lucida Console"/>
                <a:cs typeface="Lucida Console"/>
              </a:rPr>
              <a:t>14	125.88.123.0	    6	   </a:t>
            </a:r>
            <a:r>
              <a:rPr lang="nl-NL" sz="1000" dirty="0" smtClean="0">
                <a:latin typeface="Lucida Console"/>
                <a:cs typeface="Lucida Console"/>
              </a:rPr>
              <a:t> 43.7</a:t>
            </a:r>
            <a:r>
              <a:rPr lang="nl-NL" sz="1000" dirty="0">
                <a:latin typeface="Lucida Console"/>
                <a:cs typeface="Lucida Console"/>
              </a:rPr>
              <a:t>	  4134	CHINANET-BACKBONE No.31	</a:t>
            </a:r>
            <a:r>
              <a:rPr lang="nl-NL" sz="1000" dirty="0" err="1">
                <a:latin typeface="Lucida Console"/>
                <a:cs typeface="Lucida Console"/>
              </a:rPr>
              <a:t>Jin</a:t>
            </a:r>
            <a:r>
              <a:rPr lang="nl-NL" sz="1000" dirty="0">
                <a:latin typeface="Lucida Console"/>
                <a:cs typeface="Lucida Console"/>
              </a:rPr>
              <a:t>-rong </a:t>
            </a:r>
            <a:r>
              <a:rPr lang="nl-NL" sz="1000" dirty="0" err="1">
                <a:latin typeface="Lucida Console"/>
                <a:cs typeface="Lucida Console"/>
              </a:rPr>
              <a:t>Street,CN</a:t>
            </a:r>
            <a:endParaRPr lang="nl-NL" sz="1000" dirty="0">
              <a:latin typeface="Lucida Console"/>
              <a:cs typeface="Lucida Console"/>
            </a:endParaRPr>
          </a:p>
          <a:p>
            <a:pPr marL="0" indent="0">
              <a:buNone/>
            </a:pPr>
            <a:r>
              <a:rPr lang="nl-NL" sz="1000" dirty="0">
                <a:latin typeface="Lucida Console"/>
                <a:cs typeface="Lucida Console"/>
              </a:rPr>
              <a:t>15	175.156.206.0	    5	   </a:t>
            </a:r>
            <a:r>
              <a:rPr lang="nl-NL" sz="1000" dirty="0" smtClean="0">
                <a:latin typeface="Lucida Console"/>
                <a:cs typeface="Lucida Console"/>
              </a:rPr>
              <a:t>  </a:t>
            </a:r>
            <a:r>
              <a:rPr lang="nl-NL" sz="1000" dirty="0">
                <a:latin typeface="Lucida Console"/>
                <a:cs typeface="Lucida Console"/>
              </a:rPr>
              <a:t>4.6	  4773	MOBILEONELTD-AS-AP </a:t>
            </a:r>
            <a:r>
              <a:rPr lang="nl-NL" sz="1000" dirty="0" err="1">
                <a:latin typeface="Lucida Console"/>
                <a:cs typeface="Lucida Console"/>
              </a:rPr>
              <a:t>MobileOne</a:t>
            </a:r>
            <a:r>
              <a:rPr lang="nl-NL" sz="1000" dirty="0">
                <a:latin typeface="Lucida Console"/>
                <a:cs typeface="Lucida Console"/>
              </a:rPr>
              <a:t> Ltd</a:t>
            </a:r>
            <a:r>
              <a:rPr lang="nl-NL" sz="1000" dirty="0" smtClean="0">
                <a:latin typeface="Lucida Console"/>
                <a:cs typeface="Lucida Console"/>
              </a:rPr>
              <a:t>. </a:t>
            </a:r>
            <a:r>
              <a:rPr lang="nl-NL" sz="1000" dirty="0" err="1">
                <a:latin typeface="Lucida Console"/>
                <a:cs typeface="Lucida Console"/>
              </a:rPr>
              <a:t>Singapore,SG</a:t>
            </a:r>
            <a:endParaRPr lang="nl-NL" sz="1000" dirty="0">
              <a:latin typeface="Lucida Console"/>
              <a:cs typeface="Lucida Console"/>
            </a:endParaRPr>
          </a:p>
          <a:p>
            <a:pPr marL="0" indent="0">
              <a:buNone/>
            </a:pPr>
            <a:r>
              <a:rPr lang="nl-NL" sz="1000" dirty="0">
                <a:latin typeface="Lucida Console"/>
                <a:cs typeface="Lucida Console"/>
              </a:rPr>
              <a:t>16	94.242.251.0	    5	   </a:t>
            </a:r>
            <a:r>
              <a:rPr lang="nl-NL" sz="1000" dirty="0" smtClean="0">
                <a:latin typeface="Lucida Console"/>
                <a:cs typeface="Lucida Console"/>
              </a:rPr>
              <a:t> 16.6</a:t>
            </a:r>
            <a:r>
              <a:rPr lang="nl-NL" sz="1000" dirty="0">
                <a:latin typeface="Lucida Console"/>
                <a:cs typeface="Lucida Console"/>
              </a:rPr>
              <a:t>	  5577	ROOT root SA,LU</a:t>
            </a:r>
          </a:p>
          <a:p>
            <a:pPr marL="0" indent="0">
              <a:buNone/>
            </a:pPr>
            <a:r>
              <a:rPr lang="nl-NL" sz="1000" dirty="0">
                <a:latin typeface="Lucida Console"/>
                <a:cs typeface="Lucida Console"/>
              </a:rPr>
              <a:t>17	65.49.2.0	 </a:t>
            </a:r>
            <a:r>
              <a:rPr lang="nl-NL" sz="1000" dirty="0" smtClean="0">
                <a:latin typeface="Lucida Console"/>
                <a:cs typeface="Lucida Console"/>
              </a:rPr>
              <a:t>	    </a:t>
            </a:r>
            <a:r>
              <a:rPr lang="nl-NL" sz="1000" dirty="0">
                <a:latin typeface="Lucida Console"/>
                <a:cs typeface="Lucida Console"/>
              </a:rPr>
              <a:t>5	   </a:t>
            </a:r>
            <a:r>
              <a:rPr lang="nl-NL" sz="1000" dirty="0" smtClean="0">
                <a:latin typeface="Lucida Console"/>
                <a:cs typeface="Lucida Console"/>
              </a:rPr>
              <a:t>  </a:t>
            </a:r>
            <a:r>
              <a:rPr lang="nl-NL" sz="1000" dirty="0">
                <a:latin typeface="Lucida Console"/>
                <a:cs typeface="Lucida Console"/>
              </a:rPr>
              <a:t>1.8	  6939	HURRICANE - </a:t>
            </a:r>
            <a:r>
              <a:rPr lang="nl-NL" sz="1000" dirty="0" err="1">
                <a:latin typeface="Lucida Console"/>
                <a:cs typeface="Lucida Console"/>
              </a:rPr>
              <a:t>Hurricane</a:t>
            </a:r>
            <a:r>
              <a:rPr lang="nl-NL" sz="1000" dirty="0">
                <a:latin typeface="Lucida Console"/>
                <a:cs typeface="Lucida Console"/>
              </a:rPr>
              <a:t> Electric </a:t>
            </a:r>
            <a:r>
              <a:rPr lang="nl-NL" sz="1000" dirty="0" err="1">
                <a:latin typeface="Lucida Console"/>
                <a:cs typeface="Lucida Console"/>
              </a:rPr>
              <a:t>Inc.,US</a:t>
            </a:r>
            <a:endParaRPr lang="nl-NL" sz="1000" dirty="0">
              <a:latin typeface="Lucida Console"/>
              <a:cs typeface="Lucida Console"/>
            </a:endParaRPr>
          </a:p>
          <a:p>
            <a:pPr marL="0" indent="0">
              <a:buNone/>
            </a:pPr>
            <a:r>
              <a:rPr lang="nl-NL" sz="1000" dirty="0">
                <a:latin typeface="Lucida Console"/>
                <a:cs typeface="Lucida Console"/>
              </a:rPr>
              <a:t>18	37.130.227.0	    4	   </a:t>
            </a:r>
            <a:r>
              <a:rPr lang="nl-NL" sz="1000" dirty="0" smtClean="0">
                <a:latin typeface="Lucida Console"/>
                <a:cs typeface="Lucida Console"/>
              </a:rPr>
              <a:t>  </a:t>
            </a:r>
            <a:r>
              <a:rPr lang="nl-NL" sz="1000" dirty="0">
                <a:latin typeface="Lucida Console"/>
                <a:cs typeface="Lucida Console"/>
              </a:rPr>
              <a:t>6.2	  13213	UK2NET-AS UK2 - </a:t>
            </a:r>
            <a:r>
              <a:rPr lang="nl-NL" sz="1000" dirty="0" err="1">
                <a:latin typeface="Lucida Console"/>
                <a:cs typeface="Lucida Console"/>
              </a:rPr>
              <a:t>Ltd,GB</a:t>
            </a:r>
            <a:endParaRPr lang="nl-NL" sz="1000" dirty="0">
              <a:latin typeface="Lucida Console"/>
              <a:cs typeface="Lucida Console"/>
            </a:endParaRPr>
          </a:p>
          <a:p>
            <a:pPr marL="0" indent="0">
              <a:buNone/>
            </a:pPr>
            <a:r>
              <a:rPr lang="nl-NL" sz="1000" dirty="0">
                <a:latin typeface="Lucida Console"/>
                <a:cs typeface="Lucida Console"/>
              </a:rPr>
              <a:t>19	185.2.138.0	</a:t>
            </a:r>
            <a:r>
              <a:rPr lang="nl-NL" sz="1000" dirty="0" smtClean="0">
                <a:latin typeface="Lucida Console"/>
                <a:cs typeface="Lucida Console"/>
              </a:rPr>
              <a:t>	    </a:t>
            </a:r>
            <a:r>
              <a:rPr lang="nl-NL" sz="1000" dirty="0">
                <a:latin typeface="Lucida Console"/>
                <a:cs typeface="Lucida Console"/>
              </a:rPr>
              <a:t>4	   </a:t>
            </a:r>
            <a:r>
              <a:rPr lang="nl-NL" sz="1000" dirty="0" smtClean="0">
                <a:latin typeface="Lucida Console"/>
                <a:cs typeface="Lucida Console"/>
              </a:rPr>
              <a:t>  </a:t>
            </a:r>
            <a:r>
              <a:rPr lang="nl-NL" sz="1000" dirty="0">
                <a:latin typeface="Lucida Console"/>
                <a:cs typeface="Lucida Console"/>
              </a:rPr>
              <a:t>8.0	  13213	UK2NET-AS UK2 - </a:t>
            </a:r>
            <a:r>
              <a:rPr lang="nl-NL" sz="1000" dirty="0" err="1">
                <a:latin typeface="Lucida Console"/>
                <a:cs typeface="Lucida Console"/>
              </a:rPr>
              <a:t>Ltd,GB</a:t>
            </a:r>
            <a:endParaRPr lang="nl-NL" sz="1000" dirty="0">
              <a:latin typeface="Lucida Console"/>
              <a:cs typeface="Lucida Console"/>
            </a:endParaRPr>
          </a:p>
          <a:p>
            <a:pPr marL="0" indent="0">
              <a:buNone/>
            </a:pPr>
            <a:r>
              <a:rPr lang="nl-NL" sz="1000" dirty="0">
                <a:latin typeface="Lucida Console"/>
                <a:cs typeface="Lucida Console"/>
              </a:rPr>
              <a:t>20	77.247.181.0	    4	   </a:t>
            </a:r>
            <a:r>
              <a:rPr lang="nl-NL" sz="1000" dirty="0" smtClean="0">
                <a:latin typeface="Lucida Console"/>
                <a:cs typeface="Lucida Console"/>
              </a:rPr>
              <a:t>  </a:t>
            </a:r>
            <a:r>
              <a:rPr lang="nl-NL" sz="1000" dirty="0">
                <a:latin typeface="Lucida Console"/>
                <a:cs typeface="Lucida Console"/>
              </a:rPr>
              <a:t>8.8	  43350	NFORCE </a:t>
            </a:r>
            <a:r>
              <a:rPr lang="nl-NL" sz="1000" dirty="0" err="1">
                <a:latin typeface="Lucida Console"/>
                <a:cs typeface="Lucida Console"/>
              </a:rPr>
              <a:t>NFOrce</a:t>
            </a:r>
            <a:r>
              <a:rPr lang="nl-NL" sz="1000" dirty="0">
                <a:latin typeface="Lucida Console"/>
                <a:cs typeface="Lucida Console"/>
              </a:rPr>
              <a:t> Entertainment BV,NL</a:t>
            </a:r>
          </a:p>
          <a:p>
            <a:pPr marL="0" indent="0">
              <a:buNone/>
            </a:pPr>
            <a:r>
              <a:rPr lang="nl-NL" sz="1000" dirty="0">
                <a:latin typeface="Lucida Console"/>
                <a:cs typeface="Lucida Console"/>
              </a:rPr>
              <a:t>21	109.201.138.0	    4	   </a:t>
            </a:r>
            <a:r>
              <a:rPr lang="nl-NL" sz="1000" dirty="0" smtClean="0">
                <a:latin typeface="Lucida Console"/>
                <a:cs typeface="Lucida Console"/>
              </a:rPr>
              <a:t> 32.5</a:t>
            </a:r>
            <a:r>
              <a:rPr lang="nl-NL" sz="1000" dirty="0">
                <a:latin typeface="Lucida Console"/>
                <a:cs typeface="Lucida Console"/>
              </a:rPr>
              <a:t>	  43350	NFORCE </a:t>
            </a:r>
            <a:r>
              <a:rPr lang="nl-NL" sz="1000" dirty="0" err="1">
                <a:latin typeface="Lucida Console"/>
                <a:cs typeface="Lucida Console"/>
              </a:rPr>
              <a:t>NFOrce</a:t>
            </a:r>
            <a:r>
              <a:rPr lang="nl-NL" sz="1000" dirty="0">
                <a:latin typeface="Lucida Console"/>
                <a:cs typeface="Lucida Console"/>
              </a:rPr>
              <a:t> Entertainment BV,NL</a:t>
            </a:r>
          </a:p>
          <a:p>
            <a:pPr marL="0" indent="0">
              <a:buNone/>
            </a:pPr>
            <a:r>
              <a:rPr lang="nl-NL" sz="1000" dirty="0">
                <a:latin typeface="Lucida Console"/>
                <a:cs typeface="Lucida Console"/>
              </a:rPr>
              <a:t>22	77.109.138.0	    4	   </a:t>
            </a:r>
            <a:r>
              <a:rPr lang="nl-NL" sz="1000" dirty="0" smtClean="0">
                <a:latin typeface="Lucida Console"/>
                <a:cs typeface="Lucida Console"/>
              </a:rPr>
              <a:t> 10.0</a:t>
            </a:r>
            <a:r>
              <a:rPr lang="nl-NL" sz="1000" dirty="0">
                <a:latin typeface="Lucida Console"/>
                <a:cs typeface="Lucida Console"/>
              </a:rPr>
              <a:t>	  13030	INIT7 </a:t>
            </a:r>
            <a:r>
              <a:rPr lang="nl-NL" sz="1000" dirty="0" err="1">
                <a:latin typeface="Lucida Console"/>
                <a:cs typeface="Lucida Console"/>
              </a:rPr>
              <a:t>Init</a:t>
            </a:r>
            <a:r>
              <a:rPr lang="nl-NL" sz="1000" dirty="0">
                <a:latin typeface="Lucida Console"/>
                <a:cs typeface="Lucida Console"/>
              </a:rPr>
              <a:t> </a:t>
            </a:r>
            <a:r>
              <a:rPr lang="nl-NL" sz="1000" dirty="0" err="1">
                <a:latin typeface="Lucida Console"/>
                <a:cs typeface="Lucida Console"/>
              </a:rPr>
              <a:t>Seven</a:t>
            </a:r>
            <a:r>
              <a:rPr lang="nl-NL" sz="1000" dirty="0">
                <a:latin typeface="Lucida Console"/>
                <a:cs typeface="Lucida Console"/>
              </a:rPr>
              <a:t> AG,CH</a:t>
            </a:r>
          </a:p>
          <a:p>
            <a:pPr marL="0" indent="0">
              <a:buNone/>
            </a:pPr>
            <a:r>
              <a:rPr lang="nl-NL" sz="1000" dirty="0">
                <a:latin typeface="Lucida Console"/>
                <a:cs typeface="Lucida Console"/>
              </a:rPr>
              <a:t>23	107.219.51.0	    4	   </a:t>
            </a:r>
            <a:r>
              <a:rPr lang="nl-NL" sz="1000" dirty="0" smtClean="0">
                <a:latin typeface="Lucida Console"/>
                <a:cs typeface="Lucida Console"/>
              </a:rPr>
              <a:t>  </a:t>
            </a:r>
            <a:r>
              <a:rPr lang="nl-NL" sz="1000" dirty="0">
                <a:latin typeface="Lucida Console"/>
                <a:cs typeface="Lucida Console"/>
              </a:rPr>
              <a:t>0.0	  7018	ATT-INTERNET4 - AT&amp;T Services </a:t>
            </a:r>
            <a:r>
              <a:rPr lang="nl-NL" sz="1000" dirty="0" err="1">
                <a:latin typeface="Lucida Console"/>
                <a:cs typeface="Lucida Console"/>
              </a:rPr>
              <a:t>Inc.,US</a:t>
            </a:r>
            <a:endParaRPr lang="nl-NL" sz="1000" dirty="0">
              <a:latin typeface="Lucida Console"/>
              <a:cs typeface="Lucida Console"/>
            </a:endParaRPr>
          </a:p>
          <a:p>
            <a:pPr marL="0" indent="0">
              <a:buNone/>
            </a:pPr>
            <a:r>
              <a:rPr lang="nl-NL" sz="1000" dirty="0">
                <a:latin typeface="Lucida Console"/>
                <a:cs typeface="Lucida Console"/>
              </a:rPr>
              <a:t>24	68.96.8.0	</a:t>
            </a:r>
            <a:r>
              <a:rPr lang="nl-NL" sz="1000" dirty="0" smtClean="0">
                <a:latin typeface="Lucida Console"/>
                <a:cs typeface="Lucida Console"/>
              </a:rPr>
              <a:t>	    </a:t>
            </a:r>
            <a:r>
              <a:rPr lang="nl-NL" sz="1000" dirty="0">
                <a:latin typeface="Lucida Console"/>
                <a:cs typeface="Lucida Console"/>
              </a:rPr>
              <a:t>4	   </a:t>
            </a:r>
            <a:r>
              <a:rPr lang="nl-NL" sz="1000" dirty="0" smtClean="0">
                <a:latin typeface="Lucida Console"/>
                <a:cs typeface="Lucida Console"/>
              </a:rPr>
              <a:t>  </a:t>
            </a:r>
            <a:r>
              <a:rPr lang="nl-NL" sz="1000" dirty="0">
                <a:latin typeface="Lucida Console"/>
                <a:cs typeface="Lucida Console"/>
              </a:rPr>
              <a:t>0.0	  22773	ASN-CXA-</a:t>
            </a:r>
            <a:r>
              <a:rPr lang="nl-NL" sz="1000" dirty="0" smtClean="0">
                <a:latin typeface="Lucida Console"/>
                <a:cs typeface="Lucida Console"/>
              </a:rPr>
              <a:t>ALL </a:t>
            </a:r>
            <a:r>
              <a:rPr lang="nl-NL" sz="1000" dirty="0">
                <a:latin typeface="Lucida Console"/>
                <a:cs typeface="Lucida Console"/>
              </a:rPr>
              <a:t>- Cox Communications </a:t>
            </a:r>
            <a:r>
              <a:rPr lang="nl-NL" sz="1000" dirty="0" err="1">
                <a:latin typeface="Lucida Console"/>
                <a:cs typeface="Lucida Console"/>
              </a:rPr>
              <a:t>Inc.,US</a:t>
            </a:r>
            <a:endParaRPr lang="nl-NL" sz="1000" dirty="0">
              <a:latin typeface="Lucida Console"/>
              <a:cs typeface="Lucida Console"/>
            </a:endParaRPr>
          </a:p>
          <a:p>
            <a:pPr marL="0" indent="0">
              <a:buNone/>
            </a:pPr>
            <a:r>
              <a:rPr lang="nl-NL" sz="1000" dirty="0">
                <a:latin typeface="Lucida Console"/>
                <a:cs typeface="Lucida Console"/>
              </a:rPr>
              <a:t>25	77.109.141.0	    4	   </a:t>
            </a:r>
            <a:r>
              <a:rPr lang="nl-NL" sz="1000" dirty="0" smtClean="0">
                <a:latin typeface="Lucida Console"/>
                <a:cs typeface="Lucida Console"/>
              </a:rPr>
              <a:t>  </a:t>
            </a:r>
            <a:r>
              <a:rPr lang="nl-NL" sz="1000" dirty="0">
                <a:latin typeface="Lucida Console"/>
                <a:cs typeface="Lucida Console"/>
              </a:rPr>
              <a:t>6.5	  13030	INIT7 </a:t>
            </a:r>
            <a:r>
              <a:rPr lang="nl-NL" sz="1000" dirty="0" err="1">
                <a:latin typeface="Lucida Console"/>
                <a:cs typeface="Lucida Console"/>
              </a:rPr>
              <a:t>Init</a:t>
            </a:r>
            <a:r>
              <a:rPr lang="nl-NL" sz="1000" dirty="0">
                <a:latin typeface="Lucida Console"/>
                <a:cs typeface="Lucida Console"/>
              </a:rPr>
              <a:t> </a:t>
            </a:r>
            <a:r>
              <a:rPr lang="nl-NL" sz="1000" dirty="0" err="1">
                <a:latin typeface="Lucida Console"/>
                <a:cs typeface="Lucida Console"/>
              </a:rPr>
              <a:t>Seven</a:t>
            </a:r>
            <a:r>
              <a:rPr lang="nl-NL" sz="1000" dirty="0">
                <a:latin typeface="Lucida Console"/>
                <a:cs typeface="Lucida Console"/>
              </a:rPr>
              <a:t> AG,CH</a:t>
            </a:r>
          </a:p>
          <a:p>
            <a:pPr marL="0" indent="0">
              <a:buNone/>
            </a:pPr>
            <a:endParaRPr lang="en-AU" sz="1000" dirty="0">
              <a:latin typeface="Lucida Console"/>
              <a:cs typeface="Lucida Console"/>
            </a:endParaRPr>
          </a:p>
        </p:txBody>
      </p:sp>
    </p:spTree>
    <p:extLst>
      <p:ext uri="{BB962C8B-B14F-4D97-AF65-F5344CB8AC3E}">
        <p14:creationId xmlns:p14="http://schemas.microsoft.com/office/powerpoint/2010/main" val="260778780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Country Stalkers</a:t>
            </a:r>
            <a:endParaRPr lang="en-US" dirty="0"/>
          </a:p>
        </p:txBody>
      </p:sp>
      <p:sp>
        <p:nvSpPr>
          <p:cNvPr id="3" name="Content Placeholder 2"/>
          <p:cNvSpPr>
            <a:spLocks noGrp="1"/>
          </p:cNvSpPr>
          <p:nvPr>
            <p:ph idx="1"/>
          </p:nvPr>
        </p:nvSpPr>
        <p:spPr>
          <a:xfrm>
            <a:off x="457200" y="1333400"/>
            <a:ext cx="8229600" cy="4525963"/>
          </a:xfrm>
        </p:spPr>
        <p:txBody>
          <a:bodyPr>
            <a:noAutofit/>
          </a:bodyPr>
          <a:lstStyle/>
          <a:p>
            <a:pPr marL="0" indent="0">
              <a:buNone/>
            </a:pPr>
            <a:r>
              <a:rPr lang="nl-NL" sz="1000" b="1" dirty="0">
                <a:solidFill>
                  <a:srgbClr val="0000FF"/>
                </a:solidFill>
                <a:latin typeface="Lucida Console"/>
                <a:cs typeface="Lucida Console"/>
              </a:rPr>
              <a:t>Rank   </a:t>
            </a:r>
            <a:r>
              <a:rPr lang="nl-NL" sz="1000" b="1" dirty="0" smtClean="0">
                <a:solidFill>
                  <a:srgbClr val="0000FF"/>
                </a:solidFill>
                <a:latin typeface="Lucida Console"/>
                <a:cs typeface="Lucida Console"/>
              </a:rPr>
              <a:t>IP </a:t>
            </a:r>
            <a:r>
              <a:rPr lang="nl-NL" sz="1000" b="1" dirty="0">
                <a:solidFill>
                  <a:srgbClr val="0000FF"/>
                </a:solidFill>
                <a:latin typeface="Lucida Console"/>
                <a:cs typeface="Lucida Console"/>
              </a:rPr>
              <a:t>Net	</a:t>
            </a:r>
            <a:r>
              <a:rPr lang="nl-NL" sz="1000" b="1" dirty="0" smtClean="0">
                <a:solidFill>
                  <a:srgbClr val="0000FF"/>
                </a:solidFill>
                <a:latin typeface="Lucida Console"/>
                <a:cs typeface="Lucida Console"/>
              </a:rPr>
              <a:t>	   #</a:t>
            </a:r>
            <a:r>
              <a:rPr lang="nl-NL" sz="1000" b="1" dirty="0">
                <a:solidFill>
                  <a:srgbClr val="0000FF"/>
                </a:solidFill>
                <a:latin typeface="Lucida Console"/>
                <a:cs typeface="Lucida Console"/>
              </a:rPr>
              <a:t>	</a:t>
            </a:r>
            <a:r>
              <a:rPr lang="nl-NL" sz="1000" b="1" dirty="0" smtClean="0">
                <a:solidFill>
                  <a:srgbClr val="0000FF"/>
                </a:solidFill>
                <a:latin typeface="Lucida Console"/>
                <a:cs typeface="Lucida Console"/>
              </a:rPr>
              <a:t>  AVG Delay</a:t>
            </a:r>
            <a:r>
              <a:rPr lang="nl-NL" sz="1000" b="1" dirty="0">
                <a:solidFill>
                  <a:srgbClr val="0000FF"/>
                </a:solidFill>
                <a:latin typeface="Lucida Console"/>
                <a:cs typeface="Lucida Console"/>
              </a:rPr>
              <a:t>	</a:t>
            </a:r>
            <a:r>
              <a:rPr lang="nl-NL" sz="1000" b="1" dirty="0" smtClean="0">
                <a:solidFill>
                  <a:srgbClr val="0000FF"/>
                </a:solidFill>
                <a:latin typeface="Lucida Console"/>
                <a:cs typeface="Lucida Console"/>
              </a:rPr>
              <a:t>     AS</a:t>
            </a:r>
            <a:r>
              <a:rPr lang="nl-NL" sz="1000" b="1" dirty="0">
                <a:solidFill>
                  <a:srgbClr val="0000FF"/>
                </a:solidFill>
                <a:latin typeface="Lucida Console"/>
                <a:cs typeface="Lucida Console"/>
              </a:rPr>
              <a:t>	</a:t>
            </a:r>
            <a:r>
              <a:rPr lang="nl-NL" sz="1000" b="1" dirty="0" err="1" smtClean="0">
                <a:solidFill>
                  <a:srgbClr val="0000FF"/>
                </a:solidFill>
                <a:latin typeface="Lucida Console"/>
                <a:cs typeface="Lucida Console"/>
              </a:rPr>
              <a:t>Description</a:t>
            </a:r>
            <a:endParaRPr lang="nl-NL" sz="1000" b="1" dirty="0" smtClean="0">
              <a:solidFill>
                <a:srgbClr val="0000FF"/>
              </a:solidFill>
              <a:latin typeface="Lucida Console"/>
              <a:cs typeface="Lucida Console"/>
            </a:endParaRPr>
          </a:p>
          <a:p>
            <a:pPr marL="0" indent="0">
              <a:buNone/>
            </a:pPr>
            <a:r>
              <a:rPr lang="nl-NL" sz="1000" dirty="0">
                <a:latin typeface="Lucida Console"/>
                <a:cs typeface="Lucida Console"/>
              </a:rPr>
              <a:t>1	</a:t>
            </a:r>
            <a:r>
              <a:rPr lang="nl-NL" sz="1000" dirty="0" smtClean="0">
                <a:latin typeface="Lucida Console"/>
                <a:cs typeface="Lucida Console"/>
              </a:rPr>
              <a:t>119.147.146.0   </a:t>
            </a:r>
            <a:r>
              <a:rPr lang="nl-NL" sz="1000" dirty="0">
                <a:latin typeface="Lucida Console"/>
                <a:cs typeface="Lucida Console"/>
              </a:rPr>
              <a:t>102,199	</a:t>
            </a:r>
            <a:r>
              <a:rPr lang="nl-NL" sz="1000" dirty="0" smtClean="0">
                <a:latin typeface="Lucida Console"/>
                <a:cs typeface="Lucida Console"/>
              </a:rPr>
              <a:t>    </a:t>
            </a:r>
            <a:r>
              <a:rPr lang="nl-NL" sz="1000" dirty="0">
                <a:latin typeface="Lucida Console"/>
                <a:cs typeface="Lucida Console"/>
              </a:rPr>
              <a:t>66.8	  4134	CHINANET-BACKBONE No.31	</a:t>
            </a:r>
            <a:r>
              <a:rPr lang="nl-NL" sz="1000" dirty="0" err="1">
                <a:latin typeface="Lucida Console"/>
                <a:cs typeface="Lucida Console"/>
              </a:rPr>
              <a:t>Jin</a:t>
            </a:r>
            <a:r>
              <a:rPr lang="nl-NL" sz="1000" dirty="0">
                <a:latin typeface="Lucida Console"/>
                <a:cs typeface="Lucida Console"/>
              </a:rPr>
              <a:t>-rong </a:t>
            </a:r>
            <a:r>
              <a:rPr lang="nl-NL" sz="1000" dirty="0" err="1">
                <a:latin typeface="Lucida Console"/>
                <a:cs typeface="Lucida Console"/>
              </a:rPr>
              <a:t>Street,CN</a:t>
            </a:r>
            <a:endParaRPr lang="nl-NL" sz="1000" dirty="0">
              <a:latin typeface="Lucida Console"/>
              <a:cs typeface="Lucida Console"/>
            </a:endParaRPr>
          </a:p>
          <a:p>
            <a:pPr marL="0" indent="0">
              <a:buNone/>
            </a:pPr>
            <a:r>
              <a:rPr lang="nl-NL" sz="1000" dirty="0">
                <a:latin typeface="Lucida Console"/>
                <a:cs typeface="Lucida Console"/>
              </a:rPr>
              <a:t>2	</a:t>
            </a:r>
            <a:r>
              <a:rPr lang="nl-NL" sz="1000" dirty="0" smtClean="0">
                <a:latin typeface="Lucida Console"/>
                <a:cs typeface="Lucida Console"/>
              </a:rPr>
              <a:t>69.41.14.0	</a:t>
            </a:r>
            <a:r>
              <a:rPr lang="nl-NL" sz="1000" dirty="0">
                <a:latin typeface="Lucida Console"/>
                <a:cs typeface="Lucida Console"/>
              </a:rPr>
              <a:t>	</a:t>
            </a:r>
            <a:r>
              <a:rPr lang="nl-NL" sz="1000" dirty="0" smtClean="0">
                <a:latin typeface="Lucida Console"/>
                <a:cs typeface="Lucida Console"/>
              </a:rPr>
              <a:t>  </a:t>
            </a:r>
            <a:r>
              <a:rPr lang="nl-NL" sz="1000" dirty="0">
                <a:latin typeface="Lucida Console"/>
                <a:cs typeface="Lucida Console"/>
              </a:rPr>
              <a:t>831	</a:t>
            </a:r>
            <a:r>
              <a:rPr lang="nl-NL" sz="1000" dirty="0" smtClean="0">
                <a:latin typeface="Lucida Console"/>
                <a:cs typeface="Lucida Console"/>
              </a:rPr>
              <a:t> 1,202.0</a:t>
            </a:r>
            <a:r>
              <a:rPr lang="nl-NL" sz="1000" dirty="0">
                <a:latin typeface="Lucida Console"/>
                <a:cs typeface="Lucida Console"/>
              </a:rPr>
              <a:t>	  47018	CE-BGPAC - </a:t>
            </a:r>
            <a:r>
              <a:rPr lang="nl-NL" sz="1000" dirty="0" err="1">
                <a:latin typeface="Lucida Console"/>
                <a:cs typeface="Lucida Console"/>
              </a:rPr>
              <a:t>Covenant</a:t>
            </a:r>
            <a:r>
              <a:rPr lang="nl-NL" sz="1000" dirty="0">
                <a:latin typeface="Lucida Console"/>
                <a:cs typeface="Lucida Console"/>
              </a:rPr>
              <a:t> </a:t>
            </a:r>
            <a:r>
              <a:rPr lang="nl-NL" sz="1000" dirty="0" err="1">
                <a:latin typeface="Lucida Console"/>
                <a:cs typeface="Lucida Console"/>
              </a:rPr>
              <a:t>Eyes</a:t>
            </a:r>
            <a:r>
              <a:rPr lang="nl-NL" sz="1000" dirty="0">
                <a:latin typeface="Lucida Console"/>
                <a:cs typeface="Lucida Console"/>
              </a:rPr>
              <a:t> </a:t>
            </a:r>
            <a:r>
              <a:rPr lang="nl-NL" sz="1000" dirty="0" err="1">
                <a:latin typeface="Lucida Console"/>
                <a:cs typeface="Lucida Console"/>
              </a:rPr>
              <a:t>Inc.,US</a:t>
            </a:r>
            <a:endParaRPr lang="nl-NL" sz="1000" dirty="0">
              <a:latin typeface="Lucida Console"/>
              <a:cs typeface="Lucida Console"/>
            </a:endParaRPr>
          </a:p>
          <a:p>
            <a:pPr marL="0" indent="0">
              <a:buNone/>
            </a:pPr>
            <a:r>
              <a:rPr lang="nl-NL" sz="1000" dirty="0">
                <a:latin typeface="Lucida Console"/>
                <a:cs typeface="Lucida Console"/>
              </a:rPr>
              <a:t>3	</a:t>
            </a:r>
            <a:r>
              <a:rPr lang="nl-NL" sz="1000" dirty="0" smtClean="0">
                <a:latin typeface="Lucida Console"/>
                <a:cs typeface="Lucida Console"/>
              </a:rPr>
              <a:t>64.124.98.0	</a:t>
            </a:r>
            <a:r>
              <a:rPr lang="nl-NL" sz="1000" dirty="0">
                <a:latin typeface="Lucida Console"/>
                <a:cs typeface="Lucida Console"/>
              </a:rPr>
              <a:t>	  749	</a:t>
            </a:r>
            <a:r>
              <a:rPr lang="nl-NL" sz="1000" dirty="0" smtClean="0">
                <a:latin typeface="Lucida Console"/>
                <a:cs typeface="Lucida Console"/>
              </a:rPr>
              <a:t> 1,400.4</a:t>
            </a:r>
            <a:r>
              <a:rPr lang="nl-NL" sz="1000" dirty="0">
                <a:latin typeface="Lucida Console"/>
                <a:cs typeface="Lucida Console"/>
              </a:rPr>
              <a:t>	  6461	ABOVENET - </a:t>
            </a:r>
            <a:r>
              <a:rPr lang="nl-NL" sz="1000" dirty="0" err="1">
                <a:latin typeface="Lucida Console"/>
                <a:cs typeface="Lucida Console"/>
              </a:rPr>
              <a:t>Abovenet</a:t>
            </a:r>
            <a:r>
              <a:rPr lang="nl-NL" sz="1000" dirty="0">
                <a:latin typeface="Lucida Console"/>
                <a:cs typeface="Lucida Console"/>
              </a:rPr>
              <a:t> Communications </a:t>
            </a:r>
            <a:r>
              <a:rPr lang="nl-NL" sz="1000" dirty="0" err="1">
                <a:latin typeface="Lucida Console"/>
                <a:cs typeface="Lucida Console"/>
              </a:rPr>
              <a:t>Inc,US</a:t>
            </a:r>
            <a:endParaRPr lang="nl-NL" sz="1000" dirty="0">
              <a:latin typeface="Lucida Console"/>
              <a:cs typeface="Lucida Console"/>
            </a:endParaRPr>
          </a:p>
          <a:p>
            <a:pPr marL="0" indent="0">
              <a:buNone/>
            </a:pPr>
            <a:r>
              <a:rPr lang="nl-NL" sz="1000" dirty="0">
                <a:latin typeface="Lucida Console"/>
                <a:cs typeface="Lucida Console"/>
              </a:rPr>
              <a:t>4	208.184.77.0	  444	 </a:t>
            </a:r>
            <a:r>
              <a:rPr lang="nl-NL" sz="1000" dirty="0" smtClean="0">
                <a:latin typeface="Lucida Console"/>
                <a:cs typeface="Lucida Console"/>
              </a:rPr>
              <a:t>  </a:t>
            </a:r>
            <a:r>
              <a:rPr lang="nl-NL" sz="1000" dirty="0">
                <a:latin typeface="Lucida Console"/>
                <a:cs typeface="Lucida Console"/>
              </a:rPr>
              <a:t>911.0	  6461	ABOVENET - </a:t>
            </a:r>
            <a:r>
              <a:rPr lang="nl-NL" sz="1000" dirty="0" err="1">
                <a:latin typeface="Lucida Console"/>
                <a:cs typeface="Lucida Console"/>
              </a:rPr>
              <a:t>Abovenet</a:t>
            </a:r>
            <a:r>
              <a:rPr lang="nl-NL" sz="1000" dirty="0">
                <a:latin typeface="Lucida Console"/>
                <a:cs typeface="Lucida Console"/>
              </a:rPr>
              <a:t> Communications </a:t>
            </a:r>
            <a:r>
              <a:rPr lang="nl-NL" sz="1000" dirty="0" err="1">
                <a:latin typeface="Lucida Console"/>
                <a:cs typeface="Lucida Console"/>
              </a:rPr>
              <a:t>Inc,US</a:t>
            </a:r>
            <a:endParaRPr lang="nl-NL" sz="1000" dirty="0">
              <a:latin typeface="Lucida Console"/>
              <a:cs typeface="Lucida Console"/>
            </a:endParaRPr>
          </a:p>
          <a:p>
            <a:pPr marL="0" indent="0">
              <a:buNone/>
            </a:pPr>
            <a:r>
              <a:rPr lang="nl-NL" sz="1000" dirty="0">
                <a:latin typeface="Lucida Console"/>
                <a:cs typeface="Lucida Console"/>
              </a:rPr>
              <a:t>5	223.27.200.0	  315	 </a:t>
            </a:r>
            <a:r>
              <a:rPr lang="nl-NL" sz="1000" dirty="0" smtClean="0">
                <a:latin typeface="Lucida Console"/>
                <a:cs typeface="Lucida Console"/>
              </a:rPr>
              <a:t>    </a:t>
            </a:r>
            <a:r>
              <a:rPr lang="nl-NL" sz="1000" dirty="0">
                <a:latin typeface="Lucida Console"/>
                <a:cs typeface="Lucida Console"/>
              </a:rPr>
              <a:t>3.5	  45796	BBCONNECT-TH-AS-AP BB Connect </a:t>
            </a:r>
            <a:r>
              <a:rPr lang="nl-NL" sz="1000" dirty="0" err="1">
                <a:latin typeface="Lucida Console"/>
                <a:cs typeface="Lucida Console"/>
              </a:rPr>
              <a:t>Co.</a:t>
            </a:r>
            <a:r>
              <a:rPr lang="nl-NL" sz="1000" dirty="0">
                <a:latin typeface="Lucida Console"/>
                <a:cs typeface="Lucida Console"/>
              </a:rPr>
              <a:t> </a:t>
            </a:r>
            <a:r>
              <a:rPr lang="nl-NL" sz="1000" dirty="0" err="1">
                <a:latin typeface="Lucida Console"/>
                <a:cs typeface="Lucida Console"/>
              </a:rPr>
              <a:t>Ltd.,TH</a:t>
            </a:r>
            <a:endParaRPr lang="nl-NL" sz="1000" dirty="0">
              <a:latin typeface="Lucida Console"/>
              <a:cs typeface="Lucida Console"/>
            </a:endParaRPr>
          </a:p>
          <a:p>
            <a:pPr marL="0" indent="0">
              <a:buNone/>
            </a:pPr>
            <a:r>
              <a:rPr lang="nl-NL" sz="1000" dirty="0">
                <a:latin typeface="Lucida Console"/>
                <a:cs typeface="Lucida Console"/>
              </a:rPr>
              <a:t>6	183.60.153.0	  301	 </a:t>
            </a:r>
            <a:r>
              <a:rPr lang="nl-NL" sz="1000" dirty="0" smtClean="0">
                <a:latin typeface="Lucida Console"/>
                <a:cs typeface="Lucida Console"/>
              </a:rPr>
              <a:t>  </a:t>
            </a:r>
            <a:r>
              <a:rPr lang="nl-NL" sz="1000" dirty="0">
                <a:latin typeface="Lucida Console"/>
                <a:cs typeface="Lucida Console"/>
              </a:rPr>
              <a:t>469.3	  4134	CHINANET-BACKBONE No.31	</a:t>
            </a:r>
            <a:r>
              <a:rPr lang="nl-NL" sz="1000" dirty="0" err="1">
                <a:latin typeface="Lucida Console"/>
                <a:cs typeface="Lucida Console"/>
              </a:rPr>
              <a:t>Jin</a:t>
            </a:r>
            <a:r>
              <a:rPr lang="nl-NL" sz="1000" dirty="0">
                <a:latin typeface="Lucida Console"/>
                <a:cs typeface="Lucida Console"/>
              </a:rPr>
              <a:t>-rong </a:t>
            </a:r>
            <a:r>
              <a:rPr lang="nl-NL" sz="1000" dirty="0" err="1">
                <a:latin typeface="Lucida Console"/>
                <a:cs typeface="Lucida Console"/>
              </a:rPr>
              <a:t>Street,CN</a:t>
            </a:r>
            <a:endParaRPr lang="nl-NL" sz="1000" dirty="0">
              <a:latin typeface="Lucida Console"/>
              <a:cs typeface="Lucida Console"/>
            </a:endParaRPr>
          </a:p>
          <a:p>
            <a:pPr marL="0" indent="0">
              <a:buNone/>
            </a:pPr>
            <a:r>
              <a:rPr lang="nl-NL" sz="1000" dirty="0">
                <a:latin typeface="Lucida Console"/>
                <a:cs typeface="Lucida Console"/>
              </a:rPr>
              <a:t>7	64.125.188.0	  109	</a:t>
            </a:r>
            <a:r>
              <a:rPr lang="nl-NL" sz="1000" dirty="0" smtClean="0">
                <a:latin typeface="Lucida Console"/>
                <a:cs typeface="Lucida Console"/>
              </a:rPr>
              <a:t> 2,967.6</a:t>
            </a:r>
            <a:r>
              <a:rPr lang="nl-NL" sz="1000" dirty="0">
                <a:latin typeface="Lucida Console"/>
                <a:cs typeface="Lucida Console"/>
              </a:rPr>
              <a:t>	  6461	ABOVENET - </a:t>
            </a:r>
            <a:r>
              <a:rPr lang="nl-NL" sz="1000" dirty="0" err="1">
                <a:latin typeface="Lucida Console"/>
                <a:cs typeface="Lucida Console"/>
              </a:rPr>
              <a:t>Abovenet</a:t>
            </a:r>
            <a:r>
              <a:rPr lang="nl-NL" sz="1000" dirty="0">
                <a:latin typeface="Lucida Console"/>
                <a:cs typeface="Lucida Console"/>
              </a:rPr>
              <a:t> Communications </a:t>
            </a:r>
            <a:r>
              <a:rPr lang="nl-NL" sz="1000" dirty="0" err="1">
                <a:latin typeface="Lucida Console"/>
                <a:cs typeface="Lucida Console"/>
              </a:rPr>
              <a:t>Inc,US</a:t>
            </a:r>
            <a:endParaRPr lang="nl-NL" sz="1000" dirty="0">
              <a:latin typeface="Lucida Console"/>
              <a:cs typeface="Lucida Console"/>
            </a:endParaRPr>
          </a:p>
          <a:p>
            <a:pPr marL="0" indent="0">
              <a:buNone/>
            </a:pPr>
            <a:r>
              <a:rPr lang="nl-NL" sz="1000" dirty="0">
                <a:latin typeface="Lucida Console"/>
                <a:cs typeface="Lucida Console"/>
              </a:rPr>
              <a:t>8	60.199.178.0	   63	</a:t>
            </a:r>
            <a:r>
              <a:rPr lang="nl-NL" sz="1000" dirty="0" smtClean="0">
                <a:latin typeface="Lucida Console"/>
                <a:cs typeface="Lucida Console"/>
              </a:rPr>
              <a:t>   </a:t>
            </a:r>
            <a:r>
              <a:rPr lang="nl-NL" sz="1000" dirty="0">
                <a:latin typeface="Lucida Console"/>
                <a:cs typeface="Lucida Console"/>
              </a:rPr>
              <a:t>103.9	  9924	TFN-TW Taiwan </a:t>
            </a:r>
            <a:r>
              <a:rPr lang="nl-NL" sz="1000" dirty="0" err="1">
                <a:latin typeface="Lucida Console"/>
                <a:cs typeface="Lucida Console"/>
              </a:rPr>
              <a:t>Fixed</a:t>
            </a:r>
            <a:r>
              <a:rPr lang="nl-NL" sz="1000" dirty="0">
                <a:latin typeface="Lucida Console"/>
                <a:cs typeface="Lucida Console"/>
              </a:rPr>
              <a:t> Network </a:t>
            </a:r>
            <a:r>
              <a:rPr lang="nl-NL" sz="1000" dirty="0" err="1">
                <a:latin typeface="Lucida Console"/>
                <a:cs typeface="Lucida Console"/>
              </a:rPr>
              <a:t>Telco,TW</a:t>
            </a:r>
            <a:endParaRPr lang="nl-NL" sz="1000" dirty="0">
              <a:latin typeface="Lucida Console"/>
              <a:cs typeface="Lucida Console"/>
            </a:endParaRPr>
          </a:p>
          <a:p>
            <a:pPr marL="0" indent="0">
              <a:buNone/>
            </a:pPr>
            <a:r>
              <a:rPr lang="nl-NL" sz="1000" dirty="0">
                <a:latin typeface="Lucida Console"/>
                <a:cs typeface="Lucida Console"/>
              </a:rPr>
              <a:t>9	</a:t>
            </a:r>
            <a:r>
              <a:rPr lang="nl-NL" sz="1000" dirty="0" smtClean="0">
                <a:latin typeface="Lucida Console"/>
                <a:cs typeface="Lucida Console"/>
              </a:rPr>
              <a:t>8.35.201.0	</a:t>
            </a:r>
            <a:r>
              <a:rPr lang="nl-NL" sz="1000" dirty="0">
                <a:latin typeface="Lucida Console"/>
                <a:cs typeface="Lucida Console"/>
              </a:rPr>
              <a:t>	   33	</a:t>
            </a:r>
            <a:r>
              <a:rPr lang="nl-NL" sz="1000" dirty="0" smtClean="0">
                <a:latin typeface="Lucida Console"/>
                <a:cs typeface="Lucida Console"/>
              </a:rPr>
              <a:t>    </a:t>
            </a:r>
            <a:r>
              <a:rPr lang="nl-NL" sz="1000" dirty="0">
                <a:latin typeface="Lucida Console"/>
                <a:cs typeface="Lucida Console"/>
              </a:rPr>
              <a:t>35.6	  15169	GOOGLE - Google </a:t>
            </a:r>
            <a:r>
              <a:rPr lang="nl-NL" sz="1000" dirty="0" err="1">
                <a:latin typeface="Lucida Console"/>
                <a:cs typeface="Lucida Console"/>
              </a:rPr>
              <a:t>Inc.,US</a:t>
            </a:r>
            <a:endParaRPr lang="nl-NL" sz="1000" dirty="0">
              <a:latin typeface="Lucida Console"/>
              <a:cs typeface="Lucida Console"/>
            </a:endParaRPr>
          </a:p>
          <a:p>
            <a:pPr marL="0" indent="0">
              <a:buNone/>
            </a:pPr>
            <a:r>
              <a:rPr lang="nl-NL" sz="1000" dirty="0">
                <a:latin typeface="Lucida Console"/>
                <a:cs typeface="Lucida Console"/>
              </a:rPr>
              <a:t>10	</a:t>
            </a:r>
            <a:r>
              <a:rPr lang="nl-NL" sz="1000" dirty="0" smtClean="0">
                <a:latin typeface="Lucida Console"/>
                <a:cs typeface="Lucida Console"/>
              </a:rPr>
              <a:t>65.49.68.0	</a:t>
            </a:r>
            <a:r>
              <a:rPr lang="nl-NL" sz="1000" dirty="0">
                <a:latin typeface="Lucida Console"/>
                <a:cs typeface="Lucida Console"/>
              </a:rPr>
              <a:t>	   13	 </a:t>
            </a:r>
            <a:r>
              <a:rPr lang="nl-NL" sz="1000" dirty="0" smtClean="0">
                <a:latin typeface="Lucida Console"/>
                <a:cs typeface="Lucida Console"/>
              </a:rPr>
              <a:t>    </a:t>
            </a:r>
            <a:r>
              <a:rPr lang="nl-NL" sz="1000" dirty="0">
                <a:latin typeface="Lucida Console"/>
                <a:cs typeface="Lucida Console"/>
              </a:rPr>
              <a:t>1.8	  6939	HURRICANE - </a:t>
            </a:r>
            <a:r>
              <a:rPr lang="nl-NL" sz="1000" dirty="0" err="1">
                <a:latin typeface="Lucida Console"/>
                <a:cs typeface="Lucida Console"/>
              </a:rPr>
              <a:t>Hurricane</a:t>
            </a:r>
            <a:r>
              <a:rPr lang="nl-NL" sz="1000" dirty="0">
                <a:latin typeface="Lucida Console"/>
                <a:cs typeface="Lucida Console"/>
              </a:rPr>
              <a:t> Electric </a:t>
            </a:r>
            <a:r>
              <a:rPr lang="nl-NL" sz="1000" dirty="0" err="1">
                <a:latin typeface="Lucida Console"/>
                <a:cs typeface="Lucida Console"/>
              </a:rPr>
              <a:t>Inc.,US</a:t>
            </a:r>
            <a:endParaRPr lang="nl-NL" sz="1000" dirty="0">
              <a:latin typeface="Lucida Console"/>
              <a:cs typeface="Lucida Console"/>
            </a:endParaRPr>
          </a:p>
          <a:p>
            <a:pPr marL="0" indent="0">
              <a:buNone/>
            </a:pPr>
            <a:r>
              <a:rPr lang="nl-NL" sz="1000" dirty="0">
                <a:latin typeface="Lucida Console"/>
                <a:cs typeface="Lucida Console"/>
              </a:rPr>
              <a:t>11	71.58.164.0	</a:t>
            </a:r>
            <a:r>
              <a:rPr lang="nl-NL" sz="1000" dirty="0" smtClean="0">
                <a:latin typeface="Lucida Console"/>
                <a:cs typeface="Lucida Console"/>
              </a:rPr>
              <a:t>	    </a:t>
            </a:r>
            <a:r>
              <a:rPr lang="nl-NL" sz="1000" dirty="0">
                <a:latin typeface="Lucida Console"/>
                <a:cs typeface="Lucida Console"/>
              </a:rPr>
              <a:t>8	  </a:t>
            </a:r>
            <a:r>
              <a:rPr lang="nl-NL" sz="1000" dirty="0" smtClean="0">
                <a:latin typeface="Lucida Console"/>
                <a:cs typeface="Lucida Console"/>
              </a:rPr>
              <a:t>   </a:t>
            </a:r>
            <a:r>
              <a:rPr lang="nl-NL" sz="1000" dirty="0">
                <a:latin typeface="Lucida Console"/>
                <a:cs typeface="Lucida Console"/>
              </a:rPr>
              <a:t>0.5	  7922	COMCAST-7922 - </a:t>
            </a:r>
            <a:r>
              <a:rPr lang="nl-NL" sz="1000" dirty="0" err="1">
                <a:latin typeface="Lucida Console"/>
                <a:cs typeface="Lucida Console"/>
              </a:rPr>
              <a:t>Comcast</a:t>
            </a:r>
            <a:r>
              <a:rPr lang="nl-NL" sz="1000" dirty="0">
                <a:latin typeface="Lucida Console"/>
                <a:cs typeface="Lucida Console"/>
              </a:rPr>
              <a:t> Cable Communications </a:t>
            </a:r>
            <a:r>
              <a:rPr lang="nl-NL" sz="1000" dirty="0" err="1">
                <a:latin typeface="Lucida Console"/>
                <a:cs typeface="Lucida Console"/>
              </a:rPr>
              <a:t>Inc.,US</a:t>
            </a:r>
            <a:endParaRPr lang="nl-NL" sz="1000" dirty="0">
              <a:latin typeface="Lucida Console"/>
              <a:cs typeface="Lucida Console"/>
            </a:endParaRPr>
          </a:p>
          <a:p>
            <a:pPr marL="0" indent="0">
              <a:buNone/>
            </a:pPr>
            <a:r>
              <a:rPr lang="nl-NL" sz="1000" dirty="0">
                <a:latin typeface="Lucida Console"/>
                <a:cs typeface="Lucida Console"/>
              </a:rPr>
              <a:t>12	218.186.15.0	    7	   </a:t>
            </a:r>
            <a:r>
              <a:rPr lang="nl-NL" sz="1000" dirty="0" smtClean="0">
                <a:latin typeface="Lucida Console"/>
                <a:cs typeface="Lucida Console"/>
              </a:rPr>
              <a:t>  </a:t>
            </a:r>
            <a:r>
              <a:rPr lang="nl-NL" sz="1000" dirty="0">
                <a:latin typeface="Lucida Console"/>
                <a:cs typeface="Lucida Console"/>
              </a:rPr>
              <a:t>4.3	  10091	SCV-AS-AP </a:t>
            </a:r>
            <a:r>
              <a:rPr lang="nl-NL" sz="1000" dirty="0" err="1">
                <a:latin typeface="Lucida Console"/>
                <a:cs typeface="Lucida Console"/>
              </a:rPr>
              <a:t>StarHub</a:t>
            </a:r>
            <a:r>
              <a:rPr lang="nl-NL" sz="1000" dirty="0">
                <a:latin typeface="Lucida Console"/>
                <a:cs typeface="Lucida Console"/>
              </a:rPr>
              <a:t> Cable </a:t>
            </a:r>
            <a:r>
              <a:rPr lang="nl-NL" sz="1000" dirty="0" err="1">
                <a:latin typeface="Lucida Console"/>
                <a:cs typeface="Lucida Console"/>
              </a:rPr>
              <a:t>Vision</a:t>
            </a:r>
            <a:r>
              <a:rPr lang="nl-NL" sz="1000" dirty="0">
                <a:latin typeface="Lucida Console"/>
                <a:cs typeface="Lucida Console"/>
              </a:rPr>
              <a:t> </a:t>
            </a:r>
            <a:r>
              <a:rPr lang="nl-NL" sz="1000" dirty="0" err="1">
                <a:latin typeface="Lucida Console"/>
                <a:cs typeface="Lucida Console"/>
              </a:rPr>
              <a:t>Ltd,SG</a:t>
            </a:r>
            <a:endParaRPr lang="nl-NL" sz="1000" dirty="0">
              <a:latin typeface="Lucida Console"/>
              <a:cs typeface="Lucida Console"/>
            </a:endParaRPr>
          </a:p>
          <a:p>
            <a:pPr marL="0" indent="0">
              <a:buNone/>
            </a:pPr>
            <a:r>
              <a:rPr lang="nl-NL" sz="1000" dirty="0">
                <a:latin typeface="Lucida Console"/>
                <a:cs typeface="Lucida Console"/>
              </a:rPr>
              <a:t>13	</a:t>
            </a:r>
            <a:r>
              <a:rPr lang="nl-NL" sz="1000" dirty="0" smtClean="0">
                <a:latin typeface="Lucida Console"/>
                <a:cs typeface="Lucida Console"/>
              </a:rPr>
              <a:t>8.37.224.0	</a:t>
            </a:r>
            <a:r>
              <a:rPr lang="nl-NL" sz="1000" dirty="0">
                <a:latin typeface="Lucida Console"/>
                <a:cs typeface="Lucida Console"/>
              </a:rPr>
              <a:t>	    6	   </a:t>
            </a:r>
            <a:r>
              <a:rPr lang="nl-NL" sz="1000" dirty="0" smtClean="0">
                <a:latin typeface="Lucida Console"/>
                <a:cs typeface="Lucida Console"/>
              </a:rPr>
              <a:t>  </a:t>
            </a:r>
            <a:r>
              <a:rPr lang="nl-NL" sz="1000" dirty="0">
                <a:latin typeface="Lucida Console"/>
                <a:cs typeface="Lucida Console"/>
              </a:rPr>
              <a:t>0.2	  54994	WANGSU-US - Chinanetcenter (USA),US</a:t>
            </a:r>
          </a:p>
          <a:p>
            <a:pPr marL="0" indent="0">
              <a:buNone/>
            </a:pPr>
            <a:r>
              <a:rPr lang="nl-NL" sz="1000" dirty="0">
                <a:latin typeface="Lucida Console"/>
                <a:cs typeface="Lucida Console"/>
              </a:rPr>
              <a:t>14	125.88.123.0	    6	   </a:t>
            </a:r>
            <a:r>
              <a:rPr lang="nl-NL" sz="1000" dirty="0" smtClean="0">
                <a:latin typeface="Lucida Console"/>
                <a:cs typeface="Lucida Console"/>
              </a:rPr>
              <a:t> 43.7</a:t>
            </a:r>
            <a:r>
              <a:rPr lang="nl-NL" sz="1000" dirty="0">
                <a:latin typeface="Lucida Console"/>
                <a:cs typeface="Lucida Console"/>
              </a:rPr>
              <a:t>	  4134	CHINANET-BACKBONE No.31	</a:t>
            </a:r>
            <a:r>
              <a:rPr lang="nl-NL" sz="1000" dirty="0" err="1">
                <a:latin typeface="Lucida Console"/>
                <a:cs typeface="Lucida Console"/>
              </a:rPr>
              <a:t>Jin</a:t>
            </a:r>
            <a:r>
              <a:rPr lang="nl-NL" sz="1000" dirty="0">
                <a:latin typeface="Lucida Console"/>
                <a:cs typeface="Lucida Console"/>
              </a:rPr>
              <a:t>-rong </a:t>
            </a:r>
            <a:r>
              <a:rPr lang="nl-NL" sz="1000" dirty="0" err="1">
                <a:latin typeface="Lucida Console"/>
                <a:cs typeface="Lucida Console"/>
              </a:rPr>
              <a:t>Street,CN</a:t>
            </a:r>
            <a:endParaRPr lang="nl-NL" sz="1000" dirty="0">
              <a:latin typeface="Lucida Console"/>
              <a:cs typeface="Lucida Console"/>
            </a:endParaRPr>
          </a:p>
          <a:p>
            <a:pPr marL="0" indent="0">
              <a:buNone/>
            </a:pPr>
            <a:r>
              <a:rPr lang="nl-NL" sz="1000" dirty="0">
                <a:latin typeface="Lucida Console"/>
                <a:cs typeface="Lucida Console"/>
              </a:rPr>
              <a:t>15	175.156.206.0	    5	   </a:t>
            </a:r>
            <a:r>
              <a:rPr lang="nl-NL" sz="1000" dirty="0" smtClean="0">
                <a:latin typeface="Lucida Console"/>
                <a:cs typeface="Lucida Console"/>
              </a:rPr>
              <a:t>  </a:t>
            </a:r>
            <a:r>
              <a:rPr lang="nl-NL" sz="1000" dirty="0">
                <a:latin typeface="Lucida Console"/>
                <a:cs typeface="Lucida Console"/>
              </a:rPr>
              <a:t>4.6	  4773	MOBILEONELTD-AS-AP </a:t>
            </a:r>
            <a:r>
              <a:rPr lang="nl-NL" sz="1000" dirty="0" err="1">
                <a:latin typeface="Lucida Console"/>
                <a:cs typeface="Lucida Console"/>
              </a:rPr>
              <a:t>MobileOne</a:t>
            </a:r>
            <a:r>
              <a:rPr lang="nl-NL" sz="1000" dirty="0">
                <a:latin typeface="Lucida Console"/>
                <a:cs typeface="Lucida Console"/>
              </a:rPr>
              <a:t> </a:t>
            </a:r>
            <a:r>
              <a:rPr lang="nl-NL" sz="1000">
                <a:latin typeface="Lucida Console"/>
                <a:cs typeface="Lucida Console"/>
              </a:rPr>
              <a:t>Ltd</a:t>
            </a:r>
            <a:r>
              <a:rPr lang="nl-NL" sz="1000" smtClean="0">
                <a:latin typeface="Lucida Console"/>
                <a:cs typeface="Lucida Console"/>
              </a:rPr>
              <a:t>. </a:t>
            </a:r>
            <a:r>
              <a:rPr lang="nl-NL" sz="1000" dirty="0" err="1">
                <a:latin typeface="Lucida Console"/>
                <a:cs typeface="Lucida Console"/>
              </a:rPr>
              <a:t>Singapore,SG</a:t>
            </a:r>
            <a:endParaRPr lang="nl-NL" sz="1000" dirty="0">
              <a:latin typeface="Lucida Console"/>
              <a:cs typeface="Lucida Console"/>
            </a:endParaRPr>
          </a:p>
          <a:p>
            <a:pPr marL="0" indent="0">
              <a:buNone/>
            </a:pPr>
            <a:r>
              <a:rPr lang="nl-NL" sz="1000" dirty="0">
                <a:latin typeface="Lucida Console"/>
                <a:cs typeface="Lucida Console"/>
              </a:rPr>
              <a:t>16	94.242.251.0	    5	   </a:t>
            </a:r>
            <a:r>
              <a:rPr lang="nl-NL" sz="1000" dirty="0" smtClean="0">
                <a:latin typeface="Lucida Console"/>
                <a:cs typeface="Lucida Console"/>
              </a:rPr>
              <a:t> 16.6</a:t>
            </a:r>
            <a:r>
              <a:rPr lang="nl-NL" sz="1000" dirty="0">
                <a:latin typeface="Lucida Console"/>
                <a:cs typeface="Lucida Console"/>
              </a:rPr>
              <a:t>	  5577	ROOT root SA,LU</a:t>
            </a:r>
          </a:p>
          <a:p>
            <a:pPr marL="0" indent="0">
              <a:buNone/>
            </a:pPr>
            <a:r>
              <a:rPr lang="nl-NL" sz="1000" dirty="0">
                <a:latin typeface="Lucida Console"/>
                <a:cs typeface="Lucida Console"/>
              </a:rPr>
              <a:t>17	65.49.2.0	 </a:t>
            </a:r>
            <a:r>
              <a:rPr lang="nl-NL" sz="1000" dirty="0" smtClean="0">
                <a:latin typeface="Lucida Console"/>
                <a:cs typeface="Lucida Console"/>
              </a:rPr>
              <a:t>	    </a:t>
            </a:r>
            <a:r>
              <a:rPr lang="nl-NL" sz="1000" dirty="0">
                <a:latin typeface="Lucida Console"/>
                <a:cs typeface="Lucida Console"/>
              </a:rPr>
              <a:t>5	   </a:t>
            </a:r>
            <a:r>
              <a:rPr lang="nl-NL" sz="1000" dirty="0" smtClean="0">
                <a:latin typeface="Lucida Console"/>
                <a:cs typeface="Lucida Console"/>
              </a:rPr>
              <a:t>  </a:t>
            </a:r>
            <a:r>
              <a:rPr lang="nl-NL" sz="1000" dirty="0">
                <a:latin typeface="Lucida Console"/>
                <a:cs typeface="Lucida Console"/>
              </a:rPr>
              <a:t>1.8	  6939	HURRICANE - </a:t>
            </a:r>
            <a:r>
              <a:rPr lang="nl-NL" sz="1000" dirty="0" err="1">
                <a:latin typeface="Lucida Console"/>
                <a:cs typeface="Lucida Console"/>
              </a:rPr>
              <a:t>Hurricane</a:t>
            </a:r>
            <a:r>
              <a:rPr lang="nl-NL" sz="1000" dirty="0">
                <a:latin typeface="Lucida Console"/>
                <a:cs typeface="Lucida Console"/>
              </a:rPr>
              <a:t> Electric </a:t>
            </a:r>
            <a:r>
              <a:rPr lang="nl-NL" sz="1000" dirty="0" err="1">
                <a:latin typeface="Lucida Console"/>
                <a:cs typeface="Lucida Console"/>
              </a:rPr>
              <a:t>Inc.,US</a:t>
            </a:r>
            <a:endParaRPr lang="nl-NL" sz="1000" dirty="0">
              <a:latin typeface="Lucida Console"/>
              <a:cs typeface="Lucida Console"/>
            </a:endParaRPr>
          </a:p>
          <a:p>
            <a:pPr marL="0" indent="0">
              <a:buNone/>
            </a:pPr>
            <a:r>
              <a:rPr lang="nl-NL" sz="1000" dirty="0">
                <a:latin typeface="Lucida Console"/>
                <a:cs typeface="Lucida Console"/>
              </a:rPr>
              <a:t>18	37.130.227.0	    4	   </a:t>
            </a:r>
            <a:r>
              <a:rPr lang="nl-NL" sz="1000" dirty="0" smtClean="0">
                <a:latin typeface="Lucida Console"/>
                <a:cs typeface="Lucida Console"/>
              </a:rPr>
              <a:t>  </a:t>
            </a:r>
            <a:r>
              <a:rPr lang="nl-NL" sz="1000" dirty="0">
                <a:latin typeface="Lucida Console"/>
                <a:cs typeface="Lucida Console"/>
              </a:rPr>
              <a:t>6.2	  13213	UK2NET-AS UK2 - </a:t>
            </a:r>
            <a:r>
              <a:rPr lang="nl-NL" sz="1000" dirty="0" err="1">
                <a:latin typeface="Lucida Console"/>
                <a:cs typeface="Lucida Console"/>
              </a:rPr>
              <a:t>Ltd,GB</a:t>
            </a:r>
            <a:endParaRPr lang="nl-NL" sz="1000" dirty="0">
              <a:latin typeface="Lucida Console"/>
              <a:cs typeface="Lucida Console"/>
            </a:endParaRPr>
          </a:p>
          <a:p>
            <a:pPr marL="0" indent="0">
              <a:buNone/>
            </a:pPr>
            <a:r>
              <a:rPr lang="nl-NL" sz="1000" dirty="0">
                <a:latin typeface="Lucida Console"/>
                <a:cs typeface="Lucida Console"/>
              </a:rPr>
              <a:t>19	185.2.138.0	</a:t>
            </a:r>
            <a:r>
              <a:rPr lang="nl-NL" sz="1000" dirty="0" smtClean="0">
                <a:latin typeface="Lucida Console"/>
                <a:cs typeface="Lucida Console"/>
              </a:rPr>
              <a:t>	    </a:t>
            </a:r>
            <a:r>
              <a:rPr lang="nl-NL" sz="1000" dirty="0">
                <a:latin typeface="Lucida Console"/>
                <a:cs typeface="Lucida Console"/>
              </a:rPr>
              <a:t>4	   </a:t>
            </a:r>
            <a:r>
              <a:rPr lang="nl-NL" sz="1000" dirty="0" smtClean="0">
                <a:latin typeface="Lucida Console"/>
                <a:cs typeface="Lucida Console"/>
              </a:rPr>
              <a:t>  </a:t>
            </a:r>
            <a:r>
              <a:rPr lang="nl-NL" sz="1000" dirty="0">
                <a:latin typeface="Lucida Console"/>
                <a:cs typeface="Lucida Console"/>
              </a:rPr>
              <a:t>8.0	  13213	UK2NET-AS UK2 - </a:t>
            </a:r>
            <a:r>
              <a:rPr lang="nl-NL" sz="1000" dirty="0" err="1">
                <a:latin typeface="Lucida Console"/>
                <a:cs typeface="Lucida Console"/>
              </a:rPr>
              <a:t>Ltd,GB</a:t>
            </a:r>
            <a:endParaRPr lang="nl-NL" sz="1000" dirty="0">
              <a:latin typeface="Lucida Console"/>
              <a:cs typeface="Lucida Console"/>
            </a:endParaRPr>
          </a:p>
          <a:p>
            <a:pPr marL="0" indent="0">
              <a:buNone/>
            </a:pPr>
            <a:r>
              <a:rPr lang="nl-NL" sz="1000" dirty="0">
                <a:latin typeface="Lucida Console"/>
                <a:cs typeface="Lucida Console"/>
              </a:rPr>
              <a:t>20	77.247.181.0	    4	   </a:t>
            </a:r>
            <a:r>
              <a:rPr lang="nl-NL" sz="1000" dirty="0" smtClean="0">
                <a:latin typeface="Lucida Console"/>
                <a:cs typeface="Lucida Console"/>
              </a:rPr>
              <a:t>  </a:t>
            </a:r>
            <a:r>
              <a:rPr lang="nl-NL" sz="1000" dirty="0">
                <a:latin typeface="Lucida Console"/>
                <a:cs typeface="Lucida Console"/>
              </a:rPr>
              <a:t>8.8	  43350	NFORCE </a:t>
            </a:r>
            <a:r>
              <a:rPr lang="nl-NL" sz="1000" dirty="0" err="1">
                <a:latin typeface="Lucida Console"/>
                <a:cs typeface="Lucida Console"/>
              </a:rPr>
              <a:t>NFOrce</a:t>
            </a:r>
            <a:r>
              <a:rPr lang="nl-NL" sz="1000" dirty="0">
                <a:latin typeface="Lucida Console"/>
                <a:cs typeface="Lucida Console"/>
              </a:rPr>
              <a:t> Entertainment BV,NL</a:t>
            </a:r>
          </a:p>
          <a:p>
            <a:pPr marL="0" indent="0">
              <a:buNone/>
            </a:pPr>
            <a:r>
              <a:rPr lang="nl-NL" sz="1000" dirty="0">
                <a:latin typeface="Lucida Console"/>
                <a:cs typeface="Lucida Console"/>
              </a:rPr>
              <a:t>21	109.201.138.0	    4	   </a:t>
            </a:r>
            <a:r>
              <a:rPr lang="nl-NL" sz="1000" dirty="0" smtClean="0">
                <a:latin typeface="Lucida Console"/>
                <a:cs typeface="Lucida Console"/>
              </a:rPr>
              <a:t> 32.5</a:t>
            </a:r>
            <a:r>
              <a:rPr lang="nl-NL" sz="1000" dirty="0">
                <a:latin typeface="Lucida Console"/>
                <a:cs typeface="Lucida Console"/>
              </a:rPr>
              <a:t>	  43350	NFORCE </a:t>
            </a:r>
            <a:r>
              <a:rPr lang="nl-NL" sz="1000" dirty="0" err="1">
                <a:latin typeface="Lucida Console"/>
                <a:cs typeface="Lucida Console"/>
              </a:rPr>
              <a:t>NFOrce</a:t>
            </a:r>
            <a:r>
              <a:rPr lang="nl-NL" sz="1000" dirty="0">
                <a:latin typeface="Lucida Console"/>
                <a:cs typeface="Lucida Console"/>
              </a:rPr>
              <a:t> Entertainment BV,NL</a:t>
            </a:r>
          </a:p>
          <a:p>
            <a:pPr marL="0" indent="0">
              <a:buNone/>
            </a:pPr>
            <a:r>
              <a:rPr lang="nl-NL" sz="1000" dirty="0">
                <a:latin typeface="Lucida Console"/>
                <a:cs typeface="Lucida Console"/>
              </a:rPr>
              <a:t>22	77.109.138.0	    4	   </a:t>
            </a:r>
            <a:r>
              <a:rPr lang="nl-NL" sz="1000" dirty="0" smtClean="0">
                <a:latin typeface="Lucida Console"/>
                <a:cs typeface="Lucida Console"/>
              </a:rPr>
              <a:t> 10.0</a:t>
            </a:r>
            <a:r>
              <a:rPr lang="nl-NL" sz="1000" dirty="0">
                <a:latin typeface="Lucida Console"/>
                <a:cs typeface="Lucida Console"/>
              </a:rPr>
              <a:t>	  13030	INIT7 </a:t>
            </a:r>
            <a:r>
              <a:rPr lang="nl-NL" sz="1000" dirty="0" err="1">
                <a:latin typeface="Lucida Console"/>
                <a:cs typeface="Lucida Console"/>
              </a:rPr>
              <a:t>Init</a:t>
            </a:r>
            <a:r>
              <a:rPr lang="nl-NL" sz="1000" dirty="0">
                <a:latin typeface="Lucida Console"/>
                <a:cs typeface="Lucida Console"/>
              </a:rPr>
              <a:t> </a:t>
            </a:r>
            <a:r>
              <a:rPr lang="nl-NL" sz="1000" dirty="0" err="1">
                <a:latin typeface="Lucida Console"/>
                <a:cs typeface="Lucida Console"/>
              </a:rPr>
              <a:t>Seven</a:t>
            </a:r>
            <a:r>
              <a:rPr lang="nl-NL" sz="1000" dirty="0">
                <a:latin typeface="Lucida Console"/>
                <a:cs typeface="Lucida Console"/>
              </a:rPr>
              <a:t> AG,CH</a:t>
            </a:r>
          </a:p>
          <a:p>
            <a:pPr marL="0" indent="0">
              <a:buNone/>
            </a:pPr>
            <a:r>
              <a:rPr lang="nl-NL" sz="1000" dirty="0">
                <a:latin typeface="Lucida Console"/>
                <a:cs typeface="Lucida Console"/>
              </a:rPr>
              <a:t>23	107.219.51.0	    4	   </a:t>
            </a:r>
            <a:r>
              <a:rPr lang="nl-NL" sz="1000" dirty="0" smtClean="0">
                <a:latin typeface="Lucida Console"/>
                <a:cs typeface="Lucida Console"/>
              </a:rPr>
              <a:t>  </a:t>
            </a:r>
            <a:r>
              <a:rPr lang="nl-NL" sz="1000" dirty="0">
                <a:latin typeface="Lucida Console"/>
                <a:cs typeface="Lucida Console"/>
              </a:rPr>
              <a:t>0.0	  7018	ATT-INTERNET4 - AT&amp;T Services </a:t>
            </a:r>
            <a:r>
              <a:rPr lang="nl-NL" sz="1000" dirty="0" err="1">
                <a:latin typeface="Lucida Console"/>
                <a:cs typeface="Lucida Console"/>
              </a:rPr>
              <a:t>Inc.,US</a:t>
            </a:r>
            <a:endParaRPr lang="nl-NL" sz="1000" dirty="0">
              <a:latin typeface="Lucida Console"/>
              <a:cs typeface="Lucida Console"/>
            </a:endParaRPr>
          </a:p>
          <a:p>
            <a:pPr marL="0" indent="0">
              <a:buNone/>
            </a:pPr>
            <a:r>
              <a:rPr lang="nl-NL" sz="1000" dirty="0">
                <a:latin typeface="Lucida Console"/>
                <a:cs typeface="Lucida Console"/>
              </a:rPr>
              <a:t>24	68.96.8.0	</a:t>
            </a:r>
            <a:r>
              <a:rPr lang="nl-NL" sz="1000" dirty="0" smtClean="0">
                <a:latin typeface="Lucida Console"/>
                <a:cs typeface="Lucida Console"/>
              </a:rPr>
              <a:t>	    </a:t>
            </a:r>
            <a:r>
              <a:rPr lang="nl-NL" sz="1000" dirty="0">
                <a:latin typeface="Lucida Console"/>
                <a:cs typeface="Lucida Console"/>
              </a:rPr>
              <a:t>4	   </a:t>
            </a:r>
            <a:r>
              <a:rPr lang="nl-NL" sz="1000" dirty="0" smtClean="0">
                <a:latin typeface="Lucida Console"/>
                <a:cs typeface="Lucida Console"/>
              </a:rPr>
              <a:t>  </a:t>
            </a:r>
            <a:r>
              <a:rPr lang="nl-NL" sz="1000" dirty="0">
                <a:latin typeface="Lucida Console"/>
                <a:cs typeface="Lucida Console"/>
              </a:rPr>
              <a:t>0.0	  22773	ASN-CXA-</a:t>
            </a:r>
            <a:r>
              <a:rPr lang="nl-NL" sz="1000" dirty="0" smtClean="0">
                <a:latin typeface="Lucida Console"/>
                <a:cs typeface="Lucida Console"/>
              </a:rPr>
              <a:t>ALL </a:t>
            </a:r>
            <a:r>
              <a:rPr lang="nl-NL" sz="1000" dirty="0">
                <a:latin typeface="Lucida Console"/>
                <a:cs typeface="Lucida Console"/>
              </a:rPr>
              <a:t>- Cox Communications </a:t>
            </a:r>
            <a:r>
              <a:rPr lang="nl-NL" sz="1000" dirty="0" err="1">
                <a:latin typeface="Lucida Console"/>
                <a:cs typeface="Lucida Console"/>
              </a:rPr>
              <a:t>Inc.,US</a:t>
            </a:r>
            <a:endParaRPr lang="nl-NL" sz="1000" dirty="0">
              <a:latin typeface="Lucida Console"/>
              <a:cs typeface="Lucida Console"/>
            </a:endParaRPr>
          </a:p>
          <a:p>
            <a:pPr marL="0" indent="0">
              <a:buNone/>
            </a:pPr>
            <a:r>
              <a:rPr lang="nl-NL" sz="1000" dirty="0">
                <a:latin typeface="Lucida Console"/>
                <a:cs typeface="Lucida Console"/>
              </a:rPr>
              <a:t>25	77.109.141.0	    4	   </a:t>
            </a:r>
            <a:r>
              <a:rPr lang="nl-NL" sz="1000" dirty="0" smtClean="0">
                <a:latin typeface="Lucida Console"/>
                <a:cs typeface="Lucida Console"/>
              </a:rPr>
              <a:t>  </a:t>
            </a:r>
            <a:r>
              <a:rPr lang="nl-NL" sz="1000" dirty="0">
                <a:latin typeface="Lucida Console"/>
                <a:cs typeface="Lucida Console"/>
              </a:rPr>
              <a:t>6.5	  13030	INIT7 </a:t>
            </a:r>
            <a:r>
              <a:rPr lang="nl-NL" sz="1000" dirty="0" err="1">
                <a:latin typeface="Lucida Console"/>
                <a:cs typeface="Lucida Console"/>
              </a:rPr>
              <a:t>Init</a:t>
            </a:r>
            <a:r>
              <a:rPr lang="nl-NL" sz="1000" dirty="0">
                <a:latin typeface="Lucida Console"/>
                <a:cs typeface="Lucida Console"/>
              </a:rPr>
              <a:t> </a:t>
            </a:r>
            <a:r>
              <a:rPr lang="nl-NL" sz="1000" dirty="0" err="1">
                <a:latin typeface="Lucida Console"/>
                <a:cs typeface="Lucida Console"/>
              </a:rPr>
              <a:t>Seven</a:t>
            </a:r>
            <a:r>
              <a:rPr lang="nl-NL" sz="1000" dirty="0">
                <a:latin typeface="Lucida Console"/>
                <a:cs typeface="Lucida Console"/>
              </a:rPr>
              <a:t> AG,CH</a:t>
            </a:r>
          </a:p>
          <a:p>
            <a:pPr marL="0" indent="0">
              <a:buNone/>
            </a:pPr>
            <a:endParaRPr lang="en-AU" sz="1000" dirty="0">
              <a:latin typeface="Lucida Console"/>
              <a:cs typeface="Lucida Console"/>
            </a:endParaRPr>
          </a:p>
        </p:txBody>
      </p:sp>
      <p:sp>
        <p:nvSpPr>
          <p:cNvPr id="4" name="Freeform 3"/>
          <p:cNvSpPr/>
          <p:nvPr/>
        </p:nvSpPr>
        <p:spPr>
          <a:xfrm>
            <a:off x="282799" y="1266614"/>
            <a:ext cx="6785888" cy="664802"/>
          </a:xfrm>
          <a:custGeom>
            <a:avLst/>
            <a:gdLst>
              <a:gd name="connsiteX0" fmla="*/ 4000634 w 6785888"/>
              <a:gd name="connsiteY0" fmla="*/ 230544 h 664802"/>
              <a:gd name="connsiteX1" fmla="*/ 1342323 w 6785888"/>
              <a:gd name="connsiteY1" fmla="*/ 4544 h 664802"/>
              <a:gd name="connsiteX2" fmla="*/ 7786 w 6785888"/>
              <a:gd name="connsiteY2" fmla="*/ 413495 h 664802"/>
              <a:gd name="connsiteX3" fmla="*/ 1062500 w 6785888"/>
              <a:gd name="connsiteY3" fmla="*/ 596447 h 664802"/>
              <a:gd name="connsiteX4" fmla="*/ 5776429 w 6785888"/>
              <a:gd name="connsiteY4" fmla="*/ 650257 h 664802"/>
              <a:gd name="connsiteX5" fmla="*/ 6658946 w 6785888"/>
              <a:gd name="connsiteY5" fmla="*/ 348924 h 664802"/>
              <a:gd name="connsiteX6" fmla="*/ 3882248 w 6785888"/>
              <a:gd name="connsiteY6" fmla="*/ 36830 h 66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5888" h="664802">
                <a:moveTo>
                  <a:pt x="4000634" y="230544"/>
                </a:moveTo>
                <a:cubicBezTo>
                  <a:pt x="3004216" y="102298"/>
                  <a:pt x="2007798" y="-25948"/>
                  <a:pt x="1342323" y="4544"/>
                </a:cubicBezTo>
                <a:cubicBezTo>
                  <a:pt x="676848" y="35036"/>
                  <a:pt x="54423" y="314845"/>
                  <a:pt x="7786" y="413495"/>
                </a:cubicBezTo>
                <a:cubicBezTo>
                  <a:pt x="-38851" y="512145"/>
                  <a:pt x="101059" y="556987"/>
                  <a:pt x="1062500" y="596447"/>
                </a:cubicBezTo>
                <a:cubicBezTo>
                  <a:pt x="2023940" y="635907"/>
                  <a:pt x="4843688" y="691511"/>
                  <a:pt x="5776429" y="650257"/>
                </a:cubicBezTo>
                <a:cubicBezTo>
                  <a:pt x="6709170" y="609003"/>
                  <a:pt x="6974643" y="451162"/>
                  <a:pt x="6658946" y="348924"/>
                </a:cubicBezTo>
                <a:cubicBezTo>
                  <a:pt x="6343249" y="246686"/>
                  <a:pt x="3882248" y="36830"/>
                  <a:pt x="3882248" y="36830"/>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5" name="Picture 4" descr="Screen Shot 2014-01-30 at 9.49.0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10" y="3066209"/>
            <a:ext cx="9082416" cy="2385852"/>
          </a:xfrm>
          <a:prstGeom prst="rect">
            <a:avLst/>
          </a:prstGeom>
        </p:spPr>
      </p:pic>
    </p:spTree>
    <p:extLst>
      <p:ext uri="{BB962C8B-B14F-4D97-AF65-F5344CB8AC3E}">
        <p14:creationId xmlns:p14="http://schemas.microsoft.com/office/powerpoint/2010/main" val="371308738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we seeing here?</a:t>
            </a:r>
            <a:endParaRPr lang="en-US" dirty="0"/>
          </a:p>
        </p:txBody>
      </p:sp>
      <p:sp>
        <p:nvSpPr>
          <p:cNvPr id="3" name="Content Placeholder 2"/>
          <p:cNvSpPr>
            <a:spLocks noGrp="1"/>
          </p:cNvSpPr>
          <p:nvPr>
            <p:ph idx="1"/>
          </p:nvPr>
        </p:nvSpPr>
        <p:spPr/>
        <p:txBody>
          <a:bodyPr/>
          <a:lstStyle/>
          <a:p>
            <a:r>
              <a:rPr lang="en-US" dirty="0" smtClean="0"/>
              <a:t>State-based Espionage?</a:t>
            </a:r>
          </a:p>
          <a:p>
            <a:r>
              <a:rPr lang="en-US" dirty="0" smtClean="0"/>
              <a:t>Compromised Middleware?</a:t>
            </a:r>
          </a:p>
          <a:p>
            <a:r>
              <a:rPr lang="en-US" dirty="0" smtClean="0"/>
              <a:t>Commercial espionage?</a:t>
            </a:r>
          </a:p>
          <a:p>
            <a:r>
              <a:rPr lang="en-US" dirty="0" smtClean="0"/>
              <a:t>Commercial data collection?</a:t>
            </a:r>
          </a:p>
          <a:p>
            <a:r>
              <a:rPr lang="en-US" dirty="0" smtClean="0"/>
              <a:t>Viral spyware?</a:t>
            </a:r>
            <a:endParaRPr lang="en-US" dirty="0"/>
          </a:p>
        </p:txBody>
      </p:sp>
    </p:spTree>
    <p:extLst>
      <p:ext uri="{BB962C8B-B14F-4D97-AF65-F5344CB8AC3E}">
        <p14:creationId xmlns:p14="http://schemas.microsoft.com/office/powerpoint/2010/main" val="7319764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nksy-street_0042362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7440"/>
            <a:ext cx="9144000" cy="5715000"/>
          </a:xfrm>
          <a:prstGeom prst="rect">
            <a:avLst/>
          </a:prstGeom>
        </p:spPr>
      </p:pic>
      <p:sp>
        <p:nvSpPr>
          <p:cNvPr id="5" name="TextBox 4"/>
          <p:cNvSpPr txBox="1"/>
          <p:nvPr/>
        </p:nvSpPr>
        <p:spPr>
          <a:xfrm>
            <a:off x="7929317" y="5970830"/>
            <a:ext cx="1214683" cy="261610"/>
          </a:xfrm>
          <a:prstGeom prst="rect">
            <a:avLst/>
          </a:prstGeom>
          <a:noFill/>
        </p:spPr>
        <p:txBody>
          <a:bodyPr wrap="none" rtlCol="0">
            <a:spAutoFit/>
          </a:bodyPr>
          <a:lstStyle/>
          <a:p>
            <a:r>
              <a:rPr lang="en-US" sz="1100" dirty="0" smtClean="0">
                <a:solidFill>
                  <a:schemeClr val="bg1"/>
                </a:solidFill>
              </a:rPr>
              <a:t>Street Art: </a:t>
            </a:r>
            <a:r>
              <a:rPr lang="en-US" sz="1100" dirty="0" err="1" smtClean="0">
                <a:solidFill>
                  <a:schemeClr val="bg1"/>
                </a:solidFill>
              </a:rPr>
              <a:t>Banksy</a:t>
            </a:r>
            <a:endParaRPr lang="en-US" sz="1100" dirty="0">
              <a:solidFill>
                <a:schemeClr val="bg1"/>
              </a:solidFill>
            </a:endParaRPr>
          </a:p>
        </p:txBody>
      </p:sp>
    </p:spTree>
    <p:extLst>
      <p:ext uri="{BB962C8B-B14F-4D97-AF65-F5344CB8AC3E}">
        <p14:creationId xmlns:p14="http://schemas.microsoft.com/office/powerpoint/2010/main" val="336148531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the Stalked?</a:t>
            </a:r>
            <a:endParaRPr lang="en-US" dirty="0"/>
          </a:p>
        </p:txBody>
      </p:sp>
      <p:sp>
        <p:nvSpPr>
          <p:cNvPr id="3" name="Content Placeholder 2"/>
          <p:cNvSpPr>
            <a:spLocks noGrp="1"/>
          </p:cNvSpPr>
          <p:nvPr>
            <p:ph idx="1"/>
          </p:nvPr>
        </p:nvSpPr>
        <p:spPr>
          <a:xfrm>
            <a:off x="243740" y="1793984"/>
            <a:ext cx="2990144" cy="4525963"/>
          </a:xfrm>
        </p:spPr>
        <p:txBody>
          <a:bodyPr>
            <a:noAutofit/>
          </a:bodyPr>
          <a:lstStyle/>
          <a:p>
            <a:pPr marL="0" indent="0">
              <a:spcBef>
                <a:spcPts val="0"/>
              </a:spcBef>
              <a:buNone/>
            </a:pPr>
            <a:r>
              <a:rPr lang="nl-NL" sz="1000" b="1" dirty="0"/>
              <a:t>CC	</a:t>
            </a:r>
            <a:r>
              <a:rPr lang="nl-NL" sz="1000" b="1" dirty="0" err="1"/>
              <a:t>Stalk</a:t>
            </a:r>
            <a:r>
              <a:rPr lang="nl-NL" sz="1000" b="1" dirty="0"/>
              <a:t>	Country</a:t>
            </a:r>
            <a:endParaRPr lang="en-AU" sz="1000" dirty="0"/>
          </a:p>
          <a:p>
            <a:pPr marL="0" indent="0">
              <a:spcBef>
                <a:spcPts val="0"/>
              </a:spcBef>
              <a:buNone/>
            </a:pPr>
            <a:r>
              <a:rPr lang="nl-NL" sz="1000" b="1" dirty="0"/>
              <a:t>	</a:t>
            </a:r>
            <a:r>
              <a:rPr lang="nl-NL" sz="1000" b="1" dirty="0" err="1"/>
              <a:t>Count</a:t>
            </a:r>
            <a:endParaRPr lang="en-AU" sz="1000" dirty="0"/>
          </a:p>
          <a:p>
            <a:pPr marL="0" indent="0">
              <a:spcBef>
                <a:spcPts val="0"/>
              </a:spcBef>
              <a:buNone/>
            </a:pPr>
            <a:r>
              <a:rPr lang="nl-NL" sz="1000" dirty="0"/>
              <a:t>AD	1	Andorra </a:t>
            </a:r>
            <a:endParaRPr lang="en-AU" sz="1000" dirty="0"/>
          </a:p>
          <a:p>
            <a:pPr marL="0" indent="0">
              <a:spcBef>
                <a:spcPts val="0"/>
              </a:spcBef>
              <a:buNone/>
            </a:pPr>
            <a:r>
              <a:rPr lang="nl-NL" sz="1000" dirty="0"/>
              <a:t>AE	105	United </a:t>
            </a:r>
            <a:r>
              <a:rPr lang="nl-NL" sz="1000" dirty="0" err="1"/>
              <a:t>Arab</a:t>
            </a:r>
            <a:r>
              <a:rPr lang="nl-NL" sz="1000" dirty="0"/>
              <a:t> </a:t>
            </a:r>
            <a:r>
              <a:rPr lang="nl-NL" sz="1000" dirty="0" err="1"/>
              <a:t>Emirates</a:t>
            </a:r>
            <a:endParaRPr lang="en-AU" sz="1000" dirty="0"/>
          </a:p>
          <a:p>
            <a:pPr marL="0" indent="0">
              <a:spcBef>
                <a:spcPts val="0"/>
              </a:spcBef>
              <a:buNone/>
            </a:pPr>
            <a:r>
              <a:rPr lang="nl-NL" sz="1000" dirty="0"/>
              <a:t>AF	2	Afghanistan </a:t>
            </a:r>
            <a:endParaRPr lang="en-AU" sz="1000" dirty="0"/>
          </a:p>
          <a:p>
            <a:pPr marL="0" indent="0">
              <a:spcBef>
                <a:spcPts val="0"/>
              </a:spcBef>
              <a:buNone/>
            </a:pPr>
            <a:r>
              <a:rPr lang="nl-NL" sz="1000" dirty="0"/>
              <a:t>AG	8	Antigua </a:t>
            </a:r>
            <a:r>
              <a:rPr lang="nl-NL" sz="1000" dirty="0" err="1"/>
              <a:t>and</a:t>
            </a:r>
            <a:r>
              <a:rPr lang="nl-NL" sz="1000" dirty="0"/>
              <a:t> Barbuda</a:t>
            </a:r>
            <a:endParaRPr lang="en-AU" sz="1000" dirty="0"/>
          </a:p>
          <a:p>
            <a:pPr marL="0" indent="0">
              <a:spcBef>
                <a:spcPts val="0"/>
              </a:spcBef>
              <a:buNone/>
            </a:pPr>
            <a:r>
              <a:rPr lang="nl-NL" sz="1000" dirty="0"/>
              <a:t>AL	620	Albania </a:t>
            </a:r>
            <a:endParaRPr lang="en-AU" sz="1000" dirty="0"/>
          </a:p>
          <a:p>
            <a:pPr marL="0" indent="0">
              <a:spcBef>
                <a:spcPts val="0"/>
              </a:spcBef>
              <a:buNone/>
            </a:pPr>
            <a:r>
              <a:rPr lang="nl-NL" sz="1000" dirty="0"/>
              <a:t>AM	32	Armenia </a:t>
            </a:r>
            <a:endParaRPr lang="en-AU" sz="1000" dirty="0"/>
          </a:p>
          <a:p>
            <a:pPr marL="0" indent="0">
              <a:spcBef>
                <a:spcPts val="0"/>
              </a:spcBef>
              <a:buNone/>
            </a:pPr>
            <a:r>
              <a:rPr lang="nl-NL" sz="1000" dirty="0"/>
              <a:t>AO	3	Angola</a:t>
            </a:r>
            <a:endParaRPr lang="en-AU" sz="1000" dirty="0"/>
          </a:p>
          <a:p>
            <a:pPr marL="0" indent="0">
              <a:spcBef>
                <a:spcPts val="0"/>
              </a:spcBef>
              <a:buNone/>
            </a:pPr>
            <a:r>
              <a:rPr lang="nl-NL" sz="1000" dirty="0"/>
              <a:t>AR	141	Argentina </a:t>
            </a:r>
            <a:endParaRPr lang="en-AU" sz="1000" dirty="0"/>
          </a:p>
          <a:p>
            <a:pPr marL="0" indent="0">
              <a:spcBef>
                <a:spcPts val="0"/>
              </a:spcBef>
              <a:buNone/>
            </a:pPr>
            <a:r>
              <a:rPr lang="nl-NL" sz="1000" dirty="0"/>
              <a:t>AT	39	Austria </a:t>
            </a:r>
            <a:endParaRPr lang="en-AU" sz="1000" dirty="0"/>
          </a:p>
          <a:p>
            <a:pPr marL="0" indent="0">
              <a:spcBef>
                <a:spcPts val="0"/>
              </a:spcBef>
              <a:buNone/>
            </a:pPr>
            <a:r>
              <a:rPr lang="nl-NL" sz="1000" dirty="0"/>
              <a:t>AU	1094	Australia </a:t>
            </a:r>
            <a:endParaRPr lang="en-AU" sz="1000" dirty="0"/>
          </a:p>
          <a:p>
            <a:pPr marL="0" indent="0">
              <a:spcBef>
                <a:spcPts val="0"/>
              </a:spcBef>
              <a:buNone/>
            </a:pPr>
            <a:r>
              <a:rPr lang="nl-NL" sz="1000" dirty="0"/>
              <a:t>AW	11	Aruba </a:t>
            </a:r>
            <a:endParaRPr lang="en-AU" sz="1000" dirty="0"/>
          </a:p>
          <a:p>
            <a:pPr marL="0" indent="0">
              <a:spcBef>
                <a:spcPts val="0"/>
              </a:spcBef>
              <a:buNone/>
            </a:pPr>
            <a:r>
              <a:rPr lang="nl-NL" sz="1000" dirty="0"/>
              <a:t>AZ	17	Azerbaijan </a:t>
            </a:r>
            <a:endParaRPr lang="en-AU" sz="1000" dirty="0"/>
          </a:p>
          <a:p>
            <a:pPr marL="0" indent="0">
              <a:spcBef>
                <a:spcPts val="0"/>
              </a:spcBef>
              <a:buNone/>
            </a:pPr>
            <a:r>
              <a:rPr lang="nl-NL" sz="1000" dirty="0"/>
              <a:t>BA	85	Bosnia </a:t>
            </a:r>
            <a:r>
              <a:rPr lang="nl-NL" sz="1000" dirty="0" err="1"/>
              <a:t>and</a:t>
            </a:r>
            <a:r>
              <a:rPr lang="nl-NL" sz="1000" dirty="0"/>
              <a:t> Herzegovina</a:t>
            </a:r>
            <a:endParaRPr lang="en-AU" sz="1000" dirty="0"/>
          </a:p>
          <a:p>
            <a:pPr marL="0" indent="0">
              <a:spcBef>
                <a:spcPts val="0"/>
              </a:spcBef>
              <a:buNone/>
            </a:pPr>
            <a:r>
              <a:rPr lang="nl-NL" sz="1000" dirty="0"/>
              <a:t>BB	9	Barbados </a:t>
            </a:r>
            <a:endParaRPr lang="en-AU" sz="1000" dirty="0"/>
          </a:p>
          <a:p>
            <a:pPr marL="0" indent="0">
              <a:spcBef>
                <a:spcPts val="0"/>
              </a:spcBef>
              <a:buNone/>
            </a:pPr>
            <a:r>
              <a:rPr lang="nl-NL" sz="1000" dirty="0"/>
              <a:t>BD	18	Bangladesh </a:t>
            </a:r>
            <a:endParaRPr lang="en-AU" sz="1000" dirty="0"/>
          </a:p>
          <a:p>
            <a:pPr marL="0" indent="0">
              <a:spcBef>
                <a:spcPts val="0"/>
              </a:spcBef>
              <a:buNone/>
            </a:pPr>
            <a:r>
              <a:rPr lang="nl-NL" sz="1000" dirty="0"/>
              <a:t>BE	53	Belgium </a:t>
            </a:r>
            <a:endParaRPr lang="en-AU" sz="1000" dirty="0"/>
          </a:p>
          <a:p>
            <a:pPr marL="0" indent="0">
              <a:spcBef>
                <a:spcPts val="0"/>
              </a:spcBef>
              <a:buNone/>
            </a:pPr>
            <a:r>
              <a:rPr lang="nl-NL" sz="1000" dirty="0"/>
              <a:t>BG	379	Bulgaria </a:t>
            </a:r>
            <a:endParaRPr lang="en-AU" sz="1000" dirty="0"/>
          </a:p>
          <a:p>
            <a:pPr marL="0" indent="0">
              <a:spcBef>
                <a:spcPts val="0"/>
              </a:spcBef>
              <a:buNone/>
            </a:pPr>
            <a:r>
              <a:rPr lang="nl-NL" sz="1000" dirty="0"/>
              <a:t>BH	10	</a:t>
            </a:r>
            <a:r>
              <a:rPr lang="nl-NL" sz="1000" dirty="0" err="1"/>
              <a:t>Bahrain</a:t>
            </a:r>
            <a:r>
              <a:rPr lang="nl-NL" sz="1000" dirty="0"/>
              <a:t> </a:t>
            </a:r>
            <a:endParaRPr lang="en-AU" sz="1000" dirty="0"/>
          </a:p>
          <a:p>
            <a:pPr marL="0" indent="0">
              <a:spcBef>
                <a:spcPts val="0"/>
              </a:spcBef>
              <a:buNone/>
            </a:pPr>
            <a:r>
              <a:rPr lang="nl-NL" sz="1000" dirty="0"/>
              <a:t>BN	6	Brunei </a:t>
            </a:r>
            <a:r>
              <a:rPr lang="nl-NL" sz="1000" dirty="0" err="1"/>
              <a:t>Darussalam</a:t>
            </a:r>
            <a:endParaRPr lang="en-AU" sz="1000" dirty="0"/>
          </a:p>
          <a:p>
            <a:pPr marL="0" indent="0">
              <a:spcBef>
                <a:spcPts val="0"/>
              </a:spcBef>
              <a:buNone/>
            </a:pPr>
            <a:r>
              <a:rPr lang="nl-NL" sz="1000" dirty="0"/>
              <a:t>BO	8	Bolivia </a:t>
            </a:r>
            <a:endParaRPr lang="en-AU" sz="1000" dirty="0"/>
          </a:p>
          <a:p>
            <a:pPr marL="0" indent="0">
              <a:spcBef>
                <a:spcPts val="0"/>
              </a:spcBef>
              <a:buNone/>
            </a:pPr>
            <a:r>
              <a:rPr lang="nl-NL" sz="1000" dirty="0"/>
              <a:t>BR	262	Brazil </a:t>
            </a:r>
            <a:endParaRPr lang="en-AU" sz="1000" dirty="0"/>
          </a:p>
          <a:p>
            <a:pPr marL="0" indent="0">
              <a:spcBef>
                <a:spcPts val="0"/>
              </a:spcBef>
              <a:buNone/>
            </a:pPr>
            <a:r>
              <a:rPr lang="nl-NL" sz="1000" dirty="0"/>
              <a:t>BS	3	</a:t>
            </a:r>
            <a:r>
              <a:rPr lang="nl-NL" sz="1000" dirty="0" err="1"/>
              <a:t>Bahamas</a:t>
            </a:r>
            <a:r>
              <a:rPr lang="nl-NL" sz="1000" dirty="0"/>
              <a:t> </a:t>
            </a:r>
            <a:endParaRPr lang="en-AU" sz="1000" dirty="0"/>
          </a:p>
          <a:p>
            <a:pPr marL="0" indent="0">
              <a:spcBef>
                <a:spcPts val="0"/>
              </a:spcBef>
              <a:buNone/>
            </a:pPr>
            <a:r>
              <a:rPr lang="nl-NL" sz="1000" dirty="0"/>
              <a:t>BT	2	Bhutan </a:t>
            </a:r>
            <a:endParaRPr lang="en-AU" sz="1000" dirty="0"/>
          </a:p>
          <a:p>
            <a:pPr marL="0" indent="0">
              <a:spcBef>
                <a:spcPts val="0"/>
              </a:spcBef>
              <a:buNone/>
            </a:pPr>
            <a:r>
              <a:rPr lang="nl-NL" sz="1000" dirty="0"/>
              <a:t>BY	28	Belarus </a:t>
            </a:r>
            <a:endParaRPr lang="en-AU" sz="1000" dirty="0"/>
          </a:p>
          <a:p>
            <a:pPr marL="0" indent="0">
              <a:spcBef>
                <a:spcPts val="0"/>
              </a:spcBef>
              <a:buNone/>
            </a:pPr>
            <a:r>
              <a:rPr lang="nl-NL" sz="1000" dirty="0"/>
              <a:t>BZ	3	Belize </a:t>
            </a:r>
            <a:endParaRPr lang="en-AU" sz="1000" dirty="0"/>
          </a:p>
          <a:p>
            <a:pPr marL="0" indent="0">
              <a:spcBef>
                <a:spcPts val="0"/>
              </a:spcBef>
              <a:buNone/>
            </a:pPr>
            <a:r>
              <a:rPr lang="nl-NL" sz="1000" dirty="0"/>
              <a:t>CA	995	Canada </a:t>
            </a:r>
            <a:endParaRPr lang="en-AU" sz="1000" dirty="0"/>
          </a:p>
          <a:p>
            <a:pPr marL="0" indent="0">
              <a:spcBef>
                <a:spcPts val="0"/>
              </a:spcBef>
              <a:buNone/>
            </a:pPr>
            <a:r>
              <a:rPr lang="nl-NL" sz="1000" dirty="0"/>
              <a:t>CD	2	</a:t>
            </a:r>
            <a:r>
              <a:rPr lang="nl-NL" sz="1000" dirty="0" smtClean="0"/>
              <a:t>The Congo</a:t>
            </a:r>
            <a:endParaRPr lang="en-AU" sz="1000" dirty="0"/>
          </a:p>
          <a:p>
            <a:pPr marL="0" indent="0">
              <a:spcBef>
                <a:spcPts val="0"/>
              </a:spcBef>
              <a:buNone/>
            </a:pPr>
            <a:r>
              <a:rPr lang="nl-NL" sz="1000" dirty="0"/>
              <a:t>CH	48	Switzerland </a:t>
            </a:r>
            <a:endParaRPr lang="en-AU" sz="1000" dirty="0"/>
          </a:p>
          <a:p>
            <a:pPr marL="0" indent="0">
              <a:spcBef>
                <a:spcPts val="0"/>
              </a:spcBef>
              <a:buNone/>
            </a:pPr>
            <a:r>
              <a:rPr lang="nl-NL" sz="1000" dirty="0"/>
              <a:t>CI	4	</a:t>
            </a:r>
            <a:r>
              <a:rPr lang="nl-NL" sz="1000" dirty="0" err="1"/>
              <a:t>Cote</a:t>
            </a:r>
            <a:r>
              <a:rPr lang="nl-NL" sz="1000" dirty="0"/>
              <a:t> </a:t>
            </a:r>
            <a:r>
              <a:rPr lang="nl-NL" sz="1000" dirty="0" err="1"/>
              <a:t>d'Ivoire</a:t>
            </a:r>
            <a:endParaRPr lang="en-AU" sz="1000" dirty="0"/>
          </a:p>
          <a:p>
            <a:pPr marL="0" indent="0">
              <a:spcBef>
                <a:spcPts val="0"/>
              </a:spcBef>
              <a:buNone/>
            </a:pPr>
            <a:endParaRPr lang="en-US" sz="1000" dirty="0"/>
          </a:p>
        </p:txBody>
      </p:sp>
      <p:sp>
        <p:nvSpPr>
          <p:cNvPr id="4" name="TextBox 3"/>
          <p:cNvSpPr txBox="1"/>
          <p:nvPr/>
        </p:nvSpPr>
        <p:spPr>
          <a:xfrm>
            <a:off x="2763429" y="1960731"/>
            <a:ext cx="2364725" cy="4862870"/>
          </a:xfrm>
          <a:prstGeom prst="rect">
            <a:avLst/>
          </a:prstGeom>
          <a:noFill/>
        </p:spPr>
        <p:txBody>
          <a:bodyPr wrap="none" rtlCol="0">
            <a:spAutoFit/>
          </a:bodyPr>
          <a:lstStyle/>
          <a:p>
            <a:r>
              <a:rPr lang="nl-NL" sz="1000" dirty="0"/>
              <a:t>CL	45	Chile </a:t>
            </a:r>
            <a:endParaRPr lang="en-AU" sz="1000" dirty="0"/>
          </a:p>
          <a:p>
            <a:r>
              <a:rPr lang="nl-NL" sz="1000" dirty="0"/>
              <a:t>CM	5	Cameroon</a:t>
            </a:r>
            <a:endParaRPr lang="en-AU" sz="1000" dirty="0"/>
          </a:p>
          <a:p>
            <a:r>
              <a:rPr lang="nl-NL" sz="1000" dirty="0"/>
              <a:t>CN	44496	China </a:t>
            </a:r>
            <a:endParaRPr lang="en-AU" sz="1000" dirty="0"/>
          </a:p>
          <a:p>
            <a:r>
              <a:rPr lang="nl-NL" sz="1000" dirty="0"/>
              <a:t>CO	195	Colombia </a:t>
            </a:r>
            <a:endParaRPr lang="en-AU" sz="1000" dirty="0"/>
          </a:p>
          <a:p>
            <a:r>
              <a:rPr lang="nl-NL" sz="1000" dirty="0"/>
              <a:t>CR	8	Costa Rica</a:t>
            </a:r>
            <a:endParaRPr lang="en-AU" sz="1000" dirty="0"/>
          </a:p>
          <a:p>
            <a:r>
              <a:rPr lang="nl-NL" sz="1000" dirty="0"/>
              <a:t>CV	1	Cape </a:t>
            </a:r>
            <a:r>
              <a:rPr lang="nl-NL" sz="1000" dirty="0" err="1"/>
              <a:t>Verde</a:t>
            </a:r>
            <a:endParaRPr lang="en-AU" sz="1000" dirty="0"/>
          </a:p>
          <a:p>
            <a:r>
              <a:rPr lang="nl-NL" sz="1000" dirty="0"/>
              <a:t>CY	42	Cyprus </a:t>
            </a:r>
            <a:endParaRPr lang="en-AU" sz="1000" dirty="0"/>
          </a:p>
          <a:p>
            <a:r>
              <a:rPr lang="nl-NL" sz="1000" dirty="0"/>
              <a:t>CZ	71	</a:t>
            </a:r>
            <a:r>
              <a:rPr lang="nl-NL" sz="1000" dirty="0" err="1"/>
              <a:t>Czech</a:t>
            </a:r>
            <a:r>
              <a:rPr lang="nl-NL" sz="1000" dirty="0"/>
              <a:t> </a:t>
            </a:r>
            <a:r>
              <a:rPr lang="nl-NL" sz="1000" dirty="0" err="1"/>
              <a:t>Republic</a:t>
            </a:r>
            <a:endParaRPr lang="en-AU" sz="1000" dirty="0"/>
          </a:p>
          <a:p>
            <a:r>
              <a:rPr lang="nl-NL" sz="1000" dirty="0"/>
              <a:t>DE	198	Germany </a:t>
            </a:r>
            <a:endParaRPr lang="en-AU" sz="1000" dirty="0"/>
          </a:p>
          <a:p>
            <a:r>
              <a:rPr lang="nl-NL" sz="1000" dirty="0"/>
              <a:t>DK	22	Denmark </a:t>
            </a:r>
            <a:endParaRPr lang="en-AU" sz="1000" dirty="0"/>
          </a:p>
          <a:p>
            <a:r>
              <a:rPr lang="nl-NL" sz="1000" dirty="0"/>
              <a:t>DO	19	</a:t>
            </a:r>
            <a:r>
              <a:rPr lang="nl-NL" sz="1000" dirty="0" err="1"/>
              <a:t>Dominican</a:t>
            </a:r>
            <a:r>
              <a:rPr lang="nl-NL" sz="1000" dirty="0"/>
              <a:t> </a:t>
            </a:r>
            <a:r>
              <a:rPr lang="nl-NL" sz="1000" dirty="0" err="1"/>
              <a:t>Republic</a:t>
            </a:r>
            <a:endParaRPr lang="en-AU" sz="1000" dirty="0"/>
          </a:p>
          <a:p>
            <a:r>
              <a:rPr lang="nl-NL" sz="1000" dirty="0"/>
              <a:t>DZ	62	Algeria </a:t>
            </a:r>
            <a:endParaRPr lang="en-AU" sz="1000" dirty="0"/>
          </a:p>
          <a:p>
            <a:r>
              <a:rPr lang="nl-NL" sz="1000" dirty="0"/>
              <a:t>EC	38	Ecuador </a:t>
            </a:r>
            <a:endParaRPr lang="en-AU" sz="1000" dirty="0"/>
          </a:p>
          <a:p>
            <a:r>
              <a:rPr lang="nl-NL" sz="1000" dirty="0"/>
              <a:t>EE	16	Estonia </a:t>
            </a:r>
            <a:endParaRPr lang="en-AU" sz="1000" dirty="0"/>
          </a:p>
          <a:p>
            <a:r>
              <a:rPr lang="nl-NL" sz="1000" dirty="0"/>
              <a:t>EG	199	Egypt </a:t>
            </a:r>
            <a:endParaRPr lang="en-AU" sz="1000" dirty="0"/>
          </a:p>
          <a:p>
            <a:r>
              <a:rPr lang="nl-NL" sz="1000" dirty="0"/>
              <a:t>ES	120	Spain </a:t>
            </a:r>
            <a:endParaRPr lang="en-AU" sz="1000" dirty="0"/>
          </a:p>
          <a:p>
            <a:r>
              <a:rPr lang="nl-NL" sz="1000" dirty="0"/>
              <a:t>FI	54	Finland </a:t>
            </a:r>
            <a:endParaRPr lang="en-AU" sz="1000" dirty="0"/>
          </a:p>
          <a:p>
            <a:r>
              <a:rPr lang="nl-NL" sz="1000" dirty="0"/>
              <a:t>FJ	6	Fiji </a:t>
            </a:r>
            <a:endParaRPr lang="en-AU" sz="1000" dirty="0"/>
          </a:p>
          <a:p>
            <a:r>
              <a:rPr lang="nl-NL" sz="1000" dirty="0"/>
              <a:t>FR	330	France </a:t>
            </a:r>
            <a:endParaRPr lang="en-AU" sz="1000" dirty="0"/>
          </a:p>
          <a:p>
            <a:r>
              <a:rPr lang="nl-NL" sz="1000" dirty="0"/>
              <a:t>GB	6816	United </a:t>
            </a:r>
            <a:r>
              <a:rPr lang="nl-NL" sz="1000" dirty="0" err="1" smtClean="0"/>
              <a:t>Kingdom</a:t>
            </a:r>
            <a:endParaRPr lang="en-AU" sz="1000" dirty="0"/>
          </a:p>
          <a:p>
            <a:r>
              <a:rPr lang="nl-NL" sz="1000" dirty="0"/>
              <a:t>GE	31	Georgia </a:t>
            </a:r>
            <a:endParaRPr lang="en-AU" sz="1000" dirty="0"/>
          </a:p>
          <a:p>
            <a:r>
              <a:rPr lang="nl-NL" sz="1000" dirty="0"/>
              <a:t>GH	12	Ghana </a:t>
            </a:r>
            <a:endParaRPr lang="en-AU" sz="1000" dirty="0"/>
          </a:p>
          <a:p>
            <a:r>
              <a:rPr lang="nl-NL" sz="1000" dirty="0"/>
              <a:t>GL	4	Greenland </a:t>
            </a:r>
            <a:endParaRPr lang="en-AU" sz="1000" dirty="0"/>
          </a:p>
          <a:p>
            <a:r>
              <a:rPr lang="nl-NL" sz="1000" dirty="0"/>
              <a:t>GQ	2	</a:t>
            </a:r>
            <a:r>
              <a:rPr lang="nl-NL" sz="1000" dirty="0" err="1"/>
              <a:t>Equatorial</a:t>
            </a:r>
            <a:r>
              <a:rPr lang="nl-NL" sz="1000" dirty="0"/>
              <a:t> Guinea</a:t>
            </a:r>
            <a:endParaRPr lang="en-AU" sz="1000" dirty="0"/>
          </a:p>
          <a:p>
            <a:r>
              <a:rPr lang="nl-NL" sz="1000" dirty="0"/>
              <a:t>GR	288	Greece </a:t>
            </a:r>
            <a:endParaRPr lang="en-AU" sz="1000" dirty="0"/>
          </a:p>
          <a:p>
            <a:r>
              <a:rPr lang="nl-NL" sz="1000" dirty="0"/>
              <a:t>GT	3	Guatemala </a:t>
            </a:r>
            <a:endParaRPr lang="en-AU" sz="1000" dirty="0"/>
          </a:p>
          <a:p>
            <a:r>
              <a:rPr lang="nl-NL" sz="1000" dirty="0"/>
              <a:t>GU	6	Guam </a:t>
            </a:r>
            <a:endParaRPr lang="en-AU" sz="1000" dirty="0"/>
          </a:p>
          <a:p>
            <a:r>
              <a:rPr lang="nl-NL" sz="1000" dirty="0"/>
              <a:t>GY	4	Guyana </a:t>
            </a:r>
            <a:endParaRPr lang="en-AU" sz="1000" dirty="0"/>
          </a:p>
          <a:p>
            <a:r>
              <a:rPr lang="nl-NL" sz="1000" dirty="0"/>
              <a:t>HK	2827	Hong Kong </a:t>
            </a:r>
            <a:r>
              <a:rPr lang="nl-NL" sz="1000" dirty="0" smtClean="0"/>
              <a:t>SAR </a:t>
            </a:r>
            <a:r>
              <a:rPr lang="nl-NL" sz="1000" dirty="0"/>
              <a:t>of China</a:t>
            </a:r>
            <a:endParaRPr lang="en-AU" sz="1000" dirty="0"/>
          </a:p>
          <a:p>
            <a:r>
              <a:rPr lang="nl-NL" sz="1000" dirty="0"/>
              <a:t>HN	8	Honduras </a:t>
            </a:r>
            <a:endParaRPr lang="en-AU" sz="1000" dirty="0"/>
          </a:p>
          <a:p>
            <a:endParaRPr lang="en-US" sz="1000" dirty="0"/>
          </a:p>
        </p:txBody>
      </p:sp>
      <p:sp>
        <p:nvSpPr>
          <p:cNvPr id="5" name="TextBox 4"/>
          <p:cNvSpPr txBox="1"/>
          <p:nvPr/>
        </p:nvSpPr>
        <p:spPr>
          <a:xfrm>
            <a:off x="5806053" y="1928280"/>
            <a:ext cx="2862157" cy="4862870"/>
          </a:xfrm>
          <a:prstGeom prst="rect">
            <a:avLst/>
          </a:prstGeom>
          <a:noFill/>
        </p:spPr>
        <p:txBody>
          <a:bodyPr wrap="none" rtlCol="0">
            <a:spAutoFit/>
          </a:bodyPr>
          <a:lstStyle/>
          <a:p>
            <a:r>
              <a:rPr lang="nl-NL" sz="1000" dirty="0"/>
              <a:t>HR	49	Croatia </a:t>
            </a:r>
            <a:endParaRPr lang="en-AU" sz="1000" dirty="0"/>
          </a:p>
          <a:p>
            <a:r>
              <a:rPr lang="nl-NL" sz="1000" dirty="0"/>
              <a:t>HU	220	Hungary </a:t>
            </a:r>
            <a:endParaRPr lang="en-AU" sz="1000" dirty="0"/>
          </a:p>
          <a:p>
            <a:r>
              <a:rPr lang="nl-NL" sz="1000" dirty="0"/>
              <a:t>ID	493	Indonesia </a:t>
            </a:r>
            <a:endParaRPr lang="en-AU" sz="1000" dirty="0"/>
          </a:p>
          <a:p>
            <a:r>
              <a:rPr lang="nl-NL" sz="1000" dirty="0"/>
              <a:t>IE	15	Ireland </a:t>
            </a:r>
            <a:endParaRPr lang="en-AU" sz="1000" dirty="0"/>
          </a:p>
          <a:p>
            <a:r>
              <a:rPr lang="nl-NL" sz="1000" dirty="0"/>
              <a:t>IL	99	</a:t>
            </a:r>
            <a:r>
              <a:rPr lang="nl-NL" sz="1000" dirty="0" err="1"/>
              <a:t>Israel</a:t>
            </a:r>
            <a:r>
              <a:rPr lang="nl-NL" sz="1000" dirty="0"/>
              <a:t> </a:t>
            </a:r>
            <a:endParaRPr lang="en-AU" sz="1000" dirty="0"/>
          </a:p>
          <a:p>
            <a:r>
              <a:rPr lang="nl-NL" sz="1000" dirty="0"/>
              <a:t>IN	396	India </a:t>
            </a:r>
            <a:endParaRPr lang="en-AU" sz="1000" dirty="0"/>
          </a:p>
          <a:p>
            <a:r>
              <a:rPr lang="nl-NL" sz="1000" dirty="0"/>
              <a:t>IQ	265	Iraq </a:t>
            </a:r>
            <a:endParaRPr lang="en-AU" sz="1000" dirty="0"/>
          </a:p>
          <a:p>
            <a:r>
              <a:rPr lang="nl-NL" sz="1000" dirty="0"/>
              <a:t>IR	47	Iran</a:t>
            </a:r>
            <a:endParaRPr lang="en-AU" sz="1000" dirty="0"/>
          </a:p>
          <a:p>
            <a:r>
              <a:rPr lang="nl-NL" sz="1000" dirty="0"/>
              <a:t>IT	253	Italy </a:t>
            </a:r>
            <a:endParaRPr lang="en-AU" sz="1000" dirty="0"/>
          </a:p>
          <a:p>
            <a:r>
              <a:rPr lang="nl-NL" sz="1000" dirty="0"/>
              <a:t>JM	14	Jamaica </a:t>
            </a:r>
            <a:endParaRPr lang="en-AU" sz="1000" dirty="0"/>
          </a:p>
          <a:p>
            <a:r>
              <a:rPr lang="nl-NL" sz="1000" dirty="0"/>
              <a:t>JO	3	Jordan </a:t>
            </a:r>
            <a:endParaRPr lang="en-AU" sz="1000" dirty="0"/>
          </a:p>
          <a:p>
            <a:r>
              <a:rPr lang="nl-NL" sz="1000" dirty="0"/>
              <a:t>JP	5782	Japan </a:t>
            </a:r>
            <a:endParaRPr lang="en-AU" sz="1000" dirty="0"/>
          </a:p>
          <a:p>
            <a:r>
              <a:rPr lang="nl-NL" sz="1000" dirty="0"/>
              <a:t>KE	11	Kenya</a:t>
            </a:r>
            <a:endParaRPr lang="en-AU" sz="1000" dirty="0"/>
          </a:p>
          <a:p>
            <a:r>
              <a:rPr lang="nl-NL" sz="1000" dirty="0"/>
              <a:t>KG	13	Kyrgyzstan </a:t>
            </a:r>
            <a:endParaRPr lang="en-AU" sz="1000" dirty="0"/>
          </a:p>
          <a:p>
            <a:r>
              <a:rPr lang="nl-NL" sz="1000" dirty="0"/>
              <a:t>KH	108	Cambodia </a:t>
            </a:r>
            <a:endParaRPr lang="en-AU" sz="1000" dirty="0"/>
          </a:p>
          <a:p>
            <a:r>
              <a:rPr lang="nl-NL" sz="1000" dirty="0"/>
              <a:t>KR	128	</a:t>
            </a:r>
            <a:r>
              <a:rPr lang="nl-NL" sz="1000" dirty="0" err="1"/>
              <a:t>Republic</a:t>
            </a:r>
            <a:r>
              <a:rPr lang="nl-NL" sz="1000" dirty="0"/>
              <a:t> of Korea</a:t>
            </a:r>
            <a:endParaRPr lang="en-AU" sz="1000" dirty="0"/>
          </a:p>
          <a:p>
            <a:r>
              <a:rPr lang="nl-NL" sz="1000" dirty="0"/>
              <a:t>KW	2	Kuwait </a:t>
            </a:r>
            <a:endParaRPr lang="en-AU" sz="1000" dirty="0"/>
          </a:p>
          <a:p>
            <a:r>
              <a:rPr lang="nl-NL" sz="1000" dirty="0"/>
              <a:t>KZ	414	Kazakhstan </a:t>
            </a:r>
            <a:endParaRPr lang="en-AU" sz="1000" dirty="0"/>
          </a:p>
          <a:p>
            <a:r>
              <a:rPr lang="nl-NL" sz="1000" dirty="0"/>
              <a:t>LA	11	</a:t>
            </a:r>
            <a:r>
              <a:rPr lang="nl-NL" sz="1000" dirty="0" err="1"/>
              <a:t>Lao</a:t>
            </a:r>
            <a:r>
              <a:rPr lang="nl-NL" sz="1000" dirty="0"/>
              <a:t> </a:t>
            </a:r>
            <a:r>
              <a:rPr lang="nl-NL" sz="1000" dirty="0" err="1"/>
              <a:t>People's</a:t>
            </a:r>
            <a:r>
              <a:rPr lang="nl-NL" sz="1000" dirty="0"/>
              <a:t> </a:t>
            </a:r>
            <a:r>
              <a:rPr lang="nl-NL" sz="1000" dirty="0" err="1"/>
              <a:t>Democratic</a:t>
            </a:r>
            <a:r>
              <a:rPr lang="nl-NL" sz="1000" dirty="0"/>
              <a:t> </a:t>
            </a:r>
            <a:r>
              <a:rPr lang="nl-NL" sz="1000" dirty="0" err="1"/>
              <a:t>Republic</a:t>
            </a:r>
            <a:endParaRPr lang="en-AU" sz="1000" dirty="0"/>
          </a:p>
          <a:p>
            <a:r>
              <a:rPr lang="nl-NL" sz="1000" dirty="0"/>
              <a:t>LB	4	Lebanon </a:t>
            </a:r>
            <a:endParaRPr lang="en-AU" sz="1000" dirty="0"/>
          </a:p>
          <a:p>
            <a:r>
              <a:rPr lang="nl-NL" sz="1000" dirty="0"/>
              <a:t>LK	16	Sri Lanka</a:t>
            </a:r>
            <a:endParaRPr lang="en-AU" sz="1000" dirty="0"/>
          </a:p>
          <a:p>
            <a:r>
              <a:rPr lang="nl-NL" sz="1000" dirty="0"/>
              <a:t>LR	3	Liberia </a:t>
            </a:r>
            <a:endParaRPr lang="en-AU" sz="1000" dirty="0"/>
          </a:p>
          <a:p>
            <a:r>
              <a:rPr lang="nl-NL" sz="1000" dirty="0"/>
              <a:t>LT	90	Lithuania </a:t>
            </a:r>
            <a:endParaRPr lang="en-AU" sz="1000" dirty="0"/>
          </a:p>
          <a:p>
            <a:r>
              <a:rPr lang="nl-NL" sz="1000" dirty="0"/>
              <a:t>LU	3	Luxembourg </a:t>
            </a:r>
            <a:endParaRPr lang="en-AU" sz="1000" dirty="0"/>
          </a:p>
          <a:p>
            <a:r>
              <a:rPr lang="nl-NL" sz="1000" dirty="0"/>
              <a:t>LV	31	Latvia </a:t>
            </a:r>
            <a:endParaRPr lang="en-AU" sz="1000" dirty="0"/>
          </a:p>
          <a:p>
            <a:r>
              <a:rPr lang="nl-NL" sz="1000" dirty="0"/>
              <a:t>LY	7	Libya </a:t>
            </a:r>
            <a:endParaRPr lang="en-AU" sz="1000" dirty="0"/>
          </a:p>
          <a:p>
            <a:r>
              <a:rPr lang="nl-NL" sz="1000" dirty="0"/>
              <a:t>MA	409	Morocco </a:t>
            </a:r>
            <a:endParaRPr lang="en-AU" sz="1000" dirty="0"/>
          </a:p>
          <a:p>
            <a:r>
              <a:rPr lang="nl-NL" sz="1000" dirty="0"/>
              <a:t>MD	22 	</a:t>
            </a:r>
            <a:r>
              <a:rPr lang="nl-NL" sz="1000" dirty="0" err="1"/>
              <a:t>Republic</a:t>
            </a:r>
            <a:r>
              <a:rPr lang="nl-NL" sz="1000" dirty="0"/>
              <a:t> of Moldova</a:t>
            </a:r>
            <a:endParaRPr lang="en-AU" sz="1000" dirty="0"/>
          </a:p>
          <a:p>
            <a:r>
              <a:rPr lang="nl-NL" sz="1000" dirty="0"/>
              <a:t>ME	128 	Montenegro</a:t>
            </a:r>
            <a:endParaRPr lang="en-AU" sz="1000" dirty="0"/>
          </a:p>
          <a:p>
            <a:r>
              <a:rPr lang="nl-NL" sz="1000" dirty="0"/>
              <a:t>MK	408	</a:t>
            </a:r>
            <a:r>
              <a:rPr lang="nl-NL" sz="1000" dirty="0" err="1"/>
              <a:t>Yugoslav</a:t>
            </a:r>
            <a:r>
              <a:rPr lang="nl-NL" sz="1000" dirty="0"/>
              <a:t> </a:t>
            </a:r>
            <a:r>
              <a:rPr lang="nl-NL" sz="1000" dirty="0" err="1"/>
              <a:t>Republic</a:t>
            </a:r>
            <a:r>
              <a:rPr lang="nl-NL" sz="1000" dirty="0"/>
              <a:t> of Macedonia</a:t>
            </a:r>
            <a:endParaRPr lang="en-AU" sz="1000" dirty="0"/>
          </a:p>
          <a:p>
            <a:endParaRPr lang="en-US" sz="1000" dirty="0"/>
          </a:p>
        </p:txBody>
      </p:sp>
      <p:cxnSp>
        <p:nvCxnSpPr>
          <p:cNvPr id="7" name="Straight Connector 6"/>
          <p:cNvCxnSpPr/>
          <p:nvPr/>
        </p:nvCxnSpPr>
        <p:spPr>
          <a:xfrm>
            <a:off x="2589745" y="2257641"/>
            <a:ext cx="0" cy="4062306"/>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5647308" y="2257641"/>
            <a:ext cx="0" cy="4062306"/>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244292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the Stalked?</a:t>
            </a:r>
            <a:endParaRPr lang="en-US" dirty="0"/>
          </a:p>
        </p:txBody>
      </p:sp>
      <p:sp>
        <p:nvSpPr>
          <p:cNvPr id="7" name="TextBox 6"/>
          <p:cNvSpPr txBox="1"/>
          <p:nvPr/>
        </p:nvSpPr>
        <p:spPr>
          <a:xfrm>
            <a:off x="275759" y="1792871"/>
            <a:ext cx="2685351" cy="4862870"/>
          </a:xfrm>
          <a:prstGeom prst="rect">
            <a:avLst/>
          </a:prstGeom>
          <a:noFill/>
        </p:spPr>
        <p:txBody>
          <a:bodyPr wrap="none" rtlCol="0">
            <a:spAutoFit/>
          </a:bodyPr>
          <a:lstStyle/>
          <a:p>
            <a:r>
              <a:rPr lang="nl-NL" sz="1000" dirty="0"/>
              <a:t>ML	2	Mali </a:t>
            </a:r>
            <a:endParaRPr lang="en-AU" sz="1000" dirty="0"/>
          </a:p>
          <a:p>
            <a:r>
              <a:rPr lang="nl-NL" sz="1000" dirty="0"/>
              <a:t>MM	26	Myanmar </a:t>
            </a:r>
            <a:endParaRPr lang="en-AU" sz="1000" dirty="0"/>
          </a:p>
          <a:p>
            <a:r>
              <a:rPr lang="nl-NL" sz="1000" dirty="0"/>
              <a:t>MN	24	Mongolia </a:t>
            </a:r>
            <a:endParaRPr lang="en-AU" sz="1000" dirty="0"/>
          </a:p>
          <a:p>
            <a:r>
              <a:rPr lang="nl-NL" sz="1000" dirty="0"/>
              <a:t>MO	306	Macao </a:t>
            </a:r>
            <a:r>
              <a:rPr lang="nl-NL" sz="1000" dirty="0" smtClean="0"/>
              <a:t>SAR of </a:t>
            </a:r>
            <a:r>
              <a:rPr lang="nl-NL" sz="1000" dirty="0"/>
              <a:t>China</a:t>
            </a:r>
            <a:endParaRPr lang="en-AU" sz="1000" dirty="0"/>
          </a:p>
          <a:p>
            <a:r>
              <a:rPr lang="nl-NL" sz="1000" dirty="0"/>
              <a:t>MP	28	</a:t>
            </a:r>
            <a:r>
              <a:rPr lang="nl-NL" sz="1000" dirty="0" err="1"/>
              <a:t>Northern</a:t>
            </a:r>
            <a:r>
              <a:rPr lang="nl-NL" sz="1000" dirty="0"/>
              <a:t> </a:t>
            </a:r>
            <a:r>
              <a:rPr lang="nl-NL" sz="1000" dirty="0" err="1"/>
              <a:t>Mariana</a:t>
            </a:r>
            <a:r>
              <a:rPr lang="nl-NL" sz="1000" dirty="0"/>
              <a:t> </a:t>
            </a:r>
            <a:r>
              <a:rPr lang="nl-NL" sz="1000" dirty="0" err="1"/>
              <a:t>Islands</a:t>
            </a:r>
            <a:endParaRPr lang="en-AU" sz="1000" dirty="0"/>
          </a:p>
          <a:p>
            <a:r>
              <a:rPr lang="nl-NL" sz="1000" dirty="0"/>
              <a:t>MR 	2	Mauritania </a:t>
            </a:r>
            <a:endParaRPr lang="en-AU" sz="1000" dirty="0"/>
          </a:p>
          <a:p>
            <a:r>
              <a:rPr lang="nl-NL" sz="1000" dirty="0"/>
              <a:t>MT	20	Malta </a:t>
            </a:r>
            <a:endParaRPr lang="en-AU" sz="1000" dirty="0"/>
          </a:p>
          <a:p>
            <a:r>
              <a:rPr lang="nl-NL" sz="1000" dirty="0"/>
              <a:t>MU	17	Mauritius</a:t>
            </a:r>
            <a:endParaRPr lang="en-AU" sz="1000" dirty="0"/>
          </a:p>
          <a:p>
            <a:r>
              <a:rPr lang="nl-NL" sz="1000" dirty="0"/>
              <a:t>MX	485	Mexico </a:t>
            </a:r>
            <a:endParaRPr lang="en-AU" sz="1000" dirty="0"/>
          </a:p>
          <a:p>
            <a:r>
              <a:rPr lang="nl-NL" sz="1000" dirty="0"/>
              <a:t>MY	2828	Malaysia </a:t>
            </a:r>
            <a:endParaRPr lang="en-AU" sz="1000" dirty="0"/>
          </a:p>
          <a:p>
            <a:r>
              <a:rPr lang="nl-NL" sz="1000" dirty="0"/>
              <a:t>NA	3	Namibia </a:t>
            </a:r>
            <a:endParaRPr lang="en-AU" sz="1000" dirty="0"/>
          </a:p>
          <a:p>
            <a:r>
              <a:rPr lang="nl-NL" sz="1000" dirty="0"/>
              <a:t>NG	20	Nigeria </a:t>
            </a:r>
            <a:endParaRPr lang="en-AU" sz="1000" dirty="0"/>
          </a:p>
          <a:p>
            <a:r>
              <a:rPr lang="nl-NL" sz="1000" dirty="0"/>
              <a:t>NL	114	Netherlands </a:t>
            </a:r>
            <a:endParaRPr lang="en-AU" sz="1000" dirty="0"/>
          </a:p>
          <a:p>
            <a:r>
              <a:rPr lang="nl-NL" sz="1000" dirty="0"/>
              <a:t>NO	17	Norway </a:t>
            </a:r>
            <a:endParaRPr lang="en-AU" sz="1000" dirty="0"/>
          </a:p>
          <a:p>
            <a:r>
              <a:rPr lang="nl-NL" sz="1000" dirty="0"/>
              <a:t>NP	18	Nepal </a:t>
            </a:r>
            <a:endParaRPr lang="en-AU" sz="1000" dirty="0"/>
          </a:p>
          <a:p>
            <a:r>
              <a:rPr lang="nl-NL" sz="1000" dirty="0"/>
              <a:t>NZ	293	New </a:t>
            </a:r>
            <a:r>
              <a:rPr lang="nl-NL" sz="1000" dirty="0" err="1"/>
              <a:t>Zealand</a:t>
            </a:r>
            <a:endParaRPr lang="en-AU" sz="1000" dirty="0"/>
          </a:p>
          <a:p>
            <a:r>
              <a:rPr lang="nl-NL" sz="1000" dirty="0"/>
              <a:t>OM	12	Oman </a:t>
            </a:r>
            <a:endParaRPr lang="en-AU" sz="1000" dirty="0"/>
          </a:p>
          <a:p>
            <a:r>
              <a:rPr lang="nl-NL" sz="1000" dirty="0"/>
              <a:t>PA	30	Panama </a:t>
            </a:r>
            <a:endParaRPr lang="en-AU" sz="1000" dirty="0"/>
          </a:p>
          <a:p>
            <a:r>
              <a:rPr lang="nl-NL" sz="1000" dirty="0"/>
              <a:t>PE	202	Peru </a:t>
            </a:r>
            <a:endParaRPr lang="en-AU" sz="1000" dirty="0"/>
          </a:p>
          <a:p>
            <a:r>
              <a:rPr lang="nl-NL" sz="1000" dirty="0"/>
              <a:t>PH	679	Philippines </a:t>
            </a:r>
            <a:endParaRPr lang="en-AU" sz="1000" dirty="0"/>
          </a:p>
          <a:p>
            <a:r>
              <a:rPr lang="nl-NL" sz="1000" dirty="0"/>
              <a:t>PK	135	Pakistan </a:t>
            </a:r>
            <a:endParaRPr lang="en-AU" sz="1000" dirty="0"/>
          </a:p>
          <a:p>
            <a:r>
              <a:rPr lang="nl-NL" sz="1000" dirty="0"/>
              <a:t>PL	1776	Poland </a:t>
            </a:r>
            <a:endParaRPr lang="en-AU" sz="1000" dirty="0"/>
          </a:p>
          <a:p>
            <a:r>
              <a:rPr lang="nl-NL" sz="1000" dirty="0"/>
              <a:t>PR	12	Puerto Rico</a:t>
            </a:r>
            <a:endParaRPr lang="en-AU" sz="1000" dirty="0"/>
          </a:p>
          <a:p>
            <a:r>
              <a:rPr lang="nl-NL" sz="1000" dirty="0"/>
              <a:t>PS	51	</a:t>
            </a:r>
            <a:r>
              <a:rPr lang="nl-NL" sz="1000" dirty="0" err="1"/>
              <a:t>Occupied</a:t>
            </a:r>
            <a:r>
              <a:rPr lang="nl-NL" sz="1000" dirty="0"/>
              <a:t> </a:t>
            </a:r>
            <a:r>
              <a:rPr lang="nl-NL" sz="1000" dirty="0" err="1"/>
              <a:t>Palestinian</a:t>
            </a:r>
            <a:r>
              <a:rPr lang="nl-NL" sz="1000" dirty="0"/>
              <a:t> </a:t>
            </a:r>
            <a:r>
              <a:rPr lang="nl-NL" sz="1000" dirty="0" err="1"/>
              <a:t>Territory</a:t>
            </a:r>
            <a:endParaRPr lang="en-AU" sz="1000" dirty="0"/>
          </a:p>
          <a:p>
            <a:r>
              <a:rPr lang="nl-NL" sz="1000" dirty="0"/>
              <a:t>PT	33	Portugal </a:t>
            </a:r>
            <a:endParaRPr lang="en-AU" sz="1000" dirty="0"/>
          </a:p>
          <a:p>
            <a:r>
              <a:rPr lang="nl-NL" sz="1000" dirty="0"/>
              <a:t>PY	1	Paraguay </a:t>
            </a:r>
            <a:endParaRPr lang="en-AU" sz="1000" dirty="0"/>
          </a:p>
          <a:p>
            <a:r>
              <a:rPr lang="nl-NL" sz="1000" dirty="0"/>
              <a:t>QA	49	Qatar </a:t>
            </a:r>
            <a:endParaRPr lang="en-AU" sz="1000" dirty="0"/>
          </a:p>
          <a:p>
            <a:r>
              <a:rPr lang="nl-NL" sz="1000" dirty="0"/>
              <a:t>RO	916	Romania </a:t>
            </a:r>
            <a:endParaRPr lang="en-AU" sz="1000" dirty="0"/>
          </a:p>
          <a:p>
            <a:r>
              <a:rPr lang="nl-NL" sz="1000" dirty="0"/>
              <a:t>RS	311	</a:t>
            </a:r>
            <a:r>
              <a:rPr lang="nl-NL" sz="1000" dirty="0" err="1"/>
              <a:t>Serbia</a:t>
            </a:r>
            <a:endParaRPr lang="en-AU" sz="1000" dirty="0"/>
          </a:p>
          <a:p>
            <a:r>
              <a:rPr lang="nl-NL" sz="1000" dirty="0"/>
              <a:t>RU	343	Russian </a:t>
            </a:r>
            <a:r>
              <a:rPr lang="nl-NL" sz="1000" dirty="0" err="1"/>
              <a:t>Federation</a:t>
            </a:r>
            <a:r>
              <a:rPr lang="nl-NL" sz="1000" dirty="0"/>
              <a:t> </a:t>
            </a:r>
            <a:endParaRPr lang="en-AU" sz="1000" dirty="0"/>
          </a:p>
          <a:p>
            <a:endParaRPr lang="en-US" sz="1000" dirty="0"/>
          </a:p>
        </p:txBody>
      </p:sp>
      <p:sp>
        <p:nvSpPr>
          <p:cNvPr id="8" name="TextBox 7"/>
          <p:cNvSpPr txBox="1"/>
          <p:nvPr/>
        </p:nvSpPr>
        <p:spPr>
          <a:xfrm>
            <a:off x="3938297" y="1846230"/>
            <a:ext cx="2565226" cy="4708981"/>
          </a:xfrm>
          <a:prstGeom prst="rect">
            <a:avLst/>
          </a:prstGeom>
          <a:noFill/>
        </p:spPr>
        <p:txBody>
          <a:bodyPr wrap="none" rtlCol="0">
            <a:spAutoFit/>
          </a:bodyPr>
          <a:lstStyle/>
          <a:p>
            <a:r>
              <a:rPr lang="nl-NL" sz="1000" dirty="0"/>
              <a:t>RW	2	Rwanda</a:t>
            </a:r>
            <a:endParaRPr lang="en-AU" sz="1000" dirty="0"/>
          </a:p>
          <a:p>
            <a:r>
              <a:rPr lang="nl-NL" sz="1000" dirty="0"/>
              <a:t>SA	141	</a:t>
            </a:r>
            <a:r>
              <a:rPr lang="nl-NL" sz="1000" dirty="0" err="1"/>
              <a:t>Saudi</a:t>
            </a:r>
            <a:r>
              <a:rPr lang="nl-NL" sz="1000" dirty="0"/>
              <a:t> </a:t>
            </a:r>
            <a:r>
              <a:rPr lang="nl-NL" sz="1000" dirty="0" err="1"/>
              <a:t>Arabia</a:t>
            </a:r>
            <a:endParaRPr lang="en-AU" sz="1000" dirty="0"/>
          </a:p>
          <a:p>
            <a:r>
              <a:rPr lang="nl-NL" sz="1000" dirty="0"/>
              <a:t>SD	1	Sudan </a:t>
            </a:r>
            <a:endParaRPr lang="en-AU" sz="1000" dirty="0"/>
          </a:p>
          <a:p>
            <a:r>
              <a:rPr lang="nl-NL" sz="1000" dirty="0"/>
              <a:t>SE	62	Sweden </a:t>
            </a:r>
            <a:endParaRPr lang="en-AU" sz="1000" dirty="0"/>
          </a:p>
          <a:p>
            <a:r>
              <a:rPr lang="nl-NL" sz="1000" dirty="0"/>
              <a:t>SG	7027	Singapore </a:t>
            </a:r>
            <a:endParaRPr lang="en-AU" sz="1000" dirty="0"/>
          </a:p>
          <a:p>
            <a:r>
              <a:rPr lang="nl-NL" sz="1000" dirty="0"/>
              <a:t>SI	37	Slovenia </a:t>
            </a:r>
            <a:endParaRPr lang="en-AU" sz="1000" dirty="0"/>
          </a:p>
          <a:p>
            <a:r>
              <a:rPr lang="nl-NL" sz="1000" dirty="0"/>
              <a:t>SK	35	Slovakia </a:t>
            </a:r>
            <a:endParaRPr lang="en-AU" sz="1000" dirty="0"/>
          </a:p>
          <a:p>
            <a:r>
              <a:rPr lang="nl-NL" sz="1000" dirty="0"/>
              <a:t>SN	11	Senegal </a:t>
            </a:r>
            <a:endParaRPr lang="en-AU" sz="1000" dirty="0"/>
          </a:p>
          <a:p>
            <a:r>
              <a:rPr lang="nl-NL" sz="1000" dirty="0"/>
              <a:t>SR	27	Suriname </a:t>
            </a:r>
            <a:endParaRPr lang="en-AU" sz="1000" dirty="0"/>
          </a:p>
          <a:p>
            <a:r>
              <a:rPr lang="nl-NL" sz="1000" dirty="0"/>
              <a:t>ST	3	Sao </a:t>
            </a:r>
            <a:r>
              <a:rPr lang="nl-NL" sz="1000" dirty="0" err="1"/>
              <a:t>Tome</a:t>
            </a:r>
            <a:r>
              <a:rPr lang="nl-NL" sz="1000" dirty="0"/>
              <a:t> </a:t>
            </a:r>
            <a:r>
              <a:rPr lang="nl-NL" sz="1000" dirty="0" err="1"/>
              <a:t>and</a:t>
            </a:r>
            <a:r>
              <a:rPr lang="nl-NL" sz="1000" dirty="0"/>
              <a:t> Principe</a:t>
            </a:r>
            <a:endParaRPr lang="en-AU" sz="1000" dirty="0"/>
          </a:p>
          <a:p>
            <a:r>
              <a:rPr lang="nl-NL" sz="1000" dirty="0"/>
              <a:t>SV	3	El Salvador</a:t>
            </a:r>
            <a:endParaRPr lang="en-AU" sz="1000" dirty="0"/>
          </a:p>
          <a:p>
            <a:r>
              <a:rPr lang="nl-NL" sz="1000" dirty="0"/>
              <a:t>TG	2	Togo </a:t>
            </a:r>
            <a:endParaRPr lang="en-AU" sz="1000" dirty="0"/>
          </a:p>
          <a:p>
            <a:r>
              <a:rPr lang="nl-NL" sz="1000" dirty="0"/>
              <a:t>TH	557	Thailand </a:t>
            </a:r>
            <a:endParaRPr lang="en-AU" sz="1000" dirty="0"/>
          </a:p>
          <a:p>
            <a:r>
              <a:rPr lang="nl-NL" sz="1000" dirty="0"/>
              <a:t>TJ	3	Tajikistan </a:t>
            </a:r>
            <a:endParaRPr lang="en-AU" sz="1000" dirty="0"/>
          </a:p>
          <a:p>
            <a:r>
              <a:rPr lang="nl-NL" sz="1000" dirty="0"/>
              <a:t>TN	29	Tunisia </a:t>
            </a:r>
            <a:endParaRPr lang="en-AU" sz="1000" dirty="0"/>
          </a:p>
          <a:p>
            <a:r>
              <a:rPr lang="nl-NL" sz="1000" dirty="0"/>
              <a:t>TR	350	Turkey </a:t>
            </a:r>
            <a:endParaRPr lang="en-AU" sz="1000" dirty="0"/>
          </a:p>
          <a:p>
            <a:r>
              <a:rPr lang="nl-NL" sz="1000" dirty="0"/>
              <a:t>TT	11	Trinidad </a:t>
            </a:r>
            <a:r>
              <a:rPr lang="nl-NL" sz="1000" dirty="0" err="1"/>
              <a:t>and</a:t>
            </a:r>
            <a:r>
              <a:rPr lang="nl-NL" sz="1000" dirty="0"/>
              <a:t> Tobago</a:t>
            </a:r>
            <a:endParaRPr lang="en-AU" sz="1000" dirty="0"/>
          </a:p>
          <a:p>
            <a:r>
              <a:rPr lang="nl-NL" sz="1000" dirty="0"/>
              <a:t>TW	3922	Taiwan </a:t>
            </a:r>
            <a:endParaRPr lang="en-AU" sz="1000" dirty="0"/>
          </a:p>
          <a:p>
            <a:r>
              <a:rPr lang="nl-NL" sz="1000" dirty="0"/>
              <a:t>TZ	4	United </a:t>
            </a:r>
            <a:r>
              <a:rPr lang="nl-NL" sz="1000" dirty="0" err="1"/>
              <a:t>Republic</a:t>
            </a:r>
            <a:r>
              <a:rPr lang="nl-NL" sz="1000" dirty="0"/>
              <a:t> of Tanzania</a:t>
            </a:r>
            <a:endParaRPr lang="en-AU" sz="1000" dirty="0"/>
          </a:p>
          <a:p>
            <a:r>
              <a:rPr lang="nl-NL" sz="1000" dirty="0"/>
              <a:t>UA	185	Ukraine </a:t>
            </a:r>
            <a:endParaRPr lang="en-AU" sz="1000" dirty="0"/>
          </a:p>
          <a:p>
            <a:r>
              <a:rPr lang="nl-NL" sz="1000" dirty="0"/>
              <a:t>UG	5	Uganda</a:t>
            </a:r>
            <a:endParaRPr lang="en-AU" sz="1000" dirty="0"/>
          </a:p>
          <a:p>
            <a:r>
              <a:rPr lang="nl-NL" sz="1000" dirty="0"/>
              <a:t>US	3007	United </a:t>
            </a:r>
            <a:r>
              <a:rPr lang="nl-NL" sz="1000" dirty="0" err="1"/>
              <a:t>States</a:t>
            </a:r>
            <a:r>
              <a:rPr lang="nl-NL" sz="1000" dirty="0"/>
              <a:t> of America</a:t>
            </a:r>
            <a:endParaRPr lang="en-AU" sz="1000" dirty="0"/>
          </a:p>
          <a:p>
            <a:r>
              <a:rPr lang="nl-NL" sz="1000" dirty="0"/>
              <a:t>UY	7	Uruguay </a:t>
            </a:r>
            <a:endParaRPr lang="en-AU" sz="1000" dirty="0"/>
          </a:p>
          <a:p>
            <a:r>
              <a:rPr lang="nl-NL" sz="1000" dirty="0"/>
              <a:t>VE	54	Venezuela </a:t>
            </a:r>
            <a:endParaRPr lang="en-AU" sz="1000" dirty="0"/>
          </a:p>
          <a:p>
            <a:r>
              <a:rPr lang="nl-NL" sz="1000" dirty="0"/>
              <a:t>VN	2429	Vietnam</a:t>
            </a:r>
            <a:endParaRPr lang="en-AU" sz="1000" dirty="0"/>
          </a:p>
          <a:p>
            <a:r>
              <a:rPr lang="nl-NL" sz="1000" dirty="0"/>
              <a:t>YE	3	Yemen </a:t>
            </a:r>
            <a:endParaRPr lang="en-AU" sz="1000" dirty="0"/>
          </a:p>
          <a:p>
            <a:r>
              <a:rPr lang="nl-NL" sz="1000" dirty="0"/>
              <a:t>ZA	6	South </a:t>
            </a:r>
            <a:r>
              <a:rPr lang="nl-NL" sz="1000" dirty="0" err="1"/>
              <a:t>Africa</a:t>
            </a:r>
            <a:endParaRPr lang="en-AU" sz="1000" dirty="0"/>
          </a:p>
          <a:p>
            <a:r>
              <a:rPr lang="nl-NL" sz="1000" dirty="0"/>
              <a:t>ZM	1	Zambia</a:t>
            </a:r>
            <a:endParaRPr lang="en-AU" sz="1000" dirty="0"/>
          </a:p>
          <a:p>
            <a:r>
              <a:rPr lang="nl-NL" sz="1000" dirty="0"/>
              <a:t>ZW	1	Zimbabwe</a:t>
            </a:r>
            <a:endParaRPr lang="en-AU" sz="1000" dirty="0"/>
          </a:p>
          <a:p>
            <a:endParaRPr lang="en-US" sz="1000" dirty="0"/>
          </a:p>
        </p:txBody>
      </p:sp>
      <p:cxnSp>
        <p:nvCxnSpPr>
          <p:cNvPr id="5" name="Straight Connector 4"/>
          <p:cNvCxnSpPr/>
          <p:nvPr/>
        </p:nvCxnSpPr>
        <p:spPr>
          <a:xfrm>
            <a:off x="3701945" y="2116541"/>
            <a:ext cx="0" cy="4062306"/>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574900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schemeClr>
                </a:solidFill>
                <a:latin typeface="Powderfinger Type"/>
                <a:cs typeface="Powderfinger Type"/>
              </a:rPr>
              <a:t>The Theory</a:t>
            </a:r>
            <a:endParaRPr lang="en-US" dirty="0">
              <a:solidFill>
                <a:schemeClr val="accent6">
                  <a:lumMod val="50000"/>
                </a:schemeClr>
              </a:solidFill>
              <a:latin typeface="Powderfinger Type"/>
              <a:cs typeface="Powderfinger Type"/>
            </a:endParaRPr>
          </a:p>
        </p:txBody>
      </p:sp>
      <p:sp>
        <p:nvSpPr>
          <p:cNvPr id="3" name="Content Placeholder 2"/>
          <p:cNvSpPr>
            <a:spLocks noGrp="1"/>
          </p:cNvSpPr>
          <p:nvPr>
            <p:ph idx="1"/>
          </p:nvPr>
        </p:nvSpPr>
        <p:spPr/>
        <p:txBody>
          <a:bodyPr>
            <a:normAutofit fontScale="92500" lnSpcReduction="20000"/>
          </a:bodyPr>
          <a:lstStyle/>
          <a:p>
            <a:pPr>
              <a:spcBef>
                <a:spcPts val="820"/>
              </a:spcBef>
            </a:pPr>
            <a:r>
              <a:rPr lang="en-US" dirty="0" smtClean="0"/>
              <a:t>At APNIC we measurement aspects of technology deployment by using Google Ads to deliver a test script to a very large profile of users</a:t>
            </a:r>
          </a:p>
          <a:p>
            <a:pPr lvl="1">
              <a:spcBef>
                <a:spcPts val="820"/>
              </a:spcBef>
            </a:pPr>
            <a:r>
              <a:rPr lang="en-US" dirty="0" smtClean="0"/>
              <a:t>We measure penetration of DNSSEC</a:t>
            </a:r>
            <a:r>
              <a:rPr lang="en-US" dirty="0"/>
              <a:t> </a:t>
            </a:r>
            <a:r>
              <a:rPr lang="en-US" dirty="0" smtClean="0"/>
              <a:t>and IPv6, and many other aspects of the end user’s view of the Internet through these scripts</a:t>
            </a:r>
          </a:p>
          <a:p>
            <a:pPr lvl="1">
              <a:spcBef>
                <a:spcPts val="820"/>
              </a:spcBef>
            </a:pPr>
            <a:r>
              <a:rPr lang="en-US" dirty="0" smtClean="0"/>
              <a:t>We have some 500,000 tests executed per day</a:t>
            </a:r>
          </a:p>
          <a:p>
            <a:pPr lvl="1">
              <a:spcBef>
                <a:spcPts val="820"/>
              </a:spcBef>
            </a:pPr>
            <a:r>
              <a:rPr lang="en-US" dirty="0" smtClean="0"/>
              <a:t>And each of them use uniquely generated URLs</a:t>
            </a:r>
          </a:p>
          <a:p>
            <a:pPr lvl="1">
              <a:spcBef>
                <a:spcPts val="820"/>
              </a:spcBef>
            </a:pPr>
            <a:r>
              <a:rPr lang="en-US" dirty="0" smtClean="0"/>
              <a:t>And the URLs direct the end user back to our servers</a:t>
            </a:r>
          </a:p>
          <a:p>
            <a:pPr lvl="1">
              <a:spcBef>
                <a:spcPts val="820"/>
              </a:spcBef>
            </a:pPr>
            <a:r>
              <a:rPr lang="en-US" b="1" dirty="0" smtClean="0"/>
              <a:t>So, in theory we should see each unique URL retrieved exactly once</a:t>
            </a:r>
          </a:p>
        </p:txBody>
      </p:sp>
    </p:spTree>
    <p:extLst>
      <p:ext uri="{BB962C8B-B14F-4D97-AF65-F5344CB8AC3E}">
        <p14:creationId xmlns:p14="http://schemas.microsoft.com/office/powerpoint/2010/main" val="376986016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the Stalked?</a:t>
            </a:r>
            <a:endParaRPr lang="en-US" dirty="0"/>
          </a:p>
        </p:txBody>
      </p:sp>
      <p:sp>
        <p:nvSpPr>
          <p:cNvPr id="3" name="Content Placeholder 2"/>
          <p:cNvSpPr>
            <a:spLocks noGrp="1"/>
          </p:cNvSpPr>
          <p:nvPr>
            <p:ph idx="1"/>
          </p:nvPr>
        </p:nvSpPr>
        <p:spPr/>
        <p:txBody>
          <a:bodyPr/>
          <a:lstStyle/>
          <a:p>
            <a:r>
              <a:rPr lang="en-US" dirty="0" smtClean="0"/>
              <a:t>This is an impressive list of countries</a:t>
            </a:r>
          </a:p>
          <a:p>
            <a:pPr lvl="1"/>
            <a:r>
              <a:rPr lang="en-US" dirty="0" smtClean="0"/>
              <a:t>Which says a lot about the ubiquity of Google Ads (and YouTube watchers)!</a:t>
            </a:r>
          </a:p>
          <a:p>
            <a:pPr lvl="1"/>
            <a:r>
              <a:rPr lang="en-US" dirty="0" smtClean="0"/>
              <a:t>But it also says a lot about the reach of the particular stalking activity we are seeing here</a:t>
            </a:r>
          </a:p>
          <a:p>
            <a:r>
              <a:rPr lang="en-US" dirty="0" smtClean="0"/>
              <a:t>Is this list skewed towards any particular country?</a:t>
            </a:r>
          </a:p>
        </p:txBody>
      </p:sp>
    </p:spTree>
    <p:extLst>
      <p:ext uri="{BB962C8B-B14F-4D97-AF65-F5344CB8AC3E}">
        <p14:creationId xmlns:p14="http://schemas.microsoft.com/office/powerpoint/2010/main" val="148572886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the stalked?</a:t>
            </a:r>
            <a:endParaRPr lang="en-US" dirty="0"/>
          </a:p>
        </p:txBody>
      </p:sp>
      <p:sp>
        <p:nvSpPr>
          <p:cNvPr id="3" name="Content Placeholder 2"/>
          <p:cNvSpPr>
            <a:spLocks noGrp="1"/>
          </p:cNvSpPr>
          <p:nvPr>
            <p:ph idx="1"/>
          </p:nvPr>
        </p:nvSpPr>
        <p:spPr/>
        <p:txBody>
          <a:bodyPr>
            <a:noAutofit/>
          </a:bodyPr>
          <a:lstStyle/>
          <a:p>
            <a:pPr marL="0" indent="0">
              <a:lnSpc>
                <a:spcPct val="80000"/>
              </a:lnSpc>
              <a:buNone/>
            </a:pPr>
            <a:r>
              <a:rPr lang="en-US" sz="1100" b="1" dirty="0" smtClean="0"/>
              <a:t>CN      44496	China </a:t>
            </a:r>
            <a:endParaRPr lang="en-US" sz="1100" b="1" dirty="0"/>
          </a:p>
          <a:p>
            <a:pPr marL="0" indent="0">
              <a:lnSpc>
                <a:spcPct val="80000"/>
              </a:lnSpc>
              <a:buNone/>
            </a:pPr>
            <a:r>
              <a:rPr lang="en-US" sz="1100" b="1" dirty="0" smtClean="0"/>
              <a:t>SG        7027	Singapore </a:t>
            </a:r>
            <a:endParaRPr lang="en-US" sz="1100" b="1" dirty="0"/>
          </a:p>
          <a:p>
            <a:pPr marL="0" indent="0">
              <a:lnSpc>
                <a:spcPct val="80000"/>
              </a:lnSpc>
              <a:buNone/>
            </a:pPr>
            <a:r>
              <a:rPr lang="en-US" sz="1100" b="1" dirty="0" smtClean="0"/>
              <a:t>GB        6816	United </a:t>
            </a:r>
            <a:r>
              <a:rPr lang="en-US" sz="1100" b="1" dirty="0"/>
              <a:t>Kingdom of Great Britain and Northern Ireland</a:t>
            </a:r>
          </a:p>
          <a:p>
            <a:pPr marL="0" indent="0">
              <a:lnSpc>
                <a:spcPct val="80000"/>
              </a:lnSpc>
              <a:buNone/>
            </a:pPr>
            <a:r>
              <a:rPr lang="en-US" sz="1100" b="1" dirty="0" smtClean="0"/>
              <a:t>JP</a:t>
            </a:r>
            <a:r>
              <a:rPr lang="en-US" sz="1100" b="1" dirty="0"/>
              <a:t> </a:t>
            </a:r>
            <a:r>
              <a:rPr lang="en-US" sz="1100" b="1" dirty="0" smtClean="0"/>
              <a:t>        5782	Japan </a:t>
            </a:r>
            <a:endParaRPr lang="en-US" sz="1100" b="1" dirty="0"/>
          </a:p>
          <a:p>
            <a:pPr marL="0" indent="0">
              <a:lnSpc>
                <a:spcPct val="80000"/>
              </a:lnSpc>
              <a:buNone/>
            </a:pPr>
            <a:r>
              <a:rPr lang="pl-PL" sz="1100" b="1" dirty="0" smtClean="0"/>
              <a:t>TW</a:t>
            </a:r>
            <a:r>
              <a:rPr lang="pl-PL" sz="1100" b="1" dirty="0"/>
              <a:t> </a:t>
            </a:r>
            <a:r>
              <a:rPr lang="pl-PL" sz="1100" b="1" dirty="0" smtClean="0"/>
              <a:t>      3922	Taiwan </a:t>
            </a:r>
            <a:endParaRPr lang="pl-PL" sz="1100" b="1" dirty="0"/>
          </a:p>
          <a:p>
            <a:pPr marL="0" indent="0">
              <a:lnSpc>
                <a:spcPct val="80000"/>
              </a:lnSpc>
              <a:buNone/>
            </a:pPr>
            <a:r>
              <a:rPr lang="pl-PL" sz="1100" b="1" dirty="0" smtClean="0"/>
              <a:t>US</a:t>
            </a:r>
            <a:r>
              <a:rPr lang="pl-PL" sz="1100" b="1" dirty="0"/>
              <a:t> </a:t>
            </a:r>
            <a:r>
              <a:rPr lang="pl-PL" sz="1100" b="1" dirty="0" smtClean="0"/>
              <a:t>       3007	United </a:t>
            </a:r>
            <a:r>
              <a:rPr lang="pl-PL" sz="1100" b="1" dirty="0" err="1"/>
              <a:t>States</a:t>
            </a:r>
            <a:r>
              <a:rPr lang="pl-PL" sz="1100" b="1" dirty="0"/>
              <a:t> of </a:t>
            </a:r>
            <a:r>
              <a:rPr lang="pl-PL" sz="1100" b="1" dirty="0" err="1"/>
              <a:t>America</a:t>
            </a:r>
            <a:endParaRPr lang="pl-PL" sz="1100" b="1" dirty="0"/>
          </a:p>
          <a:p>
            <a:pPr marL="0" indent="0">
              <a:lnSpc>
                <a:spcPct val="80000"/>
              </a:lnSpc>
              <a:buNone/>
            </a:pPr>
            <a:r>
              <a:rPr lang="pl-PL" sz="1100" b="1" dirty="0" smtClean="0"/>
              <a:t>MY</a:t>
            </a:r>
            <a:r>
              <a:rPr lang="pl-PL" sz="1100" b="1" dirty="0"/>
              <a:t> </a:t>
            </a:r>
            <a:r>
              <a:rPr lang="pl-PL" sz="1100" b="1" dirty="0" smtClean="0"/>
              <a:t>      2828	</a:t>
            </a:r>
            <a:r>
              <a:rPr lang="pl-PL" sz="1100" b="1" dirty="0" err="1" smtClean="0"/>
              <a:t>Malaysia</a:t>
            </a:r>
            <a:r>
              <a:rPr lang="pl-PL" sz="1100" b="1" dirty="0" smtClean="0"/>
              <a:t> </a:t>
            </a:r>
            <a:endParaRPr lang="pl-PL" sz="1100" b="1" dirty="0"/>
          </a:p>
          <a:p>
            <a:pPr marL="0" indent="0">
              <a:lnSpc>
                <a:spcPct val="80000"/>
              </a:lnSpc>
              <a:buNone/>
            </a:pPr>
            <a:r>
              <a:rPr lang="pl-PL" sz="1100" b="1" dirty="0" smtClean="0"/>
              <a:t>HK</a:t>
            </a:r>
            <a:r>
              <a:rPr lang="pl-PL" sz="1100" b="1" dirty="0"/>
              <a:t> </a:t>
            </a:r>
            <a:r>
              <a:rPr lang="pl-PL" sz="1100" b="1" dirty="0" smtClean="0"/>
              <a:t>       2827	Hong </a:t>
            </a:r>
            <a:r>
              <a:rPr lang="pl-PL" sz="1100" b="1" dirty="0"/>
              <a:t>Kong Special </a:t>
            </a:r>
            <a:r>
              <a:rPr lang="pl-PL" sz="1100" b="1" dirty="0" err="1"/>
              <a:t>Administrative</a:t>
            </a:r>
            <a:r>
              <a:rPr lang="pl-PL" sz="1100" b="1" dirty="0"/>
              <a:t> Region of China</a:t>
            </a:r>
          </a:p>
          <a:p>
            <a:pPr marL="0" indent="0">
              <a:lnSpc>
                <a:spcPct val="80000"/>
              </a:lnSpc>
              <a:buNone/>
            </a:pPr>
            <a:r>
              <a:rPr lang="pl-PL" sz="1100" b="1" dirty="0" smtClean="0"/>
              <a:t>VN</a:t>
            </a:r>
            <a:r>
              <a:rPr lang="pl-PL" sz="1100" b="1" dirty="0"/>
              <a:t> </a:t>
            </a:r>
            <a:r>
              <a:rPr lang="pl-PL" sz="1100" b="1" dirty="0" smtClean="0"/>
              <a:t>       2429	</a:t>
            </a:r>
            <a:r>
              <a:rPr lang="pl-PL" sz="1100" b="1" dirty="0" err="1" smtClean="0"/>
              <a:t>Vietnam</a:t>
            </a:r>
            <a:endParaRPr lang="pl-PL" sz="1100" b="1" dirty="0"/>
          </a:p>
          <a:p>
            <a:pPr marL="0" indent="0">
              <a:lnSpc>
                <a:spcPct val="80000"/>
              </a:lnSpc>
              <a:buNone/>
            </a:pPr>
            <a:r>
              <a:rPr lang="en-US" sz="1100" b="1" dirty="0" smtClean="0"/>
              <a:t>PL</a:t>
            </a:r>
            <a:r>
              <a:rPr lang="en-US" sz="1100" b="1" dirty="0"/>
              <a:t> </a:t>
            </a:r>
            <a:r>
              <a:rPr lang="en-US" sz="1100" b="1" dirty="0" smtClean="0"/>
              <a:t>        1776	Poland </a:t>
            </a:r>
            <a:endParaRPr lang="en-US" sz="1100" b="1" dirty="0"/>
          </a:p>
          <a:p>
            <a:pPr marL="0" indent="0">
              <a:lnSpc>
                <a:spcPct val="80000"/>
              </a:lnSpc>
              <a:buNone/>
            </a:pPr>
            <a:r>
              <a:rPr lang="en-US" sz="1100" b="1" dirty="0" smtClean="0"/>
              <a:t>AU</a:t>
            </a:r>
            <a:r>
              <a:rPr lang="en-US" sz="1100" b="1" dirty="0"/>
              <a:t> </a:t>
            </a:r>
            <a:r>
              <a:rPr lang="en-US" sz="1100" b="1" dirty="0" smtClean="0"/>
              <a:t>       1094	Australia </a:t>
            </a:r>
            <a:endParaRPr lang="en-US" sz="1100" b="1" dirty="0"/>
          </a:p>
          <a:p>
            <a:pPr marL="0" indent="0">
              <a:lnSpc>
                <a:spcPct val="80000"/>
              </a:lnSpc>
              <a:buNone/>
            </a:pPr>
            <a:r>
              <a:rPr lang="en-US" sz="1100" b="1" dirty="0" smtClean="0"/>
              <a:t>CA	 995	Canada </a:t>
            </a:r>
            <a:endParaRPr lang="en-US" sz="1100" b="1" dirty="0"/>
          </a:p>
          <a:p>
            <a:pPr marL="0" indent="0">
              <a:lnSpc>
                <a:spcPct val="80000"/>
              </a:lnSpc>
              <a:buNone/>
            </a:pPr>
            <a:r>
              <a:rPr lang="en-US" sz="1100" b="1" dirty="0" smtClean="0"/>
              <a:t>RO	 916	Romania </a:t>
            </a:r>
            <a:endParaRPr lang="en-US" sz="1100" b="1" dirty="0"/>
          </a:p>
          <a:p>
            <a:pPr marL="0" indent="0">
              <a:lnSpc>
                <a:spcPct val="80000"/>
              </a:lnSpc>
              <a:buNone/>
            </a:pPr>
            <a:r>
              <a:rPr lang="en-US" sz="1100" b="1" dirty="0" smtClean="0"/>
              <a:t>PH	 679	Philippines </a:t>
            </a:r>
            <a:endParaRPr lang="en-US" sz="1100" b="1" dirty="0"/>
          </a:p>
          <a:p>
            <a:pPr marL="0" indent="0">
              <a:lnSpc>
                <a:spcPct val="80000"/>
              </a:lnSpc>
              <a:buNone/>
            </a:pPr>
            <a:r>
              <a:rPr lang="en-US" sz="1100" b="1" dirty="0" smtClean="0"/>
              <a:t>AL	 620	Albania </a:t>
            </a:r>
            <a:endParaRPr lang="en-US" sz="1100" b="1" dirty="0"/>
          </a:p>
          <a:p>
            <a:pPr marL="0" indent="0">
              <a:lnSpc>
                <a:spcPct val="80000"/>
              </a:lnSpc>
              <a:buNone/>
            </a:pPr>
            <a:r>
              <a:rPr lang="en-US" sz="1100" b="1" dirty="0" smtClean="0"/>
              <a:t>TH	 557	Thailand </a:t>
            </a:r>
            <a:endParaRPr lang="en-US" sz="1100" b="1" dirty="0"/>
          </a:p>
          <a:p>
            <a:pPr marL="0" indent="0">
              <a:lnSpc>
                <a:spcPct val="80000"/>
              </a:lnSpc>
              <a:buNone/>
            </a:pPr>
            <a:r>
              <a:rPr lang="en-US" sz="1100" b="1" dirty="0" smtClean="0"/>
              <a:t>ID	 493	Indonesia </a:t>
            </a:r>
            <a:endParaRPr lang="en-US" sz="1100" b="1" dirty="0"/>
          </a:p>
          <a:p>
            <a:pPr marL="0" indent="0">
              <a:lnSpc>
                <a:spcPct val="80000"/>
              </a:lnSpc>
              <a:buNone/>
            </a:pPr>
            <a:r>
              <a:rPr lang="en-US" sz="1100" b="1" dirty="0" smtClean="0"/>
              <a:t>MX	 485	Mexico </a:t>
            </a:r>
            <a:endParaRPr lang="en-US" sz="1100" b="1" dirty="0"/>
          </a:p>
          <a:p>
            <a:pPr marL="0" indent="0">
              <a:lnSpc>
                <a:spcPct val="80000"/>
              </a:lnSpc>
              <a:buNone/>
            </a:pPr>
            <a:r>
              <a:rPr lang="en-US" sz="1100" b="1" dirty="0" smtClean="0"/>
              <a:t>KZ	 414	Kazakhstan </a:t>
            </a:r>
            <a:endParaRPr lang="en-US" sz="1100" b="1" dirty="0"/>
          </a:p>
          <a:p>
            <a:pPr marL="0" indent="0">
              <a:lnSpc>
                <a:spcPct val="80000"/>
              </a:lnSpc>
              <a:buNone/>
            </a:pPr>
            <a:r>
              <a:rPr lang="en-US" sz="1100" b="1" dirty="0" smtClean="0"/>
              <a:t>MA	 409	Morocco </a:t>
            </a:r>
            <a:endParaRPr lang="en-US" sz="1100" b="1" dirty="0"/>
          </a:p>
          <a:p>
            <a:pPr marL="0" indent="0">
              <a:lnSpc>
                <a:spcPct val="80000"/>
              </a:lnSpc>
              <a:buNone/>
            </a:pPr>
            <a:r>
              <a:rPr lang="en-US" sz="1100" b="1" dirty="0" smtClean="0"/>
              <a:t>MK	 408	The </a:t>
            </a:r>
            <a:r>
              <a:rPr lang="en-US" sz="1100" b="1" dirty="0"/>
              <a:t>former Yugoslav Republic of Macedonia</a:t>
            </a:r>
          </a:p>
          <a:p>
            <a:pPr marL="0" indent="0">
              <a:lnSpc>
                <a:spcPct val="80000"/>
              </a:lnSpc>
              <a:buNone/>
            </a:pPr>
            <a:r>
              <a:rPr lang="en-US" sz="1100" b="1" dirty="0" smtClean="0"/>
              <a:t>IN	 396	India </a:t>
            </a:r>
            <a:endParaRPr lang="en-US" sz="1100" b="1" dirty="0"/>
          </a:p>
          <a:p>
            <a:pPr marL="0" indent="0">
              <a:lnSpc>
                <a:spcPct val="80000"/>
              </a:lnSpc>
              <a:buNone/>
            </a:pPr>
            <a:r>
              <a:rPr lang="en-US" sz="1100" b="1" dirty="0" smtClean="0"/>
              <a:t>BG	 379	Bulgaria </a:t>
            </a:r>
            <a:endParaRPr lang="en-US" sz="1100" b="1" dirty="0"/>
          </a:p>
          <a:p>
            <a:pPr marL="0" indent="0">
              <a:lnSpc>
                <a:spcPct val="80000"/>
              </a:lnSpc>
              <a:buNone/>
            </a:pPr>
            <a:r>
              <a:rPr lang="en-US" sz="1100" b="1" dirty="0" smtClean="0"/>
              <a:t>TR	 350	Turkey </a:t>
            </a:r>
            <a:endParaRPr lang="en-US" sz="1100" b="1" dirty="0"/>
          </a:p>
          <a:p>
            <a:pPr marL="0" indent="0">
              <a:lnSpc>
                <a:spcPct val="80000"/>
              </a:lnSpc>
              <a:buNone/>
            </a:pPr>
            <a:r>
              <a:rPr lang="en-US" sz="1100" b="1" dirty="0" smtClean="0"/>
              <a:t>RU	 343	Russian </a:t>
            </a:r>
            <a:r>
              <a:rPr lang="en-US" sz="1100" b="1" dirty="0"/>
              <a:t>Federation </a:t>
            </a:r>
          </a:p>
          <a:p>
            <a:pPr marL="0" indent="0">
              <a:buNone/>
            </a:pPr>
            <a:endParaRPr lang="en-US" sz="1100" dirty="0" smtClean="0"/>
          </a:p>
        </p:txBody>
      </p:sp>
      <p:sp>
        <p:nvSpPr>
          <p:cNvPr id="4" name="TextBox 3"/>
          <p:cNvSpPr txBox="1"/>
          <p:nvPr/>
        </p:nvSpPr>
        <p:spPr>
          <a:xfrm>
            <a:off x="4499471" y="3297251"/>
            <a:ext cx="3952092" cy="1200329"/>
          </a:xfrm>
          <a:prstGeom prst="rect">
            <a:avLst/>
          </a:prstGeom>
          <a:noFill/>
        </p:spPr>
        <p:txBody>
          <a:bodyPr wrap="square" rtlCol="0">
            <a:spAutoFit/>
          </a:bodyPr>
          <a:lstStyle/>
          <a:p>
            <a:r>
              <a:rPr lang="en-US" dirty="0" smtClean="0">
                <a:solidFill>
                  <a:schemeClr val="bg1">
                    <a:lumMod val="50000"/>
                  </a:schemeClr>
                </a:solidFill>
                <a:latin typeface="AhnbergHand"/>
                <a:cs typeface="AhnbergHand"/>
              </a:rPr>
              <a:t>This is the top 25 countries where we have observed end systems that appear to have attracted this particular stalker</a:t>
            </a:r>
          </a:p>
        </p:txBody>
      </p:sp>
    </p:spTree>
    <p:extLst>
      <p:ext uri="{BB962C8B-B14F-4D97-AF65-F5344CB8AC3E}">
        <p14:creationId xmlns:p14="http://schemas.microsoft.com/office/powerpoint/2010/main" val="179706944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the stalked?</a:t>
            </a:r>
            <a:endParaRPr lang="en-US" dirty="0"/>
          </a:p>
        </p:txBody>
      </p:sp>
      <p:sp>
        <p:nvSpPr>
          <p:cNvPr id="3" name="Content Placeholder 2"/>
          <p:cNvSpPr>
            <a:spLocks noGrp="1"/>
          </p:cNvSpPr>
          <p:nvPr>
            <p:ph idx="1"/>
          </p:nvPr>
        </p:nvSpPr>
        <p:spPr/>
        <p:txBody>
          <a:bodyPr>
            <a:noAutofit/>
          </a:bodyPr>
          <a:lstStyle/>
          <a:p>
            <a:pPr marL="0" indent="0">
              <a:spcBef>
                <a:spcPts val="0"/>
              </a:spcBef>
              <a:buNone/>
            </a:pPr>
            <a:r>
              <a:rPr lang="en-US" sz="1100" dirty="0" smtClean="0">
                <a:solidFill>
                  <a:schemeClr val="bg1">
                    <a:lumMod val="50000"/>
                  </a:schemeClr>
                </a:solidFill>
                <a:latin typeface="Menlo Regular"/>
                <a:cs typeface="Menlo Regular"/>
              </a:rPr>
              <a:t>CC	 Stalk         Total Rate/100000		Country</a:t>
            </a:r>
          </a:p>
          <a:p>
            <a:pPr marL="0" indent="0">
              <a:spcBef>
                <a:spcPts val="0"/>
              </a:spcBef>
              <a:buNone/>
            </a:pPr>
            <a:r>
              <a:rPr lang="en-US" sz="1100" b="1" dirty="0" smtClean="0">
                <a:solidFill>
                  <a:srgbClr val="000000"/>
                </a:solidFill>
                <a:latin typeface="Menlo Regular"/>
                <a:cs typeface="Menlo Regular"/>
              </a:rPr>
              <a:t>MO</a:t>
            </a:r>
            <a:r>
              <a:rPr lang="en-US" sz="1100" b="1" dirty="0">
                <a:solidFill>
                  <a:srgbClr val="000000"/>
                </a:solidFill>
                <a:latin typeface="Menlo Regular"/>
                <a:cs typeface="Menlo Regular"/>
              </a:rPr>
              <a:t>	</a:t>
            </a:r>
            <a:r>
              <a:rPr lang="en-US" sz="1100" b="1" dirty="0" smtClean="0">
                <a:solidFill>
                  <a:srgbClr val="000000"/>
                </a:solidFill>
                <a:latin typeface="Menlo Regular"/>
                <a:cs typeface="Menlo Regular"/>
              </a:rPr>
              <a:t>   414</a:t>
            </a:r>
            <a:r>
              <a:rPr lang="en-US" sz="1100" b="1" dirty="0">
                <a:solidFill>
                  <a:srgbClr val="000000"/>
                </a:solidFill>
                <a:latin typeface="Menlo Regular"/>
                <a:cs typeface="Menlo Regular"/>
              </a:rPr>
              <a:t>	</a:t>
            </a:r>
            <a:r>
              <a:rPr lang="en-US" sz="1100" b="1" dirty="0" smtClean="0">
                <a:solidFill>
                  <a:srgbClr val="000000"/>
                </a:solidFill>
                <a:latin typeface="Menlo Regular"/>
                <a:cs typeface="Menlo Regular"/>
              </a:rPr>
              <a:t>   13,080</a:t>
            </a:r>
            <a:r>
              <a:rPr lang="en-US" sz="1100" b="1" dirty="0">
                <a:solidFill>
                  <a:srgbClr val="000000"/>
                </a:solidFill>
                <a:latin typeface="Menlo Regular"/>
                <a:cs typeface="Menlo Regular"/>
              </a:rPr>
              <a:t>	</a:t>
            </a:r>
            <a:r>
              <a:rPr lang="en-US" sz="1100" b="1" dirty="0" smtClean="0">
                <a:solidFill>
                  <a:srgbClr val="000000"/>
                </a:solidFill>
                <a:latin typeface="Menlo Regular"/>
                <a:cs typeface="Menlo Regular"/>
              </a:rPr>
              <a:t>3,165</a:t>
            </a:r>
            <a:r>
              <a:rPr lang="en-US" sz="1100" b="1" dirty="0">
                <a:solidFill>
                  <a:srgbClr val="000000"/>
                </a:solidFill>
                <a:latin typeface="Menlo Regular"/>
                <a:cs typeface="Menlo Regular"/>
              </a:rPr>
              <a:t>	</a:t>
            </a:r>
            <a:r>
              <a:rPr lang="en-US" sz="1100" b="1" dirty="0" smtClean="0">
                <a:solidFill>
                  <a:srgbClr val="000000"/>
                </a:solidFill>
                <a:latin typeface="Menlo Regular"/>
                <a:cs typeface="Menlo Regular"/>
              </a:rPr>
              <a:t>	Macao </a:t>
            </a:r>
            <a:r>
              <a:rPr lang="en-US" sz="1100" b="1" dirty="0">
                <a:solidFill>
                  <a:srgbClr val="000000"/>
                </a:solidFill>
                <a:latin typeface="Menlo Regular"/>
                <a:cs typeface="Menlo Regular"/>
              </a:rPr>
              <a:t>Special Administrative Region of China	</a:t>
            </a:r>
          </a:p>
          <a:p>
            <a:pPr marL="0" indent="0">
              <a:spcBef>
                <a:spcPts val="0"/>
              </a:spcBef>
              <a:buNone/>
            </a:pPr>
            <a:r>
              <a:rPr lang="en-US" sz="1100" b="1" dirty="0" smtClean="0">
                <a:solidFill>
                  <a:srgbClr val="000000"/>
                </a:solidFill>
                <a:latin typeface="Menlo Regular"/>
                <a:cs typeface="Menlo Regular"/>
              </a:rPr>
              <a:t>CN</a:t>
            </a:r>
            <a:r>
              <a:rPr lang="en-US" sz="1100" b="1" dirty="0">
                <a:solidFill>
                  <a:srgbClr val="000000"/>
                </a:solidFill>
                <a:latin typeface="Menlo Regular"/>
                <a:cs typeface="Menlo Regular"/>
              </a:rPr>
              <a:t>	</a:t>
            </a:r>
            <a:r>
              <a:rPr lang="en-US" sz="1100" b="1" dirty="0" smtClean="0">
                <a:solidFill>
                  <a:srgbClr val="000000"/>
                </a:solidFill>
                <a:latin typeface="Menlo Regular"/>
                <a:cs typeface="Menlo Regular"/>
              </a:rPr>
              <a:t>54,770</a:t>
            </a:r>
            <a:r>
              <a:rPr lang="en-US" sz="1100" b="1" dirty="0">
                <a:solidFill>
                  <a:srgbClr val="000000"/>
                </a:solidFill>
                <a:latin typeface="Menlo Regular"/>
                <a:cs typeface="Menlo Regular"/>
              </a:rPr>
              <a:t>	</a:t>
            </a:r>
            <a:r>
              <a:rPr lang="en-US" sz="1100" b="1" dirty="0" smtClean="0">
                <a:solidFill>
                  <a:srgbClr val="000000"/>
                </a:solidFill>
                <a:latin typeface="Menlo Regular"/>
                <a:cs typeface="Menlo Regular"/>
              </a:rPr>
              <a:t>3,275,057</a:t>
            </a:r>
            <a:r>
              <a:rPr lang="en-US" sz="1100" b="1" dirty="0">
                <a:solidFill>
                  <a:srgbClr val="000000"/>
                </a:solidFill>
                <a:latin typeface="Menlo Regular"/>
                <a:cs typeface="Menlo Regular"/>
              </a:rPr>
              <a:t>	</a:t>
            </a:r>
            <a:r>
              <a:rPr lang="en-US" sz="1100" b="1" dirty="0" smtClean="0">
                <a:solidFill>
                  <a:srgbClr val="000000"/>
                </a:solidFill>
                <a:latin typeface="Menlo Regular"/>
                <a:cs typeface="Menlo Regular"/>
              </a:rPr>
              <a:t>1,672</a:t>
            </a:r>
            <a:r>
              <a:rPr lang="en-US" sz="1100" b="1" dirty="0">
                <a:solidFill>
                  <a:srgbClr val="000000"/>
                </a:solidFill>
                <a:latin typeface="Menlo Regular"/>
                <a:cs typeface="Menlo Regular"/>
              </a:rPr>
              <a:t>	</a:t>
            </a:r>
            <a:r>
              <a:rPr lang="en-US" sz="1100" b="1" dirty="0" smtClean="0">
                <a:solidFill>
                  <a:srgbClr val="000000"/>
                </a:solidFill>
                <a:latin typeface="Menlo Regular"/>
                <a:cs typeface="Menlo Regular"/>
              </a:rPr>
              <a:t>	China </a:t>
            </a:r>
            <a:r>
              <a:rPr lang="en-US" sz="1100" b="1" dirty="0">
                <a:solidFill>
                  <a:srgbClr val="000000"/>
                </a:solidFill>
                <a:latin typeface="Menlo Regular"/>
                <a:cs typeface="Menlo Regular"/>
              </a:rPr>
              <a:t>	</a:t>
            </a:r>
          </a:p>
          <a:p>
            <a:pPr marL="0" indent="0">
              <a:spcBef>
                <a:spcPts val="0"/>
              </a:spcBef>
              <a:buNone/>
            </a:pPr>
            <a:r>
              <a:rPr lang="en-US" sz="1100" b="1" dirty="0">
                <a:solidFill>
                  <a:srgbClr val="000000"/>
                </a:solidFill>
                <a:latin typeface="Menlo Regular"/>
                <a:cs typeface="Menlo Regular"/>
              </a:rPr>
              <a:t>MP	</a:t>
            </a:r>
            <a:r>
              <a:rPr lang="en-US" sz="1100" b="1" dirty="0" smtClean="0">
                <a:solidFill>
                  <a:srgbClr val="000000"/>
                </a:solidFill>
                <a:latin typeface="Menlo Regular"/>
                <a:cs typeface="Menlo Regular"/>
              </a:rPr>
              <a:t>    41</a:t>
            </a:r>
            <a:r>
              <a:rPr lang="en-US" sz="1100" b="1" dirty="0">
                <a:solidFill>
                  <a:srgbClr val="000000"/>
                </a:solidFill>
                <a:latin typeface="Menlo Regular"/>
                <a:cs typeface="Menlo Regular"/>
              </a:rPr>
              <a:t>	</a:t>
            </a:r>
            <a:r>
              <a:rPr lang="en-US" sz="1100" b="1" dirty="0" smtClean="0">
                <a:solidFill>
                  <a:srgbClr val="000000"/>
                </a:solidFill>
                <a:latin typeface="Menlo Regular"/>
                <a:cs typeface="Menlo Regular"/>
              </a:rPr>
              <a:t>    2,474</a:t>
            </a:r>
            <a:r>
              <a:rPr lang="en-US" sz="1100" b="1" dirty="0">
                <a:solidFill>
                  <a:srgbClr val="000000"/>
                </a:solidFill>
                <a:latin typeface="Menlo Regular"/>
                <a:cs typeface="Menlo Regular"/>
              </a:rPr>
              <a:t>	</a:t>
            </a:r>
            <a:r>
              <a:rPr lang="en-US" sz="1100" b="1" dirty="0" smtClean="0">
                <a:solidFill>
                  <a:srgbClr val="000000"/>
                </a:solidFill>
                <a:latin typeface="Menlo Regular"/>
                <a:cs typeface="Menlo Regular"/>
              </a:rPr>
              <a:t>1,657</a:t>
            </a:r>
            <a:r>
              <a:rPr lang="en-US" sz="1100" b="1" dirty="0">
                <a:solidFill>
                  <a:srgbClr val="000000"/>
                </a:solidFill>
                <a:latin typeface="Menlo Regular"/>
                <a:cs typeface="Menlo Regular"/>
              </a:rPr>
              <a:t>	</a:t>
            </a:r>
            <a:r>
              <a:rPr lang="en-US" sz="1100" b="1" dirty="0" smtClean="0">
                <a:solidFill>
                  <a:srgbClr val="000000"/>
                </a:solidFill>
                <a:latin typeface="Menlo Regular"/>
                <a:cs typeface="Menlo Regular"/>
              </a:rPr>
              <a:t>	Northern </a:t>
            </a:r>
            <a:r>
              <a:rPr lang="en-US" sz="1100" b="1" dirty="0">
                <a:solidFill>
                  <a:srgbClr val="000000"/>
                </a:solidFill>
                <a:latin typeface="Menlo Regular"/>
                <a:cs typeface="Menlo Regular"/>
              </a:rPr>
              <a:t>Mariana Islands	</a:t>
            </a:r>
          </a:p>
          <a:p>
            <a:pPr marL="0" indent="0">
              <a:spcBef>
                <a:spcPts val="0"/>
              </a:spcBef>
              <a:buNone/>
            </a:pPr>
            <a:r>
              <a:rPr lang="en-US" sz="1100" b="1" dirty="0" smtClean="0">
                <a:solidFill>
                  <a:srgbClr val="000000"/>
                </a:solidFill>
                <a:latin typeface="Menlo Regular"/>
                <a:cs typeface="Menlo Regular"/>
              </a:rPr>
              <a:t>HK </a:t>
            </a:r>
            <a:r>
              <a:rPr lang="en-US" sz="1100" b="1" dirty="0">
                <a:solidFill>
                  <a:srgbClr val="000000"/>
                </a:solidFill>
                <a:latin typeface="Menlo Regular"/>
                <a:cs typeface="Menlo Regular"/>
              </a:rPr>
              <a:t>	</a:t>
            </a:r>
            <a:r>
              <a:rPr lang="en-US" sz="1100" b="1" dirty="0" smtClean="0">
                <a:solidFill>
                  <a:srgbClr val="000000"/>
                </a:solidFill>
                <a:latin typeface="Menlo Regular"/>
                <a:cs typeface="Menlo Regular"/>
              </a:rPr>
              <a:t> 3,454</a:t>
            </a:r>
            <a:r>
              <a:rPr lang="en-US" sz="1100" b="1" dirty="0">
                <a:solidFill>
                  <a:srgbClr val="000000"/>
                </a:solidFill>
                <a:latin typeface="Menlo Regular"/>
                <a:cs typeface="Menlo Regular"/>
              </a:rPr>
              <a:t>	</a:t>
            </a:r>
            <a:r>
              <a:rPr lang="en-US" sz="1100" b="1" dirty="0" smtClean="0">
                <a:solidFill>
                  <a:srgbClr val="000000"/>
                </a:solidFill>
                <a:latin typeface="Menlo Regular"/>
                <a:cs typeface="Menlo Regular"/>
              </a:rPr>
              <a:t>  209,588</a:t>
            </a:r>
            <a:r>
              <a:rPr lang="en-US" sz="1100" b="1" dirty="0">
                <a:solidFill>
                  <a:srgbClr val="000000"/>
                </a:solidFill>
                <a:latin typeface="Menlo Regular"/>
                <a:cs typeface="Menlo Regular"/>
              </a:rPr>
              <a:t>	</a:t>
            </a:r>
            <a:r>
              <a:rPr lang="en-US" sz="1100" b="1" dirty="0" smtClean="0">
                <a:solidFill>
                  <a:srgbClr val="000000"/>
                </a:solidFill>
                <a:latin typeface="Menlo Regular"/>
                <a:cs typeface="Menlo Regular"/>
              </a:rPr>
              <a:t>1,647</a:t>
            </a:r>
            <a:r>
              <a:rPr lang="en-US" sz="1100" b="1" dirty="0">
                <a:solidFill>
                  <a:srgbClr val="000000"/>
                </a:solidFill>
                <a:latin typeface="Menlo Regular"/>
                <a:cs typeface="Menlo Regular"/>
              </a:rPr>
              <a:t>	</a:t>
            </a:r>
            <a:r>
              <a:rPr lang="en-US" sz="1100" b="1" dirty="0" smtClean="0">
                <a:solidFill>
                  <a:srgbClr val="000000"/>
                </a:solidFill>
                <a:latin typeface="Menlo Regular"/>
                <a:cs typeface="Menlo Regular"/>
              </a:rPr>
              <a:t>	Hong </a:t>
            </a:r>
            <a:r>
              <a:rPr lang="en-US" sz="1100" b="1" dirty="0">
                <a:solidFill>
                  <a:srgbClr val="000000"/>
                </a:solidFill>
                <a:latin typeface="Menlo Regular"/>
                <a:cs typeface="Menlo Regular"/>
              </a:rPr>
              <a:t>Kong Special Administrative Region of China	</a:t>
            </a:r>
          </a:p>
          <a:p>
            <a:pPr marL="0" indent="0">
              <a:spcBef>
                <a:spcPts val="0"/>
              </a:spcBef>
              <a:buNone/>
            </a:pPr>
            <a:r>
              <a:rPr lang="en-US" sz="1100" b="1" dirty="0">
                <a:solidFill>
                  <a:srgbClr val="000000"/>
                </a:solidFill>
                <a:latin typeface="Menlo Regular"/>
                <a:cs typeface="Menlo Regular"/>
              </a:rPr>
              <a:t>ST	</a:t>
            </a:r>
            <a:r>
              <a:rPr lang="en-US" sz="1100" b="1" dirty="0" smtClean="0">
                <a:solidFill>
                  <a:srgbClr val="000000"/>
                </a:solidFill>
                <a:latin typeface="Menlo Regular"/>
                <a:cs typeface="Menlo Regular"/>
              </a:rPr>
              <a:t>     3</a:t>
            </a:r>
            <a:r>
              <a:rPr lang="en-US" sz="1100" b="1" dirty="0">
                <a:solidFill>
                  <a:srgbClr val="000000"/>
                </a:solidFill>
                <a:latin typeface="Menlo Regular"/>
                <a:cs typeface="Menlo Regular"/>
              </a:rPr>
              <a:t>	</a:t>
            </a:r>
            <a:r>
              <a:rPr lang="en-US" sz="1100" b="1" dirty="0" smtClean="0">
                <a:solidFill>
                  <a:srgbClr val="000000"/>
                </a:solidFill>
                <a:latin typeface="Menlo Regular"/>
                <a:cs typeface="Menlo Regular"/>
              </a:rPr>
              <a:t>      205</a:t>
            </a:r>
            <a:r>
              <a:rPr lang="en-US" sz="1100" b="1" dirty="0">
                <a:solidFill>
                  <a:srgbClr val="000000"/>
                </a:solidFill>
                <a:latin typeface="Menlo Regular"/>
                <a:cs typeface="Menlo Regular"/>
              </a:rPr>
              <a:t>	</a:t>
            </a:r>
            <a:r>
              <a:rPr lang="en-US" sz="1100" b="1" dirty="0" smtClean="0">
                <a:solidFill>
                  <a:srgbClr val="000000"/>
                </a:solidFill>
                <a:latin typeface="Menlo Regular"/>
                <a:cs typeface="Menlo Regular"/>
              </a:rPr>
              <a:t>1,463</a:t>
            </a:r>
            <a:r>
              <a:rPr lang="en-US" sz="1100" b="1" dirty="0">
                <a:solidFill>
                  <a:srgbClr val="000000"/>
                </a:solidFill>
                <a:latin typeface="Menlo Regular"/>
                <a:cs typeface="Menlo Regular"/>
              </a:rPr>
              <a:t>	</a:t>
            </a:r>
            <a:r>
              <a:rPr lang="en-US" sz="1100" b="1" dirty="0" smtClean="0">
                <a:solidFill>
                  <a:srgbClr val="000000"/>
                </a:solidFill>
                <a:latin typeface="Menlo Regular"/>
                <a:cs typeface="Menlo Regular"/>
              </a:rPr>
              <a:t>	Sao </a:t>
            </a:r>
            <a:r>
              <a:rPr lang="en-US" sz="1100" b="1" dirty="0">
                <a:solidFill>
                  <a:srgbClr val="000000"/>
                </a:solidFill>
                <a:latin typeface="Menlo Regular"/>
                <a:cs typeface="Menlo Regular"/>
              </a:rPr>
              <a:t>Tome and Principe	</a:t>
            </a:r>
          </a:p>
          <a:p>
            <a:pPr marL="0" indent="0">
              <a:spcBef>
                <a:spcPts val="0"/>
              </a:spcBef>
              <a:buNone/>
            </a:pPr>
            <a:r>
              <a:rPr lang="en-US" sz="1100" b="1" dirty="0">
                <a:solidFill>
                  <a:srgbClr val="000000"/>
                </a:solidFill>
                <a:latin typeface="Menlo Regular"/>
                <a:cs typeface="Menlo Regular"/>
              </a:rPr>
              <a:t>GL	</a:t>
            </a:r>
            <a:r>
              <a:rPr lang="en-US" sz="1100" b="1" dirty="0" smtClean="0">
                <a:solidFill>
                  <a:srgbClr val="000000"/>
                </a:solidFill>
                <a:latin typeface="Menlo Regular"/>
                <a:cs typeface="Menlo Regular"/>
              </a:rPr>
              <a:t>     4</a:t>
            </a:r>
            <a:r>
              <a:rPr lang="en-US" sz="1100" b="1" dirty="0">
                <a:solidFill>
                  <a:srgbClr val="000000"/>
                </a:solidFill>
                <a:latin typeface="Menlo Regular"/>
                <a:cs typeface="Menlo Regular"/>
              </a:rPr>
              <a:t>	</a:t>
            </a:r>
            <a:r>
              <a:rPr lang="en-US" sz="1100" b="1" dirty="0" smtClean="0">
                <a:solidFill>
                  <a:srgbClr val="000000"/>
                </a:solidFill>
                <a:latin typeface="Menlo Regular"/>
                <a:cs typeface="Menlo Regular"/>
              </a:rPr>
              <a:t>      318</a:t>
            </a:r>
            <a:r>
              <a:rPr lang="en-US" sz="1100" b="1" dirty="0">
                <a:solidFill>
                  <a:srgbClr val="000000"/>
                </a:solidFill>
                <a:latin typeface="Menlo Regular"/>
                <a:cs typeface="Menlo Regular"/>
              </a:rPr>
              <a:t>	</a:t>
            </a:r>
            <a:r>
              <a:rPr lang="en-US" sz="1100" b="1" dirty="0" smtClean="0">
                <a:solidFill>
                  <a:srgbClr val="000000"/>
                </a:solidFill>
                <a:latin typeface="Menlo Regular"/>
                <a:cs typeface="Menlo Regular"/>
              </a:rPr>
              <a:t>1,257</a:t>
            </a:r>
            <a:r>
              <a:rPr lang="en-US" sz="1100" b="1" dirty="0">
                <a:solidFill>
                  <a:srgbClr val="000000"/>
                </a:solidFill>
                <a:latin typeface="Menlo Regular"/>
                <a:cs typeface="Menlo Regular"/>
              </a:rPr>
              <a:t>	</a:t>
            </a:r>
            <a:r>
              <a:rPr lang="en-US" sz="1100" b="1" dirty="0" smtClean="0">
                <a:solidFill>
                  <a:srgbClr val="000000"/>
                </a:solidFill>
                <a:latin typeface="Menlo Regular"/>
                <a:cs typeface="Menlo Regular"/>
              </a:rPr>
              <a:t>	Greenland </a:t>
            </a:r>
            <a:r>
              <a:rPr lang="en-US" sz="1100" b="1" dirty="0">
                <a:solidFill>
                  <a:srgbClr val="000000"/>
                </a:solidFill>
                <a:latin typeface="Menlo Regular"/>
                <a:cs typeface="Menlo Regular"/>
              </a:rPr>
              <a:t>	</a:t>
            </a:r>
          </a:p>
          <a:p>
            <a:pPr marL="0" indent="0">
              <a:spcBef>
                <a:spcPts val="0"/>
              </a:spcBef>
              <a:buNone/>
            </a:pPr>
            <a:r>
              <a:rPr lang="pl-PL" sz="1100" b="1" dirty="0" smtClean="0">
                <a:solidFill>
                  <a:srgbClr val="000000"/>
                </a:solidFill>
                <a:latin typeface="Menlo Regular"/>
                <a:cs typeface="Menlo Regular"/>
              </a:rPr>
              <a:t>TW	 4,855</a:t>
            </a:r>
            <a:r>
              <a:rPr lang="pl-PL" sz="1100" b="1" dirty="0">
                <a:solidFill>
                  <a:srgbClr val="000000"/>
                </a:solidFill>
                <a:latin typeface="Menlo Regular"/>
                <a:cs typeface="Menlo Regular"/>
              </a:rPr>
              <a:t>	</a:t>
            </a:r>
            <a:r>
              <a:rPr lang="pl-PL" sz="1100" b="1" dirty="0" smtClean="0">
                <a:solidFill>
                  <a:srgbClr val="000000"/>
                </a:solidFill>
                <a:latin typeface="Menlo Regular"/>
                <a:cs typeface="Menlo Regular"/>
              </a:rPr>
              <a:t>  546,492</a:t>
            </a:r>
            <a:r>
              <a:rPr lang="pl-PL" sz="1100" b="1" dirty="0">
                <a:solidFill>
                  <a:srgbClr val="000000"/>
                </a:solidFill>
                <a:latin typeface="Menlo Regular"/>
                <a:cs typeface="Menlo Regular"/>
              </a:rPr>
              <a:t>	</a:t>
            </a:r>
            <a:r>
              <a:rPr lang="pl-PL" sz="1100" b="1" dirty="0" smtClean="0">
                <a:solidFill>
                  <a:srgbClr val="000000"/>
                </a:solidFill>
                <a:latin typeface="Menlo Regular"/>
                <a:cs typeface="Menlo Regular"/>
              </a:rPr>
              <a:t>  888</a:t>
            </a:r>
            <a:r>
              <a:rPr lang="pl-PL" sz="1100" b="1" dirty="0">
                <a:solidFill>
                  <a:srgbClr val="000000"/>
                </a:solidFill>
                <a:latin typeface="Menlo Regular"/>
                <a:cs typeface="Menlo Regular"/>
              </a:rPr>
              <a:t>	</a:t>
            </a:r>
            <a:r>
              <a:rPr lang="pl-PL" sz="1100" b="1" dirty="0" smtClean="0">
                <a:solidFill>
                  <a:srgbClr val="000000"/>
                </a:solidFill>
                <a:latin typeface="Menlo Regular"/>
                <a:cs typeface="Menlo Regular"/>
              </a:rPr>
              <a:t>	Taiwan </a:t>
            </a:r>
            <a:r>
              <a:rPr lang="pl-PL" sz="1100" b="1" dirty="0">
                <a:solidFill>
                  <a:srgbClr val="000000"/>
                </a:solidFill>
                <a:latin typeface="Menlo Regular"/>
                <a:cs typeface="Menlo Regular"/>
              </a:rPr>
              <a:t>	</a:t>
            </a:r>
          </a:p>
          <a:p>
            <a:pPr marL="0" indent="0">
              <a:spcBef>
                <a:spcPts val="0"/>
              </a:spcBef>
              <a:buNone/>
            </a:pPr>
            <a:r>
              <a:rPr lang="pl-PL" sz="1100" b="1" dirty="0">
                <a:solidFill>
                  <a:srgbClr val="000000"/>
                </a:solidFill>
                <a:latin typeface="Menlo Regular"/>
                <a:cs typeface="Menlo Regular"/>
              </a:rPr>
              <a:t>JP	</a:t>
            </a:r>
            <a:r>
              <a:rPr lang="pl-PL" sz="1100" b="1" dirty="0" smtClean="0">
                <a:solidFill>
                  <a:srgbClr val="000000"/>
                </a:solidFill>
                <a:latin typeface="Menlo Regular"/>
                <a:cs typeface="Menlo Regular"/>
              </a:rPr>
              <a:t> 7,377</a:t>
            </a:r>
            <a:r>
              <a:rPr lang="pl-PL" sz="1100" b="1" dirty="0">
                <a:solidFill>
                  <a:srgbClr val="000000"/>
                </a:solidFill>
                <a:latin typeface="Menlo Regular"/>
                <a:cs typeface="Menlo Regular"/>
              </a:rPr>
              <a:t>	</a:t>
            </a:r>
            <a:r>
              <a:rPr lang="pl-PL" sz="1100" b="1" dirty="0" smtClean="0">
                <a:solidFill>
                  <a:srgbClr val="000000"/>
                </a:solidFill>
                <a:latin typeface="Menlo Regular"/>
                <a:cs typeface="Menlo Regular"/>
              </a:rPr>
              <a:t>  839,634</a:t>
            </a:r>
            <a:r>
              <a:rPr lang="pl-PL" sz="1100" b="1" dirty="0">
                <a:solidFill>
                  <a:srgbClr val="000000"/>
                </a:solidFill>
                <a:latin typeface="Menlo Regular"/>
                <a:cs typeface="Menlo Regular"/>
              </a:rPr>
              <a:t>	</a:t>
            </a:r>
            <a:r>
              <a:rPr lang="pl-PL" sz="1100" b="1" dirty="0" smtClean="0">
                <a:solidFill>
                  <a:srgbClr val="000000"/>
                </a:solidFill>
                <a:latin typeface="Menlo Regular"/>
                <a:cs typeface="Menlo Regular"/>
              </a:rPr>
              <a:t>  878</a:t>
            </a:r>
            <a:r>
              <a:rPr lang="pl-PL" sz="1100" b="1" dirty="0">
                <a:solidFill>
                  <a:srgbClr val="000000"/>
                </a:solidFill>
                <a:latin typeface="Menlo Regular"/>
                <a:cs typeface="Menlo Regular"/>
              </a:rPr>
              <a:t>	</a:t>
            </a:r>
            <a:r>
              <a:rPr lang="pl-PL" sz="1100" b="1" dirty="0" smtClean="0">
                <a:solidFill>
                  <a:srgbClr val="000000"/>
                </a:solidFill>
                <a:latin typeface="Menlo Regular"/>
                <a:cs typeface="Menlo Regular"/>
              </a:rPr>
              <a:t>	Japan </a:t>
            </a:r>
            <a:r>
              <a:rPr lang="pl-PL" sz="1100" b="1" dirty="0">
                <a:solidFill>
                  <a:srgbClr val="000000"/>
                </a:solidFill>
                <a:latin typeface="Menlo Regular"/>
                <a:cs typeface="Menlo Regular"/>
              </a:rPr>
              <a:t>	</a:t>
            </a:r>
          </a:p>
          <a:p>
            <a:pPr marL="0" indent="0">
              <a:spcBef>
                <a:spcPts val="0"/>
              </a:spcBef>
              <a:buNone/>
            </a:pPr>
            <a:r>
              <a:rPr lang="pl-PL" sz="1100" b="1" dirty="0">
                <a:solidFill>
                  <a:srgbClr val="000000"/>
                </a:solidFill>
                <a:latin typeface="Menlo Regular"/>
                <a:cs typeface="Menlo Regular"/>
              </a:rPr>
              <a:t>GQ	</a:t>
            </a:r>
            <a:r>
              <a:rPr lang="pl-PL" sz="1100" b="1" dirty="0" smtClean="0">
                <a:solidFill>
                  <a:srgbClr val="000000"/>
                </a:solidFill>
                <a:latin typeface="Menlo Regular"/>
                <a:cs typeface="Menlo Regular"/>
              </a:rPr>
              <a:t>     4</a:t>
            </a:r>
            <a:r>
              <a:rPr lang="pl-PL" sz="1100" b="1" dirty="0">
                <a:solidFill>
                  <a:srgbClr val="000000"/>
                </a:solidFill>
                <a:latin typeface="Menlo Regular"/>
                <a:cs typeface="Menlo Regular"/>
              </a:rPr>
              <a:t>	</a:t>
            </a:r>
            <a:r>
              <a:rPr lang="pl-PL" sz="1100" b="1" dirty="0" smtClean="0">
                <a:solidFill>
                  <a:srgbClr val="000000"/>
                </a:solidFill>
                <a:latin typeface="Menlo Regular"/>
                <a:cs typeface="Menlo Regular"/>
              </a:rPr>
              <a:t>      506</a:t>
            </a:r>
            <a:r>
              <a:rPr lang="pl-PL" sz="1100" b="1" dirty="0">
                <a:solidFill>
                  <a:srgbClr val="000000"/>
                </a:solidFill>
                <a:latin typeface="Menlo Regular"/>
                <a:cs typeface="Menlo Regular"/>
              </a:rPr>
              <a:t>	</a:t>
            </a:r>
            <a:r>
              <a:rPr lang="pl-PL" sz="1100" b="1" dirty="0" smtClean="0">
                <a:solidFill>
                  <a:srgbClr val="000000"/>
                </a:solidFill>
                <a:latin typeface="Menlo Regular"/>
                <a:cs typeface="Menlo Regular"/>
              </a:rPr>
              <a:t>  790</a:t>
            </a:r>
            <a:r>
              <a:rPr lang="pl-PL" sz="1100" b="1" dirty="0">
                <a:solidFill>
                  <a:srgbClr val="000000"/>
                </a:solidFill>
                <a:latin typeface="Menlo Regular"/>
                <a:cs typeface="Menlo Regular"/>
              </a:rPr>
              <a:t>	</a:t>
            </a:r>
            <a:r>
              <a:rPr lang="pl-PL" sz="1100" b="1" dirty="0" smtClean="0">
                <a:solidFill>
                  <a:srgbClr val="000000"/>
                </a:solidFill>
                <a:latin typeface="Menlo Regular"/>
                <a:cs typeface="Menlo Regular"/>
              </a:rPr>
              <a:t>	</a:t>
            </a:r>
            <a:r>
              <a:rPr lang="pl-PL" sz="1100" b="1" dirty="0" err="1" smtClean="0">
                <a:solidFill>
                  <a:srgbClr val="000000"/>
                </a:solidFill>
                <a:latin typeface="Menlo Regular"/>
                <a:cs typeface="Menlo Regular"/>
              </a:rPr>
              <a:t>Equatorial</a:t>
            </a:r>
            <a:r>
              <a:rPr lang="pl-PL" sz="1100" b="1" dirty="0" smtClean="0">
                <a:solidFill>
                  <a:srgbClr val="000000"/>
                </a:solidFill>
                <a:latin typeface="Menlo Regular"/>
                <a:cs typeface="Menlo Regular"/>
              </a:rPr>
              <a:t> </a:t>
            </a:r>
            <a:r>
              <a:rPr lang="pl-PL" sz="1100" b="1" dirty="0" err="1">
                <a:solidFill>
                  <a:srgbClr val="000000"/>
                </a:solidFill>
                <a:latin typeface="Menlo Regular"/>
                <a:cs typeface="Menlo Regular"/>
              </a:rPr>
              <a:t>Guinea</a:t>
            </a:r>
            <a:r>
              <a:rPr lang="pl-PL" sz="1100" b="1" dirty="0">
                <a:solidFill>
                  <a:srgbClr val="000000"/>
                </a:solidFill>
                <a:latin typeface="Menlo Regular"/>
                <a:cs typeface="Menlo Regular"/>
              </a:rPr>
              <a:t>	</a:t>
            </a:r>
          </a:p>
          <a:p>
            <a:pPr marL="0" indent="0">
              <a:spcBef>
                <a:spcPts val="0"/>
              </a:spcBef>
              <a:buNone/>
            </a:pPr>
            <a:r>
              <a:rPr lang="en-US" sz="1100" b="1" dirty="0">
                <a:solidFill>
                  <a:srgbClr val="000000"/>
                </a:solidFill>
                <a:latin typeface="Menlo Regular"/>
                <a:cs typeface="Menlo Regular"/>
              </a:rPr>
              <a:t>MY	</a:t>
            </a:r>
            <a:r>
              <a:rPr lang="en-US" sz="1100" b="1" dirty="0" smtClean="0">
                <a:solidFill>
                  <a:srgbClr val="000000"/>
                </a:solidFill>
                <a:latin typeface="Menlo Regular"/>
                <a:cs typeface="Menlo Regular"/>
              </a:rPr>
              <a:t> 3,356</a:t>
            </a:r>
            <a:r>
              <a:rPr lang="en-US" sz="1100" b="1" dirty="0">
                <a:solidFill>
                  <a:srgbClr val="000000"/>
                </a:solidFill>
                <a:latin typeface="Menlo Regular"/>
                <a:cs typeface="Menlo Regular"/>
              </a:rPr>
              <a:t>	</a:t>
            </a:r>
            <a:r>
              <a:rPr lang="en-US" sz="1100" b="1" dirty="0" smtClean="0">
                <a:solidFill>
                  <a:srgbClr val="000000"/>
                </a:solidFill>
                <a:latin typeface="Menlo Regular"/>
                <a:cs typeface="Menlo Regular"/>
              </a:rPr>
              <a:t>  68,9486</a:t>
            </a:r>
            <a:r>
              <a:rPr lang="en-US" sz="1100" b="1" dirty="0">
                <a:solidFill>
                  <a:srgbClr val="000000"/>
                </a:solidFill>
                <a:latin typeface="Menlo Regular"/>
                <a:cs typeface="Menlo Regular"/>
              </a:rPr>
              <a:t>	</a:t>
            </a:r>
            <a:r>
              <a:rPr lang="en-US" sz="1100" b="1" dirty="0" smtClean="0">
                <a:solidFill>
                  <a:srgbClr val="000000"/>
                </a:solidFill>
                <a:latin typeface="Menlo Regular"/>
                <a:cs typeface="Menlo Regular"/>
              </a:rPr>
              <a:t>  486</a:t>
            </a:r>
            <a:r>
              <a:rPr lang="en-US" sz="1100" b="1" dirty="0">
                <a:solidFill>
                  <a:srgbClr val="000000"/>
                </a:solidFill>
                <a:latin typeface="Menlo Regular"/>
                <a:cs typeface="Menlo Regular"/>
              </a:rPr>
              <a:t>	</a:t>
            </a:r>
            <a:r>
              <a:rPr lang="en-US" sz="1100" b="1" dirty="0" smtClean="0">
                <a:solidFill>
                  <a:srgbClr val="000000"/>
                </a:solidFill>
                <a:latin typeface="Menlo Regular"/>
                <a:cs typeface="Menlo Regular"/>
              </a:rPr>
              <a:t>	Malaysia </a:t>
            </a:r>
            <a:r>
              <a:rPr lang="en-US" sz="1100" b="1" dirty="0">
                <a:solidFill>
                  <a:srgbClr val="000000"/>
                </a:solidFill>
                <a:latin typeface="Menlo Regular"/>
                <a:cs typeface="Menlo Regular"/>
              </a:rPr>
              <a:t>	</a:t>
            </a:r>
          </a:p>
          <a:p>
            <a:pPr marL="0" indent="0">
              <a:spcBef>
                <a:spcPts val="0"/>
              </a:spcBef>
              <a:buNone/>
            </a:pPr>
            <a:r>
              <a:rPr lang="en-US" sz="1100" b="1" dirty="0">
                <a:solidFill>
                  <a:srgbClr val="000000"/>
                </a:solidFill>
                <a:latin typeface="Menlo Regular"/>
                <a:cs typeface="Menlo Regular"/>
              </a:rPr>
              <a:t>AL	</a:t>
            </a:r>
            <a:r>
              <a:rPr lang="en-US" sz="1100" b="1" dirty="0" smtClean="0">
                <a:solidFill>
                  <a:srgbClr val="000000"/>
                </a:solidFill>
                <a:latin typeface="Menlo Regular"/>
                <a:cs typeface="Menlo Regular"/>
              </a:rPr>
              <a:t>   942</a:t>
            </a:r>
            <a:r>
              <a:rPr lang="en-US" sz="1100" b="1" dirty="0">
                <a:solidFill>
                  <a:srgbClr val="000000"/>
                </a:solidFill>
                <a:latin typeface="Menlo Regular"/>
                <a:cs typeface="Menlo Regular"/>
              </a:rPr>
              <a:t>	</a:t>
            </a:r>
            <a:r>
              <a:rPr lang="en-US" sz="1100" b="1" dirty="0" smtClean="0">
                <a:solidFill>
                  <a:srgbClr val="000000"/>
                </a:solidFill>
                <a:latin typeface="Menlo Regular"/>
                <a:cs typeface="Menlo Regular"/>
              </a:rPr>
              <a:t>  211,644</a:t>
            </a:r>
            <a:r>
              <a:rPr lang="en-US" sz="1100" b="1" dirty="0">
                <a:solidFill>
                  <a:srgbClr val="000000"/>
                </a:solidFill>
                <a:latin typeface="Menlo Regular"/>
                <a:cs typeface="Menlo Regular"/>
              </a:rPr>
              <a:t>	</a:t>
            </a:r>
            <a:r>
              <a:rPr lang="en-US" sz="1100" b="1" dirty="0" smtClean="0">
                <a:solidFill>
                  <a:srgbClr val="000000"/>
                </a:solidFill>
                <a:latin typeface="Menlo Regular"/>
                <a:cs typeface="Menlo Regular"/>
              </a:rPr>
              <a:t>  445</a:t>
            </a:r>
            <a:r>
              <a:rPr lang="en-US" sz="1100" b="1" dirty="0">
                <a:solidFill>
                  <a:srgbClr val="000000"/>
                </a:solidFill>
                <a:latin typeface="Menlo Regular"/>
                <a:cs typeface="Menlo Regular"/>
              </a:rPr>
              <a:t>	</a:t>
            </a:r>
            <a:r>
              <a:rPr lang="en-US" sz="1100" b="1" dirty="0" smtClean="0">
                <a:solidFill>
                  <a:srgbClr val="000000"/>
                </a:solidFill>
                <a:latin typeface="Menlo Regular"/>
                <a:cs typeface="Menlo Regular"/>
              </a:rPr>
              <a:t>	Albania </a:t>
            </a:r>
            <a:r>
              <a:rPr lang="en-US" sz="1100" b="1" dirty="0">
                <a:solidFill>
                  <a:srgbClr val="000000"/>
                </a:solidFill>
                <a:latin typeface="Menlo Regular"/>
                <a:cs typeface="Menlo Regular"/>
              </a:rPr>
              <a:t>	</a:t>
            </a:r>
          </a:p>
          <a:p>
            <a:pPr marL="0" indent="0">
              <a:spcBef>
                <a:spcPts val="0"/>
              </a:spcBef>
              <a:buNone/>
            </a:pPr>
            <a:r>
              <a:rPr lang="en-US" sz="1100" b="1" dirty="0">
                <a:solidFill>
                  <a:srgbClr val="000000"/>
                </a:solidFill>
                <a:latin typeface="Menlo Regular"/>
                <a:cs typeface="Menlo Regular"/>
              </a:rPr>
              <a:t>PM	</a:t>
            </a:r>
            <a:r>
              <a:rPr lang="en-US" sz="1100" b="1" dirty="0" smtClean="0">
                <a:solidFill>
                  <a:srgbClr val="000000"/>
                </a:solidFill>
                <a:latin typeface="Menlo Regular"/>
                <a:cs typeface="Menlo Regular"/>
              </a:rPr>
              <a:t>     2</a:t>
            </a:r>
            <a:r>
              <a:rPr lang="en-US" sz="1100" b="1" dirty="0">
                <a:solidFill>
                  <a:srgbClr val="000000"/>
                </a:solidFill>
                <a:latin typeface="Menlo Regular"/>
                <a:cs typeface="Menlo Regular"/>
              </a:rPr>
              <a:t>	</a:t>
            </a:r>
            <a:r>
              <a:rPr lang="en-US" sz="1100" b="1" dirty="0" smtClean="0">
                <a:solidFill>
                  <a:srgbClr val="000000"/>
                </a:solidFill>
                <a:latin typeface="Menlo Regular"/>
                <a:cs typeface="Menlo Regular"/>
              </a:rPr>
              <a:t>      470</a:t>
            </a:r>
            <a:r>
              <a:rPr lang="en-US" sz="1100" b="1" dirty="0">
                <a:solidFill>
                  <a:srgbClr val="000000"/>
                </a:solidFill>
                <a:latin typeface="Menlo Regular"/>
                <a:cs typeface="Menlo Regular"/>
              </a:rPr>
              <a:t>	</a:t>
            </a:r>
            <a:r>
              <a:rPr lang="en-US" sz="1100" b="1" dirty="0" smtClean="0">
                <a:solidFill>
                  <a:srgbClr val="000000"/>
                </a:solidFill>
                <a:latin typeface="Menlo Regular"/>
                <a:cs typeface="Menlo Regular"/>
              </a:rPr>
              <a:t>  425</a:t>
            </a:r>
            <a:r>
              <a:rPr lang="en-US" sz="1100" b="1" dirty="0">
                <a:solidFill>
                  <a:srgbClr val="000000"/>
                </a:solidFill>
                <a:latin typeface="Menlo Regular"/>
                <a:cs typeface="Menlo Regular"/>
              </a:rPr>
              <a:t>	</a:t>
            </a:r>
            <a:r>
              <a:rPr lang="en-US" sz="1100" b="1" dirty="0" smtClean="0">
                <a:solidFill>
                  <a:srgbClr val="000000"/>
                </a:solidFill>
                <a:latin typeface="Menlo Regular"/>
                <a:cs typeface="Menlo Regular"/>
              </a:rPr>
              <a:t>	Saint </a:t>
            </a:r>
            <a:r>
              <a:rPr lang="en-US" sz="1100" b="1" dirty="0">
                <a:solidFill>
                  <a:srgbClr val="000000"/>
                </a:solidFill>
                <a:latin typeface="Menlo Regular"/>
                <a:cs typeface="Menlo Regular"/>
              </a:rPr>
              <a:t>Pierre and Miquelon	</a:t>
            </a:r>
          </a:p>
          <a:p>
            <a:pPr marL="0" indent="0">
              <a:spcBef>
                <a:spcPts val="0"/>
              </a:spcBef>
              <a:buNone/>
            </a:pPr>
            <a:r>
              <a:rPr lang="en-US" sz="1100" b="1" dirty="0">
                <a:solidFill>
                  <a:srgbClr val="000000"/>
                </a:solidFill>
                <a:latin typeface="Menlo Regular"/>
                <a:cs typeface="Menlo Regular"/>
              </a:rPr>
              <a:t>LR	</a:t>
            </a:r>
            <a:r>
              <a:rPr lang="en-US" sz="1100" b="1" dirty="0" smtClean="0">
                <a:solidFill>
                  <a:srgbClr val="000000"/>
                </a:solidFill>
                <a:latin typeface="Menlo Regular"/>
                <a:cs typeface="Menlo Regular"/>
              </a:rPr>
              <a:t>     3</a:t>
            </a:r>
            <a:r>
              <a:rPr lang="en-US" sz="1100" b="1" dirty="0">
                <a:solidFill>
                  <a:srgbClr val="000000"/>
                </a:solidFill>
                <a:latin typeface="Menlo Regular"/>
                <a:cs typeface="Menlo Regular"/>
              </a:rPr>
              <a:t>	</a:t>
            </a:r>
            <a:r>
              <a:rPr lang="en-US" sz="1100" b="1" dirty="0" smtClean="0">
                <a:solidFill>
                  <a:srgbClr val="000000"/>
                </a:solidFill>
                <a:latin typeface="Menlo Regular"/>
                <a:cs typeface="Menlo Regular"/>
              </a:rPr>
              <a:t>      743</a:t>
            </a:r>
            <a:r>
              <a:rPr lang="en-US" sz="1100" b="1" dirty="0">
                <a:solidFill>
                  <a:srgbClr val="000000"/>
                </a:solidFill>
                <a:latin typeface="Menlo Regular"/>
                <a:cs typeface="Menlo Regular"/>
              </a:rPr>
              <a:t>	</a:t>
            </a:r>
            <a:r>
              <a:rPr lang="en-US" sz="1100" b="1" dirty="0" smtClean="0">
                <a:solidFill>
                  <a:srgbClr val="000000"/>
                </a:solidFill>
                <a:latin typeface="Menlo Regular"/>
                <a:cs typeface="Menlo Regular"/>
              </a:rPr>
              <a:t>  403</a:t>
            </a:r>
            <a:r>
              <a:rPr lang="en-US" sz="1100" b="1" dirty="0">
                <a:solidFill>
                  <a:srgbClr val="000000"/>
                </a:solidFill>
                <a:latin typeface="Menlo Regular"/>
                <a:cs typeface="Menlo Regular"/>
              </a:rPr>
              <a:t>	</a:t>
            </a:r>
            <a:r>
              <a:rPr lang="en-US" sz="1100" b="1" dirty="0" smtClean="0">
                <a:solidFill>
                  <a:srgbClr val="000000"/>
                </a:solidFill>
                <a:latin typeface="Menlo Regular"/>
                <a:cs typeface="Menlo Regular"/>
              </a:rPr>
              <a:t>	Liberia </a:t>
            </a:r>
            <a:r>
              <a:rPr lang="en-US" sz="1100" b="1" dirty="0">
                <a:solidFill>
                  <a:srgbClr val="000000"/>
                </a:solidFill>
                <a:latin typeface="Menlo Regular"/>
                <a:cs typeface="Menlo Regular"/>
              </a:rPr>
              <a:t>	</a:t>
            </a:r>
          </a:p>
          <a:p>
            <a:pPr marL="0" indent="0">
              <a:spcBef>
                <a:spcPts val="0"/>
              </a:spcBef>
              <a:buNone/>
            </a:pPr>
            <a:r>
              <a:rPr lang="en-US" sz="1100" b="1" dirty="0">
                <a:solidFill>
                  <a:srgbClr val="000000"/>
                </a:solidFill>
                <a:latin typeface="Menlo Regular"/>
                <a:cs typeface="Menlo Regular"/>
              </a:rPr>
              <a:t>MK	</a:t>
            </a:r>
            <a:r>
              <a:rPr lang="en-US" sz="1100" b="1" dirty="0" smtClean="0">
                <a:solidFill>
                  <a:srgbClr val="000000"/>
                </a:solidFill>
                <a:latin typeface="Menlo Regular"/>
                <a:cs typeface="Menlo Regular"/>
              </a:rPr>
              <a:t>   562</a:t>
            </a:r>
            <a:r>
              <a:rPr lang="en-US" sz="1100" b="1" dirty="0">
                <a:solidFill>
                  <a:srgbClr val="000000"/>
                </a:solidFill>
                <a:latin typeface="Menlo Regular"/>
                <a:cs typeface="Menlo Regular"/>
              </a:rPr>
              <a:t>	</a:t>
            </a:r>
            <a:r>
              <a:rPr lang="en-US" sz="1100" b="1" dirty="0" smtClean="0">
                <a:solidFill>
                  <a:srgbClr val="000000"/>
                </a:solidFill>
                <a:latin typeface="Menlo Regular"/>
                <a:cs typeface="Menlo Regular"/>
              </a:rPr>
              <a:t>  146,663</a:t>
            </a:r>
            <a:r>
              <a:rPr lang="en-US" sz="1100" b="1" dirty="0">
                <a:solidFill>
                  <a:srgbClr val="000000"/>
                </a:solidFill>
                <a:latin typeface="Menlo Regular"/>
                <a:cs typeface="Menlo Regular"/>
              </a:rPr>
              <a:t>	</a:t>
            </a:r>
            <a:r>
              <a:rPr lang="en-US" sz="1100" b="1" dirty="0" smtClean="0">
                <a:solidFill>
                  <a:srgbClr val="000000"/>
                </a:solidFill>
                <a:latin typeface="Menlo Regular"/>
                <a:cs typeface="Menlo Regular"/>
              </a:rPr>
              <a:t>  383</a:t>
            </a:r>
            <a:r>
              <a:rPr lang="en-US" sz="1100" b="1" dirty="0">
                <a:solidFill>
                  <a:srgbClr val="000000"/>
                </a:solidFill>
                <a:latin typeface="Menlo Regular"/>
                <a:cs typeface="Menlo Regular"/>
              </a:rPr>
              <a:t>	</a:t>
            </a:r>
            <a:r>
              <a:rPr lang="en-US" sz="1100" b="1" dirty="0" smtClean="0">
                <a:solidFill>
                  <a:srgbClr val="000000"/>
                </a:solidFill>
                <a:latin typeface="Menlo Regular"/>
                <a:cs typeface="Menlo Regular"/>
              </a:rPr>
              <a:t>	The </a:t>
            </a:r>
            <a:r>
              <a:rPr lang="en-US" sz="1100" b="1" dirty="0">
                <a:solidFill>
                  <a:srgbClr val="000000"/>
                </a:solidFill>
                <a:latin typeface="Menlo Regular"/>
                <a:cs typeface="Menlo Regular"/>
              </a:rPr>
              <a:t>former Yugoslav Republic of Macedonia	</a:t>
            </a:r>
          </a:p>
          <a:p>
            <a:pPr marL="0" indent="0">
              <a:spcBef>
                <a:spcPts val="0"/>
              </a:spcBef>
              <a:buNone/>
            </a:pPr>
            <a:r>
              <a:rPr lang="is-IS" sz="1100" b="1" dirty="0">
                <a:solidFill>
                  <a:srgbClr val="000000"/>
                </a:solidFill>
                <a:latin typeface="Menlo Regular"/>
                <a:cs typeface="Menlo Regular"/>
              </a:rPr>
              <a:t>SG	</a:t>
            </a:r>
            <a:r>
              <a:rPr lang="is-IS" sz="1100" b="1" dirty="0" smtClean="0">
                <a:solidFill>
                  <a:srgbClr val="000000"/>
                </a:solidFill>
                <a:latin typeface="Menlo Regular"/>
                <a:cs typeface="Menlo Regular"/>
              </a:rPr>
              <a:t> 8,229</a:t>
            </a:r>
            <a:r>
              <a:rPr lang="is-IS" sz="1100" b="1" dirty="0">
                <a:solidFill>
                  <a:srgbClr val="000000"/>
                </a:solidFill>
                <a:latin typeface="Menlo Regular"/>
                <a:cs typeface="Menlo Regular"/>
              </a:rPr>
              <a:t>	</a:t>
            </a:r>
            <a:r>
              <a:rPr lang="is-IS" sz="1100" b="1" dirty="0" smtClean="0">
                <a:solidFill>
                  <a:srgbClr val="000000"/>
                </a:solidFill>
                <a:latin typeface="Menlo Regular"/>
                <a:cs typeface="Menlo Regular"/>
              </a:rPr>
              <a:t> 2184,466</a:t>
            </a:r>
            <a:r>
              <a:rPr lang="is-IS" sz="1100" b="1" dirty="0">
                <a:solidFill>
                  <a:srgbClr val="000000"/>
                </a:solidFill>
                <a:latin typeface="Menlo Regular"/>
                <a:cs typeface="Menlo Regular"/>
              </a:rPr>
              <a:t>	</a:t>
            </a:r>
            <a:r>
              <a:rPr lang="is-IS" sz="1100" b="1" dirty="0" smtClean="0">
                <a:solidFill>
                  <a:srgbClr val="000000"/>
                </a:solidFill>
                <a:latin typeface="Menlo Regular"/>
                <a:cs typeface="Menlo Regular"/>
              </a:rPr>
              <a:t>  376</a:t>
            </a:r>
            <a:r>
              <a:rPr lang="is-IS" sz="1100" b="1" dirty="0">
                <a:solidFill>
                  <a:srgbClr val="000000"/>
                </a:solidFill>
                <a:latin typeface="Menlo Regular"/>
                <a:cs typeface="Menlo Regular"/>
              </a:rPr>
              <a:t>	</a:t>
            </a:r>
            <a:r>
              <a:rPr lang="is-IS" sz="1100" b="1" dirty="0" smtClean="0">
                <a:solidFill>
                  <a:srgbClr val="000000"/>
                </a:solidFill>
                <a:latin typeface="Menlo Regular"/>
                <a:cs typeface="Menlo Regular"/>
              </a:rPr>
              <a:t>	Singapore </a:t>
            </a:r>
            <a:r>
              <a:rPr lang="is-IS" sz="1100" b="1" dirty="0">
                <a:solidFill>
                  <a:srgbClr val="000000"/>
                </a:solidFill>
                <a:latin typeface="Menlo Regular"/>
                <a:cs typeface="Menlo Regular"/>
              </a:rPr>
              <a:t>	</a:t>
            </a:r>
          </a:p>
          <a:p>
            <a:pPr marL="0" indent="0">
              <a:spcBef>
                <a:spcPts val="0"/>
              </a:spcBef>
              <a:buNone/>
            </a:pPr>
            <a:r>
              <a:rPr lang="en-US" sz="1100" b="1" dirty="0">
                <a:solidFill>
                  <a:srgbClr val="000000"/>
                </a:solidFill>
                <a:latin typeface="Menlo Regular"/>
                <a:cs typeface="Menlo Regular"/>
              </a:rPr>
              <a:t>IR	</a:t>
            </a:r>
            <a:r>
              <a:rPr lang="en-US" sz="1100" b="1" dirty="0" smtClean="0">
                <a:solidFill>
                  <a:srgbClr val="000000"/>
                </a:solidFill>
                <a:latin typeface="Menlo Regular"/>
                <a:cs typeface="Menlo Regular"/>
              </a:rPr>
              <a:t>    64</a:t>
            </a:r>
            <a:r>
              <a:rPr lang="en-US" sz="1100" b="1" dirty="0">
                <a:solidFill>
                  <a:srgbClr val="000000"/>
                </a:solidFill>
                <a:latin typeface="Menlo Regular"/>
                <a:cs typeface="Menlo Regular"/>
              </a:rPr>
              <a:t>	</a:t>
            </a:r>
            <a:r>
              <a:rPr lang="en-US" sz="1100" b="1" dirty="0" smtClean="0">
                <a:solidFill>
                  <a:srgbClr val="000000"/>
                </a:solidFill>
                <a:latin typeface="Menlo Regular"/>
                <a:cs typeface="Menlo Regular"/>
              </a:rPr>
              <a:t>   22,508</a:t>
            </a:r>
            <a:r>
              <a:rPr lang="en-US" sz="1100" b="1" dirty="0">
                <a:solidFill>
                  <a:srgbClr val="000000"/>
                </a:solidFill>
                <a:latin typeface="Menlo Regular"/>
                <a:cs typeface="Menlo Regular"/>
              </a:rPr>
              <a:t>	</a:t>
            </a:r>
            <a:r>
              <a:rPr lang="en-US" sz="1100" b="1" dirty="0" smtClean="0">
                <a:solidFill>
                  <a:srgbClr val="000000"/>
                </a:solidFill>
                <a:latin typeface="Menlo Regular"/>
                <a:cs typeface="Menlo Regular"/>
              </a:rPr>
              <a:t>  284	</a:t>
            </a:r>
            <a:r>
              <a:rPr lang="en-US" sz="1100" b="1" dirty="0">
                <a:solidFill>
                  <a:srgbClr val="000000"/>
                </a:solidFill>
                <a:latin typeface="Menlo Regular"/>
                <a:cs typeface="Menlo Regular"/>
              </a:rPr>
              <a:t>	Iran (Islamic Republic of)	</a:t>
            </a:r>
          </a:p>
          <a:p>
            <a:pPr marL="0" indent="0">
              <a:spcBef>
                <a:spcPts val="0"/>
              </a:spcBef>
              <a:buNone/>
            </a:pPr>
            <a:r>
              <a:rPr lang="en-US" sz="1100" b="1" dirty="0">
                <a:solidFill>
                  <a:srgbClr val="000000"/>
                </a:solidFill>
                <a:latin typeface="Menlo Regular"/>
                <a:cs typeface="Menlo Regular"/>
              </a:rPr>
              <a:t>KH	</a:t>
            </a:r>
            <a:r>
              <a:rPr lang="en-US" sz="1100" b="1" dirty="0" smtClean="0">
                <a:solidFill>
                  <a:srgbClr val="000000"/>
                </a:solidFill>
                <a:latin typeface="Menlo Regular"/>
                <a:cs typeface="Menlo Regular"/>
              </a:rPr>
              <a:t>   144</a:t>
            </a:r>
            <a:r>
              <a:rPr lang="en-US" sz="1100" b="1" dirty="0">
                <a:solidFill>
                  <a:srgbClr val="000000"/>
                </a:solidFill>
                <a:latin typeface="Menlo Regular"/>
                <a:cs typeface="Menlo Regular"/>
              </a:rPr>
              <a:t>	</a:t>
            </a:r>
            <a:r>
              <a:rPr lang="en-US" sz="1100" b="1" dirty="0" smtClean="0">
                <a:solidFill>
                  <a:srgbClr val="000000"/>
                </a:solidFill>
                <a:latin typeface="Menlo Regular"/>
                <a:cs typeface="Menlo Regular"/>
              </a:rPr>
              <a:t>   53,815</a:t>
            </a:r>
            <a:r>
              <a:rPr lang="en-US" sz="1100" b="1" dirty="0">
                <a:solidFill>
                  <a:srgbClr val="000000"/>
                </a:solidFill>
                <a:latin typeface="Menlo Regular"/>
                <a:cs typeface="Menlo Regular"/>
              </a:rPr>
              <a:t>	</a:t>
            </a:r>
            <a:r>
              <a:rPr lang="en-US" sz="1100" b="1" dirty="0" smtClean="0">
                <a:solidFill>
                  <a:srgbClr val="000000"/>
                </a:solidFill>
                <a:latin typeface="Menlo Regular"/>
                <a:cs typeface="Menlo Regular"/>
              </a:rPr>
              <a:t>  267	</a:t>
            </a:r>
            <a:r>
              <a:rPr lang="en-US" sz="1100" b="1" dirty="0">
                <a:solidFill>
                  <a:srgbClr val="000000"/>
                </a:solidFill>
                <a:latin typeface="Menlo Regular"/>
                <a:cs typeface="Menlo Regular"/>
              </a:rPr>
              <a:t>	Cambodia 	</a:t>
            </a:r>
          </a:p>
          <a:p>
            <a:pPr marL="0" indent="0">
              <a:spcBef>
                <a:spcPts val="0"/>
              </a:spcBef>
              <a:buNone/>
            </a:pPr>
            <a:r>
              <a:rPr lang="pl-PL" sz="1100" b="1" dirty="0">
                <a:solidFill>
                  <a:srgbClr val="000000"/>
                </a:solidFill>
                <a:latin typeface="Menlo Regular"/>
                <a:cs typeface="Menlo Regular"/>
              </a:rPr>
              <a:t>ME	</a:t>
            </a:r>
            <a:r>
              <a:rPr lang="pl-PL" sz="1100" b="1" dirty="0" smtClean="0">
                <a:solidFill>
                  <a:srgbClr val="000000"/>
                </a:solidFill>
                <a:latin typeface="Menlo Regular"/>
                <a:cs typeface="Menlo Regular"/>
              </a:rPr>
              <a:t>   175</a:t>
            </a:r>
            <a:r>
              <a:rPr lang="pl-PL" sz="1100" b="1" dirty="0">
                <a:solidFill>
                  <a:srgbClr val="000000"/>
                </a:solidFill>
                <a:latin typeface="Menlo Regular"/>
                <a:cs typeface="Menlo Regular"/>
              </a:rPr>
              <a:t>	</a:t>
            </a:r>
            <a:r>
              <a:rPr lang="pl-PL" sz="1100" b="1" dirty="0" smtClean="0">
                <a:solidFill>
                  <a:srgbClr val="000000"/>
                </a:solidFill>
                <a:latin typeface="Menlo Regular"/>
                <a:cs typeface="Menlo Regular"/>
              </a:rPr>
              <a:t>   66,077</a:t>
            </a:r>
            <a:r>
              <a:rPr lang="pl-PL" sz="1100" b="1" dirty="0">
                <a:solidFill>
                  <a:srgbClr val="000000"/>
                </a:solidFill>
                <a:latin typeface="Menlo Regular"/>
                <a:cs typeface="Menlo Regular"/>
              </a:rPr>
              <a:t>	</a:t>
            </a:r>
            <a:r>
              <a:rPr lang="pl-PL" sz="1100" b="1" dirty="0" smtClean="0">
                <a:solidFill>
                  <a:srgbClr val="000000"/>
                </a:solidFill>
                <a:latin typeface="Menlo Regular"/>
                <a:cs typeface="Menlo Regular"/>
              </a:rPr>
              <a:t>  264	</a:t>
            </a:r>
            <a:r>
              <a:rPr lang="pl-PL" sz="1100" b="1" dirty="0">
                <a:solidFill>
                  <a:srgbClr val="000000"/>
                </a:solidFill>
                <a:latin typeface="Menlo Regular"/>
                <a:cs typeface="Menlo Regular"/>
              </a:rPr>
              <a:t>	Montenegro	</a:t>
            </a:r>
          </a:p>
          <a:p>
            <a:pPr marL="0" indent="0">
              <a:spcBef>
                <a:spcPts val="0"/>
              </a:spcBef>
              <a:buNone/>
            </a:pPr>
            <a:r>
              <a:rPr lang="en-US" sz="1100" b="1" dirty="0">
                <a:solidFill>
                  <a:srgbClr val="000000"/>
                </a:solidFill>
                <a:latin typeface="Menlo Regular"/>
                <a:cs typeface="Menlo Regular"/>
              </a:rPr>
              <a:t>SR	</a:t>
            </a:r>
            <a:r>
              <a:rPr lang="en-US" sz="1100" b="1" dirty="0" smtClean="0">
                <a:solidFill>
                  <a:srgbClr val="000000"/>
                </a:solidFill>
                <a:latin typeface="Menlo Regular"/>
                <a:cs typeface="Menlo Regular"/>
              </a:rPr>
              <a:t>    38</a:t>
            </a:r>
            <a:r>
              <a:rPr lang="en-US" sz="1100" b="1" dirty="0">
                <a:solidFill>
                  <a:srgbClr val="000000"/>
                </a:solidFill>
                <a:latin typeface="Menlo Regular"/>
                <a:cs typeface="Menlo Regular"/>
              </a:rPr>
              <a:t>	</a:t>
            </a:r>
            <a:r>
              <a:rPr lang="en-US" sz="1100" b="1" dirty="0" smtClean="0">
                <a:solidFill>
                  <a:srgbClr val="000000"/>
                </a:solidFill>
                <a:latin typeface="Menlo Regular"/>
                <a:cs typeface="Menlo Regular"/>
              </a:rPr>
              <a:t>   15,793</a:t>
            </a:r>
            <a:r>
              <a:rPr lang="en-US" sz="1100" b="1" dirty="0">
                <a:solidFill>
                  <a:srgbClr val="000000"/>
                </a:solidFill>
                <a:latin typeface="Menlo Regular"/>
                <a:cs typeface="Menlo Regular"/>
              </a:rPr>
              <a:t>	</a:t>
            </a:r>
            <a:r>
              <a:rPr lang="en-US" sz="1100" b="1" dirty="0" smtClean="0">
                <a:solidFill>
                  <a:srgbClr val="000000"/>
                </a:solidFill>
                <a:latin typeface="Menlo Regular"/>
                <a:cs typeface="Menlo Regular"/>
              </a:rPr>
              <a:t>  240	</a:t>
            </a:r>
            <a:r>
              <a:rPr lang="en-US" sz="1100" b="1" dirty="0">
                <a:solidFill>
                  <a:srgbClr val="000000"/>
                </a:solidFill>
                <a:latin typeface="Menlo Regular"/>
                <a:cs typeface="Menlo Regular"/>
              </a:rPr>
              <a:t>	Suriname 	</a:t>
            </a:r>
          </a:p>
          <a:p>
            <a:pPr marL="0" indent="0">
              <a:spcBef>
                <a:spcPts val="0"/>
              </a:spcBef>
              <a:buNone/>
            </a:pPr>
            <a:r>
              <a:rPr lang="en-US" sz="1100" b="1" dirty="0">
                <a:solidFill>
                  <a:srgbClr val="000000"/>
                </a:solidFill>
                <a:latin typeface="Menlo Regular"/>
                <a:cs typeface="Menlo Regular"/>
              </a:rPr>
              <a:t>AW	</a:t>
            </a:r>
            <a:r>
              <a:rPr lang="en-US" sz="1100" b="1" dirty="0" smtClean="0">
                <a:solidFill>
                  <a:srgbClr val="000000"/>
                </a:solidFill>
                <a:latin typeface="Menlo Regular"/>
                <a:cs typeface="Menlo Regular"/>
              </a:rPr>
              <a:t>    11</a:t>
            </a:r>
            <a:r>
              <a:rPr lang="en-US" sz="1100" b="1" dirty="0">
                <a:solidFill>
                  <a:srgbClr val="000000"/>
                </a:solidFill>
                <a:latin typeface="Menlo Regular"/>
                <a:cs typeface="Menlo Regular"/>
              </a:rPr>
              <a:t>	</a:t>
            </a:r>
            <a:r>
              <a:rPr lang="en-US" sz="1100" b="1" dirty="0" smtClean="0">
                <a:solidFill>
                  <a:srgbClr val="000000"/>
                </a:solidFill>
                <a:latin typeface="Menlo Regular"/>
                <a:cs typeface="Menlo Regular"/>
              </a:rPr>
              <a:t>    4,906</a:t>
            </a:r>
            <a:r>
              <a:rPr lang="en-US" sz="1100" b="1" dirty="0">
                <a:solidFill>
                  <a:srgbClr val="000000"/>
                </a:solidFill>
                <a:latin typeface="Menlo Regular"/>
                <a:cs typeface="Menlo Regular"/>
              </a:rPr>
              <a:t>	</a:t>
            </a:r>
            <a:r>
              <a:rPr lang="en-US" sz="1100" b="1" dirty="0" smtClean="0">
                <a:solidFill>
                  <a:srgbClr val="000000"/>
                </a:solidFill>
                <a:latin typeface="Menlo Regular"/>
                <a:cs typeface="Menlo Regular"/>
              </a:rPr>
              <a:t>  224	</a:t>
            </a:r>
            <a:r>
              <a:rPr lang="en-US" sz="1100" b="1" dirty="0">
                <a:solidFill>
                  <a:srgbClr val="000000"/>
                </a:solidFill>
                <a:latin typeface="Menlo Regular"/>
                <a:cs typeface="Menlo Regular"/>
              </a:rPr>
              <a:t>	Aruba 	</a:t>
            </a:r>
          </a:p>
          <a:p>
            <a:pPr marL="0" indent="0">
              <a:spcBef>
                <a:spcPts val="0"/>
              </a:spcBef>
              <a:buNone/>
            </a:pPr>
            <a:r>
              <a:rPr lang="hr-HR" sz="1100" b="1" dirty="0">
                <a:solidFill>
                  <a:srgbClr val="000000"/>
                </a:solidFill>
                <a:latin typeface="Menlo Regular"/>
                <a:cs typeface="Menlo Regular"/>
              </a:rPr>
              <a:t>FJ	</a:t>
            </a:r>
            <a:r>
              <a:rPr lang="hr-HR" sz="1100" b="1" dirty="0" smtClean="0">
                <a:solidFill>
                  <a:srgbClr val="000000"/>
                </a:solidFill>
                <a:latin typeface="Menlo Regular"/>
                <a:cs typeface="Menlo Regular"/>
              </a:rPr>
              <a:t>    16</a:t>
            </a:r>
            <a:r>
              <a:rPr lang="hr-HR" sz="1100" b="1" dirty="0">
                <a:solidFill>
                  <a:srgbClr val="000000"/>
                </a:solidFill>
                <a:latin typeface="Menlo Regular"/>
                <a:cs typeface="Menlo Regular"/>
              </a:rPr>
              <a:t>	</a:t>
            </a:r>
            <a:r>
              <a:rPr lang="hr-HR" sz="1100" b="1" dirty="0" smtClean="0">
                <a:solidFill>
                  <a:srgbClr val="000000"/>
                </a:solidFill>
                <a:latin typeface="Menlo Regular"/>
                <a:cs typeface="Menlo Regular"/>
              </a:rPr>
              <a:t>    7,157</a:t>
            </a:r>
            <a:r>
              <a:rPr lang="hr-HR" sz="1100" b="1" dirty="0">
                <a:solidFill>
                  <a:srgbClr val="000000"/>
                </a:solidFill>
                <a:latin typeface="Menlo Regular"/>
                <a:cs typeface="Menlo Regular"/>
              </a:rPr>
              <a:t>	</a:t>
            </a:r>
            <a:r>
              <a:rPr lang="hr-HR" sz="1100" b="1" dirty="0" smtClean="0">
                <a:solidFill>
                  <a:srgbClr val="000000"/>
                </a:solidFill>
                <a:latin typeface="Menlo Regular"/>
                <a:cs typeface="Menlo Regular"/>
              </a:rPr>
              <a:t>  223	</a:t>
            </a:r>
            <a:r>
              <a:rPr lang="hr-HR" sz="1100" b="1" dirty="0">
                <a:solidFill>
                  <a:srgbClr val="000000"/>
                </a:solidFill>
                <a:latin typeface="Menlo Regular"/>
                <a:cs typeface="Menlo Regular"/>
              </a:rPr>
              <a:t>	Fiji 	</a:t>
            </a:r>
          </a:p>
          <a:p>
            <a:pPr marL="0" indent="0">
              <a:spcBef>
                <a:spcPts val="0"/>
              </a:spcBef>
              <a:buNone/>
            </a:pPr>
            <a:r>
              <a:rPr lang="da-DK" sz="1100" b="1" dirty="0">
                <a:solidFill>
                  <a:srgbClr val="000000"/>
                </a:solidFill>
                <a:latin typeface="Menlo Regular"/>
                <a:cs typeface="Menlo Regular"/>
              </a:rPr>
              <a:t>MM	</a:t>
            </a:r>
            <a:r>
              <a:rPr lang="da-DK" sz="1100" b="1" dirty="0" smtClean="0">
                <a:solidFill>
                  <a:srgbClr val="000000"/>
                </a:solidFill>
                <a:latin typeface="Menlo Regular"/>
                <a:cs typeface="Menlo Regular"/>
              </a:rPr>
              <a:t>    29</a:t>
            </a:r>
            <a:r>
              <a:rPr lang="da-DK" sz="1100" b="1" dirty="0">
                <a:solidFill>
                  <a:srgbClr val="000000"/>
                </a:solidFill>
                <a:latin typeface="Menlo Regular"/>
                <a:cs typeface="Menlo Regular"/>
              </a:rPr>
              <a:t>	</a:t>
            </a:r>
            <a:r>
              <a:rPr lang="da-DK" sz="1100" b="1" dirty="0" smtClean="0">
                <a:solidFill>
                  <a:srgbClr val="000000"/>
                </a:solidFill>
                <a:latin typeface="Menlo Regular"/>
                <a:cs typeface="Menlo Regular"/>
              </a:rPr>
              <a:t>   14,212</a:t>
            </a:r>
            <a:r>
              <a:rPr lang="da-DK" sz="1100" b="1" dirty="0">
                <a:solidFill>
                  <a:srgbClr val="000000"/>
                </a:solidFill>
                <a:latin typeface="Menlo Regular"/>
                <a:cs typeface="Menlo Regular"/>
              </a:rPr>
              <a:t>	</a:t>
            </a:r>
            <a:r>
              <a:rPr lang="da-DK" sz="1100" b="1" dirty="0" smtClean="0">
                <a:solidFill>
                  <a:srgbClr val="000000"/>
                </a:solidFill>
                <a:latin typeface="Menlo Regular"/>
                <a:cs typeface="Menlo Regular"/>
              </a:rPr>
              <a:t>  204	</a:t>
            </a:r>
            <a:r>
              <a:rPr lang="da-DK" sz="1100" b="1" dirty="0">
                <a:solidFill>
                  <a:srgbClr val="000000"/>
                </a:solidFill>
                <a:latin typeface="Menlo Regular"/>
                <a:cs typeface="Menlo Regular"/>
              </a:rPr>
              <a:t>	Myanmar 	</a:t>
            </a:r>
          </a:p>
          <a:p>
            <a:pPr marL="0" indent="0">
              <a:spcBef>
                <a:spcPts val="0"/>
              </a:spcBef>
              <a:buNone/>
            </a:pPr>
            <a:r>
              <a:rPr lang="da-DK" sz="1100" b="1" dirty="0">
                <a:solidFill>
                  <a:srgbClr val="000000"/>
                </a:solidFill>
                <a:latin typeface="Menlo Regular"/>
                <a:cs typeface="Menlo Regular"/>
              </a:rPr>
              <a:t>LA	</a:t>
            </a:r>
            <a:r>
              <a:rPr lang="da-DK" sz="1100" b="1" dirty="0" smtClean="0">
                <a:solidFill>
                  <a:srgbClr val="000000"/>
                </a:solidFill>
                <a:latin typeface="Menlo Regular"/>
                <a:cs typeface="Menlo Regular"/>
              </a:rPr>
              <a:t>    16</a:t>
            </a:r>
            <a:r>
              <a:rPr lang="da-DK" sz="1100" b="1" dirty="0">
                <a:solidFill>
                  <a:srgbClr val="000000"/>
                </a:solidFill>
                <a:latin typeface="Menlo Regular"/>
                <a:cs typeface="Menlo Regular"/>
              </a:rPr>
              <a:t>	</a:t>
            </a:r>
            <a:r>
              <a:rPr lang="da-DK" sz="1100" b="1" dirty="0" smtClean="0">
                <a:solidFill>
                  <a:srgbClr val="000000"/>
                </a:solidFill>
                <a:latin typeface="Menlo Regular"/>
                <a:cs typeface="Menlo Regular"/>
              </a:rPr>
              <a:t>    8,040</a:t>
            </a:r>
            <a:r>
              <a:rPr lang="da-DK" sz="1100" b="1" dirty="0">
                <a:solidFill>
                  <a:srgbClr val="000000"/>
                </a:solidFill>
                <a:latin typeface="Menlo Regular"/>
                <a:cs typeface="Menlo Regular"/>
              </a:rPr>
              <a:t>	</a:t>
            </a:r>
            <a:r>
              <a:rPr lang="da-DK" sz="1100" b="1" dirty="0" smtClean="0">
                <a:solidFill>
                  <a:srgbClr val="000000"/>
                </a:solidFill>
                <a:latin typeface="Menlo Regular"/>
                <a:cs typeface="Menlo Regular"/>
              </a:rPr>
              <a:t>  199	</a:t>
            </a:r>
            <a:r>
              <a:rPr lang="da-DK" sz="1100" b="1" dirty="0">
                <a:solidFill>
                  <a:srgbClr val="000000"/>
                </a:solidFill>
                <a:latin typeface="Menlo Regular"/>
                <a:cs typeface="Menlo Regular"/>
              </a:rPr>
              <a:t>	</a:t>
            </a:r>
            <a:r>
              <a:rPr lang="da-DK" sz="1100" b="1" dirty="0" err="1">
                <a:solidFill>
                  <a:srgbClr val="000000"/>
                </a:solidFill>
                <a:latin typeface="Menlo Regular"/>
                <a:cs typeface="Menlo Regular"/>
              </a:rPr>
              <a:t>Lao</a:t>
            </a:r>
            <a:r>
              <a:rPr lang="da-DK" sz="1100" b="1" dirty="0">
                <a:solidFill>
                  <a:srgbClr val="000000"/>
                </a:solidFill>
                <a:latin typeface="Menlo Regular"/>
                <a:cs typeface="Menlo Regular"/>
              </a:rPr>
              <a:t> </a:t>
            </a:r>
            <a:r>
              <a:rPr lang="da-DK" sz="1100" b="1" dirty="0" err="1">
                <a:solidFill>
                  <a:srgbClr val="000000"/>
                </a:solidFill>
                <a:latin typeface="Menlo Regular"/>
                <a:cs typeface="Menlo Regular"/>
              </a:rPr>
              <a:t>People's</a:t>
            </a:r>
            <a:r>
              <a:rPr lang="da-DK" sz="1100" b="1" dirty="0">
                <a:solidFill>
                  <a:srgbClr val="000000"/>
                </a:solidFill>
                <a:latin typeface="Menlo Regular"/>
                <a:cs typeface="Menlo Regular"/>
              </a:rPr>
              <a:t> </a:t>
            </a:r>
            <a:r>
              <a:rPr lang="da-DK" sz="1100" b="1" dirty="0" err="1">
                <a:solidFill>
                  <a:srgbClr val="000000"/>
                </a:solidFill>
                <a:latin typeface="Menlo Regular"/>
                <a:cs typeface="Menlo Regular"/>
              </a:rPr>
              <a:t>Democratic</a:t>
            </a:r>
            <a:r>
              <a:rPr lang="da-DK" sz="1100" b="1" dirty="0">
                <a:solidFill>
                  <a:srgbClr val="000000"/>
                </a:solidFill>
                <a:latin typeface="Menlo Regular"/>
                <a:cs typeface="Menlo Regular"/>
              </a:rPr>
              <a:t> </a:t>
            </a:r>
            <a:r>
              <a:rPr lang="da-DK" sz="1100" b="1" dirty="0" err="1">
                <a:solidFill>
                  <a:srgbClr val="000000"/>
                </a:solidFill>
                <a:latin typeface="Menlo Regular"/>
                <a:cs typeface="Menlo Regular"/>
              </a:rPr>
              <a:t>Republic</a:t>
            </a:r>
            <a:r>
              <a:rPr lang="da-DK" sz="1100" b="1" dirty="0">
                <a:solidFill>
                  <a:srgbClr val="000000"/>
                </a:solidFill>
                <a:latin typeface="Menlo Regular"/>
                <a:cs typeface="Menlo Regular"/>
              </a:rPr>
              <a:t>	</a:t>
            </a:r>
          </a:p>
          <a:p>
            <a:pPr marL="0" indent="0">
              <a:spcBef>
                <a:spcPts val="0"/>
              </a:spcBef>
              <a:buNone/>
            </a:pPr>
            <a:r>
              <a:rPr lang="da-DK" sz="1100" b="1" dirty="0">
                <a:solidFill>
                  <a:srgbClr val="000000"/>
                </a:solidFill>
                <a:latin typeface="Menlo Regular"/>
                <a:cs typeface="Menlo Regular"/>
              </a:rPr>
              <a:t>CA	</a:t>
            </a:r>
            <a:r>
              <a:rPr lang="da-DK" sz="1100" b="1" dirty="0" smtClean="0">
                <a:solidFill>
                  <a:srgbClr val="000000"/>
                </a:solidFill>
                <a:latin typeface="Menlo Regular"/>
                <a:cs typeface="Menlo Regular"/>
              </a:rPr>
              <a:t> 1,157</a:t>
            </a:r>
            <a:r>
              <a:rPr lang="da-DK" sz="1100" b="1" dirty="0">
                <a:solidFill>
                  <a:srgbClr val="000000"/>
                </a:solidFill>
                <a:latin typeface="Menlo Regular"/>
                <a:cs typeface="Menlo Regular"/>
              </a:rPr>
              <a:t>	</a:t>
            </a:r>
            <a:r>
              <a:rPr lang="da-DK" sz="1100" b="1" dirty="0" smtClean="0">
                <a:solidFill>
                  <a:srgbClr val="000000"/>
                </a:solidFill>
                <a:latin typeface="Menlo Regular"/>
                <a:cs typeface="Menlo Regular"/>
              </a:rPr>
              <a:t>  593,756</a:t>
            </a:r>
            <a:r>
              <a:rPr lang="da-DK" sz="1100" b="1" dirty="0">
                <a:solidFill>
                  <a:srgbClr val="000000"/>
                </a:solidFill>
                <a:latin typeface="Menlo Regular"/>
                <a:cs typeface="Menlo Regular"/>
              </a:rPr>
              <a:t>	</a:t>
            </a:r>
            <a:r>
              <a:rPr lang="da-DK" sz="1100" b="1" dirty="0" smtClean="0">
                <a:solidFill>
                  <a:srgbClr val="000000"/>
                </a:solidFill>
                <a:latin typeface="Menlo Regular"/>
                <a:cs typeface="Menlo Regular"/>
              </a:rPr>
              <a:t>  194	</a:t>
            </a:r>
            <a:r>
              <a:rPr lang="da-DK" sz="1100" b="1" dirty="0">
                <a:solidFill>
                  <a:srgbClr val="000000"/>
                </a:solidFill>
                <a:latin typeface="Menlo Regular"/>
                <a:cs typeface="Menlo Regular"/>
              </a:rPr>
              <a:t>	Canada 	</a:t>
            </a:r>
          </a:p>
          <a:p>
            <a:pPr marL="0" indent="0">
              <a:spcBef>
                <a:spcPts val="0"/>
              </a:spcBef>
              <a:buNone/>
            </a:pPr>
            <a:r>
              <a:rPr lang="da-DK" sz="1100" b="1" dirty="0">
                <a:solidFill>
                  <a:srgbClr val="000000"/>
                </a:solidFill>
                <a:latin typeface="Menlo Regular"/>
                <a:cs typeface="Menlo Regular"/>
              </a:rPr>
              <a:t>AG	</a:t>
            </a:r>
            <a:r>
              <a:rPr lang="da-DK" sz="1100" b="1" dirty="0" smtClean="0">
                <a:solidFill>
                  <a:srgbClr val="000000"/>
                </a:solidFill>
                <a:latin typeface="Menlo Regular"/>
                <a:cs typeface="Menlo Regular"/>
              </a:rPr>
              <a:t>    10</a:t>
            </a:r>
            <a:r>
              <a:rPr lang="da-DK" sz="1100" b="1" dirty="0">
                <a:solidFill>
                  <a:srgbClr val="000000"/>
                </a:solidFill>
                <a:latin typeface="Menlo Regular"/>
                <a:cs typeface="Menlo Regular"/>
              </a:rPr>
              <a:t>	</a:t>
            </a:r>
            <a:r>
              <a:rPr lang="da-DK" sz="1100" b="1" dirty="0" smtClean="0">
                <a:solidFill>
                  <a:srgbClr val="000000"/>
                </a:solidFill>
                <a:latin typeface="Menlo Regular"/>
                <a:cs typeface="Menlo Regular"/>
              </a:rPr>
              <a:t>    5,264</a:t>
            </a:r>
            <a:r>
              <a:rPr lang="da-DK" sz="1100" b="1" dirty="0">
                <a:solidFill>
                  <a:srgbClr val="000000"/>
                </a:solidFill>
                <a:latin typeface="Menlo Regular"/>
                <a:cs typeface="Menlo Regular"/>
              </a:rPr>
              <a:t>	</a:t>
            </a:r>
            <a:r>
              <a:rPr lang="da-DK" sz="1100" b="1" dirty="0" smtClean="0">
                <a:solidFill>
                  <a:srgbClr val="000000"/>
                </a:solidFill>
                <a:latin typeface="Menlo Regular"/>
                <a:cs typeface="Menlo Regular"/>
              </a:rPr>
              <a:t>  189	</a:t>
            </a:r>
            <a:r>
              <a:rPr lang="da-DK" sz="1100" b="1" dirty="0">
                <a:solidFill>
                  <a:srgbClr val="000000"/>
                </a:solidFill>
                <a:latin typeface="Menlo Regular"/>
                <a:cs typeface="Menlo Regular"/>
              </a:rPr>
              <a:t>	Antigua and Barbuda	</a:t>
            </a:r>
          </a:p>
          <a:p>
            <a:pPr marL="0" indent="0">
              <a:spcBef>
                <a:spcPts val="0"/>
              </a:spcBef>
              <a:buNone/>
            </a:pPr>
            <a:endParaRPr lang="en-US" sz="1100" b="1" dirty="0">
              <a:latin typeface="Menlo Regular"/>
              <a:cs typeface="Menlo Regular"/>
            </a:endParaRPr>
          </a:p>
        </p:txBody>
      </p:sp>
      <p:sp>
        <p:nvSpPr>
          <p:cNvPr id="4" name="TextBox 3"/>
          <p:cNvSpPr txBox="1"/>
          <p:nvPr/>
        </p:nvSpPr>
        <p:spPr>
          <a:xfrm>
            <a:off x="124510" y="6126163"/>
            <a:ext cx="9271619" cy="646331"/>
          </a:xfrm>
          <a:prstGeom prst="rect">
            <a:avLst/>
          </a:prstGeom>
          <a:noFill/>
        </p:spPr>
        <p:txBody>
          <a:bodyPr wrap="square" rtlCol="0">
            <a:spAutoFit/>
          </a:bodyPr>
          <a:lstStyle/>
          <a:p>
            <a:r>
              <a:rPr lang="en-US" dirty="0" smtClean="0">
                <a:solidFill>
                  <a:schemeClr val="bg1">
                    <a:lumMod val="50000"/>
                  </a:schemeClr>
                </a:solidFill>
                <a:latin typeface="AhnbergHand"/>
                <a:cs typeface="AhnbergHand"/>
              </a:rPr>
              <a:t>This is the top 25 countries with the highest </a:t>
            </a:r>
            <a:r>
              <a:rPr lang="en-US" dirty="0" smtClean="0">
                <a:solidFill>
                  <a:srgbClr val="FF0000"/>
                </a:solidFill>
                <a:latin typeface="AhnbergHand"/>
                <a:cs typeface="AhnbergHand"/>
              </a:rPr>
              <a:t>relative </a:t>
            </a:r>
            <a:r>
              <a:rPr lang="en-US" dirty="0" smtClean="0">
                <a:solidFill>
                  <a:schemeClr val="bg1">
                    <a:lumMod val="50000"/>
                  </a:schemeClr>
                </a:solidFill>
                <a:latin typeface="AhnbergHand"/>
                <a:cs typeface="AhnbergHand"/>
              </a:rPr>
              <a:t>rate of stalking</a:t>
            </a:r>
          </a:p>
          <a:p>
            <a:r>
              <a:rPr lang="en-US" dirty="0">
                <a:solidFill>
                  <a:schemeClr val="bg1">
                    <a:lumMod val="50000"/>
                  </a:schemeClr>
                </a:solidFill>
                <a:latin typeface="AhnbergHand"/>
                <a:cs typeface="AhnbergHand"/>
              </a:rPr>
              <a:t>f</a:t>
            </a:r>
            <a:r>
              <a:rPr lang="en-US" dirty="0" smtClean="0">
                <a:solidFill>
                  <a:schemeClr val="bg1">
                    <a:lumMod val="50000"/>
                  </a:schemeClr>
                </a:solidFill>
                <a:latin typeface="AhnbergHand"/>
                <a:cs typeface="AhnbergHand"/>
              </a:rPr>
              <a:t>rom this particular stalker</a:t>
            </a:r>
          </a:p>
        </p:txBody>
      </p:sp>
    </p:spTree>
    <p:extLst>
      <p:ext uri="{BB962C8B-B14F-4D97-AF65-F5344CB8AC3E}">
        <p14:creationId xmlns:p14="http://schemas.microsoft.com/office/powerpoint/2010/main" val="210661609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Stalking Delay </a:t>
            </a:r>
            <a:r>
              <a:rPr lang="en-US" dirty="0"/>
              <a:t>D</a:t>
            </a:r>
            <a:r>
              <a:rPr lang="en-US" dirty="0" smtClean="0"/>
              <a:t>istribution</a:t>
            </a:r>
            <a:endParaRPr lang="en-US" dirty="0"/>
          </a:p>
        </p:txBody>
      </p:sp>
      <p:sp>
        <p:nvSpPr>
          <p:cNvPr id="3" name="Content Placeholder 2"/>
          <p:cNvSpPr>
            <a:spLocks noGrp="1"/>
          </p:cNvSpPr>
          <p:nvPr>
            <p:ph idx="1"/>
          </p:nvPr>
        </p:nvSpPr>
        <p:spPr/>
        <p:txBody>
          <a:bodyPr/>
          <a:lstStyle/>
          <a:p>
            <a:pPr marL="0" indent="0">
              <a:buNone/>
            </a:pPr>
            <a:r>
              <a:rPr lang="en-US" dirty="0" smtClean="0"/>
              <a:t>Is this stalking instant, or delayed?</a:t>
            </a:r>
          </a:p>
          <a:p>
            <a:pPr lvl="1"/>
            <a:r>
              <a:rPr lang="en-US" dirty="0" smtClean="0"/>
              <a:t>The average interval between the initial URL fetch and the second fetch from this net is 74 seconds. What’s </a:t>
            </a:r>
            <a:r>
              <a:rPr lang="en-US" dirty="0"/>
              <a:t>the </a:t>
            </a:r>
            <a:r>
              <a:rPr lang="en-US" dirty="0" smtClean="0"/>
              <a:t>distribution in delay times?</a:t>
            </a:r>
            <a:endParaRPr lang="en-US" dirty="0"/>
          </a:p>
          <a:p>
            <a:endParaRPr lang="en-US" dirty="0"/>
          </a:p>
        </p:txBody>
      </p:sp>
    </p:spTree>
    <p:extLst>
      <p:ext uri="{BB962C8B-B14F-4D97-AF65-F5344CB8AC3E}">
        <p14:creationId xmlns:p14="http://schemas.microsoft.com/office/powerpoint/2010/main" val="3603070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ig1.pdf"/>
          <p:cNvPicPr>
            <a:picLocks noGrp="1" noChangeAspect="1"/>
          </p:cNvPicPr>
          <p:nvPr>
            <p:ph idx="1"/>
          </p:nvPr>
        </p:nvPicPr>
        <p:blipFill rotWithShape="1">
          <a:blip r:embed="rId2">
            <a:extLst>
              <a:ext uri="{28A0092B-C50C-407E-A947-70E740481C1C}">
                <a14:useLocalDpi xmlns:a14="http://schemas.microsoft.com/office/drawing/2010/main" val="0"/>
              </a:ext>
            </a:extLst>
          </a:blip>
          <a:srcRect t="-168" b="-506"/>
          <a:stretch/>
        </p:blipFill>
        <p:spPr>
          <a:xfrm>
            <a:off x="457200" y="964314"/>
            <a:ext cx="8229600" cy="5817246"/>
          </a:xfrm>
        </p:spPr>
      </p:pic>
      <p:sp>
        <p:nvSpPr>
          <p:cNvPr id="2" name="Title 1"/>
          <p:cNvSpPr>
            <a:spLocks noGrp="1"/>
          </p:cNvSpPr>
          <p:nvPr>
            <p:ph type="title"/>
          </p:nvPr>
        </p:nvSpPr>
        <p:spPr>
          <a:xfrm>
            <a:off x="457200" y="94318"/>
            <a:ext cx="8229600" cy="1143000"/>
          </a:xfrm>
        </p:spPr>
        <p:txBody>
          <a:bodyPr/>
          <a:lstStyle/>
          <a:p>
            <a:r>
              <a:rPr lang="en-US" dirty="0" smtClean="0"/>
              <a:t>Distribution of Stalking Delay</a:t>
            </a:r>
            <a:endParaRPr lang="en-US" dirty="0"/>
          </a:p>
        </p:txBody>
      </p:sp>
      <p:sp>
        <p:nvSpPr>
          <p:cNvPr id="5" name="TextBox 4"/>
          <p:cNvSpPr txBox="1"/>
          <p:nvPr/>
        </p:nvSpPr>
        <p:spPr>
          <a:xfrm>
            <a:off x="2537359" y="2954594"/>
            <a:ext cx="4688071" cy="1477328"/>
          </a:xfrm>
          <a:prstGeom prst="rect">
            <a:avLst/>
          </a:prstGeom>
          <a:noFill/>
        </p:spPr>
        <p:txBody>
          <a:bodyPr wrap="square" rtlCol="0">
            <a:spAutoFit/>
          </a:bodyPr>
          <a:lstStyle/>
          <a:p>
            <a:r>
              <a:rPr lang="en-US" dirty="0" smtClean="0">
                <a:latin typeface="AhnbergHand"/>
                <a:cs typeface="AhnbergHand"/>
              </a:rPr>
              <a:t>Most of these stalking fetches happen with 3 seconds of the initial fetch</a:t>
            </a:r>
          </a:p>
          <a:p>
            <a:endParaRPr lang="en-US" dirty="0">
              <a:latin typeface="AhnbergHand"/>
              <a:cs typeface="AhnbergHand"/>
            </a:endParaRPr>
          </a:p>
          <a:p>
            <a:r>
              <a:rPr lang="en-US" dirty="0" smtClean="0">
                <a:latin typeface="AhnbergHand"/>
                <a:cs typeface="AhnbergHand"/>
              </a:rPr>
              <a:t>(But a small set extend this delay to hours)</a:t>
            </a:r>
          </a:p>
        </p:txBody>
      </p:sp>
      <p:sp>
        <p:nvSpPr>
          <p:cNvPr id="6" name="Freeform 5"/>
          <p:cNvSpPr/>
          <p:nvPr/>
        </p:nvSpPr>
        <p:spPr>
          <a:xfrm>
            <a:off x="426957" y="1408959"/>
            <a:ext cx="1956037" cy="5043124"/>
          </a:xfrm>
          <a:custGeom>
            <a:avLst/>
            <a:gdLst>
              <a:gd name="connsiteX0" fmla="*/ 240848 w 1956037"/>
              <a:gd name="connsiteY0" fmla="*/ 4536192 h 5043124"/>
              <a:gd name="connsiteX1" fmla="*/ 744438 w 1956037"/>
              <a:gd name="connsiteY1" fmla="*/ 5028884 h 5043124"/>
              <a:gd name="connsiteX2" fmla="*/ 1237081 w 1956037"/>
              <a:gd name="connsiteY2" fmla="*/ 4043500 h 5043124"/>
              <a:gd name="connsiteX3" fmla="*/ 1904886 w 1956037"/>
              <a:gd name="connsiteY3" fmla="*/ 2631116 h 5043124"/>
              <a:gd name="connsiteX4" fmla="*/ 1893939 w 1956037"/>
              <a:gd name="connsiteY4" fmla="*/ 1601937 h 5043124"/>
              <a:gd name="connsiteX5" fmla="*/ 1762567 w 1956037"/>
              <a:gd name="connsiteY5" fmla="*/ 189553 h 5043124"/>
              <a:gd name="connsiteX6" fmla="*/ 1061919 w 1956037"/>
              <a:gd name="connsiteY6" fmla="*/ 309989 h 5043124"/>
              <a:gd name="connsiteX7" fmla="*/ 328429 w 1956037"/>
              <a:gd name="connsiteY7" fmla="*/ 2893885 h 5043124"/>
              <a:gd name="connsiteX8" fmla="*/ 0 w 1956037"/>
              <a:gd name="connsiteY8" fmla="*/ 4777064 h 5043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6037" h="5043124">
                <a:moveTo>
                  <a:pt x="240848" y="4536192"/>
                </a:moveTo>
                <a:cubicBezTo>
                  <a:pt x="409623" y="4823595"/>
                  <a:pt x="578399" y="5110999"/>
                  <a:pt x="744438" y="5028884"/>
                </a:cubicBezTo>
                <a:cubicBezTo>
                  <a:pt x="910477" y="4946769"/>
                  <a:pt x="1043673" y="4443128"/>
                  <a:pt x="1237081" y="4043500"/>
                </a:cubicBezTo>
                <a:cubicBezTo>
                  <a:pt x="1430489" y="3643872"/>
                  <a:pt x="1795410" y="3038043"/>
                  <a:pt x="1904886" y="2631116"/>
                </a:cubicBezTo>
                <a:cubicBezTo>
                  <a:pt x="2014362" y="2224189"/>
                  <a:pt x="1917659" y="2008864"/>
                  <a:pt x="1893939" y="1601937"/>
                </a:cubicBezTo>
                <a:cubicBezTo>
                  <a:pt x="1870219" y="1195010"/>
                  <a:pt x="1901237" y="404878"/>
                  <a:pt x="1762567" y="189553"/>
                </a:cubicBezTo>
                <a:cubicBezTo>
                  <a:pt x="1623897" y="-25772"/>
                  <a:pt x="1300942" y="-140733"/>
                  <a:pt x="1061919" y="309989"/>
                </a:cubicBezTo>
                <a:cubicBezTo>
                  <a:pt x="822896" y="760711"/>
                  <a:pt x="505416" y="2149372"/>
                  <a:pt x="328429" y="2893885"/>
                </a:cubicBezTo>
                <a:cubicBezTo>
                  <a:pt x="151442" y="3638397"/>
                  <a:pt x="0" y="4777064"/>
                  <a:pt x="0" y="4777064"/>
                </a:cubicBezTo>
              </a:path>
            </a:pathLst>
          </a:custGeom>
          <a:ln>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5167277" y="4286451"/>
            <a:ext cx="2893639" cy="1697692"/>
          </a:xfrm>
          <a:custGeom>
            <a:avLst/>
            <a:gdLst>
              <a:gd name="connsiteX0" fmla="*/ 0 w 2893639"/>
              <a:gd name="connsiteY0" fmla="*/ 27342 h 1697692"/>
              <a:gd name="connsiteX1" fmla="*/ 1094762 w 2893639"/>
              <a:gd name="connsiteY1" fmla="*/ 213470 h 1697692"/>
              <a:gd name="connsiteX2" fmla="*/ 2780695 w 2893639"/>
              <a:gd name="connsiteY2" fmla="*/ 1603957 h 1697692"/>
              <a:gd name="connsiteX3" fmla="*/ 2736905 w 2893639"/>
              <a:gd name="connsiteY3" fmla="*/ 1417828 h 1697692"/>
              <a:gd name="connsiteX4" fmla="*/ 2890172 w 2893639"/>
              <a:gd name="connsiteY4" fmla="*/ 1691546 h 1697692"/>
              <a:gd name="connsiteX5" fmla="*/ 2561743 w 2893639"/>
              <a:gd name="connsiteY5" fmla="*/ 1614905 h 1697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3639" h="1697692">
                <a:moveTo>
                  <a:pt x="0" y="27342"/>
                </a:moveTo>
                <a:cubicBezTo>
                  <a:pt x="315656" y="-10979"/>
                  <a:pt x="631313" y="-49299"/>
                  <a:pt x="1094762" y="213470"/>
                </a:cubicBezTo>
                <a:cubicBezTo>
                  <a:pt x="1558211" y="476239"/>
                  <a:pt x="2507005" y="1403231"/>
                  <a:pt x="2780695" y="1603957"/>
                </a:cubicBezTo>
                <a:cubicBezTo>
                  <a:pt x="3054385" y="1804683"/>
                  <a:pt x="2718659" y="1403230"/>
                  <a:pt x="2736905" y="1417828"/>
                </a:cubicBezTo>
                <a:cubicBezTo>
                  <a:pt x="2755151" y="1432426"/>
                  <a:pt x="2919366" y="1658700"/>
                  <a:pt x="2890172" y="1691546"/>
                </a:cubicBezTo>
                <a:cubicBezTo>
                  <a:pt x="2860978" y="1724392"/>
                  <a:pt x="2561743" y="1614905"/>
                  <a:pt x="2561743" y="1614905"/>
                </a:cubicBezTo>
              </a:path>
            </a:pathLst>
          </a:custGeom>
          <a:ln>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90214585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Agent strings</a:t>
            </a:r>
            <a:endParaRPr lang="en-US" dirty="0"/>
          </a:p>
        </p:txBody>
      </p:sp>
      <p:sp>
        <p:nvSpPr>
          <p:cNvPr id="3" name="Content Placeholder 2"/>
          <p:cNvSpPr>
            <a:spLocks noGrp="1"/>
          </p:cNvSpPr>
          <p:nvPr>
            <p:ph idx="1"/>
          </p:nvPr>
        </p:nvSpPr>
        <p:spPr/>
        <p:txBody>
          <a:bodyPr/>
          <a:lstStyle/>
          <a:p>
            <a:r>
              <a:rPr lang="en-US" dirty="0" smtClean="0"/>
              <a:t>What User Agent string is used by the stalker?</a:t>
            </a:r>
          </a:p>
          <a:p>
            <a:r>
              <a:rPr lang="en-US" dirty="0" smtClean="0"/>
              <a:t>What User Agent strings are used by the stalked?</a:t>
            </a:r>
          </a:p>
        </p:txBody>
      </p:sp>
    </p:spTree>
    <p:extLst>
      <p:ext uri="{BB962C8B-B14F-4D97-AF65-F5344CB8AC3E}">
        <p14:creationId xmlns:p14="http://schemas.microsoft.com/office/powerpoint/2010/main" val="203424428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Stalker’s User Agent String</a:t>
            </a:r>
            <a:endParaRPr lang="en-US" dirty="0"/>
          </a:p>
        </p:txBody>
      </p:sp>
      <p:sp>
        <p:nvSpPr>
          <p:cNvPr id="3" name="Content Placeholder 2"/>
          <p:cNvSpPr>
            <a:spLocks noGrp="1"/>
          </p:cNvSpPr>
          <p:nvPr>
            <p:ph idx="1"/>
          </p:nvPr>
        </p:nvSpPr>
        <p:spPr/>
        <p:txBody>
          <a:bodyPr/>
          <a:lstStyle/>
          <a:p>
            <a:pPr marL="0" indent="0">
              <a:buNone/>
            </a:pPr>
            <a:r>
              <a:rPr lang="pl-PL" dirty="0" smtClean="0"/>
              <a:t>Mozilla</a:t>
            </a:r>
            <a:r>
              <a:rPr lang="pl-PL" dirty="0"/>
              <a:t>/4.0 (</a:t>
            </a:r>
            <a:r>
              <a:rPr lang="pl-PL" dirty="0" err="1"/>
              <a:t>compatible</a:t>
            </a:r>
            <a:r>
              <a:rPr lang="pl-PL" dirty="0"/>
              <a:t>; MSIE 6.0; Windows NT 5.1; SV1; .NET CLR 2.0.50727; MAXTHON 2.0)</a:t>
            </a:r>
            <a:endParaRPr lang="en-US" dirty="0"/>
          </a:p>
        </p:txBody>
      </p:sp>
    </p:spTree>
    <p:extLst>
      <p:ext uri="{BB962C8B-B14F-4D97-AF65-F5344CB8AC3E}">
        <p14:creationId xmlns:p14="http://schemas.microsoft.com/office/powerpoint/2010/main" val="389427606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Top 25 User Agent Strings of the stalked systems</a:t>
            </a:r>
            <a:endParaRPr lang="en-US" dirty="0"/>
          </a:p>
        </p:txBody>
      </p:sp>
      <p:sp>
        <p:nvSpPr>
          <p:cNvPr id="3" name="Content Placeholder 2"/>
          <p:cNvSpPr>
            <a:spLocks noGrp="1"/>
          </p:cNvSpPr>
          <p:nvPr>
            <p:ph idx="1"/>
          </p:nvPr>
        </p:nvSpPr>
        <p:spPr/>
        <p:txBody>
          <a:bodyPr>
            <a:noAutofit/>
          </a:bodyPr>
          <a:lstStyle/>
          <a:p>
            <a:pPr marL="0" indent="0">
              <a:buNone/>
            </a:pPr>
            <a:r>
              <a:rPr lang="en-US" sz="1050" dirty="0" smtClean="0"/>
              <a:t>6,068 </a:t>
            </a:r>
            <a:r>
              <a:rPr lang="en-US" sz="1050" dirty="0"/>
              <a:t>Mozilla/5.0 (Windows NT 5.1) </a:t>
            </a:r>
            <a:r>
              <a:rPr lang="en-US" sz="1050" dirty="0" err="1"/>
              <a:t>AppleWebKit</a:t>
            </a:r>
            <a:r>
              <a:rPr lang="en-US" sz="1050" dirty="0"/>
              <a:t>/537.36 (KHTML, like Gecko) Chrome/28.0.1500.95 Safari/537.36 SE 2.X </a:t>
            </a:r>
            <a:r>
              <a:rPr lang="en-US" sz="1050" dirty="0" err="1"/>
              <a:t>MetaSr</a:t>
            </a:r>
            <a:r>
              <a:rPr lang="en-US" sz="1050" dirty="0"/>
              <a:t> 1.0</a:t>
            </a:r>
          </a:p>
          <a:p>
            <a:pPr marL="0" indent="0">
              <a:buNone/>
            </a:pPr>
            <a:r>
              <a:rPr lang="en-US" sz="1050" dirty="0" smtClean="0"/>
              <a:t>5,458 </a:t>
            </a:r>
            <a:r>
              <a:rPr lang="en-US" sz="1050" dirty="0"/>
              <a:t>Mozilla/5.0 (Windows NT 6.1; WOW64) </a:t>
            </a:r>
            <a:r>
              <a:rPr lang="en-US" sz="1050" dirty="0" err="1"/>
              <a:t>AppleWebKit</a:t>
            </a:r>
            <a:r>
              <a:rPr lang="en-US" sz="1050" dirty="0"/>
              <a:t>/537.36 (KHTML, like Gecko) Chrome/28.0.1500.95 Safari/537.36 SE 2.X </a:t>
            </a:r>
            <a:r>
              <a:rPr lang="en-US" sz="1050" dirty="0" err="1"/>
              <a:t>MetaSr</a:t>
            </a:r>
            <a:r>
              <a:rPr lang="en-US" sz="1050" dirty="0"/>
              <a:t> 1.0</a:t>
            </a:r>
          </a:p>
          <a:p>
            <a:pPr marL="0" indent="0">
              <a:buNone/>
            </a:pPr>
            <a:r>
              <a:rPr lang="en-US" sz="1050" dirty="0" smtClean="0"/>
              <a:t>5,389 </a:t>
            </a:r>
            <a:r>
              <a:rPr lang="en-US" sz="1050" dirty="0"/>
              <a:t>Mozilla/5.0 (Windows NT 6.1; WOW64) </a:t>
            </a:r>
            <a:r>
              <a:rPr lang="en-US" sz="1050" dirty="0" err="1"/>
              <a:t>AppleWebKit</a:t>
            </a:r>
            <a:r>
              <a:rPr lang="en-US" sz="1050" dirty="0"/>
              <a:t>/537.36 (KHTML, like Gecko) Chrome/33.0.1750.154 Safari/537.36</a:t>
            </a:r>
          </a:p>
          <a:p>
            <a:pPr marL="0" indent="0">
              <a:buNone/>
            </a:pPr>
            <a:r>
              <a:rPr lang="en-US" sz="1050" dirty="0" smtClean="0"/>
              <a:t>5,029 </a:t>
            </a:r>
            <a:r>
              <a:rPr lang="en-US" sz="1050" dirty="0"/>
              <a:t>Mozilla/5.0 (Windows NT 6.1; WOW64) </a:t>
            </a:r>
            <a:r>
              <a:rPr lang="en-US" sz="1050" dirty="0" err="1"/>
              <a:t>AppleWebKit</a:t>
            </a:r>
            <a:r>
              <a:rPr lang="en-US" sz="1050" dirty="0"/>
              <a:t>/537.36 (KHTML, like Gecko) Chrome/32.0.1700.107 Safari/537.36</a:t>
            </a:r>
          </a:p>
          <a:p>
            <a:pPr marL="0" indent="0">
              <a:buNone/>
            </a:pPr>
            <a:r>
              <a:rPr lang="en-US" sz="1050" dirty="0" smtClean="0"/>
              <a:t>4,669 </a:t>
            </a:r>
            <a:r>
              <a:rPr lang="en-US" sz="1050" dirty="0"/>
              <a:t>Mozilla/5.0 (Windows NT 6.1) </a:t>
            </a:r>
            <a:r>
              <a:rPr lang="en-US" sz="1050" dirty="0" err="1"/>
              <a:t>AppleWebKit</a:t>
            </a:r>
            <a:r>
              <a:rPr lang="en-US" sz="1050" dirty="0"/>
              <a:t>/537.36 (KHTML, like Gecko) Chrome/28.0.1500.95 Safari/537.36 SE 2.X </a:t>
            </a:r>
            <a:r>
              <a:rPr lang="en-US" sz="1050" dirty="0" err="1"/>
              <a:t>MetaSr</a:t>
            </a:r>
            <a:r>
              <a:rPr lang="en-US" sz="1050" dirty="0"/>
              <a:t> 1.0</a:t>
            </a:r>
          </a:p>
          <a:p>
            <a:pPr marL="0" indent="0">
              <a:buNone/>
            </a:pPr>
            <a:r>
              <a:rPr lang="en-US" sz="1050" dirty="0" smtClean="0"/>
              <a:t>4,641 </a:t>
            </a:r>
            <a:r>
              <a:rPr lang="en-US" sz="1050" dirty="0"/>
              <a:t>Mozilla/5.0 (Windows NT 6.1; WOW64) </a:t>
            </a:r>
            <a:r>
              <a:rPr lang="en-US" sz="1050" dirty="0" err="1"/>
              <a:t>AppleWebKit</a:t>
            </a:r>
            <a:r>
              <a:rPr lang="en-US" sz="1050" dirty="0"/>
              <a:t>/537.36 (KHTML, like Gecko) Chrome/31.0.1650.63 Safari/537.36</a:t>
            </a:r>
          </a:p>
          <a:p>
            <a:pPr marL="0" indent="0">
              <a:buNone/>
            </a:pPr>
            <a:r>
              <a:rPr lang="en-US" sz="1050" dirty="0" smtClean="0"/>
              <a:t>3,382 </a:t>
            </a:r>
            <a:r>
              <a:rPr lang="en-US" sz="1050" dirty="0"/>
              <a:t>Mozilla/5.0 (Windows NT 6.1) </a:t>
            </a:r>
            <a:r>
              <a:rPr lang="en-US" sz="1050" dirty="0" err="1"/>
              <a:t>AppleWebKit</a:t>
            </a:r>
            <a:r>
              <a:rPr lang="en-US" sz="1050" dirty="0"/>
              <a:t>/537.36 (KHTML, like Gecko) Chrome/31.0.1650.63 Safari/537.36</a:t>
            </a:r>
          </a:p>
          <a:p>
            <a:pPr marL="0" indent="0">
              <a:buNone/>
            </a:pPr>
            <a:r>
              <a:rPr lang="pl-PL" sz="1050" dirty="0" smtClean="0"/>
              <a:t>3,265 </a:t>
            </a:r>
            <a:r>
              <a:rPr lang="pl-PL" sz="1050" dirty="0"/>
              <a:t>Mozilla/5.0 (Windows NT 6.1; WOW64; rv:26.0) </a:t>
            </a:r>
            <a:r>
              <a:rPr lang="pl-PL" sz="1050" dirty="0" err="1"/>
              <a:t>Gecko</a:t>
            </a:r>
            <a:r>
              <a:rPr lang="pl-PL" sz="1050" dirty="0"/>
              <a:t>/20100101 </a:t>
            </a:r>
            <a:r>
              <a:rPr lang="pl-PL" sz="1050" dirty="0" err="1"/>
              <a:t>Firefox</a:t>
            </a:r>
            <a:r>
              <a:rPr lang="pl-PL" sz="1050" dirty="0"/>
              <a:t>/26.0</a:t>
            </a:r>
          </a:p>
          <a:p>
            <a:pPr marL="0" indent="0">
              <a:buNone/>
            </a:pPr>
            <a:r>
              <a:rPr lang="en-US" sz="1050" dirty="0" smtClean="0"/>
              <a:t>3,084 </a:t>
            </a:r>
            <a:r>
              <a:rPr lang="en-US" sz="1050" dirty="0"/>
              <a:t>Mozilla/5.0 (Windows NT 6.1) </a:t>
            </a:r>
            <a:r>
              <a:rPr lang="en-US" sz="1050" dirty="0" err="1"/>
              <a:t>AppleWebKit</a:t>
            </a:r>
            <a:r>
              <a:rPr lang="en-US" sz="1050" dirty="0"/>
              <a:t>/537.36 (KHTML, like Gecko) Chrome/32.0.1700.107 Safari/537.36</a:t>
            </a:r>
          </a:p>
          <a:p>
            <a:pPr marL="0" indent="0">
              <a:buNone/>
            </a:pPr>
            <a:r>
              <a:rPr lang="en-US" sz="1050" dirty="0" smtClean="0"/>
              <a:t>2,915 </a:t>
            </a:r>
            <a:r>
              <a:rPr lang="en-US" sz="1050" dirty="0"/>
              <a:t>Mozilla/5.0 (Windows NT 6.1; WOW64) </a:t>
            </a:r>
            <a:r>
              <a:rPr lang="en-US" sz="1050" dirty="0" err="1"/>
              <a:t>AppleWebKit</a:t>
            </a:r>
            <a:r>
              <a:rPr lang="en-US" sz="1050" dirty="0"/>
              <a:t>/537.36 (KHTML, like Gecko) Chrome/32.0.1700.76 Safari/537.36</a:t>
            </a:r>
          </a:p>
          <a:p>
            <a:pPr marL="0" indent="0">
              <a:buNone/>
            </a:pPr>
            <a:r>
              <a:rPr lang="en-US" sz="1050" dirty="0" smtClean="0"/>
              <a:t>2,813 </a:t>
            </a:r>
            <a:r>
              <a:rPr lang="en-US" sz="1050" dirty="0"/>
              <a:t>Mozilla/5.0 (Windows NT 6.1) </a:t>
            </a:r>
            <a:r>
              <a:rPr lang="en-US" sz="1050" dirty="0" err="1"/>
              <a:t>AppleWebKit</a:t>
            </a:r>
            <a:r>
              <a:rPr lang="en-US" sz="1050" dirty="0"/>
              <a:t>/537.36 (KHTML, like Gecko) Chrome/33.0.1750.154 Safari/537.36</a:t>
            </a:r>
          </a:p>
          <a:p>
            <a:pPr marL="0" indent="0">
              <a:buNone/>
            </a:pPr>
            <a:r>
              <a:rPr lang="pl-PL" sz="1050" dirty="0" smtClean="0"/>
              <a:t>2,813 </a:t>
            </a:r>
            <a:r>
              <a:rPr lang="pl-PL" sz="1050" dirty="0"/>
              <a:t>Mozilla/5.0 (Windows NT 6.1; WOW64; rv:27.0) </a:t>
            </a:r>
            <a:r>
              <a:rPr lang="pl-PL" sz="1050" dirty="0" err="1"/>
              <a:t>Gecko</a:t>
            </a:r>
            <a:r>
              <a:rPr lang="pl-PL" sz="1050" dirty="0"/>
              <a:t>/20100101 </a:t>
            </a:r>
            <a:r>
              <a:rPr lang="pl-PL" sz="1050" dirty="0" err="1"/>
              <a:t>Firefox</a:t>
            </a:r>
            <a:r>
              <a:rPr lang="pl-PL" sz="1050" dirty="0"/>
              <a:t>/27.0</a:t>
            </a:r>
          </a:p>
          <a:p>
            <a:pPr marL="0" indent="0">
              <a:buNone/>
            </a:pPr>
            <a:r>
              <a:rPr lang="en-US" sz="1050" dirty="0" smtClean="0"/>
              <a:t>2,765 </a:t>
            </a:r>
            <a:r>
              <a:rPr lang="en-US" sz="1050" dirty="0"/>
              <a:t>Mozilla/5.0 (Windows NT 6.1; WOW64) </a:t>
            </a:r>
            <a:r>
              <a:rPr lang="en-US" sz="1050" dirty="0" err="1"/>
              <a:t>AppleWebKit</a:t>
            </a:r>
            <a:r>
              <a:rPr lang="en-US" sz="1050" dirty="0"/>
              <a:t>/537.1 (KHTML, like Gecko) Chrome/21.0.1180.89 Safari/537.1</a:t>
            </a:r>
          </a:p>
          <a:p>
            <a:pPr marL="0" indent="0">
              <a:buNone/>
            </a:pPr>
            <a:r>
              <a:rPr lang="en-US" sz="1050" dirty="0" smtClean="0"/>
              <a:t>2,653 </a:t>
            </a:r>
            <a:r>
              <a:rPr lang="en-US" sz="1050" dirty="0"/>
              <a:t>Mozilla/5.0 (Windows NT 6.1; WOW64) </a:t>
            </a:r>
            <a:r>
              <a:rPr lang="en-US" sz="1050" dirty="0" err="1"/>
              <a:t>AppleWebKit</a:t>
            </a:r>
            <a:r>
              <a:rPr lang="en-US" sz="1050" dirty="0"/>
              <a:t>/537.36 (KHTML, like Gecko) Chrome/33.0.1750.117 Safari/537.36</a:t>
            </a:r>
          </a:p>
          <a:p>
            <a:pPr marL="0" indent="0">
              <a:buNone/>
            </a:pPr>
            <a:r>
              <a:rPr lang="en-US" sz="1050" dirty="0" smtClean="0"/>
              <a:t>2,651 </a:t>
            </a:r>
            <a:r>
              <a:rPr lang="en-US" sz="1050" dirty="0"/>
              <a:t>Mozilla/5.0 (Windows NT 6.1; WOW64) </a:t>
            </a:r>
            <a:r>
              <a:rPr lang="en-US" sz="1050" dirty="0" err="1"/>
              <a:t>AppleWebKit</a:t>
            </a:r>
            <a:r>
              <a:rPr lang="en-US" sz="1050" dirty="0"/>
              <a:t>/537.36 (KHTML, like Gecko) Chrome/34.0.1847.131 Safari/537.36</a:t>
            </a:r>
          </a:p>
          <a:p>
            <a:pPr marL="0" indent="0">
              <a:buNone/>
            </a:pPr>
            <a:r>
              <a:rPr lang="en-US" sz="1050" dirty="0" smtClean="0"/>
              <a:t>2,416 </a:t>
            </a:r>
            <a:r>
              <a:rPr lang="en-US" sz="1050" dirty="0"/>
              <a:t>Mozilla/5.0 (Windows NT 6.1; WOW64) </a:t>
            </a:r>
            <a:r>
              <a:rPr lang="en-US" sz="1050" dirty="0" err="1"/>
              <a:t>AppleWebKit</a:t>
            </a:r>
            <a:r>
              <a:rPr lang="en-US" sz="1050" dirty="0"/>
              <a:t>/537.36 (KHTML, like Gecko) Chrome/34.0.1847.116 Safari/537.36</a:t>
            </a:r>
          </a:p>
          <a:p>
            <a:pPr marL="0" indent="0">
              <a:buNone/>
            </a:pPr>
            <a:r>
              <a:rPr lang="pl-PL" sz="1050" dirty="0" smtClean="0"/>
              <a:t>2,238 </a:t>
            </a:r>
            <a:r>
              <a:rPr lang="pl-PL" sz="1050" dirty="0"/>
              <a:t>Mozilla/5.0 (Windows NT 6.1; rv:26.0) </a:t>
            </a:r>
            <a:r>
              <a:rPr lang="pl-PL" sz="1050" dirty="0" err="1"/>
              <a:t>Gecko</a:t>
            </a:r>
            <a:r>
              <a:rPr lang="pl-PL" sz="1050" dirty="0"/>
              <a:t>/20100101 </a:t>
            </a:r>
            <a:r>
              <a:rPr lang="pl-PL" sz="1050" dirty="0" err="1"/>
              <a:t>Firefox</a:t>
            </a:r>
            <a:r>
              <a:rPr lang="pl-PL" sz="1050" dirty="0"/>
              <a:t>/26.0</a:t>
            </a:r>
          </a:p>
          <a:p>
            <a:pPr marL="0" indent="0">
              <a:buNone/>
            </a:pPr>
            <a:r>
              <a:rPr lang="pl-PL" sz="1050" dirty="0" smtClean="0"/>
              <a:t>2,222 </a:t>
            </a:r>
            <a:r>
              <a:rPr lang="pl-PL" sz="1050" dirty="0"/>
              <a:t>Mozilla/5.0 (Windows NT 5.1; rv:26.0) </a:t>
            </a:r>
            <a:r>
              <a:rPr lang="pl-PL" sz="1050" dirty="0" err="1"/>
              <a:t>Gecko</a:t>
            </a:r>
            <a:r>
              <a:rPr lang="pl-PL" sz="1050" dirty="0"/>
              <a:t>/20100101 </a:t>
            </a:r>
            <a:r>
              <a:rPr lang="pl-PL" sz="1050" dirty="0" err="1"/>
              <a:t>Firefox</a:t>
            </a:r>
            <a:r>
              <a:rPr lang="pl-PL" sz="1050" dirty="0"/>
              <a:t>/26.0</a:t>
            </a:r>
          </a:p>
          <a:p>
            <a:pPr marL="0" indent="0">
              <a:buNone/>
            </a:pPr>
            <a:r>
              <a:rPr lang="en-US" sz="1050" dirty="0" smtClean="0"/>
              <a:t>2,142 </a:t>
            </a:r>
            <a:r>
              <a:rPr lang="en-US" sz="1050" dirty="0"/>
              <a:t>Mozilla/5.0 (Windows NT 5.1) </a:t>
            </a:r>
            <a:r>
              <a:rPr lang="en-US" sz="1050" dirty="0" err="1"/>
              <a:t>AppleWebKit</a:t>
            </a:r>
            <a:r>
              <a:rPr lang="en-US" sz="1050" dirty="0"/>
              <a:t>/537.36 (KHTML, like Gecko) Chrome/32.0.1700.107 Safari/537.36</a:t>
            </a:r>
          </a:p>
          <a:p>
            <a:pPr marL="0" indent="0">
              <a:buNone/>
            </a:pPr>
            <a:r>
              <a:rPr lang="pl-PL" sz="1050" dirty="0" smtClean="0"/>
              <a:t>2,043 </a:t>
            </a:r>
            <a:r>
              <a:rPr lang="pl-PL" sz="1050" dirty="0"/>
              <a:t>Mozilla/5.0 (Windows NT 6.1; WOW64; rv:28.0) </a:t>
            </a:r>
            <a:r>
              <a:rPr lang="pl-PL" sz="1050" dirty="0" err="1"/>
              <a:t>Gecko</a:t>
            </a:r>
            <a:r>
              <a:rPr lang="pl-PL" sz="1050" dirty="0"/>
              <a:t>/20100101 </a:t>
            </a:r>
            <a:r>
              <a:rPr lang="pl-PL" sz="1050" dirty="0" err="1"/>
              <a:t>Firefox</a:t>
            </a:r>
            <a:r>
              <a:rPr lang="pl-PL" sz="1050" dirty="0"/>
              <a:t>/28.0</a:t>
            </a:r>
          </a:p>
          <a:p>
            <a:pPr marL="0" indent="0">
              <a:buNone/>
            </a:pPr>
            <a:r>
              <a:rPr lang="en-US" sz="1050" dirty="0" smtClean="0"/>
              <a:t>2,028 </a:t>
            </a:r>
            <a:r>
              <a:rPr lang="en-US" sz="1050" dirty="0"/>
              <a:t>Mozilla/5.0 (Windows NT 5.1) </a:t>
            </a:r>
            <a:r>
              <a:rPr lang="en-US" sz="1050" dirty="0" err="1"/>
              <a:t>AppleWebKit</a:t>
            </a:r>
            <a:r>
              <a:rPr lang="en-US" sz="1050" dirty="0"/>
              <a:t>/537.36 (KHTML, like Gecko) Chrome/31.0.1650.63 Safari/537.36</a:t>
            </a:r>
          </a:p>
          <a:p>
            <a:pPr marL="0" indent="0">
              <a:buNone/>
            </a:pPr>
            <a:r>
              <a:rPr lang="en-US" sz="1050" dirty="0" smtClean="0"/>
              <a:t>1,965 </a:t>
            </a:r>
            <a:r>
              <a:rPr lang="en-US" sz="1050" dirty="0"/>
              <a:t>Mozilla/5.0 (Windows NT 6.1) </a:t>
            </a:r>
            <a:r>
              <a:rPr lang="en-US" sz="1050" dirty="0" err="1"/>
              <a:t>AppleWebKit</a:t>
            </a:r>
            <a:r>
              <a:rPr lang="en-US" sz="1050" dirty="0"/>
              <a:t>/537.36 (KHTML, like Gecko) Chrome/32.0.1700.76 Safari/537.36</a:t>
            </a:r>
          </a:p>
          <a:p>
            <a:pPr marL="0" indent="0">
              <a:buNone/>
            </a:pPr>
            <a:r>
              <a:rPr lang="pl-PL" sz="1050" dirty="0" smtClean="0"/>
              <a:t>1,876 </a:t>
            </a:r>
            <a:r>
              <a:rPr lang="pl-PL" sz="1050" dirty="0"/>
              <a:t>Mozilla/5.0 (Windows NT 6.1; rv:27.0) </a:t>
            </a:r>
            <a:r>
              <a:rPr lang="pl-PL" sz="1050" dirty="0" err="1"/>
              <a:t>Gecko</a:t>
            </a:r>
            <a:r>
              <a:rPr lang="pl-PL" sz="1050" dirty="0"/>
              <a:t>/20100101 </a:t>
            </a:r>
            <a:r>
              <a:rPr lang="pl-PL" sz="1050" dirty="0" err="1"/>
              <a:t>Firefox</a:t>
            </a:r>
            <a:r>
              <a:rPr lang="pl-PL" sz="1050" dirty="0"/>
              <a:t>/27.0</a:t>
            </a:r>
          </a:p>
          <a:p>
            <a:pPr marL="0" indent="0">
              <a:buNone/>
            </a:pPr>
            <a:r>
              <a:rPr lang="en-US" sz="1050" dirty="0" smtClean="0"/>
              <a:t>1,846 </a:t>
            </a:r>
            <a:r>
              <a:rPr lang="en-US" sz="1050" dirty="0"/>
              <a:t>Mozilla/5.0 (Windows NT 6.1) </a:t>
            </a:r>
            <a:r>
              <a:rPr lang="en-US" sz="1050" dirty="0" err="1"/>
              <a:t>AppleWebKit</a:t>
            </a:r>
            <a:r>
              <a:rPr lang="en-US" sz="1050" dirty="0"/>
              <a:t>/537.36 (KHTML, like Gecko) Chrome/34.0.1847.131 Safari/537.36</a:t>
            </a:r>
          </a:p>
          <a:p>
            <a:pPr marL="0" indent="0">
              <a:buNone/>
            </a:pPr>
            <a:r>
              <a:rPr lang="en-US" sz="1050" dirty="0" smtClean="0"/>
              <a:t>1,813 </a:t>
            </a:r>
            <a:r>
              <a:rPr lang="en-US" sz="1050" dirty="0"/>
              <a:t>Mozilla/5.0 (Windows NT 6.1; WOW64) </a:t>
            </a:r>
            <a:r>
              <a:rPr lang="en-US" sz="1050" dirty="0" err="1"/>
              <a:t>AppleWebKit</a:t>
            </a:r>
            <a:r>
              <a:rPr lang="en-US" sz="1050" dirty="0"/>
              <a:t>/537.36 (KHTML, like Gecko) Chrome/32.0.1700.102 Safari/537.36</a:t>
            </a:r>
          </a:p>
        </p:txBody>
      </p:sp>
    </p:spTree>
    <p:extLst>
      <p:ext uri="{BB962C8B-B14F-4D97-AF65-F5344CB8AC3E}">
        <p14:creationId xmlns:p14="http://schemas.microsoft.com/office/powerpoint/2010/main" val="398933533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Top 25 User Agent Strings of the stalked systems</a:t>
            </a:r>
            <a:endParaRPr lang="en-US" dirty="0"/>
          </a:p>
        </p:txBody>
      </p:sp>
      <p:sp>
        <p:nvSpPr>
          <p:cNvPr id="3" name="Content Placeholder 2"/>
          <p:cNvSpPr>
            <a:spLocks noGrp="1"/>
          </p:cNvSpPr>
          <p:nvPr>
            <p:ph idx="1"/>
          </p:nvPr>
        </p:nvSpPr>
        <p:spPr/>
        <p:txBody>
          <a:bodyPr>
            <a:noAutofit/>
          </a:bodyPr>
          <a:lstStyle/>
          <a:p>
            <a:pPr marL="0" indent="0">
              <a:buNone/>
            </a:pPr>
            <a:r>
              <a:rPr lang="en-US" sz="1050" dirty="0" smtClean="0"/>
              <a:t>6,068 </a:t>
            </a:r>
            <a:r>
              <a:rPr lang="en-US" sz="1050" dirty="0"/>
              <a:t>Mozilla/5.0 (Windows NT 5.1) </a:t>
            </a:r>
            <a:r>
              <a:rPr lang="en-US" sz="1050" dirty="0" err="1"/>
              <a:t>AppleWebKit</a:t>
            </a:r>
            <a:r>
              <a:rPr lang="en-US" sz="1050" dirty="0"/>
              <a:t>/537.36 (KHTML, like Gecko) Chrome/28.0.1500.95 Safari/537.36 SE 2.X </a:t>
            </a:r>
            <a:r>
              <a:rPr lang="en-US" sz="1050" dirty="0" err="1"/>
              <a:t>MetaSr</a:t>
            </a:r>
            <a:r>
              <a:rPr lang="en-US" sz="1050" dirty="0"/>
              <a:t> 1.0</a:t>
            </a:r>
          </a:p>
          <a:p>
            <a:pPr marL="0" indent="0">
              <a:buNone/>
            </a:pPr>
            <a:r>
              <a:rPr lang="en-US" sz="1050" dirty="0" smtClean="0"/>
              <a:t>5,458 </a:t>
            </a:r>
            <a:r>
              <a:rPr lang="en-US" sz="1050" dirty="0"/>
              <a:t>Mozilla/5.0 (Windows NT 6.1; WOW64) </a:t>
            </a:r>
            <a:r>
              <a:rPr lang="en-US" sz="1050" dirty="0" err="1"/>
              <a:t>AppleWebKit</a:t>
            </a:r>
            <a:r>
              <a:rPr lang="en-US" sz="1050" dirty="0"/>
              <a:t>/537.36 (KHTML, like Gecko) Chrome/28.0.1500.95 Safari/537.36 SE 2.X </a:t>
            </a:r>
            <a:r>
              <a:rPr lang="en-US" sz="1050" dirty="0" err="1"/>
              <a:t>MetaSr</a:t>
            </a:r>
            <a:r>
              <a:rPr lang="en-US" sz="1050" dirty="0"/>
              <a:t> 1.0</a:t>
            </a:r>
          </a:p>
          <a:p>
            <a:pPr marL="0" indent="0">
              <a:buNone/>
            </a:pPr>
            <a:r>
              <a:rPr lang="en-US" sz="1050" dirty="0" smtClean="0"/>
              <a:t>5,389 </a:t>
            </a:r>
            <a:r>
              <a:rPr lang="en-US" sz="1050" dirty="0"/>
              <a:t>Mozilla/5.0 (Windows NT 6.1; WOW64) </a:t>
            </a:r>
            <a:r>
              <a:rPr lang="en-US" sz="1050" dirty="0" err="1"/>
              <a:t>AppleWebKit</a:t>
            </a:r>
            <a:r>
              <a:rPr lang="en-US" sz="1050" dirty="0"/>
              <a:t>/537.36 (KHTML, like Gecko) Chrome/33.0.1750.154 Safari/537.36</a:t>
            </a:r>
          </a:p>
          <a:p>
            <a:pPr marL="0" indent="0">
              <a:buNone/>
            </a:pPr>
            <a:r>
              <a:rPr lang="en-US" sz="1050" dirty="0" smtClean="0"/>
              <a:t>5,029 </a:t>
            </a:r>
            <a:r>
              <a:rPr lang="en-US" sz="1050" dirty="0"/>
              <a:t>Mozilla/5.0 (Windows NT 6.1; WOW64) </a:t>
            </a:r>
            <a:r>
              <a:rPr lang="en-US" sz="1050" dirty="0" err="1"/>
              <a:t>AppleWebKit</a:t>
            </a:r>
            <a:r>
              <a:rPr lang="en-US" sz="1050" dirty="0"/>
              <a:t>/537.36 (KHTML, like Gecko) Chrome/32.0.1700.107 Safari/537.36</a:t>
            </a:r>
          </a:p>
          <a:p>
            <a:pPr marL="0" indent="0">
              <a:buNone/>
            </a:pPr>
            <a:r>
              <a:rPr lang="en-US" sz="1050" dirty="0" smtClean="0"/>
              <a:t>4,669 </a:t>
            </a:r>
            <a:r>
              <a:rPr lang="en-US" sz="1050" dirty="0"/>
              <a:t>Mozilla/5.0 (Windows NT 6.1) </a:t>
            </a:r>
            <a:r>
              <a:rPr lang="en-US" sz="1050" dirty="0" err="1"/>
              <a:t>AppleWebKit</a:t>
            </a:r>
            <a:r>
              <a:rPr lang="en-US" sz="1050" dirty="0"/>
              <a:t>/537.36 (KHTML, like Gecko) Chrome/28.0.1500.95 Safari/537.36 SE 2.X </a:t>
            </a:r>
            <a:r>
              <a:rPr lang="en-US" sz="1050" dirty="0" err="1"/>
              <a:t>MetaSr</a:t>
            </a:r>
            <a:r>
              <a:rPr lang="en-US" sz="1050" dirty="0"/>
              <a:t> 1.0</a:t>
            </a:r>
          </a:p>
          <a:p>
            <a:pPr marL="0" indent="0">
              <a:buNone/>
            </a:pPr>
            <a:r>
              <a:rPr lang="en-US" sz="1050" dirty="0" smtClean="0"/>
              <a:t>4,641 </a:t>
            </a:r>
            <a:r>
              <a:rPr lang="en-US" sz="1050" dirty="0"/>
              <a:t>Mozilla/5.0 (Windows NT 6.1; WOW64) </a:t>
            </a:r>
            <a:r>
              <a:rPr lang="en-US" sz="1050" dirty="0" err="1"/>
              <a:t>AppleWebKit</a:t>
            </a:r>
            <a:r>
              <a:rPr lang="en-US" sz="1050" dirty="0"/>
              <a:t>/537.36 (KHTML, like Gecko) Chrome/31.0.1650.63 Safari/537.36</a:t>
            </a:r>
          </a:p>
          <a:p>
            <a:pPr marL="0" indent="0">
              <a:buNone/>
            </a:pPr>
            <a:r>
              <a:rPr lang="en-US" sz="1050" dirty="0" smtClean="0"/>
              <a:t>3,382 </a:t>
            </a:r>
            <a:r>
              <a:rPr lang="en-US" sz="1050" dirty="0"/>
              <a:t>Mozilla/5.0 (Windows NT 6.1) </a:t>
            </a:r>
            <a:r>
              <a:rPr lang="en-US" sz="1050" dirty="0" err="1"/>
              <a:t>AppleWebKit</a:t>
            </a:r>
            <a:r>
              <a:rPr lang="en-US" sz="1050" dirty="0"/>
              <a:t>/537.36 (KHTML, like Gecko) Chrome/31.0.1650.63 Safari/537.36</a:t>
            </a:r>
          </a:p>
          <a:p>
            <a:pPr marL="0" indent="0">
              <a:buNone/>
            </a:pPr>
            <a:r>
              <a:rPr lang="pl-PL" sz="1050" dirty="0" smtClean="0"/>
              <a:t>3,265 </a:t>
            </a:r>
            <a:r>
              <a:rPr lang="pl-PL" sz="1050" dirty="0"/>
              <a:t>Mozilla/5.0 (Windows NT 6.1; WOW64; rv:26.0) </a:t>
            </a:r>
            <a:r>
              <a:rPr lang="pl-PL" sz="1050" dirty="0" err="1"/>
              <a:t>Gecko</a:t>
            </a:r>
            <a:r>
              <a:rPr lang="pl-PL" sz="1050" dirty="0"/>
              <a:t>/20100101 </a:t>
            </a:r>
            <a:r>
              <a:rPr lang="pl-PL" sz="1050" dirty="0" err="1"/>
              <a:t>Firefox</a:t>
            </a:r>
            <a:r>
              <a:rPr lang="pl-PL" sz="1050" dirty="0"/>
              <a:t>/26.0</a:t>
            </a:r>
          </a:p>
          <a:p>
            <a:pPr marL="0" indent="0">
              <a:buNone/>
            </a:pPr>
            <a:r>
              <a:rPr lang="en-US" sz="1050" dirty="0" smtClean="0"/>
              <a:t>3,084 </a:t>
            </a:r>
            <a:r>
              <a:rPr lang="en-US" sz="1050" dirty="0"/>
              <a:t>Mozilla/5.0 (Windows NT 6.1) </a:t>
            </a:r>
            <a:r>
              <a:rPr lang="en-US" sz="1050" dirty="0" err="1"/>
              <a:t>AppleWebKit</a:t>
            </a:r>
            <a:r>
              <a:rPr lang="en-US" sz="1050" dirty="0"/>
              <a:t>/537.36 (KHTML, like Gecko) Chrome/32.0.1700.107 Safari/537.36</a:t>
            </a:r>
          </a:p>
          <a:p>
            <a:pPr marL="0" indent="0">
              <a:buNone/>
            </a:pPr>
            <a:r>
              <a:rPr lang="en-US" sz="1050" dirty="0" smtClean="0"/>
              <a:t>2,915 </a:t>
            </a:r>
            <a:r>
              <a:rPr lang="en-US" sz="1050" dirty="0"/>
              <a:t>Mozilla/5.0 (Windows NT 6.1; WOW64) </a:t>
            </a:r>
            <a:r>
              <a:rPr lang="en-US" sz="1050" dirty="0" err="1"/>
              <a:t>AppleWebKit</a:t>
            </a:r>
            <a:r>
              <a:rPr lang="en-US" sz="1050" dirty="0"/>
              <a:t>/537.36 (KHTML, like Gecko) Chrome/32.0.1700.76 Safari/537.36</a:t>
            </a:r>
          </a:p>
          <a:p>
            <a:pPr marL="0" indent="0">
              <a:buNone/>
            </a:pPr>
            <a:r>
              <a:rPr lang="en-US" sz="1050" dirty="0" smtClean="0"/>
              <a:t>2,813 </a:t>
            </a:r>
            <a:r>
              <a:rPr lang="en-US" sz="1050" dirty="0"/>
              <a:t>Mozilla/5.0 (Windows NT 6.1) </a:t>
            </a:r>
            <a:r>
              <a:rPr lang="en-US" sz="1050" dirty="0" err="1"/>
              <a:t>AppleWebKit</a:t>
            </a:r>
            <a:r>
              <a:rPr lang="en-US" sz="1050" dirty="0"/>
              <a:t>/537.36 (KHTML, like Gecko) Chrome/33.0.1750.154 Safari/537.36</a:t>
            </a:r>
          </a:p>
          <a:p>
            <a:pPr marL="0" indent="0">
              <a:buNone/>
            </a:pPr>
            <a:r>
              <a:rPr lang="pl-PL" sz="1050" dirty="0" smtClean="0"/>
              <a:t>2,813 </a:t>
            </a:r>
            <a:r>
              <a:rPr lang="pl-PL" sz="1050" dirty="0"/>
              <a:t>Mozilla/5.0 (Windows NT 6.1; WOW64; rv:27.0) </a:t>
            </a:r>
            <a:r>
              <a:rPr lang="pl-PL" sz="1050" dirty="0" err="1"/>
              <a:t>Gecko</a:t>
            </a:r>
            <a:r>
              <a:rPr lang="pl-PL" sz="1050" dirty="0"/>
              <a:t>/20100101 </a:t>
            </a:r>
            <a:r>
              <a:rPr lang="pl-PL" sz="1050" dirty="0" err="1"/>
              <a:t>Firefox</a:t>
            </a:r>
            <a:r>
              <a:rPr lang="pl-PL" sz="1050" dirty="0"/>
              <a:t>/27.0</a:t>
            </a:r>
          </a:p>
          <a:p>
            <a:pPr marL="0" indent="0">
              <a:buNone/>
            </a:pPr>
            <a:r>
              <a:rPr lang="en-US" sz="1050" dirty="0" smtClean="0"/>
              <a:t>2,765 </a:t>
            </a:r>
            <a:r>
              <a:rPr lang="en-US" sz="1050" dirty="0"/>
              <a:t>Mozilla/5.0 (Windows NT 6.1; WOW64) </a:t>
            </a:r>
            <a:r>
              <a:rPr lang="en-US" sz="1050" dirty="0" err="1"/>
              <a:t>AppleWebKit</a:t>
            </a:r>
            <a:r>
              <a:rPr lang="en-US" sz="1050" dirty="0"/>
              <a:t>/537.1 (KHTML, like Gecko) Chrome/21.0.1180.89 Safari/537.1</a:t>
            </a:r>
          </a:p>
          <a:p>
            <a:pPr marL="0" indent="0">
              <a:buNone/>
            </a:pPr>
            <a:r>
              <a:rPr lang="en-US" sz="1050" dirty="0" smtClean="0"/>
              <a:t>2,653 </a:t>
            </a:r>
            <a:r>
              <a:rPr lang="en-US" sz="1050" dirty="0"/>
              <a:t>Mozilla/5.0 (Windows NT 6.1; WOW64) </a:t>
            </a:r>
            <a:r>
              <a:rPr lang="en-US" sz="1050" dirty="0" err="1"/>
              <a:t>AppleWebKit</a:t>
            </a:r>
            <a:r>
              <a:rPr lang="en-US" sz="1050" dirty="0"/>
              <a:t>/537.36 (KHTML, like Gecko) Chrome/33.0.1750.117 Safari/537.36</a:t>
            </a:r>
          </a:p>
          <a:p>
            <a:pPr marL="0" indent="0">
              <a:buNone/>
            </a:pPr>
            <a:r>
              <a:rPr lang="en-US" sz="1050" dirty="0" smtClean="0"/>
              <a:t>2,651 </a:t>
            </a:r>
            <a:r>
              <a:rPr lang="en-US" sz="1050" dirty="0"/>
              <a:t>Mozilla/5.0 (Windows NT 6.1; WOW64) </a:t>
            </a:r>
            <a:r>
              <a:rPr lang="en-US" sz="1050" dirty="0" err="1"/>
              <a:t>AppleWebKit</a:t>
            </a:r>
            <a:r>
              <a:rPr lang="en-US" sz="1050" dirty="0"/>
              <a:t>/537.36 (KHTML, like Gecko) Chrome/34.0.1847.131 Safari/537.36</a:t>
            </a:r>
          </a:p>
          <a:p>
            <a:pPr marL="0" indent="0">
              <a:buNone/>
            </a:pPr>
            <a:r>
              <a:rPr lang="en-US" sz="1050" dirty="0" smtClean="0"/>
              <a:t>2,416 </a:t>
            </a:r>
            <a:r>
              <a:rPr lang="en-US" sz="1050" dirty="0"/>
              <a:t>Mozilla/5.0 (Windows NT 6.1; WOW64) </a:t>
            </a:r>
            <a:r>
              <a:rPr lang="en-US" sz="1050" dirty="0" err="1"/>
              <a:t>AppleWebKit</a:t>
            </a:r>
            <a:r>
              <a:rPr lang="en-US" sz="1050" dirty="0"/>
              <a:t>/537.36 (KHTML, like Gecko) Chrome/34.0.1847.116 Safari/537.36</a:t>
            </a:r>
          </a:p>
          <a:p>
            <a:pPr marL="0" indent="0">
              <a:buNone/>
            </a:pPr>
            <a:r>
              <a:rPr lang="pl-PL" sz="1050" dirty="0" smtClean="0"/>
              <a:t>2,238 </a:t>
            </a:r>
            <a:r>
              <a:rPr lang="pl-PL" sz="1050" dirty="0"/>
              <a:t>Mozilla/5.0 (Windows NT 6.1; rv:26.0) </a:t>
            </a:r>
            <a:r>
              <a:rPr lang="pl-PL" sz="1050" dirty="0" err="1"/>
              <a:t>Gecko</a:t>
            </a:r>
            <a:r>
              <a:rPr lang="pl-PL" sz="1050" dirty="0"/>
              <a:t>/20100101 </a:t>
            </a:r>
            <a:r>
              <a:rPr lang="pl-PL" sz="1050" dirty="0" err="1"/>
              <a:t>Firefox</a:t>
            </a:r>
            <a:r>
              <a:rPr lang="pl-PL" sz="1050" dirty="0"/>
              <a:t>/26.0</a:t>
            </a:r>
          </a:p>
          <a:p>
            <a:pPr marL="0" indent="0">
              <a:buNone/>
            </a:pPr>
            <a:r>
              <a:rPr lang="pl-PL" sz="1050" dirty="0" smtClean="0"/>
              <a:t>2,222 </a:t>
            </a:r>
            <a:r>
              <a:rPr lang="pl-PL" sz="1050" dirty="0"/>
              <a:t>Mozilla/5.0 (Windows NT 5.1; rv:26.0) </a:t>
            </a:r>
            <a:r>
              <a:rPr lang="pl-PL" sz="1050" dirty="0" err="1"/>
              <a:t>Gecko</a:t>
            </a:r>
            <a:r>
              <a:rPr lang="pl-PL" sz="1050" dirty="0"/>
              <a:t>/20100101 </a:t>
            </a:r>
            <a:r>
              <a:rPr lang="pl-PL" sz="1050" dirty="0" err="1"/>
              <a:t>Firefox</a:t>
            </a:r>
            <a:r>
              <a:rPr lang="pl-PL" sz="1050" dirty="0"/>
              <a:t>/26.0</a:t>
            </a:r>
          </a:p>
          <a:p>
            <a:pPr marL="0" indent="0">
              <a:buNone/>
            </a:pPr>
            <a:r>
              <a:rPr lang="en-US" sz="1050" dirty="0" smtClean="0"/>
              <a:t>2,142 </a:t>
            </a:r>
            <a:r>
              <a:rPr lang="en-US" sz="1050" dirty="0"/>
              <a:t>Mozilla/5.0 (Windows NT 5.1) </a:t>
            </a:r>
            <a:r>
              <a:rPr lang="en-US" sz="1050" dirty="0" err="1"/>
              <a:t>AppleWebKit</a:t>
            </a:r>
            <a:r>
              <a:rPr lang="en-US" sz="1050" dirty="0"/>
              <a:t>/537.36 (KHTML, like Gecko) Chrome/32.0.1700.107 Safari/537.36</a:t>
            </a:r>
          </a:p>
          <a:p>
            <a:pPr marL="0" indent="0">
              <a:buNone/>
            </a:pPr>
            <a:r>
              <a:rPr lang="pl-PL" sz="1050" dirty="0" smtClean="0"/>
              <a:t>2,043 </a:t>
            </a:r>
            <a:r>
              <a:rPr lang="pl-PL" sz="1050" dirty="0"/>
              <a:t>Mozilla/5.0 (Windows NT 6.1; WOW64; rv:28.0) </a:t>
            </a:r>
            <a:r>
              <a:rPr lang="pl-PL" sz="1050" dirty="0" err="1"/>
              <a:t>Gecko</a:t>
            </a:r>
            <a:r>
              <a:rPr lang="pl-PL" sz="1050" dirty="0"/>
              <a:t>/20100101 </a:t>
            </a:r>
            <a:r>
              <a:rPr lang="pl-PL" sz="1050" dirty="0" err="1"/>
              <a:t>Firefox</a:t>
            </a:r>
            <a:r>
              <a:rPr lang="pl-PL" sz="1050" dirty="0"/>
              <a:t>/28.0</a:t>
            </a:r>
          </a:p>
          <a:p>
            <a:pPr marL="0" indent="0">
              <a:buNone/>
            </a:pPr>
            <a:r>
              <a:rPr lang="en-US" sz="1050" dirty="0" smtClean="0"/>
              <a:t>2,028 </a:t>
            </a:r>
            <a:r>
              <a:rPr lang="en-US" sz="1050" dirty="0"/>
              <a:t>Mozilla/5.0 (Windows NT 5.1) </a:t>
            </a:r>
            <a:r>
              <a:rPr lang="en-US" sz="1050" dirty="0" err="1"/>
              <a:t>AppleWebKit</a:t>
            </a:r>
            <a:r>
              <a:rPr lang="en-US" sz="1050" dirty="0"/>
              <a:t>/537.36 (KHTML, like Gecko) Chrome/31.0.1650.63 Safari/537.36</a:t>
            </a:r>
          </a:p>
          <a:p>
            <a:pPr marL="0" indent="0">
              <a:buNone/>
            </a:pPr>
            <a:r>
              <a:rPr lang="en-US" sz="1050" dirty="0" smtClean="0"/>
              <a:t>1,965 </a:t>
            </a:r>
            <a:r>
              <a:rPr lang="en-US" sz="1050" dirty="0"/>
              <a:t>Mozilla/5.0 (Windows NT 6.1) </a:t>
            </a:r>
            <a:r>
              <a:rPr lang="en-US" sz="1050" dirty="0" err="1"/>
              <a:t>AppleWebKit</a:t>
            </a:r>
            <a:r>
              <a:rPr lang="en-US" sz="1050" dirty="0"/>
              <a:t>/537.36 (KHTML, like Gecko) Chrome/32.0.1700.76 Safari/537.36</a:t>
            </a:r>
          </a:p>
          <a:p>
            <a:pPr marL="0" indent="0">
              <a:buNone/>
            </a:pPr>
            <a:r>
              <a:rPr lang="pl-PL" sz="1050" dirty="0" smtClean="0"/>
              <a:t>1,876 </a:t>
            </a:r>
            <a:r>
              <a:rPr lang="pl-PL" sz="1050" dirty="0"/>
              <a:t>Mozilla/5.0 (Windows NT 6.1; rv:27.0) </a:t>
            </a:r>
            <a:r>
              <a:rPr lang="pl-PL" sz="1050" dirty="0" err="1"/>
              <a:t>Gecko</a:t>
            </a:r>
            <a:r>
              <a:rPr lang="pl-PL" sz="1050" dirty="0"/>
              <a:t>/20100101 </a:t>
            </a:r>
            <a:r>
              <a:rPr lang="pl-PL" sz="1050" dirty="0" err="1"/>
              <a:t>Firefox</a:t>
            </a:r>
            <a:r>
              <a:rPr lang="pl-PL" sz="1050" dirty="0"/>
              <a:t>/27.0</a:t>
            </a:r>
          </a:p>
          <a:p>
            <a:pPr marL="0" indent="0">
              <a:buNone/>
            </a:pPr>
            <a:r>
              <a:rPr lang="en-US" sz="1050" dirty="0" smtClean="0"/>
              <a:t>1,846 </a:t>
            </a:r>
            <a:r>
              <a:rPr lang="en-US" sz="1050" dirty="0"/>
              <a:t>Mozilla/5.0 (Windows NT 6.1) </a:t>
            </a:r>
            <a:r>
              <a:rPr lang="en-US" sz="1050" dirty="0" err="1"/>
              <a:t>AppleWebKit</a:t>
            </a:r>
            <a:r>
              <a:rPr lang="en-US" sz="1050" dirty="0"/>
              <a:t>/537.36 (KHTML, like Gecko) Chrome/34.0.1847.131 Safari/537.36</a:t>
            </a:r>
          </a:p>
          <a:p>
            <a:pPr marL="0" indent="0">
              <a:buNone/>
            </a:pPr>
            <a:r>
              <a:rPr lang="en-US" sz="1050" dirty="0" smtClean="0"/>
              <a:t>1,813 </a:t>
            </a:r>
            <a:r>
              <a:rPr lang="en-US" sz="1050" dirty="0"/>
              <a:t>Mozilla/5.0 (Windows NT 6.1; WOW64) </a:t>
            </a:r>
            <a:r>
              <a:rPr lang="en-US" sz="1050" dirty="0" err="1"/>
              <a:t>AppleWebKit</a:t>
            </a:r>
            <a:r>
              <a:rPr lang="en-US" sz="1050" dirty="0"/>
              <a:t>/537.36 (KHTML, like Gecko) Chrome/32.0.1700.102 Safari/537.36</a:t>
            </a:r>
          </a:p>
        </p:txBody>
      </p:sp>
      <p:sp>
        <p:nvSpPr>
          <p:cNvPr id="4" name="TextBox 3"/>
          <p:cNvSpPr txBox="1"/>
          <p:nvPr/>
        </p:nvSpPr>
        <p:spPr>
          <a:xfrm>
            <a:off x="3972217" y="3131333"/>
            <a:ext cx="4714583" cy="923330"/>
          </a:xfrm>
          <a:prstGeom prst="rect">
            <a:avLst/>
          </a:prstGeom>
          <a:solidFill>
            <a:schemeClr val="bg1"/>
          </a:solidFill>
        </p:spPr>
        <p:txBody>
          <a:bodyPr wrap="square" rtlCol="0">
            <a:spAutoFit/>
          </a:bodyPr>
          <a:lstStyle/>
          <a:p>
            <a:r>
              <a:rPr lang="en-US" dirty="0" smtClean="0">
                <a:latin typeface="AhnbergHand"/>
                <a:cs typeface="AhnbergHand"/>
              </a:rPr>
              <a:t>Many of the stalked end systems appear to be using Windows OS platforms!</a:t>
            </a:r>
            <a:endParaRPr lang="en-US" dirty="0">
              <a:latin typeface="AhnbergHand"/>
              <a:cs typeface="AhnbergHand"/>
            </a:endParaRPr>
          </a:p>
        </p:txBody>
      </p:sp>
      <p:sp>
        <p:nvSpPr>
          <p:cNvPr id="5" name="Freeform 4"/>
          <p:cNvSpPr/>
          <p:nvPr/>
        </p:nvSpPr>
        <p:spPr>
          <a:xfrm>
            <a:off x="1554529" y="1332733"/>
            <a:ext cx="1401329" cy="5126766"/>
          </a:xfrm>
          <a:custGeom>
            <a:avLst/>
            <a:gdLst>
              <a:gd name="connsiteX0" fmla="*/ 1280905 w 1745549"/>
              <a:gd name="connsiteY0" fmla="*/ 419061 h 5126766"/>
              <a:gd name="connsiteX1" fmla="*/ 974371 w 1745549"/>
              <a:gd name="connsiteY1" fmla="*/ 112497 h 5126766"/>
              <a:gd name="connsiteX2" fmla="*/ 54771 w 1745549"/>
              <a:gd name="connsiteY2" fmla="*/ 221984 h 5126766"/>
              <a:gd name="connsiteX3" fmla="*/ 109509 w 1745549"/>
              <a:gd name="connsiteY3" fmla="*/ 2521214 h 5126766"/>
              <a:gd name="connsiteX4" fmla="*/ 142352 w 1745549"/>
              <a:gd name="connsiteY4" fmla="*/ 4908033 h 5126766"/>
              <a:gd name="connsiteX5" fmla="*/ 558362 w 1745549"/>
              <a:gd name="connsiteY5" fmla="*/ 5028469 h 5126766"/>
              <a:gd name="connsiteX6" fmla="*/ 1061952 w 1745549"/>
              <a:gd name="connsiteY6" fmla="*/ 4995623 h 5126766"/>
              <a:gd name="connsiteX7" fmla="*/ 1313748 w 1745549"/>
              <a:gd name="connsiteY7" fmla="*/ 4437239 h 5126766"/>
              <a:gd name="connsiteX8" fmla="*/ 1740705 w 1745549"/>
              <a:gd name="connsiteY8" fmla="*/ 2543111 h 5126766"/>
              <a:gd name="connsiteX9" fmla="*/ 1510805 w 1745549"/>
              <a:gd name="connsiteY9" fmla="*/ 1360650 h 5126766"/>
              <a:gd name="connsiteX10" fmla="*/ 1007214 w 1745549"/>
              <a:gd name="connsiteY10" fmla="*/ 232933 h 5126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5549" h="5126766">
                <a:moveTo>
                  <a:pt x="1280905" y="419061"/>
                </a:moveTo>
                <a:cubicBezTo>
                  <a:pt x="1229816" y="282202"/>
                  <a:pt x="1178727" y="145343"/>
                  <a:pt x="974371" y="112497"/>
                </a:cubicBezTo>
                <a:cubicBezTo>
                  <a:pt x="770015" y="79651"/>
                  <a:pt x="198915" y="-179469"/>
                  <a:pt x="54771" y="221984"/>
                </a:cubicBezTo>
                <a:cubicBezTo>
                  <a:pt x="-89373" y="623437"/>
                  <a:pt x="94912" y="1740206"/>
                  <a:pt x="109509" y="2521214"/>
                </a:cubicBezTo>
                <a:cubicBezTo>
                  <a:pt x="124106" y="3302222"/>
                  <a:pt x="67543" y="4490157"/>
                  <a:pt x="142352" y="4908033"/>
                </a:cubicBezTo>
                <a:cubicBezTo>
                  <a:pt x="217161" y="5325909"/>
                  <a:pt x="405095" y="5013871"/>
                  <a:pt x="558362" y="5028469"/>
                </a:cubicBezTo>
                <a:cubicBezTo>
                  <a:pt x="711629" y="5043067"/>
                  <a:pt x="936054" y="5094161"/>
                  <a:pt x="1061952" y="4995623"/>
                </a:cubicBezTo>
                <a:cubicBezTo>
                  <a:pt x="1187850" y="4897085"/>
                  <a:pt x="1200623" y="4845991"/>
                  <a:pt x="1313748" y="4437239"/>
                </a:cubicBezTo>
                <a:cubicBezTo>
                  <a:pt x="1426873" y="4028487"/>
                  <a:pt x="1707862" y="3055876"/>
                  <a:pt x="1740705" y="2543111"/>
                </a:cubicBezTo>
                <a:cubicBezTo>
                  <a:pt x="1773548" y="2030346"/>
                  <a:pt x="1633053" y="1745680"/>
                  <a:pt x="1510805" y="1360650"/>
                </a:cubicBezTo>
                <a:cubicBezTo>
                  <a:pt x="1388557" y="975620"/>
                  <a:pt x="1197885" y="604276"/>
                  <a:pt x="1007214" y="232933"/>
                </a:cubicBezTo>
              </a:path>
            </a:pathLst>
          </a:custGeom>
          <a:ln>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Freeform 5"/>
          <p:cNvSpPr/>
          <p:nvPr/>
        </p:nvSpPr>
        <p:spPr>
          <a:xfrm>
            <a:off x="3220413" y="3875844"/>
            <a:ext cx="2258860" cy="863444"/>
          </a:xfrm>
          <a:custGeom>
            <a:avLst/>
            <a:gdLst>
              <a:gd name="connsiteX0" fmla="*/ 2253397 w 2258860"/>
              <a:gd name="connsiteY0" fmla="*/ 0 h 863444"/>
              <a:gd name="connsiteX1" fmla="*/ 2012550 w 2258860"/>
              <a:gd name="connsiteY1" fmla="*/ 821154 h 863444"/>
              <a:gd name="connsiteX2" fmla="*/ 655045 w 2258860"/>
              <a:gd name="connsiteY2" fmla="*/ 700718 h 863444"/>
              <a:gd name="connsiteX3" fmla="*/ 41978 w 2258860"/>
              <a:gd name="connsiteY3" fmla="*/ 317513 h 863444"/>
              <a:gd name="connsiteX4" fmla="*/ 293773 w 2258860"/>
              <a:gd name="connsiteY4" fmla="*/ 197077 h 863444"/>
              <a:gd name="connsiteX5" fmla="*/ 20083 w 2258860"/>
              <a:gd name="connsiteY5" fmla="*/ 229923 h 863444"/>
              <a:gd name="connsiteX6" fmla="*/ 41978 w 2258860"/>
              <a:gd name="connsiteY6" fmla="*/ 580282 h 863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8860" h="863444">
                <a:moveTo>
                  <a:pt x="2253397" y="0"/>
                </a:moveTo>
                <a:cubicBezTo>
                  <a:pt x="2266169" y="352184"/>
                  <a:pt x="2278942" y="704368"/>
                  <a:pt x="2012550" y="821154"/>
                </a:cubicBezTo>
                <a:cubicBezTo>
                  <a:pt x="1746158" y="937940"/>
                  <a:pt x="983474" y="784658"/>
                  <a:pt x="655045" y="700718"/>
                </a:cubicBezTo>
                <a:cubicBezTo>
                  <a:pt x="326616" y="616778"/>
                  <a:pt x="102190" y="401453"/>
                  <a:pt x="41978" y="317513"/>
                </a:cubicBezTo>
                <a:cubicBezTo>
                  <a:pt x="-18234" y="233573"/>
                  <a:pt x="297422" y="211675"/>
                  <a:pt x="293773" y="197077"/>
                </a:cubicBezTo>
                <a:cubicBezTo>
                  <a:pt x="290124" y="182479"/>
                  <a:pt x="62049" y="166056"/>
                  <a:pt x="20083" y="229923"/>
                </a:cubicBezTo>
                <a:cubicBezTo>
                  <a:pt x="-21883" y="293790"/>
                  <a:pt x="10047" y="437036"/>
                  <a:pt x="41978" y="580282"/>
                </a:cubicBezTo>
              </a:path>
            </a:pathLst>
          </a:custGeom>
          <a:ln>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08512299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Top 25 User Agent Strings of the stalked systems</a:t>
            </a:r>
            <a:endParaRPr lang="en-US" dirty="0"/>
          </a:p>
        </p:txBody>
      </p:sp>
      <p:sp>
        <p:nvSpPr>
          <p:cNvPr id="3" name="Content Placeholder 2"/>
          <p:cNvSpPr>
            <a:spLocks noGrp="1"/>
          </p:cNvSpPr>
          <p:nvPr>
            <p:ph idx="1"/>
          </p:nvPr>
        </p:nvSpPr>
        <p:spPr/>
        <p:txBody>
          <a:bodyPr>
            <a:noAutofit/>
          </a:bodyPr>
          <a:lstStyle/>
          <a:p>
            <a:pPr marL="0" indent="0">
              <a:buNone/>
            </a:pPr>
            <a:r>
              <a:rPr lang="en-US" sz="1050" dirty="0" smtClean="0"/>
              <a:t>6,068 </a:t>
            </a:r>
            <a:r>
              <a:rPr lang="en-US" sz="1050" dirty="0"/>
              <a:t>Mozilla/5.0 (Windows NT 5.1) </a:t>
            </a:r>
            <a:r>
              <a:rPr lang="en-US" sz="1050" dirty="0" err="1"/>
              <a:t>AppleWebKit</a:t>
            </a:r>
            <a:r>
              <a:rPr lang="en-US" sz="1050" dirty="0"/>
              <a:t>/537.36 (KHTML, like Gecko) Chrome/28.0.1500.95 Safari/537.36 SE 2.X </a:t>
            </a:r>
            <a:r>
              <a:rPr lang="en-US" sz="1050" dirty="0" err="1"/>
              <a:t>MetaSr</a:t>
            </a:r>
            <a:r>
              <a:rPr lang="en-US" sz="1050" dirty="0"/>
              <a:t> 1.0</a:t>
            </a:r>
          </a:p>
          <a:p>
            <a:pPr marL="0" indent="0">
              <a:buNone/>
            </a:pPr>
            <a:r>
              <a:rPr lang="en-US" sz="1050" dirty="0" smtClean="0"/>
              <a:t>5,458 </a:t>
            </a:r>
            <a:r>
              <a:rPr lang="en-US" sz="1050" dirty="0"/>
              <a:t>Mozilla/5.0 (Windows NT 6.1; WOW64) </a:t>
            </a:r>
            <a:r>
              <a:rPr lang="en-US" sz="1050" dirty="0" err="1"/>
              <a:t>AppleWebKit</a:t>
            </a:r>
            <a:r>
              <a:rPr lang="en-US" sz="1050" dirty="0"/>
              <a:t>/537.36 (KHTML, like Gecko) Chrome/28.0.1500.95 Safari/537.36 SE 2.X </a:t>
            </a:r>
            <a:r>
              <a:rPr lang="en-US" sz="1050" dirty="0" err="1"/>
              <a:t>MetaSr</a:t>
            </a:r>
            <a:r>
              <a:rPr lang="en-US" sz="1050" dirty="0"/>
              <a:t> 1.0</a:t>
            </a:r>
          </a:p>
          <a:p>
            <a:pPr marL="0" indent="0">
              <a:buNone/>
            </a:pPr>
            <a:r>
              <a:rPr lang="en-US" sz="1050" dirty="0" smtClean="0"/>
              <a:t>5,389 </a:t>
            </a:r>
            <a:r>
              <a:rPr lang="en-US" sz="1050" dirty="0"/>
              <a:t>Mozilla/5.0 (Windows NT 6.1; WOW64) </a:t>
            </a:r>
            <a:r>
              <a:rPr lang="en-US" sz="1050" dirty="0" err="1"/>
              <a:t>AppleWebKit</a:t>
            </a:r>
            <a:r>
              <a:rPr lang="en-US" sz="1050" dirty="0"/>
              <a:t>/537.36 (KHTML, like Gecko) Chrome/33.0.1750.154 Safari/537.36</a:t>
            </a:r>
          </a:p>
          <a:p>
            <a:pPr marL="0" indent="0">
              <a:buNone/>
            </a:pPr>
            <a:r>
              <a:rPr lang="en-US" sz="1050" dirty="0" smtClean="0"/>
              <a:t>5,029 </a:t>
            </a:r>
            <a:r>
              <a:rPr lang="en-US" sz="1050" dirty="0"/>
              <a:t>Mozilla/5.0 (Windows NT 6.1; WOW64) </a:t>
            </a:r>
            <a:r>
              <a:rPr lang="en-US" sz="1050" dirty="0" err="1"/>
              <a:t>AppleWebKit</a:t>
            </a:r>
            <a:r>
              <a:rPr lang="en-US" sz="1050" dirty="0"/>
              <a:t>/537.36 (KHTML, like Gecko) Chrome/32.0.1700.107 Safari/537.36</a:t>
            </a:r>
          </a:p>
          <a:p>
            <a:pPr marL="0" indent="0">
              <a:buNone/>
            </a:pPr>
            <a:r>
              <a:rPr lang="en-US" sz="1050" dirty="0" smtClean="0"/>
              <a:t>4,669 </a:t>
            </a:r>
            <a:r>
              <a:rPr lang="en-US" sz="1050" dirty="0"/>
              <a:t>Mozilla/5.0 (Windows NT 6.1) </a:t>
            </a:r>
            <a:r>
              <a:rPr lang="en-US" sz="1050" dirty="0" err="1"/>
              <a:t>AppleWebKit</a:t>
            </a:r>
            <a:r>
              <a:rPr lang="en-US" sz="1050" dirty="0"/>
              <a:t>/537.36 (KHTML, like Gecko) Chrome/28.0.1500.95 Safari/537.36 SE 2.X </a:t>
            </a:r>
            <a:r>
              <a:rPr lang="en-US" sz="1050" dirty="0" err="1"/>
              <a:t>MetaSr</a:t>
            </a:r>
            <a:r>
              <a:rPr lang="en-US" sz="1050" dirty="0"/>
              <a:t> 1.0</a:t>
            </a:r>
          </a:p>
          <a:p>
            <a:pPr marL="0" indent="0">
              <a:buNone/>
            </a:pPr>
            <a:r>
              <a:rPr lang="en-US" sz="1050" dirty="0" smtClean="0"/>
              <a:t>4,641 </a:t>
            </a:r>
            <a:r>
              <a:rPr lang="en-US" sz="1050" dirty="0"/>
              <a:t>Mozilla/5.0 (Windows NT 6.1; WOW64) </a:t>
            </a:r>
            <a:r>
              <a:rPr lang="en-US" sz="1050" dirty="0" err="1"/>
              <a:t>AppleWebKit</a:t>
            </a:r>
            <a:r>
              <a:rPr lang="en-US" sz="1050" dirty="0"/>
              <a:t>/537.36 (KHTML, like Gecko) Chrome/31.0.1650.63 Safari/537.36</a:t>
            </a:r>
          </a:p>
          <a:p>
            <a:pPr marL="0" indent="0">
              <a:buNone/>
            </a:pPr>
            <a:r>
              <a:rPr lang="en-US" sz="1050" dirty="0" smtClean="0"/>
              <a:t>3,382 </a:t>
            </a:r>
            <a:r>
              <a:rPr lang="en-US" sz="1050" dirty="0"/>
              <a:t>Mozilla/5.0 (Windows NT 6.1) </a:t>
            </a:r>
            <a:r>
              <a:rPr lang="en-US" sz="1050" dirty="0" err="1"/>
              <a:t>AppleWebKit</a:t>
            </a:r>
            <a:r>
              <a:rPr lang="en-US" sz="1050" dirty="0"/>
              <a:t>/537.36 (KHTML, like Gecko) Chrome/31.0.1650.63 Safari/537.36</a:t>
            </a:r>
          </a:p>
          <a:p>
            <a:pPr marL="0" indent="0">
              <a:buNone/>
            </a:pPr>
            <a:r>
              <a:rPr lang="pl-PL" sz="1050" dirty="0" smtClean="0"/>
              <a:t>3,265 </a:t>
            </a:r>
            <a:r>
              <a:rPr lang="pl-PL" sz="1050" dirty="0"/>
              <a:t>Mozilla/5.0 (Windows NT 6.1; WOW64; rv:26.0) </a:t>
            </a:r>
            <a:r>
              <a:rPr lang="pl-PL" sz="1050" dirty="0" err="1"/>
              <a:t>Gecko</a:t>
            </a:r>
            <a:r>
              <a:rPr lang="pl-PL" sz="1050" dirty="0"/>
              <a:t>/20100101 </a:t>
            </a:r>
            <a:r>
              <a:rPr lang="pl-PL" sz="1050" dirty="0" err="1"/>
              <a:t>Firefox</a:t>
            </a:r>
            <a:r>
              <a:rPr lang="pl-PL" sz="1050" dirty="0"/>
              <a:t>/26.0</a:t>
            </a:r>
          </a:p>
          <a:p>
            <a:pPr marL="0" indent="0">
              <a:buNone/>
            </a:pPr>
            <a:r>
              <a:rPr lang="en-US" sz="1050" dirty="0" smtClean="0"/>
              <a:t>3,084 </a:t>
            </a:r>
            <a:r>
              <a:rPr lang="en-US" sz="1050" dirty="0"/>
              <a:t>Mozilla/5.0 (Windows NT 6.1) </a:t>
            </a:r>
            <a:r>
              <a:rPr lang="en-US" sz="1050" dirty="0" err="1"/>
              <a:t>AppleWebKit</a:t>
            </a:r>
            <a:r>
              <a:rPr lang="en-US" sz="1050" dirty="0"/>
              <a:t>/537.36 (KHTML, like Gecko) Chrome/32.0.1700.107 Safari/537.36</a:t>
            </a:r>
          </a:p>
          <a:p>
            <a:pPr marL="0" indent="0">
              <a:buNone/>
            </a:pPr>
            <a:r>
              <a:rPr lang="en-US" sz="1050" dirty="0" smtClean="0"/>
              <a:t>2,915 </a:t>
            </a:r>
            <a:r>
              <a:rPr lang="en-US" sz="1050" dirty="0"/>
              <a:t>Mozilla/5.0 (Windows NT 6.1; WOW64) </a:t>
            </a:r>
            <a:r>
              <a:rPr lang="en-US" sz="1050" dirty="0" err="1"/>
              <a:t>AppleWebKit</a:t>
            </a:r>
            <a:r>
              <a:rPr lang="en-US" sz="1050" dirty="0"/>
              <a:t>/537.36 (KHTML, like Gecko) Chrome/32.0.1700.76 Safari/537.36</a:t>
            </a:r>
          </a:p>
          <a:p>
            <a:pPr marL="0" indent="0">
              <a:buNone/>
            </a:pPr>
            <a:r>
              <a:rPr lang="en-US" sz="1050" dirty="0" smtClean="0"/>
              <a:t>2,813 </a:t>
            </a:r>
            <a:r>
              <a:rPr lang="en-US" sz="1050" dirty="0"/>
              <a:t>Mozilla/5.0 (Windows NT 6.1) </a:t>
            </a:r>
            <a:r>
              <a:rPr lang="en-US" sz="1050" dirty="0" err="1"/>
              <a:t>AppleWebKit</a:t>
            </a:r>
            <a:r>
              <a:rPr lang="en-US" sz="1050" dirty="0"/>
              <a:t>/537.36 (KHTML, like Gecko) Chrome/33.0.1750.154 Safari/537.36</a:t>
            </a:r>
          </a:p>
          <a:p>
            <a:pPr marL="0" indent="0">
              <a:buNone/>
            </a:pPr>
            <a:r>
              <a:rPr lang="pl-PL" sz="1050" dirty="0" smtClean="0"/>
              <a:t>2,813 </a:t>
            </a:r>
            <a:r>
              <a:rPr lang="pl-PL" sz="1050" dirty="0"/>
              <a:t>Mozilla/5.0 (Windows NT 6.1; WOW64; rv:27.0) </a:t>
            </a:r>
            <a:r>
              <a:rPr lang="pl-PL" sz="1050" dirty="0" err="1"/>
              <a:t>Gecko</a:t>
            </a:r>
            <a:r>
              <a:rPr lang="pl-PL" sz="1050" dirty="0"/>
              <a:t>/20100101 </a:t>
            </a:r>
            <a:r>
              <a:rPr lang="pl-PL" sz="1050" dirty="0" err="1"/>
              <a:t>Firefox</a:t>
            </a:r>
            <a:r>
              <a:rPr lang="pl-PL" sz="1050" dirty="0"/>
              <a:t>/27.0</a:t>
            </a:r>
          </a:p>
          <a:p>
            <a:pPr marL="0" indent="0">
              <a:buNone/>
            </a:pPr>
            <a:r>
              <a:rPr lang="en-US" sz="1050" dirty="0" smtClean="0"/>
              <a:t>2,765 </a:t>
            </a:r>
            <a:r>
              <a:rPr lang="en-US" sz="1050" dirty="0"/>
              <a:t>Mozilla/5.0 (Windows NT 6.1; WOW64) </a:t>
            </a:r>
            <a:r>
              <a:rPr lang="en-US" sz="1050" dirty="0" err="1"/>
              <a:t>AppleWebKit</a:t>
            </a:r>
            <a:r>
              <a:rPr lang="en-US" sz="1050" dirty="0"/>
              <a:t>/537.1 (KHTML, like Gecko) Chrome/21.0.1180.89 Safari/537.1</a:t>
            </a:r>
          </a:p>
          <a:p>
            <a:pPr marL="0" indent="0">
              <a:buNone/>
            </a:pPr>
            <a:r>
              <a:rPr lang="en-US" sz="1050" dirty="0" smtClean="0"/>
              <a:t>2,653 </a:t>
            </a:r>
            <a:r>
              <a:rPr lang="en-US" sz="1050" dirty="0"/>
              <a:t>Mozilla/5.0 (Windows NT 6.1; WOW64) </a:t>
            </a:r>
            <a:r>
              <a:rPr lang="en-US" sz="1050" dirty="0" err="1"/>
              <a:t>AppleWebKit</a:t>
            </a:r>
            <a:r>
              <a:rPr lang="en-US" sz="1050" dirty="0"/>
              <a:t>/537.36 (KHTML, like Gecko) Chrome/33.0.1750.117 Safari/537.36</a:t>
            </a:r>
          </a:p>
          <a:p>
            <a:pPr marL="0" indent="0">
              <a:buNone/>
            </a:pPr>
            <a:r>
              <a:rPr lang="en-US" sz="1050" dirty="0" smtClean="0"/>
              <a:t>2,651 </a:t>
            </a:r>
            <a:r>
              <a:rPr lang="en-US" sz="1050" dirty="0"/>
              <a:t>Mozilla/5.0 (Windows NT 6.1; WOW64) </a:t>
            </a:r>
            <a:r>
              <a:rPr lang="en-US" sz="1050" dirty="0" err="1"/>
              <a:t>AppleWebKit</a:t>
            </a:r>
            <a:r>
              <a:rPr lang="en-US" sz="1050" dirty="0"/>
              <a:t>/537.36 (KHTML, like Gecko) Chrome/34.0.1847.131 Safari/537.36</a:t>
            </a:r>
          </a:p>
          <a:p>
            <a:pPr marL="0" indent="0">
              <a:buNone/>
            </a:pPr>
            <a:r>
              <a:rPr lang="en-US" sz="1050" dirty="0" smtClean="0"/>
              <a:t>2,416 </a:t>
            </a:r>
            <a:r>
              <a:rPr lang="en-US" sz="1050" dirty="0"/>
              <a:t>Mozilla/5.0 (Windows NT 6.1; WOW64) </a:t>
            </a:r>
            <a:r>
              <a:rPr lang="en-US" sz="1050" dirty="0" err="1"/>
              <a:t>AppleWebKit</a:t>
            </a:r>
            <a:r>
              <a:rPr lang="en-US" sz="1050" dirty="0"/>
              <a:t>/537.36 (KHTML, like Gecko) Chrome/34.0.1847.116 Safari/537.36</a:t>
            </a:r>
          </a:p>
          <a:p>
            <a:pPr marL="0" indent="0">
              <a:buNone/>
            </a:pPr>
            <a:r>
              <a:rPr lang="pl-PL" sz="1050" dirty="0" smtClean="0"/>
              <a:t>2,238 </a:t>
            </a:r>
            <a:r>
              <a:rPr lang="pl-PL" sz="1050" dirty="0"/>
              <a:t>Mozilla/5.0 (Windows NT 6.1; rv:26.0) </a:t>
            </a:r>
            <a:r>
              <a:rPr lang="pl-PL" sz="1050" dirty="0" err="1"/>
              <a:t>Gecko</a:t>
            </a:r>
            <a:r>
              <a:rPr lang="pl-PL" sz="1050" dirty="0"/>
              <a:t>/20100101 </a:t>
            </a:r>
            <a:r>
              <a:rPr lang="pl-PL" sz="1050" dirty="0" err="1"/>
              <a:t>Firefox</a:t>
            </a:r>
            <a:r>
              <a:rPr lang="pl-PL" sz="1050" dirty="0"/>
              <a:t>/26.0</a:t>
            </a:r>
          </a:p>
          <a:p>
            <a:pPr marL="0" indent="0">
              <a:buNone/>
            </a:pPr>
            <a:r>
              <a:rPr lang="pl-PL" sz="1050" dirty="0" smtClean="0"/>
              <a:t>2,222 </a:t>
            </a:r>
            <a:r>
              <a:rPr lang="pl-PL" sz="1050" dirty="0"/>
              <a:t>Mozilla/5.0 (Windows NT 5.1; rv:26.0) </a:t>
            </a:r>
            <a:r>
              <a:rPr lang="pl-PL" sz="1050" dirty="0" err="1"/>
              <a:t>Gecko</a:t>
            </a:r>
            <a:r>
              <a:rPr lang="pl-PL" sz="1050" dirty="0"/>
              <a:t>/20100101 </a:t>
            </a:r>
            <a:r>
              <a:rPr lang="pl-PL" sz="1050" dirty="0" err="1"/>
              <a:t>Firefox</a:t>
            </a:r>
            <a:r>
              <a:rPr lang="pl-PL" sz="1050" dirty="0"/>
              <a:t>/26.0</a:t>
            </a:r>
          </a:p>
          <a:p>
            <a:pPr marL="0" indent="0">
              <a:buNone/>
            </a:pPr>
            <a:r>
              <a:rPr lang="en-US" sz="1050" dirty="0" smtClean="0"/>
              <a:t>2,142 </a:t>
            </a:r>
            <a:r>
              <a:rPr lang="en-US" sz="1050" dirty="0"/>
              <a:t>Mozilla/5.0 (Windows NT 5.1) </a:t>
            </a:r>
            <a:r>
              <a:rPr lang="en-US" sz="1050" dirty="0" err="1"/>
              <a:t>AppleWebKit</a:t>
            </a:r>
            <a:r>
              <a:rPr lang="en-US" sz="1050" dirty="0"/>
              <a:t>/537.36 (KHTML, like Gecko) Chrome/32.0.1700.107 Safari/537.36</a:t>
            </a:r>
          </a:p>
          <a:p>
            <a:pPr marL="0" indent="0">
              <a:buNone/>
            </a:pPr>
            <a:r>
              <a:rPr lang="pl-PL" sz="1050" dirty="0" smtClean="0"/>
              <a:t>2,043 </a:t>
            </a:r>
            <a:r>
              <a:rPr lang="pl-PL" sz="1050" dirty="0"/>
              <a:t>Mozilla/5.0 (Windows NT 6.1; WOW64; rv:28.0) </a:t>
            </a:r>
            <a:r>
              <a:rPr lang="pl-PL" sz="1050" dirty="0" err="1"/>
              <a:t>Gecko</a:t>
            </a:r>
            <a:r>
              <a:rPr lang="pl-PL" sz="1050" dirty="0"/>
              <a:t>/20100101 </a:t>
            </a:r>
            <a:r>
              <a:rPr lang="pl-PL" sz="1050" dirty="0" err="1"/>
              <a:t>Firefox</a:t>
            </a:r>
            <a:r>
              <a:rPr lang="pl-PL" sz="1050" dirty="0"/>
              <a:t>/28.0</a:t>
            </a:r>
          </a:p>
          <a:p>
            <a:pPr marL="0" indent="0">
              <a:buNone/>
            </a:pPr>
            <a:r>
              <a:rPr lang="en-US" sz="1050" dirty="0" smtClean="0"/>
              <a:t>2,028 </a:t>
            </a:r>
            <a:r>
              <a:rPr lang="en-US" sz="1050" dirty="0"/>
              <a:t>Mozilla/5.0 (Windows NT 5.1) </a:t>
            </a:r>
            <a:r>
              <a:rPr lang="en-US" sz="1050" dirty="0" err="1"/>
              <a:t>AppleWebKit</a:t>
            </a:r>
            <a:r>
              <a:rPr lang="en-US" sz="1050" dirty="0"/>
              <a:t>/537.36 (KHTML, like Gecko) Chrome/31.0.1650.63 Safari/537.36</a:t>
            </a:r>
          </a:p>
          <a:p>
            <a:pPr marL="0" indent="0">
              <a:buNone/>
            </a:pPr>
            <a:r>
              <a:rPr lang="en-US" sz="1050" dirty="0" smtClean="0"/>
              <a:t>1,965 </a:t>
            </a:r>
            <a:r>
              <a:rPr lang="en-US" sz="1050" dirty="0"/>
              <a:t>Mozilla/5.0 (Windows NT 6.1) </a:t>
            </a:r>
            <a:r>
              <a:rPr lang="en-US" sz="1050" dirty="0" err="1"/>
              <a:t>AppleWebKit</a:t>
            </a:r>
            <a:r>
              <a:rPr lang="en-US" sz="1050" dirty="0"/>
              <a:t>/537.36 (KHTML, like Gecko) Chrome/32.0.1700.76 Safari/537.36</a:t>
            </a:r>
          </a:p>
          <a:p>
            <a:pPr marL="0" indent="0">
              <a:buNone/>
            </a:pPr>
            <a:r>
              <a:rPr lang="pl-PL" sz="1050" dirty="0" smtClean="0"/>
              <a:t>1,876 </a:t>
            </a:r>
            <a:r>
              <a:rPr lang="pl-PL" sz="1050" dirty="0"/>
              <a:t>Mozilla/5.0 (Windows NT 6.1; rv:27.0) </a:t>
            </a:r>
            <a:r>
              <a:rPr lang="pl-PL" sz="1050" dirty="0" err="1"/>
              <a:t>Gecko</a:t>
            </a:r>
            <a:r>
              <a:rPr lang="pl-PL" sz="1050" dirty="0"/>
              <a:t>/20100101 </a:t>
            </a:r>
            <a:r>
              <a:rPr lang="pl-PL" sz="1050" dirty="0" err="1"/>
              <a:t>Firefox</a:t>
            </a:r>
            <a:r>
              <a:rPr lang="pl-PL" sz="1050" dirty="0"/>
              <a:t>/27.0</a:t>
            </a:r>
          </a:p>
          <a:p>
            <a:pPr marL="0" indent="0">
              <a:buNone/>
            </a:pPr>
            <a:r>
              <a:rPr lang="en-US" sz="1050" dirty="0" smtClean="0"/>
              <a:t>1,846 </a:t>
            </a:r>
            <a:r>
              <a:rPr lang="en-US" sz="1050" dirty="0"/>
              <a:t>Mozilla/5.0 (Windows NT 6.1) </a:t>
            </a:r>
            <a:r>
              <a:rPr lang="en-US" sz="1050" dirty="0" err="1"/>
              <a:t>AppleWebKit</a:t>
            </a:r>
            <a:r>
              <a:rPr lang="en-US" sz="1050" dirty="0"/>
              <a:t>/537.36 (KHTML, like Gecko) Chrome/34.0.1847.131 Safari/537.36</a:t>
            </a:r>
          </a:p>
          <a:p>
            <a:pPr marL="0" indent="0">
              <a:buNone/>
            </a:pPr>
            <a:r>
              <a:rPr lang="en-US" sz="1050" dirty="0" smtClean="0"/>
              <a:t>1,813 </a:t>
            </a:r>
            <a:r>
              <a:rPr lang="en-US" sz="1050" dirty="0"/>
              <a:t>Mozilla/5.0 (Windows NT 6.1; WOW64) </a:t>
            </a:r>
            <a:r>
              <a:rPr lang="en-US" sz="1050" dirty="0" err="1"/>
              <a:t>AppleWebKit</a:t>
            </a:r>
            <a:r>
              <a:rPr lang="en-US" sz="1050" dirty="0"/>
              <a:t>/537.36 (KHTML, like Gecko) Chrome/32.0.1700.102 Safari/537.36</a:t>
            </a:r>
          </a:p>
        </p:txBody>
      </p:sp>
      <p:sp>
        <p:nvSpPr>
          <p:cNvPr id="4" name="TextBox 3"/>
          <p:cNvSpPr txBox="1"/>
          <p:nvPr/>
        </p:nvSpPr>
        <p:spPr>
          <a:xfrm>
            <a:off x="149408" y="3232179"/>
            <a:ext cx="4714583" cy="646331"/>
          </a:xfrm>
          <a:prstGeom prst="rect">
            <a:avLst/>
          </a:prstGeom>
          <a:solidFill>
            <a:schemeClr val="bg1"/>
          </a:solidFill>
        </p:spPr>
        <p:txBody>
          <a:bodyPr wrap="square" rtlCol="0">
            <a:spAutoFit/>
          </a:bodyPr>
          <a:lstStyle/>
          <a:p>
            <a:r>
              <a:rPr lang="en-US" dirty="0" smtClean="0">
                <a:latin typeface="AhnbergHand"/>
                <a:cs typeface="AhnbergHand"/>
              </a:rPr>
              <a:t>Many of the stalked end systems appear to be Chrome!</a:t>
            </a:r>
            <a:endParaRPr lang="en-US" dirty="0">
              <a:latin typeface="AhnbergHand"/>
              <a:cs typeface="AhnbergHand"/>
            </a:endParaRPr>
          </a:p>
        </p:txBody>
      </p:sp>
      <p:sp>
        <p:nvSpPr>
          <p:cNvPr id="5" name="Freeform 4"/>
          <p:cNvSpPr/>
          <p:nvPr/>
        </p:nvSpPr>
        <p:spPr>
          <a:xfrm>
            <a:off x="4941118" y="1496231"/>
            <a:ext cx="1401329" cy="5126766"/>
          </a:xfrm>
          <a:custGeom>
            <a:avLst/>
            <a:gdLst>
              <a:gd name="connsiteX0" fmla="*/ 1280905 w 1745549"/>
              <a:gd name="connsiteY0" fmla="*/ 419061 h 5126766"/>
              <a:gd name="connsiteX1" fmla="*/ 974371 w 1745549"/>
              <a:gd name="connsiteY1" fmla="*/ 112497 h 5126766"/>
              <a:gd name="connsiteX2" fmla="*/ 54771 w 1745549"/>
              <a:gd name="connsiteY2" fmla="*/ 221984 h 5126766"/>
              <a:gd name="connsiteX3" fmla="*/ 109509 w 1745549"/>
              <a:gd name="connsiteY3" fmla="*/ 2521214 h 5126766"/>
              <a:gd name="connsiteX4" fmla="*/ 142352 w 1745549"/>
              <a:gd name="connsiteY4" fmla="*/ 4908033 h 5126766"/>
              <a:gd name="connsiteX5" fmla="*/ 558362 w 1745549"/>
              <a:gd name="connsiteY5" fmla="*/ 5028469 h 5126766"/>
              <a:gd name="connsiteX6" fmla="*/ 1061952 w 1745549"/>
              <a:gd name="connsiteY6" fmla="*/ 4995623 h 5126766"/>
              <a:gd name="connsiteX7" fmla="*/ 1313748 w 1745549"/>
              <a:gd name="connsiteY7" fmla="*/ 4437239 h 5126766"/>
              <a:gd name="connsiteX8" fmla="*/ 1740705 w 1745549"/>
              <a:gd name="connsiteY8" fmla="*/ 2543111 h 5126766"/>
              <a:gd name="connsiteX9" fmla="*/ 1510805 w 1745549"/>
              <a:gd name="connsiteY9" fmla="*/ 1360650 h 5126766"/>
              <a:gd name="connsiteX10" fmla="*/ 1007214 w 1745549"/>
              <a:gd name="connsiteY10" fmla="*/ 232933 h 5126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5549" h="5126766">
                <a:moveTo>
                  <a:pt x="1280905" y="419061"/>
                </a:moveTo>
                <a:cubicBezTo>
                  <a:pt x="1229816" y="282202"/>
                  <a:pt x="1178727" y="145343"/>
                  <a:pt x="974371" y="112497"/>
                </a:cubicBezTo>
                <a:cubicBezTo>
                  <a:pt x="770015" y="79651"/>
                  <a:pt x="198915" y="-179469"/>
                  <a:pt x="54771" y="221984"/>
                </a:cubicBezTo>
                <a:cubicBezTo>
                  <a:pt x="-89373" y="623437"/>
                  <a:pt x="94912" y="1740206"/>
                  <a:pt x="109509" y="2521214"/>
                </a:cubicBezTo>
                <a:cubicBezTo>
                  <a:pt x="124106" y="3302222"/>
                  <a:pt x="67543" y="4490157"/>
                  <a:pt x="142352" y="4908033"/>
                </a:cubicBezTo>
                <a:cubicBezTo>
                  <a:pt x="217161" y="5325909"/>
                  <a:pt x="405095" y="5013871"/>
                  <a:pt x="558362" y="5028469"/>
                </a:cubicBezTo>
                <a:cubicBezTo>
                  <a:pt x="711629" y="5043067"/>
                  <a:pt x="936054" y="5094161"/>
                  <a:pt x="1061952" y="4995623"/>
                </a:cubicBezTo>
                <a:cubicBezTo>
                  <a:pt x="1187850" y="4897085"/>
                  <a:pt x="1200623" y="4845991"/>
                  <a:pt x="1313748" y="4437239"/>
                </a:cubicBezTo>
                <a:cubicBezTo>
                  <a:pt x="1426873" y="4028487"/>
                  <a:pt x="1707862" y="3055876"/>
                  <a:pt x="1740705" y="2543111"/>
                </a:cubicBezTo>
                <a:cubicBezTo>
                  <a:pt x="1773548" y="2030346"/>
                  <a:pt x="1633053" y="1745680"/>
                  <a:pt x="1510805" y="1360650"/>
                </a:cubicBezTo>
                <a:cubicBezTo>
                  <a:pt x="1388557" y="975620"/>
                  <a:pt x="1197885" y="604276"/>
                  <a:pt x="1007214" y="232933"/>
                </a:cubicBezTo>
              </a:path>
            </a:pathLst>
          </a:custGeom>
          <a:ln>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Freeform 5"/>
          <p:cNvSpPr/>
          <p:nvPr/>
        </p:nvSpPr>
        <p:spPr>
          <a:xfrm>
            <a:off x="2235672" y="3917671"/>
            <a:ext cx="2426533" cy="544824"/>
          </a:xfrm>
          <a:custGeom>
            <a:avLst/>
            <a:gdLst>
              <a:gd name="connsiteX0" fmla="*/ 354073 w 2426533"/>
              <a:gd name="connsiteY0" fmla="*/ 0 h 544824"/>
              <a:gd name="connsiteX1" fmla="*/ 63557 w 2426533"/>
              <a:gd name="connsiteY1" fmla="*/ 506310 h 544824"/>
              <a:gd name="connsiteX2" fmla="*/ 1433134 w 2426533"/>
              <a:gd name="connsiteY2" fmla="*/ 473109 h 544824"/>
              <a:gd name="connsiteX3" fmla="*/ 2395988 w 2426533"/>
              <a:gd name="connsiteY3" fmla="*/ 182604 h 544824"/>
              <a:gd name="connsiteX4" fmla="*/ 2063969 w 2426533"/>
              <a:gd name="connsiteY4" fmla="*/ 224104 h 544824"/>
              <a:gd name="connsiteX5" fmla="*/ 2412589 w 2426533"/>
              <a:gd name="connsiteY5" fmla="*/ 190904 h 544824"/>
              <a:gd name="connsiteX6" fmla="*/ 2362786 w 2426533"/>
              <a:gd name="connsiteY6" fmla="*/ 481409 h 54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6533" h="544824">
                <a:moveTo>
                  <a:pt x="354073" y="0"/>
                </a:moveTo>
                <a:cubicBezTo>
                  <a:pt x="118893" y="213729"/>
                  <a:pt x="-116286" y="427459"/>
                  <a:pt x="63557" y="506310"/>
                </a:cubicBezTo>
                <a:cubicBezTo>
                  <a:pt x="243400" y="585161"/>
                  <a:pt x="1044396" y="527060"/>
                  <a:pt x="1433134" y="473109"/>
                </a:cubicBezTo>
                <a:cubicBezTo>
                  <a:pt x="1821872" y="419158"/>
                  <a:pt x="2290849" y="224105"/>
                  <a:pt x="2395988" y="182604"/>
                </a:cubicBezTo>
                <a:cubicBezTo>
                  <a:pt x="2501127" y="141103"/>
                  <a:pt x="2061202" y="222721"/>
                  <a:pt x="2063969" y="224104"/>
                </a:cubicBezTo>
                <a:cubicBezTo>
                  <a:pt x="2066736" y="225487"/>
                  <a:pt x="2362786" y="148020"/>
                  <a:pt x="2412589" y="190904"/>
                </a:cubicBezTo>
                <a:cubicBezTo>
                  <a:pt x="2462392" y="233788"/>
                  <a:pt x="2362786" y="481409"/>
                  <a:pt x="2362786" y="481409"/>
                </a:cubicBezTo>
              </a:path>
            </a:pathLst>
          </a:custGeom>
          <a:ln>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9870863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Theory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At APNIC we measurement aspects of technology deployment by using Google Ads to deliver a test script to a very large profile of users</a:t>
            </a:r>
          </a:p>
          <a:p>
            <a:pPr lvl="1"/>
            <a:r>
              <a:rPr lang="en-US" dirty="0" smtClean="0"/>
              <a:t>We measure penetration of DNSSEC</a:t>
            </a:r>
            <a:r>
              <a:rPr lang="en-US" dirty="0"/>
              <a:t> </a:t>
            </a:r>
            <a:r>
              <a:rPr lang="en-US" dirty="0" smtClean="0"/>
              <a:t>and IPv6, and many other aspects of the end user’s view of the Internet through these scripts</a:t>
            </a:r>
          </a:p>
          <a:p>
            <a:pPr lvl="1"/>
            <a:r>
              <a:rPr lang="en-US" dirty="0" smtClean="0"/>
              <a:t>We have some 500,000 tests executed per day</a:t>
            </a:r>
          </a:p>
          <a:p>
            <a:pPr lvl="1"/>
            <a:r>
              <a:rPr lang="en-US" dirty="0" smtClean="0"/>
              <a:t>And each of them use uniquely generated URLs</a:t>
            </a:r>
          </a:p>
          <a:p>
            <a:pPr lvl="1"/>
            <a:r>
              <a:rPr lang="en-US" dirty="0" smtClean="0"/>
              <a:t>And the URLs direct the end user back to our servers</a:t>
            </a:r>
          </a:p>
          <a:p>
            <a:pPr lvl="1"/>
            <a:r>
              <a:rPr lang="en-US" b="1" dirty="0" smtClean="0"/>
              <a:t>So, in theory we should see each unique URL retrieved exactly once</a:t>
            </a:r>
          </a:p>
        </p:txBody>
      </p:sp>
      <p:sp>
        <p:nvSpPr>
          <p:cNvPr id="4" name="TextBox 3"/>
          <p:cNvSpPr txBox="1"/>
          <p:nvPr/>
        </p:nvSpPr>
        <p:spPr>
          <a:xfrm rot="20732660">
            <a:off x="2544112" y="3130224"/>
            <a:ext cx="2951485" cy="1107996"/>
          </a:xfrm>
          <a:prstGeom prst="rect">
            <a:avLst/>
          </a:prstGeom>
          <a:solidFill>
            <a:schemeClr val="bg1">
              <a:alpha val="72000"/>
            </a:schemeClr>
          </a:solidFill>
        </p:spPr>
        <p:txBody>
          <a:bodyPr wrap="none" rtlCol="0">
            <a:spAutoFit/>
          </a:bodyPr>
          <a:lstStyle/>
          <a:p>
            <a:r>
              <a:rPr lang="en-US" sz="6600" dirty="0" smtClean="0">
                <a:solidFill>
                  <a:srgbClr val="FF0000"/>
                </a:solidFill>
                <a:latin typeface="AhnbergHand"/>
                <a:cs typeface="AhnbergHand"/>
              </a:rPr>
              <a:t>Right?</a:t>
            </a:r>
            <a:endParaRPr lang="en-US" sz="6600" dirty="0">
              <a:solidFill>
                <a:srgbClr val="FF0000"/>
              </a:solidFill>
              <a:latin typeface="AhnbergHand"/>
              <a:cs typeface="AhnbergHand"/>
            </a:endParaRPr>
          </a:p>
        </p:txBody>
      </p:sp>
    </p:spTree>
    <p:extLst>
      <p:ext uri="{BB962C8B-B14F-4D97-AF65-F5344CB8AC3E}">
        <p14:creationId xmlns:p14="http://schemas.microsoft.com/office/powerpoint/2010/main" val="426352935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Chrome/Windows Virus?</a:t>
            </a:r>
            <a:endParaRPr lang="en-US" dirty="0"/>
          </a:p>
        </p:txBody>
      </p:sp>
      <p:sp>
        <p:nvSpPr>
          <p:cNvPr id="3" name="Content Placeholder 2"/>
          <p:cNvSpPr>
            <a:spLocks noGrp="1"/>
          </p:cNvSpPr>
          <p:nvPr>
            <p:ph idx="1"/>
          </p:nvPr>
        </p:nvSpPr>
        <p:spPr/>
        <p:txBody>
          <a:bodyPr/>
          <a:lstStyle/>
          <a:p>
            <a:pPr marL="0" indent="0">
              <a:buNone/>
            </a:pPr>
            <a:r>
              <a:rPr lang="en-US" dirty="0" smtClean="0"/>
              <a:t>Well, no – not in this case!</a:t>
            </a:r>
          </a:p>
          <a:p>
            <a:pPr marL="0" indent="0">
              <a:buNone/>
            </a:pPr>
            <a:endParaRPr lang="en-US" dirty="0"/>
          </a:p>
          <a:p>
            <a:pPr marL="0" indent="0">
              <a:buNone/>
            </a:pPr>
            <a:r>
              <a:rPr lang="en-US" dirty="0" smtClean="0"/>
              <a:t>There is some further detail in the User Agent string that may help?</a:t>
            </a:r>
            <a:endParaRPr lang="en-US" dirty="0"/>
          </a:p>
        </p:txBody>
      </p:sp>
      <p:pic>
        <p:nvPicPr>
          <p:cNvPr id="4" name="Picture 3" descr="Screen Shot 2014-05-26 at 10.29.2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926" y="589964"/>
            <a:ext cx="622648" cy="613558"/>
          </a:xfrm>
          <a:prstGeom prst="rect">
            <a:avLst/>
          </a:prstGeom>
        </p:spPr>
      </p:pic>
      <p:pic>
        <p:nvPicPr>
          <p:cNvPr id="5" name="Picture 4" descr="Screen Shot 2014-05-26 at 10.32.4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1065" y="369071"/>
            <a:ext cx="975411" cy="1048567"/>
          </a:xfrm>
          <a:prstGeom prst="rect">
            <a:avLst/>
          </a:prstGeom>
        </p:spPr>
      </p:pic>
    </p:spTree>
    <p:extLst>
      <p:ext uri="{BB962C8B-B14F-4D97-AF65-F5344CB8AC3E}">
        <p14:creationId xmlns:p14="http://schemas.microsoft.com/office/powerpoint/2010/main" val="339433248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Top 25 User Agent Strings of the stalked systems</a:t>
            </a:r>
            <a:endParaRPr lang="en-US" dirty="0"/>
          </a:p>
        </p:txBody>
      </p:sp>
      <p:sp>
        <p:nvSpPr>
          <p:cNvPr id="3" name="Content Placeholder 2"/>
          <p:cNvSpPr>
            <a:spLocks noGrp="1"/>
          </p:cNvSpPr>
          <p:nvPr>
            <p:ph idx="1"/>
          </p:nvPr>
        </p:nvSpPr>
        <p:spPr/>
        <p:txBody>
          <a:bodyPr>
            <a:noAutofit/>
          </a:bodyPr>
          <a:lstStyle/>
          <a:p>
            <a:pPr marL="0" indent="0">
              <a:buNone/>
            </a:pPr>
            <a:r>
              <a:rPr lang="en-US" sz="1050" dirty="0" smtClean="0"/>
              <a:t>6,068 </a:t>
            </a:r>
            <a:r>
              <a:rPr lang="en-US" sz="1050" dirty="0"/>
              <a:t>Mozilla/5.0 (Windows NT 5.1) </a:t>
            </a:r>
            <a:r>
              <a:rPr lang="en-US" sz="1050" dirty="0" err="1"/>
              <a:t>AppleWebKit</a:t>
            </a:r>
            <a:r>
              <a:rPr lang="en-US" sz="1050" dirty="0"/>
              <a:t>/537.36 (KHTML, like Gecko) Chrome/28.0.1500.95 Safari/537.36 SE 2.X </a:t>
            </a:r>
            <a:r>
              <a:rPr lang="en-US" sz="1050" dirty="0" err="1"/>
              <a:t>MetaSr</a:t>
            </a:r>
            <a:r>
              <a:rPr lang="en-US" sz="1050" dirty="0"/>
              <a:t> 1.0</a:t>
            </a:r>
          </a:p>
          <a:p>
            <a:pPr marL="0" indent="0">
              <a:buNone/>
            </a:pPr>
            <a:r>
              <a:rPr lang="en-US" sz="1050" dirty="0" smtClean="0"/>
              <a:t>5,458 </a:t>
            </a:r>
            <a:r>
              <a:rPr lang="en-US" sz="1050" dirty="0"/>
              <a:t>Mozilla/5.0 (Windows NT 6.1; WOW64) </a:t>
            </a:r>
            <a:r>
              <a:rPr lang="en-US" sz="1050" dirty="0" err="1"/>
              <a:t>AppleWebKit</a:t>
            </a:r>
            <a:r>
              <a:rPr lang="en-US" sz="1050" dirty="0"/>
              <a:t>/537.36 (KHTML, like Gecko) Chrome/28.0.1500.95 Safari/537.36 SE 2.X </a:t>
            </a:r>
            <a:r>
              <a:rPr lang="en-US" sz="1050" dirty="0" err="1"/>
              <a:t>MetaSr</a:t>
            </a:r>
            <a:r>
              <a:rPr lang="en-US" sz="1050" dirty="0"/>
              <a:t> 1.0</a:t>
            </a:r>
          </a:p>
          <a:p>
            <a:pPr marL="0" indent="0">
              <a:buNone/>
            </a:pPr>
            <a:r>
              <a:rPr lang="en-US" sz="1050" dirty="0" smtClean="0"/>
              <a:t>5,389 </a:t>
            </a:r>
            <a:r>
              <a:rPr lang="en-US" sz="1050" dirty="0"/>
              <a:t>Mozilla/5.0 (Windows NT 6.1; WOW64) </a:t>
            </a:r>
            <a:r>
              <a:rPr lang="en-US" sz="1050" dirty="0" err="1"/>
              <a:t>AppleWebKit</a:t>
            </a:r>
            <a:r>
              <a:rPr lang="en-US" sz="1050" dirty="0"/>
              <a:t>/537.36 (KHTML, like Gecko) Chrome/33.0.1750.154 Safari/537.36</a:t>
            </a:r>
          </a:p>
          <a:p>
            <a:pPr marL="0" indent="0">
              <a:buNone/>
            </a:pPr>
            <a:r>
              <a:rPr lang="en-US" sz="1050" dirty="0" smtClean="0"/>
              <a:t>5,029 </a:t>
            </a:r>
            <a:r>
              <a:rPr lang="en-US" sz="1050" dirty="0"/>
              <a:t>Mozilla/5.0 (Windows NT 6.1; WOW64) </a:t>
            </a:r>
            <a:r>
              <a:rPr lang="en-US" sz="1050" dirty="0" err="1"/>
              <a:t>AppleWebKit</a:t>
            </a:r>
            <a:r>
              <a:rPr lang="en-US" sz="1050" dirty="0"/>
              <a:t>/537.36 (KHTML, like Gecko) Chrome/32.0.1700.107 Safari/537.36</a:t>
            </a:r>
          </a:p>
          <a:p>
            <a:pPr marL="0" indent="0">
              <a:buNone/>
            </a:pPr>
            <a:r>
              <a:rPr lang="en-US" sz="1050" dirty="0" smtClean="0"/>
              <a:t>4,669 </a:t>
            </a:r>
            <a:r>
              <a:rPr lang="en-US" sz="1050" dirty="0"/>
              <a:t>Mozilla/5.0 (Windows NT 6.1) </a:t>
            </a:r>
            <a:r>
              <a:rPr lang="en-US" sz="1050" dirty="0" err="1"/>
              <a:t>AppleWebKit</a:t>
            </a:r>
            <a:r>
              <a:rPr lang="en-US" sz="1050" dirty="0"/>
              <a:t>/537.36 (KHTML, like Gecko) Chrome/28.0.1500.95 Safari/537.36 SE 2.X </a:t>
            </a:r>
            <a:r>
              <a:rPr lang="en-US" sz="1050" dirty="0" err="1"/>
              <a:t>MetaSr</a:t>
            </a:r>
            <a:r>
              <a:rPr lang="en-US" sz="1050" dirty="0"/>
              <a:t> 1.0</a:t>
            </a:r>
          </a:p>
          <a:p>
            <a:pPr marL="0" indent="0">
              <a:buNone/>
            </a:pPr>
            <a:endParaRPr lang="en-US" sz="1050" dirty="0"/>
          </a:p>
        </p:txBody>
      </p:sp>
      <p:sp>
        <p:nvSpPr>
          <p:cNvPr id="4" name="Freeform 3"/>
          <p:cNvSpPr/>
          <p:nvPr/>
        </p:nvSpPr>
        <p:spPr>
          <a:xfrm>
            <a:off x="6574365" y="1392529"/>
            <a:ext cx="1919600" cy="768259"/>
          </a:xfrm>
          <a:custGeom>
            <a:avLst/>
            <a:gdLst>
              <a:gd name="connsiteX0" fmla="*/ 1676297 w 1919600"/>
              <a:gd name="connsiteY0" fmla="*/ 748910 h 768259"/>
              <a:gd name="connsiteX1" fmla="*/ 1726100 w 1919600"/>
              <a:gd name="connsiteY1" fmla="*/ 715709 h 768259"/>
              <a:gd name="connsiteX2" fmla="*/ 1883809 w 1919600"/>
              <a:gd name="connsiteY2" fmla="*/ 300702 h 768259"/>
              <a:gd name="connsiteX3" fmla="*/ 962457 w 1919600"/>
              <a:gd name="connsiteY3" fmla="*/ 1896 h 768259"/>
              <a:gd name="connsiteX4" fmla="*/ 90909 w 1919600"/>
              <a:gd name="connsiteY4" fmla="*/ 192800 h 768259"/>
              <a:gd name="connsiteX5" fmla="*/ 165613 w 1919600"/>
              <a:gd name="connsiteY5" fmla="*/ 574607 h 768259"/>
              <a:gd name="connsiteX6" fmla="*/ 1319377 w 1919600"/>
              <a:gd name="connsiteY6" fmla="*/ 765510 h 768259"/>
              <a:gd name="connsiteX7" fmla="*/ 1584992 w 1919600"/>
              <a:gd name="connsiteY7" fmla="*/ 665909 h 768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19600" h="768259">
                <a:moveTo>
                  <a:pt x="1676297" y="748910"/>
                </a:moveTo>
                <a:cubicBezTo>
                  <a:pt x="1683906" y="769660"/>
                  <a:pt x="1691515" y="790410"/>
                  <a:pt x="1726100" y="715709"/>
                </a:cubicBezTo>
                <a:cubicBezTo>
                  <a:pt x="1760685" y="641008"/>
                  <a:pt x="2011083" y="419671"/>
                  <a:pt x="1883809" y="300702"/>
                </a:cubicBezTo>
                <a:cubicBezTo>
                  <a:pt x="1756535" y="181733"/>
                  <a:pt x="1261274" y="19880"/>
                  <a:pt x="962457" y="1896"/>
                </a:cubicBezTo>
                <a:cubicBezTo>
                  <a:pt x="663640" y="-16088"/>
                  <a:pt x="223716" y="97348"/>
                  <a:pt x="90909" y="192800"/>
                </a:cubicBezTo>
                <a:cubicBezTo>
                  <a:pt x="-41898" y="288252"/>
                  <a:pt x="-39132" y="479155"/>
                  <a:pt x="165613" y="574607"/>
                </a:cubicBezTo>
                <a:cubicBezTo>
                  <a:pt x="370358" y="670059"/>
                  <a:pt x="1082814" y="750293"/>
                  <a:pt x="1319377" y="765510"/>
                </a:cubicBezTo>
                <a:cubicBezTo>
                  <a:pt x="1555940" y="780727"/>
                  <a:pt x="1570466" y="723318"/>
                  <a:pt x="1584992" y="66590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6574365" y="2233842"/>
            <a:ext cx="1919600" cy="768259"/>
          </a:xfrm>
          <a:custGeom>
            <a:avLst/>
            <a:gdLst>
              <a:gd name="connsiteX0" fmla="*/ 1676297 w 1919600"/>
              <a:gd name="connsiteY0" fmla="*/ 748910 h 768259"/>
              <a:gd name="connsiteX1" fmla="*/ 1726100 w 1919600"/>
              <a:gd name="connsiteY1" fmla="*/ 715709 h 768259"/>
              <a:gd name="connsiteX2" fmla="*/ 1883809 w 1919600"/>
              <a:gd name="connsiteY2" fmla="*/ 300702 h 768259"/>
              <a:gd name="connsiteX3" fmla="*/ 962457 w 1919600"/>
              <a:gd name="connsiteY3" fmla="*/ 1896 h 768259"/>
              <a:gd name="connsiteX4" fmla="*/ 90909 w 1919600"/>
              <a:gd name="connsiteY4" fmla="*/ 192800 h 768259"/>
              <a:gd name="connsiteX5" fmla="*/ 165613 w 1919600"/>
              <a:gd name="connsiteY5" fmla="*/ 574607 h 768259"/>
              <a:gd name="connsiteX6" fmla="*/ 1319377 w 1919600"/>
              <a:gd name="connsiteY6" fmla="*/ 765510 h 768259"/>
              <a:gd name="connsiteX7" fmla="*/ 1584992 w 1919600"/>
              <a:gd name="connsiteY7" fmla="*/ 665909 h 768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19600" h="768259">
                <a:moveTo>
                  <a:pt x="1676297" y="748910"/>
                </a:moveTo>
                <a:cubicBezTo>
                  <a:pt x="1683906" y="769660"/>
                  <a:pt x="1691515" y="790410"/>
                  <a:pt x="1726100" y="715709"/>
                </a:cubicBezTo>
                <a:cubicBezTo>
                  <a:pt x="1760685" y="641008"/>
                  <a:pt x="2011083" y="419671"/>
                  <a:pt x="1883809" y="300702"/>
                </a:cubicBezTo>
                <a:cubicBezTo>
                  <a:pt x="1756535" y="181733"/>
                  <a:pt x="1261274" y="19880"/>
                  <a:pt x="962457" y="1896"/>
                </a:cubicBezTo>
                <a:cubicBezTo>
                  <a:pt x="663640" y="-16088"/>
                  <a:pt x="223716" y="97348"/>
                  <a:pt x="90909" y="192800"/>
                </a:cubicBezTo>
                <a:cubicBezTo>
                  <a:pt x="-41898" y="288252"/>
                  <a:pt x="-39132" y="479155"/>
                  <a:pt x="165613" y="574607"/>
                </a:cubicBezTo>
                <a:cubicBezTo>
                  <a:pt x="370358" y="670059"/>
                  <a:pt x="1082814" y="750293"/>
                  <a:pt x="1319377" y="765510"/>
                </a:cubicBezTo>
                <a:cubicBezTo>
                  <a:pt x="1555940" y="780727"/>
                  <a:pt x="1570466" y="723318"/>
                  <a:pt x="1584992" y="66590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208197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Top 25 User Agent Strings of the stalked systems</a:t>
            </a:r>
            <a:endParaRPr lang="en-US" dirty="0"/>
          </a:p>
        </p:txBody>
      </p:sp>
      <p:sp>
        <p:nvSpPr>
          <p:cNvPr id="3" name="Content Placeholder 2"/>
          <p:cNvSpPr>
            <a:spLocks noGrp="1"/>
          </p:cNvSpPr>
          <p:nvPr>
            <p:ph idx="1"/>
          </p:nvPr>
        </p:nvSpPr>
        <p:spPr/>
        <p:txBody>
          <a:bodyPr>
            <a:noAutofit/>
          </a:bodyPr>
          <a:lstStyle/>
          <a:p>
            <a:pPr marL="0" indent="0">
              <a:buNone/>
            </a:pPr>
            <a:r>
              <a:rPr lang="en-US" sz="1050" dirty="0" smtClean="0"/>
              <a:t>6,068 </a:t>
            </a:r>
            <a:r>
              <a:rPr lang="en-US" sz="1050" dirty="0"/>
              <a:t>Mozilla/5.0 (Windows NT 5.1) </a:t>
            </a:r>
            <a:r>
              <a:rPr lang="en-US" sz="1050" dirty="0" err="1"/>
              <a:t>AppleWebKit</a:t>
            </a:r>
            <a:r>
              <a:rPr lang="en-US" sz="1050" dirty="0"/>
              <a:t>/537.36 (KHTML, like Gecko) Chrome/28.0.1500.95 Safari/537.36 SE 2.X </a:t>
            </a:r>
            <a:r>
              <a:rPr lang="en-US" sz="1050" dirty="0" err="1"/>
              <a:t>MetaSr</a:t>
            </a:r>
            <a:r>
              <a:rPr lang="en-US" sz="1050" dirty="0"/>
              <a:t> 1.0</a:t>
            </a:r>
          </a:p>
          <a:p>
            <a:pPr marL="0" indent="0">
              <a:buNone/>
            </a:pPr>
            <a:r>
              <a:rPr lang="en-US" sz="1050" dirty="0" smtClean="0"/>
              <a:t>5,458 </a:t>
            </a:r>
            <a:r>
              <a:rPr lang="en-US" sz="1050" dirty="0"/>
              <a:t>Mozilla/5.0 (Windows NT 6.1; WOW64) </a:t>
            </a:r>
            <a:r>
              <a:rPr lang="en-US" sz="1050" dirty="0" err="1"/>
              <a:t>AppleWebKit</a:t>
            </a:r>
            <a:r>
              <a:rPr lang="en-US" sz="1050" dirty="0"/>
              <a:t>/537.36 (KHTML, like Gecko) Chrome/28.0.1500.95 Safari/537.36 SE 2.X </a:t>
            </a:r>
            <a:r>
              <a:rPr lang="en-US" sz="1050" dirty="0" err="1"/>
              <a:t>MetaSr</a:t>
            </a:r>
            <a:r>
              <a:rPr lang="en-US" sz="1050" dirty="0"/>
              <a:t> 1.0</a:t>
            </a:r>
          </a:p>
          <a:p>
            <a:pPr marL="0" indent="0">
              <a:buNone/>
            </a:pPr>
            <a:r>
              <a:rPr lang="en-US" sz="1050" dirty="0" smtClean="0"/>
              <a:t>5,389 </a:t>
            </a:r>
            <a:r>
              <a:rPr lang="en-US" sz="1050" dirty="0"/>
              <a:t>Mozilla/5.0 (Windows NT 6.1; WOW64) </a:t>
            </a:r>
            <a:r>
              <a:rPr lang="en-US" sz="1050" dirty="0" err="1"/>
              <a:t>AppleWebKit</a:t>
            </a:r>
            <a:r>
              <a:rPr lang="en-US" sz="1050" dirty="0"/>
              <a:t>/537.36 (KHTML, like Gecko) Chrome/33.0.1750.154 Safari/537.36</a:t>
            </a:r>
          </a:p>
          <a:p>
            <a:pPr marL="0" indent="0">
              <a:buNone/>
            </a:pPr>
            <a:r>
              <a:rPr lang="en-US" sz="1050" dirty="0" smtClean="0"/>
              <a:t>5,029 </a:t>
            </a:r>
            <a:r>
              <a:rPr lang="en-US" sz="1050" dirty="0"/>
              <a:t>Mozilla/5.0 (Windows NT 6.1; WOW64) </a:t>
            </a:r>
            <a:r>
              <a:rPr lang="en-US" sz="1050" dirty="0" err="1"/>
              <a:t>AppleWebKit</a:t>
            </a:r>
            <a:r>
              <a:rPr lang="en-US" sz="1050" dirty="0"/>
              <a:t>/537.36 (KHTML, like Gecko) Chrome/32.0.1700.107 Safari/537.36</a:t>
            </a:r>
          </a:p>
          <a:p>
            <a:pPr marL="0" indent="0">
              <a:buNone/>
            </a:pPr>
            <a:r>
              <a:rPr lang="en-US" sz="1050" dirty="0" smtClean="0"/>
              <a:t>4,669 </a:t>
            </a:r>
            <a:r>
              <a:rPr lang="en-US" sz="1050" dirty="0"/>
              <a:t>Mozilla/5.0 (Windows NT 6.1) </a:t>
            </a:r>
            <a:r>
              <a:rPr lang="en-US" sz="1050" dirty="0" err="1"/>
              <a:t>AppleWebKit</a:t>
            </a:r>
            <a:r>
              <a:rPr lang="en-US" sz="1050" dirty="0"/>
              <a:t>/537.36 (KHTML, like Gecko) Chrome/28.0.1500.95 Safari/537.36 SE 2.X </a:t>
            </a:r>
            <a:r>
              <a:rPr lang="en-US" sz="1050" dirty="0" err="1"/>
              <a:t>MetaSr</a:t>
            </a:r>
            <a:r>
              <a:rPr lang="en-US" sz="1050" dirty="0"/>
              <a:t> 1.0</a:t>
            </a:r>
          </a:p>
          <a:p>
            <a:pPr marL="0" indent="0">
              <a:buNone/>
            </a:pPr>
            <a:endParaRPr lang="en-US" sz="1050" dirty="0"/>
          </a:p>
        </p:txBody>
      </p:sp>
      <p:sp>
        <p:nvSpPr>
          <p:cNvPr id="4" name="Freeform 3"/>
          <p:cNvSpPr/>
          <p:nvPr/>
        </p:nvSpPr>
        <p:spPr>
          <a:xfrm>
            <a:off x="6574365" y="1392529"/>
            <a:ext cx="1919600" cy="768259"/>
          </a:xfrm>
          <a:custGeom>
            <a:avLst/>
            <a:gdLst>
              <a:gd name="connsiteX0" fmla="*/ 1676297 w 1919600"/>
              <a:gd name="connsiteY0" fmla="*/ 748910 h 768259"/>
              <a:gd name="connsiteX1" fmla="*/ 1726100 w 1919600"/>
              <a:gd name="connsiteY1" fmla="*/ 715709 h 768259"/>
              <a:gd name="connsiteX2" fmla="*/ 1883809 w 1919600"/>
              <a:gd name="connsiteY2" fmla="*/ 300702 h 768259"/>
              <a:gd name="connsiteX3" fmla="*/ 962457 w 1919600"/>
              <a:gd name="connsiteY3" fmla="*/ 1896 h 768259"/>
              <a:gd name="connsiteX4" fmla="*/ 90909 w 1919600"/>
              <a:gd name="connsiteY4" fmla="*/ 192800 h 768259"/>
              <a:gd name="connsiteX5" fmla="*/ 165613 w 1919600"/>
              <a:gd name="connsiteY5" fmla="*/ 574607 h 768259"/>
              <a:gd name="connsiteX6" fmla="*/ 1319377 w 1919600"/>
              <a:gd name="connsiteY6" fmla="*/ 765510 h 768259"/>
              <a:gd name="connsiteX7" fmla="*/ 1584992 w 1919600"/>
              <a:gd name="connsiteY7" fmla="*/ 665909 h 768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19600" h="768259">
                <a:moveTo>
                  <a:pt x="1676297" y="748910"/>
                </a:moveTo>
                <a:cubicBezTo>
                  <a:pt x="1683906" y="769660"/>
                  <a:pt x="1691515" y="790410"/>
                  <a:pt x="1726100" y="715709"/>
                </a:cubicBezTo>
                <a:cubicBezTo>
                  <a:pt x="1760685" y="641008"/>
                  <a:pt x="2011083" y="419671"/>
                  <a:pt x="1883809" y="300702"/>
                </a:cubicBezTo>
                <a:cubicBezTo>
                  <a:pt x="1756535" y="181733"/>
                  <a:pt x="1261274" y="19880"/>
                  <a:pt x="962457" y="1896"/>
                </a:cubicBezTo>
                <a:cubicBezTo>
                  <a:pt x="663640" y="-16088"/>
                  <a:pt x="223716" y="97348"/>
                  <a:pt x="90909" y="192800"/>
                </a:cubicBezTo>
                <a:cubicBezTo>
                  <a:pt x="-41898" y="288252"/>
                  <a:pt x="-39132" y="479155"/>
                  <a:pt x="165613" y="574607"/>
                </a:cubicBezTo>
                <a:cubicBezTo>
                  <a:pt x="370358" y="670059"/>
                  <a:pt x="1082814" y="750293"/>
                  <a:pt x="1319377" y="765510"/>
                </a:cubicBezTo>
                <a:cubicBezTo>
                  <a:pt x="1555940" y="780727"/>
                  <a:pt x="1570466" y="723318"/>
                  <a:pt x="1584992" y="66590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p:cNvSpPr txBox="1"/>
          <p:nvPr/>
        </p:nvSpPr>
        <p:spPr>
          <a:xfrm>
            <a:off x="4584830" y="3124982"/>
            <a:ext cx="2638615" cy="369332"/>
          </a:xfrm>
          <a:prstGeom prst="rect">
            <a:avLst/>
          </a:prstGeom>
          <a:noFill/>
        </p:spPr>
        <p:txBody>
          <a:bodyPr wrap="none" rtlCol="0">
            <a:spAutoFit/>
          </a:bodyPr>
          <a:lstStyle/>
          <a:p>
            <a:r>
              <a:rPr lang="en-US" dirty="0" err="1" smtClean="0">
                <a:solidFill>
                  <a:srgbClr val="0000FF"/>
                </a:solidFill>
                <a:latin typeface="AhnbergHand"/>
                <a:cs typeface="AhnbergHand"/>
              </a:rPr>
              <a:t>Sogou</a:t>
            </a:r>
            <a:r>
              <a:rPr lang="en-US" dirty="0" smtClean="0">
                <a:solidFill>
                  <a:srgbClr val="0000FF"/>
                </a:solidFill>
                <a:latin typeface="AhnbergHand"/>
                <a:cs typeface="AhnbergHand"/>
              </a:rPr>
              <a:t> Explorer 2.X</a:t>
            </a:r>
            <a:endParaRPr lang="en-US" dirty="0">
              <a:solidFill>
                <a:srgbClr val="0000FF"/>
              </a:solidFill>
              <a:latin typeface="AhnbergHand"/>
              <a:cs typeface="AhnbergHand"/>
            </a:endParaRPr>
          </a:p>
        </p:txBody>
      </p:sp>
      <p:sp>
        <p:nvSpPr>
          <p:cNvPr id="7" name="Freeform 6"/>
          <p:cNvSpPr/>
          <p:nvPr/>
        </p:nvSpPr>
        <p:spPr>
          <a:xfrm>
            <a:off x="6574365" y="2233842"/>
            <a:ext cx="1919600" cy="768259"/>
          </a:xfrm>
          <a:custGeom>
            <a:avLst/>
            <a:gdLst>
              <a:gd name="connsiteX0" fmla="*/ 1676297 w 1919600"/>
              <a:gd name="connsiteY0" fmla="*/ 748910 h 768259"/>
              <a:gd name="connsiteX1" fmla="*/ 1726100 w 1919600"/>
              <a:gd name="connsiteY1" fmla="*/ 715709 h 768259"/>
              <a:gd name="connsiteX2" fmla="*/ 1883809 w 1919600"/>
              <a:gd name="connsiteY2" fmla="*/ 300702 h 768259"/>
              <a:gd name="connsiteX3" fmla="*/ 962457 w 1919600"/>
              <a:gd name="connsiteY3" fmla="*/ 1896 h 768259"/>
              <a:gd name="connsiteX4" fmla="*/ 90909 w 1919600"/>
              <a:gd name="connsiteY4" fmla="*/ 192800 h 768259"/>
              <a:gd name="connsiteX5" fmla="*/ 165613 w 1919600"/>
              <a:gd name="connsiteY5" fmla="*/ 574607 h 768259"/>
              <a:gd name="connsiteX6" fmla="*/ 1319377 w 1919600"/>
              <a:gd name="connsiteY6" fmla="*/ 765510 h 768259"/>
              <a:gd name="connsiteX7" fmla="*/ 1584992 w 1919600"/>
              <a:gd name="connsiteY7" fmla="*/ 665909 h 768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19600" h="768259">
                <a:moveTo>
                  <a:pt x="1676297" y="748910"/>
                </a:moveTo>
                <a:cubicBezTo>
                  <a:pt x="1683906" y="769660"/>
                  <a:pt x="1691515" y="790410"/>
                  <a:pt x="1726100" y="715709"/>
                </a:cubicBezTo>
                <a:cubicBezTo>
                  <a:pt x="1760685" y="641008"/>
                  <a:pt x="2011083" y="419671"/>
                  <a:pt x="1883809" y="300702"/>
                </a:cubicBezTo>
                <a:cubicBezTo>
                  <a:pt x="1756535" y="181733"/>
                  <a:pt x="1261274" y="19880"/>
                  <a:pt x="962457" y="1896"/>
                </a:cubicBezTo>
                <a:cubicBezTo>
                  <a:pt x="663640" y="-16088"/>
                  <a:pt x="223716" y="97348"/>
                  <a:pt x="90909" y="192800"/>
                </a:cubicBezTo>
                <a:cubicBezTo>
                  <a:pt x="-41898" y="288252"/>
                  <a:pt x="-39132" y="479155"/>
                  <a:pt x="165613" y="574607"/>
                </a:cubicBezTo>
                <a:cubicBezTo>
                  <a:pt x="370358" y="670059"/>
                  <a:pt x="1082814" y="750293"/>
                  <a:pt x="1319377" y="765510"/>
                </a:cubicBezTo>
                <a:cubicBezTo>
                  <a:pt x="1555940" y="780727"/>
                  <a:pt x="1570466" y="723318"/>
                  <a:pt x="1584992" y="66590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8" name="Picture 7" descr="Screen Shot 2014-05-26 at 11.54.5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143" y="3763257"/>
            <a:ext cx="5973222" cy="2635563"/>
          </a:xfrm>
          <a:prstGeom prst="rect">
            <a:avLst/>
          </a:prstGeom>
        </p:spPr>
      </p:pic>
      <p:sp>
        <p:nvSpPr>
          <p:cNvPr id="9" name="Freeform 8"/>
          <p:cNvSpPr/>
          <p:nvPr/>
        </p:nvSpPr>
        <p:spPr>
          <a:xfrm>
            <a:off x="5611535" y="2780551"/>
            <a:ext cx="995635" cy="266109"/>
          </a:xfrm>
          <a:custGeom>
            <a:avLst/>
            <a:gdLst>
              <a:gd name="connsiteX0" fmla="*/ 995635 w 995635"/>
              <a:gd name="connsiteY0" fmla="*/ 0 h 266109"/>
              <a:gd name="connsiteX1" fmla="*/ 290096 w 995635"/>
              <a:gd name="connsiteY1" fmla="*/ 83001 h 266109"/>
              <a:gd name="connsiteX2" fmla="*/ 32781 w 995635"/>
              <a:gd name="connsiteY2" fmla="*/ 265605 h 266109"/>
              <a:gd name="connsiteX3" fmla="*/ 7880 w 995635"/>
              <a:gd name="connsiteY3" fmla="*/ 141102 h 266109"/>
              <a:gd name="connsiteX4" fmla="*/ 24481 w 995635"/>
              <a:gd name="connsiteY4" fmla="*/ 257304 h 266109"/>
              <a:gd name="connsiteX5" fmla="*/ 256894 w 995635"/>
              <a:gd name="connsiteY5" fmla="*/ 249004 h 266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5635" h="266109">
                <a:moveTo>
                  <a:pt x="995635" y="0"/>
                </a:moveTo>
                <a:cubicBezTo>
                  <a:pt x="723103" y="19367"/>
                  <a:pt x="450572" y="38734"/>
                  <a:pt x="290096" y="83001"/>
                </a:cubicBezTo>
                <a:cubicBezTo>
                  <a:pt x="129620" y="127269"/>
                  <a:pt x="79817" y="255922"/>
                  <a:pt x="32781" y="265605"/>
                </a:cubicBezTo>
                <a:cubicBezTo>
                  <a:pt x="-14255" y="275289"/>
                  <a:pt x="9263" y="142485"/>
                  <a:pt x="7880" y="141102"/>
                </a:cubicBezTo>
                <a:cubicBezTo>
                  <a:pt x="6497" y="139719"/>
                  <a:pt x="-17021" y="239320"/>
                  <a:pt x="24481" y="257304"/>
                </a:cubicBezTo>
                <a:cubicBezTo>
                  <a:pt x="65983" y="275288"/>
                  <a:pt x="256894" y="249004"/>
                  <a:pt x="256894" y="24900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10" name="Picture 9" descr="Screen Shot 2014-05-26 at 11.55.5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143" y="2640790"/>
            <a:ext cx="923549" cy="1122467"/>
          </a:xfrm>
          <a:prstGeom prst="rect">
            <a:avLst/>
          </a:prstGeom>
        </p:spPr>
      </p:pic>
      <p:sp>
        <p:nvSpPr>
          <p:cNvPr id="13" name="Freeform 12"/>
          <p:cNvSpPr/>
          <p:nvPr/>
        </p:nvSpPr>
        <p:spPr>
          <a:xfrm>
            <a:off x="2895908" y="3444563"/>
            <a:ext cx="249962" cy="315406"/>
          </a:xfrm>
          <a:custGeom>
            <a:avLst/>
            <a:gdLst>
              <a:gd name="connsiteX0" fmla="*/ 249962 w 249962"/>
              <a:gd name="connsiteY0" fmla="*/ 315406 h 315406"/>
              <a:gd name="connsiteX1" fmla="*/ 948 w 249962"/>
              <a:gd name="connsiteY1" fmla="*/ 240704 h 315406"/>
              <a:gd name="connsiteX2" fmla="*/ 158657 w 249962"/>
              <a:gd name="connsiteY2" fmla="*/ 0 h 315406"/>
            </a:gdLst>
            <a:ahLst/>
            <a:cxnLst>
              <a:cxn ang="0">
                <a:pos x="connsiteX0" y="connsiteY0"/>
              </a:cxn>
              <a:cxn ang="0">
                <a:pos x="connsiteX1" y="connsiteY1"/>
              </a:cxn>
              <a:cxn ang="0">
                <a:pos x="connsiteX2" y="connsiteY2"/>
              </a:cxn>
            </a:cxnLst>
            <a:rect l="l" t="t" r="r" b="b"/>
            <a:pathLst>
              <a:path w="249962" h="315406">
                <a:moveTo>
                  <a:pt x="249962" y="315406"/>
                </a:moveTo>
                <a:cubicBezTo>
                  <a:pt x="133063" y="304339"/>
                  <a:pt x="16165" y="293272"/>
                  <a:pt x="948" y="240704"/>
                </a:cubicBezTo>
                <a:cubicBezTo>
                  <a:pt x="-14269" y="188136"/>
                  <a:pt x="158657" y="0"/>
                  <a:pt x="158657"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a:off x="2946665" y="3425203"/>
            <a:ext cx="2863661" cy="343380"/>
          </a:xfrm>
          <a:custGeom>
            <a:avLst/>
            <a:gdLst>
              <a:gd name="connsiteX0" fmla="*/ 0 w 2863661"/>
              <a:gd name="connsiteY0" fmla="*/ 210263 h 343380"/>
              <a:gd name="connsiteX1" fmla="*/ 1211868 w 2863661"/>
              <a:gd name="connsiteY1" fmla="*/ 2759 h 343380"/>
              <a:gd name="connsiteX2" fmla="*/ 2448637 w 2863661"/>
              <a:gd name="connsiteY2" fmla="*/ 343066 h 343380"/>
              <a:gd name="connsiteX3" fmla="*/ 2863661 w 2863661"/>
              <a:gd name="connsiteY3" fmla="*/ 69161 h 343380"/>
            </a:gdLst>
            <a:ahLst/>
            <a:cxnLst>
              <a:cxn ang="0">
                <a:pos x="connsiteX0" y="connsiteY0"/>
              </a:cxn>
              <a:cxn ang="0">
                <a:pos x="connsiteX1" y="connsiteY1"/>
              </a:cxn>
              <a:cxn ang="0">
                <a:pos x="connsiteX2" y="connsiteY2"/>
              </a:cxn>
              <a:cxn ang="0">
                <a:pos x="connsiteX3" y="connsiteY3"/>
              </a:cxn>
            </a:cxnLst>
            <a:rect l="l" t="t" r="r" b="b"/>
            <a:pathLst>
              <a:path w="2863661" h="343380">
                <a:moveTo>
                  <a:pt x="0" y="210263"/>
                </a:moveTo>
                <a:cubicBezTo>
                  <a:pt x="401881" y="95444"/>
                  <a:pt x="803762" y="-19375"/>
                  <a:pt x="1211868" y="2759"/>
                </a:cubicBezTo>
                <a:cubicBezTo>
                  <a:pt x="1619974" y="24893"/>
                  <a:pt x="2173338" y="331999"/>
                  <a:pt x="2448637" y="343066"/>
                </a:cubicBezTo>
                <a:cubicBezTo>
                  <a:pt x="2723936" y="354133"/>
                  <a:pt x="2863661" y="69161"/>
                  <a:pt x="2863661" y="69161"/>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82597196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Top 25 User Agent Strings of the stalked systems</a:t>
            </a:r>
            <a:endParaRPr lang="en-US" dirty="0"/>
          </a:p>
        </p:txBody>
      </p:sp>
      <p:sp>
        <p:nvSpPr>
          <p:cNvPr id="3" name="Content Placeholder 2"/>
          <p:cNvSpPr>
            <a:spLocks noGrp="1"/>
          </p:cNvSpPr>
          <p:nvPr>
            <p:ph idx="1"/>
          </p:nvPr>
        </p:nvSpPr>
        <p:spPr/>
        <p:txBody>
          <a:bodyPr>
            <a:noAutofit/>
          </a:bodyPr>
          <a:lstStyle/>
          <a:p>
            <a:pPr marL="0" indent="0">
              <a:buNone/>
            </a:pPr>
            <a:r>
              <a:rPr lang="en-US" sz="1050" dirty="0" smtClean="0"/>
              <a:t>6,068 </a:t>
            </a:r>
            <a:r>
              <a:rPr lang="en-US" sz="1050" dirty="0"/>
              <a:t>Mozilla/5.0 (Windows NT 5.1) </a:t>
            </a:r>
            <a:r>
              <a:rPr lang="en-US" sz="1050" dirty="0" err="1"/>
              <a:t>AppleWebKit</a:t>
            </a:r>
            <a:r>
              <a:rPr lang="en-US" sz="1050" dirty="0"/>
              <a:t>/537.36 (KHTML, like Gecko) Chrome/28.0.1500.95 Safari/537.36 SE 2.X </a:t>
            </a:r>
            <a:r>
              <a:rPr lang="en-US" sz="1050" dirty="0" err="1"/>
              <a:t>MetaSr</a:t>
            </a:r>
            <a:r>
              <a:rPr lang="en-US" sz="1050" dirty="0"/>
              <a:t> 1.0</a:t>
            </a:r>
          </a:p>
          <a:p>
            <a:pPr marL="0" indent="0">
              <a:buNone/>
            </a:pPr>
            <a:r>
              <a:rPr lang="en-US" sz="1050" dirty="0" smtClean="0"/>
              <a:t>5,458 </a:t>
            </a:r>
            <a:r>
              <a:rPr lang="en-US" sz="1050" dirty="0"/>
              <a:t>Mozilla/5.0 (Windows NT 6.1; WOW64) </a:t>
            </a:r>
            <a:r>
              <a:rPr lang="en-US" sz="1050" dirty="0" err="1"/>
              <a:t>AppleWebKit</a:t>
            </a:r>
            <a:r>
              <a:rPr lang="en-US" sz="1050" dirty="0"/>
              <a:t>/537.36 (KHTML, like Gecko) Chrome/28.0.1500.95 Safari/537.36 SE 2.X </a:t>
            </a:r>
            <a:r>
              <a:rPr lang="en-US" sz="1050" dirty="0" err="1"/>
              <a:t>MetaSr</a:t>
            </a:r>
            <a:r>
              <a:rPr lang="en-US" sz="1050" dirty="0"/>
              <a:t> 1.0</a:t>
            </a:r>
          </a:p>
          <a:p>
            <a:pPr marL="0" indent="0">
              <a:buNone/>
            </a:pPr>
            <a:r>
              <a:rPr lang="en-US" sz="1050" dirty="0" smtClean="0"/>
              <a:t>5,389 </a:t>
            </a:r>
            <a:r>
              <a:rPr lang="en-US" sz="1050" dirty="0"/>
              <a:t>Mozilla/5.0 (Windows NT 6.1; WOW64) </a:t>
            </a:r>
            <a:r>
              <a:rPr lang="en-US" sz="1050" dirty="0" err="1"/>
              <a:t>AppleWebKit</a:t>
            </a:r>
            <a:r>
              <a:rPr lang="en-US" sz="1050" dirty="0"/>
              <a:t>/537.36 (KHTML, like Gecko) Chrome/33.0.1750.154 Safari/537.36</a:t>
            </a:r>
          </a:p>
          <a:p>
            <a:pPr marL="0" indent="0">
              <a:buNone/>
            </a:pPr>
            <a:r>
              <a:rPr lang="en-US" sz="1050" dirty="0" smtClean="0"/>
              <a:t>5,029 </a:t>
            </a:r>
            <a:r>
              <a:rPr lang="en-US" sz="1050" dirty="0"/>
              <a:t>Mozilla/5.0 (Windows NT 6.1; WOW64) </a:t>
            </a:r>
            <a:r>
              <a:rPr lang="en-US" sz="1050" dirty="0" err="1"/>
              <a:t>AppleWebKit</a:t>
            </a:r>
            <a:r>
              <a:rPr lang="en-US" sz="1050" dirty="0"/>
              <a:t>/537.36 (KHTML, like Gecko) Chrome/32.0.1700.107 Safari/537.36</a:t>
            </a:r>
          </a:p>
          <a:p>
            <a:pPr marL="0" indent="0">
              <a:buNone/>
            </a:pPr>
            <a:r>
              <a:rPr lang="en-US" sz="1050" dirty="0" smtClean="0"/>
              <a:t>4,669 </a:t>
            </a:r>
            <a:r>
              <a:rPr lang="en-US" sz="1050" dirty="0"/>
              <a:t>Mozilla/5.0 (Windows NT 6.1) </a:t>
            </a:r>
            <a:r>
              <a:rPr lang="en-US" sz="1050" dirty="0" err="1"/>
              <a:t>AppleWebKit</a:t>
            </a:r>
            <a:r>
              <a:rPr lang="en-US" sz="1050" dirty="0"/>
              <a:t>/537.36 (KHTML, like Gecko) Chrome/28.0.1500.95 Safari/537.36 SE 2.X </a:t>
            </a:r>
            <a:r>
              <a:rPr lang="en-US" sz="1050" dirty="0" err="1"/>
              <a:t>MetaSr</a:t>
            </a:r>
            <a:r>
              <a:rPr lang="en-US" sz="1050" dirty="0"/>
              <a:t> 1.0</a:t>
            </a:r>
          </a:p>
          <a:p>
            <a:pPr marL="0" indent="0">
              <a:buNone/>
            </a:pPr>
            <a:endParaRPr lang="en-US" sz="1050" dirty="0"/>
          </a:p>
        </p:txBody>
      </p:sp>
      <p:sp>
        <p:nvSpPr>
          <p:cNvPr id="4" name="Freeform 3"/>
          <p:cNvSpPr/>
          <p:nvPr/>
        </p:nvSpPr>
        <p:spPr>
          <a:xfrm>
            <a:off x="6574365" y="1392529"/>
            <a:ext cx="1919600" cy="768259"/>
          </a:xfrm>
          <a:custGeom>
            <a:avLst/>
            <a:gdLst>
              <a:gd name="connsiteX0" fmla="*/ 1676297 w 1919600"/>
              <a:gd name="connsiteY0" fmla="*/ 748910 h 768259"/>
              <a:gd name="connsiteX1" fmla="*/ 1726100 w 1919600"/>
              <a:gd name="connsiteY1" fmla="*/ 715709 h 768259"/>
              <a:gd name="connsiteX2" fmla="*/ 1883809 w 1919600"/>
              <a:gd name="connsiteY2" fmla="*/ 300702 h 768259"/>
              <a:gd name="connsiteX3" fmla="*/ 962457 w 1919600"/>
              <a:gd name="connsiteY3" fmla="*/ 1896 h 768259"/>
              <a:gd name="connsiteX4" fmla="*/ 90909 w 1919600"/>
              <a:gd name="connsiteY4" fmla="*/ 192800 h 768259"/>
              <a:gd name="connsiteX5" fmla="*/ 165613 w 1919600"/>
              <a:gd name="connsiteY5" fmla="*/ 574607 h 768259"/>
              <a:gd name="connsiteX6" fmla="*/ 1319377 w 1919600"/>
              <a:gd name="connsiteY6" fmla="*/ 765510 h 768259"/>
              <a:gd name="connsiteX7" fmla="*/ 1584992 w 1919600"/>
              <a:gd name="connsiteY7" fmla="*/ 665909 h 768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19600" h="768259">
                <a:moveTo>
                  <a:pt x="1676297" y="748910"/>
                </a:moveTo>
                <a:cubicBezTo>
                  <a:pt x="1683906" y="769660"/>
                  <a:pt x="1691515" y="790410"/>
                  <a:pt x="1726100" y="715709"/>
                </a:cubicBezTo>
                <a:cubicBezTo>
                  <a:pt x="1760685" y="641008"/>
                  <a:pt x="2011083" y="419671"/>
                  <a:pt x="1883809" y="300702"/>
                </a:cubicBezTo>
                <a:cubicBezTo>
                  <a:pt x="1756535" y="181733"/>
                  <a:pt x="1261274" y="19880"/>
                  <a:pt x="962457" y="1896"/>
                </a:cubicBezTo>
                <a:cubicBezTo>
                  <a:pt x="663640" y="-16088"/>
                  <a:pt x="223716" y="97348"/>
                  <a:pt x="90909" y="192800"/>
                </a:cubicBezTo>
                <a:cubicBezTo>
                  <a:pt x="-41898" y="288252"/>
                  <a:pt x="-39132" y="479155"/>
                  <a:pt x="165613" y="574607"/>
                </a:cubicBezTo>
                <a:cubicBezTo>
                  <a:pt x="370358" y="670059"/>
                  <a:pt x="1082814" y="750293"/>
                  <a:pt x="1319377" y="765510"/>
                </a:cubicBezTo>
                <a:cubicBezTo>
                  <a:pt x="1555940" y="780727"/>
                  <a:pt x="1570466" y="723318"/>
                  <a:pt x="1584992" y="66590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p:cNvSpPr txBox="1"/>
          <p:nvPr/>
        </p:nvSpPr>
        <p:spPr>
          <a:xfrm>
            <a:off x="4584830" y="3124982"/>
            <a:ext cx="2638615" cy="369332"/>
          </a:xfrm>
          <a:prstGeom prst="rect">
            <a:avLst/>
          </a:prstGeom>
          <a:noFill/>
        </p:spPr>
        <p:txBody>
          <a:bodyPr wrap="none" rtlCol="0">
            <a:spAutoFit/>
          </a:bodyPr>
          <a:lstStyle/>
          <a:p>
            <a:r>
              <a:rPr lang="en-US" dirty="0" err="1" smtClean="0">
                <a:solidFill>
                  <a:srgbClr val="0000FF"/>
                </a:solidFill>
                <a:latin typeface="AhnbergHand"/>
                <a:cs typeface="AhnbergHand"/>
              </a:rPr>
              <a:t>Sogou</a:t>
            </a:r>
            <a:r>
              <a:rPr lang="en-US" dirty="0" smtClean="0">
                <a:solidFill>
                  <a:srgbClr val="0000FF"/>
                </a:solidFill>
                <a:latin typeface="AhnbergHand"/>
                <a:cs typeface="AhnbergHand"/>
              </a:rPr>
              <a:t> Explorer 2.X</a:t>
            </a:r>
            <a:endParaRPr lang="en-US" dirty="0">
              <a:solidFill>
                <a:srgbClr val="0000FF"/>
              </a:solidFill>
              <a:latin typeface="AhnbergHand"/>
              <a:cs typeface="AhnbergHand"/>
            </a:endParaRPr>
          </a:p>
        </p:txBody>
      </p:sp>
      <p:sp>
        <p:nvSpPr>
          <p:cNvPr id="7" name="Freeform 6"/>
          <p:cNvSpPr/>
          <p:nvPr/>
        </p:nvSpPr>
        <p:spPr>
          <a:xfrm>
            <a:off x="6574365" y="2233842"/>
            <a:ext cx="1919600" cy="768259"/>
          </a:xfrm>
          <a:custGeom>
            <a:avLst/>
            <a:gdLst>
              <a:gd name="connsiteX0" fmla="*/ 1676297 w 1919600"/>
              <a:gd name="connsiteY0" fmla="*/ 748910 h 768259"/>
              <a:gd name="connsiteX1" fmla="*/ 1726100 w 1919600"/>
              <a:gd name="connsiteY1" fmla="*/ 715709 h 768259"/>
              <a:gd name="connsiteX2" fmla="*/ 1883809 w 1919600"/>
              <a:gd name="connsiteY2" fmla="*/ 300702 h 768259"/>
              <a:gd name="connsiteX3" fmla="*/ 962457 w 1919600"/>
              <a:gd name="connsiteY3" fmla="*/ 1896 h 768259"/>
              <a:gd name="connsiteX4" fmla="*/ 90909 w 1919600"/>
              <a:gd name="connsiteY4" fmla="*/ 192800 h 768259"/>
              <a:gd name="connsiteX5" fmla="*/ 165613 w 1919600"/>
              <a:gd name="connsiteY5" fmla="*/ 574607 h 768259"/>
              <a:gd name="connsiteX6" fmla="*/ 1319377 w 1919600"/>
              <a:gd name="connsiteY6" fmla="*/ 765510 h 768259"/>
              <a:gd name="connsiteX7" fmla="*/ 1584992 w 1919600"/>
              <a:gd name="connsiteY7" fmla="*/ 665909 h 768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19600" h="768259">
                <a:moveTo>
                  <a:pt x="1676297" y="748910"/>
                </a:moveTo>
                <a:cubicBezTo>
                  <a:pt x="1683906" y="769660"/>
                  <a:pt x="1691515" y="790410"/>
                  <a:pt x="1726100" y="715709"/>
                </a:cubicBezTo>
                <a:cubicBezTo>
                  <a:pt x="1760685" y="641008"/>
                  <a:pt x="2011083" y="419671"/>
                  <a:pt x="1883809" y="300702"/>
                </a:cubicBezTo>
                <a:cubicBezTo>
                  <a:pt x="1756535" y="181733"/>
                  <a:pt x="1261274" y="19880"/>
                  <a:pt x="962457" y="1896"/>
                </a:cubicBezTo>
                <a:cubicBezTo>
                  <a:pt x="663640" y="-16088"/>
                  <a:pt x="223716" y="97348"/>
                  <a:pt x="90909" y="192800"/>
                </a:cubicBezTo>
                <a:cubicBezTo>
                  <a:pt x="-41898" y="288252"/>
                  <a:pt x="-39132" y="479155"/>
                  <a:pt x="165613" y="574607"/>
                </a:cubicBezTo>
                <a:cubicBezTo>
                  <a:pt x="370358" y="670059"/>
                  <a:pt x="1082814" y="750293"/>
                  <a:pt x="1319377" y="765510"/>
                </a:cubicBezTo>
                <a:cubicBezTo>
                  <a:pt x="1555940" y="780727"/>
                  <a:pt x="1570466" y="723318"/>
                  <a:pt x="1584992" y="66590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8" name="Picture 7" descr="Screen Shot 2014-05-26 at 11.54.5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143" y="3763257"/>
            <a:ext cx="5973222" cy="2635563"/>
          </a:xfrm>
          <a:prstGeom prst="rect">
            <a:avLst/>
          </a:prstGeom>
        </p:spPr>
      </p:pic>
      <p:sp>
        <p:nvSpPr>
          <p:cNvPr id="9" name="Freeform 8"/>
          <p:cNvSpPr/>
          <p:nvPr/>
        </p:nvSpPr>
        <p:spPr>
          <a:xfrm>
            <a:off x="5611535" y="2780551"/>
            <a:ext cx="995635" cy="266109"/>
          </a:xfrm>
          <a:custGeom>
            <a:avLst/>
            <a:gdLst>
              <a:gd name="connsiteX0" fmla="*/ 995635 w 995635"/>
              <a:gd name="connsiteY0" fmla="*/ 0 h 266109"/>
              <a:gd name="connsiteX1" fmla="*/ 290096 w 995635"/>
              <a:gd name="connsiteY1" fmla="*/ 83001 h 266109"/>
              <a:gd name="connsiteX2" fmla="*/ 32781 w 995635"/>
              <a:gd name="connsiteY2" fmla="*/ 265605 h 266109"/>
              <a:gd name="connsiteX3" fmla="*/ 7880 w 995635"/>
              <a:gd name="connsiteY3" fmla="*/ 141102 h 266109"/>
              <a:gd name="connsiteX4" fmla="*/ 24481 w 995635"/>
              <a:gd name="connsiteY4" fmla="*/ 257304 h 266109"/>
              <a:gd name="connsiteX5" fmla="*/ 256894 w 995635"/>
              <a:gd name="connsiteY5" fmla="*/ 249004 h 266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5635" h="266109">
                <a:moveTo>
                  <a:pt x="995635" y="0"/>
                </a:moveTo>
                <a:cubicBezTo>
                  <a:pt x="723103" y="19367"/>
                  <a:pt x="450572" y="38734"/>
                  <a:pt x="290096" y="83001"/>
                </a:cubicBezTo>
                <a:cubicBezTo>
                  <a:pt x="129620" y="127269"/>
                  <a:pt x="79817" y="255922"/>
                  <a:pt x="32781" y="265605"/>
                </a:cubicBezTo>
                <a:cubicBezTo>
                  <a:pt x="-14255" y="275289"/>
                  <a:pt x="9263" y="142485"/>
                  <a:pt x="7880" y="141102"/>
                </a:cubicBezTo>
                <a:cubicBezTo>
                  <a:pt x="6497" y="139719"/>
                  <a:pt x="-17021" y="239320"/>
                  <a:pt x="24481" y="257304"/>
                </a:cubicBezTo>
                <a:cubicBezTo>
                  <a:pt x="65983" y="275288"/>
                  <a:pt x="256894" y="249004"/>
                  <a:pt x="256894" y="24900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10" name="Picture 9" descr="Screen Shot 2014-05-26 at 11.55.5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143" y="2640790"/>
            <a:ext cx="923549" cy="1122467"/>
          </a:xfrm>
          <a:prstGeom prst="rect">
            <a:avLst/>
          </a:prstGeom>
        </p:spPr>
      </p:pic>
      <p:sp>
        <p:nvSpPr>
          <p:cNvPr id="13" name="Freeform 12"/>
          <p:cNvSpPr/>
          <p:nvPr/>
        </p:nvSpPr>
        <p:spPr>
          <a:xfrm>
            <a:off x="2895908" y="3444563"/>
            <a:ext cx="249962" cy="315406"/>
          </a:xfrm>
          <a:custGeom>
            <a:avLst/>
            <a:gdLst>
              <a:gd name="connsiteX0" fmla="*/ 249962 w 249962"/>
              <a:gd name="connsiteY0" fmla="*/ 315406 h 315406"/>
              <a:gd name="connsiteX1" fmla="*/ 948 w 249962"/>
              <a:gd name="connsiteY1" fmla="*/ 240704 h 315406"/>
              <a:gd name="connsiteX2" fmla="*/ 158657 w 249962"/>
              <a:gd name="connsiteY2" fmla="*/ 0 h 315406"/>
            </a:gdLst>
            <a:ahLst/>
            <a:cxnLst>
              <a:cxn ang="0">
                <a:pos x="connsiteX0" y="connsiteY0"/>
              </a:cxn>
              <a:cxn ang="0">
                <a:pos x="connsiteX1" y="connsiteY1"/>
              </a:cxn>
              <a:cxn ang="0">
                <a:pos x="connsiteX2" y="connsiteY2"/>
              </a:cxn>
            </a:cxnLst>
            <a:rect l="l" t="t" r="r" b="b"/>
            <a:pathLst>
              <a:path w="249962" h="315406">
                <a:moveTo>
                  <a:pt x="249962" y="315406"/>
                </a:moveTo>
                <a:cubicBezTo>
                  <a:pt x="133063" y="304339"/>
                  <a:pt x="16165" y="293272"/>
                  <a:pt x="948" y="240704"/>
                </a:cubicBezTo>
                <a:cubicBezTo>
                  <a:pt x="-14269" y="188136"/>
                  <a:pt x="158657" y="0"/>
                  <a:pt x="158657"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a:off x="2946665" y="3425203"/>
            <a:ext cx="2863661" cy="343380"/>
          </a:xfrm>
          <a:custGeom>
            <a:avLst/>
            <a:gdLst>
              <a:gd name="connsiteX0" fmla="*/ 0 w 2863661"/>
              <a:gd name="connsiteY0" fmla="*/ 210263 h 343380"/>
              <a:gd name="connsiteX1" fmla="*/ 1211868 w 2863661"/>
              <a:gd name="connsiteY1" fmla="*/ 2759 h 343380"/>
              <a:gd name="connsiteX2" fmla="*/ 2448637 w 2863661"/>
              <a:gd name="connsiteY2" fmla="*/ 343066 h 343380"/>
              <a:gd name="connsiteX3" fmla="*/ 2863661 w 2863661"/>
              <a:gd name="connsiteY3" fmla="*/ 69161 h 343380"/>
            </a:gdLst>
            <a:ahLst/>
            <a:cxnLst>
              <a:cxn ang="0">
                <a:pos x="connsiteX0" y="connsiteY0"/>
              </a:cxn>
              <a:cxn ang="0">
                <a:pos x="connsiteX1" y="connsiteY1"/>
              </a:cxn>
              <a:cxn ang="0">
                <a:pos x="connsiteX2" y="connsiteY2"/>
              </a:cxn>
              <a:cxn ang="0">
                <a:pos x="connsiteX3" y="connsiteY3"/>
              </a:cxn>
            </a:cxnLst>
            <a:rect l="l" t="t" r="r" b="b"/>
            <a:pathLst>
              <a:path w="2863661" h="343380">
                <a:moveTo>
                  <a:pt x="0" y="210263"/>
                </a:moveTo>
                <a:cubicBezTo>
                  <a:pt x="401881" y="95444"/>
                  <a:pt x="803762" y="-19375"/>
                  <a:pt x="1211868" y="2759"/>
                </a:cubicBezTo>
                <a:cubicBezTo>
                  <a:pt x="1619974" y="24893"/>
                  <a:pt x="2173338" y="331999"/>
                  <a:pt x="2448637" y="343066"/>
                </a:cubicBezTo>
                <a:cubicBezTo>
                  <a:pt x="2723936" y="354133"/>
                  <a:pt x="2863661" y="69161"/>
                  <a:pt x="2863661" y="69161"/>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TextBox 14"/>
          <p:cNvSpPr txBox="1"/>
          <p:nvPr/>
        </p:nvSpPr>
        <p:spPr>
          <a:xfrm>
            <a:off x="2090763" y="6480201"/>
            <a:ext cx="6892895" cy="369332"/>
          </a:xfrm>
          <a:prstGeom prst="rect">
            <a:avLst/>
          </a:prstGeom>
          <a:noFill/>
        </p:spPr>
        <p:txBody>
          <a:bodyPr wrap="none" rtlCol="0">
            <a:spAutoFit/>
          </a:bodyPr>
          <a:lstStyle/>
          <a:p>
            <a:r>
              <a:rPr lang="en-US" dirty="0" smtClean="0"/>
              <a:t>“It connects to the cloud to recognize malicious websites and software”</a:t>
            </a:r>
            <a:endParaRPr lang="en-US" dirty="0"/>
          </a:p>
        </p:txBody>
      </p:sp>
      <p:sp>
        <p:nvSpPr>
          <p:cNvPr id="16" name="Freeform 15"/>
          <p:cNvSpPr/>
          <p:nvPr/>
        </p:nvSpPr>
        <p:spPr>
          <a:xfrm>
            <a:off x="4682067" y="5985933"/>
            <a:ext cx="643466" cy="8467"/>
          </a:xfrm>
          <a:custGeom>
            <a:avLst/>
            <a:gdLst>
              <a:gd name="connsiteX0" fmla="*/ 0 w 643466"/>
              <a:gd name="connsiteY0" fmla="*/ 8467 h 8467"/>
              <a:gd name="connsiteX1" fmla="*/ 474133 w 643466"/>
              <a:gd name="connsiteY1" fmla="*/ 8467 h 8467"/>
              <a:gd name="connsiteX2" fmla="*/ 643466 w 643466"/>
              <a:gd name="connsiteY2" fmla="*/ 0 h 8467"/>
            </a:gdLst>
            <a:ahLst/>
            <a:cxnLst>
              <a:cxn ang="0">
                <a:pos x="connsiteX0" y="connsiteY0"/>
              </a:cxn>
              <a:cxn ang="0">
                <a:pos x="connsiteX1" y="connsiteY1"/>
              </a:cxn>
              <a:cxn ang="0">
                <a:pos x="connsiteX2" y="connsiteY2"/>
              </a:cxn>
            </a:cxnLst>
            <a:rect l="l" t="t" r="r" b="b"/>
            <a:pathLst>
              <a:path w="643466" h="8467">
                <a:moveTo>
                  <a:pt x="0" y="8467"/>
                </a:moveTo>
                <a:lnTo>
                  <a:pt x="474133" y="8467"/>
                </a:lnTo>
                <a:cubicBezTo>
                  <a:pt x="581377" y="7056"/>
                  <a:pt x="643466" y="0"/>
                  <a:pt x="643466"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6"/>
          <p:cNvSpPr/>
          <p:nvPr/>
        </p:nvSpPr>
        <p:spPr>
          <a:xfrm>
            <a:off x="5037667" y="6045200"/>
            <a:ext cx="533627" cy="484788"/>
          </a:xfrm>
          <a:custGeom>
            <a:avLst/>
            <a:gdLst>
              <a:gd name="connsiteX0" fmla="*/ 0 w 533627"/>
              <a:gd name="connsiteY0" fmla="*/ 0 h 484788"/>
              <a:gd name="connsiteX1" fmla="*/ 406400 w 533627"/>
              <a:gd name="connsiteY1" fmla="*/ 279400 h 484788"/>
              <a:gd name="connsiteX2" fmla="*/ 491066 w 533627"/>
              <a:gd name="connsiteY2" fmla="*/ 474133 h 484788"/>
              <a:gd name="connsiteX3" fmla="*/ 533400 w 533627"/>
              <a:gd name="connsiteY3" fmla="*/ 287867 h 484788"/>
              <a:gd name="connsiteX4" fmla="*/ 474133 w 533627"/>
              <a:gd name="connsiteY4" fmla="*/ 482600 h 484788"/>
              <a:gd name="connsiteX5" fmla="*/ 338666 w 533627"/>
              <a:gd name="connsiteY5" fmla="*/ 397933 h 484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627" h="484788">
                <a:moveTo>
                  <a:pt x="0" y="0"/>
                </a:moveTo>
                <a:cubicBezTo>
                  <a:pt x="162278" y="100189"/>
                  <a:pt x="324556" y="200378"/>
                  <a:pt x="406400" y="279400"/>
                </a:cubicBezTo>
                <a:cubicBezTo>
                  <a:pt x="488244" y="358422"/>
                  <a:pt x="469899" y="472722"/>
                  <a:pt x="491066" y="474133"/>
                </a:cubicBezTo>
                <a:cubicBezTo>
                  <a:pt x="512233" y="475544"/>
                  <a:pt x="536222" y="286456"/>
                  <a:pt x="533400" y="287867"/>
                </a:cubicBezTo>
                <a:cubicBezTo>
                  <a:pt x="530578" y="289278"/>
                  <a:pt x="506589" y="464256"/>
                  <a:pt x="474133" y="482600"/>
                </a:cubicBezTo>
                <a:cubicBezTo>
                  <a:pt x="441677" y="500944"/>
                  <a:pt x="338666" y="397933"/>
                  <a:pt x="338666" y="397933"/>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471687815"/>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06" y="274638"/>
            <a:ext cx="9036094" cy="1143000"/>
          </a:xfrm>
        </p:spPr>
        <p:txBody>
          <a:bodyPr>
            <a:normAutofit fontScale="90000"/>
          </a:bodyPr>
          <a:lstStyle/>
          <a:p>
            <a:r>
              <a:rPr lang="en-US" dirty="0" smtClean="0"/>
              <a:t>What are we seeing for stalking from </a:t>
            </a:r>
            <a:r>
              <a:rPr lang="nl-NL" dirty="0" smtClean="0"/>
              <a:t>119.147.146.0/24</a:t>
            </a:r>
            <a:r>
              <a:rPr lang="en-US" dirty="0" smtClean="0"/>
              <a:t>?</a:t>
            </a:r>
            <a:endParaRPr lang="en-US" dirty="0"/>
          </a:p>
        </p:txBody>
      </p:sp>
      <p:sp>
        <p:nvSpPr>
          <p:cNvPr id="3" name="Content Placeholder 2"/>
          <p:cNvSpPr>
            <a:spLocks noGrp="1"/>
          </p:cNvSpPr>
          <p:nvPr>
            <p:ph idx="1"/>
          </p:nvPr>
        </p:nvSpPr>
        <p:spPr/>
        <p:txBody>
          <a:bodyPr/>
          <a:lstStyle/>
          <a:p>
            <a:r>
              <a:rPr lang="en-US" dirty="0" smtClean="0">
                <a:solidFill>
                  <a:schemeClr val="bg1">
                    <a:lumMod val="75000"/>
                  </a:schemeClr>
                </a:solidFill>
              </a:rPr>
              <a:t>State-based Espionage?</a:t>
            </a:r>
          </a:p>
          <a:p>
            <a:r>
              <a:rPr lang="en-US" dirty="0" smtClean="0">
                <a:solidFill>
                  <a:schemeClr val="bg1">
                    <a:lumMod val="75000"/>
                  </a:schemeClr>
                </a:solidFill>
              </a:rPr>
              <a:t>Compromised Middleware?</a:t>
            </a:r>
          </a:p>
          <a:p>
            <a:r>
              <a:rPr lang="en-US" dirty="0" smtClean="0">
                <a:solidFill>
                  <a:schemeClr val="bg1">
                    <a:lumMod val="75000"/>
                  </a:schemeClr>
                </a:solidFill>
              </a:rPr>
              <a:t>Commercial espionage?</a:t>
            </a:r>
          </a:p>
          <a:p>
            <a:r>
              <a:rPr lang="en-US" dirty="0" smtClean="0">
                <a:solidFill>
                  <a:schemeClr val="bg1">
                    <a:lumMod val="75000"/>
                  </a:schemeClr>
                </a:solidFill>
              </a:rPr>
              <a:t>Commercial data collection?</a:t>
            </a:r>
          </a:p>
          <a:p>
            <a:r>
              <a:rPr lang="en-US" dirty="0" smtClean="0">
                <a:solidFill>
                  <a:schemeClr val="bg1">
                    <a:lumMod val="75000"/>
                  </a:schemeClr>
                </a:solidFill>
              </a:rPr>
              <a:t>Viral spyware?</a:t>
            </a:r>
          </a:p>
          <a:p>
            <a:r>
              <a:rPr lang="en-US" dirty="0" smtClean="0"/>
              <a:t>Cloud-Mania?</a:t>
            </a:r>
            <a:endParaRPr lang="en-US" dirty="0"/>
          </a:p>
        </p:txBody>
      </p:sp>
    </p:spTree>
    <p:extLst>
      <p:ext uri="{BB962C8B-B14F-4D97-AF65-F5344CB8AC3E}">
        <p14:creationId xmlns:p14="http://schemas.microsoft.com/office/powerpoint/2010/main" val="1697808159"/>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163" y="1749249"/>
            <a:ext cx="7290350" cy="3175322"/>
          </a:xfrm>
        </p:spPr>
        <p:txBody>
          <a:bodyPr>
            <a:noAutofit/>
          </a:bodyPr>
          <a:lstStyle/>
          <a:p>
            <a:pPr algn="l"/>
            <a:r>
              <a:rPr lang="en-US" sz="2000" dirty="0"/>
              <a:t>W</a:t>
            </a:r>
            <a:r>
              <a:rPr lang="en-US" sz="2000" dirty="0" smtClean="0"/>
              <a:t>e see an average of around 1 in 500  of all visible end users are attracting an Internet stalker.</a:t>
            </a:r>
            <a:br>
              <a:rPr lang="en-US" sz="2000" dirty="0" smtClean="0"/>
            </a:br>
            <a:r>
              <a:rPr lang="en-US" sz="2000" dirty="0"/>
              <a:t/>
            </a:r>
            <a:br>
              <a:rPr lang="en-US" sz="2000" dirty="0"/>
            </a:br>
            <a:r>
              <a:rPr lang="en-US" sz="2000" dirty="0" smtClean="0"/>
              <a:t>It’s likely that most of these observed stalkers are either performing some content caching function, or performing URL checking for content rating and monitoring</a:t>
            </a:r>
            <a:br>
              <a:rPr lang="en-US" sz="2000" dirty="0" smtClean="0"/>
            </a:br>
            <a:r>
              <a:rPr lang="en-US" sz="2000" dirty="0"/>
              <a:t/>
            </a:r>
            <a:br>
              <a:rPr lang="en-US" sz="2000" dirty="0"/>
            </a:br>
            <a:r>
              <a:rPr lang="en-US" sz="2000" dirty="0"/>
              <a:t>Who else gets to see this </a:t>
            </a:r>
            <a:r>
              <a:rPr lang="en-US" sz="2000" dirty="0" smtClean="0"/>
              <a:t>data of user </a:t>
            </a:r>
            <a:r>
              <a:rPr lang="en-US" sz="2000" dirty="0" err="1" smtClean="0"/>
              <a:t>behaviour</a:t>
            </a:r>
            <a:r>
              <a:rPr lang="en-US" sz="2000" dirty="0" smtClean="0"/>
              <a:t>? </a:t>
            </a:r>
            <a:r>
              <a:rPr lang="en-US" sz="2000" dirty="0"/>
              <a:t>Under what conditions?</a:t>
            </a:r>
            <a:br>
              <a:rPr lang="en-US" sz="2000" dirty="0"/>
            </a:br>
            <a:r>
              <a:rPr lang="en-US" sz="2000" dirty="0"/>
              <a:t/>
            </a:r>
            <a:br>
              <a:rPr lang="en-US" sz="2000" dirty="0"/>
            </a:br>
            <a:r>
              <a:rPr lang="en-US" sz="2000" dirty="0"/>
              <a:t>I</a:t>
            </a:r>
            <a:r>
              <a:rPr lang="en-US" sz="2000" dirty="0" smtClean="0"/>
              <a:t>s this form of digital stalking something that we are comfortable with?</a:t>
            </a:r>
            <a:r>
              <a:rPr lang="en-US" sz="2000" dirty="0"/>
              <a:t/>
            </a:r>
            <a:br>
              <a:rPr lang="en-US" sz="2000" dirty="0"/>
            </a:br>
            <a:r>
              <a:rPr lang="en-US" sz="2000" dirty="0"/>
              <a:t/>
            </a:r>
            <a:br>
              <a:rPr lang="en-US" sz="2000" dirty="0"/>
            </a:br>
            <a:r>
              <a:rPr lang="en-US" sz="2000" dirty="0"/>
              <a:t>A</a:t>
            </a:r>
            <a:r>
              <a:rPr lang="en-US" sz="2000" dirty="0" smtClean="0"/>
              <a:t>re we even aware that it is happening at all?</a:t>
            </a:r>
            <a:br>
              <a:rPr lang="en-US" sz="2000" dirty="0" smtClean="0"/>
            </a:br>
            <a:r>
              <a:rPr lang="en-US" sz="2000" dirty="0"/>
              <a:t/>
            </a:r>
            <a:br>
              <a:rPr lang="en-US" sz="2000" dirty="0"/>
            </a:br>
            <a:endParaRPr lang="en-US" sz="2000" dirty="0"/>
          </a:p>
        </p:txBody>
      </p:sp>
    </p:spTree>
    <p:extLst>
      <p:ext uri="{BB962C8B-B14F-4D97-AF65-F5344CB8AC3E}">
        <p14:creationId xmlns:p14="http://schemas.microsoft.com/office/powerpoint/2010/main" val="3402966207"/>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248" y="2740265"/>
            <a:ext cx="7437217" cy="1143000"/>
          </a:xfrm>
        </p:spPr>
        <p:txBody>
          <a:bodyPr>
            <a:noAutofit/>
          </a:bodyPr>
          <a:lstStyle/>
          <a:p>
            <a:pPr algn="l"/>
            <a:r>
              <a:rPr lang="en-US" sz="2400" dirty="0" smtClean="0"/>
              <a:t>This data set is just a tiny glimpse into the overall pattern of web activity</a:t>
            </a:r>
            <a:br>
              <a:rPr lang="en-US" sz="2400" dirty="0" smtClean="0"/>
            </a:br>
            <a:endParaRPr lang="en-US" sz="2400" dirty="0"/>
          </a:p>
        </p:txBody>
      </p:sp>
    </p:spTree>
    <p:extLst>
      <p:ext uri="{BB962C8B-B14F-4D97-AF65-F5344CB8AC3E}">
        <p14:creationId xmlns:p14="http://schemas.microsoft.com/office/powerpoint/2010/main" val="808356232"/>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085" y="2105969"/>
            <a:ext cx="4721024" cy="2996134"/>
          </a:xfrm>
        </p:spPr>
        <p:txBody>
          <a:bodyPr>
            <a:noAutofit/>
          </a:bodyPr>
          <a:lstStyle/>
          <a:p>
            <a:pPr algn="l"/>
            <a:r>
              <a:rPr lang="en-US" sz="3200" dirty="0" smtClean="0"/>
              <a:t>What’s happening in the larger world of various forms of tracking users’ </a:t>
            </a:r>
            <a:r>
              <a:rPr lang="en-US" sz="3200" dirty="0" err="1" smtClean="0"/>
              <a:t>behaviour</a:t>
            </a:r>
            <a:r>
              <a:rPr lang="en-US" sz="3200" dirty="0" smtClean="0"/>
              <a:t> on the Internet?</a:t>
            </a:r>
            <a:endParaRPr lang="en-US" sz="3200" dirty="0"/>
          </a:p>
        </p:txBody>
      </p:sp>
      <p:pic>
        <p:nvPicPr>
          <p:cNvPr id="4" name="Picture 3"/>
          <p:cNvPicPr>
            <a:picLocks noChangeAspect="1"/>
          </p:cNvPicPr>
          <p:nvPr/>
        </p:nvPicPr>
        <p:blipFill>
          <a:blip r:embed="rId2"/>
          <a:stretch>
            <a:fillRect/>
          </a:stretch>
        </p:blipFill>
        <p:spPr>
          <a:xfrm>
            <a:off x="5178224" y="1155155"/>
            <a:ext cx="3822420" cy="5096560"/>
          </a:xfrm>
          <a:prstGeom prst="rect">
            <a:avLst/>
          </a:prstGeom>
        </p:spPr>
      </p:pic>
      <p:sp>
        <p:nvSpPr>
          <p:cNvPr id="5" name="TextBox 4"/>
          <p:cNvSpPr txBox="1"/>
          <p:nvPr/>
        </p:nvSpPr>
        <p:spPr>
          <a:xfrm>
            <a:off x="7785961" y="5990105"/>
            <a:ext cx="1214683" cy="261610"/>
          </a:xfrm>
          <a:prstGeom prst="rect">
            <a:avLst/>
          </a:prstGeom>
          <a:noFill/>
        </p:spPr>
        <p:txBody>
          <a:bodyPr wrap="none" rtlCol="0">
            <a:spAutoFit/>
          </a:bodyPr>
          <a:lstStyle/>
          <a:p>
            <a:r>
              <a:rPr lang="en-US" sz="1100" dirty="0" smtClean="0">
                <a:solidFill>
                  <a:schemeClr val="bg1"/>
                </a:solidFill>
              </a:rPr>
              <a:t>Street Art: </a:t>
            </a:r>
            <a:r>
              <a:rPr lang="en-US" sz="1100" dirty="0" err="1" smtClean="0">
                <a:solidFill>
                  <a:schemeClr val="bg1"/>
                </a:solidFill>
              </a:rPr>
              <a:t>Banksy</a:t>
            </a:r>
            <a:endParaRPr lang="en-US" sz="1100" dirty="0">
              <a:solidFill>
                <a:schemeClr val="bg1"/>
              </a:solidFill>
            </a:endParaRPr>
          </a:p>
        </p:txBody>
      </p:sp>
    </p:spTree>
    <p:extLst>
      <p:ext uri="{BB962C8B-B14F-4D97-AF65-F5344CB8AC3E}">
        <p14:creationId xmlns:p14="http://schemas.microsoft.com/office/powerpoint/2010/main" val="4078042881"/>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latin typeface="+mn-lt"/>
                <a:cs typeface="AhnbergHand"/>
              </a:rPr>
              <a:t>Thanks to:</a:t>
            </a:r>
            <a:endParaRPr lang="en-US" sz="3200" dirty="0">
              <a:latin typeface="+mn-lt"/>
              <a:cs typeface="AhnbergHand"/>
            </a:endParaRPr>
          </a:p>
        </p:txBody>
      </p:sp>
      <p:sp>
        <p:nvSpPr>
          <p:cNvPr id="3" name="Content Placeholder 2"/>
          <p:cNvSpPr>
            <a:spLocks noGrp="1"/>
          </p:cNvSpPr>
          <p:nvPr>
            <p:ph idx="1"/>
          </p:nvPr>
        </p:nvSpPr>
        <p:spPr>
          <a:xfrm>
            <a:off x="1535586" y="1600200"/>
            <a:ext cx="7151214" cy="4525963"/>
          </a:xfrm>
        </p:spPr>
        <p:txBody>
          <a:bodyPr/>
          <a:lstStyle/>
          <a:p>
            <a:pPr marL="0" indent="0">
              <a:buNone/>
            </a:pPr>
            <a:r>
              <a:rPr lang="en-US" sz="2000" dirty="0" smtClean="0">
                <a:latin typeface="AhnbergHand"/>
                <a:cs typeface="AhnbergHand"/>
              </a:rPr>
              <a:t>Warren </a:t>
            </a:r>
            <a:r>
              <a:rPr lang="en-US" sz="2000" dirty="0" err="1" smtClean="0">
                <a:latin typeface="AhnbergHand"/>
                <a:cs typeface="AhnbergHand"/>
              </a:rPr>
              <a:t>Kumari</a:t>
            </a:r>
            <a:r>
              <a:rPr lang="en-US" sz="2000" dirty="0" smtClean="0">
                <a:latin typeface="AhnbergHand"/>
                <a:cs typeface="AhnbergHand"/>
              </a:rPr>
              <a:t>, of Google, who spent some time looking through user agent strings to identify a pointer to the </a:t>
            </a:r>
            <a:r>
              <a:rPr lang="en-US" sz="2000" dirty="0" err="1" smtClean="0">
                <a:latin typeface="AhnbergHand"/>
                <a:cs typeface="AhnbergHand"/>
              </a:rPr>
              <a:t>Sogou</a:t>
            </a:r>
            <a:r>
              <a:rPr lang="en-US" sz="2000" dirty="0" smtClean="0">
                <a:latin typeface="AhnbergHand"/>
                <a:cs typeface="AhnbergHand"/>
              </a:rPr>
              <a:t> browser in the collected data.</a:t>
            </a:r>
            <a:endParaRPr lang="en-US" sz="2000" dirty="0">
              <a:latin typeface="AhnbergHand"/>
              <a:cs typeface="AhnbergHand"/>
            </a:endParaRPr>
          </a:p>
        </p:txBody>
      </p:sp>
    </p:spTree>
    <p:extLst>
      <p:ext uri="{BB962C8B-B14F-4D97-AF65-F5344CB8AC3E}">
        <p14:creationId xmlns:p14="http://schemas.microsoft.com/office/powerpoint/2010/main" val="260100053"/>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aps-banksy.jpg"/>
          <p:cNvPicPr>
            <a:picLocks noGrp="1" noChangeAspect="1"/>
          </p:cNvPicPr>
          <p:nvPr>
            <p:ph idx="1"/>
          </p:nvPr>
        </p:nvPicPr>
        <p:blipFill>
          <a:blip r:embed="rId2">
            <a:extLst>
              <a:ext uri="{28A0092B-C50C-407E-A947-70E740481C1C}">
                <a14:useLocalDpi xmlns:a14="http://schemas.microsoft.com/office/drawing/2010/main" val="0"/>
              </a:ext>
            </a:extLst>
          </a:blip>
          <a:srcRect t="13530" b="13530"/>
          <a:stretch>
            <a:fillRect/>
          </a:stretch>
        </p:blipFill>
        <p:spPr>
          <a:xfrm>
            <a:off x="0" y="1348758"/>
            <a:ext cx="9144000" cy="5028847"/>
          </a:xfrm>
        </p:spPr>
      </p:pic>
      <p:sp>
        <p:nvSpPr>
          <p:cNvPr id="5" name="TextBox 4"/>
          <p:cNvSpPr txBox="1"/>
          <p:nvPr/>
        </p:nvSpPr>
        <p:spPr>
          <a:xfrm>
            <a:off x="7789184" y="6111028"/>
            <a:ext cx="1214683" cy="261610"/>
          </a:xfrm>
          <a:prstGeom prst="rect">
            <a:avLst/>
          </a:prstGeom>
          <a:noFill/>
        </p:spPr>
        <p:txBody>
          <a:bodyPr wrap="none" rtlCol="0">
            <a:spAutoFit/>
          </a:bodyPr>
          <a:lstStyle/>
          <a:p>
            <a:r>
              <a:rPr lang="en-US" sz="1100" dirty="0" smtClean="0">
                <a:solidFill>
                  <a:schemeClr val="bg1"/>
                </a:solidFill>
              </a:rPr>
              <a:t>Street Art: </a:t>
            </a:r>
            <a:r>
              <a:rPr lang="en-US" sz="1100" dirty="0" err="1" smtClean="0">
                <a:solidFill>
                  <a:schemeClr val="bg1"/>
                </a:solidFill>
              </a:rPr>
              <a:t>Banksy</a:t>
            </a:r>
            <a:endParaRPr lang="en-US" sz="1100" dirty="0">
              <a:solidFill>
                <a:schemeClr val="bg1"/>
              </a:solidFill>
            </a:endParaRPr>
          </a:p>
        </p:txBody>
      </p:sp>
      <p:sp>
        <p:nvSpPr>
          <p:cNvPr id="6" name="TextBox 5"/>
          <p:cNvSpPr txBox="1"/>
          <p:nvPr/>
        </p:nvSpPr>
        <p:spPr>
          <a:xfrm rot="20982092">
            <a:off x="306534" y="1664203"/>
            <a:ext cx="1831457" cy="584776"/>
          </a:xfrm>
          <a:prstGeom prst="rect">
            <a:avLst/>
          </a:prstGeom>
          <a:noFill/>
        </p:spPr>
        <p:txBody>
          <a:bodyPr wrap="none" rtlCol="0">
            <a:spAutoFit/>
          </a:bodyPr>
          <a:lstStyle/>
          <a:p>
            <a:r>
              <a:rPr lang="en-US" sz="3200" dirty="0" smtClean="0">
                <a:solidFill>
                  <a:schemeClr val="tx1">
                    <a:lumMod val="50000"/>
                    <a:lumOff val="50000"/>
                  </a:schemeClr>
                </a:solidFill>
                <a:latin typeface="AhnbergHand"/>
                <a:cs typeface="AhnbergHand"/>
              </a:rPr>
              <a:t>Thanks!</a:t>
            </a:r>
            <a:endParaRPr lang="en-US" sz="3200" dirty="0">
              <a:solidFill>
                <a:schemeClr val="tx1">
                  <a:lumMod val="50000"/>
                  <a:lumOff val="50000"/>
                </a:schemeClr>
              </a:solidFill>
              <a:latin typeface="AhnbergHand"/>
              <a:cs typeface="AhnbergHand"/>
            </a:endParaRPr>
          </a:p>
        </p:txBody>
      </p:sp>
    </p:spTree>
    <p:extLst>
      <p:ext uri="{BB962C8B-B14F-4D97-AF65-F5344CB8AC3E}">
        <p14:creationId xmlns:p14="http://schemas.microsoft.com/office/powerpoint/2010/main" val="341721892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aseline="0" dirty="0" smtClean="0"/>
              <a:t>Here’s what we see at times in the web</a:t>
            </a:r>
            <a:r>
              <a:rPr lang="en-US" dirty="0" smtClean="0"/>
              <a:t> logs</a:t>
            </a:r>
            <a:r>
              <a:rPr lang="en-US" baseline="0" dirty="0" smtClean="0"/>
              <a:t>…</a:t>
            </a:r>
            <a:endParaRPr lang="en-US" dirty="0"/>
          </a:p>
        </p:txBody>
      </p:sp>
      <p:sp>
        <p:nvSpPr>
          <p:cNvPr id="3" name="Content Placeholder 2"/>
          <p:cNvSpPr>
            <a:spLocks noGrp="1"/>
          </p:cNvSpPr>
          <p:nvPr>
            <p:ph idx="1"/>
          </p:nvPr>
        </p:nvSpPr>
        <p:spPr/>
        <p:txBody>
          <a:bodyPr>
            <a:normAutofit/>
          </a:bodyPr>
          <a:lstStyle/>
          <a:p>
            <a:pPr marL="0" indent="0">
              <a:lnSpc>
                <a:spcPct val="80000"/>
              </a:lnSpc>
              <a:buNone/>
            </a:pPr>
            <a:r>
              <a:rPr lang="pl-PL" sz="1600" dirty="0" smtClean="0">
                <a:latin typeface="Courier New"/>
                <a:cs typeface="Courier New"/>
              </a:rPr>
              <a:t>[22/Jan/2014:00:10:21 +0000] </a:t>
            </a:r>
          </a:p>
          <a:p>
            <a:pPr marL="400050" lvl="1" indent="0">
              <a:lnSpc>
                <a:spcPct val="80000"/>
              </a:lnSpc>
              <a:buNone/>
            </a:pPr>
            <a:r>
              <a:rPr lang="pl-PL" sz="1600" dirty="0" smtClean="0">
                <a:latin typeface="Courier New"/>
                <a:cs typeface="Courier New"/>
              </a:rPr>
              <a:t>120.194.53.xxx </a:t>
            </a:r>
          </a:p>
          <a:p>
            <a:pPr marL="400050" lvl="1" indent="0">
              <a:lnSpc>
                <a:spcPct val="80000"/>
              </a:lnSpc>
              <a:buNone/>
            </a:pPr>
            <a:r>
              <a:rPr lang="pl-PL" sz="1600" dirty="0" smtClean="0">
                <a:latin typeface="Courier New"/>
                <a:cs typeface="Courier New"/>
              </a:rPr>
              <a:t>"</a:t>
            </a:r>
            <a:r>
              <a:rPr lang="pl-PL" sz="1600" dirty="0">
                <a:latin typeface="Courier New"/>
                <a:cs typeface="Courier New"/>
              </a:rPr>
              <a:t>GET /1x1.</a:t>
            </a:r>
            <a:r>
              <a:rPr lang="pl-PL" sz="1600" dirty="0" smtClean="0">
                <a:latin typeface="Courier New"/>
                <a:cs typeface="Courier New"/>
              </a:rPr>
              <a:t>png?t10000</a:t>
            </a:r>
            <a:r>
              <a:rPr lang="pl-PL" sz="1600" dirty="0">
                <a:latin typeface="Courier New"/>
                <a:cs typeface="Courier New"/>
              </a:rPr>
              <a:t>.u3697062917.s1390349413.i333.v1794.</a:t>
            </a:r>
            <a:r>
              <a:rPr lang="pl-PL" sz="1600" dirty="0" smtClean="0">
                <a:latin typeface="Courier New"/>
                <a:cs typeface="Courier New"/>
              </a:rPr>
              <a:t>rd.td</a:t>
            </a:r>
          </a:p>
        </p:txBody>
      </p:sp>
    </p:spTree>
    <p:extLst>
      <p:ext uri="{BB962C8B-B14F-4D97-AF65-F5344CB8AC3E}">
        <p14:creationId xmlns:p14="http://schemas.microsoft.com/office/powerpoint/2010/main" val="192029966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Here’s what we see at times in the web logs…</a:t>
            </a:r>
          </a:p>
        </p:txBody>
      </p:sp>
      <p:sp>
        <p:nvSpPr>
          <p:cNvPr id="3" name="Content Placeholder 2"/>
          <p:cNvSpPr>
            <a:spLocks noGrp="1"/>
          </p:cNvSpPr>
          <p:nvPr>
            <p:ph idx="1"/>
          </p:nvPr>
        </p:nvSpPr>
        <p:spPr/>
        <p:txBody>
          <a:bodyPr>
            <a:normAutofit fontScale="77500" lnSpcReduction="20000"/>
          </a:bodyPr>
          <a:lstStyle/>
          <a:p>
            <a:pPr marL="0" indent="0">
              <a:buNone/>
            </a:pPr>
            <a:r>
              <a:rPr lang="pl-PL" sz="2100" dirty="0" smtClean="0">
                <a:latin typeface="Courier New"/>
                <a:cs typeface="Courier New"/>
              </a:rPr>
              <a:t>[22/Jan/2014:00:10:21 +0000] </a:t>
            </a:r>
          </a:p>
          <a:p>
            <a:pPr marL="400050" lvl="1" indent="0">
              <a:buNone/>
            </a:pPr>
            <a:r>
              <a:rPr lang="pl-PL" sz="2100" dirty="0" smtClean="0">
                <a:latin typeface="Courier New"/>
                <a:cs typeface="Courier New"/>
              </a:rPr>
              <a:t>120.194.53.xxx </a:t>
            </a:r>
          </a:p>
          <a:p>
            <a:pPr marL="400050" lvl="1" indent="0">
              <a:buNone/>
            </a:pPr>
            <a:r>
              <a:rPr lang="pl-PL" sz="2100" dirty="0" smtClean="0">
                <a:latin typeface="Courier New"/>
                <a:cs typeface="Courier New"/>
              </a:rPr>
              <a:t>"</a:t>
            </a:r>
            <a:r>
              <a:rPr lang="pl-PL" sz="2100" dirty="0">
                <a:latin typeface="Courier New"/>
                <a:cs typeface="Courier New"/>
              </a:rPr>
              <a:t>GET /1x1.</a:t>
            </a:r>
            <a:r>
              <a:rPr lang="pl-PL" sz="2100" dirty="0" smtClean="0">
                <a:latin typeface="Courier New"/>
                <a:cs typeface="Courier New"/>
              </a:rPr>
              <a:t>png?t10000</a:t>
            </a:r>
            <a:r>
              <a:rPr lang="pl-PL" sz="2100" dirty="0">
                <a:latin typeface="Courier New"/>
                <a:cs typeface="Courier New"/>
              </a:rPr>
              <a:t>.u3697062917.s1390349413.i333.v1794.</a:t>
            </a:r>
            <a:r>
              <a:rPr lang="pl-PL" sz="2100" dirty="0" smtClean="0">
                <a:latin typeface="Courier New"/>
                <a:cs typeface="Courier New"/>
              </a:rPr>
              <a:t>rd.td</a:t>
            </a:r>
          </a:p>
          <a:p>
            <a:pPr marL="0" indent="0">
              <a:buNone/>
            </a:pPr>
            <a:endParaRPr lang="en-US" sz="2400" dirty="0" smtClean="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r>
              <a:rPr lang="en-US" sz="3000" dirty="0" smtClean="0"/>
              <a:t>10:21    </a:t>
            </a:r>
            <a:r>
              <a:rPr lang="en-US" sz="3000" dirty="0"/>
              <a:t>120.194.53.xxx – Origin AS = </a:t>
            </a:r>
            <a:r>
              <a:rPr lang="en-US" sz="3000" dirty="0" smtClean="0"/>
              <a:t>24445</a:t>
            </a:r>
          </a:p>
          <a:p>
            <a:pPr marL="0" indent="0">
              <a:buNone/>
            </a:pPr>
            <a:r>
              <a:rPr lang="en-US" sz="2400" dirty="0" smtClean="0"/>
              <a:t>                       CMNET</a:t>
            </a:r>
            <a:r>
              <a:rPr lang="en-US" sz="2400" dirty="0"/>
              <a:t>-V4HENAN-AS-AP Henan Mobile Communications </a:t>
            </a:r>
            <a:r>
              <a:rPr lang="en-US" sz="2400" dirty="0" err="1"/>
              <a:t>Co.,</a:t>
            </a:r>
            <a:r>
              <a:rPr lang="en-US" sz="2400" dirty="0" err="1" smtClean="0"/>
              <a:t>Ltd</a:t>
            </a:r>
            <a:endParaRPr lang="en-US" sz="2400" dirty="0" smtClean="0"/>
          </a:p>
          <a:p>
            <a:pPr marL="0" indent="0">
              <a:buNone/>
            </a:pPr>
            <a:endParaRPr lang="en-US" sz="3000" dirty="0" smtClean="0"/>
          </a:p>
          <a:p>
            <a:pPr marL="0" indent="0">
              <a:buNone/>
            </a:pPr>
            <a:endParaRPr lang="en-US" sz="3000" dirty="0"/>
          </a:p>
          <a:p>
            <a:pPr marL="0" indent="0">
              <a:buNone/>
            </a:pPr>
            <a:endParaRPr lang="en-US" sz="3000" dirty="0" smtClean="0"/>
          </a:p>
          <a:p>
            <a:pPr marL="0" indent="0">
              <a:buNone/>
            </a:pPr>
            <a:endParaRPr lang="en-US" sz="3000" dirty="0"/>
          </a:p>
          <a:p>
            <a:pPr marL="0" indent="0">
              <a:buNone/>
            </a:pPr>
            <a:r>
              <a:rPr lang="en-US" sz="3000" dirty="0" smtClean="0"/>
              <a:t> </a:t>
            </a:r>
            <a:endParaRPr lang="en-US" sz="3000" dirty="0"/>
          </a:p>
        </p:txBody>
      </p:sp>
      <p:sp>
        <p:nvSpPr>
          <p:cNvPr id="4" name="Freeform 3"/>
          <p:cNvSpPr/>
          <p:nvPr/>
        </p:nvSpPr>
        <p:spPr>
          <a:xfrm>
            <a:off x="189305" y="1859234"/>
            <a:ext cx="438138" cy="1654750"/>
          </a:xfrm>
          <a:custGeom>
            <a:avLst/>
            <a:gdLst>
              <a:gd name="connsiteX0" fmla="*/ 300422 w 438138"/>
              <a:gd name="connsiteY0" fmla="*/ 0 h 1654750"/>
              <a:gd name="connsiteX1" fmla="*/ 1606 w 438138"/>
              <a:gd name="connsiteY1" fmla="*/ 1137121 h 1654750"/>
              <a:gd name="connsiteX2" fmla="*/ 416629 w 438138"/>
              <a:gd name="connsiteY2" fmla="*/ 1643430 h 1654750"/>
              <a:gd name="connsiteX3" fmla="*/ 350225 w 438138"/>
              <a:gd name="connsiteY3" fmla="*/ 1485727 h 1654750"/>
              <a:gd name="connsiteX4" fmla="*/ 433230 w 438138"/>
              <a:gd name="connsiteY4" fmla="*/ 1651730 h 1654750"/>
              <a:gd name="connsiteX5" fmla="*/ 175915 w 438138"/>
              <a:gd name="connsiteY5" fmla="*/ 1577029 h 165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138" h="1654750">
                <a:moveTo>
                  <a:pt x="300422" y="0"/>
                </a:moveTo>
                <a:cubicBezTo>
                  <a:pt x="141330" y="431608"/>
                  <a:pt x="-17762" y="863216"/>
                  <a:pt x="1606" y="1137121"/>
                </a:cubicBezTo>
                <a:cubicBezTo>
                  <a:pt x="20974" y="1411026"/>
                  <a:pt x="358526" y="1585329"/>
                  <a:pt x="416629" y="1643430"/>
                </a:cubicBezTo>
                <a:cubicBezTo>
                  <a:pt x="474732" y="1701531"/>
                  <a:pt x="347458" y="1484344"/>
                  <a:pt x="350225" y="1485727"/>
                </a:cubicBezTo>
                <a:cubicBezTo>
                  <a:pt x="352992" y="1487110"/>
                  <a:pt x="462282" y="1636513"/>
                  <a:pt x="433230" y="1651730"/>
                </a:cubicBezTo>
                <a:cubicBezTo>
                  <a:pt x="404178" y="1666947"/>
                  <a:pt x="290046" y="1621988"/>
                  <a:pt x="175915" y="157702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86542172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Here’s what we see at times in the web logs…</a:t>
            </a:r>
          </a:p>
        </p:txBody>
      </p:sp>
      <p:sp>
        <p:nvSpPr>
          <p:cNvPr id="3" name="Content Placeholder 2"/>
          <p:cNvSpPr>
            <a:spLocks noGrp="1"/>
          </p:cNvSpPr>
          <p:nvPr>
            <p:ph idx="1"/>
          </p:nvPr>
        </p:nvSpPr>
        <p:spPr/>
        <p:txBody>
          <a:bodyPr>
            <a:normAutofit fontScale="77500" lnSpcReduction="20000"/>
          </a:bodyPr>
          <a:lstStyle/>
          <a:p>
            <a:pPr marL="0" indent="0">
              <a:buNone/>
            </a:pPr>
            <a:r>
              <a:rPr lang="pl-PL" sz="2100" dirty="0" smtClean="0">
                <a:latin typeface="Courier New"/>
                <a:cs typeface="Courier New"/>
              </a:rPr>
              <a:t>[22/Jan/2014:00:10:21 +0000] </a:t>
            </a:r>
          </a:p>
          <a:p>
            <a:pPr marL="400050" lvl="1" indent="0">
              <a:buNone/>
            </a:pPr>
            <a:r>
              <a:rPr lang="pl-PL" sz="2100" dirty="0" smtClean="0">
                <a:latin typeface="Courier New"/>
                <a:cs typeface="Courier New"/>
              </a:rPr>
              <a:t>120.194.53.xxx </a:t>
            </a:r>
          </a:p>
          <a:p>
            <a:pPr marL="400050" lvl="1" indent="0">
              <a:buNone/>
            </a:pPr>
            <a:r>
              <a:rPr lang="pl-PL" sz="2100" dirty="0" smtClean="0">
                <a:latin typeface="Courier New"/>
                <a:cs typeface="Courier New"/>
              </a:rPr>
              <a:t>"</a:t>
            </a:r>
            <a:r>
              <a:rPr lang="pl-PL" sz="2100" dirty="0">
                <a:latin typeface="Courier New"/>
                <a:cs typeface="Courier New"/>
              </a:rPr>
              <a:t>GET /1x1.</a:t>
            </a:r>
            <a:r>
              <a:rPr lang="pl-PL" sz="2100" dirty="0" smtClean="0">
                <a:latin typeface="Courier New"/>
                <a:cs typeface="Courier New"/>
              </a:rPr>
              <a:t>png?t10000</a:t>
            </a:r>
            <a:r>
              <a:rPr lang="pl-PL" sz="2100" dirty="0">
                <a:latin typeface="Courier New"/>
                <a:cs typeface="Courier New"/>
              </a:rPr>
              <a:t>.u3697062917.s1390349413.i333.v1794.</a:t>
            </a:r>
            <a:r>
              <a:rPr lang="pl-PL" sz="2100" dirty="0" smtClean="0">
                <a:latin typeface="Courier New"/>
                <a:cs typeface="Courier New"/>
              </a:rPr>
              <a:t>rd.td</a:t>
            </a:r>
          </a:p>
          <a:p>
            <a:pPr marL="0" indent="0">
              <a:buNone/>
            </a:pPr>
            <a:r>
              <a:rPr lang="pl-PL" sz="2100" dirty="0" smtClean="0">
                <a:latin typeface="Courier New"/>
                <a:cs typeface="Courier New"/>
              </a:rPr>
              <a:t>[22/Jan/2014:00:11:29 +0000]</a:t>
            </a:r>
          </a:p>
          <a:p>
            <a:pPr marL="400050" lvl="1" indent="0">
              <a:buNone/>
            </a:pPr>
            <a:r>
              <a:rPr lang="pl-PL" sz="2100" dirty="0" smtClean="0">
                <a:latin typeface="Courier New"/>
                <a:cs typeface="Courier New"/>
              </a:rPr>
              <a:t>221.176.4.xxx</a:t>
            </a:r>
          </a:p>
          <a:p>
            <a:pPr marL="400050" lvl="1" indent="0">
              <a:buNone/>
            </a:pPr>
            <a:r>
              <a:rPr lang="pl-PL" sz="2100" dirty="0" smtClean="0">
                <a:latin typeface="Courier New"/>
                <a:cs typeface="Courier New"/>
              </a:rPr>
              <a:t>"</a:t>
            </a:r>
            <a:r>
              <a:rPr lang="pl-PL" sz="2100" dirty="0">
                <a:latin typeface="Courier New"/>
                <a:cs typeface="Courier New"/>
              </a:rPr>
              <a:t>GET /1x1.png?t10000.u3697062917.s1390349413.i333.v1794.</a:t>
            </a:r>
            <a:r>
              <a:rPr lang="pl-PL" sz="2100" dirty="0" smtClean="0">
                <a:latin typeface="Courier New"/>
                <a:cs typeface="Courier New"/>
              </a:rPr>
              <a:t>rd.td</a:t>
            </a:r>
            <a:endParaRPr lang="pl-PL" sz="2100" dirty="0">
              <a:latin typeface="Courier New"/>
              <a:cs typeface="Courier New"/>
            </a:endParaRPr>
          </a:p>
          <a:p>
            <a:pPr marL="0" indent="0">
              <a:buNone/>
            </a:pPr>
            <a:endParaRPr lang="en-US" sz="2100" dirty="0" smtClean="0"/>
          </a:p>
          <a:p>
            <a:pPr marL="0" indent="0">
              <a:buNone/>
            </a:pPr>
            <a:endParaRPr lang="en-US" sz="2400" dirty="0"/>
          </a:p>
          <a:p>
            <a:pPr marL="0" indent="0">
              <a:buNone/>
            </a:pPr>
            <a:endParaRPr lang="en-US" sz="2400" dirty="0" smtClean="0"/>
          </a:p>
          <a:p>
            <a:pPr marL="0" indent="0">
              <a:buNone/>
            </a:pPr>
            <a:r>
              <a:rPr lang="en-US" sz="2400" dirty="0" smtClean="0"/>
              <a:t/>
            </a:r>
            <a:br>
              <a:rPr lang="en-US" sz="2400" dirty="0" smtClean="0"/>
            </a:b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r>
              <a:rPr lang="en-US" sz="2400" dirty="0"/>
              <a:t> </a:t>
            </a:r>
            <a:endParaRPr lang="en-US" sz="2400" dirty="0" smtClean="0"/>
          </a:p>
        </p:txBody>
      </p:sp>
    </p:spTree>
    <p:extLst>
      <p:ext uri="{BB962C8B-B14F-4D97-AF65-F5344CB8AC3E}">
        <p14:creationId xmlns:p14="http://schemas.microsoft.com/office/powerpoint/2010/main" val="270413874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Here’s what we see at times in the web logs…</a:t>
            </a:r>
          </a:p>
        </p:txBody>
      </p:sp>
      <p:sp>
        <p:nvSpPr>
          <p:cNvPr id="3" name="Content Placeholder 2"/>
          <p:cNvSpPr>
            <a:spLocks noGrp="1"/>
          </p:cNvSpPr>
          <p:nvPr>
            <p:ph idx="1"/>
          </p:nvPr>
        </p:nvSpPr>
        <p:spPr/>
        <p:txBody>
          <a:bodyPr>
            <a:normAutofit fontScale="85000" lnSpcReduction="20000"/>
          </a:bodyPr>
          <a:lstStyle/>
          <a:p>
            <a:pPr marL="0" indent="0">
              <a:buNone/>
            </a:pPr>
            <a:r>
              <a:rPr lang="pl-PL" sz="1900" dirty="0" smtClean="0">
                <a:latin typeface="Courier New"/>
                <a:cs typeface="Courier New"/>
              </a:rPr>
              <a:t>[22/Jan/2014:00:10:21 +0000] </a:t>
            </a:r>
          </a:p>
          <a:p>
            <a:pPr marL="400050" lvl="1" indent="0">
              <a:buNone/>
            </a:pPr>
            <a:r>
              <a:rPr lang="pl-PL" sz="1900" dirty="0" smtClean="0">
                <a:latin typeface="Courier New"/>
                <a:cs typeface="Courier New"/>
              </a:rPr>
              <a:t>120.194.53.xxx </a:t>
            </a:r>
          </a:p>
          <a:p>
            <a:pPr marL="400050" lvl="1" indent="0">
              <a:buNone/>
            </a:pPr>
            <a:r>
              <a:rPr lang="pl-PL" sz="1900" dirty="0" smtClean="0">
                <a:latin typeface="Courier New"/>
                <a:cs typeface="Courier New"/>
              </a:rPr>
              <a:t>"</a:t>
            </a:r>
            <a:r>
              <a:rPr lang="pl-PL" sz="1900" dirty="0">
                <a:latin typeface="Courier New"/>
                <a:cs typeface="Courier New"/>
              </a:rPr>
              <a:t>GET /1x1.</a:t>
            </a:r>
            <a:r>
              <a:rPr lang="pl-PL" sz="1900" dirty="0" smtClean="0">
                <a:latin typeface="Courier New"/>
                <a:cs typeface="Courier New"/>
              </a:rPr>
              <a:t>png?t10000</a:t>
            </a:r>
            <a:r>
              <a:rPr lang="pl-PL" sz="1900" dirty="0">
                <a:latin typeface="Courier New"/>
                <a:cs typeface="Courier New"/>
              </a:rPr>
              <a:t>.u3697062917.s1390349413.i333.v1794.</a:t>
            </a:r>
            <a:r>
              <a:rPr lang="pl-PL" sz="1900" dirty="0" smtClean="0">
                <a:latin typeface="Courier New"/>
                <a:cs typeface="Courier New"/>
              </a:rPr>
              <a:t>rd.td</a:t>
            </a:r>
          </a:p>
          <a:p>
            <a:pPr marL="0" indent="0">
              <a:buNone/>
            </a:pPr>
            <a:r>
              <a:rPr lang="pl-PL" sz="1900" dirty="0" smtClean="0">
                <a:latin typeface="Courier New"/>
                <a:cs typeface="Courier New"/>
              </a:rPr>
              <a:t>[22/Jan/2014:00:11:29 +0000]</a:t>
            </a:r>
          </a:p>
          <a:p>
            <a:pPr marL="400050" lvl="1" indent="0">
              <a:buNone/>
            </a:pPr>
            <a:r>
              <a:rPr lang="pl-PL" sz="1900" dirty="0" smtClean="0">
                <a:latin typeface="Courier New"/>
                <a:cs typeface="Courier New"/>
              </a:rPr>
              <a:t>221.176.4.xxx</a:t>
            </a:r>
          </a:p>
          <a:p>
            <a:pPr marL="400050" lvl="1" indent="0">
              <a:buNone/>
            </a:pPr>
            <a:r>
              <a:rPr lang="pl-PL" sz="1900" dirty="0" smtClean="0">
                <a:latin typeface="Courier New"/>
                <a:cs typeface="Courier New"/>
              </a:rPr>
              <a:t>"</a:t>
            </a:r>
            <a:r>
              <a:rPr lang="pl-PL" sz="1900" dirty="0">
                <a:latin typeface="Courier New"/>
                <a:cs typeface="Courier New"/>
              </a:rPr>
              <a:t>GET /1x1.png?t10000.u3697062917.s1390349413.i333.v1794.</a:t>
            </a:r>
            <a:r>
              <a:rPr lang="pl-PL" sz="1900" dirty="0" smtClean="0">
                <a:latin typeface="Courier New"/>
                <a:cs typeface="Courier New"/>
              </a:rPr>
              <a:t>rd.td</a:t>
            </a:r>
            <a:endParaRPr lang="pl-PL" sz="1900" dirty="0">
              <a:latin typeface="Courier New"/>
              <a:cs typeface="Courier New"/>
            </a:endParaRPr>
          </a:p>
          <a:p>
            <a:pPr marL="0" indent="0">
              <a:buNone/>
            </a:pPr>
            <a:endParaRPr lang="en-US" sz="2400" dirty="0" smtClean="0"/>
          </a:p>
          <a:p>
            <a:pPr marL="0" indent="0">
              <a:buNone/>
            </a:pPr>
            <a:r>
              <a:rPr lang="en-US" sz="3000" dirty="0" smtClean="0"/>
              <a:t>10:21    </a:t>
            </a:r>
            <a:r>
              <a:rPr lang="en-US" sz="3000" dirty="0"/>
              <a:t>120.194.53.xxx – Origin AS = </a:t>
            </a:r>
            <a:r>
              <a:rPr lang="en-US" sz="3000" dirty="0" smtClean="0"/>
              <a:t>24445</a:t>
            </a:r>
          </a:p>
          <a:p>
            <a:pPr marL="0" indent="0">
              <a:buNone/>
            </a:pPr>
            <a:r>
              <a:rPr lang="en-US" sz="2400" dirty="0" smtClean="0"/>
              <a:t>                       CMNET</a:t>
            </a:r>
            <a:r>
              <a:rPr lang="en-US" sz="2400" dirty="0"/>
              <a:t>-V4HENAN-AS-AP Henan Mobile Communications </a:t>
            </a:r>
            <a:r>
              <a:rPr lang="en-US" sz="2400" dirty="0" err="1"/>
              <a:t>Co.,</a:t>
            </a:r>
            <a:r>
              <a:rPr lang="en-US" sz="2400" dirty="0" err="1" smtClean="0"/>
              <a:t>Ltd</a:t>
            </a:r>
            <a:endParaRPr lang="en-US" sz="2400" dirty="0" smtClean="0"/>
          </a:p>
          <a:p>
            <a:pPr marL="0" indent="0">
              <a:buNone/>
            </a:pPr>
            <a:endParaRPr lang="en-US" sz="3000" dirty="0"/>
          </a:p>
          <a:p>
            <a:pPr marL="0" indent="0">
              <a:buNone/>
            </a:pPr>
            <a:r>
              <a:rPr lang="en-US" sz="3000" i="1" dirty="0" smtClean="0">
                <a:solidFill>
                  <a:srgbClr val="FF0000"/>
                </a:solidFill>
              </a:rPr>
              <a:t>68 seconds later  -- SAME URL, different IP!</a:t>
            </a:r>
          </a:p>
          <a:p>
            <a:pPr marL="0" indent="0">
              <a:buNone/>
            </a:pPr>
            <a:endParaRPr lang="en-US" sz="3000" dirty="0" smtClean="0"/>
          </a:p>
          <a:p>
            <a:pPr marL="0" indent="0">
              <a:buNone/>
            </a:pPr>
            <a:r>
              <a:rPr lang="en-US" sz="3000" dirty="0" smtClean="0"/>
              <a:t>11:29    221.176.4.xxx – Origin AS = 9808</a:t>
            </a:r>
          </a:p>
          <a:p>
            <a:pPr marL="0" indent="0">
              <a:buNone/>
            </a:pPr>
            <a:r>
              <a:rPr lang="en-US" sz="2400" dirty="0" smtClean="0"/>
              <a:t>                                      CMNET</a:t>
            </a:r>
            <a:r>
              <a:rPr lang="en-US" sz="2400" dirty="0"/>
              <a:t>-GD Guangdong Mobile Communication </a:t>
            </a:r>
            <a:r>
              <a:rPr lang="en-US" sz="2400" dirty="0" err="1"/>
              <a:t>Co.Ltd</a:t>
            </a:r>
            <a:r>
              <a:rPr lang="en-US" sz="2400" dirty="0"/>
              <a:t>.</a:t>
            </a:r>
            <a:endParaRPr lang="en-US" sz="3000" dirty="0" smtClean="0"/>
          </a:p>
        </p:txBody>
      </p:sp>
      <p:sp>
        <p:nvSpPr>
          <p:cNvPr id="4" name="Freeform 3"/>
          <p:cNvSpPr/>
          <p:nvPr/>
        </p:nvSpPr>
        <p:spPr>
          <a:xfrm>
            <a:off x="189305" y="1859234"/>
            <a:ext cx="438138" cy="1654750"/>
          </a:xfrm>
          <a:custGeom>
            <a:avLst/>
            <a:gdLst>
              <a:gd name="connsiteX0" fmla="*/ 300422 w 438138"/>
              <a:gd name="connsiteY0" fmla="*/ 0 h 1654750"/>
              <a:gd name="connsiteX1" fmla="*/ 1606 w 438138"/>
              <a:gd name="connsiteY1" fmla="*/ 1137121 h 1654750"/>
              <a:gd name="connsiteX2" fmla="*/ 416629 w 438138"/>
              <a:gd name="connsiteY2" fmla="*/ 1643430 h 1654750"/>
              <a:gd name="connsiteX3" fmla="*/ 350225 w 438138"/>
              <a:gd name="connsiteY3" fmla="*/ 1485727 h 1654750"/>
              <a:gd name="connsiteX4" fmla="*/ 433230 w 438138"/>
              <a:gd name="connsiteY4" fmla="*/ 1651730 h 1654750"/>
              <a:gd name="connsiteX5" fmla="*/ 175915 w 438138"/>
              <a:gd name="connsiteY5" fmla="*/ 1577029 h 165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138" h="1654750">
                <a:moveTo>
                  <a:pt x="300422" y="0"/>
                </a:moveTo>
                <a:cubicBezTo>
                  <a:pt x="141330" y="431608"/>
                  <a:pt x="-17762" y="863216"/>
                  <a:pt x="1606" y="1137121"/>
                </a:cubicBezTo>
                <a:cubicBezTo>
                  <a:pt x="20974" y="1411026"/>
                  <a:pt x="358526" y="1585329"/>
                  <a:pt x="416629" y="1643430"/>
                </a:cubicBezTo>
                <a:cubicBezTo>
                  <a:pt x="474732" y="1701531"/>
                  <a:pt x="347458" y="1484344"/>
                  <a:pt x="350225" y="1485727"/>
                </a:cubicBezTo>
                <a:cubicBezTo>
                  <a:pt x="352992" y="1487110"/>
                  <a:pt x="462282" y="1636513"/>
                  <a:pt x="433230" y="1651730"/>
                </a:cubicBezTo>
                <a:cubicBezTo>
                  <a:pt x="404178" y="1666947"/>
                  <a:pt x="290046" y="1621988"/>
                  <a:pt x="175915" y="157702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Freeform 4"/>
          <p:cNvSpPr/>
          <p:nvPr/>
        </p:nvSpPr>
        <p:spPr>
          <a:xfrm>
            <a:off x="199069" y="2556449"/>
            <a:ext cx="315560" cy="2946561"/>
          </a:xfrm>
          <a:custGeom>
            <a:avLst/>
            <a:gdLst>
              <a:gd name="connsiteX0" fmla="*/ 315560 w 315560"/>
              <a:gd name="connsiteY0" fmla="*/ 0 h 3129164"/>
              <a:gd name="connsiteX1" fmla="*/ 142 w 315560"/>
              <a:gd name="connsiteY1" fmla="*/ 2490045 h 3129164"/>
              <a:gd name="connsiteX2" fmla="*/ 274058 w 315560"/>
              <a:gd name="connsiteY2" fmla="*/ 3054455 h 3129164"/>
              <a:gd name="connsiteX3" fmla="*/ 207654 w 315560"/>
              <a:gd name="connsiteY3" fmla="*/ 2921653 h 3129164"/>
              <a:gd name="connsiteX4" fmla="*/ 274058 w 315560"/>
              <a:gd name="connsiteY4" fmla="*/ 3095956 h 3129164"/>
              <a:gd name="connsiteX5" fmla="*/ 124649 w 315560"/>
              <a:gd name="connsiteY5" fmla="*/ 3129157 h 312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560" h="3129164">
                <a:moveTo>
                  <a:pt x="315560" y="0"/>
                </a:moveTo>
                <a:cubicBezTo>
                  <a:pt x="161309" y="990484"/>
                  <a:pt x="7059" y="1980969"/>
                  <a:pt x="142" y="2490045"/>
                </a:cubicBezTo>
                <a:cubicBezTo>
                  <a:pt x="-6775" y="2999121"/>
                  <a:pt x="239473" y="2982520"/>
                  <a:pt x="274058" y="3054455"/>
                </a:cubicBezTo>
                <a:cubicBezTo>
                  <a:pt x="308643" y="3126390"/>
                  <a:pt x="207654" y="2914736"/>
                  <a:pt x="207654" y="2921653"/>
                </a:cubicBezTo>
                <a:cubicBezTo>
                  <a:pt x="207654" y="2928570"/>
                  <a:pt x="287892" y="3061372"/>
                  <a:pt x="274058" y="3095956"/>
                </a:cubicBezTo>
                <a:cubicBezTo>
                  <a:pt x="260224" y="3130540"/>
                  <a:pt x="124649" y="3129157"/>
                  <a:pt x="124649" y="312915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88313094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for Stalkers</a:t>
            </a:r>
            <a:endParaRPr lang="en-US" dirty="0"/>
          </a:p>
        </p:txBody>
      </p:sp>
      <p:sp>
        <p:nvSpPr>
          <p:cNvPr id="3" name="Content Placeholder 2"/>
          <p:cNvSpPr>
            <a:spLocks noGrp="1"/>
          </p:cNvSpPr>
          <p:nvPr>
            <p:ph idx="1"/>
          </p:nvPr>
        </p:nvSpPr>
        <p:spPr/>
        <p:txBody>
          <a:bodyPr/>
          <a:lstStyle/>
          <a:p>
            <a:pPr marL="0" indent="0">
              <a:buNone/>
            </a:pPr>
            <a:r>
              <a:rPr lang="en-US" dirty="0"/>
              <a:t>W</a:t>
            </a:r>
            <a:r>
              <a:rPr lang="en-US" dirty="0" smtClean="0"/>
              <a:t>e’ve combed over our collected data since the start of 2014 to see what evidence we can gather about URL stalking…</a:t>
            </a:r>
            <a:endParaRPr lang="en-US" dirty="0"/>
          </a:p>
        </p:txBody>
      </p:sp>
    </p:spTree>
    <p:extLst>
      <p:ext uri="{BB962C8B-B14F-4D97-AF65-F5344CB8AC3E}">
        <p14:creationId xmlns:p14="http://schemas.microsoft.com/office/powerpoint/2010/main" val="212719314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5797</TotalTime>
  <Words>3886</Words>
  <Application>Microsoft Macintosh PowerPoint</Application>
  <PresentationFormat>On-screen Show (4:3)</PresentationFormat>
  <Paragraphs>629</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PowerPoint Presentation</vt:lpstr>
      <vt:lpstr>7</vt:lpstr>
      <vt:lpstr>The Theory</vt:lpstr>
      <vt:lpstr>The Theory</vt:lpstr>
      <vt:lpstr>Here’s what we see at times in the web logs…</vt:lpstr>
      <vt:lpstr>Here’s what we see at times in the web logs…</vt:lpstr>
      <vt:lpstr>Here’s what we see at times in the web logs…</vt:lpstr>
      <vt:lpstr>Here’s what we see at times in the web logs…</vt:lpstr>
      <vt:lpstr>Searching for Stalkers</vt:lpstr>
      <vt:lpstr>Some Numbers</vt:lpstr>
      <vt:lpstr>PowerPoint Presentation</vt:lpstr>
      <vt:lpstr>Privacy? Really?</vt:lpstr>
      <vt:lpstr>Stalking Rates by Country</vt:lpstr>
      <vt:lpstr>Counting Stalkers</vt:lpstr>
      <vt:lpstr>Stalking Delay</vt:lpstr>
      <vt:lpstr>Stalking Delay</vt:lpstr>
      <vt:lpstr>Stalking Delay (2)</vt:lpstr>
      <vt:lpstr>Is it me … or you? </vt:lpstr>
      <vt:lpstr>Top Stalkers</vt:lpstr>
      <vt:lpstr>Top Stalkers</vt:lpstr>
      <vt:lpstr>Web Proxies?</vt:lpstr>
      <vt:lpstr>Different Origin AS Stalkers</vt:lpstr>
      <vt:lpstr>Maybe it’s ISP and/or National Infrastructure</vt:lpstr>
      <vt:lpstr>Different Country Stalkers</vt:lpstr>
      <vt:lpstr>Different Country Stalkers</vt:lpstr>
      <vt:lpstr>What are we seeing here?</vt:lpstr>
      <vt:lpstr>PowerPoint Presentation</vt:lpstr>
      <vt:lpstr>Where are the Stalked?</vt:lpstr>
      <vt:lpstr>Where are the Stalked?</vt:lpstr>
      <vt:lpstr>Where are the Stalked?</vt:lpstr>
      <vt:lpstr>Where are the stalked?</vt:lpstr>
      <vt:lpstr>Where are the stalked?</vt:lpstr>
      <vt:lpstr>Stalking Delay Distribution</vt:lpstr>
      <vt:lpstr>Distribution of Stalking Delay</vt:lpstr>
      <vt:lpstr>User Agent strings</vt:lpstr>
      <vt:lpstr>The Stalker’s User Agent String</vt:lpstr>
      <vt:lpstr>Top 25 User Agent Strings of the stalked systems</vt:lpstr>
      <vt:lpstr>Top 25 User Agent Strings of the stalked systems</vt:lpstr>
      <vt:lpstr>Top 25 User Agent Strings of the stalked systems</vt:lpstr>
      <vt:lpstr>Chrome/Windows Virus?</vt:lpstr>
      <vt:lpstr>Top 25 User Agent Strings of the stalked systems</vt:lpstr>
      <vt:lpstr>Top 25 User Agent Strings of the stalked systems</vt:lpstr>
      <vt:lpstr>Top 25 User Agent Strings of the stalked systems</vt:lpstr>
      <vt:lpstr>What are we seeing for stalking from 119.147.146.0/24?</vt:lpstr>
      <vt:lpstr>We see an average of around 1 in 500  of all visible end users are attracting an Internet stalker.  It’s likely that most of these observed stalkers are either performing some content caching function, or performing URL checking for content rating and monitoring  Who else gets to see this data of user behaviour? Under what conditions?  Is this form of digital stalking something that we are comfortable with?  Are we even aware that it is happening at all?  </vt:lpstr>
      <vt:lpstr>This data set is just a tiny glimpse into the overall pattern of web activity </vt:lpstr>
      <vt:lpstr>What’s happening in the larger world of various forms of tracking users’ behaviour on the Internet?</vt:lpstr>
      <vt:lpstr>Thanks to:</vt:lpstr>
      <vt:lpstr>PowerPoint Presentation</vt:lpstr>
    </vt:vector>
  </TitlesOfParts>
  <Company>APNIC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Geoff Huston</dc:creator>
  <cp:lastModifiedBy>Geoff Huston</cp:lastModifiedBy>
  <cp:revision>76</cp:revision>
  <dcterms:created xsi:type="dcterms:W3CDTF">2014-04-20T21:49:30Z</dcterms:created>
  <dcterms:modified xsi:type="dcterms:W3CDTF">2014-09-05T07:26:36Z</dcterms:modified>
</cp:coreProperties>
</file>