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sldIdLst>
    <p:sldId id="256" r:id="rId2"/>
    <p:sldId id="329" r:id="rId3"/>
    <p:sldId id="330" r:id="rId4"/>
    <p:sldId id="257" r:id="rId5"/>
    <p:sldId id="379" r:id="rId6"/>
    <p:sldId id="258" r:id="rId7"/>
    <p:sldId id="333" r:id="rId8"/>
    <p:sldId id="260" r:id="rId9"/>
    <p:sldId id="261" r:id="rId10"/>
    <p:sldId id="334" r:id="rId11"/>
    <p:sldId id="263" r:id="rId12"/>
    <p:sldId id="337" r:id="rId13"/>
    <p:sldId id="338" r:id="rId14"/>
    <p:sldId id="265" r:id="rId15"/>
    <p:sldId id="266" r:id="rId16"/>
    <p:sldId id="267" r:id="rId17"/>
    <p:sldId id="268" r:id="rId18"/>
    <p:sldId id="340" r:id="rId19"/>
    <p:sldId id="271" r:id="rId20"/>
    <p:sldId id="273" r:id="rId21"/>
    <p:sldId id="274" r:id="rId22"/>
    <p:sldId id="382" r:id="rId23"/>
    <p:sldId id="380" r:id="rId24"/>
    <p:sldId id="275" r:id="rId25"/>
    <p:sldId id="341" r:id="rId26"/>
    <p:sldId id="342" r:id="rId27"/>
    <p:sldId id="376" r:id="rId28"/>
    <p:sldId id="283" r:id="rId29"/>
    <p:sldId id="344" r:id="rId30"/>
    <p:sldId id="345" r:id="rId31"/>
    <p:sldId id="377" r:id="rId32"/>
    <p:sldId id="378" r:id="rId33"/>
    <p:sldId id="359" r:id="rId34"/>
    <p:sldId id="280" r:id="rId35"/>
    <p:sldId id="281" r:id="rId36"/>
    <p:sldId id="282" r:id="rId37"/>
    <p:sldId id="289" r:id="rId38"/>
    <p:sldId id="312" r:id="rId39"/>
    <p:sldId id="381" r:id="rId40"/>
    <p:sldId id="346" r:id="rId41"/>
    <p:sldId id="347" r:id="rId42"/>
    <p:sldId id="350" r:id="rId43"/>
    <p:sldId id="348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32" r:id="rId52"/>
    <p:sldId id="295" r:id="rId53"/>
    <p:sldId id="300" r:id="rId54"/>
    <p:sldId id="297" r:id="rId55"/>
    <p:sldId id="299" r:id="rId56"/>
    <p:sldId id="291" r:id="rId57"/>
    <p:sldId id="321" r:id="rId58"/>
    <p:sldId id="298" r:id="rId59"/>
    <p:sldId id="305" r:id="rId60"/>
    <p:sldId id="360" r:id="rId61"/>
    <p:sldId id="361" r:id="rId62"/>
    <p:sldId id="363" r:id="rId63"/>
    <p:sldId id="313" r:id="rId64"/>
    <p:sldId id="364" r:id="rId65"/>
    <p:sldId id="314" r:id="rId66"/>
    <p:sldId id="318" r:id="rId67"/>
    <p:sldId id="319" r:id="rId68"/>
    <p:sldId id="365" r:id="rId69"/>
    <p:sldId id="323" r:id="rId70"/>
    <p:sldId id="325" r:id="rId71"/>
    <p:sldId id="326" r:id="rId72"/>
    <p:sldId id="328" r:id="rId73"/>
    <p:sldId id="374" r:id="rId74"/>
    <p:sldId id="327" r:id="rId75"/>
    <p:sldId id="375" r:id="rId76"/>
    <p:sldId id="301" r:id="rId77"/>
    <p:sldId id="372" r:id="rId78"/>
    <p:sldId id="373" r:id="rId79"/>
    <p:sldId id="303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38" autoAdjust="0"/>
    <p:restoredTop sz="96115" autoAdjust="0"/>
  </p:normalViewPr>
  <p:slideViewPr>
    <p:cSldViewPr snapToGrid="0" snapToObjects="1">
      <p:cViewPr varScale="1">
        <p:scale>
          <a:sx n="173" d="100"/>
          <a:sy n="173" d="100"/>
        </p:scale>
        <p:origin x="-25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8AA71-AD86-014D-82CC-7A277953740F}" type="datetimeFigureOut">
              <a:rPr lang="en-US" smtClean="0"/>
              <a:t>9/05/2014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D190D-DA39-8747-9910-35A0401B6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1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5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6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5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9/05/2014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8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9/05/2014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2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9/05/2014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9/05/2014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4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9/05/2014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9/05/2014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6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DE40D-8D46-254B-9EE1-4B7C3F0673B0}" type="datetimeFigureOut">
              <a:rPr lang="en-US" smtClean="0"/>
              <a:t>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2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dr-report.org" TargetMode="External"/><Relationship Id="rId3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BGP in 2013 </a:t>
            </a:r>
            <a:r>
              <a:rPr lang="en-US" dirty="0" smtClean="0">
                <a:latin typeface="Powderfinger Type"/>
                <a:cs typeface="Powderfinger Type"/>
              </a:rPr>
              <a:t/>
            </a:r>
            <a:br>
              <a:rPr lang="en-US" dirty="0" smtClean="0">
                <a:latin typeface="Powderfinger Type"/>
                <a:cs typeface="Powderfinger Type"/>
              </a:rPr>
            </a:br>
            <a:r>
              <a:rPr lang="en-US" dirty="0" smtClean="0">
                <a:latin typeface="Powderfinger Type"/>
                <a:cs typeface="Powderfinger Type"/>
              </a:rPr>
              <a:t>(</a:t>
            </a:r>
            <a:r>
              <a:rPr lang="en-US" dirty="0" smtClean="0">
                <a:latin typeface="Powderfinger Type"/>
                <a:cs typeface="Powderfinger Type"/>
              </a:rPr>
              <a:t>and a bit of 2014)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smtClean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US" sz="2000" dirty="0" smtClean="0">
                <a:latin typeface="AhnbergHand"/>
                <a:cs typeface="AhnbergHand"/>
              </a:rPr>
              <a:t>APNIC</a:t>
            </a:r>
          </a:p>
          <a:p>
            <a:pPr algn="r"/>
            <a:endParaRPr lang="en-US" sz="2000" dirty="0">
              <a:latin typeface="AhnbergHand"/>
              <a:cs typeface="AhnbergHand"/>
            </a:endParaRPr>
          </a:p>
          <a:p>
            <a:pPr algn="r"/>
            <a:r>
              <a:rPr lang="en-US" sz="2000" dirty="0" smtClean="0">
                <a:latin typeface="AhnbergHand"/>
                <a:cs typeface="AhnbergHand"/>
              </a:rPr>
              <a:t>RIPE 68 </a:t>
            </a:r>
          </a:p>
        </p:txBody>
      </p:sp>
    </p:spTree>
    <p:extLst>
      <p:ext uri="{BB962C8B-B14F-4D97-AF65-F5344CB8AC3E}">
        <p14:creationId xmlns:p14="http://schemas.microsoft.com/office/powerpoint/2010/main" val="207629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fig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9" b="-2857"/>
          <a:stretch/>
        </p:blipFill>
        <p:spPr>
          <a:xfrm>
            <a:off x="457200" y="1200727"/>
            <a:ext cx="8229600" cy="5430583"/>
          </a:xfrm>
        </p:spPr>
      </p:pic>
      <p:sp>
        <p:nvSpPr>
          <p:cNvPr id="8" name="Rectangle 7"/>
          <p:cNvSpPr/>
          <p:nvPr/>
        </p:nvSpPr>
        <p:spPr>
          <a:xfrm>
            <a:off x="224118" y="1254662"/>
            <a:ext cx="936598" cy="502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4381" y="6047240"/>
            <a:ext cx="785898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BGP Prefix Count 2013 - 2014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4652" y="5984980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9976" y="5984980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Apr</a:t>
            </a:r>
          </a:p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870" y="5795156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430,000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870" y="3729215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460,000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5870" y="1791104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500,000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75300" y="5984980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10624" y="5984980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Oct</a:t>
            </a:r>
          </a:p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01494" y="1412767"/>
            <a:ext cx="51742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25</a:t>
            </a:r>
            <a:r>
              <a:rPr lang="en-US" baseline="30000" dirty="0" smtClean="0">
                <a:latin typeface="AhnbergHand"/>
                <a:cs typeface="AhnbergHand"/>
              </a:rPr>
              <a:t>th</a:t>
            </a:r>
            <a:r>
              <a:rPr lang="en-US" dirty="0" smtClean="0">
                <a:latin typeface="AhnbergHand"/>
                <a:cs typeface="AhnbergHand"/>
              </a:rPr>
              <a:t> June</a:t>
            </a:r>
          </a:p>
          <a:p>
            <a:r>
              <a:rPr lang="en-US" dirty="0" smtClean="0">
                <a:latin typeface="AhnbergHand"/>
                <a:cs typeface="AhnbergHand"/>
              </a:rPr>
              <a:t>added HE to the upstream transit set</a:t>
            </a:r>
          </a:p>
          <a:p>
            <a:r>
              <a:rPr lang="en-US" dirty="0" smtClean="0">
                <a:latin typeface="AhnbergHand"/>
                <a:cs typeface="AhnbergHand"/>
              </a:rPr>
              <a:t>side effect of adding 10K more specifics:</a:t>
            </a:r>
          </a:p>
          <a:p>
            <a:r>
              <a:rPr lang="en-US" dirty="0" smtClean="0">
                <a:latin typeface="AhnbergHand"/>
                <a:cs typeface="AhnbergHand"/>
              </a:rPr>
              <a:t>AS7029  +3,606  </a:t>
            </a:r>
          </a:p>
          <a:p>
            <a:r>
              <a:rPr lang="en-US" dirty="0" smtClean="0">
                <a:latin typeface="AhnbergHand"/>
                <a:cs typeface="AhnbergHand"/>
              </a:rPr>
              <a:t>AS33363  +1,651</a:t>
            </a:r>
          </a:p>
          <a:p>
            <a:r>
              <a:rPr lang="en-US" dirty="0" smtClean="0">
                <a:latin typeface="AhnbergHand"/>
                <a:cs typeface="AhnbergHand"/>
              </a:rPr>
              <a:t>AS4323   +1,351</a:t>
            </a:r>
          </a:p>
          <a:p>
            <a:r>
              <a:rPr lang="en-US" dirty="0" smtClean="0">
                <a:latin typeface="AhnbergHand"/>
                <a:cs typeface="AhnbergHand"/>
              </a:rPr>
              <a:t>AS9116    + 348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5948" y="5984980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475292" y="1899694"/>
            <a:ext cx="2450163" cy="2137157"/>
          </a:xfrm>
          <a:custGeom>
            <a:avLst/>
            <a:gdLst>
              <a:gd name="connsiteX0" fmla="*/ 682615 w 3207373"/>
              <a:gd name="connsiteY0" fmla="*/ 0 h 2137157"/>
              <a:gd name="connsiteX1" fmla="*/ 11495 w 3207373"/>
              <a:gd name="connsiteY1" fmla="*/ 1424771 h 2137157"/>
              <a:gd name="connsiteX2" fmla="*/ 1178210 w 3207373"/>
              <a:gd name="connsiteY2" fmla="*/ 1868722 h 2137157"/>
              <a:gd name="connsiteX3" fmla="*/ 3108969 w 3207373"/>
              <a:gd name="connsiteY3" fmla="*/ 2013263 h 2137157"/>
              <a:gd name="connsiteX4" fmla="*/ 2943770 w 3207373"/>
              <a:gd name="connsiteY4" fmla="*/ 1930668 h 2137157"/>
              <a:gd name="connsiteX5" fmla="*/ 3150268 w 3207373"/>
              <a:gd name="connsiteY5" fmla="*/ 2033912 h 2137157"/>
              <a:gd name="connsiteX6" fmla="*/ 3088319 w 3207373"/>
              <a:gd name="connsiteY6" fmla="*/ 2137157 h 213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7373" h="2137157">
                <a:moveTo>
                  <a:pt x="682615" y="0"/>
                </a:moveTo>
                <a:cubicBezTo>
                  <a:pt x="305755" y="556658"/>
                  <a:pt x="-71104" y="1113317"/>
                  <a:pt x="11495" y="1424771"/>
                </a:cubicBezTo>
                <a:cubicBezTo>
                  <a:pt x="94094" y="1736225"/>
                  <a:pt x="661964" y="1770640"/>
                  <a:pt x="1178210" y="1868722"/>
                </a:cubicBezTo>
                <a:cubicBezTo>
                  <a:pt x="1694456" y="1966804"/>
                  <a:pt x="2814709" y="2002939"/>
                  <a:pt x="3108969" y="2013263"/>
                </a:cubicBezTo>
                <a:cubicBezTo>
                  <a:pt x="3403229" y="2023587"/>
                  <a:pt x="2943770" y="1930668"/>
                  <a:pt x="2943770" y="1930668"/>
                </a:cubicBezTo>
                <a:cubicBezTo>
                  <a:pt x="2950653" y="1934109"/>
                  <a:pt x="3126177" y="1999497"/>
                  <a:pt x="3150268" y="2033912"/>
                </a:cubicBezTo>
                <a:cubicBezTo>
                  <a:pt x="3174359" y="2068327"/>
                  <a:pt x="3088319" y="2137157"/>
                  <a:pt x="3088319" y="213715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081271" y="5991793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Apr</a:t>
            </a:r>
          </a:p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18670" y="4385270"/>
            <a:ext cx="4101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AS5617 - Orange </a:t>
            </a:r>
            <a:r>
              <a:rPr lang="en-US" dirty="0" err="1">
                <a:latin typeface="AhnbergHand"/>
                <a:cs typeface="AhnbergHand"/>
              </a:rPr>
              <a:t>Polska</a:t>
            </a:r>
            <a:r>
              <a:rPr lang="en-US" dirty="0">
                <a:latin typeface="AhnbergHand"/>
                <a:cs typeface="AhnbergHand"/>
              </a:rPr>
              <a:t> </a:t>
            </a:r>
            <a:r>
              <a:rPr lang="en-US" dirty="0" err="1">
                <a:latin typeface="AhnbergHand"/>
                <a:cs typeface="AhnbergHand"/>
              </a:rPr>
              <a:t>Spolka</a:t>
            </a:r>
            <a:r>
              <a:rPr lang="en-US" dirty="0">
                <a:latin typeface="AhnbergHand"/>
                <a:cs typeface="AhnbergHand"/>
              </a:rPr>
              <a:t> </a:t>
            </a:r>
            <a:r>
              <a:rPr lang="en-US" dirty="0" err="1" smtClean="0">
                <a:latin typeface="AhnbergHand"/>
                <a:cs typeface="AhnbergHand"/>
              </a:rPr>
              <a:t>Akcyjna</a:t>
            </a:r>
            <a:r>
              <a:rPr lang="en-US" dirty="0">
                <a:latin typeface="AhnbergHand"/>
                <a:cs typeface="AhnbergHand"/>
              </a:rPr>
              <a:t> </a:t>
            </a:r>
            <a:r>
              <a:rPr lang="en-US" dirty="0" smtClean="0">
                <a:latin typeface="AhnbergHand"/>
                <a:cs typeface="AhnbergHand"/>
              </a:rPr>
              <a:t>announced a collection of ~ 1,000 /24s on the 9</a:t>
            </a:r>
            <a:r>
              <a:rPr lang="en-US" baseline="30000" dirty="0" smtClean="0">
                <a:latin typeface="AhnbergHand"/>
                <a:cs typeface="AhnbergHand"/>
              </a:rPr>
              <a:t>th</a:t>
            </a:r>
            <a:r>
              <a:rPr lang="en-US" dirty="0" smtClean="0">
                <a:latin typeface="AhnbergHand"/>
                <a:cs typeface="AhnbergHand"/>
              </a:rPr>
              <a:t> April 2014 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837556" y="2145651"/>
            <a:ext cx="2570213" cy="2229044"/>
          </a:xfrm>
          <a:custGeom>
            <a:avLst/>
            <a:gdLst>
              <a:gd name="connsiteX0" fmla="*/ 120596 w 2570213"/>
              <a:gd name="connsiteY0" fmla="*/ 2229044 h 2229044"/>
              <a:gd name="connsiteX1" fmla="*/ 261711 w 2570213"/>
              <a:gd name="connsiteY1" fmla="*/ 1766487 h 2229044"/>
              <a:gd name="connsiteX2" fmla="*/ 2441140 w 2570213"/>
              <a:gd name="connsiteY2" fmla="*/ 127936 h 2229044"/>
              <a:gd name="connsiteX3" fmla="*/ 2276507 w 2570213"/>
              <a:gd name="connsiteY3" fmla="*/ 96576 h 2229044"/>
              <a:gd name="connsiteX4" fmla="*/ 2558735 w 2570213"/>
              <a:gd name="connsiteY4" fmla="*/ 18177 h 2229044"/>
              <a:gd name="connsiteX5" fmla="*/ 2519537 w 2570213"/>
              <a:gd name="connsiteY5" fmla="*/ 190656 h 222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213" h="2229044">
                <a:moveTo>
                  <a:pt x="120596" y="2229044"/>
                </a:moveTo>
                <a:cubicBezTo>
                  <a:pt x="-2225" y="2172858"/>
                  <a:pt x="-125046" y="2116672"/>
                  <a:pt x="261711" y="1766487"/>
                </a:cubicBezTo>
                <a:cubicBezTo>
                  <a:pt x="648468" y="1416302"/>
                  <a:pt x="2105341" y="406254"/>
                  <a:pt x="2441140" y="127936"/>
                </a:cubicBezTo>
                <a:cubicBezTo>
                  <a:pt x="2776939" y="-150382"/>
                  <a:pt x="2256908" y="114869"/>
                  <a:pt x="2276507" y="96576"/>
                </a:cubicBezTo>
                <a:cubicBezTo>
                  <a:pt x="2296106" y="78283"/>
                  <a:pt x="2518230" y="2497"/>
                  <a:pt x="2558735" y="18177"/>
                </a:cubicBezTo>
                <a:cubicBezTo>
                  <a:pt x="2599240" y="33857"/>
                  <a:pt x="2519537" y="190656"/>
                  <a:pt x="2519537" y="19065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660335" y="3455947"/>
            <a:ext cx="742332" cy="1254288"/>
          </a:xfrm>
          <a:custGeom>
            <a:avLst/>
            <a:gdLst>
              <a:gd name="connsiteX0" fmla="*/ 626877 w 742332"/>
              <a:gd name="connsiteY0" fmla="*/ 592659 h 1254288"/>
              <a:gd name="connsiteX1" fmla="*/ 419059 w 742332"/>
              <a:gd name="connsiteY1" fmla="*/ 7689 h 1254288"/>
              <a:gd name="connsiteX2" fmla="*/ 26513 w 742332"/>
              <a:gd name="connsiteY2" fmla="*/ 323265 h 1254288"/>
              <a:gd name="connsiteX3" fmla="*/ 88089 w 742332"/>
              <a:gd name="connsiteY3" fmla="*/ 1223811 h 1254288"/>
              <a:gd name="connsiteX4" fmla="*/ 511423 w 742332"/>
              <a:gd name="connsiteY4" fmla="*/ 992901 h 1254288"/>
              <a:gd name="connsiteX5" fmla="*/ 742332 w 742332"/>
              <a:gd name="connsiteY5" fmla="*/ 500295 h 125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332" h="1254288">
                <a:moveTo>
                  <a:pt x="626877" y="592659"/>
                </a:moveTo>
                <a:cubicBezTo>
                  <a:pt x="572998" y="322623"/>
                  <a:pt x="519119" y="52588"/>
                  <a:pt x="419059" y="7689"/>
                </a:cubicBezTo>
                <a:cubicBezTo>
                  <a:pt x="318999" y="-37210"/>
                  <a:pt x="81675" y="120578"/>
                  <a:pt x="26513" y="323265"/>
                </a:cubicBezTo>
                <a:cubicBezTo>
                  <a:pt x="-28649" y="525952"/>
                  <a:pt x="7271" y="1112205"/>
                  <a:pt x="88089" y="1223811"/>
                </a:cubicBezTo>
                <a:cubicBezTo>
                  <a:pt x="168907" y="1335417"/>
                  <a:pt x="402383" y="1113487"/>
                  <a:pt x="511423" y="992901"/>
                </a:cubicBezTo>
                <a:cubicBezTo>
                  <a:pt x="620463" y="872315"/>
                  <a:pt x="742332" y="500295"/>
                  <a:pt x="742332" y="500295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402892" y="1854889"/>
            <a:ext cx="340866" cy="572411"/>
          </a:xfrm>
          <a:custGeom>
            <a:avLst/>
            <a:gdLst>
              <a:gd name="connsiteX0" fmla="*/ 340866 w 340866"/>
              <a:gd name="connsiteY0" fmla="*/ 261778 h 572411"/>
              <a:gd name="connsiteX1" fmla="*/ 117653 w 340866"/>
              <a:gd name="connsiteY1" fmla="*/ 81 h 572411"/>
              <a:gd name="connsiteX2" fmla="*/ 2199 w 340866"/>
              <a:gd name="connsiteY2" fmla="*/ 284869 h 572411"/>
              <a:gd name="connsiteX3" fmla="*/ 56078 w 340866"/>
              <a:gd name="connsiteY3" fmla="*/ 569656 h 572411"/>
              <a:gd name="connsiteX4" fmla="*/ 225411 w 340866"/>
              <a:gd name="connsiteY4" fmla="*/ 415717 h 572411"/>
              <a:gd name="connsiteX5" fmla="*/ 202320 w 340866"/>
              <a:gd name="connsiteY5" fmla="*/ 192505 h 57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866" h="572411">
                <a:moveTo>
                  <a:pt x="340866" y="261778"/>
                </a:moveTo>
                <a:cubicBezTo>
                  <a:pt x="257481" y="129005"/>
                  <a:pt x="174097" y="-3767"/>
                  <a:pt x="117653" y="81"/>
                </a:cubicBezTo>
                <a:cubicBezTo>
                  <a:pt x="61209" y="3929"/>
                  <a:pt x="12461" y="189940"/>
                  <a:pt x="2199" y="284869"/>
                </a:cubicBezTo>
                <a:cubicBezTo>
                  <a:pt x="-8063" y="379798"/>
                  <a:pt x="18876" y="547848"/>
                  <a:pt x="56078" y="569656"/>
                </a:cubicBezTo>
                <a:cubicBezTo>
                  <a:pt x="93280" y="591464"/>
                  <a:pt x="201037" y="478575"/>
                  <a:pt x="225411" y="415717"/>
                </a:cubicBezTo>
                <a:cubicBezTo>
                  <a:pt x="249785" y="352859"/>
                  <a:pt x="202320" y="192505"/>
                  <a:pt x="202320" y="192505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0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9" b="-3095"/>
          <a:stretch/>
        </p:blipFill>
        <p:spPr>
          <a:xfrm>
            <a:off x="726595" y="1200727"/>
            <a:ext cx="8229600" cy="54430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0" y="274638"/>
            <a:ext cx="912222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IPv4 Routed Address Span: 2011 - 2013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780" y="1254662"/>
            <a:ext cx="1260324" cy="502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0271" y="5037839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140/8s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0271" y="3471620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150/8s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0271" y="1949382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160/8s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59924" y="6047240"/>
            <a:ext cx="8263445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67134" y="599743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38903" y="599743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10672" y="599743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82440" y="599743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040909" y="2209464"/>
            <a:ext cx="4342392" cy="1039315"/>
          </a:xfrm>
          <a:custGeom>
            <a:avLst/>
            <a:gdLst>
              <a:gd name="connsiteX0" fmla="*/ 0 w 4342392"/>
              <a:gd name="connsiteY0" fmla="*/ 1039315 h 1039315"/>
              <a:gd name="connsiteX1" fmla="*/ 1054485 w 4342392"/>
              <a:gd name="connsiteY1" fmla="*/ 631376 h 1039315"/>
              <a:gd name="connsiteX2" fmla="*/ 2224424 w 4342392"/>
              <a:gd name="connsiteY2" fmla="*/ 338891 h 1039315"/>
              <a:gd name="connsiteX3" fmla="*/ 3440546 w 4342392"/>
              <a:gd name="connsiteY3" fmla="*/ 146467 h 1039315"/>
              <a:gd name="connsiteX4" fmla="*/ 4325697 w 4342392"/>
              <a:gd name="connsiteY4" fmla="*/ 100285 h 1039315"/>
              <a:gd name="connsiteX5" fmla="*/ 4040909 w 4342392"/>
              <a:gd name="connsiteY5" fmla="*/ 225 h 1039315"/>
              <a:gd name="connsiteX6" fmla="*/ 4310303 w 4342392"/>
              <a:gd name="connsiteY6" fmla="*/ 77194 h 1039315"/>
              <a:gd name="connsiteX7" fmla="*/ 4071697 w 4342392"/>
              <a:gd name="connsiteY7" fmla="*/ 208043 h 10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2392" h="1039315">
                <a:moveTo>
                  <a:pt x="0" y="1039315"/>
                </a:moveTo>
                <a:cubicBezTo>
                  <a:pt x="341874" y="893714"/>
                  <a:pt x="683748" y="748113"/>
                  <a:pt x="1054485" y="631376"/>
                </a:cubicBezTo>
                <a:cubicBezTo>
                  <a:pt x="1425222" y="514639"/>
                  <a:pt x="1826747" y="419709"/>
                  <a:pt x="2224424" y="338891"/>
                </a:cubicBezTo>
                <a:cubicBezTo>
                  <a:pt x="2622101" y="258073"/>
                  <a:pt x="3090334" y="186235"/>
                  <a:pt x="3440546" y="146467"/>
                </a:cubicBezTo>
                <a:cubicBezTo>
                  <a:pt x="3790758" y="106699"/>
                  <a:pt x="4225637" y="124659"/>
                  <a:pt x="4325697" y="100285"/>
                </a:cubicBezTo>
                <a:cubicBezTo>
                  <a:pt x="4425758" y="75911"/>
                  <a:pt x="4043475" y="4073"/>
                  <a:pt x="4040909" y="225"/>
                </a:cubicBezTo>
                <a:cubicBezTo>
                  <a:pt x="4038343" y="-3623"/>
                  <a:pt x="4305172" y="42558"/>
                  <a:pt x="4310303" y="77194"/>
                </a:cubicBezTo>
                <a:cubicBezTo>
                  <a:pt x="4315434" y="111830"/>
                  <a:pt x="4071697" y="208043"/>
                  <a:pt x="4071697" y="208043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2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556"/>
            <a:ext cx="8229600" cy="1143000"/>
          </a:xfrm>
        </p:spPr>
        <p:txBody>
          <a:bodyPr/>
          <a:lstStyle/>
          <a:p>
            <a:r>
              <a:rPr lang="en-US" dirty="0" smtClean="0"/>
              <a:t>IPv4 Address Pool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90" b="-2389"/>
          <a:stretch/>
        </p:blipFill>
        <p:spPr>
          <a:xfrm>
            <a:off x="457200" y="1370061"/>
            <a:ext cx="8229600" cy="5079999"/>
          </a:xfrm>
        </p:spPr>
      </p:pic>
      <p:sp>
        <p:nvSpPr>
          <p:cNvPr id="6" name="Freeform 5"/>
          <p:cNvSpPr/>
          <p:nvPr/>
        </p:nvSpPr>
        <p:spPr>
          <a:xfrm>
            <a:off x="5120298" y="5907394"/>
            <a:ext cx="1693430" cy="692009"/>
          </a:xfrm>
          <a:custGeom>
            <a:avLst/>
            <a:gdLst>
              <a:gd name="connsiteX0" fmla="*/ 1577626 w 1693430"/>
              <a:gd name="connsiteY0" fmla="*/ 339753 h 692009"/>
              <a:gd name="connsiteX1" fmla="*/ 559497 w 1693430"/>
              <a:gd name="connsiteY1" fmla="*/ 343 h 692009"/>
              <a:gd name="connsiteX2" fmla="*/ 12116 w 1693430"/>
              <a:gd name="connsiteY2" fmla="*/ 394497 h 692009"/>
              <a:gd name="connsiteX3" fmla="*/ 1063088 w 1693430"/>
              <a:gd name="connsiteY3" fmla="*/ 690112 h 692009"/>
              <a:gd name="connsiteX4" fmla="*/ 1687102 w 1693430"/>
              <a:gd name="connsiteY4" fmla="*/ 252164 h 692009"/>
              <a:gd name="connsiteX5" fmla="*/ 1402464 w 1693430"/>
              <a:gd name="connsiteY5" fmla="*/ 142676 h 69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3430" h="692009">
                <a:moveTo>
                  <a:pt x="1577626" y="339753"/>
                </a:moveTo>
                <a:cubicBezTo>
                  <a:pt x="1199020" y="165486"/>
                  <a:pt x="820415" y="-8781"/>
                  <a:pt x="559497" y="343"/>
                </a:cubicBezTo>
                <a:cubicBezTo>
                  <a:pt x="298579" y="9467"/>
                  <a:pt x="-71816" y="279536"/>
                  <a:pt x="12116" y="394497"/>
                </a:cubicBezTo>
                <a:cubicBezTo>
                  <a:pt x="96048" y="509458"/>
                  <a:pt x="783924" y="713834"/>
                  <a:pt x="1063088" y="690112"/>
                </a:cubicBezTo>
                <a:cubicBezTo>
                  <a:pt x="1342252" y="666390"/>
                  <a:pt x="1630539" y="343403"/>
                  <a:pt x="1687102" y="252164"/>
                </a:cubicBezTo>
                <a:cubicBezTo>
                  <a:pt x="1743665" y="160925"/>
                  <a:pt x="1402464" y="142676"/>
                  <a:pt x="1402464" y="142676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088303" y="5090405"/>
            <a:ext cx="1574044" cy="867050"/>
          </a:xfrm>
          <a:custGeom>
            <a:avLst/>
            <a:gdLst>
              <a:gd name="connsiteX0" fmla="*/ 0 w 1574044"/>
              <a:gd name="connsiteY0" fmla="*/ 1004760 h 1004760"/>
              <a:gd name="connsiteX1" fmla="*/ 646545 w 1574044"/>
              <a:gd name="connsiteY1" fmla="*/ 512153 h 1004760"/>
              <a:gd name="connsiteX2" fmla="*/ 1516303 w 1574044"/>
              <a:gd name="connsiteY2" fmla="*/ 73426 h 1004760"/>
              <a:gd name="connsiteX3" fmla="*/ 1354667 w 1574044"/>
              <a:gd name="connsiteY3" fmla="*/ 11850 h 1004760"/>
              <a:gd name="connsiteX4" fmla="*/ 1554788 w 1574044"/>
              <a:gd name="connsiteY4" fmla="*/ 11850 h 1004760"/>
              <a:gd name="connsiteX5" fmla="*/ 1554788 w 1574044"/>
              <a:gd name="connsiteY5" fmla="*/ 135002 h 10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044" h="1004760">
                <a:moveTo>
                  <a:pt x="0" y="1004760"/>
                </a:moveTo>
                <a:cubicBezTo>
                  <a:pt x="196914" y="836067"/>
                  <a:pt x="393828" y="667375"/>
                  <a:pt x="646545" y="512153"/>
                </a:cubicBezTo>
                <a:cubicBezTo>
                  <a:pt x="899262" y="356931"/>
                  <a:pt x="1398283" y="156810"/>
                  <a:pt x="1516303" y="73426"/>
                </a:cubicBezTo>
                <a:cubicBezTo>
                  <a:pt x="1634323" y="-9958"/>
                  <a:pt x="1348253" y="22113"/>
                  <a:pt x="1354667" y="11850"/>
                </a:cubicBezTo>
                <a:cubicBezTo>
                  <a:pt x="1361081" y="1587"/>
                  <a:pt x="1521435" y="-8675"/>
                  <a:pt x="1554788" y="11850"/>
                </a:cubicBezTo>
                <a:cubicBezTo>
                  <a:pt x="1588141" y="32375"/>
                  <a:pt x="1571464" y="83688"/>
                  <a:pt x="1554788" y="135002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552191" y="4523555"/>
            <a:ext cx="2437870" cy="566850"/>
          </a:xfrm>
          <a:custGeom>
            <a:avLst/>
            <a:gdLst>
              <a:gd name="connsiteX0" fmla="*/ 2260839 w 2437870"/>
              <a:gd name="connsiteY0" fmla="*/ 263960 h 566850"/>
              <a:gd name="connsiteX1" fmla="*/ 1113991 w 2437870"/>
              <a:gd name="connsiteY1" fmla="*/ 2263 h 566850"/>
              <a:gd name="connsiteX2" fmla="*/ 113385 w 2437870"/>
              <a:gd name="connsiteY2" fmla="*/ 156203 h 566850"/>
              <a:gd name="connsiteX3" fmla="*/ 190354 w 2437870"/>
              <a:gd name="connsiteY3" fmla="*/ 479475 h 566850"/>
              <a:gd name="connsiteX4" fmla="*/ 1606597 w 2437870"/>
              <a:gd name="connsiteY4" fmla="*/ 556445 h 566850"/>
              <a:gd name="connsiteX5" fmla="*/ 2437870 w 2437870"/>
              <a:gd name="connsiteY5" fmla="*/ 294748 h 5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7870" h="566850">
                <a:moveTo>
                  <a:pt x="2260839" y="263960"/>
                </a:moveTo>
                <a:cubicBezTo>
                  <a:pt x="1866369" y="142091"/>
                  <a:pt x="1471900" y="20222"/>
                  <a:pt x="1113991" y="2263"/>
                </a:cubicBezTo>
                <a:cubicBezTo>
                  <a:pt x="756082" y="-15696"/>
                  <a:pt x="267324" y="76668"/>
                  <a:pt x="113385" y="156203"/>
                </a:cubicBezTo>
                <a:cubicBezTo>
                  <a:pt x="-40554" y="235738"/>
                  <a:pt x="-58515" y="412768"/>
                  <a:pt x="190354" y="479475"/>
                </a:cubicBezTo>
                <a:cubicBezTo>
                  <a:pt x="439223" y="546182"/>
                  <a:pt x="1232011" y="587233"/>
                  <a:pt x="1606597" y="556445"/>
                </a:cubicBezTo>
                <a:cubicBezTo>
                  <a:pt x="1981183" y="525657"/>
                  <a:pt x="2437870" y="294748"/>
                  <a:pt x="2437870" y="294748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4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Unadvertised IPv4 Address 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Appears to be relatively static in size since early 2011 at some 50 /8s, or 20% of the IPv4 global unicast space.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 far whatever address transfers and trading may have taken place has not had a significant impact on the levels of unadvertised IPv4 address space. This may be due to:</a:t>
            </a:r>
          </a:p>
          <a:p>
            <a:pPr lvl="1"/>
            <a:r>
              <a:rPr lang="en-US" dirty="0" smtClean="0"/>
              <a:t>the last /8 policies of APNIC and the RIPE NCC, or </a:t>
            </a:r>
          </a:p>
          <a:p>
            <a:pPr lvl="1"/>
            <a:r>
              <a:rPr lang="en-US" dirty="0" smtClean="0"/>
              <a:t>the remaining address pools in ARIN and LACNIC, or </a:t>
            </a:r>
          </a:p>
          <a:p>
            <a:pPr lvl="1"/>
            <a:r>
              <a:rPr lang="en-US" dirty="0" smtClean="0"/>
              <a:t>a reluctance on the part of these address holders to trade their addresses at this point in time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4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7" b="-1894"/>
          <a:stretch/>
        </p:blipFill>
        <p:spPr>
          <a:xfrm>
            <a:off x="757383" y="1308485"/>
            <a:ext cx="8229600" cy="5410969"/>
          </a:xfrm>
        </p:spPr>
      </p:pic>
      <p:sp>
        <p:nvSpPr>
          <p:cNvPr id="3" name="Rectangle 2"/>
          <p:cNvSpPr/>
          <p:nvPr/>
        </p:nvSpPr>
        <p:spPr>
          <a:xfrm>
            <a:off x="144021" y="1373842"/>
            <a:ext cx="1255486" cy="4783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Routed AS Count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474" y="4589489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6474" y="3276128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4,000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8079" y="63392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2857" y="633924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67317" y="6157823"/>
            <a:ext cx="7704663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06020" y="615326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65964" y="615326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35992" y="615326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95936" y="615326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25907" y="615326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474" y="5902849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36,000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6474" y="1962767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2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2013 BGP Vital Statistics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65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alibri" charset="0"/>
              </a:rPr>
              <a:t>						  Jan</a:t>
            </a:r>
            <a:r>
              <a:rPr lang="en-US" sz="2800" dirty="0" smtClean="0">
                <a:latin typeface="Calibri" charset="0"/>
              </a:rPr>
              <a:t>-13</a:t>
            </a:r>
            <a:r>
              <a:rPr lang="en-US" sz="2800" dirty="0">
                <a:latin typeface="Calibri" charset="0"/>
              </a:rPr>
              <a:t>		 </a:t>
            </a:r>
            <a:r>
              <a:rPr lang="en-US" sz="2800" dirty="0" smtClean="0">
                <a:latin typeface="Calibri" charset="0"/>
              </a:rPr>
              <a:t>Jan-14</a:t>
            </a:r>
            <a:r>
              <a:rPr lang="en-US" sz="2800" dirty="0">
                <a:latin typeface="Calibri" charset="0"/>
              </a:rPr>
              <a:t>	</a:t>
            </a:r>
          </a:p>
          <a:p>
            <a:pPr marL="0" indent="0">
              <a:buNone/>
            </a:pPr>
            <a:endParaRPr lang="en-US" sz="2800" dirty="0">
              <a:latin typeface="Calibri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24933"/>
                </a:solidFill>
                <a:latin typeface="Calibri" charset="0"/>
              </a:rPr>
              <a:t>Prefix Count</a:t>
            </a:r>
            <a:r>
              <a:rPr lang="en-US" sz="2800" dirty="0">
                <a:latin typeface="Calibri" charset="0"/>
              </a:rPr>
              <a:t>			</a:t>
            </a:r>
            <a:r>
              <a:rPr lang="en-US" sz="2800" dirty="0" smtClean="0">
                <a:latin typeface="Calibri" charset="0"/>
              </a:rPr>
              <a:t>440,000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488,000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solidFill>
                  <a:srgbClr val="824933"/>
                </a:solidFill>
                <a:latin typeface="Calibri" charset="0"/>
              </a:rPr>
              <a:t>+11</a:t>
            </a:r>
            <a:r>
              <a:rPr lang="en-US" sz="2800" b="1" dirty="0" smtClean="0">
                <a:solidFill>
                  <a:srgbClr val="824933"/>
                </a:solidFill>
                <a:latin typeface="Calibri" charset="0"/>
              </a:rPr>
              <a:t>%</a:t>
            </a:r>
            <a:endParaRPr lang="en-US" sz="28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   Roots				</a:t>
            </a:r>
            <a:r>
              <a:rPr lang="en-US" sz="2800" dirty="0" smtClean="0">
                <a:latin typeface="Calibri" charset="0"/>
              </a:rPr>
              <a:t>216,000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237,000</a:t>
            </a:r>
            <a:r>
              <a:rPr lang="en-US" sz="2800" dirty="0">
                <a:latin typeface="Calibri" charset="0"/>
              </a:rPr>
              <a:t>		+</a:t>
            </a:r>
            <a:r>
              <a:rPr lang="en-US" sz="2800" dirty="0" smtClean="0">
                <a:latin typeface="Calibri" charset="0"/>
              </a:rPr>
              <a:t>10%</a:t>
            </a:r>
            <a:endParaRPr lang="en-US" sz="2800" dirty="0">
              <a:latin typeface="Calibri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   More Specifics	</a:t>
            </a:r>
            <a:r>
              <a:rPr lang="en-US" sz="2800" dirty="0" smtClean="0">
                <a:latin typeface="Calibri" charset="0"/>
              </a:rPr>
              <a:t>224,000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251,000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+12%</a:t>
            </a:r>
            <a:endParaRPr lang="en-US" sz="2800" dirty="0">
              <a:latin typeface="Calibri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24933"/>
                </a:solidFill>
                <a:latin typeface="Calibri" charset="0"/>
              </a:rPr>
              <a:t>Address Span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156/</a:t>
            </a:r>
            <a:r>
              <a:rPr lang="en-US" sz="2800" dirty="0">
                <a:latin typeface="Calibri" charset="0"/>
              </a:rPr>
              <a:t>8s		</a:t>
            </a:r>
            <a:r>
              <a:rPr lang="en-US" sz="2800" dirty="0" smtClean="0">
                <a:latin typeface="Calibri" charset="0"/>
              </a:rPr>
              <a:t>159/</a:t>
            </a:r>
            <a:r>
              <a:rPr lang="en-US" sz="2800" dirty="0">
                <a:latin typeface="Calibri" charset="0"/>
              </a:rPr>
              <a:t>8s		</a:t>
            </a:r>
            <a:r>
              <a:rPr lang="en-US" sz="2800" dirty="0">
                <a:solidFill>
                  <a:srgbClr val="824933"/>
                </a:solidFill>
                <a:latin typeface="Calibri" charset="0"/>
              </a:rPr>
              <a:t>+</a:t>
            </a:r>
            <a:r>
              <a:rPr lang="en-US" sz="2800" b="1" dirty="0">
                <a:solidFill>
                  <a:srgbClr val="824933"/>
                </a:solidFill>
                <a:latin typeface="Calibri" charset="0"/>
              </a:rPr>
              <a:t> </a:t>
            </a:r>
            <a:r>
              <a:rPr lang="en-US" sz="2800" b="1" dirty="0" smtClean="0">
                <a:solidFill>
                  <a:srgbClr val="824933"/>
                </a:solidFill>
                <a:latin typeface="Calibri" charset="0"/>
              </a:rPr>
              <a:t> 2%</a:t>
            </a:r>
            <a:endParaRPr lang="en-US" sz="28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24933"/>
                </a:solidFill>
                <a:latin typeface="Calibri" charset="0"/>
              </a:rPr>
              <a:t>AS Count</a:t>
            </a:r>
            <a:r>
              <a:rPr lang="en-US" sz="2800" dirty="0">
                <a:latin typeface="Calibri" charset="0"/>
              </a:rPr>
              <a:t>				</a:t>
            </a:r>
            <a:r>
              <a:rPr lang="en-US" sz="2800" dirty="0" smtClean="0">
                <a:latin typeface="Calibri" charset="0"/>
              </a:rPr>
              <a:t>  43,000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46,000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solidFill>
                  <a:srgbClr val="824933"/>
                </a:solidFill>
                <a:latin typeface="Calibri" charset="0"/>
              </a:rPr>
              <a:t>+  </a:t>
            </a:r>
            <a:r>
              <a:rPr lang="en-US" sz="2800" b="1" dirty="0">
                <a:solidFill>
                  <a:srgbClr val="824933"/>
                </a:solidFill>
                <a:latin typeface="Calibri" charset="0"/>
              </a:rPr>
              <a:t>7</a:t>
            </a:r>
            <a:r>
              <a:rPr lang="en-US" sz="2800" b="1" dirty="0" smtClean="0">
                <a:solidFill>
                  <a:srgbClr val="824933"/>
                </a:solidFill>
                <a:latin typeface="Calibri" charset="0"/>
              </a:rPr>
              <a:t>%</a:t>
            </a:r>
            <a:endParaRPr lang="en-US" sz="28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 Transit				 </a:t>
            </a:r>
            <a:r>
              <a:rPr lang="en-US" sz="2800" dirty="0" smtClean="0">
                <a:latin typeface="Calibri" charset="0"/>
              </a:rPr>
              <a:t>   6,100</a:t>
            </a:r>
            <a:r>
              <a:rPr lang="en-US" sz="2800" dirty="0">
                <a:latin typeface="Calibri" charset="0"/>
              </a:rPr>
              <a:t>		  6</a:t>
            </a:r>
            <a:r>
              <a:rPr lang="en-US" sz="2800" dirty="0" smtClean="0">
                <a:latin typeface="Calibri" charset="0"/>
              </a:rPr>
              <a:t>,600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+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 8%</a:t>
            </a:r>
            <a:endParaRPr lang="en-US" sz="2800" dirty="0">
              <a:latin typeface="Calibri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 Stub					</a:t>
            </a:r>
            <a:r>
              <a:rPr lang="en-US" sz="2800" dirty="0" smtClean="0">
                <a:latin typeface="Calibri" charset="0"/>
              </a:rPr>
              <a:t>  36,900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39,400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+</a:t>
            </a:r>
            <a:r>
              <a:rPr lang="en-US" sz="2800" dirty="0">
                <a:latin typeface="Calibri" charset="0"/>
              </a:rPr>
              <a:t>  7</a:t>
            </a:r>
            <a:r>
              <a:rPr lang="en-US" sz="2800" dirty="0" smtClean="0">
                <a:latin typeface="Calibri" charset="0"/>
              </a:rPr>
              <a:t>%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0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in 2013 – Growth is Slowing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32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48"/>
              </a:spcBef>
            </a:pPr>
            <a:r>
              <a:rPr lang="en-US" dirty="0" smtClean="0"/>
              <a:t>Overall Internet growth in terms of BGP </a:t>
            </a:r>
            <a:r>
              <a:rPr lang="en-US" dirty="0"/>
              <a:t>i</a:t>
            </a:r>
            <a:r>
              <a:rPr lang="en-US" dirty="0" smtClean="0"/>
              <a:t>s at a rate of some </a:t>
            </a:r>
            <a:r>
              <a:rPr lang="en-US" b="1" dirty="0" smtClean="0">
                <a:solidFill>
                  <a:srgbClr val="FF0000"/>
                </a:solidFill>
              </a:rPr>
              <a:t>~8-10% p.a.</a:t>
            </a:r>
          </a:p>
          <a:p>
            <a:pPr>
              <a:spcBef>
                <a:spcPts val="1248"/>
              </a:spcBef>
            </a:pPr>
            <a:r>
              <a:rPr lang="en-US" dirty="0" smtClean="0"/>
              <a:t>Address span growing far more slowly than the table size</a:t>
            </a:r>
          </a:p>
          <a:p>
            <a:pPr>
              <a:spcBef>
                <a:spcPts val="1248"/>
              </a:spcBef>
            </a:pPr>
            <a:r>
              <a:rPr lang="en-US" dirty="0" smtClean="0"/>
              <a:t>The rate of growth of the IPv4 Internet is slowing down</a:t>
            </a:r>
          </a:p>
          <a:p>
            <a:pPr lvl="1">
              <a:spcBef>
                <a:spcPts val="1248"/>
              </a:spcBef>
            </a:pPr>
            <a:r>
              <a:rPr lang="en-US" dirty="0" smtClean="0"/>
              <a:t>Address shortages?</a:t>
            </a:r>
          </a:p>
          <a:p>
            <a:pPr lvl="1">
              <a:spcBef>
                <a:spcPts val="1248"/>
              </a:spcBef>
            </a:pPr>
            <a:r>
              <a:rPr lang="en-US" dirty="0" smtClean="0"/>
              <a:t>Masking by NAT deployments?</a:t>
            </a:r>
          </a:p>
          <a:p>
            <a:pPr lvl="1">
              <a:spcBef>
                <a:spcPts val="1248"/>
              </a:spcBef>
            </a:pPr>
            <a:r>
              <a:rPr lang="en-US" dirty="0" smtClean="0"/>
              <a:t>Saturation of critical market sectors?</a:t>
            </a:r>
          </a:p>
          <a:p>
            <a:pPr lvl="1">
              <a:spcBef>
                <a:spcPts val="1248"/>
              </a:spcBef>
            </a:pPr>
            <a:endParaRPr lang="en-US" dirty="0" smtClean="0"/>
          </a:p>
          <a:p>
            <a:pPr lvl="1">
              <a:spcBef>
                <a:spcPts val="1248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7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fig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6" b="-4099"/>
          <a:stretch/>
        </p:blipFill>
        <p:spPr>
          <a:xfrm>
            <a:off x="457200" y="1193030"/>
            <a:ext cx="8229600" cy="55033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IPv6</a:t>
            </a:r>
            <a:r>
              <a:rPr lang="en-US" dirty="0" smtClean="0"/>
              <a:t> BGP Prefix Count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857" y="1016000"/>
            <a:ext cx="773804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9896" y="5908090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184" y="3676303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15,000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85" y="6026435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8184" y="1581503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0,000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6812" y="599743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64789" y="599743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92766" y="599743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0742" y="599743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3756" y="580069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32471" y="3237636"/>
            <a:ext cx="212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World IPv6 Day</a:t>
            </a:r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21" name="Straight Arrow Connector 20"/>
          <p:cNvCxnSpPr>
            <a:stCxn id="16" idx="2"/>
          </p:cNvCxnSpPr>
          <p:nvPr/>
        </p:nvCxnSpPr>
        <p:spPr>
          <a:xfrm flipH="1">
            <a:off x="2069100" y="3606968"/>
            <a:ext cx="326918" cy="1381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661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9" b="678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IPv6</a:t>
            </a:r>
            <a:r>
              <a:rPr lang="en-US" dirty="0" smtClean="0"/>
              <a:t> Routed Address Span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2284" y="6059282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89930" y="6026185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1580" y="6026185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18280" y="6026185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3775" y="1092643"/>
            <a:ext cx="903840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146629" y="6026185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1331" y="5255391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50,000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1331" y="4187954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0,000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1331" y="3120516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0,000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1331" y="2053078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0,000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3230" y="6026185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55562" y="2983635"/>
            <a:ext cx="212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World IPv6 Day</a:t>
            </a:r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21" name="Straight Arrow Connector 20"/>
          <p:cNvCxnSpPr>
            <a:stCxn id="18" idx="2"/>
          </p:cNvCxnSpPr>
          <p:nvPr/>
        </p:nvCxnSpPr>
        <p:spPr>
          <a:xfrm flipH="1">
            <a:off x="2092191" y="3352967"/>
            <a:ext cx="326918" cy="1381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49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fig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9" b="6789"/>
          <a:stretch>
            <a:fillRect/>
          </a:stretch>
        </p:blipFill>
        <p:spPr>
          <a:xfrm>
            <a:off x="541867" y="1492442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03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IPv6</a:t>
            </a:r>
            <a:r>
              <a:rPr lang="en-US" dirty="0" smtClean="0"/>
              <a:t> Routed AS Count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0052" y="5935529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0814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8710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762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7658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7703" y="737815"/>
            <a:ext cx="919203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5640" y="571037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7062" y="3149661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7062" y="2296089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68" y="1442517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10,000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7062" y="4003233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36608" y="591443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32471" y="3022120"/>
            <a:ext cx="212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World IPv6 Day</a:t>
            </a:r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 flipH="1">
            <a:off x="2069100" y="3391452"/>
            <a:ext cx="326918" cy="645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7062" y="4856805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7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465" y="1968500"/>
            <a:ext cx="751094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just"/>
            <a:r>
              <a:rPr lang="en-US" sz="1400" dirty="0" smtClean="0">
                <a:latin typeface="Courier New"/>
                <a:cs typeface="Courier New"/>
              </a:rPr>
              <a:t>“The </a:t>
            </a:r>
            <a:r>
              <a:rPr lang="en-US" sz="1400" dirty="0">
                <a:latin typeface="Courier New"/>
                <a:cs typeface="Courier New"/>
              </a:rPr>
              <a:t>rapid and sustained growth of the Internet over the past</a:t>
            </a:r>
          </a:p>
          <a:p>
            <a:r>
              <a:rPr lang="en-US" sz="1400" dirty="0">
                <a:latin typeface="Courier New"/>
                <a:cs typeface="Courier New"/>
              </a:rPr>
              <a:t>several decades has resulted in large state requirements for</a:t>
            </a:r>
          </a:p>
          <a:p>
            <a:r>
              <a:rPr lang="en-US" sz="1400" dirty="0">
                <a:latin typeface="Courier New"/>
                <a:cs typeface="Courier New"/>
              </a:rPr>
              <a:t>IP routers. In recent years, these requirements are continuing</a:t>
            </a:r>
          </a:p>
          <a:p>
            <a:r>
              <a:rPr lang="en-US" sz="1400" dirty="0">
                <a:latin typeface="Courier New"/>
                <a:cs typeface="Courier New"/>
              </a:rPr>
              <a:t>to worsen, due to increased </a:t>
            </a:r>
            <a:r>
              <a:rPr lang="en-US" sz="1400" dirty="0" err="1">
                <a:latin typeface="Courier New"/>
                <a:cs typeface="Courier New"/>
              </a:rPr>
              <a:t>deaggregation</a:t>
            </a:r>
            <a:r>
              <a:rPr lang="en-US" sz="1400" dirty="0">
                <a:latin typeface="Courier New"/>
                <a:cs typeface="Courier New"/>
              </a:rPr>
              <a:t> (advertising </a:t>
            </a:r>
            <a:r>
              <a:rPr lang="en-US" sz="1400" dirty="0" smtClean="0">
                <a:latin typeface="Courier New"/>
                <a:cs typeface="Courier New"/>
              </a:rPr>
              <a:t>more specific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>
                <a:latin typeface="Courier New"/>
                <a:cs typeface="Courier New"/>
              </a:rPr>
              <a:t>routes) arising from load balancing and </a:t>
            </a:r>
            <a:r>
              <a:rPr lang="en-US" sz="1400" dirty="0" smtClean="0">
                <a:latin typeface="Courier New"/>
                <a:cs typeface="Courier New"/>
              </a:rPr>
              <a:t>security concerns..”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865" y="1099899"/>
            <a:ext cx="514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“Conventional “wisdom” about routing: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13737" y="3705610"/>
            <a:ext cx="458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Quoted from a 2012 research paper on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23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2011 BGP Vital Statistics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0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Calibri" charset="0"/>
              </a:rPr>
              <a:t>						  </a:t>
            </a:r>
            <a:r>
              <a:rPr lang="en-US" sz="2400" dirty="0" smtClean="0">
                <a:latin typeface="Calibri" charset="0"/>
              </a:rPr>
              <a:t>Jan-13		Jan-14</a:t>
            </a: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	</a:t>
            </a:r>
            <a:r>
              <a:rPr lang="en-US" sz="1600" dirty="0" smtClean="0">
                <a:latin typeface="Calibri" charset="0"/>
              </a:rPr>
              <a:t>p.a</a:t>
            </a:r>
            <a:r>
              <a:rPr lang="en-US" sz="1600" dirty="0">
                <a:latin typeface="Calibri" charset="0"/>
              </a:rPr>
              <a:t>. rate</a:t>
            </a: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824933"/>
                </a:solidFill>
                <a:latin typeface="Calibri" charset="0"/>
              </a:rPr>
              <a:t>Prefix Count</a:t>
            </a:r>
            <a:r>
              <a:rPr lang="en-US" sz="2400" dirty="0">
                <a:latin typeface="Calibri" charset="0"/>
              </a:rPr>
              <a:t>			</a:t>
            </a:r>
            <a:r>
              <a:rPr lang="en-US" sz="2400" dirty="0" smtClean="0">
                <a:latin typeface="Calibri" charset="0"/>
              </a:rPr>
              <a:t>   11,500</a:t>
            </a:r>
            <a:r>
              <a:rPr lang="en-US" sz="2400" dirty="0">
                <a:latin typeface="Calibri" charset="0"/>
              </a:rPr>
              <a:t>	 </a:t>
            </a:r>
            <a:r>
              <a:rPr lang="en-US" sz="2400" dirty="0" smtClean="0">
                <a:latin typeface="Calibri" charset="0"/>
              </a:rPr>
              <a:t>   16,100		</a:t>
            </a:r>
            <a:r>
              <a:rPr lang="en-US" sz="2400" dirty="0" smtClean="0">
                <a:solidFill>
                  <a:srgbClr val="824933"/>
                </a:solidFill>
                <a:latin typeface="Calibri" charset="0"/>
              </a:rPr>
              <a:t>+  40</a:t>
            </a:r>
            <a:r>
              <a:rPr lang="en-US" sz="2400" b="1" dirty="0" smtClean="0">
                <a:solidFill>
                  <a:srgbClr val="824933"/>
                </a:solidFill>
                <a:latin typeface="Calibri" charset="0"/>
              </a:rPr>
              <a:t>%</a:t>
            </a:r>
            <a:endParaRPr lang="en-US" sz="24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charset="0"/>
              </a:rPr>
              <a:t>    Roots				 </a:t>
            </a:r>
            <a:r>
              <a:rPr lang="en-US" sz="2400" dirty="0" smtClean="0">
                <a:latin typeface="Calibri" charset="0"/>
              </a:rPr>
              <a:t>    8,451</a:t>
            </a:r>
            <a:r>
              <a:rPr lang="en-US" sz="2400" dirty="0">
                <a:latin typeface="Calibri" charset="0"/>
              </a:rPr>
              <a:t>	 </a:t>
            </a:r>
            <a:r>
              <a:rPr lang="en-US" sz="2400" dirty="0" smtClean="0">
                <a:latin typeface="Calibri" charset="0"/>
              </a:rPr>
              <a:t>   11,301		+  34%</a:t>
            </a: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charset="0"/>
              </a:rPr>
              <a:t>    More Specifics	 </a:t>
            </a:r>
            <a:r>
              <a:rPr lang="en-US" sz="2400" dirty="0" smtClean="0">
                <a:latin typeface="Calibri" charset="0"/>
              </a:rPr>
              <a:t>         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 3,049</a:t>
            </a: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      4,799		+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 57%</a:t>
            </a: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824933"/>
                </a:solidFill>
                <a:latin typeface="Calibri" charset="0"/>
              </a:rPr>
              <a:t>Address </a:t>
            </a:r>
            <a:r>
              <a:rPr lang="en-US" sz="2400" b="1" dirty="0" smtClean="0">
                <a:solidFill>
                  <a:srgbClr val="824933"/>
                </a:solidFill>
                <a:latin typeface="Calibri" charset="0"/>
              </a:rPr>
              <a:t>Span (/32s)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    65,127</a:t>
            </a: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    72,245</a:t>
            </a: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       </a:t>
            </a:r>
            <a:r>
              <a:rPr lang="en-US" sz="2400" dirty="0" smtClean="0">
                <a:solidFill>
                  <a:srgbClr val="824933"/>
                </a:solidFill>
                <a:latin typeface="Calibri" charset="0"/>
              </a:rPr>
              <a:t>+</a:t>
            </a:r>
            <a:r>
              <a:rPr lang="en-US" sz="2400" b="1" dirty="0" smtClean="0">
                <a:solidFill>
                  <a:srgbClr val="824933"/>
                </a:solidFill>
                <a:latin typeface="Calibri" charset="0"/>
              </a:rPr>
              <a:t>  11%</a:t>
            </a:r>
            <a:endParaRPr lang="en-US" sz="24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824933"/>
                </a:solidFill>
                <a:latin typeface="Calibri" charset="0"/>
              </a:rPr>
              <a:t>AS Count</a:t>
            </a:r>
            <a:r>
              <a:rPr lang="en-US" sz="2400" dirty="0">
                <a:latin typeface="Calibri" charset="0"/>
              </a:rPr>
              <a:t>				 </a:t>
            </a:r>
            <a:r>
              <a:rPr lang="en-US" sz="2400" dirty="0" smtClean="0">
                <a:latin typeface="Calibri" charset="0"/>
              </a:rPr>
              <a:t>  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6,560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 7,845		</a:t>
            </a:r>
            <a:r>
              <a:rPr lang="en-US" sz="2400" dirty="0" smtClean="0">
                <a:solidFill>
                  <a:srgbClr val="824933"/>
                </a:solidFill>
                <a:latin typeface="Calibri" charset="0"/>
              </a:rPr>
              <a:t>+  </a:t>
            </a:r>
            <a:r>
              <a:rPr lang="en-US" sz="2400" b="1" dirty="0" smtClean="0">
                <a:solidFill>
                  <a:srgbClr val="824933"/>
                </a:solidFill>
                <a:latin typeface="Calibri" charset="0"/>
              </a:rPr>
              <a:t>20%</a:t>
            </a:r>
            <a:endParaRPr lang="en-US" sz="24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charset="0"/>
              </a:rPr>
              <a:t>  Transit				   </a:t>
            </a:r>
            <a:r>
              <a:rPr lang="en-US" sz="2400" dirty="0" smtClean="0">
                <a:latin typeface="Calibri" charset="0"/>
              </a:rPr>
              <a:t>  1,260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 1,515          +  20%</a:t>
            </a: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charset="0"/>
              </a:rPr>
              <a:t>  Stub					 </a:t>
            </a:r>
            <a:r>
              <a:rPr lang="en-US" sz="2400" dirty="0" smtClean="0">
                <a:latin typeface="Calibri" charset="0"/>
              </a:rPr>
              <a:t>  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 5,300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 6,330          + 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19%</a:t>
            </a: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6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in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IPv6 Internet growth in terms of BGP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0% -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0 % p.a.</a:t>
            </a:r>
          </a:p>
          <a:p>
            <a:pPr lvl="1"/>
            <a:r>
              <a:rPr lang="en-US" dirty="0" smtClean="0"/>
              <a:t>2012 growth rate was ~ 90%.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(Looking at the AS count, if these relative growth rates persist then the IPv6 network would span the same network domain as IPv4 in16 years time  -- 2030!)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8513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in 2013 – Growth is Slowing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3263"/>
          </a:xfrm>
        </p:spPr>
        <p:txBody>
          <a:bodyPr>
            <a:normAutofit lnSpcReduction="10000"/>
          </a:bodyPr>
          <a:lstStyle/>
          <a:p>
            <a:pPr>
              <a:spcBef>
                <a:spcPts val="1248"/>
              </a:spcBef>
            </a:pPr>
            <a:r>
              <a:rPr lang="en-US" dirty="0" smtClean="0"/>
              <a:t>Overall Internet growth in terms of BGP </a:t>
            </a:r>
            <a:r>
              <a:rPr lang="en-US" dirty="0"/>
              <a:t>i</a:t>
            </a:r>
            <a:r>
              <a:rPr lang="en-US" dirty="0" smtClean="0"/>
              <a:t>s at a rate of some </a:t>
            </a:r>
            <a:r>
              <a:rPr lang="en-US" b="1" dirty="0" smtClean="0">
                <a:solidFill>
                  <a:srgbClr val="FF0000"/>
                </a:solidFill>
              </a:rPr>
              <a:t>~20-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0% p.a.</a:t>
            </a:r>
          </a:p>
          <a:p>
            <a:pPr>
              <a:spcBef>
                <a:spcPts val="1248"/>
              </a:spcBef>
            </a:pPr>
            <a:r>
              <a:rPr lang="en-US" dirty="0" smtClean="0"/>
              <a:t>AS growth sub-linear</a:t>
            </a:r>
          </a:p>
          <a:p>
            <a:pPr>
              <a:spcBef>
                <a:spcPts val="1248"/>
              </a:spcBef>
            </a:pPr>
            <a:r>
              <a:rPr lang="en-US" dirty="0" smtClean="0"/>
              <a:t>The rate of growth of the IPv6 Internet is also slowing down</a:t>
            </a:r>
          </a:p>
          <a:p>
            <a:pPr lvl="1">
              <a:spcBef>
                <a:spcPts val="1248"/>
              </a:spcBef>
            </a:pPr>
            <a:r>
              <a:rPr lang="en-US" dirty="0" smtClean="0"/>
              <a:t>Lack of critical momentum behind IPv6?</a:t>
            </a:r>
          </a:p>
          <a:p>
            <a:pPr lvl="1">
              <a:spcBef>
                <a:spcPts val="1248"/>
              </a:spcBef>
            </a:pPr>
            <a:r>
              <a:rPr lang="en-US" dirty="0" smtClean="0"/>
              <a:t>Saturation of critical market sectors by IPv4?</a:t>
            </a:r>
          </a:p>
          <a:p>
            <a:pPr lvl="1">
              <a:spcBef>
                <a:spcPts val="1248"/>
              </a:spcBef>
            </a:pPr>
            <a:r>
              <a:rPr lang="en-US" dirty="0" smtClean="0">
                <a:solidFill>
                  <a:srgbClr val="7F7F7F"/>
                </a:solidFill>
              </a:rPr>
              <a:t>&lt;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some other factor</a:t>
            </a:r>
            <a:r>
              <a:rPr lang="en-US" dirty="0" smtClean="0">
                <a:solidFill>
                  <a:srgbClr val="7F7F7F"/>
                </a:solidFill>
              </a:rPr>
              <a:t>&gt;</a:t>
            </a:r>
            <a:r>
              <a:rPr lang="en-US" dirty="0" smtClean="0"/>
              <a:t>?</a:t>
            </a:r>
          </a:p>
          <a:p>
            <a:pPr lvl="1">
              <a:spcBef>
                <a:spcPts val="1248"/>
              </a:spcBef>
            </a:pPr>
            <a:endParaRPr lang="en-US" dirty="0" smtClean="0"/>
          </a:p>
          <a:p>
            <a:pPr lvl="1">
              <a:spcBef>
                <a:spcPts val="1248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07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58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Size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</a:t>
            </a:r>
            <a:r>
              <a:rPr lang="en-US" dirty="0"/>
              <a:t>a</a:t>
            </a:r>
            <a:r>
              <a:rPr lang="en-US" dirty="0" smtClean="0"/>
              <a:t> projection of the IPv4 routing table using a quadratic (O(2) polynomial) over the historic data</a:t>
            </a:r>
          </a:p>
          <a:p>
            <a:pPr lvl="1"/>
            <a:r>
              <a:rPr lang="en-US" dirty="0" smtClean="0"/>
              <a:t>For IPv4 this is a time of </a:t>
            </a:r>
            <a:r>
              <a:rPr lang="en-US" b="1" dirty="0" smtClean="0"/>
              <a:t>extreme uncertainty</a:t>
            </a:r>
          </a:p>
          <a:p>
            <a:pPr lvl="2"/>
            <a:r>
              <a:rPr lang="en-US" dirty="0" smtClean="0"/>
              <a:t>Registry IPv4 address run out</a:t>
            </a:r>
          </a:p>
          <a:p>
            <a:pPr lvl="2"/>
            <a:r>
              <a:rPr lang="en-US" dirty="0" smtClean="0"/>
              <a:t>Uncertainty over the impacts of any after-market in IPv4 on the routing table</a:t>
            </a:r>
          </a:p>
          <a:p>
            <a:pPr marL="457200" lvl="1" indent="0">
              <a:buNone/>
            </a:pPr>
            <a:r>
              <a:rPr lang="en-US" dirty="0" smtClean="0"/>
              <a:t>	which makes this projection even more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speculative than normal!</a:t>
            </a:r>
          </a:p>
        </p:txBody>
      </p:sp>
    </p:spTree>
    <p:extLst>
      <p:ext uri="{BB962C8B-B14F-4D97-AF65-F5344CB8AC3E}">
        <p14:creationId xmlns:p14="http://schemas.microsoft.com/office/powerpoint/2010/main" val="3421090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2" b="-1421"/>
          <a:stretch/>
        </p:blipFill>
        <p:spPr>
          <a:xfrm>
            <a:off x="534170" y="1208424"/>
            <a:ext cx="8229600" cy="53477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Table Size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1110" y="907144"/>
            <a:ext cx="1086303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8291" y="6044895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5781" y="6044895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38294" y="6044895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5753" y="57862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3187" y="1212494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00,000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09952" y="6044895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52465" y="6044895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66636" y="6044895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187" y="4261634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00,000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3187" y="2737064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400,000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63458" y="1503638"/>
            <a:ext cx="6317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Linear: Y </a:t>
            </a:r>
            <a:r>
              <a:rPr lang="en-US" dirty="0"/>
              <a:t>= -</a:t>
            </a:r>
            <a:r>
              <a:rPr lang="en-US" dirty="0" smtClean="0"/>
              <a:t>1657794 </a:t>
            </a:r>
            <a:r>
              <a:rPr lang="en-US" dirty="0"/>
              <a:t>+ </a:t>
            </a:r>
            <a:r>
              <a:rPr lang="en-US" dirty="0" smtClean="0"/>
              <a:t>(</a:t>
            </a:r>
            <a:r>
              <a:rPr lang="en-US" dirty="0"/>
              <a:t>t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smtClean="0"/>
              <a:t>1546.283)</a:t>
            </a:r>
            <a:endParaRPr lang="en-US" dirty="0"/>
          </a:p>
          <a:p>
            <a:r>
              <a:rPr lang="en-US" dirty="0" smtClean="0"/>
              <a:t>Quadratic: Y  </a:t>
            </a:r>
            <a:r>
              <a:rPr lang="en-US" dirty="0"/>
              <a:t>= </a:t>
            </a:r>
            <a:r>
              <a:rPr lang="en-US" dirty="0" smtClean="0"/>
              <a:t>-4163100 </a:t>
            </a:r>
            <a:r>
              <a:rPr lang="en-US" dirty="0"/>
              <a:t>+ </a:t>
            </a:r>
            <a:r>
              <a:rPr lang="en-US" dirty="0" smtClean="0"/>
              <a:t>(5271.976 </a:t>
            </a:r>
            <a:r>
              <a:rPr lang="en-US" dirty="0"/>
              <a:t>* t</a:t>
            </a:r>
            <a:r>
              <a:rPr lang="en-US" dirty="0" smtClean="0"/>
              <a:t>) </a:t>
            </a:r>
            <a:r>
              <a:rPr lang="en-US" dirty="0"/>
              <a:t>+ (</a:t>
            </a:r>
            <a:r>
              <a:rPr lang="en-US" dirty="0" smtClean="0"/>
              <a:t>-1.384441* 10</a:t>
            </a:r>
            <a:r>
              <a:rPr lang="en-US" baseline="30000" dirty="0" smtClean="0"/>
              <a:t>-12</a:t>
            </a:r>
            <a:r>
              <a:rPr lang="en-US" dirty="0" smtClean="0"/>
              <a:t> </a:t>
            </a:r>
            <a:r>
              <a:rPr lang="en-US" dirty="0"/>
              <a:t>* t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Exponential: Y = </a:t>
            </a:r>
            <a:r>
              <a:rPr lang="en-US" dirty="0"/>
              <a:t>10**(</a:t>
            </a:r>
            <a:r>
              <a:rPr lang="en-US" dirty="0" smtClean="0"/>
              <a:t>3.466156 </a:t>
            </a:r>
            <a:r>
              <a:rPr lang="en-US" dirty="0"/>
              <a:t>+ (year * </a:t>
            </a:r>
            <a:r>
              <a:rPr lang="en-US" dirty="0" smtClean="0"/>
              <a:t>1.603279e</a:t>
            </a:r>
            <a:r>
              <a:rPr lang="en-US" dirty="0"/>
              <a:t>-09))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4123" y="6044895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280805" y="6044895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365879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V4 - Daily Growth Rates</a:t>
            </a:r>
            <a:endParaRPr lang="en-US" dirty="0"/>
          </a:p>
        </p:txBody>
      </p:sp>
      <p:pic>
        <p:nvPicPr>
          <p:cNvPr id="7" name="Content Placeholder 6" descr="fig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9" b="-3386"/>
          <a:stretch/>
        </p:blipFill>
        <p:spPr>
          <a:xfrm>
            <a:off x="457200" y="1356312"/>
            <a:ext cx="8229600" cy="5143010"/>
          </a:xfrm>
        </p:spPr>
      </p:pic>
    </p:spTree>
    <p:extLst>
      <p:ext uri="{BB962C8B-B14F-4D97-AF65-F5344CB8AC3E}">
        <p14:creationId xmlns:p14="http://schemas.microsoft.com/office/powerpoint/2010/main" val="2985665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V4 - Relative Growth Rates</a:t>
            </a:r>
            <a:endParaRPr lang="en-US" dirty="0"/>
          </a:p>
        </p:txBody>
      </p:sp>
      <p:pic>
        <p:nvPicPr>
          <p:cNvPr id="4" name="Content Placeholder 3" descr="fig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7" b="-1610"/>
          <a:stretch/>
        </p:blipFill>
        <p:spPr>
          <a:xfrm>
            <a:off x="457200" y="1346970"/>
            <a:ext cx="8229600" cy="5064606"/>
          </a:xfrm>
        </p:spPr>
      </p:pic>
    </p:spTree>
    <p:extLst>
      <p:ext uri="{BB962C8B-B14F-4D97-AF65-F5344CB8AC3E}">
        <p14:creationId xmlns:p14="http://schemas.microsoft.com/office/powerpoint/2010/main" val="1970363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BGP Table Size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Jan 2013					441,172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2014				488,011 entries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				540,000 entries		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559,000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2016				590,000 entries		</a:t>
            </a:r>
            <a:r>
              <a:rPr lang="en-US" i="1" dirty="0" smtClean="0">
                <a:solidFill>
                  <a:srgbClr val="D9D9D9"/>
                </a:solidFill>
              </a:rPr>
              <a:t>630,000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2017				640,000 entries		</a:t>
            </a:r>
            <a:r>
              <a:rPr lang="en-US" i="1" dirty="0" smtClean="0">
                <a:solidFill>
                  <a:srgbClr val="D9D9D9"/>
                </a:solidFill>
              </a:rPr>
              <a:t>710,000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2018				690,000 entries		</a:t>
            </a:r>
            <a:r>
              <a:rPr lang="en-US" i="1" dirty="0" smtClean="0">
                <a:solidFill>
                  <a:srgbClr val="D9D9D9"/>
                </a:solidFill>
              </a:rPr>
              <a:t>801,000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</a:t>
            </a:r>
            <a:r>
              <a:rPr lang="en-US" i="1" dirty="0" smtClean="0">
                <a:solidFill>
                  <a:srgbClr val="FF0000"/>
                </a:solidFill>
              </a:rPr>
              <a:t>2019</a:t>
            </a:r>
            <a:r>
              <a:rPr lang="en-US" i="1" dirty="0">
                <a:solidFill>
                  <a:srgbClr val="FF0000"/>
                </a:solidFill>
              </a:rPr>
              <a:t>				</a:t>
            </a:r>
            <a:r>
              <a:rPr lang="en-US" i="1" dirty="0" smtClean="0">
                <a:solidFill>
                  <a:srgbClr val="FF0000"/>
                </a:solidFill>
              </a:rPr>
              <a:t>740,000 entries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en-US" i="1" dirty="0" smtClean="0">
                <a:solidFill>
                  <a:srgbClr val="D9D9D9"/>
                </a:solidFill>
              </a:rPr>
              <a:t>902,000</a:t>
            </a:r>
            <a:endParaRPr lang="en-US" i="1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200" i="1" dirty="0" smtClean="0">
                <a:solidFill>
                  <a:srgbClr val="000000"/>
                </a:solidFill>
              </a:rPr>
              <a:t>These numbers are dubious due to uncertainties introduced by IPv4 address exhaustion pressures. </a:t>
            </a:r>
            <a:endParaRPr lang="en-US" sz="2200" i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1166" y="1230868"/>
            <a:ext cx="142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6514" y="1230868"/>
            <a:ext cx="19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Exponential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14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9" b="6789"/>
          <a:stretch>
            <a:fillRect/>
          </a:stretch>
        </p:blipFill>
        <p:spPr>
          <a:xfrm>
            <a:off x="518775" y="1502091"/>
            <a:ext cx="8435983" cy="46394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Table Size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1837" y="907144"/>
            <a:ext cx="1086303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8291" y="6044895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5781" y="6044895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27589" y="6044895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721" y="576453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9149" y="3606438"/>
            <a:ext cx="8272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0,000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9149" y="2527387"/>
            <a:ext cx="8272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0,000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61685" y="6044895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93493" y="6044895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9397" y="6044895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149" y="4685489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0,000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325300" y="6044895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9149" y="1448336"/>
            <a:ext cx="8272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4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465" y="1968500"/>
            <a:ext cx="751094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just"/>
            <a:r>
              <a:rPr lang="en-US" sz="1400" dirty="0" smtClean="0">
                <a:latin typeface="Courier New"/>
                <a:cs typeface="Courier New"/>
              </a:rPr>
              <a:t>“The </a:t>
            </a:r>
            <a:r>
              <a:rPr lang="en-US" sz="1400" dirty="0">
                <a:latin typeface="Courier New"/>
                <a:cs typeface="Courier New"/>
              </a:rPr>
              <a:t>rapid and sustained growth of the Internet over the past</a:t>
            </a:r>
          </a:p>
          <a:p>
            <a:r>
              <a:rPr lang="en-US" sz="1400" dirty="0">
                <a:latin typeface="Courier New"/>
                <a:cs typeface="Courier New"/>
              </a:rPr>
              <a:t>several decades has resulted in large state requirements for</a:t>
            </a:r>
          </a:p>
          <a:p>
            <a:r>
              <a:rPr lang="en-US" sz="1400" dirty="0">
                <a:latin typeface="Courier New"/>
                <a:cs typeface="Courier New"/>
              </a:rPr>
              <a:t>IP routers. In recent years, these requirements are continuing</a:t>
            </a:r>
          </a:p>
          <a:p>
            <a:r>
              <a:rPr lang="en-US" sz="1400" dirty="0">
                <a:latin typeface="Courier New"/>
                <a:cs typeface="Courier New"/>
              </a:rPr>
              <a:t>to worsen, due to increased </a:t>
            </a:r>
            <a:r>
              <a:rPr lang="en-US" sz="1400" dirty="0" err="1">
                <a:latin typeface="Courier New"/>
                <a:cs typeface="Courier New"/>
              </a:rPr>
              <a:t>deaggregation</a:t>
            </a:r>
            <a:r>
              <a:rPr lang="en-US" sz="1400" dirty="0">
                <a:latin typeface="Courier New"/>
                <a:cs typeface="Courier New"/>
              </a:rPr>
              <a:t> (advertising </a:t>
            </a:r>
            <a:r>
              <a:rPr lang="en-US" sz="1400" dirty="0" smtClean="0">
                <a:latin typeface="Courier New"/>
                <a:cs typeface="Courier New"/>
              </a:rPr>
              <a:t>more specific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>
                <a:latin typeface="Courier New"/>
                <a:cs typeface="Courier New"/>
              </a:rPr>
              <a:t>routes) arising from load balancing and </a:t>
            </a:r>
            <a:r>
              <a:rPr lang="en-US" sz="1400" dirty="0" smtClean="0">
                <a:latin typeface="Courier New"/>
                <a:cs typeface="Courier New"/>
              </a:rPr>
              <a:t>security concerns..”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865" y="1099899"/>
            <a:ext cx="514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“Conventional “wisdom” about routing: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13737" y="3705610"/>
            <a:ext cx="445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uote from a 2012 research paper on routing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33500" y="2247900"/>
            <a:ext cx="27432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55900" y="2882900"/>
            <a:ext cx="2527300" cy="0"/>
          </a:xfrm>
          <a:prstGeom prst="line">
            <a:avLst/>
          </a:pr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1358478">
            <a:off x="792789" y="3973711"/>
            <a:ext cx="6431758" cy="120032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Is this really true, or do we accept it as true without actually looking at the real </a:t>
            </a:r>
            <a:r>
              <a:rPr lang="en-US" dirty="0" err="1" smtClean="0">
                <a:latin typeface="AhnbergHand"/>
                <a:cs typeface="AhnbergHand"/>
              </a:rPr>
              <a:t>behaviours</a:t>
            </a:r>
            <a:r>
              <a:rPr lang="en-US" dirty="0" smtClean="0">
                <a:latin typeface="AhnbergHand"/>
                <a:cs typeface="AhnbergHand"/>
              </a:rPr>
              <a:t> of the Internet’s routing system???</a:t>
            </a:r>
          </a:p>
          <a:p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17700" y="2425700"/>
            <a:ext cx="190500" cy="1279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08200" y="2882900"/>
            <a:ext cx="1117600" cy="822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501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V6 - Daily Growth Rates</a:t>
            </a:r>
            <a:endParaRPr lang="en-US" dirty="0"/>
          </a:p>
        </p:txBody>
      </p:sp>
      <p:pic>
        <p:nvPicPr>
          <p:cNvPr id="4" name="Content Placeholder 3" descr="fig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1" b="-2390"/>
          <a:stretch/>
        </p:blipFill>
        <p:spPr>
          <a:xfrm>
            <a:off x="457200" y="1316182"/>
            <a:ext cx="8229600" cy="5133879"/>
          </a:xfrm>
        </p:spPr>
      </p:pic>
    </p:spTree>
    <p:extLst>
      <p:ext uri="{BB962C8B-B14F-4D97-AF65-F5344CB8AC3E}">
        <p14:creationId xmlns:p14="http://schemas.microsoft.com/office/powerpoint/2010/main" val="1023378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V6 - Relative Growth Rates</a:t>
            </a:r>
            <a:endParaRPr lang="en-US" dirty="0"/>
          </a:p>
        </p:txBody>
      </p:sp>
      <p:pic>
        <p:nvPicPr>
          <p:cNvPr id="5" name="Content Placeholder 4" descr="fig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3" b="-2702"/>
          <a:stretch/>
        </p:blipFill>
        <p:spPr>
          <a:xfrm>
            <a:off x="457200" y="1300788"/>
            <a:ext cx="8229600" cy="5164667"/>
          </a:xfrm>
        </p:spPr>
      </p:pic>
    </p:spTree>
    <p:extLst>
      <p:ext uri="{BB962C8B-B14F-4D97-AF65-F5344CB8AC3E}">
        <p14:creationId xmlns:p14="http://schemas.microsoft.com/office/powerpoint/2010/main" val="4100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V6 - Relative Growth Rates</a:t>
            </a:r>
            <a:endParaRPr lang="en-US" dirty="0"/>
          </a:p>
        </p:txBody>
      </p:sp>
      <p:pic>
        <p:nvPicPr>
          <p:cNvPr id="5" name="Content Placeholder 4" descr="fig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7" b="-1609"/>
          <a:stretch/>
        </p:blipFill>
        <p:spPr>
          <a:xfrm>
            <a:off x="457200" y="1308486"/>
            <a:ext cx="8229600" cy="5103090"/>
          </a:xfrm>
        </p:spPr>
      </p:pic>
    </p:spTree>
    <p:extLst>
      <p:ext uri="{BB962C8B-B14F-4D97-AF65-F5344CB8AC3E}">
        <p14:creationId xmlns:p14="http://schemas.microsoft.com/office/powerpoint/2010/main" val="130570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BGP Table Size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Jan 2013					  11,600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2014				  16,200 entries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				  25,400 entries		</a:t>
            </a:r>
            <a:r>
              <a:rPr lang="en-US" i="1" dirty="0" smtClean="0">
                <a:solidFill>
                  <a:srgbClr val="D9D9D9"/>
                </a:solidFill>
              </a:rPr>
              <a:t>19,000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2016			  	  38,000 entries		</a:t>
            </a:r>
            <a:r>
              <a:rPr lang="en-US" i="1" dirty="0" smtClean="0">
                <a:solidFill>
                  <a:srgbClr val="D9D9D9"/>
                </a:solidFill>
              </a:rPr>
              <a:t>23,000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2017				  57,000 entries		</a:t>
            </a:r>
            <a:r>
              <a:rPr lang="en-US" i="1" dirty="0" smtClean="0">
                <a:solidFill>
                  <a:srgbClr val="D9D9D9"/>
                </a:solidFill>
              </a:rPr>
              <a:t>27,000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2018				  85,000 entries		</a:t>
            </a:r>
            <a:r>
              <a:rPr lang="en-US" i="1" dirty="0" smtClean="0">
                <a:solidFill>
                  <a:srgbClr val="D9D9D9"/>
                </a:solidFill>
              </a:rPr>
              <a:t>30,000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</a:t>
            </a:r>
            <a:r>
              <a:rPr lang="en-US" i="1" dirty="0" smtClean="0">
                <a:solidFill>
                  <a:srgbClr val="FF0000"/>
                </a:solidFill>
              </a:rPr>
              <a:t>2019</a:t>
            </a:r>
            <a:r>
              <a:rPr lang="en-US" i="1" dirty="0">
                <a:solidFill>
                  <a:srgbClr val="FF0000"/>
                </a:solidFill>
              </a:rPr>
              <a:t>				</a:t>
            </a:r>
            <a:r>
              <a:rPr lang="en-US" i="1" dirty="0" smtClean="0">
                <a:solidFill>
                  <a:srgbClr val="FF0000"/>
                </a:solidFill>
              </a:rPr>
              <a:t>127,000 entries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en-US" i="1" dirty="0" smtClean="0">
                <a:solidFill>
                  <a:srgbClr val="D9D9D9"/>
                </a:solidFill>
              </a:rPr>
              <a:t>35,000</a:t>
            </a:r>
            <a:endParaRPr lang="en-US" i="1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200" i="1" dirty="0" smtClean="0">
                <a:solidFill>
                  <a:srgbClr val="000000"/>
                </a:solidFill>
              </a:rPr>
              <a:t> </a:t>
            </a:r>
            <a:endParaRPr lang="en-US" sz="2200" i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1166" y="1230868"/>
            <a:ext cx="19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Exponential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6514" y="1230868"/>
            <a:ext cx="137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LinearModel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91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and to the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Internet curves are “up and to the right”</a:t>
            </a:r>
            <a:endParaRPr lang="en-US" dirty="0"/>
          </a:p>
          <a:p>
            <a:r>
              <a:rPr lang="en-US" dirty="0" smtClean="0"/>
              <a:t>But what makes this curve painful?</a:t>
            </a:r>
          </a:p>
          <a:p>
            <a:pPr lvl="1"/>
            <a:r>
              <a:rPr lang="en-US" dirty="0" smtClean="0"/>
              <a:t>The pain threshold is approximated by Moore’s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82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609" t="-19241" r="-16782" b="-3798"/>
          <a:stretch/>
        </p:blipFill>
        <p:spPr>
          <a:xfrm>
            <a:off x="457200" y="0"/>
            <a:ext cx="8229600" cy="7212032"/>
          </a:xfrm>
        </p:spPr>
      </p:pic>
      <p:sp>
        <p:nvSpPr>
          <p:cNvPr id="6" name="Left Arrow 5"/>
          <p:cNvSpPr/>
          <p:nvPr/>
        </p:nvSpPr>
        <p:spPr>
          <a:xfrm rot="2843987">
            <a:off x="3941537" y="2657064"/>
            <a:ext cx="919691" cy="540173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3484172">
            <a:off x="5349365" y="4064978"/>
            <a:ext cx="919691" cy="540173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0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0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5" b="-113"/>
          <a:stretch/>
        </p:blipFill>
        <p:spPr>
          <a:xfrm>
            <a:off x="457200" y="1149615"/>
            <a:ext cx="8229600" cy="5337967"/>
          </a:xfrm>
        </p:spPr>
      </p:pic>
      <p:sp>
        <p:nvSpPr>
          <p:cNvPr id="5" name="TextBox 4"/>
          <p:cNvSpPr txBox="1"/>
          <p:nvPr/>
        </p:nvSpPr>
        <p:spPr>
          <a:xfrm>
            <a:off x="4853948" y="229208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Moore’s Law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2010" y="5320537"/>
            <a:ext cx="364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BGP Table Size Predictions</a:t>
            </a:r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32089" y="2661416"/>
            <a:ext cx="1284512" cy="7326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42937" y="4445177"/>
            <a:ext cx="473664" cy="8753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7980" y="295033"/>
            <a:ext cx="5587763" cy="57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IPv4 BGP Table size and Moore’s Law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7807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0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" b="-1462"/>
          <a:stretch/>
        </p:blipFill>
        <p:spPr>
          <a:xfrm>
            <a:off x="457200" y="1226256"/>
            <a:ext cx="8229600" cy="53320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IPv6 Projections and Moore’s Law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138596" y="229208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Moore’s Law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2459" y="5091148"/>
            <a:ext cx="364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BGP Table Size Predictions</a:t>
            </a:r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32089" y="2661416"/>
            <a:ext cx="1467622" cy="5246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342937" y="5211587"/>
            <a:ext cx="878726" cy="108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342937" y="4379485"/>
            <a:ext cx="656774" cy="941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42937" y="5363987"/>
            <a:ext cx="8787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90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eBGP</a:t>
            </a:r>
            <a:r>
              <a:rPr lang="en-US" dirty="0" smtClean="0"/>
              <a:t> Table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Nothing in these figures suggests that there is cause for urgent alarm -- at present</a:t>
            </a:r>
          </a:p>
          <a:p>
            <a:r>
              <a:rPr lang="en-US" dirty="0" smtClean="0"/>
              <a:t>The overall </a:t>
            </a:r>
            <a:r>
              <a:rPr lang="en-US" dirty="0" err="1" smtClean="0"/>
              <a:t>eBGP</a:t>
            </a:r>
            <a:r>
              <a:rPr lang="en-US" dirty="0" smtClean="0"/>
              <a:t> growth rates for IPv4 are holding at a modest level, and the IPv6 table, although it is growing rapidly,  is still relatively small in size in absolute terms</a:t>
            </a:r>
          </a:p>
          <a:p>
            <a:r>
              <a:rPr lang="en-US" dirty="0" smtClean="0"/>
              <a:t>As long as we are prepared to live within the technical constraints of the current routing paradigm it will continue to be viable for some time yet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29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Size </a:t>
            </a:r>
            <a:r>
              <a:rPr lang="en-US" dirty="0" err="1" smtClean="0"/>
              <a:t>vs</a:t>
            </a:r>
            <a:r>
              <a:rPr lang="en-US" dirty="0" smtClean="0"/>
              <a:t>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8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this presentation we’ll explore the space of inter-domain routing and look at</a:t>
            </a:r>
          </a:p>
          <a:p>
            <a:pPr lvl="1"/>
            <a:r>
              <a:rPr lang="en-US" dirty="0" smtClean="0"/>
              <a:t>the growth of the </a:t>
            </a:r>
            <a:r>
              <a:rPr lang="en-US" dirty="0" err="1" smtClean="0"/>
              <a:t>eBGP</a:t>
            </a:r>
            <a:r>
              <a:rPr lang="en-US" dirty="0" smtClean="0"/>
              <a:t> routing table over time and some projections for future growth</a:t>
            </a:r>
          </a:p>
          <a:p>
            <a:pPr lvl="1"/>
            <a:r>
              <a:rPr lang="en-US" dirty="0" smtClean="0"/>
              <a:t>the extent to which more specifics are dominating routing table growth ... or not</a:t>
            </a:r>
          </a:p>
        </p:txBody>
      </p:sp>
    </p:spTree>
    <p:extLst>
      <p:ext uri="{BB962C8B-B14F-4D97-AF65-F5344CB8AC3E}">
        <p14:creationId xmlns:p14="http://schemas.microsoft.com/office/powerpoint/2010/main" val="3262177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the level of updates in BGP?</a:t>
            </a:r>
          </a:p>
          <a:p>
            <a:r>
              <a:rPr lang="en-US" dirty="0" smtClean="0"/>
              <a:t>Let’s look at the update load from a single </a:t>
            </a:r>
            <a:r>
              <a:rPr lang="en-US" dirty="0" err="1" smtClean="0"/>
              <a:t>eBGP</a:t>
            </a:r>
            <a:r>
              <a:rPr lang="en-US" dirty="0" smtClean="0"/>
              <a:t> feed in a DFZ context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0196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8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Announcements and Withdrawals</a:t>
            </a:r>
            <a:endParaRPr lang="en-US" dirty="0"/>
          </a:p>
        </p:txBody>
      </p:sp>
      <p:pic>
        <p:nvPicPr>
          <p:cNvPr id="9" name="Content Placeholder 8" descr="fig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7" b="27925"/>
          <a:stretch/>
        </p:blipFill>
        <p:spPr>
          <a:xfrm>
            <a:off x="457200" y="1336924"/>
            <a:ext cx="8229600" cy="5097021"/>
          </a:xfrm>
        </p:spPr>
      </p:pic>
    </p:spTree>
    <p:extLst>
      <p:ext uri="{BB962C8B-B14F-4D97-AF65-F5344CB8AC3E}">
        <p14:creationId xmlns:p14="http://schemas.microsoft.com/office/powerpoint/2010/main" val="1596933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Unstable Prefixes</a:t>
            </a:r>
            <a:endParaRPr lang="en-US" dirty="0"/>
          </a:p>
        </p:txBody>
      </p:sp>
      <p:pic>
        <p:nvPicPr>
          <p:cNvPr id="7" name="Content Placeholder 6" descr="fig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2" b="26633"/>
          <a:stretch/>
        </p:blipFill>
        <p:spPr>
          <a:xfrm>
            <a:off x="457200" y="1311856"/>
            <a:ext cx="8229600" cy="5272492"/>
          </a:xfrm>
        </p:spPr>
      </p:pic>
    </p:spTree>
    <p:extLst>
      <p:ext uri="{BB962C8B-B14F-4D97-AF65-F5344CB8AC3E}">
        <p14:creationId xmlns:p14="http://schemas.microsoft.com/office/powerpoint/2010/main" val="278226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454"/>
            <a:ext cx="8229600" cy="1143000"/>
          </a:xfrm>
        </p:spPr>
        <p:txBody>
          <a:bodyPr/>
          <a:lstStyle/>
          <a:p>
            <a:r>
              <a:rPr lang="en-US" dirty="0" smtClean="0"/>
              <a:t>Convergence Performance</a:t>
            </a:r>
            <a:endParaRPr lang="en-US" dirty="0"/>
          </a:p>
        </p:txBody>
      </p:sp>
      <p:pic>
        <p:nvPicPr>
          <p:cNvPr id="7" name="Content Placeholder 6" descr="upds-cvgt-2.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" b="-1983"/>
          <a:stretch/>
        </p:blipFill>
        <p:spPr>
          <a:xfrm>
            <a:off x="457200" y="1242454"/>
            <a:ext cx="8229600" cy="5358606"/>
          </a:xfrm>
        </p:spPr>
      </p:pic>
    </p:spTree>
    <p:extLst>
      <p:ext uri="{BB962C8B-B14F-4D97-AF65-F5344CB8AC3E}">
        <p14:creationId xmlns:p14="http://schemas.microsoft.com/office/powerpoint/2010/main" val="2386067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Average AS Path Length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8996" y="6488668"/>
            <a:ext cx="235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Route Views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77" b="-4162"/>
          <a:stretch/>
        </p:blipFill>
        <p:spPr>
          <a:xfrm>
            <a:off x="743157" y="1359146"/>
            <a:ext cx="7701348" cy="5440362"/>
          </a:xfrm>
        </p:spPr>
      </p:pic>
    </p:spTree>
    <p:extLst>
      <p:ext uri="{BB962C8B-B14F-4D97-AF65-F5344CB8AC3E}">
        <p14:creationId xmlns:p14="http://schemas.microsoft.com/office/powerpoint/2010/main" val="15937548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in IPv4 BGP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Nothing in these figures is cause for any great level of concern …</a:t>
            </a:r>
          </a:p>
          <a:p>
            <a:pPr lvl="1"/>
            <a:r>
              <a:rPr lang="en-US" dirty="0" smtClean="0"/>
              <a:t>The number of unstable prefixes per day is growing at a far lower rate than the number of announced prefixes</a:t>
            </a:r>
          </a:p>
          <a:p>
            <a:pPr lvl="1"/>
            <a:r>
              <a:rPr lang="en-US" dirty="0" smtClean="0"/>
              <a:t>The number of updates per instability event has been constant, due to the damping effect of the MRAI interval, and the relatively constant AS Path length over this interval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about IPv6?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38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V6 Announcements and Withdrawals</a:t>
            </a:r>
            <a:endParaRPr lang="en-US" dirty="0"/>
          </a:p>
        </p:txBody>
      </p:sp>
      <p:pic>
        <p:nvPicPr>
          <p:cNvPr id="5" name="Content Placeholder 4" descr="upds-tot.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0" b="-1481"/>
          <a:stretch/>
        </p:blipFill>
        <p:spPr>
          <a:xfrm>
            <a:off x="457200" y="1285510"/>
            <a:ext cx="8229600" cy="5204367"/>
          </a:xfrm>
        </p:spPr>
      </p:pic>
    </p:spTree>
    <p:extLst>
      <p:ext uri="{BB962C8B-B14F-4D97-AF65-F5344CB8AC3E}">
        <p14:creationId xmlns:p14="http://schemas.microsoft.com/office/powerpoint/2010/main" val="1018161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09"/>
            <a:ext cx="8229600" cy="1143000"/>
          </a:xfrm>
        </p:spPr>
        <p:txBody>
          <a:bodyPr/>
          <a:lstStyle/>
          <a:p>
            <a:r>
              <a:rPr lang="en-US" dirty="0" smtClean="0"/>
              <a:t>Unstable Prefixes</a:t>
            </a:r>
            <a:endParaRPr lang="en-US" dirty="0"/>
          </a:p>
        </p:txBody>
      </p:sp>
      <p:pic>
        <p:nvPicPr>
          <p:cNvPr id="5" name="Content Placeholder 4" descr="upds-pfx.1.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7" b="-1948"/>
          <a:stretch/>
        </p:blipFill>
        <p:spPr>
          <a:xfrm>
            <a:off x="457200" y="1187710"/>
            <a:ext cx="8229600" cy="5411532"/>
          </a:xfrm>
        </p:spPr>
      </p:pic>
    </p:spTree>
    <p:extLst>
      <p:ext uri="{BB962C8B-B14F-4D97-AF65-F5344CB8AC3E}">
        <p14:creationId xmlns:p14="http://schemas.microsoft.com/office/powerpoint/2010/main" val="1831750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734" y="55648"/>
            <a:ext cx="8229600" cy="1143000"/>
          </a:xfrm>
        </p:spPr>
        <p:txBody>
          <a:bodyPr/>
          <a:lstStyle/>
          <a:p>
            <a:r>
              <a:rPr lang="en-US" dirty="0" smtClean="0"/>
              <a:t>Convergence Performance</a:t>
            </a:r>
            <a:endParaRPr lang="en-US" dirty="0"/>
          </a:p>
        </p:txBody>
      </p:sp>
      <p:pic>
        <p:nvPicPr>
          <p:cNvPr id="7" name="Content Placeholder 6" descr="upds-cvgt-2-logscale.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0" b="-3342"/>
          <a:stretch/>
        </p:blipFill>
        <p:spPr>
          <a:xfrm>
            <a:off x="457200" y="1198648"/>
            <a:ext cx="8229600" cy="5474001"/>
          </a:xfrm>
        </p:spPr>
      </p:pic>
    </p:spTree>
    <p:extLst>
      <p:ext uri="{BB962C8B-B14F-4D97-AF65-F5344CB8AC3E}">
        <p14:creationId xmlns:p14="http://schemas.microsoft.com/office/powerpoint/2010/main" val="3643008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17" b="-1872"/>
          <a:stretch/>
        </p:blipFill>
        <p:spPr>
          <a:xfrm>
            <a:off x="457200" y="1101099"/>
            <a:ext cx="8229600" cy="5666980"/>
          </a:xfrm>
        </p:spPr>
      </p:pic>
      <p:sp>
        <p:nvSpPr>
          <p:cNvPr id="5" name="TextBox 4"/>
          <p:cNvSpPr txBox="1"/>
          <p:nvPr/>
        </p:nvSpPr>
        <p:spPr>
          <a:xfrm>
            <a:off x="6688996" y="6488668"/>
            <a:ext cx="235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Route Views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655"/>
            <a:ext cx="8229600" cy="1143000"/>
          </a:xfrm>
        </p:spPr>
        <p:txBody>
          <a:bodyPr/>
          <a:lstStyle/>
          <a:p>
            <a:r>
              <a:rPr lang="en-US" dirty="0" smtClean="0"/>
              <a:t>IPv6 Average AS Path Length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6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98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long term average convergence time for the IPv4 BGP network is some 70 seconds, or 2.3 updates given a 30 second MRAI timer</a:t>
            </a:r>
          </a:p>
          <a:p>
            <a:r>
              <a:rPr lang="en-US" dirty="0" smtClean="0"/>
              <a:t>The long term average convergence time for the IPv6 BGP network is some 80 seconds, or 2.6 updates</a:t>
            </a:r>
          </a:p>
        </p:txBody>
      </p:sp>
    </p:spTree>
    <p:extLst>
      <p:ext uri="{BB962C8B-B14F-4D97-AF65-F5344CB8AC3E}">
        <p14:creationId xmlns:p14="http://schemas.microsoft.com/office/powerpoint/2010/main" val="10543907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Table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However ... </a:t>
            </a:r>
            <a:r>
              <a:rPr lang="en-US" sz="2400" dirty="0"/>
              <a:t>c</a:t>
            </a:r>
            <a:r>
              <a:rPr lang="en-US" sz="2400" dirty="0" smtClean="0"/>
              <a:t>ontinued scalability of the routing system relies on continued conservatism in routing practices.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How good are we at “being conservative” in routing?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5785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CIDR and BGP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what extent do we still practice “conservative” routing and refrain from announcing more specifics into the routing table?</a:t>
            </a:r>
          </a:p>
          <a:p>
            <a:r>
              <a:rPr lang="en-US" dirty="0" smtClean="0"/>
              <a:t>Are we getting better or worse at aggregation in routing?</a:t>
            </a:r>
          </a:p>
          <a:p>
            <a:r>
              <a:rPr lang="en-US" dirty="0" smtClean="0"/>
              <a:t>What is the distribution of advertising more specifics? Are we seeing a significant increase in the number of more specific /24s in the routing table?</a:t>
            </a:r>
          </a:p>
        </p:txBody>
      </p:sp>
    </p:spTree>
    <p:extLst>
      <p:ext uri="{BB962C8B-B14F-4D97-AF65-F5344CB8AC3E}">
        <p14:creationId xmlns:p14="http://schemas.microsoft.com/office/powerpoint/2010/main" val="11549484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4001" y="1471678"/>
            <a:ext cx="4976054" cy="424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Prefix            AS Path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193.124.0.0/15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193.124.0.0/24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193.124.1.0/24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193.124.2.0/24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193.124.3.0/24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193.124.4.0/24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193.124.5.0/24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193.124.6.0/24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193.124.7.0/24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193.124.8.0/24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193.124.9.0/24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193.124.10.0/24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193.124.11.0/24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193.124.12.0/24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193.124.13.0/24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193.124.14.0/24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193.124.15.0/24   4608 1221 4637 3356 20485 2118 ?</a:t>
            </a:r>
          </a:p>
          <a:p>
            <a:endParaRPr lang="en-US" sz="1200" dirty="0">
              <a:latin typeface="Courier"/>
              <a:cs typeface="Courier"/>
            </a:endParaRP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Origin AS: AS 2118 </a:t>
            </a:r>
            <a:r>
              <a:rPr lang="en-US" sz="1200" dirty="0"/>
              <a:t>RELCOM-AS OOO "NPO </a:t>
            </a:r>
            <a:r>
              <a:rPr lang="en-US" sz="1200" dirty="0" err="1"/>
              <a:t>Relcom</a:t>
            </a:r>
            <a:r>
              <a:rPr lang="en-US" sz="1200" dirty="0"/>
              <a:t>"</a:t>
            </a:r>
            <a:endParaRPr lang="en-US" sz="1200" dirty="0" smtClean="0">
              <a:latin typeface="Courier"/>
              <a:cs typeface="Courier"/>
            </a:endParaRPr>
          </a:p>
          <a:p>
            <a:endParaRPr lang="en-US" sz="12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88538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doing this the most?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68" y="1218177"/>
            <a:ext cx="7595735" cy="764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hlinkClick r:id="rId2"/>
              </a:rPr>
              <a:t>www.cidr-report.org</a:t>
            </a:r>
            <a:endParaRPr lang="en-US" sz="2000" dirty="0" smtClean="0"/>
          </a:p>
        </p:txBody>
      </p:sp>
      <p:pic>
        <p:nvPicPr>
          <p:cNvPr id="4" name="Picture 3" descr="Screen Shot 2014-04-16 at 10.22.5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5"/>
          <a:stretch/>
        </p:blipFill>
        <p:spPr>
          <a:xfrm>
            <a:off x="0" y="1651808"/>
            <a:ext cx="9144000" cy="48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01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4-bgp-spec-day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" b="-5787"/>
          <a:stretch/>
        </p:blipFill>
        <p:spPr>
          <a:xfrm>
            <a:off x="457200" y="1492348"/>
            <a:ext cx="8229600" cy="51714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specifics in the Routing 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61029" y="2308215"/>
            <a:ext cx="221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Total Table Size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1969" y="3687960"/>
            <a:ext cx="189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More Specifics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028383" y="2452646"/>
            <a:ext cx="904312" cy="153882"/>
          </a:xfrm>
          <a:custGeom>
            <a:avLst/>
            <a:gdLst>
              <a:gd name="connsiteX0" fmla="*/ 0 w 904312"/>
              <a:gd name="connsiteY0" fmla="*/ 68649 h 153882"/>
              <a:gd name="connsiteX1" fmla="*/ 528481 w 904312"/>
              <a:gd name="connsiteY1" fmla="*/ 94219 h 153882"/>
              <a:gd name="connsiteX2" fmla="*/ 869436 w 904312"/>
              <a:gd name="connsiteY2" fmla="*/ 85696 h 153882"/>
              <a:gd name="connsiteX3" fmla="*/ 792721 w 904312"/>
              <a:gd name="connsiteY3" fmla="*/ 463 h 153882"/>
              <a:gd name="connsiteX4" fmla="*/ 903532 w 904312"/>
              <a:gd name="connsiteY4" fmla="*/ 128312 h 153882"/>
              <a:gd name="connsiteX5" fmla="*/ 724530 w 904312"/>
              <a:gd name="connsiteY5" fmla="*/ 153882 h 15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312" h="153882">
                <a:moveTo>
                  <a:pt x="0" y="68649"/>
                </a:moveTo>
                <a:cubicBezTo>
                  <a:pt x="191787" y="80013"/>
                  <a:pt x="383575" y="91378"/>
                  <a:pt x="528481" y="94219"/>
                </a:cubicBezTo>
                <a:lnTo>
                  <a:pt x="869436" y="85696"/>
                </a:lnTo>
                <a:cubicBezTo>
                  <a:pt x="913476" y="70070"/>
                  <a:pt x="787038" y="-6640"/>
                  <a:pt x="792721" y="463"/>
                </a:cubicBezTo>
                <a:cubicBezTo>
                  <a:pt x="798404" y="7566"/>
                  <a:pt x="914897" y="102742"/>
                  <a:pt x="903532" y="128312"/>
                </a:cubicBezTo>
                <a:cubicBezTo>
                  <a:pt x="892167" y="153882"/>
                  <a:pt x="754364" y="148200"/>
                  <a:pt x="724530" y="1538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562682" y="3740116"/>
            <a:ext cx="328929" cy="230128"/>
          </a:xfrm>
          <a:custGeom>
            <a:avLst/>
            <a:gdLst>
              <a:gd name="connsiteX0" fmla="*/ 0 w 328929"/>
              <a:gd name="connsiteY0" fmla="*/ 119326 h 230128"/>
              <a:gd name="connsiteX1" fmla="*/ 323908 w 328929"/>
              <a:gd name="connsiteY1" fmla="*/ 144895 h 230128"/>
              <a:gd name="connsiteX2" fmla="*/ 204574 w 328929"/>
              <a:gd name="connsiteY2" fmla="*/ 0 h 230128"/>
              <a:gd name="connsiteX3" fmla="*/ 306860 w 328929"/>
              <a:gd name="connsiteY3" fmla="*/ 144895 h 230128"/>
              <a:gd name="connsiteX4" fmla="*/ 161954 w 328929"/>
              <a:gd name="connsiteY4" fmla="*/ 230128 h 23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929" h="230128">
                <a:moveTo>
                  <a:pt x="0" y="119326"/>
                </a:moveTo>
                <a:cubicBezTo>
                  <a:pt x="144906" y="142054"/>
                  <a:pt x="289812" y="164783"/>
                  <a:pt x="323908" y="144895"/>
                </a:cubicBezTo>
                <a:cubicBezTo>
                  <a:pt x="358004" y="125007"/>
                  <a:pt x="207415" y="0"/>
                  <a:pt x="204574" y="0"/>
                </a:cubicBezTo>
                <a:cubicBezTo>
                  <a:pt x="201733" y="0"/>
                  <a:pt x="313963" y="106540"/>
                  <a:pt x="306860" y="144895"/>
                </a:cubicBezTo>
                <a:cubicBezTo>
                  <a:pt x="299757" y="183250"/>
                  <a:pt x="161954" y="230128"/>
                  <a:pt x="161954" y="23012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259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0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3" b="-736"/>
          <a:stretch/>
        </p:blipFill>
        <p:spPr>
          <a:xfrm>
            <a:off x="457200" y="1218821"/>
            <a:ext cx="8229600" cy="53014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specifics in the Routing Table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6542" y="2332979"/>
            <a:ext cx="651518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Since 2002 more specifics account for ~50% of the</a:t>
            </a:r>
          </a:p>
          <a:p>
            <a:r>
              <a:rPr lang="en-US" dirty="0" smtClean="0">
                <a:latin typeface="AhnbergHand"/>
                <a:cs typeface="AhnbergHand"/>
              </a:rPr>
              <a:t>Routing Table. This has been a relatively constant</a:t>
            </a:r>
          </a:p>
          <a:p>
            <a:r>
              <a:rPr lang="en-US" dirty="0">
                <a:latin typeface="AhnbergHand"/>
                <a:cs typeface="AhnbergHand"/>
              </a:rPr>
              <a:t>p</a:t>
            </a:r>
            <a:r>
              <a:rPr lang="en-US" dirty="0" smtClean="0">
                <a:latin typeface="AhnbergHand"/>
                <a:cs typeface="AhnbergHand"/>
              </a:rPr>
              <a:t>roportion over the past 12 years</a:t>
            </a:r>
          </a:p>
        </p:txBody>
      </p:sp>
    </p:spTree>
    <p:extLst>
      <p:ext uri="{BB962C8B-B14F-4D97-AF65-F5344CB8AC3E}">
        <p14:creationId xmlns:p14="http://schemas.microsoft.com/office/powerpoint/2010/main" val="12241108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47" b="-4163"/>
          <a:stretch/>
        </p:blipFill>
        <p:spPr>
          <a:xfrm>
            <a:off x="537882" y="1555498"/>
            <a:ext cx="7685741" cy="54070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31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much address </a:t>
            </a:r>
            <a:r>
              <a:rPr lang="en-US" dirty="0"/>
              <a:t>s</a:t>
            </a:r>
            <a:r>
              <a:rPr lang="en-US" dirty="0" smtClean="0"/>
              <a:t>pace is</a:t>
            </a:r>
            <a:br>
              <a:rPr lang="en-US" dirty="0" smtClean="0"/>
            </a:br>
            <a:r>
              <a:rPr lang="en-US" dirty="0" smtClean="0"/>
              <a:t>announced by more specifics?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31029" y="1897989"/>
            <a:ext cx="62035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hnbergHand"/>
                <a:cs typeface="AhnbergHand"/>
              </a:rPr>
              <a:t>% of address space announced by more specifics – </a:t>
            </a:r>
          </a:p>
          <a:p>
            <a:pPr algn="ctr"/>
            <a:r>
              <a:rPr lang="en-US" dirty="0" smtClean="0">
                <a:latin typeface="AhnbergHand"/>
                <a:cs typeface="AhnbergHand"/>
              </a:rPr>
              <a:t>-- as seen by peers of Route Views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40007728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everyone announce more specifics?</a:t>
            </a:r>
            <a:endParaRPr lang="en-US" dirty="0"/>
          </a:p>
        </p:txBody>
      </p:sp>
      <p:pic>
        <p:nvPicPr>
          <p:cNvPr id="4" name="Content Placeholder 3" descr="Figure0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4" b="-705"/>
          <a:stretch/>
        </p:blipFill>
        <p:spPr>
          <a:xfrm>
            <a:off x="587844" y="1730214"/>
            <a:ext cx="7084613" cy="5062795"/>
          </a:xfrm>
        </p:spPr>
      </p:pic>
      <p:sp>
        <p:nvSpPr>
          <p:cNvPr id="6" name="TextBox 5"/>
          <p:cNvSpPr txBox="1"/>
          <p:nvPr/>
        </p:nvSpPr>
        <p:spPr>
          <a:xfrm>
            <a:off x="2736167" y="3972539"/>
            <a:ext cx="452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332 Origin AS’s announce 50% of the total set of more specifics!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07104" y="4184755"/>
            <a:ext cx="1018253" cy="145043"/>
          </a:xfrm>
          <a:custGeom>
            <a:avLst/>
            <a:gdLst>
              <a:gd name="connsiteX0" fmla="*/ 1018253 w 1018253"/>
              <a:gd name="connsiteY0" fmla="*/ 34241 h 145043"/>
              <a:gd name="connsiteX1" fmla="*/ 38006 w 1018253"/>
              <a:gd name="connsiteY1" fmla="*/ 76858 h 145043"/>
              <a:gd name="connsiteX2" fmla="*/ 182912 w 1018253"/>
              <a:gd name="connsiteY2" fmla="*/ 149 h 145043"/>
              <a:gd name="connsiteX3" fmla="*/ 12434 w 1018253"/>
              <a:gd name="connsiteY3" fmla="*/ 59811 h 145043"/>
              <a:gd name="connsiteX4" fmla="*/ 165864 w 1018253"/>
              <a:gd name="connsiteY4" fmla="*/ 145043 h 14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53" h="145043">
                <a:moveTo>
                  <a:pt x="1018253" y="34241"/>
                </a:moveTo>
                <a:cubicBezTo>
                  <a:pt x="597741" y="58390"/>
                  <a:pt x="177229" y="82540"/>
                  <a:pt x="38006" y="76858"/>
                </a:cubicBezTo>
                <a:cubicBezTo>
                  <a:pt x="-101218" y="71176"/>
                  <a:pt x="187174" y="2990"/>
                  <a:pt x="182912" y="149"/>
                </a:cubicBezTo>
                <a:cubicBezTo>
                  <a:pt x="178650" y="-2692"/>
                  <a:pt x="15275" y="35662"/>
                  <a:pt x="12434" y="59811"/>
                </a:cubicBezTo>
                <a:cubicBezTo>
                  <a:pt x="9593" y="83960"/>
                  <a:pt x="165864" y="145043"/>
                  <a:pt x="165864" y="14504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55960" y="2301271"/>
            <a:ext cx="0" cy="3869544"/>
          </a:xfrm>
          <a:prstGeom prst="line">
            <a:avLst/>
          </a:prstGeom>
          <a:ln w="635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0816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Everyone?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% of the </a:t>
            </a:r>
            <a:r>
              <a:rPr lang="en-US" dirty="0" err="1" smtClean="0"/>
              <a:t>ASes</a:t>
            </a:r>
            <a:r>
              <a:rPr lang="en-US" dirty="0" smtClean="0"/>
              <a:t> (458 </a:t>
            </a:r>
            <a:r>
              <a:rPr lang="en-US" dirty="0" err="1" smtClean="0"/>
              <a:t>ASes</a:t>
            </a:r>
            <a:r>
              <a:rPr lang="en-US" dirty="0" smtClean="0"/>
              <a:t>) announce  54% of the more specifics (133,688 announcements)</a:t>
            </a:r>
          </a:p>
          <a:p>
            <a:r>
              <a:rPr lang="en-US" dirty="0" smtClean="0"/>
              <a:t>55% of the </a:t>
            </a:r>
            <a:r>
              <a:rPr lang="en-US" dirty="0" err="1" smtClean="0"/>
              <a:t>ASes</a:t>
            </a:r>
            <a:r>
              <a:rPr lang="en-US" dirty="0" smtClean="0"/>
              <a:t> announce </a:t>
            </a:r>
            <a:r>
              <a:rPr lang="en-US" b="1" dirty="0" smtClean="0"/>
              <a:t>no</a:t>
            </a:r>
            <a:r>
              <a:rPr lang="en-US" dirty="0" smtClean="0"/>
              <a:t> more specifics</a:t>
            </a:r>
          </a:p>
          <a:p>
            <a:r>
              <a:rPr lang="en-US" dirty="0" smtClean="0"/>
              <a:t>The top 20 </a:t>
            </a:r>
            <a:r>
              <a:rPr lang="en-US" dirty="0" err="1" smtClean="0"/>
              <a:t>ASes</a:t>
            </a:r>
            <a:r>
              <a:rPr lang="en-US" dirty="0" smtClean="0"/>
              <a:t> announce 40,404 more specifics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6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Big Picture of the </a:t>
            </a:r>
            <a:r>
              <a:rPr lang="en-US" dirty="0" smtClean="0"/>
              <a:t>v4 </a:t>
            </a:r>
            <a:r>
              <a:rPr lang="en-US" baseline="0" dirty="0" smtClean="0"/>
              <a:t>Routing Table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94" y="1440729"/>
            <a:ext cx="8018582" cy="502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675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0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3" b="-3346"/>
          <a:stretch/>
        </p:blipFill>
        <p:spPr>
          <a:xfrm>
            <a:off x="457200" y="1185333"/>
            <a:ext cx="8229600" cy="54715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specifics in the V6 Routing 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20472" y="3477973"/>
            <a:ext cx="221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Total Table Size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5760" y="4857718"/>
            <a:ext cx="189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More Specifics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87826" y="3622404"/>
            <a:ext cx="904312" cy="153882"/>
          </a:xfrm>
          <a:custGeom>
            <a:avLst/>
            <a:gdLst>
              <a:gd name="connsiteX0" fmla="*/ 0 w 904312"/>
              <a:gd name="connsiteY0" fmla="*/ 68649 h 153882"/>
              <a:gd name="connsiteX1" fmla="*/ 528481 w 904312"/>
              <a:gd name="connsiteY1" fmla="*/ 94219 h 153882"/>
              <a:gd name="connsiteX2" fmla="*/ 869436 w 904312"/>
              <a:gd name="connsiteY2" fmla="*/ 85696 h 153882"/>
              <a:gd name="connsiteX3" fmla="*/ 792721 w 904312"/>
              <a:gd name="connsiteY3" fmla="*/ 463 h 153882"/>
              <a:gd name="connsiteX4" fmla="*/ 903532 w 904312"/>
              <a:gd name="connsiteY4" fmla="*/ 128312 h 153882"/>
              <a:gd name="connsiteX5" fmla="*/ 724530 w 904312"/>
              <a:gd name="connsiteY5" fmla="*/ 153882 h 15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312" h="153882">
                <a:moveTo>
                  <a:pt x="0" y="68649"/>
                </a:moveTo>
                <a:cubicBezTo>
                  <a:pt x="191787" y="80013"/>
                  <a:pt x="383575" y="91378"/>
                  <a:pt x="528481" y="94219"/>
                </a:cubicBezTo>
                <a:lnTo>
                  <a:pt x="869436" y="85696"/>
                </a:lnTo>
                <a:cubicBezTo>
                  <a:pt x="913476" y="70070"/>
                  <a:pt x="787038" y="-6640"/>
                  <a:pt x="792721" y="463"/>
                </a:cubicBezTo>
                <a:cubicBezTo>
                  <a:pt x="798404" y="7566"/>
                  <a:pt x="914897" y="102742"/>
                  <a:pt x="903532" y="128312"/>
                </a:cubicBezTo>
                <a:cubicBezTo>
                  <a:pt x="892167" y="153882"/>
                  <a:pt x="754364" y="148200"/>
                  <a:pt x="724530" y="1538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356473" y="4909874"/>
            <a:ext cx="328929" cy="230128"/>
          </a:xfrm>
          <a:custGeom>
            <a:avLst/>
            <a:gdLst>
              <a:gd name="connsiteX0" fmla="*/ 0 w 328929"/>
              <a:gd name="connsiteY0" fmla="*/ 119326 h 230128"/>
              <a:gd name="connsiteX1" fmla="*/ 323908 w 328929"/>
              <a:gd name="connsiteY1" fmla="*/ 144895 h 230128"/>
              <a:gd name="connsiteX2" fmla="*/ 204574 w 328929"/>
              <a:gd name="connsiteY2" fmla="*/ 0 h 230128"/>
              <a:gd name="connsiteX3" fmla="*/ 306860 w 328929"/>
              <a:gd name="connsiteY3" fmla="*/ 144895 h 230128"/>
              <a:gd name="connsiteX4" fmla="*/ 161954 w 328929"/>
              <a:gd name="connsiteY4" fmla="*/ 230128 h 23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929" h="230128">
                <a:moveTo>
                  <a:pt x="0" y="119326"/>
                </a:moveTo>
                <a:cubicBezTo>
                  <a:pt x="144906" y="142054"/>
                  <a:pt x="289812" y="164783"/>
                  <a:pt x="323908" y="144895"/>
                </a:cubicBezTo>
                <a:cubicBezTo>
                  <a:pt x="358004" y="125007"/>
                  <a:pt x="207415" y="0"/>
                  <a:pt x="204574" y="0"/>
                </a:cubicBezTo>
                <a:cubicBezTo>
                  <a:pt x="201733" y="0"/>
                  <a:pt x="313963" y="106540"/>
                  <a:pt x="306860" y="144895"/>
                </a:cubicBezTo>
                <a:cubicBezTo>
                  <a:pt x="299757" y="183250"/>
                  <a:pt x="161954" y="230128"/>
                  <a:pt x="161954" y="23012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7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specifics in the V6 Routing Table</a:t>
            </a:r>
            <a:endParaRPr lang="en-US" dirty="0"/>
          </a:p>
        </p:txBody>
      </p:sp>
      <p:pic>
        <p:nvPicPr>
          <p:cNvPr id="5" name="Content Placeholder 4" descr="Figure0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1" b="-2537"/>
          <a:stretch/>
        </p:blipFill>
        <p:spPr>
          <a:xfrm>
            <a:off x="457200" y="1195917"/>
            <a:ext cx="8229600" cy="5418665"/>
          </a:xfrm>
        </p:spPr>
      </p:pic>
    </p:spTree>
    <p:extLst>
      <p:ext uri="{BB962C8B-B14F-4D97-AF65-F5344CB8AC3E}">
        <p14:creationId xmlns:p14="http://schemas.microsoft.com/office/powerpoint/2010/main" val="23132689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875" b="-2631"/>
          <a:stretch/>
        </p:blipFill>
        <p:spPr>
          <a:xfrm>
            <a:off x="775318" y="1545166"/>
            <a:ext cx="7445829" cy="52281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V6 address </a:t>
            </a:r>
            <a:r>
              <a:rPr lang="en-US" dirty="0"/>
              <a:t>s</a:t>
            </a:r>
            <a:r>
              <a:rPr lang="en-US" dirty="0" smtClean="0"/>
              <a:t>pace is</a:t>
            </a:r>
            <a:br>
              <a:rPr lang="en-US" dirty="0" smtClean="0"/>
            </a:br>
            <a:r>
              <a:rPr lang="en-US" dirty="0" smtClean="0"/>
              <a:t>announced by more specifics?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31029" y="1897989"/>
            <a:ext cx="62035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hnbergHand"/>
                <a:cs typeface="AhnbergHand"/>
              </a:rPr>
              <a:t>% of address space announced by more specifics – </a:t>
            </a:r>
          </a:p>
          <a:p>
            <a:pPr algn="ctr"/>
            <a:r>
              <a:rPr lang="en-US" dirty="0" smtClean="0">
                <a:latin typeface="AhnbergHand"/>
                <a:cs typeface="AhnbergHand"/>
              </a:rPr>
              <a:t>-- as seen by peers of Route Views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1493712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</a:t>
            </a:r>
            <a:r>
              <a:rPr lang="en-US" dirty="0"/>
              <a:t>G</a:t>
            </a:r>
            <a:r>
              <a:rPr lang="en-US" dirty="0" smtClean="0"/>
              <a:t>etting Any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Take the daily top 10 </a:t>
            </a:r>
            <a:r>
              <a:rPr lang="en-US" dirty="0" err="1" smtClean="0"/>
              <a:t>ASes</a:t>
            </a:r>
            <a:r>
              <a:rPr lang="en-US" dirty="0" smtClean="0"/>
              <a:t> of advertisers of more specifics over the past 3 years and track the number of more specifics advertised by these </a:t>
            </a:r>
            <a:r>
              <a:rPr lang="en-US" dirty="0" err="1" smtClean="0"/>
              <a:t>ASes</a:t>
            </a:r>
            <a:r>
              <a:rPr lang="en-US" dirty="0" smtClean="0"/>
              <a:t> over the entire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073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</a:t>
            </a:r>
            <a:r>
              <a:rPr lang="en-US" dirty="0"/>
              <a:t>G</a:t>
            </a:r>
            <a:r>
              <a:rPr lang="en-US" dirty="0" smtClean="0"/>
              <a:t>etting any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5" y="1120426"/>
            <a:ext cx="8686799" cy="4834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These AS’s were seen to be advertising the highest number of more specifics over the past 3 years: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dirty="0" smtClean="0"/>
              <a:t>1785 	AS</a:t>
            </a:r>
            <a:r>
              <a:rPr lang="en-US" sz="1200" dirty="0"/>
              <a:t>-PAETEC-NET - </a:t>
            </a:r>
            <a:r>
              <a:rPr lang="en-US" sz="1200" dirty="0" err="1"/>
              <a:t>PaeTec</a:t>
            </a:r>
            <a:r>
              <a:rPr lang="en-US" sz="1200" dirty="0"/>
              <a:t> Communications, Inc. US</a:t>
            </a:r>
          </a:p>
          <a:p>
            <a:pPr marL="0" indent="0">
              <a:buNone/>
            </a:pPr>
            <a:r>
              <a:rPr lang="en-US" sz="1200" dirty="0"/>
              <a:t>2118 </a:t>
            </a:r>
            <a:r>
              <a:rPr lang="en-US" sz="1200" dirty="0" smtClean="0"/>
              <a:t>	RELCOM</a:t>
            </a:r>
            <a:r>
              <a:rPr lang="en-US" sz="1200" dirty="0"/>
              <a:t>-AS OOO "NPO </a:t>
            </a:r>
            <a:r>
              <a:rPr lang="en-US" sz="1200" dirty="0" err="1"/>
              <a:t>Relcom</a:t>
            </a:r>
            <a:r>
              <a:rPr lang="en-US" sz="1200" dirty="0"/>
              <a:t>" RU</a:t>
            </a:r>
          </a:p>
          <a:p>
            <a:pPr marL="0" indent="0">
              <a:buNone/>
            </a:pPr>
            <a:r>
              <a:rPr lang="en-US" sz="1200" dirty="0"/>
              <a:t>3352 </a:t>
            </a:r>
            <a:r>
              <a:rPr lang="en-US" sz="1200" dirty="0" smtClean="0"/>
              <a:t>	TELEFONICA</a:t>
            </a:r>
            <a:r>
              <a:rPr lang="en-US" sz="1200" dirty="0"/>
              <a:t>-DATA-ESPANA TELEFONICA DE ESPANA ES</a:t>
            </a:r>
          </a:p>
          <a:p>
            <a:pPr marL="0" indent="0">
              <a:buNone/>
            </a:pPr>
            <a:r>
              <a:rPr lang="en-US" sz="1200" dirty="0"/>
              <a:t>3356 </a:t>
            </a:r>
            <a:r>
              <a:rPr lang="en-US" sz="1200" dirty="0" smtClean="0"/>
              <a:t>	LEVEL3 </a:t>
            </a:r>
            <a:r>
              <a:rPr lang="en-US" sz="1200" dirty="0"/>
              <a:t>Level 3 Communications US</a:t>
            </a:r>
          </a:p>
          <a:p>
            <a:pPr marL="0" indent="0">
              <a:buNone/>
            </a:pPr>
            <a:r>
              <a:rPr lang="en-US" sz="1200" dirty="0"/>
              <a:t>4323 </a:t>
            </a:r>
            <a:r>
              <a:rPr lang="en-US" sz="1200" dirty="0" smtClean="0"/>
              <a:t>	TWTC </a:t>
            </a:r>
            <a:r>
              <a:rPr lang="en-US" sz="1200" dirty="0"/>
              <a:t>- </a:t>
            </a:r>
            <a:r>
              <a:rPr lang="en-US" sz="1200" dirty="0" err="1"/>
              <a:t>tw</a:t>
            </a:r>
            <a:r>
              <a:rPr lang="en-US" sz="1200" dirty="0"/>
              <a:t> telecom holdings, </a:t>
            </a:r>
            <a:r>
              <a:rPr lang="en-US" sz="1200" dirty="0" err="1"/>
              <a:t>inc.</a:t>
            </a:r>
            <a:r>
              <a:rPr lang="en-US" sz="1200" dirty="0"/>
              <a:t> US</a:t>
            </a:r>
          </a:p>
          <a:p>
            <a:pPr marL="0" indent="0">
              <a:buNone/>
            </a:pPr>
            <a:r>
              <a:rPr lang="en-US" sz="1200" dirty="0"/>
              <a:t>4538 </a:t>
            </a:r>
            <a:r>
              <a:rPr lang="en-US" sz="1200" dirty="0" smtClean="0"/>
              <a:t>	ERX</a:t>
            </a:r>
            <a:r>
              <a:rPr lang="en-US" sz="1200" dirty="0"/>
              <a:t>-CERNET-BKB China Education and Research Network Center CN</a:t>
            </a:r>
          </a:p>
          <a:p>
            <a:pPr marL="0" indent="0">
              <a:buNone/>
            </a:pPr>
            <a:r>
              <a:rPr lang="en-US" sz="1200" dirty="0"/>
              <a:t>4755 </a:t>
            </a:r>
            <a:r>
              <a:rPr lang="en-US" sz="1200" dirty="0" smtClean="0"/>
              <a:t>	TATACOMM</a:t>
            </a:r>
            <a:r>
              <a:rPr lang="en-US" sz="1200" dirty="0"/>
              <a:t>-AS TATA Communications formerly VSNL is Leading ISP IN</a:t>
            </a:r>
          </a:p>
          <a:p>
            <a:pPr marL="0" indent="0">
              <a:buNone/>
            </a:pPr>
            <a:r>
              <a:rPr lang="en-US" sz="1200" dirty="0"/>
              <a:t>4766 </a:t>
            </a:r>
            <a:r>
              <a:rPr lang="en-US" sz="1200" dirty="0" smtClean="0"/>
              <a:t>	KIXS</a:t>
            </a:r>
            <a:r>
              <a:rPr lang="en-US" sz="1200" dirty="0"/>
              <a:t>-AS-KR Korea Telecom KR</a:t>
            </a:r>
          </a:p>
          <a:p>
            <a:pPr marL="0" indent="0">
              <a:buNone/>
            </a:pPr>
            <a:r>
              <a:rPr lang="en-US" sz="1200" dirty="0"/>
              <a:t>6389 </a:t>
            </a:r>
            <a:r>
              <a:rPr lang="en-US" sz="1200" dirty="0" smtClean="0"/>
              <a:t>	BELLSOUTH</a:t>
            </a:r>
            <a:r>
              <a:rPr lang="en-US" sz="1200" dirty="0"/>
              <a:t>-NET-BLK - </a:t>
            </a:r>
            <a:r>
              <a:rPr lang="en-US" sz="1200" dirty="0" err="1"/>
              <a:t>BellSouth.net</a:t>
            </a:r>
            <a:r>
              <a:rPr lang="en-US" sz="1200" dirty="0"/>
              <a:t> Inc. US</a:t>
            </a:r>
          </a:p>
          <a:p>
            <a:pPr marL="0" indent="0">
              <a:buNone/>
            </a:pPr>
            <a:r>
              <a:rPr lang="tr-TR" sz="1200" dirty="0"/>
              <a:t>6503 </a:t>
            </a:r>
            <a:r>
              <a:rPr lang="tr-TR" sz="1200" dirty="0" smtClean="0"/>
              <a:t>	</a:t>
            </a:r>
            <a:r>
              <a:rPr lang="tr-TR" sz="1200" dirty="0" err="1" smtClean="0"/>
              <a:t>Axtel</a:t>
            </a:r>
            <a:r>
              <a:rPr lang="tr-TR" sz="1200" dirty="0"/>
              <a:t>, S.A.B. de C.V. MX</a:t>
            </a:r>
          </a:p>
          <a:p>
            <a:pPr marL="0" indent="0">
              <a:buNone/>
            </a:pPr>
            <a:r>
              <a:rPr lang="tr-TR" sz="1200" dirty="0"/>
              <a:t>7011 </a:t>
            </a:r>
            <a:r>
              <a:rPr lang="tr-TR" sz="1200" dirty="0" smtClean="0"/>
              <a:t>	FRONTIER</a:t>
            </a:r>
            <a:r>
              <a:rPr lang="tr-TR" sz="1200" dirty="0"/>
              <a:t>-AND-CITIZENS - </a:t>
            </a:r>
            <a:r>
              <a:rPr lang="tr-TR" sz="1200" dirty="0" err="1"/>
              <a:t>Frontier</a:t>
            </a:r>
            <a:r>
              <a:rPr lang="tr-TR" sz="1200" dirty="0"/>
              <a:t> Communications of </a:t>
            </a:r>
            <a:r>
              <a:rPr lang="tr-TR" sz="1200" dirty="0" err="1"/>
              <a:t>America</a:t>
            </a:r>
            <a:r>
              <a:rPr lang="tr-TR" sz="1200" dirty="0"/>
              <a:t>, </a:t>
            </a:r>
            <a:r>
              <a:rPr lang="tr-TR" sz="1200" dirty="0" err="1"/>
              <a:t>Inc</a:t>
            </a:r>
            <a:r>
              <a:rPr lang="tr-TR" sz="1200" dirty="0"/>
              <a:t>. US</a:t>
            </a:r>
          </a:p>
          <a:p>
            <a:pPr marL="0" indent="0">
              <a:buNone/>
            </a:pPr>
            <a:r>
              <a:rPr lang="tr-TR" sz="1200" dirty="0"/>
              <a:t>7029 </a:t>
            </a:r>
            <a:r>
              <a:rPr lang="tr-TR" sz="1200" dirty="0" smtClean="0"/>
              <a:t>	WINDSTREAM </a:t>
            </a:r>
            <a:r>
              <a:rPr lang="tr-TR" sz="1200" dirty="0"/>
              <a:t>- </a:t>
            </a:r>
            <a:r>
              <a:rPr lang="tr-TR" sz="1200" dirty="0" err="1"/>
              <a:t>Windstream</a:t>
            </a:r>
            <a:r>
              <a:rPr lang="tr-TR" sz="1200" dirty="0"/>
              <a:t> Communications </a:t>
            </a:r>
            <a:r>
              <a:rPr lang="tr-TR" sz="1200" dirty="0" err="1"/>
              <a:t>Inc</a:t>
            </a:r>
            <a:r>
              <a:rPr lang="tr-TR" sz="1200" dirty="0"/>
              <a:t> US</a:t>
            </a:r>
          </a:p>
          <a:p>
            <a:pPr marL="0" indent="0">
              <a:buNone/>
            </a:pPr>
            <a:r>
              <a:rPr lang="tr-TR" sz="1200" dirty="0"/>
              <a:t>7545 </a:t>
            </a:r>
            <a:r>
              <a:rPr lang="tr-TR" sz="1200" dirty="0" smtClean="0"/>
              <a:t>	TPG</a:t>
            </a:r>
            <a:r>
              <a:rPr lang="tr-TR" sz="1200" dirty="0"/>
              <a:t>-INTERNET-AP TPG </a:t>
            </a:r>
            <a:r>
              <a:rPr lang="tr-TR" sz="1200" dirty="0" err="1"/>
              <a:t>Telecom</a:t>
            </a:r>
            <a:r>
              <a:rPr lang="tr-TR" sz="1200" dirty="0"/>
              <a:t> Limited AU</a:t>
            </a:r>
          </a:p>
          <a:p>
            <a:pPr marL="0" indent="0">
              <a:buNone/>
            </a:pPr>
            <a:r>
              <a:rPr lang="tr-TR" sz="1200" dirty="0"/>
              <a:t>8402 </a:t>
            </a:r>
            <a:r>
              <a:rPr lang="tr-TR" sz="1200" dirty="0" smtClean="0"/>
              <a:t>	CORBINA</a:t>
            </a:r>
            <a:r>
              <a:rPr lang="tr-TR" sz="1200" dirty="0"/>
              <a:t>-AS OJSC "</a:t>
            </a:r>
            <a:r>
              <a:rPr lang="tr-TR" sz="1200" dirty="0" err="1"/>
              <a:t>Vimpelcom</a:t>
            </a:r>
            <a:r>
              <a:rPr lang="tr-TR" sz="1200" dirty="0"/>
              <a:t>" RU</a:t>
            </a:r>
          </a:p>
          <a:p>
            <a:pPr marL="0" indent="0">
              <a:buNone/>
            </a:pPr>
            <a:r>
              <a:rPr lang="tr-TR" sz="1200" dirty="0" smtClean="0"/>
              <a:t>10620	</a:t>
            </a:r>
            <a:r>
              <a:rPr lang="tr-TR" sz="1200" dirty="0" err="1" smtClean="0"/>
              <a:t>Telmex</a:t>
            </a:r>
            <a:r>
              <a:rPr lang="tr-TR" sz="1200" dirty="0" smtClean="0"/>
              <a:t> </a:t>
            </a:r>
            <a:r>
              <a:rPr lang="tr-TR" sz="1200" dirty="0" err="1"/>
              <a:t>Colombia</a:t>
            </a:r>
            <a:r>
              <a:rPr lang="tr-TR" sz="1200" dirty="0"/>
              <a:t> S.A. CO</a:t>
            </a:r>
          </a:p>
          <a:p>
            <a:pPr marL="0" indent="0">
              <a:buNone/>
            </a:pPr>
            <a:r>
              <a:rPr lang="tr-TR" sz="1200" dirty="0"/>
              <a:t>11492 </a:t>
            </a:r>
            <a:r>
              <a:rPr lang="tr-TR" sz="1200" dirty="0" smtClean="0"/>
              <a:t>	CABLEONE </a:t>
            </a:r>
            <a:r>
              <a:rPr lang="tr-TR" sz="1200" dirty="0"/>
              <a:t>- CABLE ONE, INC. US</a:t>
            </a:r>
          </a:p>
          <a:p>
            <a:pPr marL="0" indent="0">
              <a:buNone/>
            </a:pPr>
            <a:r>
              <a:rPr lang="tr-TR" sz="1200" dirty="0"/>
              <a:t>15557 </a:t>
            </a:r>
            <a:r>
              <a:rPr lang="tr-TR" sz="1200" dirty="0" smtClean="0"/>
              <a:t>	LDCOMNET </a:t>
            </a:r>
            <a:r>
              <a:rPr lang="tr-TR" sz="1200" dirty="0" err="1"/>
              <a:t>Societe</a:t>
            </a:r>
            <a:r>
              <a:rPr lang="tr-TR" sz="1200" dirty="0"/>
              <a:t> </a:t>
            </a:r>
            <a:r>
              <a:rPr lang="tr-TR" sz="1200" dirty="0" err="1"/>
              <a:t>Francaise</a:t>
            </a:r>
            <a:r>
              <a:rPr lang="tr-TR" sz="1200" dirty="0"/>
              <a:t> </a:t>
            </a:r>
            <a:r>
              <a:rPr lang="tr-TR" sz="1200" dirty="0" err="1"/>
              <a:t>du</a:t>
            </a:r>
            <a:r>
              <a:rPr lang="tr-TR" sz="1200" dirty="0"/>
              <a:t> </a:t>
            </a:r>
            <a:r>
              <a:rPr lang="tr-TR" sz="1200" dirty="0" err="1"/>
              <a:t>Radiotelephone</a:t>
            </a:r>
            <a:r>
              <a:rPr lang="tr-TR" sz="1200" dirty="0"/>
              <a:t> S.A FR</a:t>
            </a:r>
          </a:p>
          <a:p>
            <a:pPr marL="0" indent="0">
              <a:buNone/>
            </a:pPr>
            <a:r>
              <a:rPr lang="tr-TR" sz="1200" dirty="0"/>
              <a:t>17974 </a:t>
            </a:r>
            <a:r>
              <a:rPr lang="tr-TR" sz="1200" dirty="0" smtClean="0"/>
              <a:t>	TELKOMNET</a:t>
            </a:r>
            <a:r>
              <a:rPr lang="tr-TR" sz="1200" dirty="0"/>
              <a:t>-AS2-AP PT </a:t>
            </a:r>
            <a:r>
              <a:rPr lang="tr-TR" sz="1200" dirty="0" err="1"/>
              <a:t>Telekomunikasi</a:t>
            </a:r>
            <a:r>
              <a:rPr lang="tr-TR" sz="1200" dirty="0"/>
              <a:t> </a:t>
            </a:r>
            <a:r>
              <a:rPr lang="tr-TR" sz="1200" dirty="0" err="1"/>
              <a:t>Indonesia</a:t>
            </a:r>
            <a:r>
              <a:rPr lang="tr-TR" sz="1200" dirty="0"/>
              <a:t> ID</a:t>
            </a:r>
          </a:p>
          <a:p>
            <a:pPr marL="0" indent="0">
              <a:buNone/>
            </a:pPr>
            <a:r>
              <a:rPr lang="tr-TR" sz="1200" dirty="0"/>
              <a:t>18566 </a:t>
            </a:r>
            <a:r>
              <a:rPr lang="tr-TR" sz="1200" dirty="0" smtClean="0"/>
              <a:t>	MEGAPATH5</a:t>
            </a:r>
            <a:r>
              <a:rPr lang="tr-TR" sz="1200" dirty="0"/>
              <a:t>-US - </a:t>
            </a:r>
            <a:r>
              <a:rPr lang="tr-TR" sz="1200" dirty="0" err="1"/>
              <a:t>MegaPath</a:t>
            </a:r>
            <a:r>
              <a:rPr lang="tr-TR" sz="1200" dirty="0"/>
              <a:t> Corporation US</a:t>
            </a:r>
          </a:p>
          <a:p>
            <a:pPr marL="0" indent="0">
              <a:buNone/>
            </a:pPr>
            <a:r>
              <a:rPr lang="tr-TR" sz="1200" dirty="0"/>
              <a:t>22773 </a:t>
            </a:r>
            <a:r>
              <a:rPr lang="tr-TR" sz="1200" dirty="0" smtClean="0"/>
              <a:t>	ASN</a:t>
            </a:r>
            <a:r>
              <a:rPr lang="tr-TR" sz="1200" dirty="0"/>
              <a:t>-CXA-ALL-CCI-22773-RDC - </a:t>
            </a:r>
            <a:r>
              <a:rPr lang="tr-TR" sz="1200" dirty="0" err="1"/>
              <a:t>Cox</a:t>
            </a:r>
            <a:r>
              <a:rPr lang="tr-TR" sz="1200" dirty="0"/>
              <a:t> Communications </a:t>
            </a:r>
            <a:r>
              <a:rPr lang="tr-TR" sz="1200" dirty="0" err="1"/>
              <a:t>Inc</a:t>
            </a:r>
            <a:r>
              <a:rPr lang="tr-TR" sz="1200" dirty="0"/>
              <a:t>. US</a:t>
            </a:r>
          </a:p>
          <a:p>
            <a:pPr marL="0" indent="0">
              <a:buNone/>
            </a:pPr>
            <a:r>
              <a:rPr lang="tr-TR" sz="1200" dirty="0"/>
              <a:t>28573 </a:t>
            </a:r>
            <a:r>
              <a:rPr lang="tr-TR" sz="1200" dirty="0" smtClean="0"/>
              <a:t>	NET </a:t>
            </a:r>
            <a:r>
              <a:rPr lang="tr-TR" sz="1200" dirty="0" err="1" smtClean="0"/>
              <a:t>Servicos</a:t>
            </a:r>
            <a:r>
              <a:rPr lang="tr-TR" sz="1200" dirty="0" smtClean="0"/>
              <a:t> </a:t>
            </a:r>
            <a:r>
              <a:rPr lang="tr-TR" sz="1200" dirty="0"/>
              <a:t>de </a:t>
            </a:r>
            <a:r>
              <a:rPr lang="tr-TR" sz="1200" dirty="0" err="1" smtClean="0"/>
              <a:t>Comunicatio</a:t>
            </a:r>
            <a:r>
              <a:rPr lang="tr-TR" sz="1200" dirty="0" smtClean="0"/>
              <a:t> </a:t>
            </a:r>
            <a:r>
              <a:rPr lang="tr-TR" sz="1200" dirty="0"/>
              <a:t>S.A. BR</a:t>
            </a:r>
          </a:p>
          <a:p>
            <a:pPr marL="0" indent="0">
              <a:buNone/>
            </a:pPr>
            <a:r>
              <a:rPr lang="tr-TR" sz="1200" dirty="0"/>
              <a:t>33363 </a:t>
            </a:r>
            <a:r>
              <a:rPr lang="tr-TR" sz="1200" dirty="0" smtClean="0"/>
              <a:t>	BHN</a:t>
            </a:r>
            <a:r>
              <a:rPr lang="tr-TR" sz="1200" dirty="0"/>
              <a:t>-TAMPA - BRIGHT HOUSE NETWORKS, LLC US</a:t>
            </a:r>
          </a:p>
          <a:p>
            <a:pPr marL="0" indent="0">
              <a:buNone/>
            </a:pPr>
            <a:r>
              <a:rPr lang="tr-TR" sz="1200" dirty="0"/>
              <a:t>36998 </a:t>
            </a:r>
            <a:r>
              <a:rPr lang="tr-TR" sz="1200" dirty="0" smtClean="0"/>
              <a:t>	SDN</a:t>
            </a:r>
            <a:r>
              <a:rPr lang="tr-TR" sz="1200" dirty="0"/>
              <a:t>-MOBITEL SD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92155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... and No</a:t>
            </a:r>
            <a:endParaRPr lang="en-US" dirty="0"/>
          </a:p>
        </p:txBody>
      </p:sp>
      <p:pic>
        <p:nvPicPr>
          <p:cNvPr id="5" name="Content Placeholder 4" descr="Figure0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7" b="-1042"/>
          <a:stretch/>
        </p:blipFill>
        <p:spPr>
          <a:xfrm>
            <a:off x="457200" y="1197764"/>
            <a:ext cx="8229600" cy="5367867"/>
          </a:xfrm>
        </p:spPr>
      </p:pic>
    </p:spTree>
    <p:extLst>
      <p:ext uri="{BB962C8B-B14F-4D97-AF65-F5344CB8AC3E}">
        <p14:creationId xmlns:p14="http://schemas.microsoft.com/office/powerpoint/2010/main" val="23620868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Getting Any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</a:t>
            </a:r>
            <a:r>
              <a:rPr lang="en-US" dirty="0" err="1" smtClean="0"/>
              <a:t>ASes</a:t>
            </a:r>
            <a:r>
              <a:rPr lang="en-US" dirty="0" smtClean="0"/>
              <a:t> are effectively reducing the number of more specifics that are advertised into the global routing system</a:t>
            </a:r>
            <a:endParaRPr lang="en-US" dirty="0"/>
          </a:p>
          <a:p>
            <a:r>
              <a:rPr lang="en-US" dirty="0" smtClean="0"/>
              <a:t>Some </a:t>
            </a:r>
            <a:r>
              <a:rPr lang="en-US" dirty="0" err="1" smtClean="0"/>
              <a:t>ASes</a:t>
            </a:r>
            <a:r>
              <a:rPr lang="en-US" dirty="0" smtClean="0"/>
              <a:t> are increasing the number of more specifics </a:t>
            </a:r>
          </a:p>
          <a:p>
            <a:r>
              <a:rPr lang="en-US" dirty="0" smtClean="0"/>
              <a:t>And some are consistently advertising a significant number of more specifics</a:t>
            </a:r>
          </a:p>
          <a:p>
            <a:r>
              <a:rPr lang="en-US" dirty="0" smtClean="0"/>
              <a:t>There is no net change in the overall distribution and characteristics of more specifics in the routing system.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02815" y="4386598"/>
            <a:ext cx="8792934" cy="1757576"/>
          </a:xfrm>
          <a:custGeom>
            <a:avLst/>
            <a:gdLst>
              <a:gd name="connsiteX0" fmla="*/ 7453763 w 8792934"/>
              <a:gd name="connsiteY0" fmla="*/ 0 h 1757576"/>
              <a:gd name="connsiteX1" fmla="*/ 3373751 w 8792934"/>
              <a:gd name="connsiteY1" fmla="*/ 126103 h 1757576"/>
              <a:gd name="connsiteX2" fmla="*/ 446591 w 8792934"/>
              <a:gd name="connsiteY2" fmla="*/ 441362 h 1757576"/>
              <a:gd name="connsiteX3" fmla="*/ 428577 w 8792934"/>
              <a:gd name="connsiteY3" fmla="*/ 1576293 h 1757576"/>
              <a:gd name="connsiteX4" fmla="*/ 4445543 w 8792934"/>
              <a:gd name="connsiteY4" fmla="*/ 1747433 h 1757576"/>
              <a:gd name="connsiteX5" fmla="*/ 7093497 w 8792934"/>
              <a:gd name="connsiteY5" fmla="*/ 1495226 h 1757576"/>
              <a:gd name="connsiteX6" fmla="*/ 8633634 w 8792934"/>
              <a:gd name="connsiteY6" fmla="*/ 792650 h 1757576"/>
              <a:gd name="connsiteX7" fmla="*/ 8201315 w 8792934"/>
              <a:gd name="connsiteY7" fmla="*/ 342281 h 1757576"/>
              <a:gd name="connsiteX8" fmla="*/ 3833090 w 8792934"/>
              <a:gd name="connsiteY8" fmla="*/ 360295 h 175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2934" h="1757576">
                <a:moveTo>
                  <a:pt x="7453763" y="0"/>
                </a:moveTo>
                <a:cubicBezTo>
                  <a:pt x="5997688" y="26271"/>
                  <a:pt x="4541613" y="52543"/>
                  <a:pt x="3373751" y="126103"/>
                </a:cubicBezTo>
                <a:cubicBezTo>
                  <a:pt x="2205889" y="199663"/>
                  <a:pt x="937453" y="199664"/>
                  <a:pt x="446591" y="441362"/>
                </a:cubicBezTo>
                <a:cubicBezTo>
                  <a:pt x="-44271" y="683060"/>
                  <a:pt x="-237915" y="1358615"/>
                  <a:pt x="428577" y="1576293"/>
                </a:cubicBezTo>
                <a:cubicBezTo>
                  <a:pt x="1095069" y="1793971"/>
                  <a:pt x="3334723" y="1760944"/>
                  <a:pt x="4445543" y="1747433"/>
                </a:cubicBezTo>
                <a:cubicBezTo>
                  <a:pt x="5556363" y="1733922"/>
                  <a:pt x="6395482" y="1654356"/>
                  <a:pt x="7093497" y="1495226"/>
                </a:cubicBezTo>
                <a:cubicBezTo>
                  <a:pt x="7791512" y="1336096"/>
                  <a:pt x="8448998" y="984808"/>
                  <a:pt x="8633634" y="792650"/>
                </a:cubicBezTo>
                <a:cubicBezTo>
                  <a:pt x="8818270" y="600493"/>
                  <a:pt x="9001406" y="414340"/>
                  <a:pt x="8201315" y="342281"/>
                </a:cubicBezTo>
                <a:cubicBezTo>
                  <a:pt x="7401224" y="270222"/>
                  <a:pt x="3833090" y="360295"/>
                  <a:pt x="3833090" y="3602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829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advertise a more specific?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reasons why we see more specifics in the routing system include:</a:t>
            </a:r>
          </a:p>
          <a:p>
            <a:pPr lvl="1"/>
            <a:r>
              <a:rPr lang="en-US" dirty="0" smtClean="0"/>
              <a:t>Different origination (“hole punching” in an aggregate)</a:t>
            </a:r>
          </a:p>
          <a:p>
            <a:pPr lvl="1"/>
            <a:r>
              <a:rPr lang="en-US" dirty="0" smtClean="0"/>
              <a:t>Traffic engineering of incoming traffic flows across multiple inter-AS paths</a:t>
            </a:r>
          </a:p>
          <a:p>
            <a:pPr lvl="1"/>
            <a:r>
              <a:rPr lang="en-US" dirty="0" smtClean="0"/>
              <a:t>“protection” against route hijacking by advertising more specifics</a:t>
            </a:r>
          </a:p>
          <a:p>
            <a:pPr lvl="1"/>
            <a:r>
              <a:rPr lang="en-US" dirty="0" smtClean="0"/>
              <a:t>Poor routing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778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5058"/>
            <a:ext cx="8293281" cy="5822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More Specifics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3463" y="3720726"/>
            <a:ext cx="183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Hole Punching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042" y="5566390"/>
            <a:ext cx="2704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Traffic Engineering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3965" y="2614317"/>
            <a:ext cx="375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Senseless Routing Vandalism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517502" y="2606686"/>
            <a:ext cx="759698" cy="289753"/>
          </a:xfrm>
          <a:custGeom>
            <a:avLst/>
            <a:gdLst>
              <a:gd name="connsiteX0" fmla="*/ 0 w 759698"/>
              <a:gd name="connsiteY0" fmla="*/ 178289 h 289753"/>
              <a:gd name="connsiteX1" fmla="*/ 479065 w 759698"/>
              <a:gd name="connsiteY1" fmla="*/ 144869 h 289753"/>
              <a:gd name="connsiteX2" fmla="*/ 757590 w 759698"/>
              <a:gd name="connsiteY2" fmla="*/ 222848 h 289753"/>
              <a:gd name="connsiteX3" fmla="*/ 612757 w 759698"/>
              <a:gd name="connsiteY3" fmla="*/ 50 h 289753"/>
              <a:gd name="connsiteX4" fmla="*/ 724167 w 759698"/>
              <a:gd name="connsiteY4" fmla="*/ 245128 h 289753"/>
              <a:gd name="connsiteX5" fmla="*/ 512488 w 759698"/>
              <a:gd name="connsiteY5" fmla="*/ 289688 h 28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698" h="289753">
                <a:moveTo>
                  <a:pt x="0" y="178289"/>
                </a:moveTo>
                <a:cubicBezTo>
                  <a:pt x="176400" y="157865"/>
                  <a:pt x="352800" y="137442"/>
                  <a:pt x="479065" y="144869"/>
                </a:cubicBezTo>
                <a:cubicBezTo>
                  <a:pt x="605330" y="152295"/>
                  <a:pt x="735308" y="246985"/>
                  <a:pt x="757590" y="222848"/>
                </a:cubicBezTo>
                <a:cubicBezTo>
                  <a:pt x="779872" y="198712"/>
                  <a:pt x="618328" y="-3663"/>
                  <a:pt x="612757" y="50"/>
                </a:cubicBezTo>
                <a:cubicBezTo>
                  <a:pt x="607187" y="3763"/>
                  <a:pt x="740878" y="196855"/>
                  <a:pt x="724167" y="245128"/>
                </a:cubicBezTo>
                <a:cubicBezTo>
                  <a:pt x="707456" y="293401"/>
                  <a:pt x="512488" y="289688"/>
                  <a:pt x="512488" y="2896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940861" y="3843686"/>
            <a:ext cx="846748" cy="322769"/>
          </a:xfrm>
          <a:custGeom>
            <a:avLst/>
            <a:gdLst>
              <a:gd name="connsiteX0" fmla="*/ 0 w 846748"/>
              <a:gd name="connsiteY0" fmla="*/ 10719 h 322769"/>
              <a:gd name="connsiteX1" fmla="*/ 178257 w 846748"/>
              <a:gd name="connsiteY1" fmla="*/ 10719 h 322769"/>
              <a:gd name="connsiteX2" fmla="*/ 623898 w 846748"/>
              <a:gd name="connsiteY2" fmla="*/ 122118 h 322769"/>
              <a:gd name="connsiteX3" fmla="*/ 724167 w 846748"/>
              <a:gd name="connsiteY3" fmla="*/ 322636 h 322769"/>
              <a:gd name="connsiteX4" fmla="*/ 846719 w 846748"/>
              <a:gd name="connsiteY4" fmla="*/ 155538 h 322769"/>
              <a:gd name="connsiteX5" fmla="*/ 713026 w 846748"/>
              <a:gd name="connsiteY5" fmla="*/ 311496 h 322769"/>
              <a:gd name="connsiteX6" fmla="*/ 479065 w 846748"/>
              <a:gd name="connsiteY6" fmla="*/ 255797 h 322769"/>
              <a:gd name="connsiteX7" fmla="*/ 713026 w 846748"/>
              <a:gd name="connsiteY7" fmla="*/ 300356 h 32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748" h="322769">
                <a:moveTo>
                  <a:pt x="0" y="10719"/>
                </a:moveTo>
                <a:cubicBezTo>
                  <a:pt x="37137" y="1436"/>
                  <a:pt x="74274" y="-7847"/>
                  <a:pt x="178257" y="10719"/>
                </a:cubicBezTo>
                <a:cubicBezTo>
                  <a:pt x="282240" y="29285"/>
                  <a:pt x="532913" y="70132"/>
                  <a:pt x="623898" y="122118"/>
                </a:cubicBezTo>
                <a:cubicBezTo>
                  <a:pt x="714883" y="174104"/>
                  <a:pt x="687030" y="317066"/>
                  <a:pt x="724167" y="322636"/>
                </a:cubicBezTo>
                <a:cubicBezTo>
                  <a:pt x="761304" y="328206"/>
                  <a:pt x="848576" y="157395"/>
                  <a:pt x="846719" y="155538"/>
                </a:cubicBezTo>
                <a:cubicBezTo>
                  <a:pt x="844862" y="153681"/>
                  <a:pt x="774302" y="294786"/>
                  <a:pt x="713026" y="311496"/>
                </a:cubicBezTo>
                <a:cubicBezTo>
                  <a:pt x="651750" y="328206"/>
                  <a:pt x="479065" y="257654"/>
                  <a:pt x="479065" y="255797"/>
                </a:cubicBezTo>
                <a:cubicBezTo>
                  <a:pt x="479065" y="253940"/>
                  <a:pt x="596045" y="277148"/>
                  <a:pt x="713026" y="30035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807169" y="5224583"/>
            <a:ext cx="579334" cy="601584"/>
          </a:xfrm>
          <a:custGeom>
            <a:avLst/>
            <a:gdLst>
              <a:gd name="connsiteX0" fmla="*/ 0 w 579334"/>
              <a:gd name="connsiteY0" fmla="*/ 601584 h 601584"/>
              <a:gd name="connsiteX1" fmla="*/ 100269 w 579334"/>
              <a:gd name="connsiteY1" fmla="*/ 557024 h 601584"/>
              <a:gd name="connsiteX2" fmla="*/ 378795 w 579334"/>
              <a:gd name="connsiteY2" fmla="*/ 378786 h 601584"/>
              <a:gd name="connsiteX3" fmla="*/ 389936 w 579334"/>
              <a:gd name="connsiteY3" fmla="*/ 22309 h 601584"/>
              <a:gd name="connsiteX4" fmla="*/ 233962 w 579334"/>
              <a:gd name="connsiteY4" fmla="*/ 89149 h 601584"/>
              <a:gd name="connsiteX5" fmla="*/ 367654 w 579334"/>
              <a:gd name="connsiteY5" fmla="*/ 29 h 601584"/>
              <a:gd name="connsiteX6" fmla="*/ 579334 w 579334"/>
              <a:gd name="connsiteY6" fmla="*/ 100288 h 6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34" h="601584">
                <a:moveTo>
                  <a:pt x="0" y="601584"/>
                </a:moveTo>
                <a:cubicBezTo>
                  <a:pt x="18568" y="597870"/>
                  <a:pt x="37136" y="594157"/>
                  <a:pt x="100269" y="557024"/>
                </a:cubicBezTo>
                <a:cubicBezTo>
                  <a:pt x="163402" y="519891"/>
                  <a:pt x="330517" y="467905"/>
                  <a:pt x="378795" y="378786"/>
                </a:cubicBezTo>
                <a:cubicBezTo>
                  <a:pt x="427073" y="289667"/>
                  <a:pt x="414075" y="70582"/>
                  <a:pt x="389936" y="22309"/>
                </a:cubicBezTo>
                <a:cubicBezTo>
                  <a:pt x="365797" y="-25964"/>
                  <a:pt x="237676" y="92862"/>
                  <a:pt x="233962" y="89149"/>
                </a:cubicBezTo>
                <a:cubicBezTo>
                  <a:pt x="230248" y="85436"/>
                  <a:pt x="310092" y="-1827"/>
                  <a:pt x="367654" y="29"/>
                </a:cubicBezTo>
                <a:cubicBezTo>
                  <a:pt x="425216" y="1885"/>
                  <a:pt x="502275" y="51086"/>
                  <a:pt x="579334" y="1002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36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7255"/>
            <a:ext cx="7974192" cy="559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More Specifics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13463" y="3419946"/>
            <a:ext cx="192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Hole Punching?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4042" y="5265610"/>
            <a:ext cx="2704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Traffic Engineering?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3965" y="2313537"/>
            <a:ext cx="375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Senseless Routing Vandalism?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517502" y="2305906"/>
            <a:ext cx="759698" cy="289753"/>
          </a:xfrm>
          <a:custGeom>
            <a:avLst/>
            <a:gdLst>
              <a:gd name="connsiteX0" fmla="*/ 0 w 759698"/>
              <a:gd name="connsiteY0" fmla="*/ 178289 h 289753"/>
              <a:gd name="connsiteX1" fmla="*/ 479065 w 759698"/>
              <a:gd name="connsiteY1" fmla="*/ 144869 h 289753"/>
              <a:gd name="connsiteX2" fmla="*/ 757590 w 759698"/>
              <a:gd name="connsiteY2" fmla="*/ 222848 h 289753"/>
              <a:gd name="connsiteX3" fmla="*/ 612757 w 759698"/>
              <a:gd name="connsiteY3" fmla="*/ 50 h 289753"/>
              <a:gd name="connsiteX4" fmla="*/ 724167 w 759698"/>
              <a:gd name="connsiteY4" fmla="*/ 245128 h 289753"/>
              <a:gd name="connsiteX5" fmla="*/ 512488 w 759698"/>
              <a:gd name="connsiteY5" fmla="*/ 289688 h 28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698" h="289753">
                <a:moveTo>
                  <a:pt x="0" y="178289"/>
                </a:moveTo>
                <a:cubicBezTo>
                  <a:pt x="176400" y="157865"/>
                  <a:pt x="352800" y="137442"/>
                  <a:pt x="479065" y="144869"/>
                </a:cubicBezTo>
                <a:cubicBezTo>
                  <a:pt x="605330" y="152295"/>
                  <a:pt x="735308" y="246985"/>
                  <a:pt x="757590" y="222848"/>
                </a:cubicBezTo>
                <a:cubicBezTo>
                  <a:pt x="779872" y="198712"/>
                  <a:pt x="618328" y="-3663"/>
                  <a:pt x="612757" y="50"/>
                </a:cubicBezTo>
                <a:cubicBezTo>
                  <a:pt x="607187" y="3763"/>
                  <a:pt x="740878" y="196855"/>
                  <a:pt x="724167" y="245128"/>
                </a:cubicBezTo>
                <a:cubicBezTo>
                  <a:pt x="707456" y="293401"/>
                  <a:pt x="512488" y="289688"/>
                  <a:pt x="512488" y="2896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807169" y="4923803"/>
            <a:ext cx="579334" cy="601584"/>
          </a:xfrm>
          <a:custGeom>
            <a:avLst/>
            <a:gdLst>
              <a:gd name="connsiteX0" fmla="*/ 0 w 579334"/>
              <a:gd name="connsiteY0" fmla="*/ 601584 h 601584"/>
              <a:gd name="connsiteX1" fmla="*/ 100269 w 579334"/>
              <a:gd name="connsiteY1" fmla="*/ 557024 h 601584"/>
              <a:gd name="connsiteX2" fmla="*/ 378795 w 579334"/>
              <a:gd name="connsiteY2" fmla="*/ 378786 h 601584"/>
              <a:gd name="connsiteX3" fmla="*/ 389936 w 579334"/>
              <a:gd name="connsiteY3" fmla="*/ 22309 h 601584"/>
              <a:gd name="connsiteX4" fmla="*/ 233962 w 579334"/>
              <a:gd name="connsiteY4" fmla="*/ 89149 h 601584"/>
              <a:gd name="connsiteX5" fmla="*/ 367654 w 579334"/>
              <a:gd name="connsiteY5" fmla="*/ 29 h 601584"/>
              <a:gd name="connsiteX6" fmla="*/ 579334 w 579334"/>
              <a:gd name="connsiteY6" fmla="*/ 100288 h 6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34" h="601584">
                <a:moveTo>
                  <a:pt x="0" y="601584"/>
                </a:moveTo>
                <a:cubicBezTo>
                  <a:pt x="18568" y="597870"/>
                  <a:pt x="37136" y="594157"/>
                  <a:pt x="100269" y="557024"/>
                </a:cubicBezTo>
                <a:cubicBezTo>
                  <a:pt x="163402" y="519891"/>
                  <a:pt x="330517" y="467905"/>
                  <a:pt x="378795" y="378786"/>
                </a:cubicBezTo>
                <a:cubicBezTo>
                  <a:pt x="427073" y="289667"/>
                  <a:pt x="414075" y="70582"/>
                  <a:pt x="389936" y="22309"/>
                </a:cubicBezTo>
                <a:cubicBezTo>
                  <a:pt x="365797" y="-25964"/>
                  <a:pt x="237676" y="92862"/>
                  <a:pt x="233962" y="89149"/>
                </a:cubicBezTo>
                <a:cubicBezTo>
                  <a:pt x="230248" y="85436"/>
                  <a:pt x="310092" y="-1827"/>
                  <a:pt x="367654" y="29"/>
                </a:cubicBezTo>
                <a:cubicBezTo>
                  <a:pt x="425216" y="1885"/>
                  <a:pt x="502275" y="51086"/>
                  <a:pt x="579334" y="1002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851733" y="3575907"/>
            <a:ext cx="813721" cy="687540"/>
          </a:xfrm>
          <a:custGeom>
            <a:avLst/>
            <a:gdLst>
              <a:gd name="connsiteX0" fmla="*/ 0 w 813721"/>
              <a:gd name="connsiteY0" fmla="*/ 0 h 687540"/>
              <a:gd name="connsiteX1" fmla="*/ 557052 w 813721"/>
              <a:gd name="connsiteY1" fmla="*/ 300778 h 687540"/>
              <a:gd name="connsiteX2" fmla="*/ 724167 w 813721"/>
              <a:gd name="connsiteY2" fmla="*/ 679534 h 687540"/>
              <a:gd name="connsiteX3" fmla="*/ 813295 w 813721"/>
              <a:gd name="connsiteY3" fmla="*/ 568135 h 687540"/>
              <a:gd name="connsiteX4" fmla="*/ 746449 w 813721"/>
              <a:gd name="connsiteY4" fmla="*/ 679534 h 687540"/>
              <a:gd name="connsiteX5" fmla="*/ 512488 w 813721"/>
              <a:gd name="connsiteY5" fmla="*/ 568135 h 68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721" h="687540">
                <a:moveTo>
                  <a:pt x="0" y="0"/>
                </a:moveTo>
                <a:cubicBezTo>
                  <a:pt x="218179" y="93761"/>
                  <a:pt x="436358" y="187522"/>
                  <a:pt x="557052" y="300778"/>
                </a:cubicBezTo>
                <a:cubicBezTo>
                  <a:pt x="677746" y="414034"/>
                  <a:pt x="681460" y="634975"/>
                  <a:pt x="724167" y="679534"/>
                </a:cubicBezTo>
                <a:cubicBezTo>
                  <a:pt x="766874" y="724093"/>
                  <a:pt x="809581" y="568135"/>
                  <a:pt x="813295" y="568135"/>
                </a:cubicBezTo>
                <a:cubicBezTo>
                  <a:pt x="817009" y="568135"/>
                  <a:pt x="796583" y="679534"/>
                  <a:pt x="746449" y="679534"/>
                </a:cubicBezTo>
                <a:cubicBezTo>
                  <a:pt x="696315" y="679534"/>
                  <a:pt x="512488" y="568135"/>
                  <a:pt x="512488" y="56813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6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94" y="1440729"/>
            <a:ext cx="8018582" cy="5022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Big Picture of the </a:t>
            </a:r>
            <a:r>
              <a:rPr lang="en-US" dirty="0" smtClean="0"/>
              <a:t>v4 </a:t>
            </a:r>
            <a:r>
              <a:rPr lang="en-US" baseline="0" dirty="0" smtClean="0"/>
              <a:t>Routing Table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1370" y="4997301"/>
            <a:ext cx="2813591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hnbergHand"/>
                <a:cs typeface="AhnbergHand"/>
              </a:rPr>
              <a:t>1994: Introduction of CIDR</a:t>
            </a:r>
            <a:endParaRPr lang="en-US" sz="1400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6172" y="4355604"/>
            <a:ext cx="434751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hnbergHand"/>
                <a:cs typeface="AhnbergHand"/>
              </a:rPr>
              <a:t>2001: The Great Internet Boom and Bust</a:t>
            </a:r>
            <a:endParaRPr lang="en-US" sz="1400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6340" y="3705157"/>
            <a:ext cx="317786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hnbergHand"/>
                <a:cs typeface="AhnbergHand"/>
              </a:rPr>
              <a:t>2005: Broadband to the Masses</a:t>
            </a:r>
            <a:endParaRPr lang="en-US" sz="1400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8439" y="2763140"/>
            <a:ext cx="342814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hnbergHand"/>
                <a:cs typeface="AhnbergHand"/>
              </a:rPr>
              <a:t>2009: The GFC hits the Internet</a:t>
            </a:r>
            <a:endParaRPr lang="en-US" sz="1400" dirty="0">
              <a:latin typeface="AhnbergHand"/>
              <a:cs typeface="AhnbergHa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7812" y="1641372"/>
            <a:ext cx="2564571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hnbergHand"/>
                <a:cs typeface="AhnbergHand"/>
              </a:rPr>
              <a:t>2011: Address Exhaustion</a:t>
            </a:r>
            <a:endParaRPr lang="en-US" sz="1400" dirty="0">
              <a:latin typeface="AhnbergHand"/>
              <a:cs typeface="AhnbergHand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04848" y="5305078"/>
            <a:ext cx="189273" cy="598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72175" y="4721327"/>
            <a:ext cx="423098" cy="381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14179" y="4044997"/>
            <a:ext cx="239618" cy="575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69425" y="3132472"/>
            <a:ext cx="518635" cy="284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79357" y="2010704"/>
            <a:ext cx="214833" cy="641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9373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Update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more specifics experience a higher update rate than aggregate advertisements?</a:t>
            </a:r>
          </a:p>
          <a:p>
            <a:r>
              <a:rPr lang="en-US" dirty="0" smtClean="0"/>
              <a:t>Lets examine the past 3 years of updates and examine the daily count of prefix updates for root aggregates and more specifics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466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BGP Updates</a:t>
            </a:r>
            <a:endParaRPr lang="en-US" dirty="0"/>
          </a:p>
        </p:txBody>
      </p:sp>
      <p:pic>
        <p:nvPicPr>
          <p:cNvPr id="3" name="Picture 2" descr="Figure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1" y="1373618"/>
            <a:ext cx="7653887" cy="53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166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Relatively Speaking</a:t>
            </a:r>
            <a:endParaRPr lang="en-US" dirty="0"/>
          </a:p>
        </p:txBody>
      </p:sp>
      <p:pic>
        <p:nvPicPr>
          <p:cNvPr id="3" name="Picture 2" descr="Figure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9" y="1490955"/>
            <a:ext cx="7328012" cy="51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877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Stability </a:t>
            </a:r>
            <a:r>
              <a:rPr lang="en-US" dirty="0" smtClean="0"/>
              <a:t>of More Specifics</a:t>
            </a:r>
            <a:endParaRPr lang="en-US" dirty="0"/>
          </a:p>
        </p:txBody>
      </p:sp>
      <p:pic>
        <p:nvPicPr>
          <p:cNvPr id="4" name="Content Placeholder 3" descr="upds-fig1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" b="-2002"/>
          <a:stretch/>
        </p:blipFill>
        <p:spPr>
          <a:xfrm>
            <a:off x="876331" y="1417638"/>
            <a:ext cx="6671180" cy="5088542"/>
          </a:xfrm>
        </p:spPr>
      </p:pic>
      <p:cxnSp>
        <p:nvCxnSpPr>
          <p:cNvPr id="6" name="Straight Connector 5"/>
          <p:cNvCxnSpPr/>
          <p:nvPr/>
        </p:nvCxnSpPr>
        <p:spPr>
          <a:xfrm>
            <a:off x="1290614" y="4119446"/>
            <a:ext cx="61329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30110" y="3408234"/>
            <a:ext cx="121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Stable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30110" y="4469187"/>
            <a:ext cx="133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Stable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8001807" y="3862780"/>
            <a:ext cx="268447" cy="25928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flipV="1">
            <a:off x="7999332" y="4207279"/>
            <a:ext cx="268447" cy="25928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91591" y="2056600"/>
            <a:ext cx="18309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Hole </a:t>
            </a:r>
            <a:r>
              <a:rPr lang="en-US" dirty="0" smtClean="0">
                <a:latin typeface="AhnbergHand"/>
                <a:cs typeface="AhnbergHand"/>
              </a:rPr>
              <a:t>Punching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0684" y="2425932"/>
            <a:ext cx="27048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Traffic </a:t>
            </a:r>
            <a:r>
              <a:rPr lang="en-US" dirty="0" smtClean="0">
                <a:latin typeface="AhnbergHand"/>
                <a:cs typeface="AhnbergHand"/>
              </a:rPr>
              <a:t>Engineering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7199" y="5337420"/>
            <a:ext cx="37558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Senseless Routing </a:t>
            </a:r>
            <a:r>
              <a:rPr lang="en-US" dirty="0" smtClean="0">
                <a:latin typeface="AhnbergHand"/>
                <a:cs typeface="AhnbergHand"/>
              </a:rPr>
              <a:t>Vandalism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235776" y="2289484"/>
            <a:ext cx="1133237" cy="312271"/>
          </a:xfrm>
          <a:custGeom>
            <a:avLst/>
            <a:gdLst>
              <a:gd name="connsiteX0" fmla="*/ 59387 w 1133237"/>
              <a:gd name="connsiteY0" fmla="*/ 23187 h 312271"/>
              <a:gd name="connsiteX1" fmla="*/ 111012 w 1133237"/>
              <a:gd name="connsiteY1" fmla="*/ 12863 h 312271"/>
              <a:gd name="connsiteX2" fmla="*/ 1071229 w 1133237"/>
              <a:gd name="connsiteY2" fmla="*/ 178054 h 312271"/>
              <a:gd name="connsiteX3" fmla="*/ 978304 w 1133237"/>
              <a:gd name="connsiteY3" fmla="*/ 64485 h 312271"/>
              <a:gd name="connsiteX4" fmla="*/ 1133178 w 1133237"/>
              <a:gd name="connsiteY4" fmla="*/ 209027 h 312271"/>
              <a:gd name="connsiteX5" fmla="*/ 957655 w 1133237"/>
              <a:gd name="connsiteY5" fmla="*/ 312271 h 31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3237" h="312271">
                <a:moveTo>
                  <a:pt x="59387" y="23187"/>
                </a:moveTo>
                <a:cubicBezTo>
                  <a:pt x="879" y="5119"/>
                  <a:pt x="-57628" y="-12948"/>
                  <a:pt x="111012" y="12863"/>
                </a:cubicBezTo>
                <a:cubicBezTo>
                  <a:pt x="279652" y="38674"/>
                  <a:pt x="926680" y="169450"/>
                  <a:pt x="1071229" y="178054"/>
                </a:cubicBezTo>
                <a:cubicBezTo>
                  <a:pt x="1215778" y="186658"/>
                  <a:pt x="967979" y="59323"/>
                  <a:pt x="978304" y="64485"/>
                </a:cubicBezTo>
                <a:cubicBezTo>
                  <a:pt x="988629" y="69647"/>
                  <a:pt x="1136619" y="167729"/>
                  <a:pt x="1133178" y="209027"/>
                </a:cubicBezTo>
                <a:cubicBezTo>
                  <a:pt x="1129737" y="250325"/>
                  <a:pt x="957655" y="312271"/>
                  <a:pt x="957655" y="312271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56535" y="2746297"/>
            <a:ext cx="793362" cy="1152142"/>
          </a:xfrm>
          <a:custGeom>
            <a:avLst/>
            <a:gdLst>
              <a:gd name="connsiteX0" fmla="*/ 0 w 793362"/>
              <a:gd name="connsiteY0" fmla="*/ 0 h 1152142"/>
              <a:gd name="connsiteX1" fmla="*/ 320072 w 793362"/>
              <a:gd name="connsiteY1" fmla="*/ 268435 h 1152142"/>
              <a:gd name="connsiteX2" fmla="*/ 764044 w 793362"/>
              <a:gd name="connsiteY2" fmla="*/ 1115038 h 1152142"/>
              <a:gd name="connsiteX3" fmla="*/ 753719 w 793362"/>
              <a:gd name="connsiteY3" fmla="*/ 743359 h 1152142"/>
              <a:gd name="connsiteX4" fmla="*/ 774369 w 793362"/>
              <a:gd name="connsiteY4" fmla="*/ 1135687 h 1152142"/>
              <a:gd name="connsiteX5" fmla="*/ 516246 w 793362"/>
              <a:gd name="connsiteY5" fmla="*/ 1084065 h 115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362" h="1152142">
                <a:moveTo>
                  <a:pt x="0" y="0"/>
                </a:moveTo>
                <a:cubicBezTo>
                  <a:pt x="96365" y="41297"/>
                  <a:pt x="192731" y="82595"/>
                  <a:pt x="320072" y="268435"/>
                </a:cubicBezTo>
                <a:cubicBezTo>
                  <a:pt x="447413" y="454275"/>
                  <a:pt x="691770" y="1035884"/>
                  <a:pt x="764044" y="1115038"/>
                </a:cubicBezTo>
                <a:cubicBezTo>
                  <a:pt x="836319" y="1194192"/>
                  <a:pt x="751998" y="739918"/>
                  <a:pt x="753719" y="743359"/>
                </a:cubicBezTo>
                <a:cubicBezTo>
                  <a:pt x="755440" y="746800"/>
                  <a:pt x="813948" y="1078903"/>
                  <a:pt x="774369" y="1135687"/>
                </a:cubicBezTo>
                <a:cubicBezTo>
                  <a:pt x="734790" y="1192471"/>
                  <a:pt x="516246" y="1084065"/>
                  <a:pt x="516246" y="108406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554803" y="4938256"/>
            <a:ext cx="609264" cy="605961"/>
          </a:xfrm>
          <a:custGeom>
            <a:avLst/>
            <a:gdLst>
              <a:gd name="connsiteX0" fmla="*/ 0 w 609264"/>
              <a:gd name="connsiteY0" fmla="*/ 605961 h 605961"/>
              <a:gd name="connsiteX1" fmla="*/ 299422 w 609264"/>
              <a:gd name="connsiteY1" fmla="*/ 347850 h 605961"/>
              <a:gd name="connsiteX2" fmla="*/ 567870 w 609264"/>
              <a:gd name="connsiteY2" fmla="*/ 38117 h 605961"/>
              <a:gd name="connsiteX3" fmla="*/ 402671 w 609264"/>
              <a:gd name="connsiteY3" fmla="*/ 17469 h 605961"/>
              <a:gd name="connsiteX4" fmla="*/ 578195 w 609264"/>
              <a:gd name="connsiteY4" fmla="*/ 7144 h 605961"/>
              <a:gd name="connsiteX5" fmla="*/ 609169 w 609264"/>
              <a:gd name="connsiteY5" fmla="*/ 131037 h 60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264" h="605961">
                <a:moveTo>
                  <a:pt x="0" y="605961"/>
                </a:moveTo>
                <a:cubicBezTo>
                  <a:pt x="102388" y="524226"/>
                  <a:pt x="204777" y="442491"/>
                  <a:pt x="299422" y="347850"/>
                </a:cubicBezTo>
                <a:cubicBezTo>
                  <a:pt x="394067" y="253209"/>
                  <a:pt x="550662" y="93180"/>
                  <a:pt x="567870" y="38117"/>
                </a:cubicBezTo>
                <a:cubicBezTo>
                  <a:pt x="585078" y="-16947"/>
                  <a:pt x="400950" y="22631"/>
                  <a:pt x="402671" y="17469"/>
                </a:cubicBezTo>
                <a:cubicBezTo>
                  <a:pt x="404392" y="12307"/>
                  <a:pt x="543779" y="-11784"/>
                  <a:pt x="578195" y="7144"/>
                </a:cubicBezTo>
                <a:cubicBezTo>
                  <a:pt x="612611" y="26072"/>
                  <a:pt x="609169" y="131037"/>
                  <a:pt x="609169" y="131037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815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Update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more specifics generate a higher update rate than aggregate advertisements?</a:t>
            </a:r>
          </a:p>
          <a:p>
            <a:pPr marL="0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Yes – in terms of prefix updates, more specifics are some 4 times noisier than the aggregates in terms of update traffic totals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More Specifics that “hole punch” (different origin AS) tend to be relatively noisier than other forms of more specifics</a:t>
            </a:r>
          </a:p>
          <a:p>
            <a:pPr marL="800100" lvl="2" indent="0">
              <a:buNone/>
            </a:pPr>
            <a:endParaRPr lang="en-US" dirty="0" smtClean="0"/>
          </a:p>
          <a:p>
            <a:r>
              <a:rPr lang="en-US" dirty="0" smtClean="0"/>
              <a:t>Is this because they are less stable or noisier?</a:t>
            </a:r>
            <a:endParaRPr lang="en-US" dirty="0"/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70813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seeing?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profile of updates in BGP is dominated by the instability of the more specific announcements, which are 4 x more likely to experience instability compared to aggregate advertisements</a:t>
            </a:r>
          </a:p>
          <a:p>
            <a:r>
              <a:rPr lang="en-US" dirty="0" smtClean="0"/>
              <a:t>With the set of more specifics, “hole punching” (different origin AS, different AS Path) is consistently less stable than the other two types of more specifics.</a:t>
            </a:r>
          </a:p>
        </p:txBody>
      </p:sp>
    </p:spTree>
    <p:extLst>
      <p:ext uri="{BB962C8B-B14F-4D97-AF65-F5344CB8AC3E}">
        <p14:creationId xmlns:p14="http://schemas.microsoft.com/office/powerpoint/2010/main" val="34148070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Problem?</a:t>
            </a:r>
            <a:r>
              <a:rPr lang="en-US" baseline="0" dirty="0" smtClean="0"/>
              <a:t> Not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It’s evident that the global BGP routing environment suffers from a certain amount of neglect and inattention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315928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Problem?</a:t>
            </a:r>
            <a:r>
              <a:rPr lang="en-US" baseline="0" dirty="0" smtClean="0"/>
              <a:t> Not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It’s evident that the global BGP routing environment suffers from a certain amount of neglect and inattention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/>
              <a:t>Could</a:t>
            </a:r>
            <a:r>
              <a:rPr lang="en-US" sz="2800" dirty="0" smtClean="0"/>
              <a:t> we do better?</a:t>
            </a:r>
          </a:p>
          <a:p>
            <a:pPr marL="457200" lvl="1" indent="0">
              <a:buNone/>
            </a:pPr>
            <a:r>
              <a:rPr lang="en-US" sz="2400" dirty="0" smtClean="0"/>
              <a:t>Yes!</a:t>
            </a:r>
          </a:p>
          <a:p>
            <a:pPr marL="457200" lvl="1" indent="0">
              <a:buNone/>
            </a:pPr>
            <a:r>
              <a:rPr lang="en-US" sz="2400" dirty="0" smtClean="0"/>
              <a:t>Filtering out more specifics will both reduce table size and also reduce the level of dynamic update in the inter-domain environment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462292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Problem?</a:t>
            </a:r>
            <a:r>
              <a:rPr lang="en-US" baseline="0" dirty="0" smtClean="0"/>
              <a:t> Not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It’s evident that the global BGP routing environment suffers from a certain amount of neglect and inattention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i="1" dirty="0" smtClean="0"/>
              <a:t>Should</a:t>
            </a:r>
            <a:r>
              <a:rPr lang="en-US" sz="2800" dirty="0" smtClean="0"/>
              <a:t> we do better?</a:t>
            </a:r>
          </a:p>
          <a:p>
            <a:pPr marL="457200" lvl="1" indent="0">
              <a:buNone/>
            </a:pPr>
            <a:r>
              <a:rPr lang="en-US" sz="2400" dirty="0" smtClean="0"/>
              <a:t>It can be difficult to justify the effort and the cost: the current growth rates of the routing table lie within relatively modest parameters of growth and still sit within the broad parameters of constant unit cost of routing technology</a:t>
            </a:r>
          </a:p>
          <a:p>
            <a:pPr marL="457200" lvl="1" indent="0">
              <a:buNone/>
            </a:pPr>
            <a:r>
              <a:rPr lang="en-US" sz="2400" dirty="0" smtClean="0"/>
              <a:t>On the other hand, we need to recognize that we could do a lot better in terms of eliminating routing noise, and achieve this with with a relatively modest amount of effort</a:t>
            </a:r>
          </a:p>
        </p:txBody>
      </p:sp>
    </p:spTree>
    <p:extLst>
      <p:ext uri="{BB962C8B-B14F-4D97-AF65-F5344CB8AC3E}">
        <p14:creationId xmlns:p14="http://schemas.microsoft.com/office/powerpoint/2010/main" val="17334211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699" y="1600200"/>
            <a:ext cx="614779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Thank You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								   			       Questions?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70167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Lets look at the recent past in a little more detail...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8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fig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" b="-3093"/>
          <a:stretch/>
        </p:blipFill>
        <p:spPr>
          <a:xfrm>
            <a:off x="672716" y="1254662"/>
            <a:ext cx="8229600" cy="5389101"/>
          </a:xfrm>
        </p:spPr>
      </p:pic>
      <p:sp>
        <p:nvSpPr>
          <p:cNvPr id="8" name="Rectangle 7"/>
          <p:cNvSpPr/>
          <p:nvPr/>
        </p:nvSpPr>
        <p:spPr>
          <a:xfrm>
            <a:off x="133474" y="1254662"/>
            <a:ext cx="1260324" cy="502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4381" y="6047240"/>
            <a:ext cx="785898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BGP Prefix Count 2011 - 2014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6123" y="599061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56402" y="599061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890" y="5011875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350,000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0" y="3494679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450,000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4890" y="1937553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550,000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76842" y="599061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82213" y="599061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5907" y="599061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32650</TotalTime>
  <Words>2346</Words>
  <Application>Microsoft Macintosh PowerPoint</Application>
  <PresentationFormat>On-screen Show (4:3)</PresentationFormat>
  <Paragraphs>441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BGP in 2013  (and a bit of 2014)</vt:lpstr>
      <vt:lpstr>PowerPoint Presentation</vt:lpstr>
      <vt:lpstr>PowerPoint Presentation</vt:lpstr>
      <vt:lpstr>PowerPoint Presentation</vt:lpstr>
      <vt:lpstr>What we saw</vt:lpstr>
      <vt:lpstr>The Big Picture of the v4 Routing Table</vt:lpstr>
      <vt:lpstr>The Big Picture of the v4 Routing Table</vt:lpstr>
      <vt:lpstr>PowerPoint Presentation</vt:lpstr>
      <vt:lpstr>IPv4 BGP Prefix Count 2011 - 2014</vt:lpstr>
      <vt:lpstr>IPv4 BGP Prefix Count 2013 - 2014</vt:lpstr>
      <vt:lpstr>IPv4 Routed Address Span: 2011 - 2013</vt:lpstr>
      <vt:lpstr>IPv4 Address Pool</vt:lpstr>
      <vt:lpstr>The Unadvertised IPv4 Address Pool</vt:lpstr>
      <vt:lpstr>IPv4 Routed AS Count</vt:lpstr>
      <vt:lpstr>IPv4 2013 BGP Vital Statistics</vt:lpstr>
      <vt:lpstr>IPv4 in 2013 – Growth is Slowing</vt:lpstr>
      <vt:lpstr>IPv6 BGP Prefix Count</vt:lpstr>
      <vt:lpstr>IPv6 Routed Address Span</vt:lpstr>
      <vt:lpstr>IPv6 Routed AS Count</vt:lpstr>
      <vt:lpstr>IPv6 2011 BGP Vital Statistics</vt:lpstr>
      <vt:lpstr>IPv6 in 2013</vt:lpstr>
      <vt:lpstr>IPv6 in 2013 – Growth is Slowing</vt:lpstr>
      <vt:lpstr>What to expect</vt:lpstr>
      <vt:lpstr>BGP Size Projections</vt:lpstr>
      <vt:lpstr>IPv4 Table Size</vt:lpstr>
      <vt:lpstr>V4 - Daily Growth Rates</vt:lpstr>
      <vt:lpstr>V4 - Relative Growth Rates</vt:lpstr>
      <vt:lpstr>IPv4 BGP Table Size predictions</vt:lpstr>
      <vt:lpstr>IPv6 Table Size</vt:lpstr>
      <vt:lpstr>V6 - Daily Growth Rates</vt:lpstr>
      <vt:lpstr>V6 - Relative Growth Rates</vt:lpstr>
      <vt:lpstr>V6 - Relative Growth Rates</vt:lpstr>
      <vt:lpstr>IPv6 BGP Table Size predictions</vt:lpstr>
      <vt:lpstr>Up and to the Right</vt:lpstr>
      <vt:lpstr>PowerPoint Presentation</vt:lpstr>
      <vt:lpstr>PowerPoint Presentation</vt:lpstr>
      <vt:lpstr>IPv6 Projections and Moore’s Law</vt:lpstr>
      <vt:lpstr>eBGP Table Growth</vt:lpstr>
      <vt:lpstr>Table Size vs Updates</vt:lpstr>
      <vt:lpstr>BGP Updates</vt:lpstr>
      <vt:lpstr>Announcements and Withdrawals</vt:lpstr>
      <vt:lpstr>Unstable Prefixes</vt:lpstr>
      <vt:lpstr>Convergence Performance</vt:lpstr>
      <vt:lpstr>IPv4 Average AS Path Length </vt:lpstr>
      <vt:lpstr>Updates in IPv4 BGP</vt:lpstr>
      <vt:lpstr>V6 Announcements and Withdrawals</vt:lpstr>
      <vt:lpstr>Unstable Prefixes</vt:lpstr>
      <vt:lpstr>Convergence Performance</vt:lpstr>
      <vt:lpstr>IPv6 Average AS Path Length </vt:lpstr>
      <vt:lpstr>BGP Convergence</vt:lpstr>
      <vt:lpstr>BGP Table Growth</vt:lpstr>
      <vt:lpstr>CIDR and BGP</vt:lpstr>
      <vt:lpstr>An Example:</vt:lpstr>
      <vt:lpstr>Who is doing this the most?</vt:lpstr>
      <vt:lpstr>More specifics in the Routing Table</vt:lpstr>
      <vt:lpstr>More specifics in the Routing Table</vt:lpstr>
      <vt:lpstr>How much address space is announced by more specifics?</vt:lpstr>
      <vt:lpstr>Does everyone announce more specifics?</vt:lpstr>
      <vt:lpstr>Is it Everyone?</vt:lpstr>
      <vt:lpstr>More specifics in the V6 Routing Table</vt:lpstr>
      <vt:lpstr>More specifics in the V6 Routing Table</vt:lpstr>
      <vt:lpstr>How much V6 address space is announced by more specifics?</vt:lpstr>
      <vt:lpstr>Are We Getting Any Better?</vt:lpstr>
      <vt:lpstr>Are We Getting any Better?</vt:lpstr>
      <vt:lpstr>Yes ... and No</vt:lpstr>
      <vt:lpstr>Are We Getting Any Better?</vt:lpstr>
      <vt:lpstr>Why advertise a more specific?</vt:lpstr>
      <vt:lpstr>Types of More Specifics</vt:lpstr>
      <vt:lpstr>Types of More Specifics</vt:lpstr>
      <vt:lpstr>Daily Update Rates</vt:lpstr>
      <vt:lpstr>Daily BGP Updates</vt:lpstr>
      <vt:lpstr>Relatively Speaking</vt:lpstr>
      <vt:lpstr>Relative Stability of More Specifics</vt:lpstr>
      <vt:lpstr>Daily Update Rates</vt:lpstr>
      <vt:lpstr>What are we seeing?</vt:lpstr>
      <vt:lpstr>Problem? Not a Problem?</vt:lpstr>
      <vt:lpstr>Problem? Not a Problem?</vt:lpstr>
      <vt:lpstr>Problem? Not a Problem?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CIDR, BGP, and the DFZ</dc:title>
  <dc:creator>Geoff Huston</dc:creator>
  <cp:lastModifiedBy>Geoff Huston</cp:lastModifiedBy>
  <cp:revision>195</cp:revision>
  <dcterms:created xsi:type="dcterms:W3CDTF">2011-12-23T05:19:06Z</dcterms:created>
  <dcterms:modified xsi:type="dcterms:W3CDTF">2014-05-08T16:54:13Z</dcterms:modified>
</cp:coreProperties>
</file>