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0" r:id="rId2"/>
    <p:sldId id="407" r:id="rId3"/>
    <p:sldId id="413" r:id="rId4"/>
    <p:sldId id="410" r:id="rId5"/>
    <p:sldId id="411" r:id="rId6"/>
    <p:sldId id="412" r:id="rId7"/>
    <p:sldId id="409" r:id="rId8"/>
    <p:sldId id="419" r:id="rId9"/>
    <p:sldId id="408" r:id="rId10"/>
    <p:sldId id="351" r:id="rId11"/>
    <p:sldId id="352" r:id="rId12"/>
    <p:sldId id="354" r:id="rId13"/>
    <p:sldId id="355" r:id="rId14"/>
    <p:sldId id="356" r:id="rId15"/>
    <p:sldId id="323" r:id="rId16"/>
    <p:sldId id="357" r:id="rId17"/>
    <p:sldId id="358" r:id="rId18"/>
    <p:sldId id="359" r:id="rId19"/>
    <p:sldId id="360" r:id="rId20"/>
    <p:sldId id="361" r:id="rId21"/>
    <p:sldId id="432" r:id="rId22"/>
    <p:sldId id="362" r:id="rId23"/>
    <p:sldId id="363" r:id="rId24"/>
    <p:sldId id="366" r:id="rId25"/>
    <p:sldId id="417" r:id="rId26"/>
    <p:sldId id="415" r:id="rId27"/>
    <p:sldId id="367" r:id="rId28"/>
    <p:sldId id="418" r:id="rId29"/>
    <p:sldId id="337" r:id="rId30"/>
    <p:sldId id="364" r:id="rId31"/>
    <p:sldId id="369" r:id="rId32"/>
    <p:sldId id="420" r:id="rId33"/>
    <p:sldId id="422" r:id="rId34"/>
    <p:sldId id="371" r:id="rId35"/>
    <p:sldId id="423" r:id="rId36"/>
    <p:sldId id="372" r:id="rId37"/>
    <p:sldId id="437" r:id="rId38"/>
    <p:sldId id="373" r:id="rId39"/>
    <p:sldId id="374" r:id="rId40"/>
    <p:sldId id="376" r:id="rId41"/>
    <p:sldId id="426" r:id="rId42"/>
    <p:sldId id="428" r:id="rId43"/>
    <p:sldId id="429" r:id="rId44"/>
    <p:sldId id="433" r:id="rId45"/>
    <p:sldId id="379" r:id="rId46"/>
    <p:sldId id="430" r:id="rId47"/>
    <p:sldId id="383" r:id="rId48"/>
    <p:sldId id="384" r:id="rId49"/>
    <p:sldId id="385" r:id="rId50"/>
    <p:sldId id="431" r:id="rId51"/>
    <p:sldId id="386" r:id="rId52"/>
    <p:sldId id="387" r:id="rId53"/>
    <p:sldId id="388" r:id="rId54"/>
    <p:sldId id="389" r:id="rId55"/>
    <p:sldId id="390" r:id="rId56"/>
    <p:sldId id="391" r:id="rId57"/>
    <p:sldId id="392" r:id="rId58"/>
    <p:sldId id="393" r:id="rId59"/>
    <p:sldId id="394" r:id="rId60"/>
    <p:sldId id="395" r:id="rId61"/>
    <p:sldId id="434" r:id="rId62"/>
    <p:sldId id="396" r:id="rId63"/>
    <p:sldId id="397" r:id="rId64"/>
    <p:sldId id="399" r:id="rId65"/>
    <p:sldId id="400" r:id="rId66"/>
    <p:sldId id="435" r:id="rId67"/>
    <p:sldId id="401" r:id="rId68"/>
    <p:sldId id="404" r:id="rId69"/>
    <p:sldId id="402" r:id="rId70"/>
    <p:sldId id="406"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9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99" autoAdjust="0"/>
    <p:restoredTop sz="86359" autoAdjust="0"/>
  </p:normalViewPr>
  <p:slideViewPr>
    <p:cSldViewPr snapToGrid="0" snapToObjects="1">
      <p:cViewPr>
        <p:scale>
          <a:sx n="125" d="100"/>
          <a:sy n="125" d="100"/>
        </p:scale>
        <p:origin x="-264" y="-40"/>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ih:work:dnssec:dnssec-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Weekly Totals of DNSSEC Validation and Use of Google's P-DNS</a:t>
            </a:r>
          </a:p>
        </c:rich>
      </c:tx>
      <c:layout/>
      <c:overlay val="0"/>
    </c:title>
    <c:autoTitleDeleted val="0"/>
    <c:plotArea>
      <c:layout/>
      <c:lineChart>
        <c:grouping val="standard"/>
        <c:varyColors val="0"/>
        <c:ser>
          <c:idx val="0"/>
          <c:order val="0"/>
          <c:tx>
            <c:v>Google-PDNS</c:v>
          </c:tx>
          <c:marker>
            <c:symbol val="none"/>
          </c:marker>
          <c:cat>
            <c:numRef>
              <c:f>Sheet1!$A$29:$A$51</c:f>
              <c:numCache>
                <c:formatCode>mmm\-yy</c:formatCode>
                <c:ptCount val="23"/>
                <c:pt idx="0">
                  <c:v>41395.0</c:v>
                </c:pt>
                <c:pt idx="1">
                  <c:v>41456.0</c:v>
                </c:pt>
                <c:pt idx="2">
                  <c:v>41487.0</c:v>
                </c:pt>
                <c:pt idx="3">
                  <c:v>41518.0</c:v>
                </c:pt>
                <c:pt idx="4">
                  <c:v>41554.0</c:v>
                </c:pt>
                <c:pt idx="5">
                  <c:v>41561.0</c:v>
                </c:pt>
                <c:pt idx="6">
                  <c:v>41568.0</c:v>
                </c:pt>
                <c:pt idx="7">
                  <c:v>41575.0</c:v>
                </c:pt>
                <c:pt idx="8">
                  <c:v>41588.0</c:v>
                </c:pt>
                <c:pt idx="9">
                  <c:v>41595.0</c:v>
                </c:pt>
                <c:pt idx="10">
                  <c:v>41602.0</c:v>
                </c:pt>
                <c:pt idx="11">
                  <c:v>41609.0</c:v>
                </c:pt>
                <c:pt idx="12">
                  <c:v>41616.0</c:v>
                </c:pt>
                <c:pt idx="13">
                  <c:v>41623.0</c:v>
                </c:pt>
                <c:pt idx="14">
                  <c:v>41630.0</c:v>
                </c:pt>
                <c:pt idx="15">
                  <c:v>41637.0</c:v>
                </c:pt>
                <c:pt idx="16">
                  <c:v>41644.0</c:v>
                </c:pt>
                <c:pt idx="17">
                  <c:v>41651.0</c:v>
                </c:pt>
                <c:pt idx="18">
                  <c:v>41658.0</c:v>
                </c:pt>
                <c:pt idx="19">
                  <c:v>41665.0</c:v>
                </c:pt>
                <c:pt idx="20">
                  <c:v>41672.0</c:v>
                </c:pt>
                <c:pt idx="21">
                  <c:v>41679.0</c:v>
                </c:pt>
                <c:pt idx="22">
                  <c:v>41686.0</c:v>
                </c:pt>
              </c:numCache>
            </c:numRef>
          </c:cat>
          <c:val>
            <c:numRef>
              <c:f>Sheet1!$B$29:$B$51</c:f>
              <c:numCache>
                <c:formatCode>0.0%</c:formatCode>
                <c:ptCount val="23"/>
                <c:pt idx="0">
                  <c:v>0.0724332979219724</c:v>
                </c:pt>
                <c:pt idx="1">
                  <c:v>0.0664833641250422</c:v>
                </c:pt>
                <c:pt idx="2">
                  <c:v>0.0648695590107184</c:v>
                </c:pt>
                <c:pt idx="3">
                  <c:v>0.0681765248941406</c:v>
                </c:pt>
                <c:pt idx="4">
                  <c:v>0.0747036921042558</c:v>
                </c:pt>
                <c:pt idx="5">
                  <c:v>0.070799836328379</c:v>
                </c:pt>
                <c:pt idx="6">
                  <c:v>0.075982794741655</c:v>
                </c:pt>
                <c:pt idx="7">
                  <c:v>0.0738682948742247</c:v>
                </c:pt>
                <c:pt idx="8">
                  <c:v>0.0779575998485709</c:v>
                </c:pt>
                <c:pt idx="9">
                  <c:v>0.079</c:v>
                </c:pt>
                <c:pt idx="10">
                  <c:v>0.079</c:v>
                </c:pt>
                <c:pt idx="11">
                  <c:v>0.078343448768297</c:v>
                </c:pt>
                <c:pt idx="12">
                  <c:v>0.081</c:v>
                </c:pt>
                <c:pt idx="13">
                  <c:v>0.0860448748473776</c:v>
                </c:pt>
                <c:pt idx="14">
                  <c:v>0.0863364049218501</c:v>
                </c:pt>
                <c:pt idx="15">
                  <c:v>0.0822517689098236</c:v>
                </c:pt>
                <c:pt idx="16">
                  <c:v>0.07481549432637</c:v>
                </c:pt>
                <c:pt idx="17">
                  <c:v>0.0783153458600451</c:v>
                </c:pt>
                <c:pt idx="18">
                  <c:v>0.0818797548527872</c:v>
                </c:pt>
                <c:pt idx="19">
                  <c:v>0.0830789192489696</c:v>
                </c:pt>
                <c:pt idx="20">
                  <c:v>0.0814806689571148</c:v>
                </c:pt>
                <c:pt idx="21">
                  <c:v>0.0808123235293137</c:v>
                </c:pt>
                <c:pt idx="22">
                  <c:v>0.0864218717580284</c:v>
                </c:pt>
              </c:numCache>
            </c:numRef>
          </c:val>
          <c:smooth val="0"/>
        </c:ser>
        <c:ser>
          <c:idx val="1"/>
          <c:order val="1"/>
          <c:tx>
            <c:v>DNSSEC-Validating</c:v>
          </c:tx>
          <c:marker>
            <c:symbol val="none"/>
          </c:marker>
          <c:cat>
            <c:numRef>
              <c:f>Sheet1!$A$29:$A$51</c:f>
              <c:numCache>
                <c:formatCode>mmm\-yy</c:formatCode>
                <c:ptCount val="23"/>
                <c:pt idx="0">
                  <c:v>41395.0</c:v>
                </c:pt>
                <c:pt idx="1">
                  <c:v>41456.0</c:v>
                </c:pt>
                <c:pt idx="2">
                  <c:v>41487.0</c:v>
                </c:pt>
                <c:pt idx="3">
                  <c:v>41518.0</c:v>
                </c:pt>
                <c:pt idx="4">
                  <c:v>41554.0</c:v>
                </c:pt>
                <c:pt idx="5">
                  <c:v>41561.0</c:v>
                </c:pt>
                <c:pt idx="6">
                  <c:v>41568.0</c:v>
                </c:pt>
                <c:pt idx="7">
                  <c:v>41575.0</c:v>
                </c:pt>
                <c:pt idx="8">
                  <c:v>41588.0</c:v>
                </c:pt>
                <c:pt idx="9">
                  <c:v>41595.0</c:v>
                </c:pt>
                <c:pt idx="10">
                  <c:v>41602.0</c:v>
                </c:pt>
                <c:pt idx="11">
                  <c:v>41609.0</c:v>
                </c:pt>
                <c:pt idx="12">
                  <c:v>41616.0</c:v>
                </c:pt>
                <c:pt idx="13">
                  <c:v>41623.0</c:v>
                </c:pt>
                <c:pt idx="14">
                  <c:v>41630.0</c:v>
                </c:pt>
                <c:pt idx="15">
                  <c:v>41637.0</c:v>
                </c:pt>
                <c:pt idx="16">
                  <c:v>41644.0</c:v>
                </c:pt>
                <c:pt idx="17">
                  <c:v>41651.0</c:v>
                </c:pt>
                <c:pt idx="18">
                  <c:v>41658.0</c:v>
                </c:pt>
                <c:pt idx="19">
                  <c:v>41665.0</c:v>
                </c:pt>
                <c:pt idx="20">
                  <c:v>41672.0</c:v>
                </c:pt>
                <c:pt idx="21">
                  <c:v>41679.0</c:v>
                </c:pt>
                <c:pt idx="22">
                  <c:v>41686.0</c:v>
                </c:pt>
              </c:numCache>
            </c:numRef>
          </c:cat>
          <c:val>
            <c:numRef>
              <c:f>Sheet1!$C$29:$C$51</c:f>
              <c:numCache>
                <c:formatCode>0.0%</c:formatCode>
                <c:ptCount val="23"/>
                <c:pt idx="0">
                  <c:v>0.0827641616540674</c:v>
                </c:pt>
                <c:pt idx="1">
                  <c:v>0.0599465018748178</c:v>
                </c:pt>
                <c:pt idx="2">
                  <c:v>0.053629923750058</c:v>
                </c:pt>
                <c:pt idx="3">
                  <c:v>0.0607357523568462</c:v>
                </c:pt>
                <c:pt idx="4">
                  <c:v>0.0616302148156372</c:v>
                </c:pt>
                <c:pt idx="5">
                  <c:v>0.0587246018204436</c:v>
                </c:pt>
                <c:pt idx="6">
                  <c:v>0.0609660331909192</c:v>
                </c:pt>
                <c:pt idx="7">
                  <c:v>0.0572359524742441</c:v>
                </c:pt>
                <c:pt idx="8">
                  <c:v>0.0628915956062928</c:v>
                </c:pt>
                <c:pt idx="9">
                  <c:v>0.0631313223566202</c:v>
                </c:pt>
                <c:pt idx="10">
                  <c:v>0.0653227701829292</c:v>
                </c:pt>
                <c:pt idx="11">
                  <c:v>0.0641125869844678</c:v>
                </c:pt>
                <c:pt idx="12">
                  <c:v>0.0656436932047728</c:v>
                </c:pt>
                <c:pt idx="13">
                  <c:v>0.0710020928628311</c:v>
                </c:pt>
                <c:pt idx="14">
                  <c:v>0.0692390881107201</c:v>
                </c:pt>
                <c:pt idx="15">
                  <c:v>0.0656493950833942</c:v>
                </c:pt>
                <c:pt idx="16">
                  <c:v>0.0680113056380476</c:v>
                </c:pt>
                <c:pt idx="17">
                  <c:v>0.067719230682345</c:v>
                </c:pt>
                <c:pt idx="18">
                  <c:v>0.0705136413256968</c:v>
                </c:pt>
                <c:pt idx="19">
                  <c:v>0.0726860119610988</c:v>
                </c:pt>
                <c:pt idx="20">
                  <c:v>0.0707339946690555</c:v>
                </c:pt>
                <c:pt idx="21">
                  <c:v>0.065181694266895</c:v>
                </c:pt>
                <c:pt idx="22">
                  <c:v>0.0671761067554404</c:v>
                </c:pt>
              </c:numCache>
            </c:numRef>
          </c:val>
          <c:smooth val="0"/>
        </c:ser>
        <c:ser>
          <c:idx val="2"/>
          <c:order val="2"/>
          <c:tx>
            <c:v>Mixed Validation</c:v>
          </c:tx>
          <c:marker>
            <c:symbol val="none"/>
          </c:marker>
          <c:cat>
            <c:numRef>
              <c:f>Sheet1!$A$29:$A$51</c:f>
              <c:numCache>
                <c:formatCode>mmm\-yy</c:formatCode>
                <c:ptCount val="23"/>
                <c:pt idx="0">
                  <c:v>41395.0</c:v>
                </c:pt>
                <c:pt idx="1">
                  <c:v>41456.0</c:v>
                </c:pt>
                <c:pt idx="2">
                  <c:v>41487.0</c:v>
                </c:pt>
                <c:pt idx="3">
                  <c:v>41518.0</c:v>
                </c:pt>
                <c:pt idx="4">
                  <c:v>41554.0</c:v>
                </c:pt>
                <c:pt idx="5">
                  <c:v>41561.0</c:v>
                </c:pt>
                <c:pt idx="6">
                  <c:v>41568.0</c:v>
                </c:pt>
                <c:pt idx="7">
                  <c:v>41575.0</c:v>
                </c:pt>
                <c:pt idx="8">
                  <c:v>41588.0</c:v>
                </c:pt>
                <c:pt idx="9">
                  <c:v>41595.0</c:v>
                </c:pt>
                <c:pt idx="10">
                  <c:v>41602.0</c:v>
                </c:pt>
                <c:pt idx="11">
                  <c:v>41609.0</c:v>
                </c:pt>
                <c:pt idx="12">
                  <c:v>41616.0</c:v>
                </c:pt>
                <c:pt idx="13">
                  <c:v>41623.0</c:v>
                </c:pt>
                <c:pt idx="14">
                  <c:v>41630.0</c:v>
                </c:pt>
                <c:pt idx="15">
                  <c:v>41637.0</c:v>
                </c:pt>
                <c:pt idx="16">
                  <c:v>41644.0</c:v>
                </c:pt>
                <c:pt idx="17">
                  <c:v>41651.0</c:v>
                </c:pt>
                <c:pt idx="18">
                  <c:v>41658.0</c:v>
                </c:pt>
                <c:pt idx="19">
                  <c:v>41665.0</c:v>
                </c:pt>
                <c:pt idx="20">
                  <c:v>41672.0</c:v>
                </c:pt>
                <c:pt idx="21">
                  <c:v>41679.0</c:v>
                </c:pt>
                <c:pt idx="22">
                  <c:v>41686.0</c:v>
                </c:pt>
              </c:numCache>
            </c:numRef>
          </c:cat>
          <c:val>
            <c:numRef>
              <c:f>Sheet1!$D$29:$D$51</c:f>
              <c:numCache>
                <c:formatCode>0.0%</c:formatCode>
                <c:ptCount val="23"/>
                <c:pt idx="0">
                  <c:v>0.0433524800659839</c:v>
                </c:pt>
                <c:pt idx="1">
                  <c:v>0.0353794000799547</c:v>
                </c:pt>
                <c:pt idx="2">
                  <c:v>0.0361461863423239</c:v>
                </c:pt>
                <c:pt idx="3">
                  <c:v>0.0421644984452911</c:v>
                </c:pt>
                <c:pt idx="4">
                  <c:v>0.0453101475019331</c:v>
                </c:pt>
                <c:pt idx="5">
                  <c:v>0.0422726314859252</c:v>
                </c:pt>
                <c:pt idx="6">
                  <c:v>0.0428462886377399</c:v>
                </c:pt>
                <c:pt idx="7">
                  <c:v>0.0428967672940781</c:v>
                </c:pt>
                <c:pt idx="8">
                  <c:v>0.0446459680345864</c:v>
                </c:pt>
                <c:pt idx="9">
                  <c:v>0.0443208843718833</c:v>
                </c:pt>
                <c:pt idx="10">
                  <c:v>0.0454654510556622</c:v>
                </c:pt>
                <c:pt idx="11">
                  <c:v>0.0448285622017653</c:v>
                </c:pt>
                <c:pt idx="12">
                  <c:v>0.0458724535041682</c:v>
                </c:pt>
                <c:pt idx="13">
                  <c:v>0.0457708191784701</c:v>
                </c:pt>
                <c:pt idx="14">
                  <c:v>0.048765863317746</c:v>
                </c:pt>
                <c:pt idx="15">
                  <c:v>0.0465909143806762</c:v>
                </c:pt>
                <c:pt idx="16">
                  <c:v>0.0456304193977234</c:v>
                </c:pt>
                <c:pt idx="17">
                  <c:v>0.04513324505192</c:v>
                </c:pt>
                <c:pt idx="18">
                  <c:v>0.0449281527186074</c:v>
                </c:pt>
                <c:pt idx="19">
                  <c:v>0.044254335060038</c:v>
                </c:pt>
                <c:pt idx="20">
                  <c:v>0.0470736794114765</c:v>
                </c:pt>
                <c:pt idx="21">
                  <c:v>0.0477459019837541</c:v>
                </c:pt>
                <c:pt idx="22">
                  <c:v>0.0516048163040228</c:v>
                </c:pt>
              </c:numCache>
            </c:numRef>
          </c:val>
          <c:smooth val="0"/>
        </c:ser>
        <c:ser>
          <c:idx val="3"/>
          <c:order val="3"/>
          <c:tx>
            <c:v>Exclusive Use Google</c:v>
          </c:tx>
          <c:marker>
            <c:symbol val="none"/>
          </c:marker>
          <c:cat>
            <c:numRef>
              <c:f>Sheet1!$A$29:$A$51</c:f>
              <c:numCache>
                <c:formatCode>mmm\-yy</c:formatCode>
                <c:ptCount val="23"/>
                <c:pt idx="0">
                  <c:v>41395.0</c:v>
                </c:pt>
                <c:pt idx="1">
                  <c:v>41456.0</c:v>
                </c:pt>
                <c:pt idx="2">
                  <c:v>41487.0</c:v>
                </c:pt>
                <c:pt idx="3">
                  <c:v>41518.0</c:v>
                </c:pt>
                <c:pt idx="4">
                  <c:v>41554.0</c:v>
                </c:pt>
                <c:pt idx="5">
                  <c:v>41561.0</c:v>
                </c:pt>
                <c:pt idx="6">
                  <c:v>41568.0</c:v>
                </c:pt>
                <c:pt idx="7">
                  <c:v>41575.0</c:v>
                </c:pt>
                <c:pt idx="8">
                  <c:v>41588.0</c:v>
                </c:pt>
                <c:pt idx="9">
                  <c:v>41595.0</c:v>
                </c:pt>
                <c:pt idx="10">
                  <c:v>41602.0</c:v>
                </c:pt>
                <c:pt idx="11">
                  <c:v>41609.0</c:v>
                </c:pt>
                <c:pt idx="12">
                  <c:v>41616.0</c:v>
                </c:pt>
                <c:pt idx="13">
                  <c:v>41623.0</c:v>
                </c:pt>
                <c:pt idx="14">
                  <c:v>41630.0</c:v>
                </c:pt>
                <c:pt idx="15">
                  <c:v>41637.0</c:v>
                </c:pt>
                <c:pt idx="16">
                  <c:v>41644.0</c:v>
                </c:pt>
                <c:pt idx="17">
                  <c:v>41651.0</c:v>
                </c:pt>
                <c:pt idx="18">
                  <c:v>41658.0</c:v>
                </c:pt>
                <c:pt idx="19">
                  <c:v>41665.0</c:v>
                </c:pt>
                <c:pt idx="20">
                  <c:v>41672.0</c:v>
                </c:pt>
                <c:pt idx="21">
                  <c:v>41679.0</c:v>
                </c:pt>
                <c:pt idx="22">
                  <c:v>41686.0</c:v>
                </c:pt>
              </c:numCache>
            </c:numRef>
          </c:cat>
          <c:val>
            <c:numRef>
              <c:f>Sheet1!$E$29:$E$51</c:f>
              <c:numCache>
                <c:formatCode>0.0%</c:formatCode>
                <c:ptCount val="23"/>
                <c:pt idx="0">
                  <c:v>0.0533505432856399</c:v>
                </c:pt>
                <c:pt idx="1">
                  <c:v>0.0458579305076233</c:v>
                </c:pt>
                <c:pt idx="2">
                  <c:v>0.0441243426040181</c:v>
                </c:pt>
                <c:pt idx="3">
                  <c:v>0.0473554097017417</c:v>
                </c:pt>
                <c:pt idx="4">
                  <c:v>0.051565577478512</c:v>
                </c:pt>
                <c:pt idx="5">
                  <c:v>0.049071835632577</c:v>
                </c:pt>
                <c:pt idx="6">
                  <c:v>0.0533633957644873</c:v>
                </c:pt>
                <c:pt idx="7">
                  <c:v>0.0503446607685679</c:v>
                </c:pt>
                <c:pt idx="8">
                  <c:v>0.0537242097293204</c:v>
                </c:pt>
                <c:pt idx="9">
                  <c:v>0.055</c:v>
                </c:pt>
                <c:pt idx="10">
                  <c:v>0.0561427720101621</c:v>
                </c:pt>
                <c:pt idx="11">
                  <c:v>0.0561196398111785</c:v>
                </c:pt>
                <c:pt idx="12">
                  <c:v>0.055</c:v>
                </c:pt>
                <c:pt idx="13">
                  <c:v>0.0620040626459643</c:v>
                </c:pt>
                <c:pt idx="14">
                  <c:v>0.0615353070268931</c:v>
                </c:pt>
                <c:pt idx="15">
                  <c:v>0.0588917538855107</c:v>
                </c:pt>
                <c:pt idx="16">
                  <c:v>0.0529610352067022</c:v>
                </c:pt>
                <c:pt idx="17">
                  <c:v>0.0559178574416524</c:v>
                </c:pt>
                <c:pt idx="18">
                  <c:v>0.0582085508636533</c:v>
                </c:pt>
                <c:pt idx="19">
                  <c:v>0.0586466866805746</c:v>
                </c:pt>
                <c:pt idx="20">
                  <c:v>0.058448214847693</c:v>
                </c:pt>
                <c:pt idx="21">
                  <c:v>0.057408463036857</c:v>
                </c:pt>
                <c:pt idx="22">
                  <c:v>0.06037556937504</c:v>
                </c:pt>
              </c:numCache>
            </c:numRef>
          </c:val>
          <c:smooth val="0"/>
        </c:ser>
        <c:dLbls>
          <c:showLegendKey val="0"/>
          <c:showVal val="0"/>
          <c:showCatName val="0"/>
          <c:showSerName val="0"/>
          <c:showPercent val="0"/>
          <c:showBubbleSize val="0"/>
        </c:dLbls>
        <c:marker val="1"/>
        <c:smooth val="0"/>
        <c:axId val="-2077672648"/>
        <c:axId val="-2084594520"/>
      </c:lineChart>
      <c:dateAx>
        <c:axId val="-2077672648"/>
        <c:scaling>
          <c:orientation val="minMax"/>
        </c:scaling>
        <c:delete val="0"/>
        <c:axPos val="b"/>
        <c:title>
          <c:tx>
            <c:rich>
              <a:bodyPr/>
              <a:lstStyle/>
              <a:p>
                <a:pPr>
                  <a:defRPr/>
                </a:pPr>
                <a:r>
                  <a:rPr lang="en-US"/>
                  <a:t>Date</a:t>
                </a:r>
              </a:p>
            </c:rich>
          </c:tx>
          <c:layout/>
          <c:overlay val="0"/>
        </c:title>
        <c:numFmt formatCode="mmm\-yy" sourceLinked="1"/>
        <c:majorTickMark val="out"/>
        <c:minorTickMark val="none"/>
        <c:tickLblPos val="nextTo"/>
        <c:crossAx val="-2084594520"/>
        <c:crosses val="autoZero"/>
        <c:auto val="1"/>
        <c:lblOffset val="100"/>
        <c:baseTimeUnit val="days"/>
        <c:majorUnit val="1.0"/>
        <c:majorTimeUnit val="months"/>
      </c:dateAx>
      <c:valAx>
        <c:axId val="-2084594520"/>
        <c:scaling>
          <c:orientation val="minMax"/>
        </c:scaling>
        <c:delete val="0"/>
        <c:axPos val="l"/>
        <c:majorGridlines/>
        <c:title>
          <c:tx>
            <c:rich>
              <a:bodyPr rot="-5400000" vert="horz"/>
              <a:lstStyle/>
              <a:p>
                <a:pPr>
                  <a:defRPr/>
                </a:pPr>
                <a:r>
                  <a:rPr lang="en-US"/>
                  <a:t>Percent of Clients using Google's P-DNS</a:t>
                </a:r>
              </a:p>
            </c:rich>
          </c:tx>
          <c:layout/>
          <c:overlay val="0"/>
        </c:title>
        <c:numFmt formatCode="0.0%" sourceLinked="1"/>
        <c:majorTickMark val="out"/>
        <c:minorTickMark val="none"/>
        <c:tickLblPos val="nextTo"/>
        <c:crossAx val="-2077672648"/>
        <c:crosses val="autoZero"/>
        <c:crossBetween val="between"/>
      </c:valAx>
    </c:plotArea>
    <c:legend>
      <c:legendPos val="r"/>
      <c:layout/>
      <c:overlay val="0"/>
    </c:legend>
    <c:plotVisOnly val="1"/>
    <c:dispBlanksAs val="gap"/>
    <c:showDLblsOverMax val="0"/>
  </c:chart>
  <c:spPr>
    <a:solidFill>
      <a:srgbClr val="FFFFFF"/>
    </a:solidFill>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953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8237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13925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2492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DE6D93D-52A0-1540-AEB8-EECED7CB2003}" type="datetimeFigureOut">
              <a:rPr lang="en-US" smtClean="0"/>
              <a:t>26/02/2014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6862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DE6D93D-52A0-1540-AEB8-EECED7CB2003}"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7240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DE6D93D-52A0-1540-AEB8-EECED7CB2003}" type="datetimeFigureOut">
              <a:rPr lang="en-US" smtClean="0"/>
              <a:t>26/02/2014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333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DE6D93D-52A0-1540-AEB8-EECED7CB2003}" type="datetimeFigureOut">
              <a:rPr lang="en-US" smtClean="0"/>
              <a:t>26/02/2014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396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6D93D-52A0-1540-AEB8-EECED7CB2003}" type="datetimeFigureOut">
              <a:rPr lang="en-US" smtClean="0"/>
              <a:t>26/02/2014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199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20387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26/02/2014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503207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D93D-52A0-1540-AEB8-EECED7CB2003}" type="datetimeFigureOut">
              <a:rPr lang="en-US" smtClean="0"/>
              <a:t>26/02/2014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7135-2536-4740-B9D4-9E759024E570}" type="slidenum">
              <a:rPr lang="en-US" smtClean="0"/>
              <a:t>‹#›</a:t>
            </a:fld>
            <a:endParaRPr lang="en-US"/>
          </a:p>
        </p:txBody>
      </p:sp>
    </p:spTree>
    <p:extLst>
      <p:ext uri="{BB962C8B-B14F-4D97-AF65-F5344CB8AC3E}">
        <p14:creationId xmlns:p14="http://schemas.microsoft.com/office/powerpoint/2010/main" val="379656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ispcol/2010-02/rollover.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DNSSEC Use</a:t>
            </a:r>
            <a:endParaRPr lang="en-US" dirty="0"/>
          </a:p>
        </p:txBody>
      </p:sp>
      <p:sp>
        <p:nvSpPr>
          <p:cNvPr id="3" name="Subtitle 2"/>
          <p:cNvSpPr>
            <a:spLocks noGrp="1"/>
          </p:cNvSpPr>
          <p:nvPr>
            <p:ph type="subTitle" idx="1"/>
          </p:nvPr>
        </p:nvSpPr>
        <p:spPr>
          <a:xfrm>
            <a:off x="1551544" y="5759442"/>
            <a:ext cx="6400800" cy="1024467"/>
          </a:xfrm>
        </p:spPr>
        <p:txBody>
          <a:bodyPr>
            <a:normAutofit/>
          </a:bodyPr>
          <a:lstStyle/>
          <a:p>
            <a:pPr algn="r"/>
            <a:r>
              <a:rPr lang="en-US" sz="2000" dirty="0" smtClean="0"/>
              <a:t>Geoff Huston </a:t>
            </a:r>
          </a:p>
          <a:p>
            <a:pPr algn="r"/>
            <a:r>
              <a:rPr lang="en-US" sz="2000" dirty="0" smtClean="0"/>
              <a:t>APNIC Labs</a:t>
            </a: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661970"/>
            <a:ext cx="933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9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50000"/>
                  </a:schemeClr>
                </a:solidFill>
                <a:latin typeface="+mn-lt"/>
              </a:rPr>
              <a:t>What proportion of the Internet’s users will perform DNSSEC validation if they are presented with a signed domain?</a:t>
            </a:r>
          </a:p>
          <a:p>
            <a:endParaRPr lang="en-US" dirty="0">
              <a:solidFill>
                <a:schemeClr val="accent6">
                  <a:lumMod val="50000"/>
                </a:schemeClr>
              </a:solidFill>
              <a:latin typeface="+mn-lt"/>
            </a:endParaRPr>
          </a:p>
          <a:p>
            <a:r>
              <a:rPr lang="en-US" dirty="0" smtClean="0">
                <a:solidFill>
                  <a:schemeClr val="accent6">
                    <a:lumMod val="50000"/>
                  </a:schemeClr>
                </a:solidFill>
                <a:latin typeface="+mn-lt"/>
              </a:rPr>
              <a:t>Where are these DNSSEC-validating users?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is the performance overhead of serving signed names?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happens when the DNSSEC signature is not valid?</a:t>
            </a:r>
            <a:endParaRPr lang="en-US" dirty="0">
              <a:solidFill>
                <a:schemeClr val="accent6">
                  <a:lumMod val="50000"/>
                </a:schemeClr>
              </a:solidFill>
              <a:latin typeface="+mn-lt"/>
            </a:endParaRPr>
          </a:p>
        </p:txBody>
      </p:sp>
    </p:spTree>
    <p:extLst>
      <p:ext uri="{BB962C8B-B14F-4D97-AF65-F5344CB8AC3E}">
        <p14:creationId xmlns:p14="http://schemas.microsoft.com/office/powerpoint/2010/main" val="129473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a:p>
            <a:pPr marL="0" indent="0">
              <a:buNone/>
            </a:pPr>
            <a:r>
              <a:rPr lang="en-US" dirty="0" smtClean="0">
                <a:latin typeface="+mn-lt"/>
              </a:rPr>
              <a:t>And an online ad system to deliver the test to a large pseudo-random set of clients</a:t>
            </a:r>
          </a:p>
        </p:txBody>
      </p:sp>
    </p:spTree>
    <p:extLst>
      <p:ext uri="{BB962C8B-B14F-4D97-AF65-F5344CB8AC3E}">
        <p14:creationId xmlns:p14="http://schemas.microsoft.com/office/powerpoint/2010/main" val="166780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sp>
        <p:nvSpPr>
          <p:cNvPr id="3" name="TextBox 2"/>
          <p:cNvSpPr txBox="1"/>
          <p:nvPr/>
        </p:nvSpPr>
        <p:spPr>
          <a:xfrm>
            <a:off x="1221893" y="1746702"/>
            <a:ext cx="7022543"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DNS resolution!</a:t>
            </a:r>
            <a:endParaRPr lang="en-US" dirty="0">
              <a:solidFill>
                <a:schemeClr val="accent6">
                  <a:lumMod val="75000"/>
                </a:schemeClr>
              </a:solidFill>
              <a:latin typeface="AhnbergHand"/>
              <a:cs typeface="AhnbergHand"/>
            </a:endParaRPr>
          </a:p>
        </p:txBody>
      </p:sp>
      <p:sp>
        <p:nvSpPr>
          <p:cNvPr id="6" name="Freeform 5"/>
          <p:cNvSpPr/>
          <p:nvPr/>
        </p:nvSpPr>
        <p:spPr>
          <a:xfrm>
            <a:off x="3253563"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361000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7520007"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117306" y="6246604"/>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7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5423943" y="1438276"/>
            <a:ext cx="3648620" cy="646331"/>
          </a:xfrm>
          <a:prstGeom prst="rect">
            <a:avLst/>
          </a:prstGeom>
          <a:noFill/>
        </p:spPr>
        <p:txBody>
          <a:bodyPr wrap="square" rtlCol="0">
            <a:spAutoFit/>
          </a:bodyPr>
          <a:lstStyle/>
          <a:p>
            <a:pPr algn="r"/>
            <a:r>
              <a:rPr lang="en-US" dirty="0" smtClean="0">
                <a:solidFill>
                  <a:srgbClr val="E46C0A"/>
                </a:solidFill>
                <a:latin typeface="AhnbergHand"/>
                <a:cs typeface="AhnbergHand"/>
              </a:rPr>
              <a:t>The best model we can use for DNS resolution</a:t>
            </a:r>
            <a:endParaRPr lang="en-US" dirty="0">
              <a:solidFill>
                <a:srgbClr val="E46C0A"/>
              </a:solidFill>
              <a:latin typeface="AhnbergHand"/>
              <a:cs typeface="AhnbergHand"/>
            </a:endParaRPr>
          </a:p>
        </p:txBody>
      </p:sp>
    </p:spTree>
    <p:extLst>
      <p:ext uri="{BB962C8B-B14F-4D97-AF65-F5344CB8AC3E}">
        <p14:creationId xmlns:p14="http://schemas.microsoft.com/office/powerpoint/2010/main" val="241924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98150" y="5967418"/>
            <a:ext cx="7423277" cy="646331"/>
          </a:xfrm>
          <a:prstGeom prst="rect">
            <a:avLst/>
          </a:prstGeom>
          <a:noFill/>
        </p:spPr>
        <p:txBody>
          <a:bodyPr wrap="none" rtlCol="0">
            <a:spAutoFit/>
          </a:bodyPr>
          <a:lstStyle/>
          <a:p>
            <a:pPr algn="ctr"/>
            <a:r>
              <a:rPr lang="en-US" dirty="0" smtClean="0">
                <a:solidFill>
                  <a:srgbClr val="E46C0A"/>
                </a:solidFill>
                <a:latin typeface="AhnbergHand"/>
                <a:cs typeface="AhnbergHand"/>
              </a:rPr>
              <a:t>If we combine www and </a:t>
            </a:r>
            <a:r>
              <a:rPr lang="en-US" dirty="0" err="1" smtClean="0">
                <a:solidFill>
                  <a:srgbClr val="E46C0A"/>
                </a:solidFill>
                <a:latin typeface="AhnbergHand"/>
                <a:cs typeface="AhnbergHand"/>
              </a:rPr>
              <a:t>dns</a:t>
            </a:r>
            <a:r>
              <a:rPr lang="en-US" dirty="0" smtClean="0">
                <a:solidFill>
                  <a:srgbClr val="E46C0A"/>
                </a:solidFill>
                <a:latin typeface="AhnbergHand"/>
                <a:cs typeface="AhnbergHand"/>
              </a:rPr>
              <a:t> data we can map clients to the</a:t>
            </a:r>
          </a:p>
          <a:p>
            <a:pPr algn="ctr"/>
            <a:r>
              <a:rPr lang="en-US" dirty="0">
                <a:solidFill>
                  <a:srgbClr val="E46C0A"/>
                </a:solidFill>
                <a:latin typeface="AhnbergHand"/>
                <a:cs typeface="AhnbergHand"/>
              </a:rPr>
              <a:t>v</a:t>
            </a:r>
            <a:r>
              <a:rPr lang="en-US" dirty="0" smtClean="0">
                <a:solidFill>
                  <a:srgbClr val="E46C0A"/>
                </a:solidFill>
                <a:latin typeface="AhnbergHand"/>
                <a:cs typeface="AhnbergHand"/>
              </a:rPr>
              <a:t>isible resolvers that query our server</a:t>
            </a:r>
            <a:endParaRPr lang="en-US" dirty="0">
              <a:solidFill>
                <a:srgbClr val="E46C0A"/>
              </a:solidFill>
              <a:latin typeface="AhnbergHand"/>
              <a:cs typeface="AhnbergHand"/>
            </a:endParaRPr>
          </a:p>
        </p:txBody>
      </p:sp>
      <p:sp>
        <p:nvSpPr>
          <p:cNvPr id="3" name="Freeform 2"/>
          <p:cNvSpPr/>
          <p:nvPr/>
        </p:nvSpPr>
        <p:spPr>
          <a:xfrm>
            <a:off x="538925" y="1797449"/>
            <a:ext cx="5285410" cy="1462063"/>
          </a:xfrm>
          <a:custGeom>
            <a:avLst/>
            <a:gdLst>
              <a:gd name="connsiteX0" fmla="*/ 1133242 w 5285410"/>
              <a:gd name="connsiteY0" fmla="*/ 933051 h 1462063"/>
              <a:gd name="connsiteX1" fmla="*/ 709908 w 5285410"/>
              <a:gd name="connsiteY1" fmla="*/ 361551 h 1462063"/>
              <a:gd name="connsiteX2" fmla="*/ 138408 w 5285410"/>
              <a:gd name="connsiteY2" fmla="*/ 573218 h 1462063"/>
              <a:gd name="connsiteX3" fmla="*/ 64325 w 5285410"/>
              <a:gd name="connsiteY3" fmla="*/ 1261134 h 1462063"/>
              <a:gd name="connsiteX4" fmla="*/ 942742 w 5285410"/>
              <a:gd name="connsiteY4" fmla="*/ 1441051 h 1462063"/>
              <a:gd name="connsiteX5" fmla="*/ 1291992 w 5285410"/>
              <a:gd name="connsiteY5" fmla="*/ 858968 h 1462063"/>
              <a:gd name="connsiteX6" fmla="*/ 1471908 w 5285410"/>
              <a:gd name="connsiteY6" fmla="*/ 795468 h 1462063"/>
              <a:gd name="connsiteX7" fmla="*/ 3842575 w 5285410"/>
              <a:gd name="connsiteY7" fmla="*/ 223968 h 1462063"/>
              <a:gd name="connsiteX8" fmla="*/ 3958992 w 5285410"/>
              <a:gd name="connsiteY8" fmla="*/ 255718 h 1462063"/>
              <a:gd name="connsiteX9" fmla="*/ 3779075 w 5285410"/>
              <a:gd name="connsiteY9" fmla="*/ 731968 h 1462063"/>
              <a:gd name="connsiteX10" fmla="*/ 3863742 w 5285410"/>
              <a:gd name="connsiteY10" fmla="*/ 1049468 h 1462063"/>
              <a:gd name="connsiteX11" fmla="*/ 4805658 w 5285410"/>
              <a:gd name="connsiteY11" fmla="*/ 1155301 h 1462063"/>
              <a:gd name="connsiteX12" fmla="*/ 5218408 w 5285410"/>
              <a:gd name="connsiteY12" fmla="*/ 742551 h 1462063"/>
              <a:gd name="connsiteX13" fmla="*/ 5165492 w 5285410"/>
              <a:gd name="connsiteY13" fmla="*/ 54634 h 1462063"/>
              <a:gd name="connsiteX14" fmla="*/ 4085992 w 5285410"/>
              <a:gd name="connsiteY14" fmla="*/ 44051 h 14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5410" h="1462063">
                <a:moveTo>
                  <a:pt x="1133242" y="933051"/>
                </a:moveTo>
                <a:cubicBezTo>
                  <a:pt x="1004478" y="677287"/>
                  <a:pt x="875714" y="421523"/>
                  <a:pt x="709908" y="361551"/>
                </a:cubicBezTo>
                <a:cubicBezTo>
                  <a:pt x="544102" y="301579"/>
                  <a:pt x="246005" y="423287"/>
                  <a:pt x="138408" y="573218"/>
                </a:cubicBezTo>
                <a:cubicBezTo>
                  <a:pt x="30811" y="723149"/>
                  <a:pt x="-69731" y="1116495"/>
                  <a:pt x="64325" y="1261134"/>
                </a:cubicBezTo>
                <a:cubicBezTo>
                  <a:pt x="198381" y="1405773"/>
                  <a:pt x="738131" y="1508079"/>
                  <a:pt x="942742" y="1441051"/>
                </a:cubicBezTo>
                <a:cubicBezTo>
                  <a:pt x="1147353" y="1374023"/>
                  <a:pt x="1203798" y="966565"/>
                  <a:pt x="1291992" y="858968"/>
                </a:cubicBezTo>
                <a:cubicBezTo>
                  <a:pt x="1380186" y="751371"/>
                  <a:pt x="1471908" y="795468"/>
                  <a:pt x="1471908" y="795468"/>
                </a:cubicBezTo>
                <a:lnTo>
                  <a:pt x="3842575" y="223968"/>
                </a:lnTo>
                <a:cubicBezTo>
                  <a:pt x="4257089" y="134010"/>
                  <a:pt x="3969575" y="171051"/>
                  <a:pt x="3958992" y="255718"/>
                </a:cubicBezTo>
                <a:cubicBezTo>
                  <a:pt x="3948409" y="340385"/>
                  <a:pt x="3794950" y="599676"/>
                  <a:pt x="3779075" y="731968"/>
                </a:cubicBezTo>
                <a:cubicBezTo>
                  <a:pt x="3763200" y="864260"/>
                  <a:pt x="3692645" y="978913"/>
                  <a:pt x="3863742" y="1049468"/>
                </a:cubicBezTo>
                <a:cubicBezTo>
                  <a:pt x="4034839" y="1120023"/>
                  <a:pt x="4579880" y="1206454"/>
                  <a:pt x="4805658" y="1155301"/>
                </a:cubicBezTo>
                <a:cubicBezTo>
                  <a:pt x="5031436" y="1104148"/>
                  <a:pt x="5158436" y="925995"/>
                  <a:pt x="5218408" y="742551"/>
                </a:cubicBezTo>
                <a:cubicBezTo>
                  <a:pt x="5278380" y="559107"/>
                  <a:pt x="5354228" y="171051"/>
                  <a:pt x="5165492" y="54634"/>
                </a:cubicBezTo>
                <a:cubicBezTo>
                  <a:pt x="4976756" y="-61783"/>
                  <a:pt x="4085992" y="44051"/>
                  <a:pt x="4085992" y="44051"/>
                </a:cubicBezTo>
              </a:path>
            </a:pathLst>
          </a:custGeom>
          <a:ln w="762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059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smtClean="0">
                <a:latin typeface="+mn-lt"/>
              </a:rPr>
              <a:t>That it’s hard to talk about “</a:t>
            </a:r>
            <a:r>
              <a:rPr lang="en-US" sz="2800" dirty="0" smtClean="0">
                <a:solidFill>
                  <a:srgbClr val="E46C0A"/>
                </a:solidFill>
                <a:latin typeface="+mn-lt"/>
              </a:rPr>
              <a:t>all resolvers</a:t>
            </a:r>
            <a:r>
              <a:rPr lang="en-US" sz="2800" dirty="0" smtClean="0">
                <a:latin typeface="+mn-lt"/>
              </a:rPr>
              <a:t>” </a:t>
            </a:r>
          </a:p>
          <a:p>
            <a:pPr lvl="1"/>
            <a:r>
              <a:rPr lang="en-US" sz="2400" dirty="0" smtClean="0">
                <a:latin typeface="+mn-lt"/>
              </a:rPr>
              <a:t>We don</a:t>
            </a:r>
            <a:r>
              <a:rPr lang="fr-FR" sz="2400" dirty="0" smtClean="0">
                <a:latin typeface="+mn-lt"/>
              </a:rPr>
              <a:t>’</a:t>
            </a:r>
            <a:r>
              <a:rPr lang="en-US" sz="2400" dirty="0" smtClean="0">
                <a:latin typeface="+mn-lt"/>
              </a:rPr>
              <a:t>t know the ratio of the number of resolvers we cannot see compared to the resolvers we can see from the perspective of an authoritative name server</a:t>
            </a:r>
          </a:p>
          <a:p>
            <a:pPr lvl="1"/>
            <a:endParaRPr lang="en-US" sz="2400" dirty="0">
              <a:latin typeface="+mn-lt"/>
            </a:endParaRPr>
          </a:p>
          <a:p>
            <a:pPr marL="0" indent="0">
              <a:buNone/>
            </a:pPr>
            <a:r>
              <a:rPr lang="en-US" sz="2800" dirty="0" smtClean="0">
                <a:latin typeface="+mn-lt"/>
              </a:rPr>
              <a:t>We can only talk about “</a:t>
            </a:r>
            <a:r>
              <a:rPr lang="en-US" sz="2800" dirty="0" smtClean="0">
                <a:solidFill>
                  <a:srgbClr val="E46C0A"/>
                </a:solidFill>
                <a:latin typeface="+mn-lt"/>
              </a:rPr>
              <a:t>visible resolvers</a:t>
            </a:r>
            <a:r>
              <a:rPr lang="en-US" sz="2800" dirty="0" smtClean="0">
                <a:latin typeface="+mn-lt"/>
              </a:rPr>
              <a:t>”</a:t>
            </a:r>
          </a:p>
          <a:p>
            <a:endParaRPr lang="en-US" sz="2800" dirty="0" smtClean="0">
              <a:latin typeface="+mn-lt"/>
            </a:endParaRPr>
          </a:p>
        </p:txBody>
      </p:sp>
    </p:spTree>
    <p:extLst>
      <p:ext uri="{BB962C8B-B14F-4D97-AF65-F5344CB8AC3E}">
        <p14:creationId xmlns:p14="http://schemas.microsoft.com/office/powerpoint/2010/main" val="173277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984807"/>
                </a:solidFill>
                <a:latin typeface="+mn-lt"/>
              </a:rPr>
              <a:t>And there is an added issue here:</a:t>
            </a:r>
          </a:p>
          <a:p>
            <a:pPr lvl="1"/>
            <a:r>
              <a:rPr lang="en-US" sz="2400" dirty="0" smtClean="0">
                <a:solidFill>
                  <a:srgbClr val="984807"/>
                </a:solidFill>
                <a:latin typeface="+mn-lt"/>
              </a:rPr>
              <a:t>It can be hard to tell the difference between a visible resolver performing DNSSEC validation and an occluded validating resolver performing validation via a visible non-validating forwarder </a:t>
            </a:r>
          </a:p>
          <a:p>
            <a:pPr lvl="1"/>
            <a:endParaRPr lang="en-US" sz="2400" dirty="0">
              <a:solidFill>
                <a:srgbClr val="984807"/>
              </a:solidFill>
              <a:latin typeface="+mn-lt"/>
            </a:endParaRPr>
          </a:p>
          <a:p>
            <a:pPr marL="266700" lvl="1" indent="0">
              <a:buNone/>
            </a:pPr>
            <a:endParaRPr lang="en-US" sz="2400" dirty="0">
              <a:solidFill>
                <a:srgbClr val="984807"/>
              </a:solidFill>
              <a:latin typeface="+mn-lt"/>
            </a:endParaRPr>
          </a:p>
        </p:txBody>
      </p:sp>
      <p:sp>
        <p:nvSpPr>
          <p:cNvPr id="4" name="TextBox 3"/>
          <p:cNvSpPr txBox="1"/>
          <p:nvPr/>
        </p:nvSpPr>
        <p:spPr>
          <a:xfrm rot="20896294">
            <a:off x="1216923" y="4353031"/>
            <a:ext cx="7106759" cy="984885"/>
          </a:xfrm>
          <a:prstGeom prst="rect">
            <a:avLst/>
          </a:prstGeom>
          <a:noFill/>
        </p:spPr>
        <p:txBody>
          <a:bodyPr wrap="square" rtlCol="0">
            <a:spAutoFit/>
          </a:bodyPr>
          <a:lstStyle/>
          <a:p>
            <a:pPr marL="0" lvl="1"/>
            <a:r>
              <a:rPr lang="en-US" sz="2000" dirty="0">
                <a:solidFill>
                  <a:schemeClr val="bg1">
                    <a:lumMod val="65000"/>
                  </a:schemeClr>
                </a:solidFill>
                <a:latin typeface="AhnbergHand"/>
                <a:cs typeface="AhnbergHand"/>
              </a:rPr>
              <a:t>(Yes, I know it’s a subtle distinction, but it makes looking at RESOLVERS difficult!)</a:t>
            </a:r>
          </a:p>
          <a:p>
            <a:endParaRPr lang="en-US" dirty="0"/>
          </a:p>
        </p:txBody>
      </p:sp>
    </p:spTree>
    <p:extLst>
      <p:ext uri="{BB962C8B-B14F-4D97-AF65-F5344CB8AC3E}">
        <p14:creationId xmlns:p14="http://schemas.microsoft.com/office/powerpoint/2010/main" val="39918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n-lt"/>
              </a:rPr>
              <a:t>I</a:t>
            </a:r>
            <a:r>
              <a:rPr lang="en-US" dirty="0" smtClean="0">
                <a:latin typeface="+mn-lt"/>
              </a:rPr>
              <a:t>t’s easier to talk about </a:t>
            </a:r>
            <a:r>
              <a:rPr lang="en-US" dirty="0" smtClean="0">
                <a:solidFill>
                  <a:schemeClr val="accent2">
                    <a:lumMod val="75000"/>
                  </a:schemeClr>
                </a:solidFill>
                <a:latin typeface="+mn-lt"/>
              </a:rPr>
              <a:t>end clients </a:t>
            </a:r>
            <a:r>
              <a:rPr lang="en-US" dirty="0" smtClean="0">
                <a:latin typeface="+mn-lt"/>
              </a:rPr>
              <a:t>rather than </a:t>
            </a:r>
            <a:r>
              <a:rPr lang="en-US" dirty="0" smtClean="0">
                <a:solidFill>
                  <a:schemeClr val="accent2">
                    <a:lumMod val="75000"/>
                  </a:schemeClr>
                </a:solidFill>
                <a:latin typeface="+mn-lt"/>
              </a:rPr>
              <a:t>resolvers</a:t>
            </a:r>
            <a:r>
              <a:rPr lang="en-US" dirty="0" smtClean="0">
                <a:latin typeface="+mn-lt"/>
              </a:rPr>
              <a:t>, and whether these end clients use / don’t use a DNS resolution service that performs DNSSEC validation</a:t>
            </a:r>
            <a:endParaRPr lang="en-US" dirty="0">
              <a:latin typeface="+mn-lt"/>
            </a:endParaRPr>
          </a:p>
        </p:txBody>
      </p:sp>
      <p:sp>
        <p:nvSpPr>
          <p:cNvPr id="6" name="Freeform 5"/>
          <p:cNvSpPr/>
          <p:nvPr/>
        </p:nvSpPr>
        <p:spPr>
          <a:xfrm>
            <a:off x="4305269" y="1534160"/>
            <a:ext cx="1989437" cy="649706"/>
          </a:xfrm>
          <a:custGeom>
            <a:avLst/>
            <a:gdLst>
              <a:gd name="connsiteX0" fmla="*/ 1811051 w 1989437"/>
              <a:gd name="connsiteY0" fmla="*/ 172720 h 649706"/>
              <a:gd name="connsiteX1" fmla="*/ 998251 w 1989437"/>
              <a:gd name="connsiteY1" fmla="*/ 40640 h 649706"/>
              <a:gd name="connsiteX2" fmla="*/ 33051 w 1989437"/>
              <a:gd name="connsiteY2" fmla="*/ 314960 h 649706"/>
              <a:gd name="connsiteX3" fmla="*/ 368331 w 1989437"/>
              <a:gd name="connsiteY3" fmla="*/ 619760 h 649706"/>
              <a:gd name="connsiteX4" fmla="*/ 1750091 w 1989437"/>
              <a:gd name="connsiteY4" fmla="*/ 609600 h 649706"/>
              <a:gd name="connsiteX5" fmla="*/ 1983771 w 1989437"/>
              <a:gd name="connsiteY5" fmla="*/ 365760 h 649706"/>
              <a:gd name="connsiteX6" fmla="*/ 1689131 w 1989437"/>
              <a:gd name="connsiteY6" fmla="*/ 0 h 64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437" h="649706">
                <a:moveTo>
                  <a:pt x="1811051" y="172720"/>
                </a:moveTo>
                <a:cubicBezTo>
                  <a:pt x="1552817" y="94826"/>
                  <a:pt x="1294584" y="16933"/>
                  <a:pt x="998251" y="40640"/>
                </a:cubicBezTo>
                <a:cubicBezTo>
                  <a:pt x="701918" y="64347"/>
                  <a:pt x="138038" y="218440"/>
                  <a:pt x="33051" y="314960"/>
                </a:cubicBezTo>
                <a:cubicBezTo>
                  <a:pt x="-71936" y="411480"/>
                  <a:pt x="82158" y="570653"/>
                  <a:pt x="368331" y="619760"/>
                </a:cubicBezTo>
                <a:cubicBezTo>
                  <a:pt x="654504" y="668867"/>
                  <a:pt x="1480851" y="651933"/>
                  <a:pt x="1750091" y="609600"/>
                </a:cubicBezTo>
                <a:cubicBezTo>
                  <a:pt x="2019331" y="567267"/>
                  <a:pt x="1993931" y="467360"/>
                  <a:pt x="1983771" y="365760"/>
                </a:cubicBezTo>
                <a:cubicBezTo>
                  <a:pt x="1973611" y="264160"/>
                  <a:pt x="1689131" y="0"/>
                  <a:pt x="1689131" y="0"/>
                </a:cubicBezTo>
              </a:path>
            </a:pathLst>
          </a:custGeom>
          <a:ln>
            <a:solidFill>
              <a:srgbClr val="73599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886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Some Results</a:t>
            </a:r>
            <a:endParaRPr lang="en-US" dirty="0"/>
          </a:p>
        </p:txBody>
      </p:sp>
      <p:sp>
        <p:nvSpPr>
          <p:cNvPr id="3" name="Content Placeholder 2"/>
          <p:cNvSpPr>
            <a:spLocks noGrp="1"/>
          </p:cNvSpPr>
          <p:nvPr>
            <p:ph idx="1"/>
          </p:nvPr>
        </p:nvSpPr>
        <p:spPr>
          <a:xfrm>
            <a:off x="554567" y="1581150"/>
            <a:ext cx="8229600" cy="4525963"/>
          </a:xfrm>
        </p:spPr>
        <p:txBody>
          <a:bodyPr>
            <a:normAutofit/>
          </a:bodyPr>
          <a:lstStyle/>
          <a:p>
            <a:pPr marL="0" indent="0">
              <a:buNone/>
            </a:pPr>
            <a:r>
              <a:rPr lang="en-US" sz="2800" dirty="0" smtClean="0">
                <a:latin typeface="+mn-lt"/>
              </a:rPr>
              <a:t>December 2013</a:t>
            </a:r>
          </a:p>
          <a:p>
            <a:pPr lvl="1"/>
            <a:r>
              <a:rPr lang="en-US" sz="2400" dirty="0" smtClean="0">
                <a:latin typeface="+mn-lt"/>
              </a:rPr>
              <a:t>Presented: 5,683,295 </a:t>
            </a:r>
            <a:r>
              <a:rPr lang="en-US" sz="2000" dirty="0" smtClean="0">
                <a:latin typeface="+mn-lt"/>
              </a:rPr>
              <a:t>experiments to clients</a:t>
            </a:r>
          </a:p>
          <a:p>
            <a:pPr lvl="1"/>
            <a:r>
              <a:rPr lang="en-US" sz="2400" dirty="0" smtClean="0">
                <a:latin typeface="+mn-lt"/>
              </a:rPr>
              <a:t>Reported: 4,978,829 </a:t>
            </a:r>
            <a:r>
              <a:rPr lang="en-US" sz="1800" dirty="0" smtClean="0">
                <a:latin typeface="+mn-lt"/>
              </a:rPr>
              <a:t>experiments that ran to “completion”</a:t>
            </a:r>
            <a:endParaRPr lang="en-US" sz="2400" dirty="0" smtClean="0">
              <a:latin typeface="+mn-lt"/>
            </a:endParaRPr>
          </a:p>
          <a:p>
            <a:pPr lvl="1"/>
            <a:endParaRPr lang="en-US" sz="2400" dirty="0" smtClean="0">
              <a:latin typeface="+mn-lt"/>
            </a:endParaRPr>
          </a:p>
          <a:p>
            <a:pPr marL="457200" lvl="1" indent="0">
              <a:buNone/>
            </a:pPr>
            <a:r>
              <a:rPr lang="en-US" sz="2400" dirty="0" smtClean="0">
                <a:latin typeface="+mn-lt"/>
              </a:rPr>
              <a:t>Web results for clients:</a:t>
            </a:r>
            <a:endParaRPr lang="en-US" sz="2400" dirty="0">
              <a:latin typeface="+mn-lt"/>
            </a:endParaRPr>
          </a:p>
          <a:p>
            <a:pPr lvl="1"/>
            <a:r>
              <a:rPr lang="en-US" sz="2400" dirty="0" smtClean="0">
                <a:latin typeface="+mn-lt"/>
              </a:rPr>
              <a:t>Did Not Fetch invalidly signed object: </a:t>
            </a:r>
            <a:r>
              <a:rPr lang="en-US" sz="2400" b="1" dirty="0" smtClean="0">
                <a:solidFill>
                  <a:schemeClr val="accent6">
                    <a:lumMod val="50000"/>
                  </a:schemeClr>
                </a:solidFill>
                <a:latin typeface="+mn-lt"/>
              </a:rPr>
              <a:t>7.1</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all URLs: </a:t>
            </a:r>
            <a:r>
              <a:rPr lang="en-US" sz="2400" b="1" dirty="0" smtClean="0">
                <a:solidFill>
                  <a:srgbClr val="984807"/>
                </a:solidFill>
                <a:latin typeface="+mn-lt"/>
              </a:rPr>
              <a:t>92.9</a:t>
            </a:r>
            <a:r>
              <a:rPr lang="en-US" sz="2400" b="1" dirty="0">
                <a:solidFill>
                  <a:schemeClr val="accent6">
                    <a:lumMod val="50000"/>
                  </a:schemeClr>
                </a:solidFill>
                <a:latin typeface="+mn-lt"/>
                <a:cs typeface="Comic Sans MS"/>
              </a:rPr>
              <a:t>%</a:t>
            </a:r>
            <a:endParaRPr lang="en-US" sz="2400" b="1" dirty="0">
              <a:solidFill>
                <a:srgbClr val="984807"/>
              </a:solidFill>
              <a:latin typeface="+mn-lt"/>
            </a:endParaRPr>
          </a:p>
        </p:txBody>
      </p:sp>
    </p:spTree>
    <p:extLst>
      <p:ext uri="{BB962C8B-B14F-4D97-AF65-F5344CB8AC3E}">
        <p14:creationId xmlns:p14="http://schemas.microsoft.com/office/powerpoint/2010/main" val="332979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Tree>
    <p:extLst>
      <p:ext uri="{BB962C8B-B14F-4D97-AF65-F5344CB8AC3E}">
        <p14:creationId xmlns:p14="http://schemas.microsoft.com/office/powerpoint/2010/main" val="292589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72903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
        <p:nvSpPr>
          <p:cNvPr id="4" name="TextBox 3"/>
          <p:cNvSpPr txBox="1"/>
          <p:nvPr/>
        </p:nvSpPr>
        <p:spPr>
          <a:xfrm rot="21343789">
            <a:off x="418506" y="3831744"/>
            <a:ext cx="8079066" cy="1200329"/>
          </a:xfrm>
          <a:prstGeom prst="rect">
            <a:avLst/>
          </a:prstGeom>
          <a:noFill/>
        </p:spPr>
        <p:txBody>
          <a:bodyPr wrap="none" rtlCol="0">
            <a:spAutoFit/>
          </a:bodyPr>
          <a:lstStyle/>
          <a:p>
            <a:r>
              <a:rPr lang="en-US" dirty="0">
                <a:solidFill>
                  <a:schemeClr val="accent6">
                    <a:lumMod val="50000"/>
                  </a:schemeClr>
                </a:solidFill>
                <a:latin typeface="AhnbergHand"/>
                <a:cs typeface="AhnbergHand"/>
              </a:rPr>
              <a:t>Well, not really, due to the experimental technique.</a:t>
            </a:r>
          </a:p>
          <a:p>
            <a:endParaRPr lang="en-US" dirty="0">
              <a:solidFill>
                <a:schemeClr val="accent6">
                  <a:lumMod val="50000"/>
                </a:schemeClr>
              </a:solidFill>
              <a:latin typeface="AhnbergHand"/>
              <a:cs typeface="AhnbergHand"/>
            </a:endParaRPr>
          </a:p>
          <a:p>
            <a:r>
              <a:rPr lang="en-US" dirty="0">
                <a:solidFill>
                  <a:schemeClr val="accent6">
                    <a:lumMod val="50000"/>
                  </a:schemeClr>
                </a:solidFill>
                <a:latin typeface="AhnbergHand"/>
                <a:cs typeface="AhnbergHand"/>
              </a:rPr>
              <a:t>We can learn more if we look at the logs of the DNS queries…</a:t>
            </a:r>
          </a:p>
          <a:p>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75944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these Results</a:t>
            </a:r>
            <a:endParaRPr lang="en-US" dirty="0"/>
          </a:p>
        </p:txBody>
      </p:sp>
      <p:sp>
        <p:nvSpPr>
          <p:cNvPr id="3" name="Content Placeholder 2"/>
          <p:cNvSpPr>
            <a:spLocks noGrp="1"/>
          </p:cNvSpPr>
          <p:nvPr>
            <p:ph idx="1"/>
          </p:nvPr>
        </p:nvSpPr>
        <p:spPr>
          <a:xfrm>
            <a:off x="190073" y="1600200"/>
            <a:ext cx="8953927" cy="4525963"/>
          </a:xfrm>
        </p:spPr>
        <p:txBody>
          <a:bodyPr>
            <a:noAutofit/>
          </a:bodyPr>
          <a:lstStyle/>
          <a:p>
            <a:pPr marL="0" indent="0">
              <a:buNone/>
            </a:pPr>
            <a:r>
              <a:rPr lang="en-US" sz="2800" dirty="0" smtClean="0">
                <a:latin typeface="+mn-lt"/>
              </a:rPr>
              <a:t>December 2013</a:t>
            </a:r>
          </a:p>
          <a:p>
            <a:pPr lvl="1"/>
            <a:r>
              <a:rPr lang="en-US" sz="2400" dirty="0">
                <a:latin typeface="+mn-lt"/>
              </a:rPr>
              <a:t>Presented: </a:t>
            </a:r>
            <a:r>
              <a:rPr lang="en-US" sz="2400" dirty="0" smtClean="0">
                <a:latin typeface="+mn-lt"/>
              </a:rPr>
              <a:t>5,683,295 </a:t>
            </a:r>
            <a:r>
              <a:rPr lang="en-US" sz="2000" dirty="0">
                <a:latin typeface="+mn-lt"/>
              </a:rPr>
              <a:t>experiments</a:t>
            </a:r>
          </a:p>
          <a:p>
            <a:pPr lvl="1"/>
            <a:r>
              <a:rPr lang="en-US" sz="2400" dirty="0">
                <a:latin typeface="+mn-lt"/>
              </a:rPr>
              <a:t>Reported: </a:t>
            </a:r>
            <a:r>
              <a:rPr lang="en-US" sz="2400" dirty="0" smtClean="0">
                <a:latin typeface="+mn-lt"/>
              </a:rPr>
              <a:t>4,978,929 </a:t>
            </a:r>
            <a:r>
              <a:rPr lang="en-US" sz="1800" dirty="0">
                <a:latin typeface="+mn-lt"/>
              </a:rPr>
              <a:t>experiments that ran to “completion”</a:t>
            </a:r>
            <a:endParaRPr lang="en-US" sz="2400" dirty="0">
              <a:latin typeface="+mn-lt"/>
            </a:endParaRPr>
          </a:p>
          <a:p>
            <a:pPr lvl="1"/>
            <a:endParaRPr lang="en-US" sz="2400" dirty="0" smtClean="0">
              <a:latin typeface="+mn-lt"/>
            </a:endParaRPr>
          </a:p>
          <a:p>
            <a:pPr marL="457200" lvl="1" indent="0">
              <a:buNone/>
            </a:pPr>
            <a:r>
              <a:rPr lang="en-US" sz="2400" dirty="0" smtClean="0">
                <a:latin typeface="+mn-lt"/>
              </a:rPr>
              <a:t>Web + DNS query log results for clients:</a:t>
            </a:r>
            <a:endParaRPr lang="en-US" sz="2400" dirty="0">
              <a:latin typeface="+mn-lt"/>
            </a:endParaRPr>
          </a:p>
          <a:p>
            <a:pPr lvl="1"/>
            <a:r>
              <a:rPr lang="en-US" sz="2400" dirty="0" smtClean="0">
                <a:latin typeface="+mn-lt"/>
              </a:rPr>
              <a:t>Performed DNSSEC signature validation and did not fetch the invalidly signed object: </a:t>
            </a:r>
            <a:r>
              <a:rPr lang="en-US" sz="2400" b="1" dirty="0" smtClean="0">
                <a:solidFill>
                  <a:srgbClr val="984807"/>
                </a:solidFill>
                <a:latin typeface="+mn-lt"/>
              </a:rPr>
              <a:t>6.8</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DNSSEC RRs, but then retrieved the invalidly signed object anyway: </a:t>
            </a:r>
            <a:r>
              <a:rPr lang="en-US" sz="2400" b="1" dirty="0" smtClean="0">
                <a:solidFill>
                  <a:srgbClr val="984807"/>
                </a:solidFill>
                <a:latin typeface="+mn-lt"/>
              </a:rPr>
              <a:t>4.7</a:t>
            </a:r>
            <a:r>
              <a:rPr lang="en-US" sz="2400" b="1" dirty="0">
                <a:solidFill>
                  <a:schemeClr val="accent6">
                    <a:lumMod val="50000"/>
                  </a:schemeClr>
                </a:solidFill>
                <a:latin typeface="+mn-lt"/>
                <a:cs typeface="Comic Sans MS"/>
              </a:rPr>
              <a:t>%</a:t>
            </a:r>
            <a:r>
              <a:rPr lang="en-US" sz="2400" dirty="0" smtClean="0">
                <a:latin typeface="+mn-lt"/>
              </a:rPr>
              <a:t> </a:t>
            </a:r>
          </a:p>
          <a:p>
            <a:pPr lvl="1"/>
            <a:r>
              <a:rPr lang="en-US" sz="2400" dirty="0" smtClean="0">
                <a:latin typeface="+mn-lt"/>
              </a:rPr>
              <a:t>Did not have a DNSSEC clue</a:t>
            </a:r>
            <a:r>
              <a:rPr lang="en-US" sz="2400" dirty="0">
                <a:latin typeface="+mn-lt"/>
              </a:rPr>
              <a:t> </a:t>
            </a:r>
            <a:r>
              <a:rPr lang="en-US" sz="2400" dirty="0" smtClean="0">
                <a:latin typeface="+mn-lt"/>
              </a:rPr>
              <a:t>at all - only fetched A RRs: </a:t>
            </a:r>
            <a:r>
              <a:rPr lang="en-US" sz="2400" b="1" dirty="0" smtClean="0">
                <a:solidFill>
                  <a:srgbClr val="984807"/>
                </a:solidFill>
                <a:latin typeface="+mn-lt"/>
              </a:rPr>
              <a:t>88.5</a:t>
            </a:r>
            <a:r>
              <a:rPr lang="en-US" sz="2400" b="1" dirty="0">
                <a:solidFill>
                  <a:schemeClr val="accent6">
                    <a:lumMod val="50000"/>
                  </a:schemeClr>
                </a:solidFill>
                <a:latin typeface="+mn-lt"/>
                <a:cs typeface="Comic Sans MS"/>
              </a:rPr>
              <a:t>%</a:t>
            </a:r>
            <a:endParaRPr lang="en-US" sz="2400" b="1" dirty="0" smtClean="0">
              <a:solidFill>
                <a:srgbClr val="984807"/>
              </a:solidFill>
              <a:latin typeface="+mn-lt"/>
            </a:endParaRPr>
          </a:p>
        </p:txBody>
      </p:sp>
    </p:spTree>
    <p:extLst>
      <p:ext uri="{BB962C8B-B14F-4D97-AF65-F5344CB8AC3E}">
        <p14:creationId xmlns:p14="http://schemas.microsoft.com/office/powerpoint/2010/main" val="20884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That </a:t>
            </a:r>
            <a:r>
              <a:rPr lang="en-US" b="1" dirty="0" smtClean="0">
                <a:solidFill>
                  <a:srgbClr val="984807"/>
                </a:solidFill>
                <a:latin typeface="+mn-lt"/>
              </a:rPr>
              <a:t>6.8</a:t>
            </a:r>
            <a:r>
              <a:rPr lang="en-US" b="1" dirty="0">
                <a:solidFill>
                  <a:srgbClr val="984807"/>
                </a:solidFill>
                <a:latin typeface="+mn-lt"/>
                <a:cs typeface="Comic Sans MS"/>
              </a:rPr>
              <a:t>%</a:t>
            </a:r>
            <a:r>
              <a:rPr lang="en-US" dirty="0" smtClean="0">
                <a:latin typeface="+mn-lt"/>
              </a:rPr>
              <a:t> of clients appear to be performing DNSSEC validation and not resolving DNS names when the DNSSEC signature cannot be validated</a:t>
            </a:r>
          </a:p>
          <a:p>
            <a:pPr marL="0" indent="0">
              <a:buNone/>
            </a:pPr>
            <a:endParaRPr lang="en-US" dirty="0">
              <a:latin typeface="+mn-lt"/>
            </a:endParaRPr>
          </a:p>
          <a:p>
            <a:pPr marL="0" indent="0">
              <a:buNone/>
            </a:pPr>
            <a:r>
              <a:rPr lang="en-US" dirty="0" smtClean="0">
                <a:latin typeface="+mn-lt"/>
              </a:rPr>
              <a:t>A further </a:t>
            </a:r>
            <a:r>
              <a:rPr lang="en-US" b="1" dirty="0" smtClean="0">
                <a:solidFill>
                  <a:srgbClr val="984807"/>
                </a:solidFill>
                <a:latin typeface="+mn-lt"/>
              </a:rPr>
              <a:t>4.7</a:t>
            </a:r>
            <a:r>
              <a:rPr lang="en-US" b="1" dirty="0">
                <a:solidFill>
                  <a:srgbClr val="984807"/>
                </a:solidFill>
                <a:latin typeface="+mn-lt"/>
                <a:cs typeface="Comic Sans MS"/>
              </a:rPr>
              <a:t>%</a:t>
            </a:r>
            <a:r>
              <a:rPr lang="en-US" dirty="0" smtClean="0">
                <a:latin typeface="+mn-lt"/>
              </a:rPr>
              <a:t> of clients are using a mix of validating and non-validating resolvers, and in the case of a validation failure turn to a non-validating resolver!</a:t>
            </a:r>
          </a:p>
        </p:txBody>
      </p:sp>
    </p:spTree>
    <p:extLst>
      <p:ext uri="{BB962C8B-B14F-4D97-AF65-F5344CB8AC3E}">
        <p14:creationId xmlns:p14="http://schemas.microsoft.com/office/powerpoint/2010/main" val="234581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12" name="Rectangular Callout 11"/>
          <p:cNvSpPr/>
          <p:nvPr/>
        </p:nvSpPr>
        <p:spPr>
          <a:xfrm>
            <a:off x="965279" y="2085071"/>
            <a:ext cx="1779770" cy="1180199"/>
          </a:xfrm>
          <a:prstGeom prst="wedgeRectCallout">
            <a:avLst>
              <a:gd name="adj1" fmla="val 114980"/>
              <a:gd name="adj2" fmla="val -8509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only DNSSEC-validating resolvers</a:t>
            </a:r>
            <a:endParaRPr lang="en-US" sz="1600" i="1" dirty="0">
              <a:solidFill>
                <a:schemeClr val="accent6">
                  <a:lumMod val="50000"/>
                </a:schemeClr>
              </a:solidFill>
              <a:cs typeface="AhnbergHand"/>
            </a:endParaRPr>
          </a:p>
        </p:txBody>
      </p:sp>
      <p:sp>
        <p:nvSpPr>
          <p:cNvPr id="13" name="Rectangular Callout 12"/>
          <p:cNvSpPr/>
          <p:nvPr/>
        </p:nvSpPr>
        <p:spPr>
          <a:xfrm>
            <a:off x="2745049" y="3365831"/>
            <a:ext cx="2111208" cy="1696560"/>
          </a:xfrm>
          <a:prstGeom prst="wedgeRectCallout">
            <a:avLst>
              <a:gd name="adj1" fmla="val 35443"/>
              <a:gd name="adj2" fmla="val -15551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14" name="Rectangular Callout 13"/>
          <p:cNvSpPr/>
          <p:nvPr/>
        </p:nvSpPr>
        <p:spPr>
          <a:xfrm>
            <a:off x="5083283" y="2400551"/>
            <a:ext cx="2111208" cy="1250400"/>
          </a:xfrm>
          <a:prstGeom prst="wedgeRectCallout">
            <a:avLst>
              <a:gd name="adj1" fmla="val -50437"/>
              <a:gd name="adj2" fmla="val -11158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329231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3" name="Freeform 2"/>
          <p:cNvSpPr/>
          <p:nvPr/>
        </p:nvSpPr>
        <p:spPr>
          <a:xfrm>
            <a:off x="1625600" y="244838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645920" y="329166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15440" y="408414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774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77275"/>
            <a:ext cx="8984180" cy="1143000"/>
          </a:xfrm>
        </p:spPr>
        <p:txBody>
          <a:bodyPr/>
          <a:lstStyle/>
          <a:p>
            <a:r>
              <a:rPr lang="en-US" dirty="0" smtClean="0"/>
              <a:t>Where is DNSSEC? – The bottom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0" name="Content Placeholder 9"/>
          <p:cNvPicPr>
            <a:picLocks noGrp="1" noChangeAspect="1"/>
          </p:cNvPicPr>
          <p:nvPr>
            <p:ph idx="1"/>
          </p:nvPr>
        </p:nvPicPr>
        <p:blipFill rotWithShape="1">
          <a:blip r:embed="rId2"/>
          <a:srcRect t="686" b="-431"/>
          <a:stretch/>
        </p:blipFill>
        <p:spPr>
          <a:xfrm>
            <a:off x="1566265" y="1074398"/>
            <a:ext cx="5335711" cy="4764590"/>
          </a:xfrm>
        </p:spPr>
      </p:pic>
      <p:sp>
        <p:nvSpPr>
          <p:cNvPr id="5" name="Freeform 4"/>
          <p:cNvSpPr/>
          <p:nvPr/>
        </p:nvSpPr>
        <p:spPr>
          <a:xfrm>
            <a:off x="1625600" y="562846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493520" y="161526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524000" y="236710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503680" y="3129107"/>
            <a:ext cx="4572000" cy="30653"/>
          </a:xfrm>
          <a:custGeom>
            <a:avLst/>
            <a:gdLst>
              <a:gd name="connsiteX0" fmla="*/ 4572000 w 4572000"/>
              <a:gd name="connsiteY0" fmla="*/ 20493 h 30653"/>
              <a:gd name="connsiteX1" fmla="*/ 3677920 w 4572000"/>
              <a:gd name="connsiteY1" fmla="*/ 173 h 30653"/>
              <a:gd name="connsiteX2" fmla="*/ 1747520 w 4572000"/>
              <a:gd name="connsiteY2" fmla="*/ 30653 h 30653"/>
              <a:gd name="connsiteX3" fmla="*/ 0 w 4572000"/>
              <a:gd name="connsiteY3" fmla="*/ 10333 h 30653"/>
            </a:gdLst>
            <a:ahLst/>
            <a:cxnLst>
              <a:cxn ang="0">
                <a:pos x="connsiteX0" y="connsiteY0"/>
              </a:cxn>
              <a:cxn ang="0">
                <a:pos x="connsiteX1" y="connsiteY1"/>
              </a:cxn>
              <a:cxn ang="0">
                <a:pos x="connsiteX2" y="connsiteY2"/>
              </a:cxn>
              <a:cxn ang="0">
                <a:pos x="connsiteX3" y="connsiteY3"/>
              </a:cxn>
            </a:cxnLst>
            <a:rect l="l" t="t" r="r" b="b"/>
            <a:pathLst>
              <a:path w="4572000" h="30653">
                <a:moveTo>
                  <a:pt x="4572000" y="20493"/>
                </a:moveTo>
                <a:cubicBezTo>
                  <a:pt x="4360333" y="9486"/>
                  <a:pt x="4148667" y="-1520"/>
                  <a:pt x="3677920" y="173"/>
                </a:cubicBezTo>
                <a:cubicBezTo>
                  <a:pt x="3207173" y="1866"/>
                  <a:pt x="1747520" y="30653"/>
                  <a:pt x="1747520" y="30653"/>
                </a:cubicBezTo>
                <a:lnTo>
                  <a:pt x="0" y="10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9201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Mapped view of DNSSEC Use</a:t>
            </a:r>
            <a:endParaRPr lang="en-US" dirty="0"/>
          </a:p>
        </p:txBody>
      </p:sp>
      <p:sp>
        <p:nvSpPr>
          <p:cNvPr id="3" name="TextBox 2"/>
          <p:cNvSpPr txBox="1"/>
          <p:nvPr/>
        </p:nvSpPr>
        <p:spPr>
          <a:xfrm>
            <a:off x="5979675" y="5319915"/>
            <a:ext cx="3066037" cy="646331"/>
          </a:xfrm>
          <a:prstGeom prst="rect">
            <a:avLst/>
          </a:prstGeom>
          <a:noFill/>
        </p:spPr>
        <p:txBody>
          <a:bodyPr wrap="square" rtlCol="0">
            <a:spAutoFit/>
          </a:bodyPr>
          <a:lstStyle/>
          <a:p>
            <a:r>
              <a:rPr lang="en-US" dirty="0"/>
              <a:t>F</a:t>
            </a:r>
            <a:r>
              <a:rPr lang="en-US" dirty="0" smtClean="0"/>
              <a:t>raction of users who use DNSSEC-validating resolvers</a:t>
            </a:r>
            <a:endParaRPr lang="en-US" dirty="0"/>
          </a:p>
        </p:txBody>
      </p:sp>
      <p:pic>
        <p:nvPicPr>
          <p:cNvPr id="6" name="Picture 5" descr="Screen Shot 2013-12-27 at 2.5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15" y="1589249"/>
            <a:ext cx="7818316" cy="3534489"/>
          </a:xfrm>
          <a:prstGeom prst="rect">
            <a:avLst/>
          </a:prstGeom>
        </p:spPr>
      </p:pic>
    </p:spTree>
    <p:extLst>
      <p:ext uri="{BB962C8B-B14F-4D97-AF65-F5344CB8AC3E}">
        <p14:creationId xmlns:p14="http://schemas.microsoft.com/office/powerpoint/2010/main" val="266472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mn-lt"/>
              </a:rPr>
              <a:t>i</a:t>
            </a:r>
            <a:r>
              <a:rPr lang="en-US" sz="2800" dirty="0" smtClean="0">
                <a:latin typeface="+mn-lt"/>
              </a:rPr>
              <a:t>s it that 7</a:t>
            </a:r>
            <a:r>
              <a:rPr lang="en-US" sz="2800" b="1" dirty="0">
                <a:latin typeface="+mn-lt"/>
                <a:cs typeface="Comic Sans MS"/>
              </a:rPr>
              <a:t>%</a:t>
            </a:r>
            <a:r>
              <a:rPr lang="en-US" sz="2800" dirty="0" smtClean="0">
                <a:latin typeface="+mn-lt"/>
              </a:rPr>
              <a:t> of users performing DNSSEC validation is about 3 times the number of users who are capable of using IPv6?</a:t>
            </a:r>
          </a:p>
          <a:p>
            <a:pPr marL="0" indent="0">
              <a:buNone/>
            </a:pPr>
            <a:endParaRPr lang="en-US" sz="2800" dirty="0">
              <a:latin typeface="+mn-lt"/>
            </a:endParaRPr>
          </a:p>
          <a:p>
            <a:pPr marL="0" indent="0">
              <a:buNone/>
            </a:pPr>
            <a:r>
              <a:rPr lang="en-US" sz="2800" dirty="0" smtClean="0">
                <a:latin typeface="+mn-lt"/>
              </a:rPr>
              <a:t>Why has DNSSEC deployment been so successful compared to IPv6? </a:t>
            </a:r>
            <a:endParaRPr lang="en-US" sz="2800" dirty="0">
              <a:latin typeface="+mn-lt"/>
            </a:endParaRPr>
          </a:p>
        </p:txBody>
      </p:sp>
    </p:spTree>
    <p:extLst>
      <p:ext uri="{BB962C8B-B14F-4D97-AF65-F5344CB8AC3E}">
        <p14:creationId xmlns:p14="http://schemas.microsoft.com/office/powerpoint/2010/main" val="285312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Google’s P-DNS a Factor?</a:t>
            </a:r>
            <a:endParaRPr lang="en-US" dirty="0"/>
          </a:p>
        </p:txBody>
      </p:sp>
      <p:pic>
        <p:nvPicPr>
          <p:cNvPr id="5" name="Picture 4" descr="Screen Shot 2013-10-11 at 4.35.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8" y="1370235"/>
            <a:ext cx="6143065" cy="5316741"/>
          </a:xfrm>
          <a:prstGeom prst="rect">
            <a:avLst/>
          </a:prstGeom>
        </p:spPr>
      </p:pic>
    </p:spTree>
    <p:extLst>
      <p:ext uri="{BB962C8B-B14F-4D97-AF65-F5344CB8AC3E}">
        <p14:creationId xmlns:p14="http://schemas.microsoft.com/office/powerpoint/2010/main" val="361525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a:xfrm>
            <a:off x="2687980" y="1600200"/>
            <a:ext cx="5998820" cy="4525963"/>
          </a:xfrm>
        </p:spPr>
        <p:txBody>
          <a:bodyPr>
            <a:normAutofit/>
          </a:bodyPr>
          <a:lstStyle/>
          <a:p>
            <a:pPr marL="0" indent="0">
              <a:buNone/>
            </a:pPr>
            <a:r>
              <a:rPr lang="en-US" sz="2800" dirty="0">
                <a:solidFill>
                  <a:schemeClr val="accent6">
                    <a:lumMod val="50000"/>
                  </a:schemeClr>
                </a:solidFill>
                <a:latin typeface="+mn-lt"/>
              </a:rPr>
              <a:t>w</a:t>
            </a:r>
            <a:r>
              <a:rPr lang="en-US" sz="2800" dirty="0" smtClean="0">
                <a:solidFill>
                  <a:schemeClr val="accent6">
                    <a:lumMod val="50000"/>
                  </a:schemeClr>
                </a:solidFill>
                <a:latin typeface="+mn-lt"/>
              </a:rPr>
              <a:t>hat DNSSEC does.</a:t>
            </a:r>
          </a:p>
          <a:p>
            <a:endParaRPr lang="en-US" sz="2800" dirty="0" smtClean="0">
              <a:solidFill>
                <a:schemeClr val="accent6">
                  <a:lumMod val="50000"/>
                </a:schemeClr>
              </a:solidFill>
              <a:latin typeface="+mn-lt"/>
            </a:endParaRPr>
          </a:p>
          <a:p>
            <a:pPr marL="0" indent="0">
              <a:buNone/>
            </a:pPr>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162679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observation from the data</a:t>
            </a:r>
            <a:endParaRPr lang="en-US" dirty="0"/>
          </a:p>
        </p:txBody>
      </p:sp>
      <p:sp>
        <p:nvSpPr>
          <p:cNvPr id="3" name="Content Placeholder 2"/>
          <p:cNvSpPr>
            <a:spLocks noGrp="1"/>
          </p:cNvSpPr>
          <p:nvPr>
            <p:ph idx="1"/>
          </p:nvPr>
        </p:nvSpPr>
        <p:spPr>
          <a:xfrm>
            <a:off x="53066" y="1600200"/>
            <a:ext cx="8997126" cy="4525963"/>
          </a:xfrm>
        </p:spPr>
        <p:txBody>
          <a:bodyPr/>
          <a:lstStyle/>
          <a:p>
            <a:pPr marL="0" indent="0">
              <a:buNone/>
            </a:pPr>
            <a:r>
              <a:rPr lang="en-US" dirty="0" smtClean="0">
                <a:latin typeface="+mn-lt"/>
              </a:rPr>
              <a:t>Clients who used Google’s Public DNS servers: </a:t>
            </a:r>
            <a:r>
              <a:rPr lang="en-US" b="1" dirty="0" smtClean="0">
                <a:solidFill>
                  <a:srgbClr val="984807"/>
                </a:solidFill>
                <a:latin typeface="+mn-lt"/>
              </a:rPr>
              <a:t>10.4</a:t>
            </a:r>
            <a:r>
              <a:rPr lang="en-US" b="1" dirty="0">
                <a:solidFill>
                  <a:srgbClr val="984807"/>
                </a:solidFill>
                <a:latin typeface="+mn-lt"/>
                <a:cs typeface="Comic Sans MS"/>
              </a:rPr>
              <a:t>%</a:t>
            </a:r>
            <a:endParaRPr lang="en-US" dirty="0" smtClean="0">
              <a:solidFill>
                <a:srgbClr val="984807"/>
              </a:solidFill>
              <a:latin typeface="+mn-lt"/>
              <a:cs typeface="Max's Handwritin"/>
            </a:endParaRPr>
          </a:p>
          <a:p>
            <a:pPr lvl="1"/>
            <a:r>
              <a:rPr lang="en-US" dirty="0" smtClean="0">
                <a:latin typeface="+mn-lt"/>
              </a:rPr>
              <a:t>Exclusively Used Google’s P-DNS: </a:t>
            </a:r>
            <a:r>
              <a:rPr lang="en-US" b="1" dirty="0" smtClean="0">
                <a:solidFill>
                  <a:srgbClr val="984807"/>
                </a:solidFill>
                <a:latin typeface="+mn-lt"/>
              </a:rPr>
              <a:t>5.4</a:t>
            </a:r>
            <a:r>
              <a:rPr lang="en-US" b="1" dirty="0">
                <a:solidFill>
                  <a:srgbClr val="984807"/>
                </a:solidFill>
                <a:latin typeface="+mn-lt"/>
                <a:cs typeface="Comic Sans MS"/>
              </a:rPr>
              <a:t>%</a:t>
            </a:r>
            <a:endParaRPr lang="en-US" b="1" dirty="0" smtClean="0">
              <a:solidFill>
                <a:srgbClr val="984807"/>
              </a:solidFill>
              <a:latin typeface="+mn-lt"/>
            </a:endParaRPr>
          </a:p>
          <a:p>
            <a:pPr lvl="1"/>
            <a:r>
              <a:rPr lang="en-US" dirty="0" smtClean="0">
                <a:latin typeface="+mn-lt"/>
              </a:rPr>
              <a:t>Used a mix of Google’s P-DNS and other resolvers: </a:t>
            </a:r>
            <a:r>
              <a:rPr lang="en-US" b="1" dirty="0" smtClean="0">
                <a:solidFill>
                  <a:srgbClr val="984807"/>
                </a:solidFill>
                <a:latin typeface="+mn-lt"/>
              </a:rPr>
              <a:t>5.0</a:t>
            </a:r>
            <a:r>
              <a:rPr lang="en-US" b="1" dirty="0" smtClean="0">
                <a:solidFill>
                  <a:srgbClr val="984807"/>
                </a:solidFill>
                <a:latin typeface="+mn-lt"/>
                <a:cs typeface="Comic Sans MS"/>
              </a:rPr>
              <a:t>%</a:t>
            </a:r>
          </a:p>
        </p:txBody>
      </p:sp>
    </p:spTree>
    <p:extLst>
      <p:ext uri="{BB962C8B-B14F-4D97-AF65-F5344CB8AC3E}">
        <p14:creationId xmlns:p14="http://schemas.microsoft.com/office/powerpoint/2010/main" val="947189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Rectangular Callout 6"/>
          <p:cNvSpPr/>
          <p:nvPr/>
        </p:nvSpPr>
        <p:spPr>
          <a:xfrm>
            <a:off x="1996498" y="1881120"/>
            <a:ext cx="2122348" cy="1529280"/>
          </a:xfrm>
          <a:prstGeom prst="wedgeRectCallout">
            <a:avLst>
              <a:gd name="adj1" fmla="val 94993"/>
              <a:gd name="adj2" fmla="val -6599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9" name="Rectangular Callout 8"/>
          <p:cNvSpPr/>
          <p:nvPr/>
        </p:nvSpPr>
        <p:spPr>
          <a:xfrm>
            <a:off x="3395939" y="3585670"/>
            <a:ext cx="2517583" cy="1387920"/>
          </a:xfrm>
          <a:prstGeom prst="wedgeRectCallout">
            <a:avLst>
              <a:gd name="adj1" fmla="val 39901"/>
              <a:gd name="adj2" fmla="val -1931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10" name="Rectangular Callout 9"/>
          <p:cNvSpPr/>
          <p:nvPr/>
        </p:nvSpPr>
        <p:spPr>
          <a:xfrm>
            <a:off x="6114501" y="2545680"/>
            <a:ext cx="2517583" cy="1250400"/>
          </a:xfrm>
          <a:prstGeom prst="wedgeRectCallout">
            <a:avLst>
              <a:gd name="adj1" fmla="val -46548"/>
              <a:gd name="adj2" fmla="val -1246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6844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Tree>
    <p:extLst>
      <p:ext uri="{BB962C8B-B14F-4D97-AF65-F5344CB8AC3E}">
        <p14:creationId xmlns:p14="http://schemas.microsoft.com/office/powerpoint/2010/main" val="4053260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Freeform 6"/>
          <p:cNvSpPr/>
          <p:nvPr/>
        </p:nvSpPr>
        <p:spPr>
          <a:xfrm>
            <a:off x="2034806" y="261222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956306" y="463359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56306" y="5074643"/>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850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435" b="-2257"/>
          <a:stretch/>
        </p:blipFill>
        <p:spPr>
          <a:xfrm>
            <a:off x="457200" y="1534943"/>
            <a:ext cx="8229600" cy="4740640"/>
          </a:xfrm>
        </p:spPr>
      </p:pic>
      <p:sp>
        <p:nvSpPr>
          <p:cNvPr id="6" name="Rectangle 5"/>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
        <p:nvSpPr>
          <p:cNvPr id="7" name="Rectangular Callout 6"/>
          <p:cNvSpPr/>
          <p:nvPr/>
        </p:nvSpPr>
        <p:spPr>
          <a:xfrm>
            <a:off x="225731" y="2327678"/>
            <a:ext cx="1779770" cy="1529280"/>
          </a:xfrm>
          <a:prstGeom prst="wedgeRectCallout">
            <a:avLst>
              <a:gd name="adj1" fmla="val 66340"/>
              <a:gd name="adj2" fmla="val -592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DNSSEC-validating resolvers</a:t>
            </a:r>
            <a:endParaRPr lang="en-US" sz="1600" i="1" dirty="0">
              <a:solidFill>
                <a:schemeClr val="accent6">
                  <a:lumMod val="50000"/>
                </a:schemeClr>
              </a:solidFill>
              <a:cs typeface="AhnbergHand"/>
            </a:endParaRPr>
          </a:p>
        </p:txBody>
      </p:sp>
      <p:sp>
        <p:nvSpPr>
          <p:cNvPr id="8" name="Rectangular Callout 7"/>
          <p:cNvSpPr/>
          <p:nvPr/>
        </p:nvSpPr>
        <p:spPr>
          <a:xfrm>
            <a:off x="1005732" y="4408455"/>
            <a:ext cx="2111208" cy="1696560"/>
          </a:xfrm>
          <a:prstGeom prst="wedgeRectCallout">
            <a:avLst>
              <a:gd name="adj1" fmla="val 32837"/>
              <a:gd name="adj2" fmla="val -1824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9" name="Rectangular Callout 8"/>
          <p:cNvSpPr/>
          <p:nvPr/>
        </p:nvSpPr>
        <p:spPr>
          <a:xfrm>
            <a:off x="3513734" y="4180186"/>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
        <p:nvSpPr>
          <p:cNvPr id="10" name="Rectangular Callout 9"/>
          <p:cNvSpPr/>
          <p:nvPr/>
        </p:nvSpPr>
        <p:spPr>
          <a:xfrm>
            <a:off x="5913072" y="4408455"/>
            <a:ext cx="1779770" cy="1529280"/>
          </a:xfrm>
          <a:prstGeom prst="wedgeRectCallout">
            <a:avLst>
              <a:gd name="adj1" fmla="val -189562"/>
              <a:gd name="adj2" fmla="val -19682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exclusively use Google’s P-DNS</a:t>
            </a:r>
            <a:endParaRPr lang="en-US" sz="1600" i="1" dirty="0">
              <a:solidFill>
                <a:schemeClr val="accent6">
                  <a:lumMod val="50000"/>
                </a:schemeClr>
              </a:solidFill>
              <a:cs typeface="AhnbergHand"/>
            </a:endParaRPr>
          </a:p>
        </p:txBody>
      </p:sp>
      <p:sp>
        <p:nvSpPr>
          <p:cNvPr id="11" name="Rectangular Callout 10"/>
          <p:cNvSpPr/>
          <p:nvPr/>
        </p:nvSpPr>
        <p:spPr>
          <a:xfrm>
            <a:off x="6561257" y="2733866"/>
            <a:ext cx="1779770" cy="1529280"/>
          </a:xfrm>
          <a:prstGeom prst="wedgeRectCallout">
            <a:avLst>
              <a:gd name="adj1" fmla="val -202536"/>
              <a:gd name="adj2" fmla="val -8712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Google’s P-DNS and other resolvers</a:t>
            </a:r>
            <a:endParaRPr lang="en-US" sz="1600" i="1" dirty="0">
              <a:solidFill>
                <a:schemeClr val="accent6">
                  <a:lumMod val="50000"/>
                </a:schemeClr>
              </a:solidFill>
              <a:cs typeface="AhnbergHand"/>
            </a:endParaRPr>
          </a:p>
        </p:txBody>
      </p:sp>
      <p:sp>
        <p:nvSpPr>
          <p:cNvPr id="12" name="Rectangular Callout 11"/>
          <p:cNvSpPr/>
          <p:nvPr/>
        </p:nvSpPr>
        <p:spPr>
          <a:xfrm>
            <a:off x="7236608" y="777782"/>
            <a:ext cx="1779770" cy="1529280"/>
          </a:xfrm>
          <a:prstGeom prst="wedgeRectCallout">
            <a:avLst>
              <a:gd name="adj1" fmla="val -223524"/>
              <a:gd name="adj2" fmla="val 40331"/>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do not use Google’s P-DNS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1066368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288" b="-692"/>
          <a:stretch/>
        </p:blipFill>
        <p:spPr>
          <a:xfrm>
            <a:off x="457200" y="1541734"/>
            <a:ext cx="8229600" cy="4661554"/>
          </a:xfrm>
        </p:spPr>
      </p:pic>
      <p:sp>
        <p:nvSpPr>
          <p:cNvPr id="4" name="Rectangle 3"/>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Tree>
    <p:extLst>
      <p:ext uri="{BB962C8B-B14F-4D97-AF65-F5344CB8AC3E}">
        <p14:creationId xmlns:p14="http://schemas.microsoft.com/office/powerpoint/2010/main" val="1317821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Performance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How can we measure the time taken to resolve each of the three DNSSEC domain name types (signed, unsigned, badly signed)?</a:t>
            </a:r>
            <a:endParaRPr lang="en-US" dirty="0">
              <a:latin typeface="+mn-lt"/>
            </a:endParaRPr>
          </a:p>
        </p:txBody>
      </p:sp>
    </p:spTree>
    <p:extLst>
      <p:ext uri="{BB962C8B-B14F-4D97-AF65-F5344CB8AC3E}">
        <p14:creationId xmlns:p14="http://schemas.microsoft.com/office/powerpoint/2010/main" val="955761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DNSSEC </a:t>
            </a:r>
            <a:r>
              <a:rPr lang="en-US" dirty="0" smtClean="0"/>
              <a:t>Performance</a:t>
            </a:r>
            <a:endParaRPr lang="en-US" dirty="0"/>
          </a:p>
        </p:txBody>
      </p:sp>
    </p:spTree>
    <p:extLst>
      <p:ext uri="{BB962C8B-B14F-4D97-AF65-F5344CB8AC3E}">
        <p14:creationId xmlns:p14="http://schemas.microsoft.com/office/powerpoint/2010/main" val="556083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 Measurements don</a:t>
            </a:r>
            <a:r>
              <a:rPr lang="fr-FR" dirty="0" smtClean="0"/>
              <a:t>’</a:t>
            </a:r>
            <a:r>
              <a:rPr lang="en-US" dirty="0" smtClean="0"/>
              <a:t>t make much sense…</a:t>
            </a:r>
            <a:endParaRPr lang="en-US" dirty="0"/>
          </a:p>
        </p:txBody>
      </p:sp>
      <p:pic>
        <p:nvPicPr>
          <p:cNvPr id="4" name="Content Placeholder 3" descr="Screen Shot 2013-07-10 at 4.15.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0" r="340"/>
          <a:stretch/>
        </p:blipFill>
        <p:spPr>
          <a:xfrm>
            <a:off x="0" y="1600200"/>
            <a:ext cx="9144000" cy="4525963"/>
          </a:xfrm>
        </p:spPr>
      </p:pic>
      <p:sp>
        <p:nvSpPr>
          <p:cNvPr id="5" name="7-Point Star 4"/>
          <p:cNvSpPr/>
          <p:nvPr/>
        </p:nvSpPr>
        <p:spPr>
          <a:xfrm>
            <a:off x="2090801" y="3093120"/>
            <a:ext cx="95037" cy="77760"/>
          </a:xfrm>
          <a:prstGeom prst="star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08104" y="5589240"/>
            <a:ext cx="3365024" cy="646331"/>
          </a:xfrm>
          <a:prstGeom prst="rect">
            <a:avLst/>
          </a:prstGeom>
          <a:noFill/>
        </p:spPr>
        <p:txBody>
          <a:bodyPr wrap="none" rtlCol="0">
            <a:spAutoFit/>
          </a:bodyPr>
          <a:lstStyle/>
          <a:p>
            <a:r>
              <a:rPr lang="en-US" dirty="0" smtClean="0"/>
              <a:t>Average RTT from Client to Server</a:t>
            </a:r>
          </a:p>
          <a:p>
            <a:r>
              <a:rPr lang="en-US" dirty="0"/>
              <a:t>b</a:t>
            </a:r>
            <a:r>
              <a:rPr lang="en-US" dirty="0" smtClean="0"/>
              <a:t>y country of origin (</a:t>
            </a:r>
            <a:r>
              <a:rPr lang="en-US" dirty="0" err="1" smtClean="0"/>
              <a:t>ms</a:t>
            </a:r>
            <a:r>
              <a:rPr lang="en-US" dirty="0" smtClean="0"/>
              <a:t>)</a:t>
            </a:r>
            <a:endParaRPr lang="en-US" dirty="0"/>
          </a:p>
        </p:txBody>
      </p:sp>
      <p:sp>
        <p:nvSpPr>
          <p:cNvPr id="3" name="TextBox 2"/>
          <p:cNvSpPr txBox="1"/>
          <p:nvPr/>
        </p:nvSpPr>
        <p:spPr>
          <a:xfrm>
            <a:off x="783167" y="3958167"/>
            <a:ext cx="2095445" cy="369332"/>
          </a:xfrm>
          <a:prstGeom prst="rect">
            <a:avLst/>
          </a:prstGeom>
          <a:noFill/>
        </p:spPr>
        <p:txBody>
          <a:bodyPr wrap="none" rtlCol="0">
            <a:spAutoFit/>
          </a:bodyPr>
          <a:lstStyle/>
          <a:p>
            <a:r>
              <a:rPr lang="en-US" dirty="0" smtClean="0">
                <a:latin typeface="AhnbergHand"/>
                <a:cs typeface="AhnbergHand"/>
              </a:rPr>
              <a:t>Server Location</a:t>
            </a:r>
            <a:endParaRPr lang="en-US" dirty="0">
              <a:latin typeface="AhnbergHand"/>
              <a:cs typeface="AhnbergHand"/>
            </a:endParaRPr>
          </a:p>
        </p:txBody>
      </p:sp>
      <p:sp>
        <p:nvSpPr>
          <p:cNvPr id="7" name="Freeform 6"/>
          <p:cNvSpPr/>
          <p:nvPr/>
        </p:nvSpPr>
        <p:spPr>
          <a:xfrm>
            <a:off x="1555750" y="3141266"/>
            <a:ext cx="494384" cy="668734"/>
          </a:xfrm>
          <a:custGeom>
            <a:avLst/>
            <a:gdLst>
              <a:gd name="connsiteX0" fmla="*/ 0 w 494384"/>
              <a:gd name="connsiteY0" fmla="*/ 668734 h 668734"/>
              <a:gd name="connsiteX1" fmla="*/ 74083 w 494384"/>
              <a:gd name="connsiteY1" fmla="*/ 298317 h 668734"/>
              <a:gd name="connsiteX2" fmla="*/ 444500 w 494384"/>
              <a:gd name="connsiteY2" fmla="*/ 44317 h 668734"/>
              <a:gd name="connsiteX3" fmla="*/ 285750 w 494384"/>
              <a:gd name="connsiteY3" fmla="*/ 1984 h 668734"/>
              <a:gd name="connsiteX4" fmla="*/ 486833 w 494384"/>
              <a:gd name="connsiteY4" fmla="*/ 23151 h 668734"/>
              <a:gd name="connsiteX5" fmla="*/ 455083 w 494384"/>
              <a:gd name="connsiteY5" fmla="*/ 160734 h 66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84" h="668734">
                <a:moveTo>
                  <a:pt x="0" y="668734"/>
                </a:moveTo>
                <a:cubicBezTo>
                  <a:pt x="0" y="535560"/>
                  <a:pt x="0" y="402386"/>
                  <a:pt x="74083" y="298317"/>
                </a:cubicBezTo>
                <a:cubicBezTo>
                  <a:pt x="148166" y="194248"/>
                  <a:pt x="409222" y="93706"/>
                  <a:pt x="444500" y="44317"/>
                </a:cubicBezTo>
                <a:cubicBezTo>
                  <a:pt x="479778" y="-5072"/>
                  <a:pt x="278695" y="5512"/>
                  <a:pt x="285750" y="1984"/>
                </a:cubicBezTo>
                <a:cubicBezTo>
                  <a:pt x="292805" y="-1544"/>
                  <a:pt x="458611" y="-3307"/>
                  <a:pt x="486833" y="23151"/>
                </a:cubicBezTo>
                <a:cubicBezTo>
                  <a:pt x="515055" y="49609"/>
                  <a:pt x="455083" y="160734"/>
                  <a:pt x="455083" y="16073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233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Measurements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mn-lt"/>
              </a:rPr>
              <a:t>Let’s define the FETCH TIME as the time at the authoritative server from the first DNS query for an object to the HTTP GET command for the same object</a:t>
            </a:r>
          </a:p>
          <a:p>
            <a:pPr marL="266700" lvl="1" indent="0">
              <a:buNone/>
            </a:pPr>
            <a:r>
              <a:rPr lang="en-US" dirty="0" smtClean="0">
                <a:latin typeface="+mn-lt"/>
              </a:rPr>
              <a:t>This time should reflect the DNS resolution time and a single RTT interval for the TCP handshake</a:t>
            </a:r>
          </a:p>
          <a:p>
            <a:pPr marL="0" indent="0">
              <a:buNone/>
            </a:pPr>
            <a:endParaRPr lang="en-US" dirty="0" smtClean="0">
              <a:latin typeface="+mn-lt"/>
            </a:endParaRPr>
          </a:p>
          <a:p>
            <a:pPr marL="0" indent="0">
              <a:buNone/>
            </a:pPr>
            <a:r>
              <a:rPr lang="en-US" dirty="0" smtClean="0">
                <a:latin typeface="+mn-lt"/>
              </a:rPr>
              <a:t>If the “base” fetch time is the time to load an unsigned DNSSEC object, then how much longer does it take to load an object that is DNSSEC-signed?</a:t>
            </a:r>
          </a:p>
          <a:p>
            <a:pPr marL="0" indent="0">
              <a:buNone/>
            </a:pPr>
            <a:r>
              <a:rPr lang="en-US" dirty="0">
                <a:latin typeface="+mn-lt"/>
              </a:rPr>
              <a:t>	</a:t>
            </a:r>
          </a:p>
        </p:txBody>
      </p:sp>
    </p:spTree>
    <p:extLst>
      <p:ext uri="{BB962C8B-B14F-4D97-AF65-F5344CB8AC3E}">
        <p14:creationId xmlns:p14="http://schemas.microsoft.com/office/powerpoint/2010/main" val="138154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205251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Tree>
    <p:extLst>
      <p:ext uri="{BB962C8B-B14F-4D97-AF65-F5344CB8AC3E}">
        <p14:creationId xmlns:p14="http://schemas.microsoft.com/office/powerpoint/2010/main" val="156924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
        <p:nvSpPr>
          <p:cNvPr id="3" name="Freeform 2"/>
          <p:cNvSpPr/>
          <p:nvPr/>
        </p:nvSpPr>
        <p:spPr>
          <a:xfrm>
            <a:off x="4981308" y="4605758"/>
            <a:ext cx="2041289" cy="1766692"/>
          </a:xfrm>
          <a:custGeom>
            <a:avLst/>
            <a:gdLst>
              <a:gd name="connsiteX0" fmla="*/ 1389185 w 2041289"/>
              <a:gd name="connsiteY0" fmla="*/ 508452 h 1766692"/>
              <a:gd name="connsiteX1" fmla="*/ 316117 w 2041289"/>
              <a:gd name="connsiteY1" fmla="*/ 5861 h 1766692"/>
              <a:gd name="connsiteX2" fmla="*/ 51245 w 2041289"/>
              <a:gd name="connsiteY2" fmla="*/ 807291 h 1766692"/>
              <a:gd name="connsiteX3" fmla="*/ 112369 w 2041289"/>
              <a:gd name="connsiteY3" fmla="*/ 1663055 h 1766692"/>
              <a:gd name="connsiteX4" fmla="*/ 1151480 w 2041289"/>
              <a:gd name="connsiteY4" fmla="*/ 1724181 h 1766692"/>
              <a:gd name="connsiteX5" fmla="*/ 2041175 w 2041289"/>
              <a:gd name="connsiteY5" fmla="*/ 1411759 h 1766692"/>
              <a:gd name="connsiteX6" fmla="*/ 1219395 w 2041289"/>
              <a:gd name="connsiteY6" fmla="*/ 182447 h 17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289" h="1766692">
                <a:moveTo>
                  <a:pt x="1389185" y="508452"/>
                </a:moveTo>
                <a:cubicBezTo>
                  <a:pt x="964146" y="232253"/>
                  <a:pt x="539107" y="-43945"/>
                  <a:pt x="316117" y="5861"/>
                </a:cubicBezTo>
                <a:cubicBezTo>
                  <a:pt x="93127" y="55667"/>
                  <a:pt x="85203" y="531092"/>
                  <a:pt x="51245" y="807291"/>
                </a:cubicBezTo>
                <a:cubicBezTo>
                  <a:pt x="17287" y="1083490"/>
                  <a:pt x="-71003" y="1510240"/>
                  <a:pt x="112369" y="1663055"/>
                </a:cubicBezTo>
                <a:cubicBezTo>
                  <a:pt x="295741" y="1815870"/>
                  <a:pt x="830012" y="1766064"/>
                  <a:pt x="1151480" y="1724181"/>
                </a:cubicBezTo>
                <a:cubicBezTo>
                  <a:pt x="1472948" y="1682298"/>
                  <a:pt x="2029856" y="1668715"/>
                  <a:pt x="2041175" y="1411759"/>
                </a:cubicBezTo>
                <a:cubicBezTo>
                  <a:pt x="2052494" y="1154803"/>
                  <a:pt x="1219395" y="182447"/>
                  <a:pt x="1219395" y="18244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4981308" y="4081859"/>
            <a:ext cx="2760498" cy="369332"/>
          </a:xfrm>
          <a:prstGeom prst="rect">
            <a:avLst/>
          </a:prstGeom>
          <a:noFill/>
        </p:spPr>
        <p:txBody>
          <a:bodyPr wrap="none" rtlCol="0">
            <a:spAutoFit/>
          </a:bodyPr>
          <a:lstStyle/>
          <a:p>
            <a:r>
              <a:rPr lang="en-US" dirty="0" smtClean="0">
                <a:latin typeface="AhnbergHand"/>
                <a:cs typeface="AhnbergHand"/>
              </a:rPr>
              <a:t>DNS Validation Time</a:t>
            </a:r>
            <a:endParaRPr lang="en-US" dirty="0">
              <a:latin typeface="AhnbergHand"/>
              <a:cs typeface="AhnbergHand"/>
            </a:endParaRPr>
          </a:p>
        </p:txBody>
      </p:sp>
    </p:spTree>
    <p:extLst>
      <p:ext uri="{BB962C8B-B14F-4D97-AF65-F5344CB8AC3E}">
        <p14:creationId xmlns:p14="http://schemas.microsoft.com/office/powerpoint/2010/main" val="1294494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Invalid DNSSEC Signature</a:t>
            </a:r>
            <a:endParaRPr lang="en-US" dirty="0"/>
          </a:p>
        </p:txBody>
      </p:sp>
      <p:pic>
        <p:nvPicPr>
          <p:cNvPr id="4" name="Content Placeholder 3" descr="Figure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7" b="-801"/>
          <a:stretch/>
        </p:blipFill>
        <p:spPr>
          <a:xfrm>
            <a:off x="457200" y="978016"/>
            <a:ext cx="8229600" cy="5820556"/>
          </a:xfrm>
        </p:spPr>
      </p:pic>
    </p:spTree>
    <p:extLst>
      <p:ext uri="{BB962C8B-B14F-4D97-AF65-F5344CB8AC3E}">
        <p14:creationId xmlns:p14="http://schemas.microsoft.com/office/powerpoint/2010/main" val="64153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Invalid DNSSEC Signature</a:t>
            </a:r>
            <a:endParaRPr lang="en-US" dirty="0"/>
          </a:p>
        </p:txBody>
      </p:sp>
      <p:pic>
        <p:nvPicPr>
          <p:cNvPr id="4" name="Content Placeholder 3" descr="Figure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7" b="-801"/>
          <a:stretch/>
        </p:blipFill>
        <p:spPr>
          <a:xfrm>
            <a:off x="457200" y="978016"/>
            <a:ext cx="8229600" cy="5820556"/>
          </a:xfrm>
        </p:spPr>
      </p:pic>
      <p:sp>
        <p:nvSpPr>
          <p:cNvPr id="3" name="TextBox 2"/>
          <p:cNvSpPr txBox="1"/>
          <p:nvPr/>
        </p:nvSpPr>
        <p:spPr>
          <a:xfrm>
            <a:off x="2743355" y="2251183"/>
            <a:ext cx="3641397" cy="2031325"/>
          </a:xfrm>
          <a:prstGeom prst="rect">
            <a:avLst/>
          </a:prstGeom>
          <a:noFill/>
        </p:spPr>
        <p:txBody>
          <a:bodyPr wrap="square" rtlCol="0">
            <a:spAutoFit/>
          </a:bodyPr>
          <a:lstStyle/>
          <a:p>
            <a:r>
              <a:rPr lang="en-US" dirty="0" smtClean="0">
                <a:latin typeface="AhnbergHand"/>
                <a:cs typeface="AhnbergHand"/>
              </a:rPr>
              <a:t>1/3 of clients who use a mix of Validating and non-validating resolvers</a:t>
            </a:r>
          </a:p>
          <a:p>
            <a:r>
              <a:rPr lang="en-US" dirty="0">
                <a:latin typeface="AhnbergHand"/>
                <a:cs typeface="AhnbergHand"/>
              </a:rPr>
              <a:t>t</a:t>
            </a:r>
            <a:r>
              <a:rPr lang="en-US" dirty="0" smtClean="0">
                <a:latin typeface="AhnbergHand"/>
                <a:cs typeface="AhnbergHand"/>
              </a:rPr>
              <a:t>ake more than 10 seconds to resolve a name when the DNSSEC signature is</a:t>
            </a:r>
          </a:p>
          <a:p>
            <a:r>
              <a:rPr lang="en-US" dirty="0" smtClean="0">
                <a:latin typeface="AhnbergHand"/>
                <a:cs typeface="AhnbergHand"/>
              </a:rPr>
              <a:t>invalid</a:t>
            </a:r>
            <a:endParaRPr lang="en-US" dirty="0">
              <a:latin typeface="AhnbergHand"/>
              <a:cs typeface="AhnbergHand"/>
            </a:endParaRPr>
          </a:p>
        </p:txBody>
      </p:sp>
      <p:sp>
        <p:nvSpPr>
          <p:cNvPr id="5" name="Freeform 4"/>
          <p:cNvSpPr/>
          <p:nvPr/>
        </p:nvSpPr>
        <p:spPr>
          <a:xfrm>
            <a:off x="6241515" y="2830656"/>
            <a:ext cx="2121394" cy="284870"/>
          </a:xfrm>
          <a:custGeom>
            <a:avLst/>
            <a:gdLst>
              <a:gd name="connsiteX0" fmla="*/ 0 w 2121394"/>
              <a:gd name="connsiteY0" fmla="*/ 106296 h 284870"/>
              <a:gd name="connsiteX1" fmla="*/ 1421478 w 2121394"/>
              <a:gd name="connsiteY1" fmla="*/ 5271 h 284870"/>
              <a:gd name="connsiteX2" fmla="*/ 2070884 w 2121394"/>
              <a:gd name="connsiteY2" fmla="*/ 250618 h 284870"/>
              <a:gd name="connsiteX3" fmla="*/ 2034806 w 2121394"/>
              <a:gd name="connsiteY3" fmla="*/ 113512 h 284870"/>
              <a:gd name="connsiteX4" fmla="*/ 2085316 w 2121394"/>
              <a:gd name="connsiteY4" fmla="*/ 272267 h 284870"/>
              <a:gd name="connsiteX5" fmla="*/ 1933787 w 2121394"/>
              <a:gd name="connsiteY5" fmla="*/ 272267 h 284870"/>
              <a:gd name="connsiteX6" fmla="*/ 2121394 w 2121394"/>
              <a:gd name="connsiteY6" fmla="*/ 250618 h 28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394" h="284870">
                <a:moveTo>
                  <a:pt x="0" y="106296"/>
                </a:moveTo>
                <a:cubicBezTo>
                  <a:pt x="538165" y="43756"/>
                  <a:pt x="1076331" y="-18783"/>
                  <a:pt x="1421478" y="5271"/>
                </a:cubicBezTo>
                <a:cubicBezTo>
                  <a:pt x="1766625" y="29325"/>
                  <a:pt x="1968663" y="232578"/>
                  <a:pt x="2070884" y="250618"/>
                </a:cubicBezTo>
                <a:cubicBezTo>
                  <a:pt x="2173105" y="268658"/>
                  <a:pt x="2032401" y="109904"/>
                  <a:pt x="2034806" y="113512"/>
                </a:cubicBezTo>
                <a:cubicBezTo>
                  <a:pt x="2037211" y="117120"/>
                  <a:pt x="2102152" y="245808"/>
                  <a:pt x="2085316" y="272267"/>
                </a:cubicBezTo>
                <a:cubicBezTo>
                  <a:pt x="2068480" y="298726"/>
                  <a:pt x="1927774" y="275875"/>
                  <a:pt x="1933787" y="272267"/>
                </a:cubicBezTo>
                <a:cubicBezTo>
                  <a:pt x="1939800" y="268659"/>
                  <a:pt x="2121394" y="250618"/>
                  <a:pt x="2121394" y="250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8329261" y="3020475"/>
            <a:ext cx="358351" cy="312442"/>
          </a:xfrm>
          <a:custGeom>
            <a:avLst/>
            <a:gdLst>
              <a:gd name="connsiteX0" fmla="*/ 358351 w 358351"/>
              <a:gd name="connsiteY0" fmla="*/ 132960 h 312442"/>
              <a:gd name="connsiteX1" fmla="*/ 91373 w 358351"/>
              <a:gd name="connsiteY1" fmla="*/ 3070 h 312442"/>
              <a:gd name="connsiteX2" fmla="*/ 4785 w 358351"/>
              <a:gd name="connsiteY2" fmla="*/ 248418 h 312442"/>
              <a:gd name="connsiteX3" fmla="*/ 214038 w 358351"/>
              <a:gd name="connsiteY3" fmla="*/ 306147 h 312442"/>
              <a:gd name="connsiteX4" fmla="*/ 199607 w 358351"/>
              <a:gd name="connsiteY4" fmla="*/ 132960 h 31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51" h="312442">
                <a:moveTo>
                  <a:pt x="358351" y="132960"/>
                </a:moveTo>
                <a:cubicBezTo>
                  <a:pt x="254326" y="58393"/>
                  <a:pt x="150301" y="-16173"/>
                  <a:pt x="91373" y="3070"/>
                </a:cubicBezTo>
                <a:cubicBezTo>
                  <a:pt x="32445" y="22313"/>
                  <a:pt x="-15659" y="197905"/>
                  <a:pt x="4785" y="248418"/>
                </a:cubicBezTo>
                <a:cubicBezTo>
                  <a:pt x="25229" y="298931"/>
                  <a:pt x="181568" y="325390"/>
                  <a:pt x="214038" y="306147"/>
                </a:cubicBezTo>
                <a:cubicBezTo>
                  <a:pt x="246508" y="286904"/>
                  <a:pt x="199607" y="132960"/>
                  <a:pt x="199607" y="13296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1986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Now let’s look at the elapsed time at the DNS server between the first query for a name and the last query</a:t>
            </a:r>
            <a:endParaRPr lang="en-US" dirty="0">
              <a:latin typeface="+mn-lt"/>
            </a:endParaRPr>
          </a:p>
        </p:txBody>
      </p:sp>
    </p:spTree>
    <p:extLst>
      <p:ext uri="{BB962C8B-B14F-4D97-AF65-F5344CB8AC3E}">
        <p14:creationId xmlns:p14="http://schemas.microsoft.com/office/powerpoint/2010/main" val="337933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 b="-409"/>
          <a:stretch/>
        </p:blipFill>
        <p:spPr>
          <a:xfrm>
            <a:off x="457200" y="974173"/>
            <a:ext cx="8229600" cy="5801743"/>
          </a:xfrm>
        </p:spPr>
      </p:pic>
      <p:sp>
        <p:nvSpPr>
          <p:cNvPr id="2" name="Title 1"/>
          <p:cNvSpPr>
            <a:spLocks noGrp="1"/>
          </p:cNvSpPr>
          <p:nvPr>
            <p:ph type="title"/>
          </p:nvPr>
        </p:nvSpPr>
        <p:spPr/>
        <p:txBody>
          <a:bodyPr/>
          <a:lstStyle/>
          <a:p>
            <a:r>
              <a:rPr lang="en-US" dirty="0" smtClean="0"/>
              <a:t>DNS Query Time</a:t>
            </a:r>
            <a:endParaRPr lang="en-US" dirty="0"/>
          </a:p>
        </p:txBody>
      </p:sp>
    </p:spTree>
    <p:extLst>
      <p:ext uri="{BB962C8B-B14F-4D97-AF65-F5344CB8AC3E}">
        <p14:creationId xmlns:p14="http://schemas.microsoft.com/office/powerpoint/2010/main" val="1177050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 b="-409"/>
          <a:stretch/>
        </p:blipFill>
        <p:spPr>
          <a:xfrm>
            <a:off x="457200" y="974173"/>
            <a:ext cx="8229600" cy="5801743"/>
          </a:xfrm>
        </p:spPr>
      </p:pic>
      <p:sp>
        <p:nvSpPr>
          <p:cNvPr id="2" name="Title 1"/>
          <p:cNvSpPr>
            <a:spLocks noGrp="1"/>
          </p:cNvSpPr>
          <p:nvPr>
            <p:ph type="title"/>
          </p:nvPr>
        </p:nvSpPr>
        <p:spPr/>
        <p:txBody>
          <a:bodyPr/>
          <a:lstStyle/>
          <a:p>
            <a:r>
              <a:rPr lang="en-US" dirty="0" smtClean="0"/>
              <a:t>DNS Query Time</a:t>
            </a:r>
            <a:endParaRPr lang="en-US" dirty="0"/>
          </a:p>
        </p:txBody>
      </p:sp>
      <p:sp>
        <p:nvSpPr>
          <p:cNvPr id="4" name="Freeform 3"/>
          <p:cNvSpPr/>
          <p:nvPr/>
        </p:nvSpPr>
        <p:spPr>
          <a:xfrm>
            <a:off x="5814405" y="4901039"/>
            <a:ext cx="3241740" cy="1469233"/>
          </a:xfrm>
          <a:custGeom>
            <a:avLst/>
            <a:gdLst>
              <a:gd name="connsiteX0" fmla="*/ 1719684 w 1799882"/>
              <a:gd name="connsiteY0" fmla="*/ 543635 h 1469233"/>
              <a:gd name="connsiteX1" fmla="*/ 502688 w 1799882"/>
              <a:gd name="connsiteY1" fmla="*/ 1213 h 1469233"/>
              <a:gd name="connsiteX2" fmla="*/ 16 w 1799882"/>
              <a:gd name="connsiteY2" fmla="*/ 675933 h 1469233"/>
              <a:gd name="connsiteX3" fmla="*/ 489460 w 1799882"/>
              <a:gd name="connsiteY3" fmla="*/ 1310964 h 1469233"/>
              <a:gd name="connsiteX4" fmla="*/ 1666771 w 1799882"/>
              <a:gd name="connsiteY4" fmla="*/ 1403572 h 1469233"/>
              <a:gd name="connsiteX5" fmla="*/ 1772597 w 1799882"/>
              <a:gd name="connsiteY5" fmla="*/ 464256 h 14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882" h="1469233">
                <a:moveTo>
                  <a:pt x="1719684" y="543635"/>
                </a:moveTo>
                <a:cubicBezTo>
                  <a:pt x="1254491" y="261399"/>
                  <a:pt x="789299" y="-20837"/>
                  <a:pt x="502688" y="1213"/>
                </a:cubicBezTo>
                <a:cubicBezTo>
                  <a:pt x="216077" y="23263"/>
                  <a:pt x="2221" y="457641"/>
                  <a:pt x="16" y="675933"/>
                </a:cubicBezTo>
                <a:cubicBezTo>
                  <a:pt x="-2189" y="894225"/>
                  <a:pt x="211668" y="1189691"/>
                  <a:pt x="489460" y="1310964"/>
                </a:cubicBezTo>
                <a:cubicBezTo>
                  <a:pt x="767252" y="1432237"/>
                  <a:pt x="1452915" y="1544690"/>
                  <a:pt x="1666771" y="1403572"/>
                </a:cubicBezTo>
                <a:cubicBezTo>
                  <a:pt x="1880627" y="1262454"/>
                  <a:pt x="1772597" y="464256"/>
                  <a:pt x="1772597" y="464256"/>
                </a:cubicBezTo>
              </a:path>
            </a:pathLst>
          </a:custGeom>
          <a:ln w="5715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872398" y="5287019"/>
            <a:ext cx="2523203" cy="369332"/>
          </a:xfrm>
          <a:prstGeom prst="rect">
            <a:avLst/>
          </a:prstGeom>
          <a:solidFill>
            <a:srgbClr val="FFFFFF"/>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sp>
        <p:nvSpPr>
          <p:cNvPr id="7" name="Freeform 6"/>
          <p:cNvSpPr/>
          <p:nvPr/>
        </p:nvSpPr>
        <p:spPr>
          <a:xfrm>
            <a:off x="3750706" y="5656351"/>
            <a:ext cx="2156859" cy="410124"/>
          </a:xfrm>
          <a:custGeom>
            <a:avLst/>
            <a:gdLst>
              <a:gd name="connsiteX0" fmla="*/ 13326 w 2156859"/>
              <a:gd name="connsiteY0" fmla="*/ 79379 h 410124"/>
              <a:gd name="connsiteX1" fmla="*/ 304347 w 2156859"/>
              <a:gd name="connsiteY1" fmla="*/ 410124 h 410124"/>
              <a:gd name="connsiteX2" fmla="*/ 2063699 w 2156859"/>
              <a:gd name="connsiteY2" fmla="*/ 79379 h 410124"/>
              <a:gd name="connsiteX3" fmla="*/ 1772678 w 2156859"/>
              <a:gd name="connsiteY3" fmla="*/ 0 h 410124"/>
              <a:gd name="connsiteX4" fmla="*/ 2156296 w 2156859"/>
              <a:gd name="connsiteY4" fmla="*/ 105838 h 410124"/>
              <a:gd name="connsiteX5" fmla="*/ 1865275 w 2156859"/>
              <a:gd name="connsiteY5" fmla="*/ 330745 h 4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59" h="410124">
                <a:moveTo>
                  <a:pt x="13326" y="79379"/>
                </a:moveTo>
                <a:cubicBezTo>
                  <a:pt x="-12028" y="244751"/>
                  <a:pt x="-37382" y="410124"/>
                  <a:pt x="304347" y="410124"/>
                </a:cubicBezTo>
                <a:cubicBezTo>
                  <a:pt x="646076" y="410124"/>
                  <a:pt x="1818977" y="147733"/>
                  <a:pt x="2063699" y="79379"/>
                </a:cubicBezTo>
                <a:lnTo>
                  <a:pt x="1772678" y="0"/>
                </a:lnTo>
                <a:cubicBezTo>
                  <a:pt x="1788111" y="4410"/>
                  <a:pt x="2140863" y="50714"/>
                  <a:pt x="2156296" y="105838"/>
                </a:cubicBezTo>
                <a:cubicBezTo>
                  <a:pt x="2171729" y="160962"/>
                  <a:pt x="1865275" y="330745"/>
                  <a:pt x="1865275" y="330745"/>
                </a:cubicBezTo>
              </a:path>
            </a:pathLst>
          </a:custGeom>
          <a:ln w="57150" cmpd="sng">
            <a:solidFill>
              <a:srgbClr val="E46C0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14973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mn-lt"/>
              </a:rPr>
              <a:t>DNSSEC takes longer</a:t>
            </a:r>
          </a:p>
          <a:p>
            <a:pPr lvl="1"/>
            <a:r>
              <a:rPr lang="en-US" dirty="0" smtClean="0">
                <a:latin typeface="+mn-lt"/>
              </a:rPr>
              <a:t>Which is not a surprise</a:t>
            </a:r>
          </a:p>
          <a:p>
            <a:pPr lvl="1"/>
            <a:r>
              <a:rPr lang="en-US" dirty="0" smtClean="0">
                <a:latin typeface="+mn-lt"/>
              </a:rPr>
              <a:t>Additional queries for DS and DNSKEY RRs</a:t>
            </a:r>
          </a:p>
          <a:p>
            <a:pPr lvl="1"/>
            <a:r>
              <a:rPr lang="en-US" dirty="0" smtClean="0">
                <a:latin typeface="+mn-lt"/>
              </a:rPr>
              <a:t>At a minimum that</a:t>
            </a:r>
            <a:r>
              <a:rPr lang="fr-FR" dirty="0" smtClean="0">
                <a:latin typeface="+mn-lt"/>
              </a:rPr>
              <a:t>’</a:t>
            </a:r>
            <a:r>
              <a:rPr lang="en-US" dirty="0" smtClean="0">
                <a:latin typeface="+mn-lt"/>
              </a:rPr>
              <a:t>s 2 DNS query/answer intervals</a:t>
            </a:r>
          </a:p>
          <a:p>
            <a:pPr lvl="2"/>
            <a:r>
              <a:rPr lang="en-US" dirty="0" smtClean="0">
                <a:latin typeface="+mn-lt"/>
              </a:rPr>
              <a:t>Because it appears that most resolvers </a:t>
            </a:r>
            <a:r>
              <a:rPr lang="en-US" dirty="0" err="1" smtClean="0">
                <a:latin typeface="+mn-lt"/>
              </a:rPr>
              <a:t>serialise</a:t>
            </a:r>
            <a:r>
              <a:rPr lang="en-US" dirty="0" smtClean="0">
                <a:latin typeface="+mn-lt"/>
              </a:rPr>
              <a:t> and perform resolution then validation</a:t>
            </a:r>
          </a:p>
          <a:p>
            <a:pPr marL="0" indent="0">
              <a:buNone/>
            </a:pPr>
            <a:r>
              <a:rPr lang="en-US" dirty="0" smtClean="0">
                <a:latin typeface="+mn-lt"/>
              </a:rPr>
              <a:t>Badly-Signed DNSSEC takes even longer</a:t>
            </a:r>
          </a:p>
          <a:p>
            <a:pPr lvl="1"/>
            <a:r>
              <a:rPr lang="en-US" dirty="0" smtClean="0">
                <a:latin typeface="+mn-lt"/>
              </a:rPr>
              <a:t>Resolvers try hard to find a good validation path</a:t>
            </a:r>
          </a:p>
          <a:p>
            <a:pPr lvl="1"/>
            <a:r>
              <a:rPr lang="en-US" dirty="0" smtClean="0">
                <a:latin typeface="+mn-lt"/>
              </a:rPr>
              <a:t>And the SERVFAIL response causes clients to try subsequent resolvers in their list</a:t>
            </a:r>
            <a:endParaRPr lang="en-US" dirty="0">
              <a:latin typeface="+mn-lt"/>
            </a:endParaRPr>
          </a:p>
        </p:txBody>
      </p:sp>
    </p:spTree>
    <p:extLst>
      <p:ext uri="{BB962C8B-B14F-4D97-AF65-F5344CB8AC3E}">
        <p14:creationId xmlns:p14="http://schemas.microsoft.com/office/powerpoint/2010/main" val="3369378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t>
            </a:r>
            <a:r>
              <a:rPr lang="en-US" dirty="0" smtClean="0"/>
              <a:t>the other end…</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Let’s look at performance </a:t>
            </a:r>
            <a:r>
              <a:rPr lang="en-US" dirty="0">
                <a:latin typeface="+mn-lt"/>
              </a:rPr>
              <a:t>f</a:t>
            </a:r>
            <a:r>
              <a:rPr lang="en-US" dirty="0" smtClean="0">
                <a:latin typeface="+mn-lt"/>
              </a:rPr>
              <a:t>rom the perspective of an Authoritative Name server who serves DNSSEC-signed domain names</a:t>
            </a:r>
            <a:endParaRPr lang="en-US" dirty="0">
              <a:latin typeface="+mn-lt"/>
            </a:endParaRPr>
          </a:p>
        </p:txBody>
      </p:sp>
    </p:spTree>
    <p:extLst>
      <p:ext uri="{BB962C8B-B14F-4D97-AF65-F5344CB8AC3E}">
        <p14:creationId xmlns:p14="http://schemas.microsoft.com/office/powerpoint/2010/main" val="315023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2"/>
          <a:stretch/>
        </p:blipFill>
        <p:spPr>
          <a:xfrm>
            <a:off x="519525" y="1012380"/>
            <a:ext cx="8022961" cy="5662512"/>
          </a:xfrm>
        </p:spPr>
      </p:pic>
      <p:sp>
        <p:nvSpPr>
          <p:cNvPr id="2" name="Title 1"/>
          <p:cNvSpPr>
            <a:spLocks noGrp="1"/>
          </p:cNvSpPr>
          <p:nvPr>
            <p:ph type="title"/>
          </p:nvPr>
        </p:nvSpPr>
        <p:spPr>
          <a:xfrm>
            <a:off x="0" y="65374"/>
            <a:ext cx="9144000" cy="1143000"/>
          </a:xfrm>
        </p:spPr>
        <p:txBody>
          <a:bodyPr/>
          <a:lstStyle/>
          <a:p>
            <a:r>
              <a:rPr lang="en-US" dirty="0" smtClean="0"/>
              <a:t>DNS Query count per Domain Name</a:t>
            </a:r>
            <a:endParaRPr lang="en-US" dirty="0"/>
          </a:p>
        </p:txBody>
      </p:sp>
    </p:spTree>
    <p:extLst>
      <p:ext uri="{BB962C8B-B14F-4D97-AF65-F5344CB8AC3E}">
        <p14:creationId xmlns:p14="http://schemas.microsoft.com/office/powerpoint/2010/main" val="278509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pPr marL="0" indent="0">
              <a:buNone/>
            </a:pPr>
            <a:endParaRPr lang="en-US" sz="2800" dirty="0">
              <a:solidFill>
                <a:schemeClr val="accent6">
                  <a:lumMod val="50000"/>
                </a:schemeClr>
              </a:solidFill>
              <a:latin typeface="+mn-lt"/>
            </a:endParaRPr>
          </a:p>
          <a:p>
            <a:pPr marL="0" indent="0">
              <a:buNone/>
            </a:pPr>
            <a:r>
              <a:rPr lang="en-US" sz="2800" dirty="0" smtClean="0">
                <a:solidFill>
                  <a:schemeClr val="accent6">
                    <a:lumMod val="50000"/>
                  </a:schemeClr>
                </a:solidFill>
                <a:latin typeface="+mn-lt"/>
              </a:rPr>
              <a:t>And why its probably good for end users to use DNSSEC-validating resolvers as well.</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68527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74"/>
            <a:ext cx="9144000" cy="1143000"/>
          </a:xfrm>
        </p:spPr>
        <p:txBody>
          <a:bodyPr/>
          <a:lstStyle/>
          <a:p>
            <a:r>
              <a:rPr lang="en-US" dirty="0" smtClean="0"/>
              <a:t>DNS Query count per Domain Name</a:t>
            </a:r>
            <a:endParaRPr lang="en-US" dirty="0"/>
          </a:p>
        </p:txBody>
      </p:sp>
      <p:pic>
        <p:nvPicPr>
          <p:cNvPr id="4" name="Content Placeholder 3"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7" b="-160"/>
          <a:stretch/>
        </p:blipFill>
        <p:spPr>
          <a:xfrm>
            <a:off x="457200" y="981389"/>
            <a:ext cx="8229600" cy="5780095"/>
          </a:xfrm>
        </p:spPr>
      </p:pic>
    </p:spTree>
    <p:extLst>
      <p:ext uri="{BB962C8B-B14F-4D97-AF65-F5344CB8AC3E}">
        <p14:creationId xmlns:p14="http://schemas.microsoft.com/office/powerpoint/2010/main" val="1771785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fontScale="92500" lnSpcReduction="10000"/>
          </a:bodyPr>
          <a:lstStyle/>
          <a:p>
            <a:pPr marL="0" indent="0">
              <a:buNone/>
            </a:pPr>
            <a:r>
              <a:rPr lang="en-US" dirty="0" smtClean="0">
                <a:latin typeface="+mn-lt"/>
              </a:rPr>
              <a:t>At the Authoritative Name Server:</a:t>
            </a:r>
          </a:p>
          <a:p>
            <a:pPr marL="0" indent="0">
              <a:buNone/>
            </a:pPr>
            <a:r>
              <a:rPr lang="en-US" dirty="0" smtClean="0">
                <a:latin typeface="+mn-lt"/>
              </a:rPr>
              <a:t>Serving DNSSEC-signed zones = More Queries!</a:t>
            </a:r>
          </a:p>
          <a:p>
            <a:pPr lvl="1"/>
            <a:r>
              <a:rPr lang="en-US" dirty="0" smtClean="0">
                <a:latin typeface="+mn-lt"/>
              </a:rPr>
              <a:t>The Authoritative server will now see additional queries for the DNSKEY and DS RRs for a zone, in addition to the A (and AAAA) queries</a:t>
            </a:r>
          </a:p>
          <a:p>
            <a:pPr marL="457200" lvl="1" indent="0">
              <a:buNone/>
            </a:pPr>
            <a:endParaRPr lang="en-US" dirty="0">
              <a:latin typeface="+mn-lt"/>
            </a:endParaRPr>
          </a:p>
          <a:p>
            <a:pPr marL="457200" lvl="1" indent="0">
              <a:buNone/>
            </a:pPr>
            <a:r>
              <a:rPr lang="en-US" b="1" dirty="0" smtClean="0">
                <a:solidFill>
                  <a:srgbClr val="984807"/>
                </a:solidFill>
                <a:latin typeface="+mn-lt"/>
              </a:rPr>
              <a:t>    6,095,289</a:t>
            </a:r>
            <a:r>
              <a:rPr lang="en-US" dirty="0" smtClean="0">
                <a:latin typeface="+mn-lt"/>
              </a:rPr>
              <a:t> launched experiments</a:t>
            </a:r>
          </a:p>
          <a:p>
            <a:pPr marL="457200" lvl="1" indent="0">
              <a:buNone/>
            </a:pPr>
            <a:endParaRPr lang="en-US" dirty="0" smtClean="0">
              <a:latin typeface="+mn-lt"/>
            </a:endParaRPr>
          </a:p>
          <a:p>
            <a:pPr marL="914400" lvl="2" indent="0">
              <a:buNone/>
            </a:pPr>
            <a:r>
              <a:rPr lang="en-US" dirty="0" smtClean="0">
                <a:latin typeface="+mn-lt"/>
              </a:rPr>
              <a:t>   </a:t>
            </a:r>
            <a:r>
              <a:rPr lang="en-US" b="1" dirty="0" smtClean="0">
                <a:solidFill>
                  <a:srgbClr val="984807"/>
                </a:solidFill>
                <a:latin typeface="+mn-lt"/>
              </a:rPr>
              <a:t>8,367,427</a:t>
            </a:r>
            <a:r>
              <a:rPr lang="en-US" dirty="0" smtClean="0">
                <a:latin typeface="+mn-lt"/>
              </a:rPr>
              <a:t> unsigned name queries</a:t>
            </a:r>
          </a:p>
          <a:p>
            <a:pPr marL="914400" lvl="2" indent="0">
              <a:buNone/>
            </a:pPr>
            <a:r>
              <a:rPr lang="en-US" dirty="0" smtClean="0">
                <a:latin typeface="+mn-lt"/>
              </a:rPr>
              <a:t> </a:t>
            </a:r>
            <a:r>
              <a:rPr lang="en-US" b="1" dirty="0" smtClean="0">
                <a:solidFill>
                  <a:srgbClr val="984807"/>
                </a:solidFill>
                <a:latin typeface="+mn-lt"/>
              </a:rPr>
              <a:t>12,375,232</a:t>
            </a:r>
            <a:r>
              <a:rPr lang="en-US" dirty="0" smtClean="0">
                <a:latin typeface="+mn-lt"/>
              </a:rPr>
              <a:t> signed name queries</a:t>
            </a:r>
          </a:p>
          <a:p>
            <a:pPr marL="914400" lvl="2" indent="0">
              <a:buNone/>
            </a:pPr>
            <a:r>
              <a:rPr lang="en-US" b="1" dirty="0">
                <a:solidFill>
                  <a:srgbClr val="984807"/>
                </a:solidFill>
                <a:latin typeface="+mn-lt"/>
              </a:rPr>
              <a:t> </a:t>
            </a:r>
            <a:r>
              <a:rPr lang="en-US" b="1" dirty="0" smtClean="0">
                <a:solidFill>
                  <a:srgbClr val="984807"/>
                </a:solidFill>
                <a:latin typeface="+mn-lt"/>
              </a:rPr>
              <a:t>20,130,781</a:t>
            </a:r>
            <a:r>
              <a:rPr lang="en-US" dirty="0" smtClean="0">
                <a:latin typeface="+mn-lt"/>
              </a:rPr>
              <a:t> badly-signed name queries</a:t>
            </a:r>
            <a:endParaRPr lang="en-US" dirty="0">
              <a:latin typeface="+mn-lt"/>
            </a:endParaRP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937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1" y="274638"/>
            <a:ext cx="8926587" cy="1143000"/>
          </a:xfrm>
        </p:spPr>
        <p:txBody>
          <a:bodyPr/>
          <a:lstStyle/>
          <a:p>
            <a:r>
              <a:rPr lang="en-US" dirty="0" smtClean="0"/>
              <a:t>What if everybody was doing it?</a:t>
            </a:r>
            <a:endParaRPr lang="en-US" dirty="0"/>
          </a:p>
        </p:txBody>
      </p:sp>
      <p:sp>
        <p:nvSpPr>
          <p:cNvPr id="3" name="Content Placeholder 2"/>
          <p:cNvSpPr>
            <a:spLocks noGrp="1"/>
          </p:cNvSpPr>
          <p:nvPr>
            <p:ph idx="1"/>
          </p:nvPr>
        </p:nvSpPr>
        <p:spPr/>
        <p:txBody>
          <a:bodyPr>
            <a:noAutofit/>
          </a:bodyPr>
          <a:lstStyle/>
          <a:p>
            <a:pPr marL="0" indent="0">
              <a:buNone/>
            </a:pPr>
            <a:r>
              <a:rPr lang="en-US" sz="1800" dirty="0" smtClean="0">
                <a:latin typeface="+mn-lt"/>
              </a:rPr>
              <a:t>For the control name there are 1.4 queries per experiment</a:t>
            </a:r>
          </a:p>
          <a:p>
            <a:pPr marL="0" indent="0">
              <a:buNone/>
            </a:pPr>
            <a:r>
              <a:rPr lang="en-US" sz="1800" dirty="0" smtClean="0">
                <a:latin typeface="+mn-lt"/>
              </a:rPr>
              <a:t>	The total profile of queries for the control DNS name was:</a:t>
            </a:r>
          </a:p>
          <a:p>
            <a:pPr marL="914400" lvl="2" indent="0">
              <a:buNone/>
            </a:pPr>
            <a:r>
              <a:rPr lang="en-US" sz="1200" dirty="0" smtClean="0">
                <a:latin typeface="+mn-lt"/>
              </a:rPr>
              <a:t>7.4M A queries</a:t>
            </a:r>
          </a:p>
          <a:p>
            <a:pPr marL="914400" lvl="2" indent="0">
              <a:buNone/>
            </a:pPr>
            <a:r>
              <a:rPr lang="en-US" sz="1200" dirty="0" smtClean="0">
                <a:latin typeface="+mn-lt"/>
              </a:rPr>
              <a:t>0.7M AAAA queries</a:t>
            </a:r>
          </a:p>
          <a:p>
            <a:pPr marL="914400" lvl="2" indent="0">
              <a:buNone/>
            </a:pPr>
            <a:r>
              <a:rPr lang="en-US" sz="1200" dirty="0" smtClean="0">
                <a:latin typeface="+mn-lt"/>
              </a:rPr>
              <a:t>0.2M Other (NS, MX, ANY, SOA, CNAME, TXT, A6) queries</a:t>
            </a:r>
          </a:p>
          <a:p>
            <a:pPr marL="914400" lvl="2" indent="0">
              <a:buNone/>
            </a:pPr>
            <a:endParaRPr lang="en-US" sz="1200" dirty="0" smtClean="0">
              <a:latin typeface="+mn-lt"/>
            </a:endParaRPr>
          </a:p>
          <a:p>
            <a:pPr marL="0" indent="0">
              <a:buNone/>
            </a:pPr>
            <a:r>
              <a:rPr lang="en-US" sz="1800" dirty="0" smtClean="0">
                <a:latin typeface="+mn-lt"/>
              </a:rPr>
              <a:t>For the signed name, only 11.4% of clients use DNSSEC-aware resolvers, so the theory (2 additional queries per name) says we will see 1.4M additional queries, or 9.8M queries in total</a:t>
            </a:r>
          </a:p>
          <a:p>
            <a:pPr marL="0" indent="0">
              <a:buNone/>
            </a:pPr>
            <a:endParaRPr lang="en-US" sz="1800" dirty="0" smtClean="0">
              <a:latin typeface="+mn-lt"/>
            </a:endParaRPr>
          </a:p>
          <a:p>
            <a:pPr marL="0" indent="0">
              <a:buNone/>
            </a:pPr>
            <a:r>
              <a:rPr lang="en-US" sz="1800" dirty="0" smtClean="0">
                <a:latin typeface="+mn-lt"/>
              </a:rPr>
              <a:t>But we saw 12.4 M queries for the signed DNS Name</a:t>
            </a:r>
          </a:p>
          <a:p>
            <a:pPr lvl="1"/>
            <a:r>
              <a:rPr lang="en-US" sz="1400" dirty="0" smtClean="0">
                <a:latin typeface="+mn-lt"/>
              </a:rPr>
              <a:t>If 11.5% of clients’ resolvers using DNSSEC generate an additional 4.0M queries for a signed domain name, what if every DNS resolver was DNSSEC aware?</a:t>
            </a:r>
          </a:p>
          <a:p>
            <a:pPr lvl="1"/>
            <a:r>
              <a:rPr lang="en-US" sz="1400" dirty="0" smtClean="0">
                <a:latin typeface="+mn-lt"/>
              </a:rPr>
              <a:t>That would be 35M queries in the context of our experiment</a:t>
            </a:r>
          </a:p>
          <a:p>
            <a:pPr lvl="1"/>
            <a:endParaRPr lang="en-US" sz="1400" dirty="0" smtClean="0">
              <a:latin typeface="+mn-lt"/>
            </a:endParaRPr>
          </a:p>
          <a:p>
            <a:pPr marL="114300" indent="0">
              <a:buNone/>
            </a:pPr>
            <a:r>
              <a:rPr lang="en-US" sz="2000" b="1" dirty="0" smtClean="0">
                <a:solidFill>
                  <a:schemeClr val="accent6">
                    <a:lumMod val="50000"/>
                  </a:schemeClr>
                </a:solidFill>
                <a:latin typeface="+mn-lt"/>
              </a:rPr>
              <a:t>A DNSSEC signed zone would see ~4 times the query level of an unsigned zone if every resolver performed DNSSEC validation</a:t>
            </a:r>
          </a:p>
          <a:p>
            <a:pPr lvl="1"/>
            <a:endParaRPr lang="en-US" sz="1400" dirty="0">
              <a:latin typeface="+mn-lt"/>
            </a:endParaRPr>
          </a:p>
        </p:txBody>
      </p:sp>
      <p:sp>
        <p:nvSpPr>
          <p:cNvPr id="4" name="Freeform 3"/>
          <p:cNvSpPr/>
          <p:nvPr/>
        </p:nvSpPr>
        <p:spPr>
          <a:xfrm>
            <a:off x="2277252" y="314960"/>
            <a:ext cx="2993123" cy="985856"/>
          </a:xfrm>
          <a:custGeom>
            <a:avLst/>
            <a:gdLst>
              <a:gd name="connsiteX0" fmla="*/ 1126348 w 2993123"/>
              <a:gd name="connsiteY0" fmla="*/ 172720 h 985856"/>
              <a:gd name="connsiteX1" fmla="*/ 150988 w 2993123"/>
              <a:gd name="connsiteY1" fmla="*/ 284480 h 985856"/>
              <a:gd name="connsiteX2" fmla="*/ 161148 w 2993123"/>
              <a:gd name="connsiteY2" fmla="*/ 741680 h 985856"/>
              <a:gd name="connsiteX3" fmla="*/ 1664828 w 2993123"/>
              <a:gd name="connsiteY3" fmla="*/ 985520 h 985856"/>
              <a:gd name="connsiteX4" fmla="*/ 2873868 w 2993123"/>
              <a:gd name="connsiteY4" fmla="*/ 782320 h 985856"/>
              <a:gd name="connsiteX5" fmla="*/ 2751948 w 2993123"/>
              <a:gd name="connsiteY5" fmla="*/ 304800 h 985856"/>
              <a:gd name="connsiteX6" fmla="*/ 1136508 w 2993123"/>
              <a:gd name="connsiteY6" fmla="*/ 0 h 98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3123" h="985856">
                <a:moveTo>
                  <a:pt x="1126348" y="172720"/>
                </a:moveTo>
                <a:cubicBezTo>
                  <a:pt x="719101" y="181186"/>
                  <a:pt x="311855" y="189653"/>
                  <a:pt x="150988" y="284480"/>
                </a:cubicBezTo>
                <a:cubicBezTo>
                  <a:pt x="-9879" y="379307"/>
                  <a:pt x="-91159" y="624840"/>
                  <a:pt x="161148" y="741680"/>
                </a:cubicBezTo>
                <a:cubicBezTo>
                  <a:pt x="413455" y="858520"/>
                  <a:pt x="1212708" y="978747"/>
                  <a:pt x="1664828" y="985520"/>
                </a:cubicBezTo>
                <a:cubicBezTo>
                  <a:pt x="2116948" y="992293"/>
                  <a:pt x="2692681" y="895773"/>
                  <a:pt x="2873868" y="782320"/>
                </a:cubicBezTo>
                <a:cubicBezTo>
                  <a:pt x="3055055" y="668867"/>
                  <a:pt x="3041508" y="435187"/>
                  <a:pt x="2751948" y="304800"/>
                </a:cubicBezTo>
                <a:cubicBezTo>
                  <a:pt x="2462388" y="174413"/>
                  <a:pt x="1136508" y="0"/>
                  <a:pt x="113650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79814" y="5506720"/>
            <a:ext cx="8440563" cy="952055"/>
          </a:xfrm>
          <a:custGeom>
            <a:avLst/>
            <a:gdLst>
              <a:gd name="connsiteX0" fmla="*/ 4576666 w 8440563"/>
              <a:gd name="connsiteY0" fmla="*/ 81280 h 952055"/>
              <a:gd name="connsiteX1" fmla="*/ 1040986 w 8440563"/>
              <a:gd name="connsiteY1" fmla="*/ 142240 h 952055"/>
              <a:gd name="connsiteX2" fmla="*/ 75786 w 8440563"/>
              <a:gd name="connsiteY2" fmla="*/ 457200 h 952055"/>
              <a:gd name="connsiteX3" fmla="*/ 258666 w 8440563"/>
              <a:gd name="connsiteY3" fmla="*/ 802640 h 952055"/>
              <a:gd name="connsiteX4" fmla="*/ 1813146 w 8440563"/>
              <a:gd name="connsiteY4" fmla="*/ 904240 h 952055"/>
              <a:gd name="connsiteX5" fmla="*/ 6923626 w 8440563"/>
              <a:gd name="connsiteY5" fmla="*/ 914400 h 952055"/>
              <a:gd name="connsiteX6" fmla="*/ 8437466 w 8440563"/>
              <a:gd name="connsiteY6" fmla="*/ 416560 h 952055"/>
              <a:gd name="connsiteX7" fmla="*/ 7248746 w 8440563"/>
              <a:gd name="connsiteY7" fmla="*/ 81280 h 952055"/>
              <a:gd name="connsiteX8" fmla="*/ 4983066 w 8440563"/>
              <a:gd name="connsiteY8" fmla="*/ 0 h 9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563" h="952055">
                <a:moveTo>
                  <a:pt x="4576666" y="81280"/>
                </a:moveTo>
                <a:cubicBezTo>
                  <a:pt x="3183899" y="80433"/>
                  <a:pt x="1791133" y="79587"/>
                  <a:pt x="1040986" y="142240"/>
                </a:cubicBezTo>
                <a:cubicBezTo>
                  <a:pt x="290839" y="204893"/>
                  <a:pt x="206173" y="347133"/>
                  <a:pt x="75786" y="457200"/>
                </a:cubicBezTo>
                <a:cubicBezTo>
                  <a:pt x="-54601" y="567267"/>
                  <a:pt x="-30894" y="728133"/>
                  <a:pt x="258666" y="802640"/>
                </a:cubicBezTo>
                <a:cubicBezTo>
                  <a:pt x="548226" y="877147"/>
                  <a:pt x="702319" y="885613"/>
                  <a:pt x="1813146" y="904240"/>
                </a:cubicBezTo>
                <a:cubicBezTo>
                  <a:pt x="2923973" y="922867"/>
                  <a:pt x="5819573" y="995680"/>
                  <a:pt x="6923626" y="914400"/>
                </a:cubicBezTo>
                <a:cubicBezTo>
                  <a:pt x="8027679" y="833120"/>
                  <a:pt x="8383279" y="555413"/>
                  <a:pt x="8437466" y="416560"/>
                </a:cubicBezTo>
                <a:cubicBezTo>
                  <a:pt x="8491653" y="277707"/>
                  <a:pt x="7824479" y="150707"/>
                  <a:pt x="7248746" y="81280"/>
                </a:cubicBezTo>
                <a:cubicBezTo>
                  <a:pt x="6673013" y="11853"/>
                  <a:pt x="4983066" y="0"/>
                  <a:pt x="49830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6926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mn-lt"/>
              </a:rPr>
              <a:t>If 12.6% of clients performing some form of DNSSEC validation generate 20.1M queries for a badly-signed name, compared to the no-DNSSEC control level of 8.4M queries, what would be the query load if every resolver performed DNSSEC validation for the same badly signed domain?</a:t>
            </a:r>
          </a:p>
          <a:p>
            <a:pPr marL="685800" lvl="1"/>
            <a:r>
              <a:rPr lang="en-US" sz="2000" dirty="0" smtClean="0">
                <a:latin typeface="+mn-lt"/>
              </a:rPr>
              <a:t>In our case that would be 102M queries</a:t>
            </a:r>
          </a:p>
          <a:p>
            <a:endParaRPr lang="en-US" sz="2400" dirty="0" smtClean="0">
              <a:latin typeface="+mn-lt"/>
            </a:endParaRPr>
          </a:p>
          <a:p>
            <a:pPr marL="0" indent="0">
              <a:buNone/>
            </a:pPr>
            <a:r>
              <a:rPr lang="en-US" sz="2400" b="1" dirty="0" smtClean="0">
                <a:solidFill>
                  <a:schemeClr val="accent6">
                    <a:lumMod val="50000"/>
                  </a:schemeClr>
                </a:solidFill>
                <a:latin typeface="+mn-lt"/>
              </a:rPr>
              <a:t>A badly-signed DNSSEC </a:t>
            </a:r>
            <a:r>
              <a:rPr lang="en-US" sz="2400" b="1" dirty="0">
                <a:solidFill>
                  <a:schemeClr val="accent6">
                    <a:lumMod val="50000"/>
                  </a:schemeClr>
                </a:solidFill>
                <a:latin typeface="+mn-lt"/>
              </a:rPr>
              <a:t>signed zone </a:t>
            </a:r>
            <a:r>
              <a:rPr lang="en-US" sz="2400" b="1" dirty="0" smtClean="0">
                <a:solidFill>
                  <a:schemeClr val="accent6">
                    <a:lumMod val="50000"/>
                  </a:schemeClr>
                </a:solidFill>
                <a:latin typeface="+mn-lt"/>
              </a:rPr>
              <a:t>would seen  12 </a:t>
            </a:r>
            <a:r>
              <a:rPr lang="en-US" sz="2400" b="1" dirty="0">
                <a:solidFill>
                  <a:schemeClr val="accent6">
                    <a:lumMod val="50000"/>
                  </a:schemeClr>
                </a:solidFill>
                <a:latin typeface="+mn-lt"/>
              </a:rPr>
              <a:t>times the query level of an unsigned zone if every resolver performed DNSSEC validation</a:t>
            </a:r>
          </a:p>
          <a:p>
            <a:pPr marL="0" indent="0">
              <a:buNone/>
            </a:pPr>
            <a:r>
              <a:rPr lang="en-US" sz="2400" dirty="0" smtClean="0">
                <a:latin typeface="+mn-lt"/>
              </a:rPr>
              <a:t> </a:t>
            </a:r>
            <a:endParaRPr lang="en-US" sz="2400" dirty="0">
              <a:latin typeface="+mn-lt"/>
            </a:endParaRPr>
          </a:p>
        </p:txBody>
      </p:sp>
      <p:sp>
        <p:nvSpPr>
          <p:cNvPr id="4" name="Freeform 3"/>
          <p:cNvSpPr/>
          <p:nvPr/>
        </p:nvSpPr>
        <p:spPr>
          <a:xfrm>
            <a:off x="5467492" y="335280"/>
            <a:ext cx="2993123" cy="985856"/>
          </a:xfrm>
          <a:custGeom>
            <a:avLst/>
            <a:gdLst>
              <a:gd name="connsiteX0" fmla="*/ 1126348 w 2993123"/>
              <a:gd name="connsiteY0" fmla="*/ 172720 h 985856"/>
              <a:gd name="connsiteX1" fmla="*/ 150988 w 2993123"/>
              <a:gd name="connsiteY1" fmla="*/ 284480 h 985856"/>
              <a:gd name="connsiteX2" fmla="*/ 161148 w 2993123"/>
              <a:gd name="connsiteY2" fmla="*/ 741680 h 985856"/>
              <a:gd name="connsiteX3" fmla="*/ 1664828 w 2993123"/>
              <a:gd name="connsiteY3" fmla="*/ 985520 h 985856"/>
              <a:gd name="connsiteX4" fmla="*/ 2873868 w 2993123"/>
              <a:gd name="connsiteY4" fmla="*/ 782320 h 985856"/>
              <a:gd name="connsiteX5" fmla="*/ 2751948 w 2993123"/>
              <a:gd name="connsiteY5" fmla="*/ 304800 h 985856"/>
              <a:gd name="connsiteX6" fmla="*/ 1136508 w 2993123"/>
              <a:gd name="connsiteY6" fmla="*/ 0 h 98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3123" h="985856">
                <a:moveTo>
                  <a:pt x="1126348" y="172720"/>
                </a:moveTo>
                <a:cubicBezTo>
                  <a:pt x="719101" y="181186"/>
                  <a:pt x="311855" y="189653"/>
                  <a:pt x="150988" y="284480"/>
                </a:cubicBezTo>
                <a:cubicBezTo>
                  <a:pt x="-9879" y="379307"/>
                  <a:pt x="-91159" y="624840"/>
                  <a:pt x="161148" y="741680"/>
                </a:cubicBezTo>
                <a:cubicBezTo>
                  <a:pt x="413455" y="858520"/>
                  <a:pt x="1212708" y="978747"/>
                  <a:pt x="1664828" y="985520"/>
                </a:cubicBezTo>
                <a:cubicBezTo>
                  <a:pt x="2116948" y="992293"/>
                  <a:pt x="2692681" y="895773"/>
                  <a:pt x="2873868" y="782320"/>
                </a:cubicBezTo>
                <a:cubicBezTo>
                  <a:pt x="3055055" y="668867"/>
                  <a:pt x="3041508" y="435187"/>
                  <a:pt x="2751948" y="304800"/>
                </a:cubicBezTo>
                <a:cubicBezTo>
                  <a:pt x="2462388" y="174413"/>
                  <a:pt x="1136508" y="0"/>
                  <a:pt x="113650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20540" y="3444240"/>
            <a:ext cx="8363804" cy="1466562"/>
          </a:xfrm>
          <a:custGeom>
            <a:avLst/>
            <a:gdLst>
              <a:gd name="connsiteX0" fmla="*/ 7338500 w 8363804"/>
              <a:gd name="connsiteY0" fmla="*/ 274320 h 1466562"/>
              <a:gd name="connsiteX1" fmla="*/ 4778180 w 8363804"/>
              <a:gd name="connsiteY1" fmla="*/ 142240 h 1466562"/>
              <a:gd name="connsiteX2" fmla="*/ 1069780 w 8363804"/>
              <a:gd name="connsiteY2" fmla="*/ 132080 h 1466562"/>
              <a:gd name="connsiteX3" fmla="*/ 84260 w 8363804"/>
              <a:gd name="connsiteY3" fmla="*/ 447040 h 1466562"/>
              <a:gd name="connsiteX4" fmla="*/ 84260 w 8363804"/>
              <a:gd name="connsiteY4" fmla="*/ 1148080 h 1466562"/>
              <a:gd name="connsiteX5" fmla="*/ 358580 w 8363804"/>
              <a:gd name="connsiteY5" fmla="*/ 1422400 h 1466562"/>
              <a:gd name="connsiteX6" fmla="*/ 3172900 w 8363804"/>
              <a:gd name="connsiteY6" fmla="*/ 1442720 h 1466562"/>
              <a:gd name="connsiteX7" fmla="*/ 6261540 w 8363804"/>
              <a:gd name="connsiteY7" fmla="*/ 1188720 h 1466562"/>
              <a:gd name="connsiteX8" fmla="*/ 8263060 w 8363804"/>
              <a:gd name="connsiteY8" fmla="*/ 944880 h 1466562"/>
              <a:gd name="connsiteX9" fmla="*/ 7958260 w 8363804"/>
              <a:gd name="connsiteY9" fmla="*/ 162560 h 1466562"/>
              <a:gd name="connsiteX10" fmla="*/ 7023540 w 8363804"/>
              <a:gd name="connsiteY10" fmla="*/ 0 h 146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3804" h="1466562">
                <a:moveTo>
                  <a:pt x="7338500" y="274320"/>
                </a:moveTo>
                <a:cubicBezTo>
                  <a:pt x="6580733" y="220133"/>
                  <a:pt x="5822967" y="165947"/>
                  <a:pt x="4778180" y="142240"/>
                </a:cubicBezTo>
                <a:cubicBezTo>
                  <a:pt x="3733393" y="118533"/>
                  <a:pt x="1852100" y="81280"/>
                  <a:pt x="1069780" y="132080"/>
                </a:cubicBezTo>
                <a:cubicBezTo>
                  <a:pt x="287460" y="182880"/>
                  <a:pt x="248513" y="277707"/>
                  <a:pt x="84260" y="447040"/>
                </a:cubicBezTo>
                <a:cubicBezTo>
                  <a:pt x="-79993" y="616373"/>
                  <a:pt x="38540" y="985520"/>
                  <a:pt x="84260" y="1148080"/>
                </a:cubicBezTo>
                <a:cubicBezTo>
                  <a:pt x="129980" y="1310640"/>
                  <a:pt x="-156193" y="1373293"/>
                  <a:pt x="358580" y="1422400"/>
                </a:cubicBezTo>
                <a:cubicBezTo>
                  <a:pt x="873353" y="1471507"/>
                  <a:pt x="2189073" y="1481667"/>
                  <a:pt x="3172900" y="1442720"/>
                </a:cubicBezTo>
                <a:cubicBezTo>
                  <a:pt x="4156727" y="1403773"/>
                  <a:pt x="5413180" y="1271693"/>
                  <a:pt x="6261540" y="1188720"/>
                </a:cubicBezTo>
                <a:cubicBezTo>
                  <a:pt x="7109900" y="1105747"/>
                  <a:pt x="7980273" y="1115907"/>
                  <a:pt x="8263060" y="944880"/>
                </a:cubicBezTo>
                <a:cubicBezTo>
                  <a:pt x="8545847" y="773853"/>
                  <a:pt x="8164847" y="320040"/>
                  <a:pt x="7958260" y="162560"/>
                </a:cubicBezTo>
                <a:cubicBezTo>
                  <a:pt x="7751673" y="5080"/>
                  <a:pt x="7023540" y="0"/>
                  <a:pt x="702354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7462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Sizes</a:t>
            </a:r>
            <a:endParaRPr lang="en-US"/>
          </a:p>
        </p:txBody>
      </p:sp>
      <p:sp>
        <p:nvSpPr>
          <p:cNvPr id="3" name="Content Placeholder 2"/>
          <p:cNvSpPr>
            <a:spLocks noGrp="1"/>
          </p:cNvSpPr>
          <p:nvPr>
            <p:ph idx="1"/>
          </p:nvPr>
        </p:nvSpPr>
        <p:spPr/>
        <p:txBody>
          <a:bodyPr/>
          <a:lstStyle/>
          <a:p>
            <a:pPr marL="0" indent="0">
              <a:buNone/>
            </a:pPr>
            <a:r>
              <a:rPr lang="en-US" dirty="0" smtClean="0">
                <a:latin typeface="+mn-lt"/>
              </a:rPr>
              <a:t>What about the relative traffic loads at the server?</a:t>
            </a:r>
          </a:p>
          <a:p>
            <a:pPr marL="0" indent="0">
              <a:buNone/>
            </a:pPr>
            <a:r>
              <a:rPr lang="en-US" dirty="0" smtClean="0">
                <a:latin typeface="+mn-lt"/>
              </a:rPr>
              <a:t>In particular, what are the relative changes in the traffic profile for responses from the Authoritative Server?</a:t>
            </a:r>
          </a:p>
        </p:txBody>
      </p:sp>
    </p:spTree>
    <p:extLst>
      <p:ext uri="{BB962C8B-B14F-4D97-AF65-F5344CB8AC3E}">
        <p14:creationId xmlns:p14="http://schemas.microsoft.com/office/powerpoint/2010/main" val="544644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55000" lnSpcReduction="20000"/>
          </a:bodyPr>
          <a:lstStyle/>
          <a:p>
            <a:pPr marL="0" indent="0">
              <a:spcBef>
                <a:spcPts val="200"/>
              </a:spcBef>
              <a:buNone/>
            </a:pPr>
            <a:r>
              <a:rPr lang="en-US" dirty="0" smtClean="0">
                <a:latin typeface="+mn-lt"/>
              </a:rPr>
              <a:t>Control (no DNSSEC)</a:t>
            </a:r>
          </a:p>
          <a:p>
            <a:pPr marL="0" indent="0">
              <a:spcBef>
                <a:spcPts val="200"/>
              </a:spcBef>
              <a:buNone/>
            </a:pPr>
            <a:r>
              <a:rPr lang="en-US" dirty="0">
                <a:latin typeface="+mn-lt"/>
              </a:rPr>
              <a:t>	</a:t>
            </a:r>
            <a:r>
              <a:rPr lang="en-US" b="1" dirty="0" smtClean="0">
                <a:latin typeface="+mn-lt"/>
              </a:rPr>
              <a:t>Query: 124 octets</a:t>
            </a:r>
          </a:p>
          <a:p>
            <a:pPr marL="0" indent="0">
              <a:spcBef>
                <a:spcPts val="200"/>
              </a:spcBef>
              <a:buNone/>
            </a:pPr>
            <a:r>
              <a:rPr lang="en-US" b="1" dirty="0">
                <a:latin typeface="+mn-lt"/>
              </a:rPr>
              <a:t>	</a:t>
            </a:r>
            <a:r>
              <a:rPr lang="en-US" b="1" dirty="0" smtClean="0">
                <a:latin typeface="+mn-lt"/>
              </a:rPr>
              <a:t>Response: 176 octets</a:t>
            </a:r>
          </a:p>
          <a:p>
            <a:pPr marL="0" indent="0">
              <a:spcBef>
                <a:spcPts val="200"/>
              </a:spcBef>
              <a:buNone/>
            </a:pPr>
            <a:endParaRPr lang="en-US" dirty="0" smtClean="0">
              <a:latin typeface="+mn-lt"/>
            </a:endParaRPr>
          </a:p>
          <a:p>
            <a:pPr marL="0" indent="0">
              <a:spcBef>
                <a:spcPts val="200"/>
              </a:spcBef>
              <a:buNone/>
            </a:pPr>
            <a:endParaRPr lang="en-US" dirty="0">
              <a:latin typeface="+mn-lt"/>
            </a:endParaRPr>
          </a:p>
          <a:p>
            <a:pPr marL="0" indent="0">
              <a:spcBef>
                <a:spcPts val="200"/>
              </a:spcBef>
              <a:buNone/>
            </a:pPr>
            <a:r>
              <a:rPr lang="en-US" dirty="0" smtClean="0">
                <a:latin typeface="+mn-lt"/>
              </a:rPr>
              <a:t>DNSSEC-Signed</a:t>
            </a:r>
          </a:p>
          <a:p>
            <a:pPr marL="0" indent="0">
              <a:spcBef>
                <a:spcPts val="200"/>
              </a:spcBef>
              <a:buNone/>
            </a:pPr>
            <a:r>
              <a:rPr lang="en-US" dirty="0">
                <a:latin typeface="+mn-lt"/>
              </a:rPr>
              <a:t>	</a:t>
            </a:r>
            <a:r>
              <a:rPr lang="en-US" dirty="0" smtClean="0">
                <a:latin typeface="+mn-lt"/>
              </a:rPr>
              <a:t>Query: (A Record) 124 octets</a:t>
            </a:r>
          </a:p>
          <a:p>
            <a:pPr marL="0" indent="0">
              <a:spcBef>
                <a:spcPts val="200"/>
              </a:spcBef>
              <a:buNone/>
            </a:pPr>
            <a:r>
              <a:rPr lang="en-US" dirty="0">
                <a:latin typeface="+mn-lt"/>
              </a:rPr>
              <a:t>	</a:t>
            </a:r>
            <a:r>
              <a:rPr lang="en-US" dirty="0" smtClean="0">
                <a:latin typeface="+mn-lt"/>
              </a:rPr>
              <a:t>Response: 951 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(DNSKEY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342 </a:t>
            </a:r>
            <a:r>
              <a:rPr lang="en-US" dirty="0">
                <a:latin typeface="+mn-lt"/>
              </a:rPr>
              <a:t>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(DS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341 Octets</a:t>
            </a:r>
          </a:p>
          <a:p>
            <a:pPr marL="0" indent="0">
              <a:spcBef>
                <a:spcPts val="200"/>
              </a:spcBef>
              <a:buNone/>
            </a:pPr>
            <a:endParaRPr lang="en-US" dirty="0">
              <a:latin typeface="+mn-lt"/>
            </a:endParaRPr>
          </a:p>
          <a:p>
            <a:pPr marL="0" indent="0">
              <a:spcBef>
                <a:spcPts val="200"/>
              </a:spcBef>
              <a:buNone/>
            </a:pPr>
            <a:r>
              <a:rPr lang="en-US" dirty="0" smtClean="0">
                <a:latin typeface="+mn-lt"/>
              </a:rPr>
              <a:t>	</a:t>
            </a:r>
            <a:r>
              <a:rPr lang="en-US" b="1" dirty="0" smtClean="0">
                <a:latin typeface="+mn-lt"/>
              </a:rPr>
              <a:t>Total: Query: 284 octets</a:t>
            </a:r>
          </a:p>
          <a:p>
            <a:pPr marL="0" indent="0">
              <a:spcBef>
                <a:spcPts val="200"/>
              </a:spcBef>
              <a:buNone/>
            </a:pPr>
            <a:r>
              <a:rPr lang="en-US" b="1" dirty="0">
                <a:latin typeface="+mn-lt"/>
              </a:rPr>
              <a:t>	</a:t>
            </a:r>
            <a:r>
              <a:rPr lang="en-US" b="1" dirty="0" smtClean="0">
                <a:latin typeface="+mn-lt"/>
              </a:rPr>
              <a:t>Total Response: 1634 octets</a:t>
            </a:r>
            <a:endParaRPr lang="en-US" b="1" dirty="0">
              <a:latin typeface="+mn-lt"/>
            </a:endParaRPr>
          </a:p>
          <a:p>
            <a:pPr marL="0" indent="0">
              <a:spcBef>
                <a:spcPts val="200"/>
              </a:spcBef>
              <a:buNone/>
            </a:pPr>
            <a:endParaRPr lang="en-US" dirty="0">
              <a:latin typeface="+mn-lt"/>
            </a:endParaRPr>
          </a:p>
          <a:p>
            <a:pPr marL="0" indent="0">
              <a:spcBef>
                <a:spcPts val="200"/>
              </a:spcBef>
              <a:buNone/>
            </a:pPr>
            <a:endParaRPr lang="en-US" dirty="0">
              <a:latin typeface="+mn-lt"/>
            </a:endParaRPr>
          </a:p>
        </p:txBody>
      </p:sp>
      <p:sp>
        <p:nvSpPr>
          <p:cNvPr id="4" name="TextBox 3"/>
          <p:cNvSpPr txBox="1"/>
          <p:nvPr/>
        </p:nvSpPr>
        <p:spPr>
          <a:xfrm rot="21113228">
            <a:off x="4299446" y="1147130"/>
            <a:ext cx="4582583" cy="2585323"/>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5148064" y="3933056"/>
            <a:ext cx="692286"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4091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7" name="Picture 6" descr="Figure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57" y="1352735"/>
            <a:ext cx="7769984" cy="5455521"/>
          </a:xfrm>
          <a:prstGeom prst="rect">
            <a:avLst/>
          </a:prstGeom>
        </p:spPr>
      </p:pic>
      <p:sp>
        <p:nvSpPr>
          <p:cNvPr id="3" name="TextBox 2"/>
          <p:cNvSpPr txBox="1"/>
          <p:nvPr/>
        </p:nvSpPr>
        <p:spPr>
          <a:xfrm>
            <a:off x="2185247" y="5569466"/>
            <a:ext cx="2478193" cy="369332"/>
          </a:xfrm>
          <a:prstGeom prst="rect">
            <a:avLst/>
          </a:prstGeom>
          <a:solidFill>
            <a:schemeClr val="bg1"/>
          </a:solidFill>
        </p:spPr>
        <p:txBody>
          <a:bodyPr wrap="none" rtlCol="0">
            <a:spAutoFit/>
          </a:bodyPr>
          <a:lstStyle/>
          <a:p>
            <a:r>
              <a:rPr lang="en-US" b="1" dirty="0" smtClean="0">
                <a:latin typeface="AhnbergHand"/>
                <a:cs typeface="AhnbergHand"/>
              </a:rPr>
              <a:t>Control (unsigned)</a:t>
            </a:r>
            <a:endParaRPr lang="en-US" b="1" dirty="0">
              <a:latin typeface="AhnbergHand"/>
              <a:cs typeface="AhnbergHand"/>
            </a:endParaRPr>
          </a:p>
        </p:txBody>
      </p:sp>
      <p:sp>
        <p:nvSpPr>
          <p:cNvPr id="5" name="TextBox 4"/>
          <p:cNvSpPr txBox="1"/>
          <p:nvPr/>
        </p:nvSpPr>
        <p:spPr>
          <a:xfrm>
            <a:off x="2337647" y="4827786"/>
            <a:ext cx="3082895" cy="369332"/>
          </a:xfrm>
          <a:prstGeom prst="rect">
            <a:avLst/>
          </a:prstGeom>
          <a:solidFill>
            <a:schemeClr val="bg1"/>
          </a:solidFill>
        </p:spPr>
        <p:txBody>
          <a:bodyPr wrap="none" rtlCol="0">
            <a:spAutoFit/>
          </a:bodyPr>
          <a:lstStyle/>
          <a:p>
            <a:r>
              <a:rPr lang="en-US" b="1" dirty="0" smtClean="0">
                <a:solidFill>
                  <a:srgbClr val="008000"/>
                </a:solidFill>
                <a:latin typeface="AhnbergHand"/>
                <a:cs typeface="AhnbergHand"/>
              </a:rPr>
              <a:t>DNSSEC (valid signed)</a:t>
            </a:r>
            <a:endParaRPr lang="en-US" b="1" dirty="0">
              <a:solidFill>
                <a:srgbClr val="008000"/>
              </a:solidFill>
              <a:latin typeface="AhnbergHand"/>
              <a:cs typeface="AhnbergHand"/>
            </a:endParaRPr>
          </a:p>
        </p:txBody>
      </p:sp>
      <p:sp>
        <p:nvSpPr>
          <p:cNvPr id="6" name="TextBox 5"/>
          <p:cNvSpPr txBox="1"/>
          <p:nvPr/>
        </p:nvSpPr>
        <p:spPr>
          <a:xfrm>
            <a:off x="2337647" y="2846586"/>
            <a:ext cx="2441694" cy="369332"/>
          </a:xfrm>
          <a:prstGeom prst="rect">
            <a:avLst/>
          </a:prstGeom>
          <a:solidFill>
            <a:schemeClr val="bg1"/>
          </a:solidFill>
        </p:spPr>
        <p:txBody>
          <a:bodyPr wrap="none" rtlCol="0">
            <a:spAutoFit/>
          </a:bodyPr>
          <a:lstStyle/>
          <a:p>
            <a:r>
              <a:rPr lang="en-US" b="1" dirty="0" smtClean="0">
                <a:solidFill>
                  <a:schemeClr val="tx2">
                    <a:lumMod val="60000"/>
                    <a:lumOff val="40000"/>
                  </a:schemeClr>
                </a:solidFill>
                <a:latin typeface="AhnbergHand"/>
                <a:cs typeface="AhnbergHand"/>
              </a:rPr>
              <a:t>DNSSEC (invalid)</a:t>
            </a:r>
            <a:endParaRPr lang="en-US" b="1" dirty="0">
              <a:solidFill>
                <a:schemeClr val="tx2">
                  <a:lumMod val="60000"/>
                  <a:lumOff val="40000"/>
                </a:schemeClr>
              </a:solidFill>
              <a:latin typeface="AhnbergHand"/>
              <a:cs typeface="AhnbergHand"/>
            </a:endParaRPr>
          </a:p>
        </p:txBody>
      </p:sp>
    </p:spTree>
    <p:extLst>
      <p:ext uri="{BB962C8B-B14F-4D97-AF65-F5344CB8AC3E}">
        <p14:creationId xmlns:p14="http://schemas.microsoft.com/office/powerpoint/2010/main" val="614549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The validly-signed domain name appears to generate 8x the DNS response traffic volume, as compared to the unsigned domain name</a:t>
            </a:r>
          </a:p>
          <a:p>
            <a:pPr marL="0" indent="0">
              <a:buNone/>
            </a:pPr>
            <a:endParaRPr lang="en-US" dirty="0">
              <a:latin typeface="+mn-lt"/>
            </a:endParaRPr>
          </a:p>
          <a:p>
            <a:pPr marL="0" indent="0">
              <a:buNone/>
            </a:pPr>
            <a:r>
              <a:rPr lang="en-US" dirty="0" smtClean="0">
                <a:latin typeface="+mn-lt"/>
              </a:rPr>
              <a:t>The badly-signed domain name appears to generate  10x – 14x the DNS response traffic volume</a:t>
            </a:r>
          </a:p>
          <a:p>
            <a:endParaRPr lang="en-US" dirty="0" smtClean="0">
              <a:latin typeface="+mn-lt"/>
            </a:endParaRPr>
          </a:p>
          <a:p>
            <a:pPr marL="0" indent="0">
              <a:buNone/>
            </a:pPr>
            <a:r>
              <a:rPr lang="en-US" dirty="0" smtClean="0">
                <a:latin typeface="+mn-lt"/>
              </a:rPr>
              <a:t>What’s contributing to this?</a:t>
            </a:r>
          </a:p>
          <a:p>
            <a:pPr marL="971550" lvl="1" indent="-514350">
              <a:buFont typeface="+mj-lt"/>
              <a:buAutoNum type="arabicPeriod"/>
            </a:pPr>
            <a:r>
              <a:rPr lang="en-US" dirty="0" smtClean="0">
                <a:latin typeface="+mn-lt"/>
              </a:rPr>
              <a:t>Setting the DNSSEC OK bit in a query to the signed zone raises the response size from 176 to 951 octets</a:t>
            </a:r>
          </a:p>
          <a:p>
            <a:pPr marL="971550" lvl="1" indent="-514350">
              <a:buFont typeface="+mj-lt"/>
              <a:buAutoNum type="arabicPeriod"/>
            </a:pPr>
            <a:r>
              <a:rPr lang="en-US" dirty="0" smtClean="0">
                <a:latin typeface="+mn-lt"/>
              </a:rPr>
              <a:t>Performing DNSSEC signature validation adds a minimum of a further 683 octets in DS and DNSKEY responses</a:t>
            </a:r>
          </a:p>
          <a:p>
            <a:pPr lvl="1"/>
            <a:endParaRPr lang="en-US" dirty="0" smtClean="0">
              <a:latin typeface="+mn-lt"/>
            </a:endParaRPr>
          </a:p>
          <a:p>
            <a:pPr lvl="1"/>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3003598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just sign your domain?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latin typeface="+mn-lt"/>
              </a:rPr>
              <a:t>Lets start with the hypothetical question: How much more traffic will you be generating at the Authoritative Server if you sign your domain and NO resolvers perform DNSSEC validation?</a:t>
            </a:r>
          </a:p>
          <a:p>
            <a:pPr marL="0" indent="0">
              <a:buNone/>
            </a:pPr>
            <a:endParaRPr lang="en-US" dirty="0" smtClean="0">
              <a:latin typeface="+mn-lt"/>
            </a:endParaRPr>
          </a:p>
          <a:p>
            <a:pPr marL="0" indent="0">
              <a:buNone/>
            </a:pPr>
            <a:r>
              <a:rPr lang="en-US" dirty="0" smtClean="0">
                <a:latin typeface="+mn-lt"/>
              </a:rPr>
              <a:t>84% of A and AAAA queries seen at the authoritative </a:t>
            </a:r>
            <a:r>
              <a:rPr lang="en-US" dirty="0" err="1" smtClean="0">
                <a:latin typeface="+mn-lt"/>
              </a:rPr>
              <a:t>nameserver</a:t>
            </a:r>
            <a:r>
              <a:rPr lang="en-US" dirty="0" smtClean="0">
                <a:latin typeface="+mn-lt"/>
              </a:rPr>
              <a:t> have the EDNS0 + DNSSEC OK flags set</a:t>
            </a:r>
          </a:p>
          <a:p>
            <a:pPr marL="0" indent="0">
              <a:buNone/>
            </a:pPr>
            <a:r>
              <a:rPr lang="en-US" dirty="0">
                <a:latin typeface="+mn-lt"/>
              </a:rPr>
              <a:t>	</a:t>
            </a:r>
            <a:r>
              <a:rPr lang="en-US" dirty="0" smtClean="0">
                <a:latin typeface="+mn-lt"/>
              </a:rPr>
              <a:t>81.5% of queries for the unsigned zone</a:t>
            </a:r>
          </a:p>
          <a:p>
            <a:pPr marL="0" indent="0">
              <a:buNone/>
            </a:pPr>
            <a:r>
              <a:rPr lang="en-US" dirty="0">
                <a:latin typeface="+mn-lt"/>
              </a:rPr>
              <a:t>	</a:t>
            </a:r>
            <a:r>
              <a:rPr lang="en-US" dirty="0" smtClean="0">
                <a:latin typeface="+mn-lt"/>
              </a:rPr>
              <a:t>83.3% of queries for the signed zone</a:t>
            </a:r>
          </a:p>
          <a:p>
            <a:pPr marL="0" indent="0">
              <a:buNone/>
            </a:pPr>
            <a:r>
              <a:rPr lang="en-US" dirty="0">
                <a:latin typeface="+mn-lt"/>
              </a:rPr>
              <a:t>	</a:t>
            </a:r>
            <a:r>
              <a:rPr lang="en-US" dirty="0" smtClean="0">
                <a:latin typeface="+mn-lt"/>
              </a:rPr>
              <a:t>85.9% of queries for the badly-signed zone</a:t>
            </a:r>
          </a:p>
          <a:p>
            <a:pPr marL="0" indent="0">
              <a:buNone/>
            </a:pPr>
            <a:r>
              <a:rPr lang="en-US" sz="2500" dirty="0" smtClean="0">
                <a:latin typeface="+mn-lt"/>
              </a:rPr>
              <a:t>	(aside: why are these proportions different for each of these zones?)</a:t>
            </a:r>
          </a:p>
          <a:p>
            <a:pPr marL="0" indent="0">
              <a:buNone/>
            </a:pPr>
            <a:endParaRPr lang="en-US" dirty="0" smtClean="0">
              <a:latin typeface="+mn-lt"/>
            </a:endParaRPr>
          </a:p>
          <a:p>
            <a:pPr marL="0" indent="0">
              <a:buNone/>
            </a:pPr>
            <a:r>
              <a:rPr lang="en-US" dirty="0" smtClean="0">
                <a:latin typeface="+mn-lt"/>
              </a:rPr>
              <a:t>If you just sign your zone and NO resolvers are performing DNSSEC validation</a:t>
            </a:r>
          </a:p>
          <a:p>
            <a:pPr marL="400050" lvl="1" indent="0">
              <a:buNone/>
            </a:pPr>
            <a:r>
              <a:rPr lang="en-US" dirty="0" smtClean="0">
                <a:latin typeface="+mn-lt"/>
              </a:rPr>
              <a:t>84% of queries elicit the larger DNS response then the total outbound traffic load is </a:t>
            </a:r>
            <a:r>
              <a:rPr lang="en-US" b="1" u="sng" dirty="0" smtClean="0">
                <a:latin typeface="+mn-lt"/>
              </a:rPr>
              <a:t>4.7x</a:t>
            </a:r>
            <a:r>
              <a:rPr lang="en-US" dirty="0" smtClean="0">
                <a:latin typeface="+mn-lt"/>
              </a:rPr>
              <a:t> the traffic load of an unsigned zone</a:t>
            </a:r>
          </a:p>
          <a:p>
            <a:pPr marL="400050" lvl="1" indent="0">
              <a:buNone/>
            </a:pPr>
            <a:endParaRPr lang="en-US" dirty="0" smtClean="0">
              <a:latin typeface="+mn-lt"/>
            </a:endParaRPr>
          </a:p>
          <a:p>
            <a:pPr marL="0" indent="0">
              <a:buNone/>
            </a:pPr>
            <a:r>
              <a:rPr lang="en-US" dirty="0" smtClean="0">
                <a:latin typeface="+mn-lt"/>
              </a:rPr>
              <a:t>But we saw a rise of </a:t>
            </a:r>
            <a:r>
              <a:rPr lang="en-US" b="1" u="sng" dirty="0">
                <a:latin typeface="+mn-lt"/>
              </a:rPr>
              <a:t>8</a:t>
            </a:r>
            <a:r>
              <a:rPr lang="en-US" b="1" u="sng" dirty="0" smtClean="0">
                <a:latin typeface="+mn-lt"/>
              </a:rPr>
              <a:t>x</a:t>
            </a:r>
            <a:r>
              <a:rPr lang="en-US" dirty="0" smtClean="0">
                <a:latin typeface="+mn-lt"/>
              </a:rPr>
              <a:t> – why?</a:t>
            </a:r>
          </a:p>
          <a:p>
            <a:pPr marL="400050" lvl="1" indent="0">
              <a:buNone/>
            </a:pPr>
            <a:r>
              <a:rPr lang="en-US" dirty="0" smtClean="0">
                <a:latin typeface="+mn-lt"/>
              </a:rPr>
              <a:t>That</a:t>
            </a:r>
            <a:r>
              <a:rPr lang="fr-FR" dirty="0" smtClean="0">
                <a:latin typeface="+mn-lt"/>
              </a:rPr>
              <a:t>’</a:t>
            </a:r>
            <a:r>
              <a:rPr lang="en-US" dirty="0" smtClean="0">
                <a:latin typeface="+mn-lt"/>
              </a:rPr>
              <a:t>s because 12.6 % of clients are also performing DNSSEC validation in various ways</a:t>
            </a:r>
          </a:p>
          <a:p>
            <a:pPr marL="0" indent="0">
              <a:buNone/>
            </a:pPr>
            <a:r>
              <a:rPr lang="en-US" dirty="0">
                <a:latin typeface="+mn-lt"/>
              </a:rPr>
              <a:t>	</a:t>
            </a:r>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3715952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12.6% of clients performing some form of DNSSEC validation </a:t>
            </a:r>
            <a:r>
              <a:rPr lang="en-US" dirty="0" smtClean="0">
                <a:latin typeface="+mn-lt"/>
              </a:rPr>
              <a:t>for a signed zone generate around 8x the traffic as compared to an unsigned zone, then what if every DNS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a:t>
            </a:r>
            <a:r>
              <a:rPr lang="en-US" b="1" dirty="0" smtClean="0">
                <a:solidFill>
                  <a:schemeClr val="accent6">
                    <a:lumMod val="50000"/>
                  </a:schemeClr>
                </a:solidFill>
                <a:latin typeface="+mn-lt"/>
              </a:rPr>
              <a:t>would see some </a:t>
            </a:r>
            <a:r>
              <a:rPr lang="en-US" b="1" u="sng" dirty="0" smtClean="0">
                <a:solidFill>
                  <a:schemeClr val="accent6">
                    <a:lumMod val="50000"/>
                  </a:schemeClr>
                </a:solidFill>
                <a:latin typeface="+mn-lt"/>
              </a:rPr>
              <a:t>13</a:t>
            </a:r>
            <a:r>
              <a:rPr lang="en-US" b="1" dirty="0" smtClean="0">
                <a:solidFill>
                  <a:schemeClr val="accent6">
                    <a:lumMod val="50000"/>
                  </a:schemeClr>
                </a:solidFill>
                <a:latin typeface="+mn-lt"/>
              </a:rPr>
              <a:t>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resolver performed DNSSEC validation</a:t>
            </a:r>
          </a:p>
          <a:p>
            <a:pPr marL="0" indent="0">
              <a:buNone/>
            </a:pPr>
            <a:endParaRPr lang="en-US" b="1" dirty="0" smtClean="0">
              <a:solidFill>
                <a:schemeClr val="accent6">
                  <a:lumMod val="50000"/>
                </a:schemeClr>
              </a:solidFill>
              <a:latin typeface="+mn-lt"/>
            </a:endParaRPr>
          </a:p>
          <a:p>
            <a:pPr marL="0" indent="0">
              <a:buNone/>
            </a:pPr>
            <a:r>
              <a:rPr lang="en-US" b="1" dirty="0" smtClean="0">
                <a:solidFill>
                  <a:schemeClr val="accent6">
                    <a:lumMod val="50000"/>
                  </a:schemeClr>
                </a:solidFill>
                <a:latin typeface="+mn-lt"/>
              </a:rPr>
              <a:t>A badly-signed DNSSEC zone would see some </a:t>
            </a:r>
            <a:r>
              <a:rPr lang="en-US" b="1" u="sng" dirty="0" smtClean="0">
                <a:solidFill>
                  <a:schemeClr val="accent6">
                    <a:lumMod val="50000"/>
                  </a:schemeClr>
                </a:solidFill>
                <a:latin typeface="+mn-lt"/>
              </a:rPr>
              <a:t>31</a:t>
            </a:r>
            <a:r>
              <a:rPr lang="en-US" b="1" dirty="0" smtClean="0">
                <a:solidFill>
                  <a:schemeClr val="accent6">
                    <a:lumMod val="50000"/>
                  </a:schemeClr>
                </a:solidFill>
                <a:latin typeface="+mn-lt"/>
              </a:rPr>
              <a:t> times the traffic level of an unsigned zone</a:t>
            </a: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
        <p:nvSpPr>
          <p:cNvPr id="5" name="Freeform 4"/>
          <p:cNvSpPr/>
          <p:nvPr/>
        </p:nvSpPr>
        <p:spPr>
          <a:xfrm>
            <a:off x="2792275" y="172720"/>
            <a:ext cx="2877942" cy="736568"/>
          </a:xfrm>
          <a:custGeom>
            <a:avLst/>
            <a:gdLst>
              <a:gd name="connsiteX0" fmla="*/ 1728925 w 2877942"/>
              <a:gd name="connsiteY0" fmla="*/ 121920 h 736568"/>
              <a:gd name="connsiteX1" fmla="*/ 1017725 w 2877942"/>
              <a:gd name="connsiteY1" fmla="*/ 60960 h 736568"/>
              <a:gd name="connsiteX2" fmla="*/ 42365 w 2877942"/>
              <a:gd name="connsiteY2" fmla="*/ 426720 h 736568"/>
              <a:gd name="connsiteX3" fmla="*/ 428445 w 2877942"/>
              <a:gd name="connsiteY3" fmla="*/ 680720 h 736568"/>
              <a:gd name="connsiteX4" fmla="*/ 2643325 w 2877942"/>
              <a:gd name="connsiteY4" fmla="*/ 690880 h 736568"/>
              <a:gd name="connsiteX5" fmla="*/ 2704285 w 2877942"/>
              <a:gd name="connsiteY5" fmla="*/ 172720 h 736568"/>
              <a:gd name="connsiteX6" fmla="*/ 1678125 w 2877942"/>
              <a:gd name="connsiteY6" fmla="*/ 0 h 7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7942" h="736568">
                <a:moveTo>
                  <a:pt x="1728925" y="121920"/>
                </a:moveTo>
                <a:cubicBezTo>
                  <a:pt x="1513871" y="66040"/>
                  <a:pt x="1298818" y="10160"/>
                  <a:pt x="1017725" y="60960"/>
                </a:cubicBezTo>
                <a:cubicBezTo>
                  <a:pt x="736632" y="111760"/>
                  <a:pt x="140578" y="323427"/>
                  <a:pt x="42365" y="426720"/>
                </a:cubicBezTo>
                <a:cubicBezTo>
                  <a:pt x="-55848" y="530013"/>
                  <a:pt x="-5048" y="636693"/>
                  <a:pt x="428445" y="680720"/>
                </a:cubicBezTo>
                <a:cubicBezTo>
                  <a:pt x="861938" y="724747"/>
                  <a:pt x="2264018" y="775547"/>
                  <a:pt x="2643325" y="690880"/>
                </a:cubicBezTo>
                <a:cubicBezTo>
                  <a:pt x="3022632" y="606213"/>
                  <a:pt x="2865152" y="287867"/>
                  <a:pt x="2704285" y="172720"/>
                </a:cubicBezTo>
                <a:cubicBezTo>
                  <a:pt x="2543418" y="57573"/>
                  <a:pt x="1678125" y="0"/>
                  <a:pt x="167812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28772" y="3048000"/>
            <a:ext cx="8882747" cy="2822760"/>
          </a:xfrm>
          <a:custGeom>
            <a:avLst/>
            <a:gdLst>
              <a:gd name="connsiteX0" fmla="*/ 5245868 w 8882747"/>
              <a:gd name="connsiteY0" fmla="*/ 152400 h 2822760"/>
              <a:gd name="connsiteX1" fmla="*/ 2258828 w 8882747"/>
              <a:gd name="connsiteY1" fmla="*/ 71120 h 2822760"/>
              <a:gd name="connsiteX2" fmla="*/ 267468 w 8882747"/>
              <a:gd name="connsiteY2" fmla="*/ 264160 h 2822760"/>
              <a:gd name="connsiteX3" fmla="*/ 165868 w 8882747"/>
              <a:gd name="connsiteY3" fmla="*/ 1635760 h 2822760"/>
              <a:gd name="connsiteX4" fmla="*/ 419868 w 8882747"/>
              <a:gd name="connsiteY4" fmla="*/ 2773680 h 2822760"/>
              <a:gd name="connsiteX5" fmla="*/ 4849628 w 8882747"/>
              <a:gd name="connsiteY5" fmla="*/ 2560320 h 2822760"/>
              <a:gd name="connsiteX6" fmla="*/ 8212588 w 8882747"/>
              <a:gd name="connsiteY6" fmla="*/ 2052320 h 2822760"/>
              <a:gd name="connsiteX7" fmla="*/ 8649468 w 8882747"/>
              <a:gd name="connsiteY7" fmla="*/ 1087120 h 2822760"/>
              <a:gd name="connsiteX8" fmla="*/ 8568188 w 8882747"/>
              <a:gd name="connsiteY8" fmla="*/ 193040 h 2822760"/>
              <a:gd name="connsiteX9" fmla="*/ 4920748 w 8882747"/>
              <a:gd name="connsiteY9" fmla="*/ 0 h 282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2747" h="2822760">
                <a:moveTo>
                  <a:pt x="5245868" y="152400"/>
                </a:moveTo>
                <a:cubicBezTo>
                  <a:pt x="4167214" y="102446"/>
                  <a:pt x="3088561" y="52493"/>
                  <a:pt x="2258828" y="71120"/>
                </a:cubicBezTo>
                <a:cubicBezTo>
                  <a:pt x="1429095" y="89747"/>
                  <a:pt x="616295" y="3387"/>
                  <a:pt x="267468" y="264160"/>
                </a:cubicBezTo>
                <a:cubicBezTo>
                  <a:pt x="-81359" y="524933"/>
                  <a:pt x="140468" y="1217507"/>
                  <a:pt x="165868" y="1635760"/>
                </a:cubicBezTo>
                <a:cubicBezTo>
                  <a:pt x="191268" y="2054013"/>
                  <a:pt x="-360759" y="2619587"/>
                  <a:pt x="419868" y="2773680"/>
                </a:cubicBezTo>
                <a:cubicBezTo>
                  <a:pt x="1200495" y="2927773"/>
                  <a:pt x="3550841" y="2680547"/>
                  <a:pt x="4849628" y="2560320"/>
                </a:cubicBezTo>
                <a:cubicBezTo>
                  <a:pt x="6148415" y="2440093"/>
                  <a:pt x="7579281" y="2297853"/>
                  <a:pt x="8212588" y="2052320"/>
                </a:cubicBezTo>
                <a:cubicBezTo>
                  <a:pt x="8845895" y="1806787"/>
                  <a:pt x="8590201" y="1397000"/>
                  <a:pt x="8649468" y="1087120"/>
                </a:cubicBezTo>
                <a:cubicBezTo>
                  <a:pt x="8708735" y="777240"/>
                  <a:pt x="9189641" y="374227"/>
                  <a:pt x="8568188" y="193040"/>
                </a:cubicBezTo>
                <a:cubicBezTo>
                  <a:pt x="7946735" y="11853"/>
                  <a:pt x="4920748" y="0"/>
                  <a:pt x="492074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551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Tree>
    <p:extLst>
      <p:ext uri="{BB962C8B-B14F-4D97-AF65-F5344CB8AC3E}">
        <p14:creationId xmlns:p14="http://schemas.microsoft.com/office/powerpoint/2010/main" val="1013519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more </a:t>
            </a:r>
            <a:r>
              <a:rPr lang="en-US" dirty="0"/>
              <a:t>S</a:t>
            </a:r>
            <a:r>
              <a:rPr lang="en-US" dirty="0" smtClean="0"/>
              <a:t>erver Grunt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mn-lt"/>
              </a:rPr>
              <a:t>It’s probably a good idea to plan to serve the worst case: a badly signed zone</a:t>
            </a:r>
          </a:p>
          <a:p>
            <a:pPr marL="0" indent="0">
              <a:buNone/>
            </a:pPr>
            <a:endParaRPr lang="en-US" sz="2400" dirty="0" smtClean="0">
              <a:latin typeface="+mn-lt"/>
            </a:endParaRPr>
          </a:p>
          <a:p>
            <a:pPr marL="0" indent="0">
              <a:buNone/>
            </a:pPr>
            <a:r>
              <a:rPr lang="en-US" sz="2400" dirty="0" smtClean="0">
                <a:latin typeface="+mn-lt"/>
              </a:rPr>
              <a:t>In which case you may want to consider provisioning the authoritative name servers with processing capacity to handle </a:t>
            </a:r>
            <a:r>
              <a:rPr lang="en-US" sz="2400" b="1" dirty="0" smtClean="0">
                <a:latin typeface="+mn-lt"/>
              </a:rPr>
              <a:t>15x</a:t>
            </a:r>
            <a:r>
              <a:rPr lang="en-US" sz="2400" dirty="0" smtClean="0">
                <a:latin typeface="+mn-lt"/>
              </a:rPr>
              <a:t> the query load, and </a:t>
            </a:r>
            <a:r>
              <a:rPr lang="en-US" sz="2400" b="1" dirty="0" smtClean="0">
                <a:latin typeface="+mn-lt"/>
              </a:rPr>
              <a:t>30x</a:t>
            </a:r>
            <a:r>
              <a:rPr lang="en-US" sz="2400" dirty="0" smtClean="0">
                <a:latin typeface="+mn-lt"/>
              </a:rPr>
              <a:t> the generated traffic load that you would need to serve the unsigned zone when signing the zone</a:t>
            </a:r>
          </a:p>
        </p:txBody>
      </p:sp>
    </p:spTree>
    <p:extLst>
      <p:ext uri="{BB962C8B-B14F-4D97-AF65-F5344CB8AC3E}">
        <p14:creationId xmlns:p14="http://schemas.microsoft.com/office/powerpoint/2010/main" val="4289428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of Caveats:</a:t>
            </a:r>
            <a:endParaRPr lang="en-US" dirty="0"/>
          </a:p>
        </p:txBody>
      </p:sp>
    </p:spTree>
    <p:extLst>
      <p:ext uri="{BB962C8B-B14F-4D97-AF65-F5344CB8AC3E}">
        <p14:creationId xmlns:p14="http://schemas.microsoft.com/office/powerpoint/2010/main" val="3756248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could be better than this…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“Real” performance of DNSSEC could be a lot better than what we have observed here</a:t>
            </a:r>
          </a:p>
          <a:p>
            <a:endParaRPr lang="en-US" dirty="0" smtClean="0">
              <a:latin typeface="+mn-lt"/>
            </a:endParaRPr>
          </a:p>
          <a:p>
            <a:r>
              <a:rPr lang="en-US" dirty="0" smtClean="0">
                <a:latin typeface="+mn-lt"/>
              </a:rPr>
              <a:t>We have deliberately negated any form of resolver caching</a:t>
            </a:r>
          </a:p>
          <a:p>
            <a:pPr lvl="1"/>
            <a:r>
              <a:rPr lang="en-US" dirty="0" smtClean="0">
                <a:latin typeface="+mn-lt"/>
              </a:rPr>
              <a:t>Every client receives a “unique” signed URL, and therefore every DNS resolver has to to perform A, DS and DNSKEY fetches for the unique label</a:t>
            </a:r>
          </a:p>
          <a:p>
            <a:pPr lvl="1"/>
            <a:r>
              <a:rPr lang="en-US" dirty="0" smtClean="0">
                <a:latin typeface="+mn-lt"/>
              </a:rPr>
              <a:t>The Ad placement technique constantly searches for “fresh eyeballs”, so caching is not as efficient as it could be</a:t>
            </a:r>
          </a:p>
          <a:p>
            <a:pPr lvl="1"/>
            <a:r>
              <a:rPr lang="en-US" dirty="0" smtClean="0">
                <a:latin typeface="+mn-lt"/>
              </a:rPr>
              <a:t>Conventional DNS caching would dramatically change this picture</a:t>
            </a:r>
          </a:p>
          <a:p>
            <a:pPr lvl="2"/>
            <a:r>
              <a:rPr lang="en-US" dirty="0">
                <a:latin typeface="+mn-lt"/>
              </a:rPr>
              <a:t>O</a:t>
            </a:r>
            <a:r>
              <a:rPr lang="en-US" dirty="0" smtClean="0">
                <a:latin typeface="+mn-lt"/>
              </a:rPr>
              <a:t>ur 16 day experiment generated 12,748,834 queries</a:t>
            </a:r>
          </a:p>
          <a:p>
            <a:pPr lvl="2"/>
            <a:r>
              <a:rPr lang="en-US" dirty="0" smtClean="0">
                <a:latin typeface="+mn-lt"/>
              </a:rPr>
              <a:t>A 7 day TTL would cut this to a (roughly estimated)  2</a:t>
            </a:r>
            <a:r>
              <a:rPr lang="en-US" dirty="0">
                <a:latin typeface="+mn-lt"/>
              </a:rPr>
              <a:t>M</a:t>
            </a:r>
            <a:r>
              <a:rPr lang="en-US" dirty="0" smtClean="0">
                <a:latin typeface="+mn-lt"/>
              </a:rPr>
              <a:t> queries</a:t>
            </a:r>
          </a:p>
          <a:p>
            <a:pPr lvl="2"/>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4197562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 whole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70000" lnSpcReduction="20000"/>
          </a:bodyPr>
          <a:lstStyle/>
          <a:p>
            <a:r>
              <a:rPr lang="en-US" dirty="0" smtClean="0">
                <a:latin typeface="+mn-lt"/>
              </a:rPr>
              <a:t>For the invalid DNSSEC case we deliberately limited the impact of invalidity on the server</a:t>
            </a:r>
          </a:p>
          <a:p>
            <a:pPr lvl="1"/>
            <a:r>
              <a:rPr lang="en-US" dirty="0" smtClean="0">
                <a:latin typeface="+mn-lt"/>
              </a:rPr>
              <a:t>DNSSEC invalidity is not handled consistently by resolvers</a:t>
            </a:r>
            <a:endParaRPr lang="en-US" dirty="0">
              <a:latin typeface="+mn-lt"/>
            </a:endParaRPr>
          </a:p>
          <a:p>
            <a:pPr lvl="1"/>
            <a:r>
              <a:rPr lang="en-US" u="sng" dirty="0" smtClean="0">
                <a:latin typeface="+mn-lt"/>
              </a:rPr>
              <a:t>Some</a:t>
            </a:r>
            <a:r>
              <a:rPr lang="en-US" dirty="0" smtClean="0">
                <a:latin typeface="+mn-lt"/>
              </a:rPr>
              <a:t> resolvers will perform an exhaustive check of all possible NS validation paths in the event of DNSSEC validation failure</a:t>
            </a:r>
          </a:p>
          <a:p>
            <a:pPr marL="800100" lvl="2" indent="0">
              <a:buNone/>
            </a:pPr>
            <a:r>
              <a:rPr lang="en-US" dirty="0" smtClean="0">
                <a:latin typeface="+mn-lt"/>
              </a:rPr>
              <a:t>See </a:t>
            </a:r>
            <a:r>
              <a:rPr lang="en-US" dirty="0">
                <a:latin typeface="+mn-lt"/>
              </a:rPr>
              <a:t>“Roll Over and Die” </a:t>
            </a:r>
            <a:r>
              <a:rPr lang="en-US" sz="1400" dirty="0">
                <a:latin typeface="+mn-lt"/>
              </a:rPr>
              <a:t>(</a:t>
            </a:r>
            <a:r>
              <a:rPr lang="en-US" sz="1400" dirty="0">
                <a:latin typeface="+mn-lt"/>
                <a:hlinkClick r:id="rId2"/>
              </a:rPr>
              <a:t>http://www.potaroo.net/ispcol/2010-02/rollover.html</a:t>
            </a:r>
            <a:r>
              <a:rPr lang="en-US" sz="1400" dirty="0" smtClean="0">
                <a:latin typeface="+mn-lt"/>
              </a:rPr>
              <a:t>)</a:t>
            </a:r>
          </a:p>
          <a:p>
            <a:pPr marL="800100" lvl="2" indent="0">
              <a:buNone/>
            </a:pPr>
            <a:endParaRPr lang="en-US" sz="1400" dirty="0">
              <a:latin typeface="+mn-lt"/>
            </a:endParaRPr>
          </a:p>
          <a:p>
            <a:pPr lvl="1"/>
            <a:r>
              <a:rPr lang="en-US" dirty="0" smtClean="0">
                <a:latin typeface="+mn-lt"/>
              </a:rPr>
              <a:t>In this experiment we used a single NS record for the invalidly signed domains</a:t>
            </a:r>
          </a:p>
          <a:p>
            <a:pPr lvl="1"/>
            <a:r>
              <a:rPr lang="en-US" dirty="0" smtClean="0">
                <a:latin typeface="+mn-lt"/>
              </a:rPr>
              <a:t>If we had chosen to use multiple </a:t>
            </a:r>
            <a:r>
              <a:rPr lang="en-US" dirty="0" err="1" smtClean="0">
                <a:latin typeface="+mn-lt"/>
              </a:rPr>
              <a:t>nameservers</a:t>
            </a:r>
            <a:r>
              <a:rPr lang="en-US" dirty="0" smtClean="0">
                <a:latin typeface="+mn-lt"/>
              </a:rPr>
              <a:t>, or used a deeper-signed label path, or both, on the invalid label, then the query load would’ve been (a lot?) higher</a:t>
            </a:r>
          </a:p>
          <a:p>
            <a:pPr marL="457200" lvl="1" indent="0">
              <a:buNone/>
            </a:pPr>
            <a:endParaRPr lang="en-US" dirty="0" smtClean="0">
              <a:latin typeface="+mn-lt"/>
            </a:endParaRPr>
          </a:p>
          <a:p>
            <a:r>
              <a:rPr lang="en-US" dirty="0" smtClean="0">
                <a:latin typeface="+mn-lt"/>
              </a:rPr>
              <a:t>Resolver caching of invalidly signed data is also unclear – so a break in the DNSSEC validation material may also change the caching </a:t>
            </a:r>
            <a:r>
              <a:rPr lang="en-US" dirty="0" err="1" smtClean="0">
                <a:latin typeface="+mn-lt"/>
              </a:rPr>
              <a:t>behaviour</a:t>
            </a:r>
            <a:r>
              <a:rPr lang="en-US" dirty="0" smtClean="0">
                <a:latin typeface="+mn-lt"/>
              </a:rPr>
              <a:t> of resolvers, and increase load at the server</a:t>
            </a:r>
          </a:p>
          <a:p>
            <a:endParaRPr lang="en-US" dirty="0" smtClean="0">
              <a:latin typeface="+mn-lt"/>
            </a:endParaRPr>
          </a:p>
        </p:txBody>
      </p:sp>
    </p:spTree>
    <p:extLst>
      <p:ext uri="{BB962C8B-B14F-4D97-AF65-F5344CB8AC3E}">
        <p14:creationId xmlns:p14="http://schemas.microsoft.com/office/powerpoint/2010/main" val="2169859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251519" y="1600200"/>
            <a:ext cx="3304487" cy="4525963"/>
          </a:xfrm>
        </p:spPr>
        <p:txBody>
          <a:bodyPr>
            <a:noAutofit/>
          </a:bodyPr>
          <a:lstStyle/>
          <a:p>
            <a:pPr marL="0" indent="0">
              <a:buNone/>
            </a:pPr>
            <a:r>
              <a:rPr lang="en-US" sz="1800" dirty="0" smtClean="0">
                <a:latin typeface="+mn-lt"/>
              </a:rPr>
              <a:t>Resolver / Client Distribution</a:t>
            </a:r>
          </a:p>
          <a:p>
            <a:r>
              <a:rPr lang="en-US" sz="1800" dirty="0" smtClean="0">
                <a:latin typeface="+mn-lt"/>
              </a:rPr>
              <a:t>1% of visible resolvers provide the server with 58% of the seen queries</a:t>
            </a:r>
          </a:p>
          <a:p>
            <a:r>
              <a:rPr lang="en-US" sz="1800" dirty="0" smtClean="0">
                <a:latin typeface="+mn-lt"/>
              </a:rPr>
              <a:t>A few resolvers handle a very significant proportion of the total query volume</a:t>
            </a:r>
          </a:p>
          <a:p>
            <a:r>
              <a:rPr lang="en-US" sz="1800" dirty="0" smtClean="0">
                <a:latin typeface="+mn-lt"/>
              </a:rPr>
              <a:t>But there are an awful lot of small, old, and poorly maintained resolvers running old code out there too!</a:t>
            </a:r>
          </a:p>
          <a:p>
            <a:pPr lvl="1"/>
            <a:endParaRPr lang="en-US" sz="1600" dirty="0" smtClean="0">
              <a:latin typeface="+mn-lt"/>
            </a:endParaRPr>
          </a:p>
          <a:p>
            <a:endParaRPr lang="en-US" sz="1800" dirty="0" smtClean="0">
              <a:latin typeface="+mn-lt"/>
            </a:endParaRPr>
          </a:p>
          <a:p>
            <a:pPr marL="0" indent="0">
              <a:buNone/>
            </a:pPr>
            <a:endParaRPr lang="en-US" sz="1800" dirty="0">
              <a:latin typeface="+mn-lt"/>
            </a:endParaRPr>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242290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a:t>
            </a:r>
            <a:r>
              <a:rPr lang="en-US" dirty="0" smtClean="0">
                <a:latin typeface="+mn-lt"/>
              </a:rPr>
              <a:t>~10% </a:t>
            </a:r>
            <a:r>
              <a:rPr lang="en-US" dirty="0" smtClean="0">
                <a:latin typeface="+mn-lt"/>
              </a:rPr>
              <a:t>of the Internet’s end client population</a:t>
            </a:r>
          </a:p>
          <a:p>
            <a:pPr lvl="1"/>
            <a:r>
              <a:rPr lang="en-US" dirty="0" smtClean="0">
                <a:latin typeface="+mn-lt"/>
              </a:rPr>
              <a:t>That</a:t>
            </a:r>
            <a:r>
              <a:rPr lang="fr-FR" dirty="0" smtClean="0">
                <a:latin typeface="+mn-lt"/>
              </a:rPr>
              <a:t>’</a:t>
            </a:r>
            <a:r>
              <a:rPr lang="en-US" dirty="0" smtClean="0">
                <a:latin typeface="+mn-lt"/>
              </a:rPr>
              <a:t>s around 1 in 12 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spTree>
    <p:extLst>
      <p:ext uri="{BB962C8B-B14F-4D97-AF65-F5344CB8AC3E}">
        <p14:creationId xmlns:p14="http://schemas.microsoft.com/office/powerpoint/2010/main" val="1338510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a:t>
            </a:r>
            <a:r>
              <a:rPr lang="en-US" dirty="0">
                <a:latin typeface="+mn-lt"/>
              </a:rPr>
              <a:t>8</a:t>
            </a:r>
            <a:r>
              <a:rPr lang="en-US" dirty="0" smtClean="0">
                <a:latin typeface="+mn-lt"/>
              </a:rPr>
              <a:t>% of the Internet’s end client population</a:t>
            </a:r>
          </a:p>
          <a:p>
            <a:pPr lvl="1"/>
            <a:r>
              <a:rPr lang="en-US" dirty="0" smtClean="0">
                <a:latin typeface="+mn-lt"/>
              </a:rPr>
              <a:t>That</a:t>
            </a:r>
            <a:r>
              <a:rPr lang="fr-FR" dirty="0" smtClean="0">
                <a:latin typeface="+mn-lt"/>
              </a:rPr>
              <a:t>’</a:t>
            </a:r>
            <a:r>
              <a:rPr lang="en-US" dirty="0" smtClean="0">
                <a:latin typeface="+mn-lt"/>
              </a:rPr>
              <a:t>s around 1 </a:t>
            </a:r>
            <a:r>
              <a:rPr lang="en-US" smtClean="0">
                <a:latin typeface="+mn-lt"/>
              </a:rPr>
              <a:t>in 12 </a:t>
            </a:r>
            <a:r>
              <a:rPr lang="en-US" dirty="0" smtClean="0">
                <a:latin typeface="+mn-lt"/>
              </a:rPr>
              <a:t>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graphicFrame>
        <p:nvGraphicFramePr>
          <p:cNvPr id="5" name="Chart 4"/>
          <p:cNvGraphicFramePr>
            <a:graphicFrameLocks noGrp="1"/>
          </p:cNvGraphicFramePr>
          <p:nvPr>
            <p:extLst>
              <p:ext uri="{D42A27DB-BD31-4B8C-83A1-F6EECF244321}">
                <p14:modId xmlns:p14="http://schemas.microsoft.com/office/powerpoint/2010/main" val="3627385401"/>
              </p:ext>
            </p:extLst>
          </p:nvPr>
        </p:nvGraphicFramePr>
        <p:xfrm>
          <a:off x="2123441" y="2692401"/>
          <a:ext cx="6852690" cy="3680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31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Is the DNS </a:t>
            </a:r>
            <a:r>
              <a:rPr lang="en-US" dirty="0" err="1" smtClean="0">
                <a:latin typeface="+mn-lt"/>
              </a:rPr>
              <a:t>borked</a:t>
            </a:r>
            <a:r>
              <a:rPr lang="en-US" dirty="0" smtClean="0">
                <a:latin typeface="+mn-lt"/>
              </a:rPr>
              <a:t>? </a:t>
            </a:r>
          </a:p>
          <a:p>
            <a:pPr marL="457200" lvl="1" indent="0">
              <a:buNone/>
            </a:pPr>
            <a:r>
              <a:rPr lang="en-US" dirty="0" smtClean="0">
                <a:latin typeface="+mn-lt"/>
              </a:rPr>
              <a:t>Why do 20% of clients use resolvers that make &gt;1 DNS query for a simple unsigned </a:t>
            </a:r>
            <a:r>
              <a:rPr lang="en-US" dirty="0" err="1" smtClean="0">
                <a:latin typeface="+mn-lt"/>
              </a:rPr>
              <a:t>uncached</a:t>
            </a:r>
            <a:r>
              <a:rPr lang="en-US" dirty="0" smtClean="0">
                <a:latin typeface="+mn-lt"/>
              </a:rPr>
              <a:t> domain name?</a:t>
            </a:r>
          </a:p>
          <a:p>
            <a:pPr lvl="2"/>
            <a:r>
              <a:rPr lang="en-US" sz="1800" dirty="0" smtClean="0">
                <a:latin typeface="+mn-lt"/>
              </a:rPr>
              <a:t>Is the DNS resolver ecosystem THAT broken that 1 in 5 clients use resolvers that generate repeat queries gratuitously?</a:t>
            </a:r>
          </a:p>
          <a:p>
            <a:pPr lvl="2"/>
            <a:r>
              <a:rPr lang="en-US" sz="1800" dirty="0" smtClean="0">
                <a:latin typeface="+mn-lt"/>
              </a:rPr>
              <a:t>And is it reasonable that 1 in 20 clients take more than 1 second to resolve a simple DNS name?</a:t>
            </a:r>
            <a:endParaRPr lang="en-US" dirty="0">
              <a:latin typeface="+mn-lt"/>
            </a:endParaRPr>
          </a:p>
        </p:txBody>
      </p:sp>
    </p:spTree>
    <p:extLst>
      <p:ext uri="{BB962C8B-B14F-4D97-AF65-F5344CB8AC3E}">
        <p14:creationId xmlns:p14="http://schemas.microsoft.com/office/powerpoint/2010/main" val="2468273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Why do some 84% of queries have EDNS0 and the DNSSEC OK flag set, yet only </a:t>
            </a:r>
            <a:r>
              <a:rPr lang="en-US" dirty="0">
                <a:latin typeface="+mn-lt"/>
              </a:rPr>
              <a:t>6</a:t>
            </a:r>
            <a:r>
              <a:rPr lang="en-US" dirty="0" smtClean="0">
                <a:latin typeface="+mn-lt"/>
              </a:rPr>
              <a:t>% of clients perform DNSSEC validation?</a:t>
            </a:r>
          </a:p>
          <a:p>
            <a:r>
              <a:rPr lang="en-US" dirty="0" smtClean="0">
                <a:latin typeface="+mn-lt"/>
              </a:rPr>
              <a:t>How come we see relatively more queries with the DNSSEC OK flag set for queries to domains in signed zones?</a:t>
            </a:r>
          </a:p>
          <a:p>
            <a:pPr marL="0" indent="0">
              <a:buNone/>
            </a:pPr>
            <a:r>
              <a:rPr lang="en-US" dirty="0" smtClean="0">
                <a:latin typeface="+mn-lt"/>
              </a:rPr>
              <a:t> </a:t>
            </a:r>
            <a:endParaRPr lang="en-US" dirty="0">
              <a:latin typeface="+mn-lt"/>
            </a:endParaRPr>
          </a:p>
        </p:txBody>
      </p:sp>
    </p:spTree>
    <p:extLst>
      <p:ext uri="{BB962C8B-B14F-4D97-AF65-F5344CB8AC3E}">
        <p14:creationId xmlns:p14="http://schemas.microsoft.com/office/powerpoint/2010/main" val="2641781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51604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DNSSEC-Signed TLDs at the Root</a:t>
            </a:r>
            <a:endParaRPr lang="en-US" sz="4000" dirty="0">
              <a:latin typeface="+mj-lt"/>
            </a:endParaRPr>
          </a:p>
        </p:txBody>
      </p:sp>
      <p:pic>
        <p:nvPicPr>
          <p:cNvPr id="4" name="Content Placeholder 3"/>
          <p:cNvPicPr>
            <a:picLocks noGrp="1" noChangeAspect="1"/>
          </p:cNvPicPr>
          <p:nvPr>
            <p:ph idx="1"/>
          </p:nvPr>
        </p:nvPicPr>
        <p:blipFill rotWithShape="1">
          <a:blip r:embed="rId2"/>
          <a:srcRect l="-29" r="-1083"/>
          <a:stretch/>
        </p:blipFill>
        <p:spPr>
          <a:xfrm>
            <a:off x="1089605" y="2041234"/>
            <a:ext cx="6319868" cy="3095476"/>
          </a:xfrm>
        </p:spPr>
      </p:pic>
    </p:spTree>
    <p:extLst>
      <p:ext uri="{BB962C8B-B14F-4D97-AF65-F5344CB8AC3E}">
        <p14:creationId xmlns:p14="http://schemas.microsoft.com/office/powerpoint/2010/main" val="1198904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1990715" cy="111447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372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
        <p:nvSpPr>
          <p:cNvPr id="4" name="TextBox 3"/>
          <p:cNvSpPr txBox="1"/>
          <p:nvPr/>
        </p:nvSpPr>
        <p:spPr>
          <a:xfrm rot="20914864">
            <a:off x="969641" y="1960523"/>
            <a:ext cx="6316901" cy="1477328"/>
          </a:xfrm>
          <a:prstGeom prst="rect">
            <a:avLst/>
          </a:prstGeom>
          <a:solidFill>
            <a:schemeClr val="bg1"/>
          </a:solidFill>
        </p:spPr>
        <p:txBody>
          <a:bodyPr wrap="none" rtlCol="0">
            <a:spAutoFit/>
          </a:bodyPr>
          <a:lstStyle/>
          <a:p>
            <a:r>
              <a:rPr lang="en-US" dirty="0" smtClean="0">
                <a:latin typeface="AhnbergHand"/>
                <a:cs typeface="AhnbergHand"/>
              </a:rPr>
              <a:t>But these are generally supply-side measurements</a:t>
            </a:r>
          </a:p>
          <a:p>
            <a:endParaRPr lang="en-US" dirty="0">
              <a:latin typeface="AhnbergHand"/>
              <a:cs typeface="AhnbergHand"/>
            </a:endParaRPr>
          </a:p>
          <a:p>
            <a:r>
              <a:rPr lang="en-US" dirty="0" smtClean="0">
                <a:latin typeface="AhnbergHand"/>
                <a:cs typeface="AhnbergHand"/>
              </a:rPr>
              <a:t>What about the demand size?</a:t>
            </a:r>
          </a:p>
          <a:p>
            <a:endParaRPr lang="en-US" dirty="0">
              <a:latin typeface="AhnbergHand"/>
              <a:cs typeface="AhnbergHand"/>
            </a:endParaRPr>
          </a:p>
          <a:p>
            <a:r>
              <a:rPr lang="en-US" dirty="0" smtClean="0">
                <a:latin typeface="AhnbergHand"/>
                <a:cs typeface="AhnbergHand"/>
              </a:rPr>
              <a:t>If you sign it will they come to validate it?</a:t>
            </a:r>
            <a:endParaRPr lang="en-US" dirty="0">
              <a:latin typeface="AhnbergHand"/>
              <a:cs typeface="AhnbergHand"/>
            </a:endParaRPr>
          </a:p>
        </p:txBody>
      </p:sp>
    </p:spTree>
    <p:extLst>
      <p:ext uri="{BB962C8B-B14F-4D97-AF65-F5344CB8AC3E}">
        <p14:creationId xmlns:p14="http://schemas.microsoft.com/office/powerpoint/2010/main" val="363057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we don’t know is…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What will happen to your authoritative name server when you serve a signed zone?</a:t>
            </a:r>
          </a:p>
          <a:p>
            <a:pPr marL="0" indent="0">
              <a:buNone/>
            </a:pPr>
            <a:endParaRPr lang="en-US" sz="2800" dirty="0" smtClean="0">
              <a:solidFill>
                <a:schemeClr val="accent6">
                  <a:lumMod val="50000"/>
                </a:schemeClr>
              </a:solidFill>
              <a:latin typeface="+mn-lt"/>
            </a:endParaRPr>
          </a:p>
          <a:p>
            <a:pPr marL="0" indent="0">
              <a:buNone/>
            </a:pPr>
            <a:r>
              <a:rPr lang="en-US" sz="2800" dirty="0" smtClean="0">
                <a:latin typeface="+mn-lt"/>
              </a:rPr>
              <a:t>Will you experience:</a:t>
            </a:r>
            <a:endParaRPr lang="en-US" sz="2800" dirty="0">
              <a:latin typeface="+mn-lt"/>
            </a:endParaRPr>
          </a:p>
          <a:p>
            <a:pPr marL="0" indent="0">
              <a:buNone/>
            </a:pPr>
            <a:r>
              <a:rPr lang="en-US" sz="2800" dirty="0" smtClean="0">
                <a:solidFill>
                  <a:schemeClr val="accent6">
                    <a:lumMod val="50000"/>
                  </a:schemeClr>
                </a:solidFill>
                <a:latin typeface="+mn-lt"/>
              </a:rPr>
              <a:t>	Query load meltdown?</a:t>
            </a:r>
          </a:p>
          <a:p>
            <a:pPr marL="0" indent="0">
              <a:buNone/>
            </a:pPr>
            <a:r>
              <a:rPr lang="en-US" sz="2800" dirty="0" smtClean="0">
                <a:solidFill>
                  <a:schemeClr val="accent6">
                    <a:lumMod val="50000"/>
                  </a:schemeClr>
                </a:solidFill>
                <a:latin typeface="+mn-lt"/>
              </a:rPr>
              <a:t>	TCP session overload?</a:t>
            </a:r>
          </a:p>
          <a:p>
            <a:pPr marL="0" indent="0">
              <a:buNone/>
            </a:pPr>
            <a:r>
              <a:rPr lang="en-US" sz="2800" dirty="0" smtClean="0">
                <a:solidFill>
                  <a:schemeClr val="accent6">
                    <a:lumMod val="50000"/>
                  </a:schemeClr>
                </a:solidFill>
                <a:latin typeface="+mn-lt"/>
              </a:rPr>
              <a:t>	DDOS amplification from hell?</a:t>
            </a:r>
          </a:p>
          <a:p>
            <a:pPr marL="0" indent="0">
              <a:buNone/>
            </a:pPr>
            <a:r>
              <a:rPr lang="en-US" sz="2800" dirty="0">
                <a:solidFill>
                  <a:schemeClr val="accent6">
                    <a:lumMod val="50000"/>
                  </a:schemeClr>
                </a:solidFill>
                <a:latin typeface="+mn-lt"/>
              </a:rPr>
              <a:t>	</a:t>
            </a:r>
            <a:r>
              <a:rPr lang="en-US" sz="2800" dirty="0" smtClean="0">
                <a:solidFill>
                  <a:schemeClr val="accent6">
                    <a:lumMod val="50000"/>
                  </a:schemeClr>
                </a:solidFill>
                <a:latin typeface="+mn-lt"/>
              </a:rPr>
              <a:t>No change?</a:t>
            </a:r>
            <a:endParaRPr lang="en-US" sz="2800" dirty="0">
              <a:solidFill>
                <a:schemeClr val="accent6">
                  <a:lumMod val="50000"/>
                </a:schemeClr>
              </a:solidFill>
              <a:latin typeface="+mn-lt"/>
            </a:endParaRPr>
          </a:p>
        </p:txBody>
      </p:sp>
    </p:spTree>
    <p:extLst>
      <p:ext uri="{BB962C8B-B14F-4D97-AF65-F5344CB8AC3E}">
        <p14:creationId xmlns:p14="http://schemas.microsoft.com/office/powerpoint/2010/main" val="81723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14732</TotalTime>
  <Words>2795</Words>
  <Application>Microsoft Macintosh PowerPoint</Application>
  <PresentationFormat>On-screen Show (4:3)</PresentationFormat>
  <Paragraphs>340</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Measuring DNSSEC Use</vt:lpstr>
      <vt:lpstr>We all know…</vt:lpstr>
      <vt:lpstr>We all know…</vt:lpstr>
      <vt:lpstr>We all know…</vt:lpstr>
      <vt:lpstr>We all know…</vt:lpstr>
      <vt:lpstr>We all know…</vt:lpstr>
      <vt:lpstr>DNSSEC-Signed TLDs at the Root</vt:lpstr>
      <vt:lpstr>We all know…</vt:lpstr>
      <vt:lpstr>But what we don’t know is…</vt:lpstr>
      <vt:lpstr>Our Questions…</vt:lpstr>
      <vt:lpstr>The Experiment</vt:lpstr>
      <vt:lpstr>Understanding DNS Resolvers is “tricky”</vt:lpstr>
      <vt:lpstr>Understanding DNS Resolvers is “tricky”</vt:lpstr>
      <vt:lpstr>Understanding DNS Resolvers is “tricky”</vt:lpstr>
      <vt:lpstr>Understanding Resolvers is “tricky”</vt:lpstr>
      <vt:lpstr>This means…</vt:lpstr>
      <vt:lpstr>This means…</vt:lpstr>
      <vt:lpstr>This means…</vt:lpstr>
      <vt:lpstr>On to Some Results</vt:lpstr>
      <vt:lpstr>That means…</vt:lpstr>
      <vt:lpstr>That means…</vt:lpstr>
      <vt:lpstr>Refining these Results</vt:lpstr>
      <vt:lpstr>That means…</vt:lpstr>
      <vt:lpstr>Where is DNSSEC? – The Top 20</vt:lpstr>
      <vt:lpstr>Where is DNSSEC? – The Top 20</vt:lpstr>
      <vt:lpstr>Where is DNSSEC? – The bottom 20</vt:lpstr>
      <vt:lpstr>The Mapped view of DNSSEC Use</vt:lpstr>
      <vt:lpstr>Why</vt:lpstr>
      <vt:lpstr>Is Google’s P-DNS a Factor?</vt:lpstr>
      <vt:lpstr>Another observation from the data</vt:lpstr>
      <vt:lpstr>Is Google’s P-DNS a Factor?</vt:lpstr>
      <vt:lpstr>Is Google’s P-DNS a Factor?</vt:lpstr>
      <vt:lpstr>Is Google’s P-DNS a Factor?</vt:lpstr>
      <vt:lpstr>DNSSEC by Networks – the Top 25</vt:lpstr>
      <vt:lpstr>DNSSEC by Networks – the Top 25</vt:lpstr>
      <vt:lpstr>DNS Performance</vt:lpstr>
      <vt:lpstr>2. DNSSEC Performance</vt:lpstr>
      <vt:lpstr>Absolute Measurements don’t make much sense…</vt:lpstr>
      <vt:lpstr>Relative Measurements …</vt:lpstr>
      <vt:lpstr>Result</vt:lpstr>
      <vt:lpstr>Result</vt:lpstr>
      <vt:lpstr>Invalid DNSSEC Signature</vt:lpstr>
      <vt:lpstr>Invalid DNSSEC Signature</vt:lpstr>
      <vt:lpstr>DNS Query Time</vt:lpstr>
      <vt:lpstr>DNS Query Time</vt:lpstr>
      <vt:lpstr>DNS Query Time</vt:lpstr>
      <vt:lpstr>What can we say?</vt:lpstr>
      <vt:lpstr>3. At the other end…</vt:lpstr>
      <vt:lpstr>DNS Query count per Domain Name</vt:lpstr>
      <vt:lpstr>DNS Query count per Domain Name</vt:lpstr>
      <vt:lpstr>DNSSEC Performance</vt:lpstr>
      <vt:lpstr>What if everybody was doing it?</vt:lpstr>
      <vt:lpstr>Good vs Bad for Everyone</vt:lpstr>
      <vt:lpstr>Response Sizes</vt:lpstr>
      <vt:lpstr>DNS Response Sizes</vt:lpstr>
      <vt:lpstr>Measurement – Response Traffic Volume</vt:lpstr>
      <vt:lpstr>Interpreting Traffic Data</vt:lpstr>
      <vt:lpstr>What if you just sign your domain?</vt:lpstr>
      <vt:lpstr>What if everybody was doing it?</vt:lpstr>
      <vt:lpstr>DNSSEC means more Server Grunt</vt:lpstr>
      <vt:lpstr>A Couple of Caveats:</vt:lpstr>
      <vt:lpstr>Reality could be better than this…</vt:lpstr>
      <vt:lpstr>And it could be a whole lot worse!</vt:lpstr>
      <vt:lpstr>Some things to think about</vt:lpstr>
      <vt:lpstr>Some things to think about</vt:lpstr>
      <vt:lpstr>Some things to think about</vt:lpstr>
      <vt:lpstr>Some things to think about</vt:lpstr>
      <vt:lpstr>Some things to think about</vt:lpstr>
      <vt:lpstr>Some things to think about</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DNSSEC</dc:title>
  <dc:creator>Geoff Huston</dc:creator>
  <cp:lastModifiedBy>Geoff Huston</cp:lastModifiedBy>
  <cp:revision>108</cp:revision>
  <dcterms:created xsi:type="dcterms:W3CDTF">2013-07-09T18:28:33Z</dcterms:created>
  <dcterms:modified xsi:type="dcterms:W3CDTF">2014-02-26T09:25:01Z</dcterms:modified>
</cp:coreProperties>
</file>