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0"/>
  </p:notesMasterIdLst>
  <p:sldIdLst>
    <p:sldId id="272" r:id="rId2"/>
    <p:sldId id="273" r:id="rId3"/>
    <p:sldId id="274" r:id="rId4"/>
    <p:sldId id="275" r:id="rId5"/>
    <p:sldId id="276" r:id="rId6"/>
    <p:sldId id="277" r:id="rId7"/>
    <p:sldId id="281" r:id="rId8"/>
    <p:sldId id="282" r:id="rId9"/>
    <p:sldId id="283" r:id="rId10"/>
    <p:sldId id="284" r:id="rId11"/>
    <p:sldId id="28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592" y="-10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t>24/02/2014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" y="0"/>
            <a:ext cx="9326880" cy="7034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24936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249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880" cy="7034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1904"/>
            <a:ext cx="835292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4456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4456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76463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76463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6831"/>
            <a:ext cx="9144000" cy="3385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916833"/>
            <a:ext cx="8424936" cy="2160239"/>
          </a:xfrm>
          <a:ln w="3175" cmpd="sng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600" dirty="0" smtClean="0"/>
              <a:t>Measuring IPv6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Geoff Huston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APNIC Labs, February 2014</a:t>
            </a:r>
          </a:p>
        </p:txBody>
      </p:sp>
      <p:sp>
        <p:nvSpPr>
          <p:cNvPr id="4" name="Oval 3"/>
          <p:cNvSpPr/>
          <p:nvPr/>
        </p:nvSpPr>
        <p:spPr>
          <a:xfrm>
            <a:off x="515510" y="1961673"/>
            <a:ext cx="352055" cy="352055"/>
          </a:xfrm>
          <a:prstGeom prst="ellipse">
            <a:avLst/>
          </a:prstGeom>
          <a:noFill/>
          <a:ln w="6350" cmpd="sng">
            <a:solidFill>
              <a:srgbClr val="8EB4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82172" y="3424422"/>
            <a:ext cx="352055" cy="352055"/>
          </a:xfrm>
          <a:prstGeom prst="ellipse">
            <a:avLst/>
          </a:prstGeom>
          <a:noFill/>
          <a:ln w="6350" cmpd="sng">
            <a:solidFill>
              <a:srgbClr val="8EB4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458200" y="1961673"/>
            <a:ext cx="0" cy="1462749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67566" y="2130425"/>
            <a:ext cx="7743034" cy="0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85801" y="2130427"/>
            <a:ext cx="1114611" cy="753220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85801" y="2883647"/>
            <a:ext cx="1114611" cy="716803"/>
          </a:xfrm>
          <a:prstGeom prst="line">
            <a:avLst/>
          </a:prstGeom>
          <a:ln w="3175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624384" y="2707619"/>
            <a:ext cx="352055" cy="352055"/>
          </a:xfrm>
          <a:prstGeom prst="ellipse">
            <a:avLst/>
          </a:prstGeom>
          <a:noFill/>
          <a:ln w="6350" cmpd="sng">
            <a:solidFill>
              <a:srgbClr val="8EB4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2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measure</a:t>
            </a:r>
            <a:r>
              <a:rPr lang="en-US" baseline="0" dirty="0" smtClean="0"/>
              <a:t> a million end users for their IPv6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G</a:t>
            </a:r>
            <a:r>
              <a:rPr lang="en-US" dirty="0" smtClean="0"/>
              <a:t>oogle </a:t>
            </a:r>
            <a:r>
              <a:rPr lang="en-US" dirty="0"/>
              <a:t>(or any other massively popular web </a:t>
            </a:r>
            <a:r>
              <a:rPr lang="en-US" dirty="0" smtClean="0"/>
              <a:t>service provider)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90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measure</a:t>
            </a:r>
            <a:r>
              <a:rPr lang="en-US" baseline="0" dirty="0" smtClean="0"/>
              <a:t> a million end users for </a:t>
            </a:r>
            <a:r>
              <a:rPr lang="en-US" dirty="0" smtClean="0"/>
              <a:t>their </a:t>
            </a:r>
            <a:r>
              <a:rPr lang="en-US" baseline="0" dirty="0" smtClean="0"/>
              <a:t>IPv6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Google (or any other massively popular web </a:t>
            </a:r>
            <a:r>
              <a:rPr lang="en-US" dirty="0" smtClean="0"/>
              <a:t>service provider)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Get your code to run on a million users’ machines via online advertisements, using Flash/</a:t>
            </a:r>
            <a:r>
              <a:rPr lang="en-US" dirty="0" err="1" smtClean="0"/>
              <a:t>actionscript</a:t>
            </a:r>
            <a:r>
              <a:rPr lang="en-US" dirty="0" smtClean="0"/>
              <a:t> embedded in the ad</a:t>
            </a:r>
          </a:p>
        </p:txBody>
      </p:sp>
    </p:spTree>
    <p:extLst>
      <p:ext uri="{BB962C8B-B14F-4D97-AF65-F5344CB8AC3E}">
        <p14:creationId xmlns:p14="http://schemas.microsoft.com/office/powerpoint/2010/main" val="388752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IPv6 via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Flash code that is executed on ad impression</a:t>
            </a:r>
          </a:p>
          <a:p>
            <a:pPr lvl="1"/>
            <a:r>
              <a:rPr lang="en-US" dirty="0" smtClean="0"/>
              <a:t>Client retrieves set of “tests” that use unique DNS labels from an ad-controller</a:t>
            </a:r>
          </a:p>
          <a:p>
            <a:pPr marL="1314450" lvl="3" indent="0">
              <a:buNone/>
            </a:pPr>
            <a:r>
              <a:rPr lang="en-US" sz="1800" dirty="0" smtClean="0"/>
              <a:t>(http://drongo.rand.apnic.net/measureipv6id.cgi?advertID=9999)</a:t>
            </a:r>
          </a:p>
          <a:p>
            <a:pPr marL="800100" lvl="1" indent="-342900"/>
            <a:r>
              <a:rPr lang="en-US" sz="2600" dirty="0" smtClean="0"/>
              <a:t>Client is given 5 URLs to load:</a:t>
            </a:r>
          </a:p>
          <a:p>
            <a:pPr marL="1200150" lvl="2" indent="-342900"/>
            <a:r>
              <a:rPr lang="en-US" sz="2200" dirty="0" smtClean="0"/>
              <a:t>Dual Stack object</a:t>
            </a:r>
          </a:p>
          <a:p>
            <a:pPr marL="1200150" lvl="2" indent="-342900"/>
            <a:r>
              <a:rPr lang="en-US" sz="2200" dirty="0" smtClean="0"/>
              <a:t>V4-</a:t>
            </a:r>
            <a:r>
              <a:rPr lang="en-US" sz="2200" dirty="0"/>
              <a:t>o</a:t>
            </a:r>
            <a:r>
              <a:rPr lang="en-US" sz="2200" dirty="0" smtClean="0"/>
              <a:t>nly object</a:t>
            </a:r>
          </a:p>
          <a:p>
            <a:pPr marL="1200150" lvl="2" indent="-342900"/>
            <a:r>
              <a:rPr lang="en-US" sz="2200" dirty="0" smtClean="0"/>
              <a:t>V6-only object</a:t>
            </a:r>
          </a:p>
          <a:p>
            <a:pPr marL="1200150" lvl="2" indent="-342900"/>
            <a:r>
              <a:rPr lang="en-US" sz="2200" dirty="0" smtClean="0"/>
              <a:t>V6 literal address (no DNS needed)</a:t>
            </a:r>
          </a:p>
          <a:p>
            <a:pPr marL="1200150" lvl="2" indent="-342900"/>
            <a:r>
              <a:rPr lang="en-US" sz="2200" dirty="0" smtClean="0"/>
              <a:t>Result reporting URL (10 second timer)</a:t>
            </a:r>
          </a:p>
          <a:p>
            <a:pPr marL="857250" lvl="2" indent="0">
              <a:buNone/>
            </a:pPr>
            <a:r>
              <a:rPr lang="en-US" sz="2200" dirty="0" smtClean="0"/>
              <a:t>(All </a:t>
            </a:r>
            <a:r>
              <a:rPr lang="en-US" sz="2200" dirty="0" smtClean="0"/>
              <a:t>DNS is dual </a:t>
            </a:r>
            <a:r>
              <a:rPr lang="en-US" sz="2200" dirty="0" smtClean="0"/>
              <a:t>stack)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40153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Tests?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Dual Stack URL</a:t>
            </a:r>
          </a:p>
          <a:p>
            <a:pPr lvl="1"/>
            <a:r>
              <a:rPr lang="en-US" dirty="0" smtClean="0"/>
              <a:t>Which protocol will the client PREFER to use?</a:t>
            </a:r>
          </a:p>
          <a:p>
            <a:pPr marL="0" indent="0">
              <a:buNone/>
            </a:pPr>
            <a:r>
              <a:rPr lang="en-US" dirty="0" smtClean="0"/>
              <a:t>V4 only URL</a:t>
            </a:r>
          </a:p>
          <a:p>
            <a:pPr lvl="1"/>
            <a:r>
              <a:rPr lang="en-US" dirty="0" smtClean="0"/>
              <a:t>Control comparison (Reliability, RTT)</a:t>
            </a:r>
          </a:p>
          <a:p>
            <a:pPr marL="0" indent="0">
              <a:buNone/>
            </a:pPr>
            <a:r>
              <a:rPr lang="en-US" dirty="0" smtClean="0"/>
              <a:t>V6 only URL</a:t>
            </a:r>
          </a:p>
          <a:p>
            <a:pPr lvl="1"/>
            <a:r>
              <a:rPr lang="en-US" dirty="0" smtClean="0"/>
              <a:t>Is the client CAPABLE of using IPv6?</a:t>
            </a:r>
          </a:p>
          <a:p>
            <a:pPr marL="0" indent="0">
              <a:buNone/>
            </a:pPr>
            <a:r>
              <a:rPr lang="en-US" dirty="0" smtClean="0"/>
              <a:t>V6 Literal URL</a:t>
            </a:r>
          </a:p>
          <a:p>
            <a:pPr lvl="1"/>
            <a:r>
              <a:rPr lang="en-US" dirty="0" smtClean="0"/>
              <a:t>Does the client have an IPv6 stack at all?</a:t>
            </a:r>
          </a:p>
          <a:p>
            <a:pPr marL="0" indent="0">
              <a:buNone/>
            </a:pPr>
            <a:r>
              <a:rPr lang="en-US" dirty="0" smtClean="0"/>
              <a:t>Result URL</a:t>
            </a:r>
          </a:p>
          <a:p>
            <a:pPr lvl="1"/>
            <a:r>
              <a:rPr lang="en-US" dirty="0" smtClean="0"/>
              <a:t>Did the client keep the experiment running, or was it terminated early?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204229" y="2311175"/>
            <a:ext cx="1009645" cy="23799"/>
          </a:xfrm>
          <a:custGeom>
            <a:avLst/>
            <a:gdLst>
              <a:gd name="connsiteX0" fmla="*/ 0 w 1009645"/>
              <a:gd name="connsiteY0" fmla="*/ 15911 h 23799"/>
              <a:gd name="connsiteX1" fmla="*/ 339178 w 1009645"/>
              <a:gd name="connsiteY1" fmla="*/ 134 h 23799"/>
              <a:gd name="connsiteX2" fmla="*/ 1009645 w 1009645"/>
              <a:gd name="connsiteY2" fmla="*/ 23799 h 2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45" h="23799">
                <a:moveTo>
                  <a:pt x="0" y="15911"/>
                </a:moveTo>
                <a:cubicBezTo>
                  <a:pt x="85452" y="7365"/>
                  <a:pt x="170904" y="-1181"/>
                  <a:pt x="339178" y="134"/>
                </a:cubicBezTo>
                <a:cubicBezTo>
                  <a:pt x="507452" y="1449"/>
                  <a:pt x="1009645" y="23799"/>
                  <a:pt x="1009645" y="2379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339752" y="4077072"/>
            <a:ext cx="1009645" cy="23799"/>
          </a:xfrm>
          <a:custGeom>
            <a:avLst/>
            <a:gdLst>
              <a:gd name="connsiteX0" fmla="*/ 0 w 1009645"/>
              <a:gd name="connsiteY0" fmla="*/ 15911 h 23799"/>
              <a:gd name="connsiteX1" fmla="*/ 339178 w 1009645"/>
              <a:gd name="connsiteY1" fmla="*/ 134 h 23799"/>
              <a:gd name="connsiteX2" fmla="*/ 1009645 w 1009645"/>
              <a:gd name="connsiteY2" fmla="*/ 23799 h 2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45" h="23799">
                <a:moveTo>
                  <a:pt x="0" y="15911"/>
                </a:moveTo>
                <a:cubicBezTo>
                  <a:pt x="85452" y="7365"/>
                  <a:pt x="170904" y="-1181"/>
                  <a:pt x="339178" y="134"/>
                </a:cubicBezTo>
                <a:cubicBezTo>
                  <a:pt x="507452" y="1449"/>
                  <a:pt x="1009645" y="23799"/>
                  <a:pt x="1009645" y="2379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Server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servers, identically configured (US, Europe, Australia)</a:t>
            </a:r>
          </a:p>
          <a:p>
            <a:r>
              <a:rPr lang="en-US" dirty="0" smtClean="0"/>
              <a:t>Server runs Bind, Apache and </a:t>
            </a:r>
            <a:r>
              <a:rPr lang="en-US" dirty="0" err="1" smtClean="0"/>
              <a:t>tcpdump</a:t>
            </a:r>
            <a:endParaRPr lang="en-US" dirty="0" smtClean="0"/>
          </a:p>
          <a:p>
            <a:r>
              <a:rPr lang="en-US" dirty="0" smtClean="0"/>
              <a:t>Experiment directs the client to the “closest” server (to reduce </a:t>
            </a:r>
            <a:r>
              <a:rPr lang="en-US" dirty="0" err="1" smtClean="0"/>
              <a:t>rtt</a:t>
            </a:r>
            <a:r>
              <a:rPr lang="en-US" dirty="0" smtClean="0"/>
              <a:t>-related timeouts) based on simple /8 map of client address to region</a:t>
            </a:r>
          </a:p>
        </p:txBody>
      </p:sp>
    </p:spTree>
    <p:extLst>
      <p:ext uri="{BB962C8B-B14F-4D97-AF65-F5344CB8AC3E}">
        <p14:creationId xmlns:p14="http://schemas.microsoft.com/office/powerpoint/2010/main" val="306370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Server, Per Day:</a:t>
            </a:r>
          </a:p>
          <a:p>
            <a:pPr lvl="1"/>
            <a:r>
              <a:rPr lang="en-US" dirty="0" smtClean="0"/>
              <a:t>http-access log</a:t>
            </a:r>
          </a:p>
          <a:p>
            <a:pPr marL="914400" lvl="2" indent="0">
              <a:buNone/>
            </a:pPr>
            <a:r>
              <a:rPr lang="en-US" dirty="0" smtClean="0"/>
              <a:t>(successfully completed fetches)</a:t>
            </a:r>
          </a:p>
          <a:p>
            <a:pPr lvl="1"/>
            <a:r>
              <a:rPr lang="en-US" dirty="0" err="1" smtClean="0"/>
              <a:t>dns.log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(incoming DNS queries)</a:t>
            </a:r>
          </a:p>
          <a:p>
            <a:pPr lvl="1"/>
            <a:r>
              <a:rPr lang="en-US" dirty="0" smtClean="0"/>
              <a:t>Packet capture</a:t>
            </a:r>
          </a:p>
          <a:p>
            <a:pPr marL="914400" lvl="2" indent="0">
              <a:buNone/>
            </a:pPr>
            <a:r>
              <a:rPr lang="en-US" dirty="0" smtClean="0"/>
              <a:t>All packets</a:t>
            </a:r>
          </a:p>
        </p:txBody>
      </p:sp>
    </p:spTree>
    <p:extLst>
      <p:ext uri="{BB962C8B-B14F-4D97-AF65-F5344CB8AC3E}">
        <p14:creationId xmlns:p14="http://schemas.microsoft.com/office/powerpoint/2010/main" val="278572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Collected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200" b="1" dirty="0" smtClean="0">
                <a:latin typeface="Courier New"/>
                <a:cs typeface="Courier New"/>
              </a:rPr>
              <a:t>Web </a:t>
            </a:r>
            <a:r>
              <a:rPr lang="pl-PL" sz="1200" b="1" dirty="0" err="1" smtClean="0">
                <a:latin typeface="Courier New"/>
                <a:cs typeface="Courier New"/>
              </a:rPr>
              <a:t>Logs</a:t>
            </a:r>
            <a:r>
              <a:rPr lang="pl-PL" sz="1200" b="1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h.labs.apnic.net</a:t>
            </a:r>
            <a:r>
              <a:rPr lang="pl-PL" sz="1200" dirty="0">
                <a:latin typeface="Courier New"/>
                <a:cs typeface="Courier New"/>
              </a:rPr>
              <a:t> 2002:</a:t>
            </a:r>
            <a:r>
              <a:rPr lang="pl-PL" sz="1200" dirty="0" smtClean="0">
                <a:latin typeface="Courier New"/>
                <a:cs typeface="Courier New"/>
              </a:rPr>
              <a:t>524d:xxxx:</a:t>
            </a:r>
            <a:r>
              <a:rPr lang="pl-PL" sz="1200" dirty="0">
                <a:latin typeface="Courier New"/>
                <a:cs typeface="Courier New"/>
              </a:rPr>
              <a:t>:</a:t>
            </a:r>
            <a:r>
              <a:rPr lang="pl-PL" sz="1200" dirty="0" smtClean="0">
                <a:latin typeface="Courier New"/>
                <a:cs typeface="Courier New"/>
              </a:rPr>
              <a:t>524d:xxxx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/1x1.png</a:t>
            </a:r>
            <a:r>
              <a:rPr lang="pl-PL" sz="1200" dirty="0" smtClean="0">
                <a:latin typeface="Courier New"/>
                <a:cs typeface="Courier New"/>
              </a:rPr>
              <a:t>?</a:t>
            </a:r>
          </a:p>
          <a:p>
            <a:pPr marL="0" indent="0">
              <a:buNone/>
            </a:pPr>
            <a:r>
              <a:rPr lang="pl-PL" sz="1200" dirty="0">
                <a:latin typeface="Courier New"/>
                <a:cs typeface="Courier New"/>
              </a:rPr>
              <a:t> </a:t>
            </a:r>
            <a:r>
              <a:rPr lang="pl-PL" sz="1200" dirty="0" smtClean="0">
                <a:latin typeface="Courier New"/>
                <a:cs typeface="Courier New"/>
              </a:rPr>
              <a:t>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</a:t>
            </a:r>
            <a:r>
              <a:rPr lang="pl-PL" sz="1200" dirty="0" smtClean="0">
                <a:latin typeface="Courier New"/>
                <a:cs typeface="Courier New"/>
              </a:rPr>
              <a:t>v6lit</a:t>
            </a:r>
            <a:endParaRPr lang="pl-PL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h.labs.apnic.net</a:t>
            </a:r>
            <a:r>
              <a:rPr lang="pl-PL" sz="1200" dirty="0">
                <a:latin typeface="Courier New"/>
                <a:cs typeface="Courier New"/>
              </a:rPr>
              <a:t> 2002:</a:t>
            </a:r>
            <a:r>
              <a:rPr lang="pl-PL" sz="1200" dirty="0" smtClean="0">
                <a:latin typeface="Courier New"/>
                <a:cs typeface="Courier New"/>
              </a:rPr>
              <a:t>524d:xxxx:</a:t>
            </a:r>
            <a:r>
              <a:rPr lang="pl-PL" sz="1200" dirty="0">
                <a:latin typeface="Courier New"/>
                <a:cs typeface="Courier New"/>
              </a:rPr>
              <a:t>:</a:t>
            </a:r>
            <a:r>
              <a:rPr lang="pl-PL" sz="1200" dirty="0" smtClean="0">
                <a:latin typeface="Courier New"/>
                <a:cs typeface="Courier New"/>
              </a:rPr>
              <a:t>524d:xxxx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</a:t>
            </a:r>
            <a:r>
              <a:rPr lang="pl-PL" sz="1200" dirty="0" smtClean="0">
                <a:latin typeface="Courier New"/>
                <a:cs typeface="Courier New"/>
              </a:rPr>
              <a:t>png?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.u7910203317.s1367214905.i888.v1794.r6.</a:t>
            </a:r>
            <a:r>
              <a:rPr lang="pl-PL" sz="1200" dirty="0" smtClean="0">
                <a:latin typeface="Courier New"/>
                <a:cs typeface="Courier New"/>
              </a:rPr>
              <a:t>td</a:t>
            </a:r>
          </a:p>
          <a:p>
            <a:pPr marL="0" indent="0">
              <a:buNone/>
            </a:pPr>
            <a:r>
              <a:rPr lang="pl-PL" sz="1200" dirty="0" err="1" smtClean="0">
                <a:latin typeface="Courier New"/>
                <a:cs typeface="Courier New"/>
              </a:rPr>
              <a:t>h.labs.apnic.net</a:t>
            </a:r>
            <a:r>
              <a:rPr lang="pl-PL" sz="1200" dirty="0" smtClean="0">
                <a:latin typeface="Courier New"/>
                <a:cs typeface="Courier New"/>
              </a:rPr>
              <a:t> 82.77.xxx.xxx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/1x1.png</a:t>
            </a:r>
            <a:r>
              <a:rPr lang="pl-PL" sz="1200" dirty="0" smtClean="0">
                <a:latin typeface="Courier New"/>
                <a:cs typeface="Courier New"/>
              </a:rPr>
              <a:t>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</a:t>
            </a:r>
            <a:r>
              <a:rPr lang="pl-PL" sz="1200" dirty="0" smtClean="0">
                <a:latin typeface="Courier New"/>
                <a:cs typeface="Courier New"/>
              </a:rPr>
              <a:t>rd.td</a:t>
            </a:r>
          </a:p>
          <a:p>
            <a:pPr marL="0" indent="0">
              <a:buNone/>
            </a:pPr>
            <a:r>
              <a:rPr lang="pl-PL" sz="1200" dirty="0" err="1" smtClean="0">
                <a:latin typeface="Courier New"/>
                <a:cs typeface="Courier New"/>
              </a:rPr>
              <a:t>h.labs.apnic.net</a:t>
            </a:r>
            <a:r>
              <a:rPr lang="pl-PL" sz="1200" dirty="0" smtClean="0">
                <a:latin typeface="Courier New"/>
                <a:cs typeface="Courier New"/>
              </a:rPr>
              <a:t> 82.77.xxx.xxx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</a:t>
            </a:r>
            <a:r>
              <a:rPr lang="pl-PL" sz="1200" dirty="0" smtClean="0">
                <a:latin typeface="Courier New"/>
                <a:cs typeface="Courier New"/>
              </a:rPr>
              <a:t>png?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.u7910203317.s1367214905.i888.v1794.r4.</a:t>
            </a:r>
            <a:r>
              <a:rPr lang="pl-PL" sz="1200" dirty="0" smtClean="0">
                <a:latin typeface="Courier New"/>
                <a:cs typeface="Courier New"/>
              </a:rPr>
              <a:t>td</a:t>
            </a:r>
          </a:p>
          <a:p>
            <a:pPr marL="0" indent="0">
              <a:buNone/>
            </a:pPr>
            <a:r>
              <a:rPr lang="pl-PL" sz="1200" dirty="0" err="1" smtClean="0">
                <a:latin typeface="Courier New"/>
                <a:cs typeface="Courier New"/>
              </a:rPr>
              <a:t>h.labs.apnic.net</a:t>
            </a:r>
            <a:r>
              <a:rPr lang="pl-PL" sz="1200" dirty="0" smtClean="0">
                <a:latin typeface="Courier New"/>
                <a:cs typeface="Courier New"/>
              </a:rPr>
              <a:t> 82.77.xxx.xxx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/1x1.png</a:t>
            </a:r>
            <a:r>
              <a:rPr lang="pl-PL" sz="1200" dirty="0" smtClean="0">
                <a:latin typeface="Courier New"/>
                <a:cs typeface="Courier New"/>
              </a:rPr>
              <a:t>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.u7910203317.s1367214905.i888.v1794&amp;r=zrdtd-348.zr4td-376.zr6td-316.zv6lit-</a:t>
            </a:r>
            <a:r>
              <a:rPr lang="pl-PL" sz="1200" dirty="0" smtClean="0">
                <a:latin typeface="Courier New"/>
                <a:cs typeface="Courier New"/>
              </a:rPr>
              <a:t>228</a:t>
            </a:r>
            <a:endParaRPr lang="pl-PL" sz="1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88871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Collected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200" b="1" dirty="0" smtClean="0">
                <a:latin typeface="Courier New"/>
                <a:cs typeface="Courier New"/>
              </a:rPr>
              <a:t>Web </a:t>
            </a:r>
            <a:r>
              <a:rPr lang="pl-PL" sz="1200" b="1" dirty="0" err="1" smtClean="0">
                <a:latin typeface="Courier New"/>
                <a:cs typeface="Courier New"/>
              </a:rPr>
              <a:t>Logs</a:t>
            </a:r>
            <a:r>
              <a:rPr lang="pl-PL" sz="1200" b="1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h.labs.apnic.net</a:t>
            </a:r>
            <a:r>
              <a:rPr lang="pl-PL" sz="1200" dirty="0">
                <a:latin typeface="Courier New"/>
                <a:cs typeface="Courier New"/>
              </a:rPr>
              <a:t> 2002:</a:t>
            </a:r>
            <a:r>
              <a:rPr lang="pl-PL" sz="1200" dirty="0" smtClean="0">
                <a:latin typeface="Courier New"/>
                <a:cs typeface="Courier New"/>
              </a:rPr>
              <a:t>524d:xxxx:</a:t>
            </a:r>
            <a:r>
              <a:rPr lang="pl-PL" sz="1200" dirty="0">
                <a:latin typeface="Courier New"/>
                <a:cs typeface="Courier New"/>
              </a:rPr>
              <a:t>:</a:t>
            </a:r>
            <a:r>
              <a:rPr lang="pl-PL" sz="1200" dirty="0" smtClean="0">
                <a:latin typeface="Courier New"/>
                <a:cs typeface="Courier New"/>
              </a:rPr>
              <a:t>524d:xxxx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/1x1.png</a:t>
            </a:r>
            <a:r>
              <a:rPr lang="pl-PL" sz="1200" dirty="0" smtClean="0">
                <a:latin typeface="Courier New"/>
                <a:cs typeface="Courier New"/>
              </a:rPr>
              <a:t>?</a:t>
            </a:r>
          </a:p>
          <a:p>
            <a:pPr marL="0" indent="0">
              <a:buNone/>
            </a:pPr>
            <a:r>
              <a:rPr lang="pl-PL" sz="1200" dirty="0">
                <a:latin typeface="Courier New"/>
                <a:cs typeface="Courier New"/>
              </a:rPr>
              <a:t> </a:t>
            </a:r>
            <a:r>
              <a:rPr lang="pl-PL" sz="1200" dirty="0" smtClean="0">
                <a:latin typeface="Courier New"/>
                <a:cs typeface="Courier New"/>
              </a:rPr>
              <a:t>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</a:t>
            </a:r>
            <a:r>
              <a:rPr lang="pl-PL" sz="1200" dirty="0" smtClean="0">
                <a:latin typeface="Courier New"/>
                <a:cs typeface="Courier New"/>
              </a:rPr>
              <a:t>v6lit</a:t>
            </a:r>
            <a:endParaRPr lang="pl-PL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pl-PL" sz="1200" dirty="0" err="1">
                <a:latin typeface="Courier New"/>
                <a:cs typeface="Courier New"/>
              </a:rPr>
              <a:t>h.labs.apnic.net</a:t>
            </a:r>
            <a:r>
              <a:rPr lang="pl-PL" sz="1200" dirty="0">
                <a:latin typeface="Courier New"/>
                <a:cs typeface="Courier New"/>
              </a:rPr>
              <a:t> 2002:</a:t>
            </a:r>
            <a:r>
              <a:rPr lang="pl-PL" sz="1200" dirty="0" smtClean="0">
                <a:latin typeface="Courier New"/>
                <a:cs typeface="Courier New"/>
              </a:rPr>
              <a:t>524d:xxxx:</a:t>
            </a:r>
            <a:r>
              <a:rPr lang="pl-PL" sz="1200" dirty="0">
                <a:latin typeface="Courier New"/>
                <a:cs typeface="Courier New"/>
              </a:rPr>
              <a:t>:</a:t>
            </a:r>
            <a:r>
              <a:rPr lang="pl-PL" sz="1200" dirty="0" smtClean="0">
                <a:latin typeface="Courier New"/>
                <a:cs typeface="Courier New"/>
              </a:rPr>
              <a:t>524d:xxxx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</a:t>
            </a:r>
            <a:r>
              <a:rPr lang="pl-PL" sz="1200" dirty="0" smtClean="0">
                <a:latin typeface="Courier New"/>
                <a:cs typeface="Courier New"/>
              </a:rPr>
              <a:t>png?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.u7910203317.s1367214905.i888.v1794.r6.</a:t>
            </a:r>
            <a:r>
              <a:rPr lang="pl-PL" sz="1200" dirty="0" smtClean="0">
                <a:latin typeface="Courier New"/>
                <a:cs typeface="Courier New"/>
              </a:rPr>
              <a:t>td</a:t>
            </a:r>
          </a:p>
          <a:p>
            <a:pPr marL="0" indent="0">
              <a:buNone/>
            </a:pPr>
            <a:r>
              <a:rPr lang="pl-PL" sz="1200" dirty="0" err="1" smtClean="0">
                <a:latin typeface="Courier New"/>
                <a:cs typeface="Courier New"/>
              </a:rPr>
              <a:t>h.labs.apnic.net</a:t>
            </a:r>
            <a:r>
              <a:rPr lang="pl-PL" sz="1200" dirty="0" smtClean="0">
                <a:latin typeface="Courier New"/>
                <a:cs typeface="Courier New"/>
              </a:rPr>
              <a:t> 82.77.xxx.xxx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/1x1.png</a:t>
            </a:r>
            <a:r>
              <a:rPr lang="pl-PL" sz="1200" dirty="0" smtClean="0">
                <a:latin typeface="Courier New"/>
                <a:cs typeface="Courier New"/>
              </a:rPr>
              <a:t>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</a:t>
            </a:r>
            <a:r>
              <a:rPr lang="pl-PL" sz="1200" dirty="0" smtClean="0">
                <a:latin typeface="Courier New"/>
                <a:cs typeface="Courier New"/>
              </a:rPr>
              <a:t>rd.td</a:t>
            </a:r>
          </a:p>
          <a:p>
            <a:pPr marL="0" indent="0">
              <a:buNone/>
            </a:pPr>
            <a:r>
              <a:rPr lang="pl-PL" sz="1200" dirty="0" err="1" smtClean="0">
                <a:latin typeface="Courier New"/>
                <a:cs typeface="Courier New"/>
              </a:rPr>
              <a:t>h.labs.apnic.net</a:t>
            </a:r>
            <a:r>
              <a:rPr lang="pl-PL" sz="1200" dirty="0" smtClean="0">
                <a:latin typeface="Courier New"/>
                <a:cs typeface="Courier New"/>
              </a:rPr>
              <a:t> 82.77.xxx.xxx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</a:t>
            </a:r>
            <a:r>
              <a:rPr lang="pl-PL" sz="1200" dirty="0" smtClean="0">
                <a:latin typeface="Courier New"/>
                <a:cs typeface="Courier New"/>
              </a:rPr>
              <a:t>png?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.u7910203317.s1367214905.i888.v1794.r4.</a:t>
            </a:r>
            <a:r>
              <a:rPr lang="pl-PL" sz="1200" dirty="0" smtClean="0">
                <a:latin typeface="Courier New"/>
                <a:cs typeface="Courier New"/>
              </a:rPr>
              <a:t>td</a:t>
            </a:r>
          </a:p>
          <a:p>
            <a:pPr marL="0" indent="0">
              <a:buNone/>
            </a:pPr>
            <a:r>
              <a:rPr lang="pl-PL" sz="1200" dirty="0" err="1" smtClean="0">
                <a:latin typeface="Courier New"/>
                <a:cs typeface="Courier New"/>
              </a:rPr>
              <a:t>h.labs.apnic.net</a:t>
            </a:r>
            <a:r>
              <a:rPr lang="pl-PL" sz="1200" dirty="0" smtClean="0">
                <a:latin typeface="Courier New"/>
                <a:cs typeface="Courier New"/>
              </a:rPr>
              <a:t> 82.77.xxx.xxx </a:t>
            </a:r>
            <a:r>
              <a:rPr lang="pl-PL" sz="1200" dirty="0">
                <a:latin typeface="Courier New"/>
                <a:cs typeface="Courier New"/>
              </a:rPr>
              <a:t>[29/</a:t>
            </a:r>
            <a:r>
              <a:rPr lang="pl-PL" sz="1200" dirty="0" err="1">
                <a:latin typeface="Courier New"/>
                <a:cs typeface="Courier New"/>
              </a:rPr>
              <a:t>Apr</a:t>
            </a:r>
            <a:r>
              <a:rPr lang="pl-PL" sz="1200" dirty="0">
                <a:latin typeface="Courier New"/>
                <a:cs typeface="Courier New"/>
              </a:rPr>
              <a:t>/2013:05:55:05 +0000] "GET /1x1.png</a:t>
            </a:r>
            <a:r>
              <a:rPr lang="pl-PL" sz="1200" dirty="0" smtClean="0">
                <a:latin typeface="Courier New"/>
                <a:cs typeface="Courier New"/>
              </a:rPr>
              <a:t>?</a:t>
            </a:r>
          </a:p>
          <a:p>
            <a:pPr marL="0" indent="0">
              <a:buNone/>
            </a:pPr>
            <a:r>
              <a:rPr lang="pl-PL" sz="1200" dirty="0" smtClean="0">
                <a:latin typeface="Courier New"/>
                <a:cs typeface="Courier New"/>
              </a:rPr>
              <a:t>    t10000</a:t>
            </a:r>
            <a:r>
              <a:rPr lang="pl-PL" sz="1200" dirty="0">
                <a:latin typeface="Courier New"/>
                <a:cs typeface="Courier New"/>
              </a:rPr>
              <a:t>.u7910203317.s1367214905.i888.v1794&amp;r=zrdtd-348.zr4td-376.zr6td-316.zv6lit-</a:t>
            </a:r>
            <a:r>
              <a:rPr lang="pl-PL" sz="1200" dirty="0" smtClean="0">
                <a:latin typeface="Courier New"/>
                <a:cs typeface="Courier New"/>
              </a:rPr>
              <a:t>228</a:t>
            </a:r>
            <a:endParaRPr lang="pl-PL" sz="12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0413" y="5864553"/>
            <a:ext cx="6362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Max's Handwritin"/>
                <a:cs typeface="Max's Handwritin"/>
              </a:rPr>
              <a:t>(In this case the client is using 6to4 to access IPv6, and prefers to use IPv4 in a dual stack context)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Max's Handwritin"/>
              <a:cs typeface="Max's Handwritin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43808" y="2276872"/>
            <a:ext cx="1715374" cy="3744416"/>
          </a:xfrm>
          <a:custGeom>
            <a:avLst/>
            <a:gdLst>
              <a:gd name="connsiteX0" fmla="*/ 2253310 w 2253310"/>
              <a:gd name="connsiteY0" fmla="*/ 3779218 h 3779218"/>
              <a:gd name="connsiteX1" fmla="*/ 1030692 w 2253310"/>
              <a:gd name="connsiteY1" fmla="*/ 1996434 h 3779218"/>
              <a:gd name="connsiteX2" fmla="*/ 92037 w 2253310"/>
              <a:gd name="connsiteY2" fmla="*/ 142654 h 3779218"/>
              <a:gd name="connsiteX3" fmla="*/ 28934 w 2253310"/>
              <a:gd name="connsiteY3" fmla="*/ 253092 h 3779218"/>
              <a:gd name="connsiteX4" fmla="*/ 36822 w 2253310"/>
              <a:gd name="connsiteY4" fmla="*/ 663 h 3779218"/>
              <a:gd name="connsiteX5" fmla="*/ 257682 w 2253310"/>
              <a:gd name="connsiteY5" fmla="*/ 174208 h 377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3310" h="3779218">
                <a:moveTo>
                  <a:pt x="2253310" y="3779218"/>
                </a:moveTo>
                <a:cubicBezTo>
                  <a:pt x="1822107" y="3190873"/>
                  <a:pt x="1390904" y="2602528"/>
                  <a:pt x="1030692" y="1996434"/>
                </a:cubicBezTo>
                <a:cubicBezTo>
                  <a:pt x="670480" y="1390340"/>
                  <a:pt x="258997" y="433211"/>
                  <a:pt x="92037" y="142654"/>
                </a:cubicBezTo>
                <a:cubicBezTo>
                  <a:pt x="-74923" y="-147903"/>
                  <a:pt x="38136" y="276757"/>
                  <a:pt x="28934" y="253092"/>
                </a:cubicBezTo>
                <a:cubicBezTo>
                  <a:pt x="19732" y="229427"/>
                  <a:pt x="-1303" y="13810"/>
                  <a:pt x="36822" y="663"/>
                </a:cubicBezTo>
                <a:cubicBezTo>
                  <a:pt x="74947" y="-12484"/>
                  <a:pt x="257682" y="174208"/>
                  <a:pt x="257682" y="17420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137610" y="3562409"/>
            <a:ext cx="4740603" cy="2393352"/>
          </a:xfrm>
          <a:custGeom>
            <a:avLst/>
            <a:gdLst>
              <a:gd name="connsiteX0" fmla="*/ 4740603 w 4740603"/>
              <a:gd name="connsiteY0" fmla="*/ 2393352 h 2393352"/>
              <a:gd name="connsiteX1" fmla="*/ 788786 w 4740603"/>
              <a:gd name="connsiteY1" fmla="*/ 752560 h 2393352"/>
              <a:gd name="connsiteX2" fmla="*/ 70990 w 4740603"/>
              <a:gd name="connsiteY2" fmla="*/ 34713 h 2393352"/>
              <a:gd name="connsiteX3" fmla="*/ 212972 w 4740603"/>
              <a:gd name="connsiteY3" fmla="*/ 129374 h 2393352"/>
              <a:gd name="connsiteX4" fmla="*/ 39439 w 4740603"/>
              <a:gd name="connsiteY4" fmla="*/ 3159 h 2393352"/>
              <a:gd name="connsiteX5" fmla="*/ 0 w 4740603"/>
              <a:gd name="connsiteY5" fmla="*/ 50490 h 239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0603" h="2393352">
                <a:moveTo>
                  <a:pt x="4740603" y="2393352"/>
                </a:moveTo>
                <a:cubicBezTo>
                  <a:pt x="3153829" y="1769509"/>
                  <a:pt x="1567055" y="1145667"/>
                  <a:pt x="788786" y="752560"/>
                </a:cubicBezTo>
                <a:cubicBezTo>
                  <a:pt x="10517" y="359453"/>
                  <a:pt x="166959" y="138577"/>
                  <a:pt x="70990" y="34713"/>
                </a:cubicBezTo>
                <a:cubicBezTo>
                  <a:pt x="-24979" y="-69151"/>
                  <a:pt x="218230" y="134633"/>
                  <a:pt x="212972" y="129374"/>
                </a:cubicBezTo>
                <a:cubicBezTo>
                  <a:pt x="207714" y="124115"/>
                  <a:pt x="74934" y="16306"/>
                  <a:pt x="39439" y="3159"/>
                </a:cubicBezTo>
                <a:cubicBezTo>
                  <a:pt x="3944" y="-9988"/>
                  <a:pt x="1972" y="20251"/>
                  <a:pt x="0" y="5049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027180" y="2151788"/>
            <a:ext cx="2137609" cy="25417"/>
          </a:xfrm>
          <a:custGeom>
            <a:avLst/>
            <a:gdLst>
              <a:gd name="connsiteX0" fmla="*/ 0 w 2137609"/>
              <a:gd name="connsiteY0" fmla="*/ 25417 h 25417"/>
              <a:gd name="connsiteX1" fmla="*/ 670468 w 2137609"/>
              <a:gd name="connsiteY1" fmla="*/ 1752 h 25417"/>
              <a:gd name="connsiteX2" fmla="*/ 2137609 w 2137609"/>
              <a:gd name="connsiteY2" fmla="*/ 1752 h 2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609" h="25417">
                <a:moveTo>
                  <a:pt x="0" y="25417"/>
                </a:moveTo>
                <a:cubicBezTo>
                  <a:pt x="157100" y="15556"/>
                  <a:pt x="314200" y="5696"/>
                  <a:pt x="670468" y="1752"/>
                </a:cubicBezTo>
                <a:cubicBezTo>
                  <a:pt x="1026736" y="-2192"/>
                  <a:pt x="2137609" y="1752"/>
                  <a:pt x="2137609" y="175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79713" y="3501008"/>
            <a:ext cx="1152128" cy="72008"/>
          </a:xfrm>
          <a:custGeom>
            <a:avLst/>
            <a:gdLst>
              <a:gd name="connsiteX0" fmla="*/ 0 w 2137609"/>
              <a:gd name="connsiteY0" fmla="*/ 25417 h 25417"/>
              <a:gd name="connsiteX1" fmla="*/ 670468 w 2137609"/>
              <a:gd name="connsiteY1" fmla="*/ 1752 h 25417"/>
              <a:gd name="connsiteX2" fmla="*/ 2137609 w 2137609"/>
              <a:gd name="connsiteY2" fmla="*/ 1752 h 2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7609" h="25417">
                <a:moveTo>
                  <a:pt x="0" y="25417"/>
                </a:moveTo>
                <a:cubicBezTo>
                  <a:pt x="157100" y="15556"/>
                  <a:pt x="314200" y="5696"/>
                  <a:pt x="670468" y="1752"/>
                </a:cubicBezTo>
                <a:cubicBezTo>
                  <a:pt x="1026736" y="-2192"/>
                  <a:pt x="2137609" y="1752"/>
                  <a:pt x="2137609" y="175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12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Logs:</a:t>
            </a:r>
          </a:p>
          <a:p>
            <a:pPr lvl="1"/>
            <a:r>
              <a:rPr lang="en-US" dirty="0" smtClean="0"/>
              <a:t>V6 Capable/Preferred host counts</a:t>
            </a:r>
          </a:p>
          <a:p>
            <a:pPr lvl="1"/>
            <a:r>
              <a:rPr lang="en-US" dirty="0" smtClean="0"/>
              <a:t>Breakdown of </a:t>
            </a:r>
            <a:r>
              <a:rPr lang="en-US" dirty="0" err="1" smtClean="0"/>
              <a:t>Teredo</a:t>
            </a:r>
            <a:r>
              <a:rPr lang="en-US" dirty="0" smtClean="0"/>
              <a:t>/6to4 </a:t>
            </a:r>
            <a:r>
              <a:rPr lang="en-US" dirty="0" err="1" smtClean="0"/>
              <a:t>vs</a:t>
            </a:r>
            <a:r>
              <a:rPr lang="en-US" dirty="0" smtClean="0"/>
              <a:t> Unicast</a:t>
            </a:r>
          </a:p>
          <a:p>
            <a:pPr lvl="1"/>
            <a:endParaRPr lang="en-US" dirty="0"/>
          </a:p>
          <a:p>
            <a:r>
              <a:rPr lang="en-US" dirty="0" smtClean="0"/>
              <a:t>Packet Logs:</a:t>
            </a:r>
          </a:p>
          <a:p>
            <a:pPr lvl="1"/>
            <a:r>
              <a:rPr lang="en-US" dirty="0" smtClean="0"/>
              <a:t>Connection Failure counts (incomplete TCP handshake)</a:t>
            </a:r>
          </a:p>
          <a:p>
            <a:pPr lvl="1"/>
            <a:r>
              <a:rPr lang="en-US" dirty="0" smtClean="0"/>
              <a:t>Performance measurements (TCP RTT)</a:t>
            </a:r>
          </a:p>
        </p:txBody>
      </p:sp>
    </p:spTree>
    <p:extLst>
      <p:ext uri="{BB962C8B-B14F-4D97-AF65-F5344CB8AC3E}">
        <p14:creationId xmlns:p14="http://schemas.microsoft.com/office/powerpoint/2010/main" val="2961163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perform a basic scan of the daily data and produce a number of reports:</a:t>
            </a:r>
          </a:p>
          <a:p>
            <a:pPr marL="514350" indent="-514350">
              <a:buAutoNum type="alphaLcParenR"/>
            </a:pPr>
            <a:r>
              <a:rPr lang="en-US" dirty="0" smtClean="0"/>
              <a:t>A “summary” report of capabilities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800" dirty="0" smtClean="0"/>
              <a:t>http://</a:t>
            </a:r>
            <a:r>
              <a:rPr lang="en-US" sz="1800" dirty="0" err="1" smtClean="0"/>
              <a:t>www.potaroo.net</a:t>
            </a:r>
            <a:r>
              <a:rPr lang="en-US" sz="1800" dirty="0" smtClean="0"/>
              <a:t>/ipv6/</a:t>
            </a:r>
            <a:endParaRPr lang="en-US" dirty="0" smtClean="0"/>
          </a:p>
        </p:txBody>
      </p:sp>
      <p:pic>
        <p:nvPicPr>
          <p:cNvPr id="4" name="Picture 3" descr="Screen Shot 2013-04-24 at 11.2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0888"/>
            <a:ext cx="3158736" cy="34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2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How “well” are we going with the transition to IPv6?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7017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perform a basic scan of the daily data and produce a number of reports:</a:t>
            </a:r>
          </a:p>
          <a:p>
            <a:pPr marL="514350" indent="-514350">
              <a:buAutoNum type="alphaLcParenR"/>
            </a:pPr>
            <a:r>
              <a:rPr lang="en-US" dirty="0" smtClean="0"/>
              <a:t>A “summary” report of capabilities</a:t>
            </a:r>
          </a:p>
          <a:p>
            <a:pPr marL="514350" indent="-514350">
              <a:buAutoNum type="alphaLcParenR"/>
            </a:pPr>
            <a:r>
              <a:rPr lang="en-US" dirty="0" smtClean="0"/>
              <a:t>A map of the IPv6 world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 smtClean="0"/>
              <a:t>http://</a:t>
            </a:r>
            <a:r>
              <a:rPr lang="en-US" sz="2000" dirty="0" err="1" smtClean="0"/>
              <a:t>labs.apnic.net</a:t>
            </a:r>
            <a:r>
              <a:rPr lang="en-US" sz="2000" dirty="0" smtClean="0"/>
              <a:t>/</a:t>
            </a:r>
            <a:r>
              <a:rPr lang="en-US" sz="2000" dirty="0" err="1" smtClean="0"/>
              <a:t>index.shtml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4" name="Picture 3" descr="Screen Shot 2013-08-19 at 5.3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2976"/>
            <a:ext cx="3821603" cy="2720617"/>
          </a:xfrm>
          <a:prstGeom prst="rect">
            <a:avLst/>
          </a:prstGeom>
        </p:spPr>
      </p:pic>
      <p:pic>
        <p:nvPicPr>
          <p:cNvPr id="6" name="Picture 5" descr="Screen Shot 2014-02-24 at 8.23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373189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76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perform a basic scan of the daily data and produce a number of reports:</a:t>
            </a:r>
          </a:p>
          <a:p>
            <a:pPr marL="514350" indent="-514350">
              <a:buAutoNum type="alphaLcParenR"/>
            </a:pPr>
            <a:r>
              <a:rPr lang="en-US" dirty="0" smtClean="0"/>
              <a:t>A “summary” report of capabilities</a:t>
            </a:r>
          </a:p>
          <a:p>
            <a:pPr marL="514350" indent="-514350">
              <a:buAutoNum type="alphaLcParenR"/>
            </a:pPr>
            <a:r>
              <a:rPr lang="en-US" dirty="0" smtClean="0"/>
              <a:t>A map of the IPv6 world</a:t>
            </a:r>
          </a:p>
          <a:p>
            <a:pPr marL="514350" indent="-514350">
              <a:buAutoNum type="alphaLcParenR"/>
            </a:pPr>
            <a:r>
              <a:rPr lang="en-US" dirty="0" smtClean="0"/>
              <a:t>Per-ASN and Per-Country reports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sz="2000" dirty="0" smtClean="0"/>
              <a:t>http://</a:t>
            </a:r>
            <a:r>
              <a:rPr lang="en-US" sz="2000" dirty="0" err="1" smtClean="0"/>
              <a:t>labs.apnic.net</a:t>
            </a:r>
            <a:r>
              <a:rPr lang="en-US" sz="2000" dirty="0" smtClean="0"/>
              <a:t>/ipv6-measurement/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7531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perform a basic scan of the daily data and produce a number of reports:</a:t>
            </a:r>
          </a:p>
          <a:p>
            <a:pPr marL="514350" indent="-514350">
              <a:buAutoNum type="alphaLcParenR"/>
            </a:pPr>
            <a:r>
              <a:rPr lang="en-US" dirty="0" smtClean="0"/>
              <a:t>A “summary” report of capabilities</a:t>
            </a:r>
          </a:p>
          <a:p>
            <a:pPr marL="514350" indent="-514350">
              <a:buAutoNum type="alphaLcParenR"/>
            </a:pPr>
            <a:r>
              <a:rPr lang="en-US" dirty="0" smtClean="0"/>
              <a:t>A map of the IPv6 world</a:t>
            </a:r>
          </a:p>
          <a:p>
            <a:pPr marL="514350" indent="-514350">
              <a:buAutoNum type="alphaLcParenR"/>
            </a:pPr>
            <a:r>
              <a:rPr lang="en-US" dirty="0" smtClean="0"/>
              <a:t>Per-ASN and Per-Country reports</a:t>
            </a:r>
          </a:p>
          <a:p>
            <a:pPr marL="514350" indent="-514350">
              <a:buAutoNum type="alphaLcParenR"/>
            </a:pPr>
            <a:r>
              <a:rPr lang="en-US" dirty="0" smtClean="0"/>
              <a:t>Daily Per-Country statistics report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2400" dirty="0" smtClean="0"/>
              <a:t>http://</a:t>
            </a:r>
            <a:r>
              <a:rPr lang="en-US" sz="2400" dirty="0" err="1" smtClean="0"/>
              <a:t>labs.apnic.net</a:t>
            </a:r>
            <a:r>
              <a:rPr lang="en-US" sz="2400" dirty="0" smtClean="0"/>
              <a:t>/</a:t>
            </a:r>
            <a:r>
              <a:rPr lang="en-US" sz="2400" dirty="0" err="1" smtClean="0"/>
              <a:t>dists</a:t>
            </a:r>
            <a:r>
              <a:rPr lang="en-US" sz="2400" dirty="0" smtClean="0"/>
              <a:t>/v6cc.html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3531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" y="73438"/>
            <a:ext cx="8229600" cy="1143000"/>
          </a:xfrm>
        </p:spPr>
        <p:txBody>
          <a:bodyPr/>
          <a:lstStyle/>
          <a:p>
            <a:r>
              <a:rPr lang="en-US" dirty="0" smtClean="0"/>
              <a:t>The IPv6 Country League Table</a:t>
            </a:r>
            <a:endParaRPr lang="en-US" dirty="0"/>
          </a:p>
        </p:txBody>
      </p:sp>
      <p:pic>
        <p:nvPicPr>
          <p:cNvPr id="6" name="Picture 5" descr="Screen Shot 2014-02-19 at 1.5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6223970" cy="5472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3808" y="6453336"/>
            <a:ext cx="38926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labs.apnic.net</a:t>
            </a:r>
            <a:r>
              <a:rPr lang="en-US" dirty="0"/>
              <a:t>/</a:t>
            </a:r>
            <a:r>
              <a:rPr lang="en-US" dirty="0" err="1"/>
              <a:t>dists</a:t>
            </a:r>
            <a:r>
              <a:rPr lang="en-US" dirty="0"/>
              <a:t>/v6dcc.html</a:t>
            </a:r>
          </a:p>
        </p:txBody>
      </p:sp>
      <p:sp>
        <p:nvSpPr>
          <p:cNvPr id="3" name="Freeform 2"/>
          <p:cNvSpPr/>
          <p:nvPr/>
        </p:nvSpPr>
        <p:spPr>
          <a:xfrm>
            <a:off x="3398491" y="872180"/>
            <a:ext cx="806089" cy="603578"/>
          </a:xfrm>
          <a:custGeom>
            <a:avLst/>
            <a:gdLst>
              <a:gd name="connsiteX0" fmla="*/ 748361 w 806089"/>
              <a:gd name="connsiteY0" fmla="*/ 224715 h 603578"/>
              <a:gd name="connsiteX1" fmla="*/ 276909 w 806089"/>
              <a:gd name="connsiteY1" fmla="*/ 3412 h 603578"/>
              <a:gd name="connsiteX2" fmla="*/ 7508 w 806089"/>
              <a:gd name="connsiteY2" fmla="*/ 378665 h 603578"/>
              <a:gd name="connsiteX3" fmla="*/ 565553 w 806089"/>
              <a:gd name="connsiteY3" fmla="*/ 599969 h 603578"/>
              <a:gd name="connsiteX4" fmla="*/ 806089 w 806089"/>
              <a:gd name="connsiteY4" fmla="*/ 205471 h 603578"/>
              <a:gd name="connsiteX5" fmla="*/ 806089 w 806089"/>
              <a:gd name="connsiteY5" fmla="*/ 205471 h 603578"/>
              <a:gd name="connsiteX6" fmla="*/ 806089 w 806089"/>
              <a:gd name="connsiteY6" fmla="*/ 205471 h 60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89" h="603578">
                <a:moveTo>
                  <a:pt x="748361" y="224715"/>
                </a:moveTo>
                <a:cubicBezTo>
                  <a:pt x="574372" y="101234"/>
                  <a:pt x="400384" y="-22246"/>
                  <a:pt x="276909" y="3412"/>
                </a:cubicBezTo>
                <a:cubicBezTo>
                  <a:pt x="153434" y="29070"/>
                  <a:pt x="-40599" y="279239"/>
                  <a:pt x="7508" y="378665"/>
                </a:cubicBezTo>
                <a:cubicBezTo>
                  <a:pt x="55615" y="478091"/>
                  <a:pt x="432456" y="628835"/>
                  <a:pt x="565553" y="599969"/>
                </a:cubicBezTo>
                <a:cubicBezTo>
                  <a:pt x="698650" y="571103"/>
                  <a:pt x="806089" y="205471"/>
                  <a:pt x="806089" y="205471"/>
                </a:cubicBezTo>
                <a:lnTo>
                  <a:pt x="806089" y="205471"/>
                </a:lnTo>
                <a:lnTo>
                  <a:pt x="806089" y="20547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45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35" y="-127762"/>
            <a:ext cx="8229600" cy="1143000"/>
          </a:xfrm>
        </p:spPr>
        <p:txBody>
          <a:bodyPr/>
          <a:lstStyle/>
          <a:p>
            <a:r>
              <a:rPr lang="en-US" dirty="0" smtClean="0"/>
              <a:t>The IPv6 Country League Table</a:t>
            </a:r>
            <a:endParaRPr lang="en-US" dirty="0"/>
          </a:p>
        </p:txBody>
      </p:sp>
      <p:pic>
        <p:nvPicPr>
          <p:cNvPr id="3" name="Picture 2" descr="Screen Shot 2014-02-19 at 1.5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2" y="898304"/>
            <a:ext cx="7177360" cy="5591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6453336"/>
            <a:ext cx="38926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labs.apnic.net</a:t>
            </a:r>
            <a:r>
              <a:rPr lang="en-US" dirty="0"/>
              <a:t>/</a:t>
            </a:r>
            <a:r>
              <a:rPr lang="en-US" dirty="0" err="1"/>
              <a:t>dists</a:t>
            </a:r>
            <a:r>
              <a:rPr lang="en-US" dirty="0"/>
              <a:t>/v6dcc.html</a:t>
            </a:r>
          </a:p>
        </p:txBody>
      </p:sp>
      <p:sp>
        <p:nvSpPr>
          <p:cNvPr id="5" name="Freeform 4"/>
          <p:cNvSpPr/>
          <p:nvPr/>
        </p:nvSpPr>
        <p:spPr>
          <a:xfrm>
            <a:off x="4355976" y="764704"/>
            <a:ext cx="806089" cy="603578"/>
          </a:xfrm>
          <a:custGeom>
            <a:avLst/>
            <a:gdLst>
              <a:gd name="connsiteX0" fmla="*/ 748361 w 806089"/>
              <a:gd name="connsiteY0" fmla="*/ 224715 h 603578"/>
              <a:gd name="connsiteX1" fmla="*/ 276909 w 806089"/>
              <a:gd name="connsiteY1" fmla="*/ 3412 h 603578"/>
              <a:gd name="connsiteX2" fmla="*/ 7508 w 806089"/>
              <a:gd name="connsiteY2" fmla="*/ 378665 h 603578"/>
              <a:gd name="connsiteX3" fmla="*/ 565553 w 806089"/>
              <a:gd name="connsiteY3" fmla="*/ 599969 h 603578"/>
              <a:gd name="connsiteX4" fmla="*/ 806089 w 806089"/>
              <a:gd name="connsiteY4" fmla="*/ 205471 h 603578"/>
              <a:gd name="connsiteX5" fmla="*/ 806089 w 806089"/>
              <a:gd name="connsiteY5" fmla="*/ 205471 h 603578"/>
              <a:gd name="connsiteX6" fmla="*/ 806089 w 806089"/>
              <a:gd name="connsiteY6" fmla="*/ 205471 h 60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89" h="603578">
                <a:moveTo>
                  <a:pt x="748361" y="224715"/>
                </a:moveTo>
                <a:cubicBezTo>
                  <a:pt x="574372" y="101234"/>
                  <a:pt x="400384" y="-22246"/>
                  <a:pt x="276909" y="3412"/>
                </a:cubicBezTo>
                <a:cubicBezTo>
                  <a:pt x="153434" y="29070"/>
                  <a:pt x="-40599" y="279239"/>
                  <a:pt x="7508" y="378665"/>
                </a:cubicBezTo>
                <a:cubicBezTo>
                  <a:pt x="55615" y="478091"/>
                  <a:pt x="432456" y="628835"/>
                  <a:pt x="565553" y="599969"/>
                </a:cubicBezTo>
                <a:cubicBezTo>
                  <a:pt x="698650" y="571103"/>
                  <a:pt x="806089" y="205471"/>
                  <a:pt x="806089" y="205471"/>
                </a:cubicBezTo>
                <a:lnTo>
                  <a:pt x="806089" y="205471"/>
                </a:lnTo>
                <a:lnTo>
                  <a:pt x="806089" y="20547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95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IPv6 ASN League Table</a:t>
            </a:r>
            <a:endParaRPr lang="en-US" dirty="0"/>
          </a:p>
        </p:txBody>
      </p:sp>
      <p:pic>
        <p:nvPicPr>
          <p:cNvPr id="3" name="Picture 2" descr="Screen Shot 2014-02-19 at 2.03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524328" cy="4844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6093296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labs.apnic.net</a:t>
            </a:r>
            <a:r>
              <a:rPr lang="en-US" dirty="0"/>
              <a:t>/ipv6-measurement/AS/</a:t>
            </a:r>
          </a:p>
        </p:txBody>
      </p:sp>
    </p:spTree>
    <p:extLst>
      <p:ext uri="{BB962C8B-B14F-4D97-AF65-F5344CB8AC3E}">
        <p14:creationId xmlns:p14="http://schemas.microsoft.com/office/powerpoint/2010/main" val="1975729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some Time Series…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9394" y="4765863"/>
            <a:ext cx="124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IPv6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34986" y="6156012"/>
            <a:ext cx="117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Asia IPv6</a:t>
            </a:r>
            <a:endParaRPr lang="en-US" dirty="0"/>
          </a:p>
        </p:txBody>
      </p:sp>
      <p:pic>
        <p:nvPicPr>
          <p:cNvPr id="3" name="Picture 2" descr="Screen Shot 2014-02-19 at 2.0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8" y="1772816"/>
            <a:ext cx="4602466" cy="2849612"/>
          </a:xfrm>
          <a:prstGeom prst="rect">
            <a:avLst/>
          </a:prstGeom>
        </p:spPr>
      </p:pic>
      <p:pic>
        <p:nvPicPr>
          <p:cNvPr id="8" name="Picture 7" descr="Screen Shot 2014-02-19 at 2.06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2535"/>
            <a:ext cx="3115974" cy="2036316"/>
          </a:xfrm>
          <a:prstGeom prst="rect">
            <a:avLst/>
          </a:prstGeom>
        </p:spPr>
      </p:pic>
      <p:pic>
        <p:nvPicPr>
          <p:cNvPr id="9" name="Picture 8" descr="Screen Shot 2014-02-19 at 2.07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70" y="1124745"/>
            <a:ext cx="3077225" cy="1944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2160" y="3140968"/>
            <a:ext cx="217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America IPv6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9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2-19 at 2.1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88551"/>
            <a:ext cx="3892339" cy="2428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Some Countries…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2633" y="3520624"/>
            <a:ext cx="1221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Romania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9606" y="3527064"/>
            <a:ext cx="1221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27178" y="6135363"/>
            <a:ext cx="1221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83781" y="6122788"/>
            <a:ext cx="1221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pic>
        <p:nvPicPr>
          <p:cNvPr id="4" name="Picture 3" descr="Screen Shot 2014-02-19 at 2.1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61124"/>
            <a:ext cx="3456384" cy="2219284"/>
          </a:xfrm>
          <a:prstGeom prst="rect">
            <a:avLst/>
          </a:prstGeom>
        </p:spPr>
      </p:pic>
      <p:pic>
        <p:nvPicPr>
          <p:cNvPr id="9" name="Picture 8" descr="Screen Shot 2014-02-19 at 2.17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3820498" cy="2273548"/>
          </a:xfrm>
          <a:prstGeom prst="rect">
            <a:avLst/>
          </a:prstGeom>
        </p:spPr>
      </p:pic>
      <p:pic>
        <p:nvPicPr>
          <p:cNvPr id="11" name="Picture 10" descr="Screen Shot 2014-02-19 at 2.18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71" y="3861048"/>
            <a:ext cx="3577945" cy="220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69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344" y="4086821"/>
            <a:ext cx="6486456" cy="2039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APNIC Labs: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Geoff Huston	    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George </a:t>
            </a:r>
            <a:r>
              <a:rPr lang="en-US" sz="2800" dirty="0" err="1" smtClean="0"/>
              <a:t>Michaelson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56082" y="4669118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Max's Handwritin"/>
                <a:cs typeface="Max's Handwritin"/>
              </a:rPr>
              <a:t>research@apnic.net</a:t>
            </a:r>
            <a:endParaRPr lang="en-US" sz="3600" b="1" dirty="0">
              <a:solidFill>
                <a:srgbClr val="000000"/>
              </a:solidFill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87037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What’s the question?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How “well” are we going with the transition to IPv6?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317966">
            <a:off x="747059" y="2311976"/>
            <a:ext cx="6724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ax's Handwritin"/>
                <a:cs typeface="Max's Handwritin"/>
              </a:rPr>
              <a:t>That</a:t>
            </a:r>
            <a:r>
              <a:rPr lang="fr-FR" sz="4000" b="1" dirty="0">
                <a:solidFill>
                  <a:srgbClr val="FF0000"/>
                </a:solidFill>
                <a:latin typeface="Max's Handwritin"/>
                <a:cs typeface="Max's Handwritin"/>
              </a:rPr>
              <a:t>’</a:t>
            </a:r>
            <a:r>
              <a:rPr lang="en-US" sz="4000" b="1" dirty="0">
                <a:solidFill>
                  <a:srgbClr val="FF0000"/>
                </a:solidFill>
                <a:latin typeface="Max's Handwritin"/>
                <a:cs typeface="Max's Handwritin"/>
              </a:rPr>
              <a:t>s a </a:t>
            </a:r>
            <a:r>
              <a:rPr lang="en-US" sz="4000" b="1" dirty="0" smtClean="0">
                <a:solidFill>
                  <a:srgbClr val="FF0000"/>
                </a:solidFill>
                <a:latin typeface="Max's Handwritin"/>
                <a:cs typeface="Max's Handwritin"/>
              </a:rPr>
              <a:t>very difficult </a:t>
            </a:r>
            <a:r>
              <a:rPr lang="en-US" sz="4000" b="1" dirty="0">
                <a:solidFill>
                  <a:srgbClr val="FF0000"/>
                </a:solidFill>
                <a:latin typeface="Max's Handwritin"/>
                <a:cs typeface="Max's Handwritin"/>
              </a:rPr>
              <a:t>question to measure!</a:t>
            </a:r>
          </a:p>
          <a:p>
            <a:endParaRPr lang="en-US" sz="4000" dirty="0"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41255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“Measurable”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much traffic uses IPv6?</a:t>
            </a:r>
          </a:p>
          <a:p>
            <a:r>
              <a:rPr lang="en-US" dirty="0" smtClean="0"/>
              <a:t>How many connections use IPv6?</a:t>
            </a:r>
          </a:p>
          <a:p>
            <a:r>
              <a:rPr lang="en-US" dirty="0" smtClean="0"/>
              <a:t>How many routes are IPv6 routes?</a:t>
            </a:r>
          </a:p>
          <a:p>
            <a:r>
              <a:rPr lang="en-US" dirty="0" smtClean="0"/>
              <a:t>How many service providers offer IPv6?</a:t>
            </a:r>
          </a:p>
          <a:p>
            <a:r>
              <a:rPr lang="en-US" dirty="0" smtClean="0"/>
              <a:t>How many domain names have AAAA RRs?</a:t>
            </a:r>
          </a:p>
          <a:p>
            <a:r>
              <a:rPr lang="en-US" dirty="0" smtClean="0"/>
              <a:t>How many domain NS’s use AAAA’s?</a:t>
            </a:r>
          </a:p>
          <a:p>
            <a:r>
              <a:rPr lang="en-US" dirty="0" smtClean="0"/>
              <a:t>How many DNS queries are for AAAA RRs?</a:t>
            </a:r>
          </a:p>
          <a:p>
            <a:r>
              <a:rPr lang="en-US" dirty="0" smtClean="0"/>
              <a:t>How many DNS queries are made over IPv6?</a:t>
            </a:r>
          </a:p>
          <a:p>
            <a:r>
              <a:rPr lang="en-US" dirty="0" smtClean="0"/>
              <a:t>How many end devices have IPv6?</a:t>
            </a:r>
          </a:p>
          <a:p>
            <a:r>
              <a:rPr lang="en-US" dirty="0" smtClean="0"/>
              <a:t>How many end devices use IPv6?</a:t>
            </a:r>
          </a:p>
          <a:p>
            <a:pPr marL="0" indent="0">
              <a:buNone/>
            </a:pPr>
            <a:r>
              <a:rPr lang="en-US" dirty="0" smtClean="0"/>
              <a:t>     …</a:t>
            </a:r>
          </a:p>
        </p:txBody>
      </p:sp>
    </p:spTree>
    <p:extLst>
      <p:ext uri="{BB962C8B-B14F-4D97-AF65-F5344CB8AC3E}">
        <p14:creationId xmlns:p14="http://schemas.microsoft.com/office/powerpoint/2010/main" val="7733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the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None of these specific measurement questions really embrace the larger question</a:t>
            </a:r>
          </a:p>
          <a:p>
            <a:r>
              <a:rPr lang="en-US" dirty="0" smtClean="0"/>
              <a:t>They are all aimed at measuring IPv6 within particular facets of the network infrastructure, but they don</a:t>
            </a:r>
            <a:r>
              <a:rPr lang="fr-FR" dirty="0" smtClean="0"/>
              <a:t>’</a:t>
            </a:r>
            <a:r>
              <a:rPr lang="en-US" dirty="0" smtClean="0"/>
              <a:t>t encompass all of the infrastructure of the network at once</a:t>
            </a:r>
          </a:p>
        </p:txBody>
      </p:sp>
    </p:spTree>
    <p:extLst>
      <p:ext uri="{BB962C8B-B14F-4D97-AF65-F5344CB8AC3E}">
        <p14:creationId xmlns:p14="http://schemas.microsoft.com/office/powerpoint/2010/main" val="100344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to the Question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make an IPv6 connection everything else (routing, forwarding, DNS, transport) has to work with IPv6</a:t>
            </a:r>
          </a:p>
          <a:p>
            <a:r>
              <a:rPr lang="en-US" dirty="0" smtClean="0"/>
              <a:t>So can we measure how many connected devices on today’s Internet are capable of making IPv6 connections?</a:t>
            </a:r>
          </a:p>
          <a:p>
            <a:r>
              <a:rPr lang="en-US" dirty="0" smtClean="0"/>
              <a:t>The best answer we can offer to this question is to use scripting on a web server to text the capabilities of clients via a scripted set of related web object fetches</a:t>
            </a:r>
          </a:p>
        </p:txBody>
      </p:sp>
    </p:spTree>
    <p:extLst>
      <p:ext uri="{BB962C8B-B14F-4D97-AF65-F5344CB8AC3E}">
        <p14:creationId xmlns:p14="http://schemas.microsoft.com/office/powerpoint/2010/main" val="407642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really need to use a massively popular web service to conduct this experiment</a:t>
            </a:r>
          </a:p>
          <a:p>
            <a:pPr lvl="1"/>
            <a:r>
              <a:rPr lang="en-US" dirty="0" smtClean="0"/>
              <a:t>But “massively popular web services” worry constantly about service resiliency and privacy of their data regarding users</a:t>
            </a:r>
          </a:p>
          <a:p>
            <a:pPr lvl="1"/>
            <a:r>
              <a:rPr lang="en-US" dirty="0" smtClean="0"/>
              <a:t>So they tend to be extremely suspicious of adding </a:t>
            </a:r>
            <a:r>
              <a:rPr lang="en-US" dirty="0" smtClean="0"/>
              <a:t>script </a:t>
            </a:r>
            <a:r>
              <a:rPr lang="en-US" dirty="0" smtClean="0"/>
              <a:t>elements to their service that performs third party dual stack tests with their clients (</a:t>
            </a:r>
            <a:r>
              <a:rPr lang="en-US" dirty="0"/>
              <a:t>a</a:t>
            </a:r>
            <a:r>
              <a:rPr lang="en-US" dirty="0" smtClean="0"/>
              <a:t>nd I can’t blame them!)</a:t>
            </a:r>
          </a:p>
          <a:p>
            <a:r>
              <a:rPr lang="en-US" dirty="0" smtClean="0"/>
              <a:t>So we need to rethink this approach…</a:t>
            </a:r>
          </a:p>
        </p:txBody>
      </p:sp>
    </p:spTree>
    <p:extLst>
      <p:ext uri="{BB962C8B-B14F-4D97-AF65-F5344CB8AC3E}">
        <p14:creationId xmlns:p14="http://schemas.microsoft.com/office/powerpoint/2010/main" val="18604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measure</a:t>
            </a:r>
            <a:r>
              <a:rPr lang="en-US" baseline="0" dirty="0" smtClean="0"/>
              <a:t> a million end users for their IPv6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3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measure</a:t>
            </a:r>
            <a:r>
              <a:rPr lang="en-US" baseline="0" dirty="0" smtClean="0"/>
              <a:t> a million end users for their IPv6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G</a:t>
            </a:r>
            <a:r>
              <a:rPr lang="en-US" dirty="0" smtClean="0"/>
              <a:t>oogle (or any other massively popular web service provider)</a:t>
            </a:r>
            <a:endParaRPr lang="en-US" dirty="0"/>
          </a:p>
        </p:txBody>
      </p:sp>
      <p:pic>
        <p:nvPicPr>
          <p:cNvPr id="4" name="Picture 3" descr="Screen Shot 2013-08-25 at 11.37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2515079"/>
            <a:ext cx="6732240" cy="350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2329"/>
      </p:ext>
    </p:extLst>
  </p:cSld>
  <p:clrMapOvr>
    <a:masterClrMapping/>
  </p:clrMapOvr>
</p:sld>
</file>

<file path=ppt/theme/theme1.xml><?xml version="1.0" encoding="utf-8"?>
<a:theme xmlns:a="http://schemas.openxmlformats.org/drawingml/2006/main" name="APNIC33PowerPointTemplate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APNIC33PowerPointTemplateFinal.potx</Template>
  <TotalTime>826</TotalTime>
  <Words>1380</Words>
  <Application>Microsoft Macintosh PowerPoint</Application>
  <PresentationFormat>On-screen Show (4:3)</PresentationFormat>
  <Paragraphs>155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APNIC33PowerPointTemplateFinal</vt:lpstr>
      <vt:lpstr>Measuring IPv6</vt:lpstr>
      <vt:lpstr>What’s the question?</vt:lpstr>
      <vt:lpstr>What’s the question?</vt:lpstr>
      <vt:lpstr>“Measurable” Questions</vt:lpstr>
      <vt:lpstr>Back to the Question</vt:lpstr>
      <vt:lpstr>Back to the Question</vt:lpstr>
      <vt:lpstr>But…</vt:lpstr>
      <vt:lpstr>How to measure a million end users for their IPv6 capability</vt:lpstr>
      <vt:lpstr>How to measure a million end users for their IPv6 capability</vt:lpstr>
      <vt:lpstr>How to measure a million end users for their IPv6 capability</vt:lpstr>
      <vt:lpstr>How to measure a million end users for their IPv6 capability</vt:lpstr>
      <vt:lpstr>Measuring IPv6 via Ads</vt:lpstr>
      <vt:lpstr>Why These Tests? </vt:lpstr>
      <vt:lpstr>Experiment Server config</vt:lpstr>
      <vt:lpstr>Collected Data</vt:lpstr>
      <vt:lpstr>Collected Data</vt:lpstr>
      <vt:lpstr>Collected Data</vt:lpstr>
      <vt:lpstr>Data Processing</vt:lpstr>
      <vt:lpstr>Reports</vt:lpstr>
      <vt:lpstr>Reports</vt:lpstr>
      <vt:lpstr>Reports</vt:lpstr>
      <vt:lpstr>Reports</vt:lpstr>
      <vt:lpstr>The IPv6 Country League Table</vt:lpstr>
      <vt:lpstr>The IPv6 Country League Table</vt:lpstr>
      <vt:lpstr>The IPv6 ASN League Table</vt:lpstr>
      <vt:lpstr>And some Time Series…</vt:lpstr>
      <vt:lpstr>And Some Countries…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Geoff Huston</cp:lastModifiedBy>
  <cp:revision>61</cp:revision>
  <dcterms:created xsi:type="dcterms:W3CDTF">2011-12-06T02:23:30Z</dcterms:created>
  <dcterms:modified xsi:type="dcterms:W3CDTF">2014-02-23T21:25:14Z</dcterms:modified>
</cp:coreProperties>
</file>