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81" r:id="rId4"/>
    <p:sldId id="258" r:id="rId5"/>
    <p:sldId id="259" r:id="rId6"/>
    <p:sldId id="260" r:id="rId7"/>
    <p:sldId id="262" r:id="rId8"/>
    <p:sldId id="263" r:id="rId9"/>
    <p:sldId id="261" r:id="rId10"/>
    <p:sldId id="265" r:id="rId11"/>
    <p:sldId id="283" r:id="rId12"/>
    <p:sldId id="282" r:id="rId13"/>
    <p:sldId id="267" r:id="rId14"/>
    <p:sldId id="269" r:id="rId15"/>
    <p:sldId id="268" r:id="rId16"/>
    <p:sldId id="264" r:id="rId17"/>
    <p:sldId id="284" r:id="rId18"/>
    <p:sldId id="270" r:id="rId19"/>
    <p:sldId id="272" r:id="rId20"/>
    <p:sldId id="274" r:id="rId21"/>
    <p:sldId id="271" r:id="rId22"/>
    <p:sldId id="275" r:id="rId23"/>
    <p:sldId id="276" r:id="rId24"/>
    <p:sldId id="279" r:id="rId25"/>
    <p:sldId id="280" r:id="rId26"/>
    <p:sldId id="278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104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1FBC-25FE-0F43-9582-0052A4506854}" type="datetimeFigureOut">
              <a:rPr lang="en-US" smtClean="0"/>
              <a:t>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1373F-6E42-C548-B258-DD8676295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99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1FBC-25FE-0F43-9582-0052A4506854}" type="datetimeFigureOut">
              <a:rPr lang="en-US" smtClean="0"/>
              <a:t>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1373F-6E42-C548-B258-DD8676295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1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1FBC-25FE-0F43-9582-0052A4506854}" type="datetimeFigureOut">
              <a:rPr lang="en-US" smtClean="0"/>
              <a:t>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1373F-6E42-C548-B258-DD8676295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00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1FBC-25FE-0F43-9582-0052A4506854}" type="datetimeFigureOut">
              <a:rPr lang="en-US" smtClean="0"/>
              <a:t>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1373F-6E42-C548-B258-DD8676295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465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1FBC-25FE-0F43-9582-0052A4506854}" type="datetimeFigureOut">
              <a:rPr lang="en-US" smtClean="0"/>
              <a:t>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1373F-6E42-C548-B258-DD8676295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08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1FBC-25FE-0F43-9582-0052A4506854}" type="datetimeFigureOut">
              <a:rPr lang="en-US" smtClean="0"/>
              <a:t>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1373F-6E42-C548-B258-DD8676295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45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1FBC-25FE-0F43-9582-0052A4506854}" type="datetimeFigureOut">
              <a:rPr lang="en-US" smtClean="0"/>
              <a:t>1/11/2013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1373F-6E42-C548-B258-DD8676295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98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1FBC-25FE-0F43-9582-0052A4506854}" type="datetimeFigureOut">
              <a:rPr lang="en-US" smtClean="0"/>
              <a:t>1/11/2013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1373F-6E42-C548-B258-DD8676295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0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1FBC-25FE-0F43-9582-0052A4506854}" type="datetimeFigureOut">
              <a:rPr lang="en-US" smtClean="0"/>
              <a:t>1/11/2013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1373F-6E42-C548-B258-DD8676295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44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1FBC-25FE-0F43-9582-0052A4506854}" type="datetimeFigureOut">
              <a:rPr lang="en-US" smtClean="0"/>
              <a:t>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1373F-6E42-C548-B258-DD8676295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01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81FBC-25FE-0F43-9582-0052A4506854}" type="datetimeFigureOut">
              <a:rPr lang="en-US" smtClean="0"/>
              <a:t>1/11/2013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1373F-6E42-C548-B258-DD8676295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903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81FBC-25FE-0F43-9582-0052A4506854}" type="datetimeFigureOut">
              <a:rPr lang="en-US" smtClean="0"/>
              <a:t>1/11/2013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1373F-6E42-C548-B258-DD8676295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5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Excel_Sheet1.xlsx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Microsoft_Excel_Sheet2.xlsx"/><Relationship Id="rId5" Type="http://schemas.openxmlformats.org/officeDocument/2006/relationships/image" Target="../media/image4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Geoff Huston</a:t>
            </a:r>
          </a:p>
          <a:p>
            <a:r>
              <a:rPr lang="en-US" dirty="0" smtClean="0"/>
              <a:t>APNIC</a:t>
            </a:r>
            <a:endParaRPr lang="en-US" dirty="0"/>
          </a:p>
        </p:txBody>
      </p:sp>
      <p:pic>
        <p:nvPicPr>
          <p:cNvPr id="4" name="Picture 3" descr="Screen Shot 2013-10-06 at 11.15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001" y="2414651"/>
            <a:ext cx="2803976" cy="11267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270" y="2189266"/>
            <a:ext cx="8769710" cy="1470025"/>
          </a:xfrm>
        </p:spPr>
        <p:txBody>
          <a:bodyPr/>
          <a:lstStyle/>
          <a:p>
            <a:r>
              <a:rPr lang="en-US" dirty="0" smtClean="0"/>
              <a:t>Measuring                      ‘s Public DNS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810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Powderfinger Type"/>
                <a:cs typeface="Powderfinger Type"/>
              </a:rPr>
              <a:t>Who Used Google’s Public DNS in May 2013?</a:t>
            </a:r>
            <a:endParaRPr lang="en-US" dirty="0">
              <a:latin typeface="Powderfinger Type"/>
              <a:cs typeface="Powderfinger Typ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+mn-lt"/>
              </a:rPr>
              <a:t>Used Google’s Public DNS servers: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7.2%</a:t>
            </a:r>
          </a:p>
          <a:p>
            <a:pPr lvl="1"/>
            <a:endParaRPr lang="en-US" dirty="0" smtClean="0">
              <a:latin typeface="+mn-lt"/>
            </a:endParaRPr>
          </a:p>
          <a:p>
            <a:pPr lvl="1"/>
            <a:endParaRPr lang="en-US" dirty="0" smtClean="0">
              <a:latin typeface="+mn-lt"/>
            </a:endParaRPr>
          </a:p>
          <a:p>
            <a:pPr marL="0" indent="0">
              <a:buNone/>
            </a:pPr>
            <a:r>
              <a:rPr lang="en-US" dirty="0" smtClean="0">
                <a:latin typeface="+mn-lt"/>
              </a:rPr>
              <a:t>Used other resolvers: </a:t>
            </a:r>
            <a:r>
              <a:rPr lang="en-US" b="1" dirty="0" smtClean="0">
                <a:solidFill>
                  <a:srgbClr val="984807"/>
                </a:solidFill>
                <a:latin typeface="+mn-lt"/>
              </a:rPr>
              <a:t>92.8%</a:t>
            </a:r>
          </a:p>
        </p:txBody>
      </p:sp>
    </p:spTree>
    <p:extLst>
      <p:ext uri="{BB962C8B-B14F-4D97-AF65-F5344CB8AC3E}">
        <p14:creationId xmlns:p14="http://schemas.microsoft.com/office/powerpoint/2010/main" val="548440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Powderfinger Type"/>
                <a:cs typeface="Powderfinger Type"/>
              </a:rPr>
              <a:t>Who Used Google’s Public DNS in May 2013?</a:t>
            </a:r>
            <a:endParaRPr lang="en-US" dirty="0">
              <a:latin typeface="Powderfinger Type"/>
              <a:cs typeface="Powderfinger Typ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+mn-lt"/>
              </a:rPr>
              <a:t>Used Google’s Public DNS servers: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7.2%</a:t>
            </a:r>
          </a:p>
          <a:p>
            <a:pPr lvl="1"/>
            <a:endParaRPr lang="en-US" dirty="0" smtClean="0">
              <a:latin typeface="+mn-lt"/>
            </a:endParaRPr>
          </a:p>
          <a:p>
            <a:pPr marL="457200" lvl="1" indent="0">
              <a:buNone/>
            </a:pPr>
            <a:endParaRPr lang="en-US" dirty="0" smtClean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4063" y="2864645"/>
            <a:ext cx="5858834" cy="31393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What we saw when resolving the badly DNSSEC-signed DNS name was that a number of clients interpreted the SERVFAIL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r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esponse as a signal to try other configured resolvers.</a:t>
            </a:r>
          </a:p>
          <a:p>
            <a:endParaRPr lang="en-US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So perhaps we should split this count into the end users who use Google’s P-DNS service EXCLUSIVELY, and the end users who have added Google’s P-DNS service into the local list of resolvers 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3700669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Powderfinger Type"/>
                <a:cs typeface="Powderfinger Type"/>
              </a:rPr>
              <a:t>Who Used Google’s Public DNS in May 2013?</a:t>
            </a:r>
            <a:endParaRPr lang="en-US" dirty="0">
              <a:latin typeface="Powderfinger Type"/>
              <a:cs typeface="Powderfinger Typ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+mn-lt"/>
              </a:rPr>
              <a:t>Used Google’s Public DNS servers: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7.2%</a:t>
            </a:r>
          </a:p>
          <a:p>
            <a:pPr lvl="1"/>
            <a:r>
              <a:rPr lang="en-US" dirty="0" smtClean="0">
                <a:latin typeface="+mn-lt"/>
              </a:rPr>
              <a:t>Exclusively Used Google’s P-DNS: 5.3%</a:t>
            </a:r>
          </a:p>
          <a:p>
            <a:pPr lvl="1"/>
            <a:r>
              <a:rPr lang="en-US" dirty="0" smtClean="0">
                <a:latin typeface="+mn-lt"/>
              </a:rPr>
              <a:t>Used a mix of Google P-DNS + others: 1.9%</a:t>
            </a:r>
          </a:p>
          <a:p>
            <a:pPr marL="0" indent="0">
              <a:buNone/>
            </a:pPr>
            <a:r>
              <a:rPr lang="en-US" dirty="0" smtClean="0">
                <a:latin typeface="+mn-lt"/>
              </a:rPr>
              <a:t>Used other resolvers: </a:t>
            </a:r>
            <a:r>
              <a:rPr lang="en-US" b="1" dirty="0" smtClean="0">
                <a:solidFill>
                  <a:srgbClr val="984807"/>
                </a:solidFill>
                <a:latin typeface="+mn-lt"/>
              </a:rPr>
              <a:t>92.8%</a:t>
            </a:r>
          </a:p>
        </p:txBody>
      </p:sp>
    </p:spTree>
    <p:extLst>
      <p:ext uri="{BB962C8B-B14F-4D97-AF65-F5344CB8AC3E}">
        <p14:creationId xmlns:p14="http://schemas.microsoft.com/office/powerpoint/2010/main" val="4215670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03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Powderfinger Type"/>
                <a:cs typeface="Powderfinger Type"/>
              </a:rPr>
              <a:t>Who Used Google’s Public DNS  in May 2013?</a:t>
            </a:r>
            <a:endParaRPr lang="en-US" dirty="0">
              <a:latin typeface="Powderfinger Type"/>
              <a:cs typeface="Powderfinger Type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2020" y="1284987"/>
            <a:ext cx="8924341" cy="393440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Rank	CC	Count	%_All	%_</a:t>
            </a:r>
            <a:r>
              <a:rPr lang="en-US" sz="1050" dirty="0" err="1" smtClean="0"/>
              <a:t>Some%_Not</a:t>
            </a:r>
            <a:r>
              <a:rPr lang="en-US" sz="1050" dirty="0" smtClean="0"/>
              <a:t>		DNSSEC	%_All	%_Some%_</a:t>
            </a:r>
            <a:r>
              <a:rPr lang="en-US" sz="1050" dirty="0" err="1" smtClean="0"/>
              <a:t>NoneCountry</a:t>
            </a:r>
            <a:endParaRPr lang="en-US" sz="105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1	VN	25784	39.23	2.81	57.97		9890	96.77	2.11	1.11	Vietnam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2	JM	1413	27.46	0.50	72.05		408	91.67	0.25	8.09	Jamaica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3	GT	1720	25.35	11.10	63.55		197	78.17	21.83	0.00	Guatemala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4	BN	410	20.00	36.10	43.90		17	88.24	5.88	5.88	Brunei Darussalam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5	ID	50935	18.97	5.41	75.61		12330	69.55	11.46	18.99	Indonesia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6	LA	300	18.67	7.33	74.00		22	86.36	9.09	4.55	Lao People's Democratic Republic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7	TR	47816	18.35	1.64	80.01		8705	93.28	3.30	3.42	Turkey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8	HN	931	18.15	18.90	62.94		75	77.33	22.67	0.00	Honduras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9	AZ	6970	17.93	31.22	50.85		1016	71.26	26.77	1.97	Azerbaijan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10	TZ	297	16.16	23.57	60.27		10	90.00	10.00	0.00	United Republic of Tanzania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11	NI	992	16.03	40.12	43.85		111	93.69	4.50	1.80	Nicaragua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12	BO	1295	15.98	17.30	66.72		171	57.89	41.52	0.58	Bolivia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13	EG	34719	14.88	4.00	81.12		5137	86.47	9.62	3.91	Egypt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14	GH	912	14.69	6.69	78.62		123	57.72	13.82	28.46	Ghana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15	PS	2779	14.25	38.90	46.85		386	40.67	59.33	0.00	Occupied Palestinian Territory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16	IT	76489	13.87	0.53	85.60		9903	98.09	1.03	0.88	Italy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17	DZ	7397	13.18	24.00	62.82		963	82.14	16.20	1.66	Algeria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18	BD	712	12.78	9.41	77.81		50	72.00	12.00	16.00	Bangladesh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19	MY	32041	12.07	2.13	85.80		3401	91.62	3.41	4.97	Malaysia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20	UA	25124	11.90	2.68	85.42		5520	19.55	1.99	78.46	Ukraine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21	AL	5547	11.48	5.30	83.22		451	95.34	4.66	0.00	Albania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22	IQ	5358	11.46	10.60	77.94		619	62.04	21.49	16.48	Iraq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23	FJ	308	11.04	3.25	85.71		3	100.00	0.00	0.00	Fiji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24	HT	255	10.98	13.73	75.29		14	92.86	7.14	0.00	Haiti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25	PK	6239	10.85	7.42	81.73		619	80.78	15.51	3.72	Pakistan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26	KE	1538	10.73	16.78	72.50		70	85.71	14.29	0.00	Kenya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27	PA	1924	10.19	0.62	89.19		145	99.31	0.69	0.00	Panama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28	LY	652	9.97	0.77	89.26		65	95.38	3.08	1.54	Libya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29	CR	1906	9.97	2.68	87.36		94	92.55	3.19	4.26	Costa Rica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30	MV	259	9.65	9.27	81.08		20	60.00	30.00	10.00	Maldives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31	BR	168253	9.44	2.42	88.14		24097	50.13	6.19	43.69	Brazil </a:t>
            </a:r>
            <a:endParaRPr lang="en-US" sz="1050" dirty="0"/>
          </a:p>
        </p:txBody>
      </p:sp>
      <p:sp>
        <p:nvSpPr>
          <p:cNvPr id="5" name="Rectangular Callout 4"/>
          <p:cNvSpPr/>
          <p:nvPr/>
        </p:nvSpPr>
        <p:spPr>
          <a:xfrm>
            <a:off x="55620" y="2406240"/>
            <a:ext cx="1779770" cy="1529280"/>
          </a:xfrm>
          <a:prstGeom prst="wedgeRectCallout">
            <a:avLst>
              <a:gd name="adj1" fmla="val 45683"/>
              <a:gd name="adj2" fmla="val -107066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  <a:cs typeface="AhnbergHand"/>
              </a:rPr>
              <a:t>% of clients who appear to use Google’s DNS resolvers exclusively </a:t>
            </a:r>
            <a:endParaRPr lang="en-US" i="1" dirty="0">
              <a:solidFill>
                <a:schemeClr val="accent6">
                  <a:lumMod val="50000"/>
                </a:schemeClr>
              </a:solidFill>
              <a:cs typeface="AhnbergHand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1881740" y="3323280"/>
            <a:ext cx="1779770" cy="1692168"/>
          </a:xfrm>
          <a:prstGeom prst="wedgeRectCallout">
            <a:avLst>
              <a:gd name="adj1" fmla="val -31927"/>
              <a:gd name="adj2" fmla="val -154364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  <a:cs typeface="AhnbergHand"/>
              </a:rPr>
              <a:t>% of clients who appear to use Google’s DNS Servers and other local resolvers </a:t>
            </a:r>
            <a:endParaRPr lang="en-US" i="1" dirty="0">
              <a:solidFill>
                <a:schemeClr val="accent6">
                  <a:lumMod val="50000"/>
                </a:schemeClr>
              </a:solidFill>
              <a:cs typeface="AhnbergHand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4286956" y="2948009"/>
            <a:ext cx="1779770" cy="1529280"/>
          </a:xfrm>
          <a:prstGeom prst="wedgeRectCallout">
            <a:avLst>
              <a:gd name="adj1" fmla="val -142351"/>
              <a:gd name="adj2" fmla="val -141014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  <a:cs typeface="AhnbergHand"/>
              </a:rPr>
              <a:t>% of clients who appear not to use Google’s DNS Servers at all </a:t>
            </a:r>
            <a:endParaRPr lang="en-US" i="1" dirty="0">
              <a:solidFill>
                <a:schemeClr val="accent6">
                  <a:lumMod val="50000"/>
                </a:schemeClr>
              </a:solidFill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1741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630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Powderfinger Type"/>
                <a:cs typeface="Powderfinger Type"/>
              </a:rPr>
              <a:t>Who Used Google’s Public DNS  in May 2013?</a:t>
            </a:r>
            <a:endParaRPr lang="en-US" dirty="0">
              <a:latin typeface="Powderfinger Type"/>
              <a:cs typeface="Powderfinger Type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2020" y="1284987"/>
            <a:ext cx="8924341" cy="393440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Rank	CC	Count	%_All	%_</a:t>
            </a:r>
            <a:r>
              <a:rPr lang="en-US" sz="1050" dirty="0" err="1" smtClean="0"/>
              <a:t>Some%_Not</a:t>
            </a:r>
            <a:r>
              <a:rPr lang="en-US" sz="1050" dirty="0" smtClean="0"/>
              <a:t>		DNSSEC	%_All	%_Some%_</a:t>
            </a:r>
            <a:r>
              <a:rPr lang="en-US" sz="1050" dirty="0" err="1" smtClean="0"/>
              <a:t>NoneCountry</a:t>
            </a:r>
            <a:endParaRPr lang="en-US" sz="105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1	VN	25784	39.23	2.81	57.97		9890	96.77	2.11	1.11	Vietnam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2	JM	1413	27.46	0.50	72.05		408	91.67	0.25	8.09	Jamaica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3	GT	1720	25.35	11.10	63.55		197	78.17	21.83	0.00	Guatemala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4	BN	410	20.00	36.10	43.90		17	88.24	5.88	5.88	Brunei Darussalam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5	ID	50935	18.97	5.41	75.61		12330	69.55	11.46	18.99	Indonesia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6	LA	300	18.67	7.33	74.00		22	86.36	9.09	4.55	Lao People's Democratic Republic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7	TR	47816	18.35	1.64	80.01		8705	93.28	3.30	3.42	Turkey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8	HN	931	18.15	18.90	62.94		75	77.33	22.67	0.00	Honduras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9	AZ	6970	17.93	31.22	50.85		1016	71.26	26.77	1.97	Azerbaijan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10	TZ	297	16.16	23.57	60.27		10	90.00	10.00	0.00	United Republic of Tanzania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11	NI	992	16.03	40.12	43.85		111	93.69	4.50	1.80	Nicaragua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12	BO	1295	15.98	17.30	66.72		171	57.89	41.52	0.58	Bolivia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13	EG	34719	14.88	4.00	81.12		5137	86.47	9.62	3.91	Egypt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14	GH	912	14.69	6.69	78.62		123	57.72	13.82	28.46	Ghana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15	PS	2779	14.25	38.90	46.85		386	40.67	59.33	0.00	Occupied Palestinian Territory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16	IT	76489	13.87	0.53	85.60		9903	98.09	1.03	0.88	Italy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17	DZ	7397	13.18	24.00	62.82		963	82.14	16.20	1.66	Algeria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18	BD	712	12.78	9.41	77.81		50	72.00	12.00	16.00	Bangladesh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19	MY	32041	12.07	2.13	85.80		3401	91.62	3.41	4.97	Malaysia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20	UA	25124	11.90	2.68	85.42		5520	19.55	1.99	78.46	Ukraine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21	AL	5547	11.48	5.30	83.22		451	95.34	4.66	0.00	Albania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22	IQ	5358	11.46	10.60	77.94		619	62.04	21.49	16.48	Iraq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23	FJ	308	11.04	3.25	85.71		3	100.00	0.00	0.00	Fiji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24	HT	255	10.98	13.73	75.29		14	92.86	7.14	0.00	Haiti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25	PK	6239	10.85	7.42	81.73		619	80.78	15.51	3.72	Pakistan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26	KE	1538	10.73	16.78	72.50		70	85.71	14.29	0.00	Kenya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27	PA	1924	10.19	0.62	89.19		145	99.31	0.69	0.00	Panama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28	LY	652	9.97	0.77	89.26		65	95.38	3.08	1.54	Libya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29	CR	1906	9.97	2.68	87.36		94	92.55	3.19	4.26	Costa Rica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30	MV	259	9.65	9.27	81.08		20	60.00	30.00	10.00	Maldives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31	BR	168253	9.44	2.42	88.14		24097	50.13	6.19	43.69	Brazil </a:t>
            </a:r>
            <a:endParaRPr lang="en-US" sz="1050" dirty="0"/>
          </a:p>
        </p:txBody>
      </p:sp>
      <p:sp>
        <p:nvSpPr>
          <p:cNvPr id="5" name="Rectangular Callout 4"/>
          <p:cNvSpPr/>
          <p:nvPr/>
        </p:nvSpPr>
        <p:spPr>
          <a:xfrm>
            <a:off x="55620" y="2406239"/>
            <a:ext cx="1779770" cy="1719221"/>
          </a:xfrm>
          <a:prstGeom prst="wedgeRectCallout">
            <a:avLst>
              <a:gd name="adj1" fmla="val 166004"/>
              <a:gd name="adj2" fmla="val -102823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  <a:cs typeface="AhnbergHand"/>
              </a:rPr>
              <a:t>% of DNSSEC validating clients who appear to use Google’s DNS resolvers exclusively </a:t>
            </a:r>
            <a:endParaRPr lang="en-US" i="1" dirty="0">
              <a:solidFill>
                <a:schemeClr val="accent6">
                  <a:lumMod val="50000"/>
                </a:schemeClr>
              </a:solidFill>
              <a:cs typeface="AhnbergHand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1881740" y="3323280"/>
            <a:ext cx="1779770" cy="2025914"/>
          </a:xfrm>
          <a:prstGeom prst="wedgeRectCallout">
            <a:avLst>
              <a:gd name="adj1" fmla="val 95166"/>
              <a:gd name="adj2" fmla="val -133862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  <a:cs typeface="AhnbergHand"/>
              </a:rPr>
              <a:t>% of DNSSEC validating clients who appear to use Google’s DNS Servers and other local resolvers </a:t>
            </a:r>
            <a:endParaRPr lang="en-US" i="1" dirty="0">
              <a:solidFill>
                <a:schemeClr val="accent6">
                  <a:lumMod val="50000"/>
                </a:schemeClr>
              </a:solidFill>
              <a:cs typeface="AhnbergHand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4286956" y="2948009"/>
            <a:ext cx="2155908" cy="1529280"/>
          </a:xfrm>
          <a:prstGeom prst="wedgeRectCallout">
            <a:avLst>
              <a:gd name="adj1" fmla="val -20031"/>
              <a:gd name="adj2" fmla="val -139801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  <a:cs typeface="AhnbergHand"/>
              </a:rPr>
              <a:t>% of DNSSEC validating clients who appear not to use Google’s DNS Servers at all </a:t>
            </a:r>
            <a:endParaRPr lang="en-US" i="1" dirty="0">
              <a:solidFill>
                <a:schemeClr val="accent6">
                  <a:lumMod val="50000"/>
                </a:schemeClr>
              </a:solidFill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4023060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2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Powderfinger Type"/>
                <a:cs typeface="Powderfinger Type"/>
              </a:rPr>
              <a:t>Who Used Google’s Public DNS  in May 2013?</a:t>
            </a:r>
            <a:endParaRPr lang="en-US" dirty="0">
              <a:latin typeface="Powderfinger Type"/>
              <a:cs typeface="Powderfinger Type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2020" y="1284987"/>
            <a:ext cx="8924341" cy="393440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Rank	CC	Count	%_All	%_</a:t>
            </a:r>
            <a:r>
              <a:rPr lang="en-US" sz="1050" dirty="0" err="1" smtClean="0"/>
              <a:t>Some%_Not</a:t>
            </a:r>
            <a:r>
              <a:rPr lang="en-US" sz="1050" dirty="0" smtClean="0"/>
              <a:t>		DNSSEC	%_All	%_</a:t>
            </a:r>
            <a:r>
              <a:rPr lang="en-US" sz="1050" dirty="0" err="1" smtClean="0"/>
              <a:t>Some%_None</a:t>
            </a:r>
            <a:r>
              <a:rPr lang="en-US" sz="1050" dirty="0"/>
              <a:t> </a:t>
            </a:r>
            <a:r>
              <a:rPr lang="en-US" sz="1050" dirty="0" smtClean="0"/>
              <a:t>Country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1	VN	25784	39.23	2.81	57.97		9890	96.77	2.11	1.11	Vietnam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2	JM	1413	27.46	0.50	72.05		408	91.67	0.25	8.09	Jamaica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3	GT	1720	25.35	11.10	63.55		197	78.17	21.83	0.00	Guatemala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4	BN	410	20.00	36.10	43.90		17	88.24	5.88	5.88	Brunei Darussalam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5	ID	50935	18.97	5.41	75.61		12330	69.55	11.46	18.99	Indonesia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6	LA	300	18.67	7.33	74.00		22	86.36	9.09	4.55	Lao People's Democratic Republic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7	TR	47816	18.35	1.64	80.01		8705	93.28	3.30	3.42	Turkey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8	HN	931	18.15	18.90	62.94		75	77.33	22.67	0.00	Honduras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9	AZ	6970	17.93	31.22	50.85		1016	71.26	26.77	1.97	Azerbaijan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10	TZ	297	16.16	23.57	60.27		10	90.00	10.00	0.00	United Republic of Tanzania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11	NI	992	16.03	40.12	43.85		111	93.69	4.50	1.80	Nicaragua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12	BO	1295	15.98	17.30	66.72		171	57.89	41.52	0.58	Bolivia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13	EG	34719	14.88	4.00	81.12		5137	86.47	9.62	3.91	Egypt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14	GH	912	14.69	6.69	78.62		123	57.72	13.82	28.46	Ghana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15	PS	2779	14.25	38.90	46.85		386	40.67	59.33	0.00	Occupied Palestinian Territory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16	IT	76489	13.87	0.53	85.60		9903	98.09	1.03	0.88	Italy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17	DZ	7397	13.18	24.00	62.82		963	82.14	16.20	1.66	Algeria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18	BD	712	12.78	9.41	77.81		50	72.00	12.00	16.00	Bangladesh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19	MY	32041	12.07	2.13	85.80		3401	91.62	3.41	4.97	Malaysia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20	UA	25124	11.90	2.68	85.42		5520	19.55	1.99	78.46	Ukraine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21	AL	5547	11.48	5.30	83.22		451	95.34	4.66	0.00	Albania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22	IQ	5358	11.46	10.60	77.94		619	62.04	21.49	16.48	Iraq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23	FJ	308	11.04	3.25	85.71		3	100.00	0.00	0.00	Fiji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24	HT	255	10.98	13.73	75.29		14	92.86	7.14	0.00	Haiti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25	PK	6239	10.85	7.42	81.73		619	80.78	15.51	3.72	Pakistan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26	KE	1538	10.73	16.78	72.50		70	85.71	14.29	0.00	Kenya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27	PA	1924	10.19	0.62	89.19		145	99.31	0.69	0.00	Panama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28	LY	652	9.97	0.77	89.26		65	95.38	3.08	1.54	Libya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29	CR	1906	9.97	2.68	87.36		94	92.55	3.19	4.26	Costa Rica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30	MV	259	9.65	9.27	81.08		20	60.00	30.00	10.00	Maldives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31	BR	168253	9.44	2.42	88.14		24097	50.13	6.19	43.69	Brazil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898963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Powderfinger Type"/>
                <a:cs typeface="Powderfinger Type"/>
              </a:rPr>
              <a:t>But then we got a little concerned about third parties sniffing </a:t>
            </a:r>
            <a:r>
              <a:rPr lang="en-US" sz="3200" dirty="0" smtClean="0">
                <a:latin typeface="Powderfinger Type"/>
                <a:cs typeface="Powderfinger Type"/>
              </a:rPr>
              <a:t>the fumes from our data exhaust</a:t>
            </a:r>
            <a:endParaRPr lang="en-US" sz="3200" dirty="0">
              <a:latin typeface="Powderfinger Type"/>
              <a:cs typeface="Powderfinger Type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0294722"/>
              </p:ext>
            </p:extLst>
          </p:nvPr>
        </p:nvGraphicFramePr>
        <p:xfrm>
          <a:off x="496348" y="2122990"/>
          <a:ext cx="8187466" cy="2623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Worksheet" r:id="rId4" imgW="4597400" imgH="1473200" progId="Excel.Sheet.12">
                  <p:embed/>
                </p:oleObj>
              </mc:Choice>
              <mc:Fallback>
                <p:oleObj name="Worksheet" r:id="rId4" imgW="4597400" imgH="1473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6348" y="2122990"/>
                        <a:ext cx="8187466" cy="26236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Screen Shot 2013-10-06 at 11.46.34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032" y="4857847"/>
            <a:ext cx="4981831" cy="167837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986032" y="6586005"/>
            <a:ext cx="4572000" cy="2000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 smtClean="0"/>
              <a:t>http://</a:t>
            </a:r>
            <a:r>
              <a:rPr lang="en-US" sz="700" dirty="0" err="1" smtClean="0"/>
              <a:t>en.wikipedia.org</a:t>
            </a:r>
            <a:r>
              <a:rPr lang="en-US" sz="700" dirty="0" smtClean="0"/>
              <a:t>/wiki/</a:t>
            </a:r>
            <a:r>
              <a:rPr lang="en-US" sz="700" dirty="0" err="1" smtClean="0"/>
              <a:t>Edward_Snowden</a:t>
            </a:r>
            <a:endParaRPr lang="en-US" sz="700" dirty="0"/>
          </a:p>
        </p:txBody>
      </p:sp>
      <p:sp>
        <p:nvSpPr>
          <p:cNvPr id="9" name="Freeform 8"/>
          <p:cNvSpPr/>
          <p:nvPr/>
        </p:nvSpPr>
        <p:spPr>
          <a:xfrm>
            <a:off x="3583507" y="4792952"/>
            <a:ext cx="5456081" cy="1893081"/>
          </a:xfrm>
          <a:custGeom>
            <a:avLst/>
            <a:gdLst>
              <a:gd name="connsiteX0" fmla="*/ 2525626 w 5456081"/>
              <a:gd name="connsiteY0" fmla="*/ 157602 h 1893081"/>
              <a:gd name="connsiteX1" fmla="*/ 754997 w 5456081"/>
              <a:gd name="connsiteY1" fmla="*/ 64895 h 1893081"/>
              <a:gd name="connsiteX2" fmla="*/ 31913 w 5456081"/>
              <a:gd name="connsiteY2" fmla="*/ 899258 h 1893081"/>
              <a:gd name="connsiteX3" fmla="*/ 1709839 w 5456081"/>
              <a:gd name="connsiteY3" fmla="*/ 1872681 h 1893081"/>
              <a:gd name="connsiteX4" fmla="*/ 5232556 w 5456081"/>
              <a:gd name="connsiteY4" fmla="*/ 1455500 h 1893081"/>
              <a:gd name="connsiteX5" fmla="*/ 4815392 w 5456081"/>
              <a:gd name="connsiteY5" fmla="*/ 241038 h 1893081"/>
              <a:gd name="connsiteX6" fmla="*/ 2525626 w 5456081"/>
              <a:gd name="connsiteY6" fmla="*/ 0 h 1893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56081" h="1893081">
                <a:moveTo>
                  <a:pt x="2525626" y="157602"/>
                </a:moveTo>
                <a:cubicBezTo>
                  <a:pt x="1848121" y="49444"/>
                  <a:pt x="1170616" y="-58714"/>
                  <a:pt x="754997" y="64895"/>
                </a:cubicBezTo>
                <a:cubicBezTo>
                  <a:pt x="339378" y="188504"/>
                  <a:pt x="-127227" y="597960"/>
                  <a:pt x="31913" y="899258"/>
                </a:cubicBezTo>
                <a:cubicBezTo>
                  <a:pt x="191053" y="1200556"/>
                  <a:pt x="843065" y="1779974"/>
                  <a:pt x="1709839" y="1872681"/>
                </a:cubicBezTo>
                <a:cubicBezTo>
                  <a:pt x="2576613" y="1965388"/>
                  <a:pt x="4714964" y="1727440"/>
                  <a:pt x="5232556" y="1455500"/>
                </a:cubicBezTo>
                <a:cubicBezTo>
                  <a:pt x="5750148" y="1183560"/>
                  <a:pt x="5266547" y="483621"/>
                  <a:pt x="4815392" y="241038"/>
                </a:cubicBezTo>
                <a:cubicBezTo>
                  <a:pt x="4364237" y="-1545"/>
                  <a:pt x="2525626" y="0"/>
                  <a:pt x="2525626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96348" y="3182829"/>
            <a:ext cx="8273363" cy="15637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67463" y="2958257"/>
            <a:ext cx="1457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June 2013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19146" y="3182829"/>
            <a:ext cx="3175760" cy="2594238"/>
          </a:xfrm>
          <a:custGeom>
            <a:avLst/>
            <a:gdLst>
              <a:gd name="connsiteX0" fmla="*/ 3175760 w 3175760"/>
              <a:gd name="connsiteY0" fmla="*/ 2509381 h 2594238"/>
              <a:gd name="connsiteX1" fmla="*/ 329776 w 3175760"/>
              <a:gd name="connsiteY1" fmla="*/ 2370320 h 2594238"/>
              <a:gd name="connsiteX2" fmla="*/ 51666 w 3175760"/>
              <a:gd name="connsiteY2" fmla="*/ 590346 h 2594238"/>
              <a:gd name="connsiteX3" fmla="*/ 255613 w 3175760"/>
              <a:gd name="connsiteY3" fmla="*/ 43374 h 2594238"/>
              <a:gd name="connsiteX4" fmla="*/ 116558 w 3175760"/>
              <a:gd name="connsiteY4" fmla="*/ 34104 h 2594238"/>
              <a:gd name="connsiteX5" fmla="*/ 292694 w 3175760"/>
              <a:gd name="connsiteY5" fmla="*/ 34104 h 2594238"/>
              <a:gd name="connsiteX6" fmla="*/ 283424 w 3175760"/>
              <a:gd name="connsiteY6" fmla="*/ 265871 h 2594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760" h="2594238">
                <a:moveTo>
                  <a:pt x="3175760" y="2509381"/>
                </a:moveTo>
                <a:cubicBezTo>
                  <a:pt x="2013109" y="2599770"/>
                  <a:pt x="850458" y="2690159"/>
                  <a:pt x="329776" y="2370320"/>
                </a:cubicBezTo>
                <a:cubicBezTo>
                  <a:pt x="-190906" y="2050481"/>
                  <a:pt x="64026" y="978170"/>
                  <a:pt x="51666" y="590346"/>
                </a:cubicBezTo>
                <a:cubicBezTo>
                  <a:pt x="39305" y="202522"/>
                  <a:pt x="244798" y="136081"/>
                  <a:pt x="255613" y="43374"/>
                </a:cubicBezTo>
                <a:cubicBezTo>
                  <a:pt x="266428" y="-49333"/>
                  <a:pt x="110378" y="35649"/>
                  <a:pt x="116558" y="34104"/>
                </a:cubicBezTo>
                <a:cubicBezTo>
                  <a:pt x="122738" y="32559"/>
                  <a:pt x="264883" y="-4524"/>
                  <a:pt x="292694" y="34104"/>
                </a:cubicBezTo>
                <a:cubicBezTo>
                  <a:pt x="320505" y="72732"/>
                  <a:pt x="283424" y="265871"/>
                  <a:pt x="283424" y="265871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2113630" y="3142620"/>
            <a:ext cx="6656081" cy="74359"/>
          </a:xfrm>
          <a:custGeom>
            <a:avLst/>
            <a:gdLst>
              <a:gd name="connsiteX0" fmla="*/ 0 w 6656081"/>
              <a:gd name="connsiteY0" fmla="*/ 65042 h 74359"/>
              <a:gd name="connsiteX1" fmla="*/ 676733 w 6656081"/>
              <a:gd name="connsiteY1" fmla="*/ 147 h 74359"/>
              <a:gd name="connsiteX2" fmla="*/ 1965305 w 6656081"/>
              <a:gd name="connsiteY2" fmla="*/ 46501 h 74359"/>
              <a:gd name="connsiteX3" fmla="*/ 3346581 w 6656081"/>
              <a:gd name="connsiteY3" fmla="*/ 18689 h 74359"/>
              <a:gd name="connsiteX4" fmla="*/ 4459018 w 6656081"/>
              <a:gd name="connsiteY4" fmla="*/ 74313 h 74359"/>
              <a:gd name="connsiteX5" fmla="*/ 6220377 w 6656081"/>
              <a:gd name="connsiteY5" fmla="*/ 27959 h 74359"/>
              <a:gd name="connsiteX6" fmla="*/ 6656081 w 6656081"/>
              <a:gd name="connsiteY6" fmla="*/ 9418 h 7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6081" h="74359">
                <a:moveTo>
                  <a:pt x="0" y="65042"/>
                </a:moveTo>
                <a:cubicBezTo>
                  <a:pt x="174591" y="34139"/>
                  <a:pt x="349182" y="3237"/>
                  <a:pt x="676733" y="147"/>
                </a:cubicBezTo>
                <a:cubicBezTo>
                  <a:pt x="1004284" y="-2943"/>
                  <a:pt x="1520330" y="43411"/>
                  <a:pt x="1965305" y="46501"/>
                </a:cubicBezTo>
                <a:cubicBezTo>
                  <a:pt x="2410280" y="49591"/>
                  <a:pt x="2930962" y="14054"/>
                  <a:pt x="3346581" y="18689"/>
                </a:cubicBezTo>
                <a:cubicBezTo>
                  <a:pt x="3762200" y="23324"/>
                  <a:pt x="3980052" y="72768"/>
                  <a:pt x="4459018" y="74313"/>
                </a:cubicBezTo>
                <a:cubicBezTo>
                  <a:pt x="4937984" y="75858"/>
                  <a:pt x="5854200" y="38775"/>
                  <a:pt x="6220377" y="27959"/>
                </a:cubicBezTo>
                <a:cubicBezTo>
                  <a:pt x="6586554" y="17143"/>
                  <a:pt x="6656081" y="9418"/>
                  <a:pt x="6656081" y="941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01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owderfinger Type"/>
                <a:cs typeface="Powderfinger Type"/>
              </a:rPr>
              <a:t>Afterward</a:t>
            </a:r>
            <a:endParaRPr lang="en-US" dirty="0">
              <a:latin typeface="Powderfinger Type"/>
              <a:cs typeface="Powderfinger Type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5083298"/>
              </p:ext>
            </p:extLst>
          </p:nvPr>
        </p:nvGraphicFramePr>
        <p:xfrm>
          <a:off x="496348" y="2122990"/>
          <a:ext cx="8187466" cy="2623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Worksheet" r:id="rId4" imgW="4597400" imgH="1473200" progId="Excel.Sheet.12">
                  <p:embed/>
                </p:oleObj>
              </mc:Choice>
              <mc:Fallback>
                <p:oleObj name="Worksheet" r:id="rId4" imgW="4597400" imgH="1473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6348" y="2122990"/>
                        <a:ext cx="8187466" cy="26236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67463" y="2958257"/>
            <a:ext cx="1457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June 2013</a:t>
            </a: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2113630" y="3142620"/>
            <a:ext cx="6656081" cy="74359"/>
          </a:xfrm>
          <a:custGeom>
            <a:avLst/>
            <a:gdLst>
              <a:gd name="connsiteX0" fmla="*/ 0 w 6656081"/>
              <a:gd name="connsiteY0" fmla="*/ 65042 h 74359"/>
              <a:gd name="connsiteX1" fmla="*/ 676733 w 6656081"/>
              <a:gd name="connsiteY1" fmla="*/ 147 h 74359"/>
              <a:gd name="connsiteX2" fmla="*/ 1965305 w 6656081"/>
              <a:gd name="connsiteY2" fmla="*/ 46501 h 74359"/>
              <a:gd name="connsiteX3" fmla="*/ 3346581 w 6656081"/>
              <a:gd name="connsiteY3" fmla="*/ 18689 h 74359"/>
              <a:gd name="connsiteX4" fmla="*/ 4459018 w 6656081"/>
              <a:gd name="connsiteY4" fmla="*/ 74313 h 74359"/>
              <a:gd name="connsiteX5" fmla="*/ 6220377 w 6656081"/>
              <a:gd name="connsiteY5" fmla="*/ 27959 h 74359"/>
              <a:gd name="connsiteX6" fmla="*/ 6656081 w 6656081"/>
              <a:gd name="connsiteY6" fmla="*/ 9418 h 74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6081" h="74359">
                <a:moveTo>
                  <a:pt x="0" y="65042"/>
                </a:moveTo>
                <a:cubicBezTo>
                  <a:pt x="174591" y="34139"/>
                  <a:pt x="349182" y="3237"/>
                  <a:pt x="676733" y="147"/>
                </a:cubicBezTo>
                <a:cubicBezTo>
                  <a:pt x="1004284" y="-2943"/>
                  <a:pt x="1520330" y="43411"/>
                  <a:pt x="1965305" y="46501"/>
                </a:cubicBezTo>
                <a:cubicBezTo>
                  <a:pt x="2410280" y="49591"/>
                  <a:pt x="2930962" y="14054"/>
                  <a:pt x="3346581" y="18689"/>
                </a:cubicBezTo>
                <a:cubicBezTo>
                  <a:pt x="3762200" y="23324"/>
                  <a:pt x="3980052" y="72768"/>
                  <a:pt x="4459018" y="74313"/>
                </a:cubicBezTo>
                <a:cubicBezTo>
                  <a:pt x="4937984" y="75858"/>
                  <a:pt x="5854200" y="38775"/>
                  <a:pt x="6220377" y="27959"/>
                </a:cubicBezTo>
                <a:cubicBezTo>
                  <a:pt x="6586554" y="17143"/>
                  <a:pt x="6656081" y="9418"/>
                  <a:pt x="6656081" y="941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88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2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Powderfinger Type"/>
                <a:cs typeface="Powderfinger Type"/>
              </a:rPr>
              <a:t>Who Used Google’s Public DNS  in September 2013?</a:t>
            </a:r>
            <a:endParaRPr lang="en-US" dirty="0">
              <a:latin typeface="Powderfinger Type"/>
              <a:cs typeface="Powderfinger Type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2020" y="1284987"/>
            <a:ext cx="8924341" cy="393440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Rank	CC	Count	%_All	%_</a:t>
            </a:r>
            <a:r>
              <a:rPr lang="en-US" sz="1050" dirty="0" err="1" smtClean="0"/>
              <a:t>Some%_Not</a:t>
            </a:r>
            <a:r>
              <a:rPr lang="en-US" sz="1050" dirty="0" smtClean="0"/>
              <a:t>		DNSSEC	%_All	%_</a:t>
            </a:r>
            <a:r>
              <a:rPr lang="en-US" sz="1050" dirty="0" err="1" smtClean="0"/>
              <a:t>Some%_None</a:t>
            </a:r>
            <a:r>
              <a:rPr lang="en-US" sz="1050" dirty="0"/>
              <a:t> </a:t>
            </a:r>
            <a:r>
              <a:rPr lang="en-US" sz="1050" dirty="0" smtClean="0"/>
              <a:t>Country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1	VN	9140	44.37	2.81	52.82		3573	97.90	1.60	0.50	Vietnam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2	NG	396	31.57	14.14	54.29		26	88.46	11.54	0.00	Nigeria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3	GT	945	24.44	8.47	67.09		121	64.46	14.05	21.49	Guatemala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4	AM	333	23.42	1.80	74.77		69	94.20	2.90	2.90	Armenia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5	AZ	507	21.10	22.88	56.02		95	72.63	8.42	18.95	Azerbaijan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6	BD	1623	20.09	10.35	69.56		135	68.89	24.44	6.67	Bangladesh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7	JM	566	19.96	2.65	77.39		96	95.83	4.17	0.00	Jamaica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8	HN	590	19.83	19.83	60.34		39	92.31	7.69	0.00	Honduras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9	ID	15295	18.69	5.58	75.74		2757	83.90	5.91	10.19	Indonesia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10	DZ	6966	17.73	35.59	46.68		1202	78.62	20.80	0.58	Algeria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11	IQ	982	16.90	12.12	70.98		98	45.92	33.67	20.41	Iraq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12	GH	459	16.56	12.20	71.24		33	96.97	3.03	0.00	Ghana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13	PS	789	14.83	15.59	69.58		176	46.59	31.82	21.59	Occupied Palestinian Territory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14	TZ	305	14.43	20.33	65.25		11	90.91	9.09	0.00	United Republic of Tanzania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15	TR	42456	12.91	1.83	85.26		4671	93.79	3.64	2.57	Turkey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16	MY	18190	12.13	3.02	84.85		1789	90.16	4.36	5.48	Malaysia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17	EG	11876	12.10	4.57	83.33		1161	93.20	6.46	0.34	Egypt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18	CR	522	11.30	2.30	86.40		33	90.91	9.09	0.00	Costa Rica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19	BR	34997	11.14	3.40	85.46		4323	60.33	9.14	30.53	Brazil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20	IT	28909	11.12	0.90	87.98		3609	72.10	1.52	26.38	Italy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21	UA	5808	10.88	2.74	86.38		1364	20.09	2.42	77.49	Ukraine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22	LB	651	9.37	10.29	80.34		72	38.89	27.78	33.33	Lebanon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23	CM	261	8.43	19.54	72.03		37	43.24	40.54	16.22	Cameroon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24	PA	968	8.16	1.55	90.29		68	100.00	0.00	0.00	Panama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25	AL	858	8.16	2.21	89.63		47	95.74	2.13	2.13	Albania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26	KE	817	8.08	11.14	80.78		64	60.94	25.00	14.06	Kenya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27	AR	14981	7.94	3.04	89.02		1066	75.14	10.13	14.73	Argentina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28	CZ	5099	7.92	3.43	88.64		1580	12.03	4.18	83.80	Czech Republic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29	MK	802	7.86	0.50	91.65		41	90.24	0.00	9.76	The former Yugoslav Republic of Macedonia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30	UG	324	7.72	8.64	83.64		22	77.27	22.73	0.00	Uganda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31	KZ	653	7.35	5.21	87.44		41	68.29	31.71	0.00	Kazakhstan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487942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owderfinger Type"/>
                <a:cs typeface="Powderfinger Type"/>
              </a:rPr>
              <a:t>Who Turned Google OFF?</a:t>
            </a:r>
            <a:endParaRPr lang="en-US" dirty="0">
              <a:latin typeface="Powderfinger Type"/>
              <a:cs typeface="Powderfinger Typ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4910" y="1417638"/>
            <a:ext cx="4761983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900" b="1" dirty="0" smtClean="0"/>
              <a:t>Rank        CC         Delta OFF    MAY%       SEP %    Country</a:t>
            </a:r>
          </a:p>
          <a:p>
            <a:pPr marL="0" indent="0">
              <a:buNone/>
            </a:pPr>
            <a:r>
              <a:rPr lang="en-US" sz="900" dirty="0"/>
              <a:t>1	NI	37.77%	56.15%	18.38%	Nicaragua </a:t>
            </a:r>
          </a:p>
          <a:p>
            <a:pPr marL="0" indent="0">
              <a:buNone/>
            </a:pPr>
            <a:r>
              <a:rPr lang="en-US" sz="900" dirty="0"/>
              <a:t>2	PS	22.73%	53.15%	30.42%	Occupied Palestinian Territory</a:t>
            </a:r>
          </a:p>
          <a:p>
            <a:pPr marL="0" indent="0">
              <a:buNone/>
            </a:pPr>
            <a:r>
              <a:rPr lang="en-US" sz="900" dirty="0"/>
              <a:t>3	BO	21.54%	33.28%	11.74%	Bolivia </a:t>
            </a:r>
          </a:p>
          <a:p>
            <a:pPr marL="0" indent="0">
              <a:buNone/>
            </a:pPr>
            <a:r>
              <a:rPr lang="en-US" sz="900" dirty="0"/>
              <a:t>4	BN	10.27%	56.10%	45.83%	Brunei Darussalam</a:t>
            </a:r>
          </a:p>
          <a:p>
            <a:pPr marL="0" indent="0">
              <a:buNone/>
            </a:pPr>
            <a:r>
              <a:rPr lang="en-US" sz="900" dirty="0"/>
              <a:t>5	KE	8.28%	27.50%	19.22%	Kenya</a:t>
            </a:r>
          </a:p>
          <a:p>
            <a:pPr marL="0" indent="0">
              <a:buNone/>
            </a:pPr>
            <a:r>
              <a:rPr lang="en-US" sz="900" dirty="0"/>
              <a:t>6	AL	6.41%	16.78%	10.37%	Albania </a:t>
            </a:r>
          </a:p>
          <a:p>
            <a:pPr marL="0" indent="0">
              <a:buNone/>
            </a:pPr>
            <a:r>
              <a:rPr lang="en-US" sz="900" dirty="0"/>
              <a:t>7	LA	6.36%	26.00%	19.64%	Lao People's Democratic Republic</a:t>
            </a:r>
          </a:p>
          <a:p>
            <a:pPr marL="0" indent="0">
              <a:buNone/>
            </a:pPr>
            <a:r>
              <a:rPr lang="en-US" sz="900" dirty="0"/>
              <a:t>8	MZ	6.33%	17.54%	11.21%	Mozambique</a:t>
            </a:r>
          </a:p>
          <a:p>
            <a:pPr marL="0" indent="0">
              <a:buNone/>
            </a:pPr>
            <a:r>
              <a:rPr lang="en-US" sz="900" dirty="0"/>
              <a:t>9	PK	6.18%	18.27%	12.09%	Pakistan </a:t>
            </a:r>
          </a:p>
          <a:p>
            <a:pPr marL="0" indent="0">
              <a:buNone/>
            </a:pPr>
            <a:r>
              <a:rPr lang="en-US" sz="900" dirty="0"/>
              <a:t>10	JM	5.34%	27.95%	22.61%	Jamaica </a:t>
            </a:r>
          </a:p>
          <a:p>
            <a:pPr marL="0" indent="0">
              <a:buNone/>
            </a:pPr>
            <a:r>
              <a:rPr lang="en-US" sz="900" dirty="0"/>
              <a:t>11	TR	5.25%	19.99%	14.74%	Turkey </a:t>
            </a:r>
          </a:p>
          <a:p>
            <a:pPr marL="0" indent="0">
              <a:buNone/>
            </a:pPr>
            <a:r>
              <a:rPr lang="en-US" sz="900" dirty="0"/>
              <a:t>12	AZ	5.17%	49.15%	43.98%	Azerbaijan </a:t>
            </a:r>
          </a:p>
          <a:p>
            <a:pPr marL="0" indent="0">
              <a:buNone/>
            </a:pPr>
            <a:r>
              <a:rPr lang="en-US" sz="900" dirty="0"/>
              <a:t>13	TZ	4.98%	39.73%	34.75%	United Republic of Tanzania</a:t>
            </a:r>
          </a:p>
          <a:p>
            <a:pPr marL="0" indent="0">
              <a:buNone/>
            </a:pPr>
            <a:r>
              <a:rPr lang="en-US" sz="900" dirty="0"/>
              <a:t>14	GT	3.54%	36.45%	32.91%	Guatemala </a:t>
            </a:r>
          </a:p>
          <a:p>
            <a:pPr marL="0" indent="0">
              <a:buNone/>
            </a:pPr>
            <a:r>
              <a:rPr lang="en-US" sz="900" dirty="0"/>
              <a:t>15	BA	3.17%	9.05%	5.88%	Bosnia and Herzegovina</a:t>
            </a:r>
          </a:p>
          <a:p>
            <a:pPr marL="0" indent="0">
              <a:buNone/>
            </a:pPr>
            <a:r>
              <a:rPr lang="en-US" sz="900" dirty="0"/>
              <a:t>16	SR	2.59%	5.09%	2.50%	Suriname </a:t>
            </a:r>
          </a:p>
          <a:p>
            <a:pPr marL="0" indent="0">
              <a:buNone/>
            </a:pPr>
            <a:r>
              <a:rPr lang="en-US" sz="900" dirty="0"/>
              <a:t>17	IT	2.38%	14.40%	12.02%	Italy </a:t>
            </a:r>
          </a:p>
          <a:p>
            <a:pPr marL="0" indent="0">
              <a:buNone/>
            </a:pPr>
            <a:r>
              <a:rPr lang="en-US" sz="900" dirty="0"/>
              <a:t>18	EG	2.21%	18.88%	16.67%	Egypt </a:t>
            </a:r>
          </a:p>
          <a:p>
            <a:pPr marL="0" indent="0">
              <a:buNone/>
            </a:pPr>
            <a:r>
              <a:rPr lang="en-US" sz="900" dirty="0"/>
              <a:t>19	UG	2.11%	18.47%	16.36%	Uganda</a:t>
            </a:r>
          </a:p>
          <a:p>
            <a:pPr marL="0" indent="0">
              <a:buNone/>
            </a:pPr>
            <a:r>
              <a:rPr lang="en-US" sz="900" dirty="0"/>
              <a:t>20	AF	2.10%	50.25%	48.15%	Afghanistan </a:t>
            </a:r>
          </a:p>
          <a:p>
            <a:pPr marL="0" indent="0">
              <a:buNone/>
            </a:pPr>
            <a:r>
              <a:rPr lang="en-US" sz="900" dirty="0"/>
              <a:t>21	AO	1.93%	27.86%	25.93%	Angola</a:t>
            </a:r>
          </a:p>
          <a:p>
            <a:pPr marL="0" indent="0">
              <a:buNone/>
            </a:pPr>
            <a:r>
              <a:rPr lang="en-US" sz="900" dirty="0"/>
              <a:t>22	JO	1.92%	5.37%	3.45%	Jordan </a:t>
            </a:r>
          </a:p>
          <a:p>
            <a:pPr marL="0" indent="0">
              <a:buNone/>
            </a:pPr>
            <a:r>
              <a:rPr lang="en-US" sz="900" dirty="0"/>
              <a:t>23	SI	1.82%	6.25%	4.43%	Slovenia </a:t>
            </a:r>
          </a:p>
          <a:p>
            <a:pPr marL="0" indent="0">
              <a:buNone/>
            </a:pPr>
            <a:r>
              <a:rPr lang="en-US" sz="900" dirty="0"/>
              <a:t>24	LY	1.65%	10.74%	9.09%	Libya </a:t>
            </a:r>
          </a:p>
          <a:p>
            <a:pPr marL="0" indent="0">
              <a:buNone/>
            </a:pPr>
            <a:r>
              <a:rPr lang="en-US" sz="900" dirty="0"/>
              <a:t>25	JP	1.56%	3.74%	2.18%	Japan </a:t>
            </a:r>
          </a:p>
          <a:p>
            <a:pPr marL="0" indent="0">
              <a:buNone/>
            </a:pPr>
            <a:r>
              <a:rPr lang="en-US" sz="900" dirty="0"/>
              <a:t>26	KG	1.33%	8.91%	7.58%	Kyrgyzstan </a:t>
            </a:r>
          </a:p>
          <a:p>
            <a:pPr marL="0" indent="0">
              <a:buNone/>
            </a:pPr>
            <a:r>
              <a:rPr lang="en-US" sz="900" dirty="0"/>
              <a:t>27	PR	1.25%	11.61%	10.36%	Puerto Rico</a:t>
            </a:r>
          </a:p>
          <a:p>
            <a:pPr marL="0" indent="0">
              <a:buNone/>
            </a:pPr>
            <a:r>
              <a:rPr lang="en-US" sz="900" dirty="0"/>
              <a:t>28	PA	1.10%	10.81%	9.71%	Panama </a:t>
            </a:r>
          </a:p>
          <a:p>
            <a:pPr marL="0" indent="0">
              <a:buNone/>
            </a:pPr>
            <a:r>
              <a:rPr lang="en-US" sz="900" dirty="0"/>
              <a:t>29	TW	1.07%	6.35%	5.28%	Taiwan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900" dirty="0"/>
              <a:t>30	FJ	0.99%	14.29%	13.30%	Fiji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44252" y="4904200"/>
            <a:ext cx="25442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% of users per country</a:t>
            </a:r>
          </a:p>
          <a:p>
            <a:r>
              <a:rPr lang="en-US" dirty="0"/>
              <a:t>w</a:t>
            </a:r>
            <a:r>
              <a:rPr lang="en-US" dirty="0" smtClean="0"/>
              <a:t>ho reduced their use of </a:t>
            </a:r>
          </a:p>
          <a:p>
            <a:r>
              <a:rPr lang="en-US" dirty="0" smtClean="0"/>
              <a:t>Google’s</a:t>
            </a:r>
            <a:r>
              <a:rPr lang="en-US" dirty="0"/>
              <a:t> </a:t>
            </a:r>
            <a:r>
              <a:rPr lang="en-US" dirty="0" smtClean="0"/>
              <a:t>Public DNS: </a:t>
            </a:r>
          </a:p>
          <a:p>
            <a:r>
              <a:rPr lang="en-US" dirty="0" smtClean="0"/>
              <a:t>May to September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808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0-06 at 11.17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85162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407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Powderfinger Type"/>
                <a:cs typeface="Powderfinger Type"/>
              </a:rPr>
              <a:t>Who Turned Google ON?</a:t>
            </a:r>
            <a:endParaRPr lang="en-US" dirty="0">
              <a:latin typeface="Powderfinger Type"/>
              <a:cs typeface="Powderfinger Typ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4910" y="1417638"/>
            <a:ext cx="4761983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900" b="1" dirty="0" smtClean="0"/>
              <a:t>Rank	CC    Delta ON        MAY% 	SEP%	Country</a:t>
            </a:r>
          </a:p>
          <a:p>
            <a:pPr marL="0" indent="0">
              <a:buNone/>
            </a:pPr>
            <a:r>
              <a:rPr lang="en-US" sz="900" dirty="0"/>
              <a:t>1	KH	21.74%	9.51%	31.25%	Cambodia </a:t>
            </a:r>
          </a:p>
          <a:p>
            <a:pPr marL="0" indent="0">
              <a:buNone/>
            </a:pPr>
            <a:r>
              <a:rPr lang="en-US" sz="900" dirty="0"/>
              <a:t>2	TN	18.71%	4.32%	23.03%	Tunisia </a:t>
            </a:r>
          </a:p>
          <a:p>
            <a:pPr marL="0" indent="0">
              <a:buNone/>
            </a:pPr>
            <a:r>
              <a:rPr lang="en-US" sz="900" dirty="0"/>
              <a:t>3	EU	17.03%	8.23%	25.26%	European Union</a:t>
            </a:r>
          </a:p>
          <a:p>
            <a:pPr marL="0" indent="0">
              <a:buNone/>
            </a:pPr>
            <a:r>
              <a:rPr lang="en-US" sz="900" dirty="0"/>
              <a:t>4	DZ	16.14%	37.18%	53.32%	Algeria </a:t>
            </a:r>
          </a:p>
          <a:p>
            <a:pPr marL="0" indent="0">
              <a:buNone/>
            </a:pPr>
            <a:r>
              <a:rPr lang="en-US" sz="900" dirty="0"/>
              <a:t>5	NG	15.78%	29.93%	45.71%	Nigeria </a:t>
            </a:r>
          </a:p>
          <a:p>
            <a:pPr marL="0" indent="0">
              <a:buNone/>
            </a:pPr>
            <a:r>
              <a:rPr lang="en-US" sz="900" dirty="0"/>
              <a:t>6	AM	15.15%	10.08%	25.23%	Armenia </a:t>
            </a:r>
          </a:p>
          <a:p>
            <a:pPr marL="0" indent="0">
              <a:buNone/>
            </a:pPr>
            <a:r>
              <a:rPr lang="en-US" sz="900" dirty="0"/>
              <a:t>7	MW	14.40%	24.75%	39.15%	Malawi</a:t>
            </a:r>
          </a:p>
          <a:p>
            <a:pPr marL="0" indent="0">
              <a:buNone/>
            </a:pPr>
            <a:r>
              <a:rPr lang="en-US" sz="900" dirty="0"/>
              <a:t>8	AW	9.13%	2.84%	11.97%	Aruba </a:t>
            </a:r>
          </a:p>
          <a:p>
            <a:pPr marL="0" indent="0">
              <a:buNone/>
            </a:pPr>
            <a:r>
              <a:rPr lang="en-US" sz="900" dirty="0"/>
              <a:t>9	BD	8.25%	22.19%	30.44%	Bangladesh </a:t>
            </a:r>
          </a:p>
          <a:p>
            <a:pPr marL="0" indent="0">
              <a:buNone/>
            </a:pPr>
            <a:r>
              <a:rPr lang="en-US" sz="900" dirty="0"/>
              <a:t>10	LK	8.21%	3.75%	11.96%	Sri Lanka</a:t>
            </a:r>
          </a:p>
          <a:p>
            <a:pPr marL="0" indent="0">
              <a:buNone/>
            </a:pPr>
            <a:r>
              <a:rPr lang="en-US" sz="900" dirty="0"/>
              <a:t>11	ZW	7.63%	22.15%	29.78%	Zimbabwe</a:t>
            </a:r>
          </a:p>
          <a:p>
            <a:pPr marL="0" indent="0">
              <a:buNone/>
            </a:pPr>
            <a:r>
              <a:rPr lang="en-US" sz="900" dirty="0"/>
              <a:t>12	GH	7.38%	21.38%	28.76%	Ghana </a:t>
            </a:r>
          </a:p>
          <a:p>
            <a:pPr marL="0" indent="0">
              <a:buNone/>
            </a:pPr>
            <a:r>
              <a:rPr lang="en-US" sz="900" dirty="0"/>
              <a:t>13	IQ	6.96%	22.06%	29.02%	Iraq </a:t>
            </a:r>
          </a:p>
          <a:p>
            <a:pPr marL="0" indent="0">
              <a:buNone/>
            </a:pPr>
            <a:r>
              <a:rPr lang="en-US" sz="900" dirty="0"/>
              <a:t>14	MV	6.59%	18.92%	25.51%	Maldives </a:t>
            </a:r>
          </a:p>
          <a:p>
            <a:pPr marL="0" indent="0">
              <a:buNone/>
            </a:pPr>
            <a:r>
              <a:rPr lang="en-US" sz="900" dirty="0"/>
              <a:t>15	BH	5.63%	7.97%	13.60%	Bahrain </a:t>
            </a:r>
          </a:p>
          <a:p>
            <a:pPr marL="0" indent="0">
              <a:buNone/>
            </a:pPr>
            <a:r>
              <a:rPr lang="en-US" sz="900" dirty="0"/>
              <a:t>16	MM	5.52%	11.44%	16.96%	Myanmar </a:t>
            </a:r>
          </a:p>
          <a:p>
            <a:pPr marL="0" indent="0">
              <a:buNone/>
            </a:pPr>
            <a:r>
              <a:rPr lang="en-US" sz="900" dirty="0"/>
              <a:t>17	PH	5.25%	7.01%	12.26%	Philippines </a:t>
            </a:r>
          </a:p>
          <a:p>
            <a:pPr marL="0" indent="0">
              <a:buNone/>
            </a:pPr>
            <a:r>
              <a:rPr lang="en-US" sz="900" dirty="0"/>
              <a:t>18	VN	5.15%	42.03%	47.18%	Vietnam</a:t>
            </a:r>
          </a:p>
          <a:p>
            <a:pPr marL="0" indent="0">
              <a:buNone/>
            </a:pPr>
            <a:r>
              <a:rPr lang="en-US" sz="900" dirty="0"/>
              <a:t>19	DO	4.35%	5.31%	9.66%	Dominican Republic</a:t>
            </a:r>
          </a:p>
          <a:p>
            <a:pPr marL="0" indent="0">
              <a:buNone/>
            </a:pPr>
            <a:r>
              <a:rPr lang="en-US" sz="900" dirty="0"/>
              <a:t>20	AR	4.03%	6.95%	10.98%	Argentina </a:t>
            </a:r>
          </a:p>
          <a:p>
            <a:pPr marL="0" indent="0">
              <a:buNone/>
            </a:pPr>
            <a:r>
              <a:rPr lang="en-US" sz="900" dirty="0"/>
              <a:t>21	SV	4.02%	4.59%	8.61%	El Salvador</a:t>
            </a:r>
          </a:p>
          <a:p>
            <a:pPr marL="0" indent="0">
              <a:buNone/>
            </a:pPr>
            <a:r>
              <a:rPr lang="en-US" sz="900" dirty="0"/>
              <a:t>22	KZ	3.85%	8.71%	12.56%	Kazakhstan </a:t>
            </a:r>
          </a:p>
          <a:p>
            <a:pPr marL="0" indent="0">
              <a:buNone/>
            </a:pPr>
            <a:r>
              <a:rPr lang="en-US" sz="900" dirty="0"/>
              <a:t>23	ET	3.11%	7.66%	10.77%	Ethiopia</a:t>
            </a:r>
          </a:p>
          <a:p>
            <a:pPr marL="0" indent="0">
              <a:buNone/>
            </a:pPr>
            <a:r>
              <a:rPr lang="en-US" sz="900" dirty="0"/>
              <a:t>24	BW	3.09%	1.75%	4.84%	Botswana </a:t>
            </a:r>
          </a:p>
          <a:p>
            <a:pPr marL="0" indent="0">
              <a:buNone/>
            </a:pPr>
            <a:r>
              <a:rPr lang="en-US" sz="900" dirty="0"/>
              <a:t>25	BR	2.68%	11.86%	14.54%	Brazil </a:t>
            </a:r>
          </a:p>
          <a:p>
            <a:pPr marL="0" indent="0">
              <a:buNone/>
            </a:pPr>
            <a:r>
              <a:rPr lang="en-US" sz="900" dirty="0"/>
              <a:t>26	HN	2.60%	37.06%	39.66%	Honduras </a:t>
            </a:r>
          </a:p>
          <a:p>
            <a:pPr marL="0" indent="0">
              <a:buNone/>
            </a:pPr>
            <a:r>
              <a:rPr lang="en-US" sz="900" dirty="0"/>
              <a:t>27	MD	2.59%	3.10%	5.69%	Republic of Moldova</a:t>
            </a:r>
          </a:p>
          <a:p>
            <a:pPr marL="0" indent="0">
              <a:buNone/>
            </a:pPr>
            <a:r>
              <a:rPr lang="en-US" sz="900" dirty="0"/>
              <a:t>28	TT	2.57%	2.35%	4.92%	Trinidad and Tobago</a:t>
            </a:r>
          </a:p>
          <a:p>
            <a:pPr marL="0" indent="0">
              <a:buNone/>
            </a:pPr>
            <a:r>
              <a:rPr lang="en-US" sz="900" dirty="0"/>
              <a:t>29	PY	2.48%	5.54%	8.02%	Paraguay </a:t>
            </a:r>
          </a:p>
          <a:p>
            <a:pPr marL="0" indent="0">
              <a:buNone/>
            </a:pPr>
            <a:r>
              <a:rPr lang="en-US" sz="900" dirty="0"/>
              <a:t>30	TH	2.47%	10.40%	12.87%	Thailand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44252" y="4904200"/>
            <a:ext cx="24267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% of users per country</a:t>
            </a:r>
          </a:p>
          <a:p>
            <a:r>
              <a:rPr lang="en-US" dirty="0"/>
              <a:t>w</a:t>
            </a:r>
            <a:r>
              <a:rPr lang="en-US" dirty="0" smtClean="0"/>
              <a:t>ho increased their use</a:t>
            </a:r>
          </a:p>
          <a:p>
            <a:r>
              <a:rPr lang="en-US" dirty="0"/>
              <a:t>o</a:t>
            </a:r>
            <a:r>
              <a:rPr lang="en-US" dirty="0" smtClean="0"/>
              <a:t>f Google’s</a:t>
            </a:r>
            <a:r>
              <a:rPr lang="en-US" dirty="0"/>
              <a:t> </a:t>
            </a:r>
            <a:r>
              <a:rPr lang="en-US" dirty="0" smtClean="0"/>
              <a:t>Public DNS:</a:t>
            </a:r>
          </a:p>
          <a:p>
            <a:r>
              <a:rPr lang="en-US" dirty="0" smtClean="0"/>
              <a:t>May to September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335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Powderfinger Type"/>
                <a:cs typeface="Powderfinger Type"/>
              </a:rPr>
              <a:t>“It’s not me – it’s my ISP!”</a:t>
            </a:r>
            <a:endParaRPr lang="en-US" sz="3600" dirty="0">
              <a:latin typeface="Powderfinger Type"/>
              <a:cs typeface="Powderfinger Typ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So lets look at the data again by origin AS rather than by country</a:t>
            </a:r>
          </a:p>
          <a:p>
            <a:pPr marL="0" indent="0">
              <a:buNone/>
            </a:pPr>
            <a:r>
              <a:rPr lang="en-US" dirty="0" smtClean="0"/>
              <a:t>Which ISPs send most of their customer’s DNS queries to Google’s Public DNS?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6960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Powderfinger Type"/>
                <a:cs typeface="Powderfinger Type"/>
              </a:rPr>
              <a:t>“It’s not me – it’s my ISP!”</a:t>
            </a:r>
            <a:endParaRPr lang="en-US" sz="3600" dirty="0">
              <a:latin typeface="Powderfinger Type"/>
              <a:cs typeface="Powderfinger Typ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900" b="1" dirty="0"/>
              <a:t>Rank	AS	Count	%All	%Some	%</a:t>
            </a:r>
            <a:r>
              <a:rPr lang="en-US" sz="900" b="1" dirty="0" smtClean="0"/>
              <a:t>Not		DNSSEC</a:t>
            </a:r>
            <a:r>
              <a:rPr lang="en-US" sz="900" b="1" dirty="0"/>
              <a:t>	%All	%Some	%None	</a:t>
            </a:r>
            <a:r>
              <a:rPr lang="en-US" sz="900" b="1" dirty="0" err="1"/>
              <a:t>ASName</a:t>
            </a:r>
            <a:endParaRPr lang="en-US" sz="900" b="1" dirty="0"/>
          </a:p>
          <a:p>
            <a:pPr marL="0" indent="0">
              <a:buNone/>
            </a:pPr>
            <a:r>
              <a:rPr lang="en-US" sz="900" dirty="0"/>
              <a:t>1	197830	255	99.22	0.39	0.39		1	100.00	0.00	0.00	BAKCELL-AS "</a:t>
            </a:r>
            <a:r>
              <a:rPr lang="en-US" sz="900" dirty="0" err="1"/>
              <a:t>Baksell</a:t>
            </a:r>
            <a:r>
              <a:rPr lang="en-US" sz="900" dirty="0"/>
              <a:t> LTD" </a:t>
            </a:r>
            <a:r>
              <a:rPr lang="en-US" sz="900" dirty="0" err="1"/>
              <a:t>LLC,AZ,Azerbaijan</a:t>
            </a:r>
            <a:r>
              <a:rPr lang="en-US" sz="900" dirty="0"/>
              <a:t> </a:t>
            </a:r>
          </a:p>
          <a:p>
            <a:pPr marL="0" indent="0">
              <a:buNone/>
            </a:pPr>
            <a:r>
              <a:rPr lang="en-US" sz="900" dirty="0"/>
              <a:t>2	198471	691	97.25	0.58	2.17		666	99.85	0.15	0.00	LINKEM-AS </a:t>
            </a:r>
            <a:r>
              <a:rPr lang="en-US" sz="900" dirty="0" err="1"/>
              <a:t>Linkem</a:t>
            </a:r>
            <a:r>
              <a:rPr lang="en-US" sz="900" dirty="0"/>
              <a:t> </a:t>
            </a:r>
            <a:r>
              <a:rPr lang="en-US" sz="900" dirty="0" err="1"/>
              <a:t>spa,IT,Italy</a:t>
            </a:r>
            <a:r>
              <a:rPr lang="en-US" sz="900" dirty="0"/>
              <a:t> </a:t>
            </a:r>
          </a:p>
          <a:p>
            <a:pPr marL="0" indent="0">
              <a:buNone/>
            </a:pPr>
            <a:r>
              <a:rPr lang="en-US" sz="900" dirty="0"/>
              <a:t>3	33576	423	85.82	1.42	12.77		357	99.72	0.28	0.00	DIGICEL ASN-</a:t>
            </a:r>
            <a:r>
              <a:rPr lang="en-US" sz="900" dirty="0" err="1"/>
              <a:t>Digicel,JM,Jamaica</a:t>
            </a:r>
            <a:r>
              <a:rPr lang="en-US" sz="900" dirty="0"/>
              <a:t> </a:t>
            </a:r>
          </a:p>
          <a:p>
            <a:pPr marL="0" indent="0">
              <a:buNone/>
            </a:pPr>
            <a:r>
              <a:rPr lang="en-US" sz="900" dirty="0"/>
              <a:t>4	15169	255	80.78	17.65	1.57		3	100.00	0.00	0.00	GOOGLE - Google </a:t>
            </a:r>
            <a:r>
              <a:rPr lang="en-US" sz="900" dirty="0" err="1"/>
              <a:t>Inc</a:t>
            </a:r>
            <a:r>
              <a:rPr lang="en-US" sz="900" dirty="0"/>
              <a:t>.,</a:t>
            </a:r>
            <a:r>
              <a:rPr lang="en-US" sz="900" dirty="0" err="1"/>
              <a:t>US,United</a:t>
            </a:r>
            <a:r>
              <a:rPr lang="en-US" sz="900" dirty="0"/>
              <a:t> States of America</a:t>
            </a:r>
          </a:p>
          <a:p>
            <a:pPr marL="0" indent="0">
              <a:buNone/>
            </a:pPr>
            <a:r>
              <a:rPr lang="en-US" sz="900" dirty="0"/>
              <a:t>5	28615	317	73.82	7.26	18.93		188	99.47	0.53	0.00	</a:t>
            </a:r>
            <a:r>
              <a:rPr lang="en-US" sz="900" dirty="0" err="1"/>
              <a:t>Televisao</a:t>
            </a:r>
            <a:r>
              <a:rPr lang="en-US" sz="900" dirty="0"/>
              <a:t> </a:t>
            </a:r>
            <a:r>
              <a:rPr lang="en-US" sz="900" dirty="0" err="1"/>
              <a:t>Cidade</a:t>
            </a:r>
            <a:r>
              <a:rPr lang="en-US" sz="900" dirty="0"/>
              <a:t> S/</a:t>
            </a:r>
            <a:r>
              <a:rPr lang="en-US" sz="900" dirty="0" err="1"/>
              <a:t>A,BR,Brazil</a:t>
            </a:r>
            <a:r>
              <a:rPr lang="en-US" sz="900" dirty="0"/>
              <a:t> </a:t>
            </a:r>
          </a:p>
          <a:p>
            <a:pPr marL="0" indent="0">
              <a:buNone/>
            </a:pPr>
            <a:r>
              <a:rPr lang="en-US" sz="900" dirty="0"/>
              <a:t>6	35328	324	69.75	4.01	26.23		7	71.43	14.29	14.29	SK-DSIDATA </a:t>
            </a:r>
            <a:r>
              <a:rPr lang="en-US" sz="900" dirty="0" err="1"/>
              <a:t>DSi</a:t>
            </a:r>
            <a:r>
              <a:rPr lang="en-US" sz="900" dirty="0"/>
              <a:t> data s.r.o.,</a:t>
            </a:r>
            <a:r>
              <a:rPr lang="en-US" sz="900" dirty="0" err="1"/>
              <a:t>SK,Slovakia</a:t>
            </a:r>
            <a:r>
              <a:rPr lang="en-US" sz="900" dirty="0"/>
              <a:t> </a:t>
            </a:r>
          </a:p>
          <a:p>
            <a:pPr marL="0" indent="0">
              <a:buNone/>
            </a:pPr>
            <a:r>
              <a:rPr lang="en-US" sz="900" dirty="0"/>
              <a:t>7	35378	307	64.50	6.19	29.32		37	94.59	5.41	0.00	SATFILM-AS Sat Film Sp. z </a:t>
            </a:r>
            <a:r>
              <a:rPr lang="en-US" sz="900" dirty="0" err="1"/>
              <a:t>o.o</a:t>
            </a:r>
            <a:r>
              <a:rPr lang="en-US" sz="900" dirty="0"/>
              <a:t>. </a:t>
            </a:r>
            <a:r>
              <a:rPr lang="en-US" sz="900" dirty="0" err="1"/>
              <a:t>i</a:t>
            </a:r>
            <a:r>
              <a:rPr lang="en-US" sz="900" dirty="0"/>
              <a:t> </a:t>
            </a:r>
            <a:r>
              <a:rPr lang="en-US" sz="900" dirty="0" err="1"/>
              <a:t>Wspolnicy</a:t>
            </a:r>
            <a:r>
              <a:rPr lang="en-US" sz="900" dirty="0"/>
              <a:t> Sp. k.,</a:t>
            </a:r>
            <a:r>
              <a:rPr lang="en-US" sz="900" dirty="0" err="1"/>
              <a:t>PL,Poland</a:t>
            </a:r>
            <a:r>
              <a:rPr lang="en-US" sz="900" dirty="0"/>
              <a:t> </a:t>
            </a:r>
          </a:p>
          <a:p>
            <a:pPr marL="0" indent="0">
              <a:buNone/>
            </a:pPr>
            <a:r>
              <a:rPr lang="en-US" sz="900" dirty="0"/>
              <a:t>8	34977	359	60.72	37.60	1.67		46	95.65	4.35	0.00	PROCONO-AS PROCONO S.A.,</a:t>
            </a:r>
            <a:r>
              <a:rPr lang="en-US" sz="900" dirty="0" err="1"/>
              <a:t>ES,Spain</a:t>
            </a:r>
            <a:r>
              <a:rPr lang="en-US" sz="900" dirty="0"/>
              <a:t> </a:t>
            </a:r>
          </a:p>
          <a:p>
            <a:pPr marL="0" indent="0">
              <a:buNone/>
            </a:pPr>
            <a:r>
              <a:rPr lang="en-US" sz="900" dirty="0"/>
              <a:t>9	59458	314	60.51	5.41	34.08		192	96.35	3.65	0.00	PURELINE Pure Line </a:t>
            </a:r>
            <a:r>
              <a:rPr lang="en-US" sz="900" dirty="0" err="1"/>
              <a:t>Co.,IQ</a:t>
            </a:r>
            <a:r>
              <a:rPr lang="en-US" sz="900" dirty="0" smtClean="0"/>
              <a:t>, Iraq </a:t>
            </a:r>
            <a:endParaRPr lang="en-US" sz="900" dirty="0"/>
          </a:p>
          <a:p>
            <a:pPr marL="0" indent="0">
              <a:buNone/>
            </a:pPr>
            <a:r>
              <a:rPr lang="en-US" sz="900" dirty="0"/>
              <a:t>10	7049	287	48.43	10.45	41.11		94	94.68	1.06	4.26	Silica Networks Argentina S.A.,</a:t>
            </a:r>
            <a:r>
              <a:rPr lang="en-US" sz="900" dirty="0" err="1"/>
              <a:t>AR,Argentina</a:t>
            </a:r>
            <a:r>
              <a:rPr lang="en-US" sz="900" dirty="0"/>
              <a:t> </a:t>
            </a:r>
          </a:p>
          <a:p>
            <a:pPr marL="0" indent="0">
              <a:buNone/>
            </a:pPr>
            <a:r>
              <a:rPr lang="en-US" sz="900" dirty="0"/>
              <a:t>11	45899	13840	47.06	1.95	50.99		6373	97.85	1.05	1.10	VNPT-AS-VN VNPT </a:t>
            </a:r>
            <a:r>
              <a:rPr lang="en-US" sz="900" dirty="0" err="1"/>
              <a:t>Corp,VN,Vietnam</a:t>
            </a:r>
            <a:endParaRPr lang="en-US" sz="900" dirty="0"/>
          </a:p>
          <a:p>
            <a:pPr marL="0" indent="0">
              <a:buNone/>
            </a:pPr>
            <a:r>
              <a:rPr lang="en-US" sz="900" dirty="0"/>
              <a:t>12	17754	479	43.22	32.78	24.01		15	100.00	0.00	0.00	EXCELL-AS </a:t>
            </a:r>
            <a:r>
              <a:rPr lang="en-US" sz="900" dirty="0" err="1"/>
              <a:t>Excellmedia,IN,India</a:t>
            </a:r>
            <a:r>
              <a:rPr lang="en-US" sz="900" dirty="0"/>
              <a:t> </a:t>
            </a:r>
          </a:p>
          <a:p>
            <a:pPr marL="0" indent="0">
              <a:buNone/>
            </a:pPr>
            <a:r>
              <a:rPr lang="en-US" sz="900" dirty="0"/>
              <a:t>13	28512	984	38.62	50.30	11.08		11	81.82	9.09	9.09	</a:t>
            </a:r>
            <a:r>
              <a:rPr lang="en-US" sz="900" dirty="0" err="1"/>
              <a:t>Cablemas</a:t>
            </a:r>
            <a:r>
              <a:rPr lang="en-US" sz="900" dirty="0"/>
              <a:t> </a:t>
            </a:r>
            <a:r>
              <a:rPr lang="en-US" sz="900" dirty="0" err="1"/>
              <a:t>Telecomunicaciones</a:t>
            </a:r>
            <a:r>
              <a:rPr lang="en-US" sz="900" dirty="0"/>
              <a:t> SA de </a:t>
            </a:r>
            <a:r>
              <a:rPr lang="en-US" sz="900" dirty="0" err="1"/>
              <a:t>CV,MX,Mexico</a:t>
            </a:r>
            <a:r>
              <a:rPr lang="en-US" sz="900" dirty="0"/>
              <a:t> </a:t>
            </a:r>
          </a:p>
          <a:p>
            <a:pPr marL="0" indent="0">
              <a:buNone/>
            </a:pPr>
            <a:r>
              <a:rPr lang="en-US" sz="900" dirty="0"/>
              <a:t>14	45543	287	38.33	10.80	50.87		101	98.02	1.98	0.00	SCTV-AS-VN </a:t>
            </a:r>
            <a:r>
              <a:rPr lang="en-US" sz="900" dirty="0" err="1"/>
              <a:t>SaiGon</a:t>
            </a:r>
            <a:r>
              <a:rPr lang="en-US" sz="900" dirty="0"/>
              <a:t> Tourist cable </a:t>
            </a:r>
            <a:r>
              <a:rPr lang="en-US" sz="900" dirty="0" err="1"/>
              <a:t>Televition</a:t>
            </a:r>
            <a:r>
              <a:rPr lang="en-US" sz="900" dirty="0"/>
              <a:t> </a:t>
            </a:r>
            <a:r>
              <a:rPr lang="en-US" sz="900" dirty="0" err="1"/>
              <a:t>Company,VN,Vietnam</a:t>
            </a:r>
            <a:endParaRPr lang="en-US" sz="900" dirty="0"/>
          </a:p>
          <a:p>
            <a:pPr marL="0" indent="0">
              <a:buNone/>
            </a:pPr>
            <a:r>
              <a:rPr lang="en-US" sz="900" dirty="0"/>
              <a:t>15	26611	615	37.56	49.59	12.85		118	63.56	36.44	0.00	COMCEL S.A.,</a:t>
            </a:r>
            <a:r>
              <a:rPr lang="en-US" sz="900" dirty="0" err="1"/>
              <a:t>CO,Colombia</a:t>
            </a:r>
            <a:r>
              <a:rPr lang="en-US" sz="900" dirty="0"/>
              <a:t> </a:t>
            </a:r>
          </a:p>
          <a:p>
            <a:pPr marL="0" indent="0">
              <a:buNone/>
            </a:pPr>
            <a:r>
              <a:rPr lang="en-US" sz="900" dirty="0"/>
              <a:t>16	7552	3592	36.92	2.70	60.38		1291	96.90	2.32	0.77	VIETEL-AS-AP </a:t>
            </a:r>
            <a:r>
              <a:rPr lang="en-US" sz="900" dirty="0" err="1"/>
              <a:t>Vietel</a:t>
            </a:r>
            <a:r>
              <a:rPr lang="en-US" sz="900" dirty="0"/>
              <a:t> </a:t>
            </a:r>
            <a:r>
              <a:rPr lang="en-US" sz="900" dirty="0" err="1"/>
              <a:t>Corporation,VN,Vietnam</a:t>
            </a:r>
            <a:endParaRPr lang="en-US" sz="900" dirty="0"/>
          </a:p>
          <a:p>
            <a:pPr marL="0" indent="0">
              <a:buNone/>
            </a:pPr>
            <a:r>
              <a:rPr lang="en-US" sz="900" dirty="0"/>
              <a:t>17	51407	412	36.17	40.05	23.79		91	63.74	36.26	0.00	MADA-AS </a:t>
            </a:r>
            <a:r>
              <a:rPr lang="en-US" sz="900" dirty="0" err="1"/>
              <a:t>Mada</a:t>
            </a:r>
            <a:r>
              <a:rPr lang="en-US" sz="900" dirty="0"/>
              <a:t> </a:t>
            </a:r>
            <a:r>
              <a:rPr lang="en-US" sz="900" dirty="0" err="1"/>
              <a:t>Alarab</a:t>
            </a:r>
            <a:r>
              <a:rPr lang="en-US" sz="900" dirty="0"/>
              <a:t> </a:t>
            </a:r>
            <a:r>
              <a:rPr lang="en-US" sz="900" dirty="0" err="1"/>
              <a:t>AS,PS,Occupied</a:t>
            </a:r>
            <a:r>
              <a:rPr lang="en-US" sz="900" dirty="0"/>
              <a:t> Palestinian Territory</a:t>
            </a:r>
          </a:p>
          <a:p>
            <a:pPr marL="0" indent="0">
              <a:buNone/>
            </a:pPr>
            <a:r>
              <a:rPr lang="en-US" sz="900" dirty="0"/>
              <a:t>18	16960	1667	35.09	9.60	55.31		516	41.67	4.07	54.26	Cablevision Red, S.A de C.V.,</a:t>
            </a:r>
            <a:r>
              <a:rPr lang="en-US" sz="900" dirty="0" err="1"/>
              <a:t>MX,Mexico</a:t>
            </a:r>
            <a:r>
              <a:rPr lang="en-US" sz="900" dirty="0"/>
              <a:t> </a:t>
            </a:r>
          </a:p>
          <a:p>
            <a:pPr marL="0" indent="0">
              <a:buNone/>
            </a:pPr>
            <a:r>
              <a:rPr lang="en-US" sz="900" dirty="0"/>
              <a:t>19	14868	440	33.18	17.73	49.09		133	75.94	19.55	4.51	COPEL Telecom S.A.,</a:t>
            </a:r>
            <a:r>
              <a:rPr lang="en-US" sz="900" dirty="0" err="1"/>
              <a:t>BR,Brazil</a:t>
            </a:r>
            <a:r>
              <a:rPr lang="en-US" sz="900" dirty="0"/>
              <a:t> </a:t>
            </a:r>
          </a:p>
          <a:p>
            <a:pPr marL="0" indent="0">
              <a:buNone/>
            </a:pPr>
            <a:r>
              <a:rPr lang="en-US" sz="900" dirty="0"/>
              <a:t>20	20299	299	32.78	37.79	29.43		19	89.47	10.53	0.00	</a:t>
            </a:r>
            <a:r>
              <a:rPr lang="en-US" sz="900" dirty="0" err="1"/>
              <a:t>Newcom</a:t>
            </a:r>
            <a:r>
              <a:rPr lang="en-US" sz="900" dirty="0"/>
              <a:t> </a:t>
            </a:r>
            <a:r>
              <a:rPr lang="en-US" sz="900" dirty="0" err="1"/>
              <a:t>Limited,GT,Guatemala</a:t>
            </a:r>
            <a:r>
              <a:rPr lang="en-US" sz="900" dirty="0"/>
              <a:t> </a:t>
            </a:r>
          </a:p>
          <a:p>
            <a:pPr marL="0" indent="0">
              <a:buNone/>
            </a:pPr>
            <a:r>
              <a:rPr lang="en-US" sz="900" dirty="0"/>
              <a:t>21	34296	709	32.44	39.21	28.35		146	96.58	3.42	0.00	MILLENICOM-AS </a:t>
            </a:r>
            <a:r>
              <a:rPr lang="en-US" sz="900" dirty="0" err="1"/>
              <a:t>MILLENI.COM,DE,Germany</a:t>
            </a:r>
            <a:r>
              <a:rPr lang="en-US" sz="900" dirty="0"/>
              <a:t> </a:t>
            </a:r>
          </a:p>
          <a:p>
            <a:pPr marL="0" indent="0">
              <a:buNone/>
            </a:pPr>
            <a:r>
              <a:rPr lang="en-US" sz="900" dirty="0"/>
              <a:t>22	41496	383	32.38	4.70	62.92		17	88.24	11.76	0.00	RO-TVSAT-AS TV SAT 2002 </a:t>
            </a:r>
            <a:r>
              <a:rPr lang="en-US" sz="900" dirty="0" err="1"/>
              <a:t>SRL,RO,Romania</a:t>
            </a:r>
            <a:r>
              <a:rPr lang="en-US" sz="900" dirty="0"/>
              <a:t> </a:t>
            </a:r>
          </a:p>
          <a:p>
            <a:pPr marL="0" indent="0">
              <a:buNone/>
            </a:pPr>
            <a:r>
              <a:rPr lang="en-US" sz="900" dirty="0"/>
              <a:t>23	4230	1204	32.06	10.22	57.72		462	60.82	12.55	26.62	EMBRATEL-EMPRESA BRASILEIRA DE TELECOMUNICA??ES </a:t>
            </a:r>
            <a:r>
              <a:rPr lang="en-US" sz="900" dirty="0" err="1"/>
              <a:t>SA,BR,Brazil</a:t>
            </a:r>
            <a:r>
              <a:rPr lang="en-US" sz="900" dirty="0"/>
              <a:t> </a:t>
            </a:r>
          </a:p>
          <a:p>
            <a:pPr marL="0" indent="0">
              <a:buNone/>
            </a:pPr>
            <a:r>
              <a:rPr lang="en-US" sz="900" dirty="0"/>
              <a:t>24	29119	825	30.91	7.27	61.82		214	98.60	1.40	0.00	SERVIHOSTING-AS </a:t>
            </a:r>
            <a:r>
              <a:rPr lang="en-US" sz="900" dirty="0" err="1"/>
              <a:t>ServiHosting</a:t>
            </a:r>
            <a:r>
              <a:rPr lang="en-US" sz="900" dirty="0"/>
              <a:t> Networks S.L.,</a:t>
            </a:r>
            <a:r>
              <a:rPr lang="en-US" sz="900" dirty="0" err="1"/>
              <a:t>ES,Spain</a:t>
            </a:r>
            <a:r>
              <a:rPr lang="en-US" sz="900" dirty="0"/>
              <a:t> </a:t>
            </a:r>
          </a:p>
          <a:p>
            <a:pPr marL="0" indent="0">
              <a:buNone/>
            </a:pPr>
            <a:r>
              <a:rPr lang="en-US" sz="900" dirty="0"/>
              <a:t>25	28015	289	30.80	13.49	55.71		42	97.62	2.38	0.00	MERCO </a:t>
            </a:r>
            <a:r>
              <a:rPr lang="en-US" sz="900" dirty="0" err="1"/>
              <a:t>COMUNICACIONES,AR,Argentina</a:t>
            </a:r>
            <a:r>
              <a:rPr lang="en-US" sz="900" dirty="0"/>
              <a:t> </a:t>
            </a:r>
          </a:p>
          <a:p>
            <a:pPr marL="0" indent="0">
              <a:buNone/>
            </a:pPr>
            <a:r>
              <a:rPr lang="en-US" sz="900" dirty="0"/>
              <a:t>26	28555	1020	30.59	51.47	17.94		4	100.00	0.00	0.00	</a:t>
            </a:r>
            <a:r>
              <a:rPr lang="en-US" sz="900" dirty="0" err="1"/>
              <a:t>Cablemas</a:t>
            </a:r>
            <a:r>
              <a:rPr lang="en-US" sz="900" dirty="0"/>
              <a:t> </a:t>
            </a:r>
            <a:r>
              <a:rPr lang="en-US" sz="900" dirty="0" err="1"/>
              <a:t>Telecomunicaciones</a:t>
            </a:r>
            <a:r>
              <a:rPr lang="en-US" sz="900" dirty="0"/>
              <a:t> SA de </a:t>
            </a:r>
            <a:r>
              <a:rPr lang="en-US" sz="900" dirty="0" err="1"/>
              <a:t>CV,MX,Mexico</a:t>
            </a:r>
            <a:r>
              <a:rPr lang="en-US" sz="900" dirty="0"/>
              <a:t> </a:t>
            </a:r>
          </a:p>
          <a:p>
            <a:pPr marL="0" indent="0">
              <a:buNone/>
            </a:pPr>
            <a:r>
              <a:rPr lang="en-US" sz="900" dirty="0"/>
              <a:t>27	34170	1094	29.52	62.07	8.41		377	71.09	27.85	1.06	AZTELEKOM Azerbaijan </a:t>
            </a:r>
            <a:r>
              <a:rPr lang="en-US" sz="900" dirty="0" err="1"/>
              <a:t>Telecomunication</a:t>
            </a:r>
            <a:r>
              <a:rPr lang="en-US" sz="900" dirty="0"/>
              <a:t> </a:t>
            </a:r>
            <a:r>
              <a:rPr lang="en-US" sz="900" dirty="0" err="1"/>
              <a:t>ISP,AZ,Azerbaijan</a:t>
            </a:r>
            <a:r>
              <a:rPr lang="en-US" sz="900" dirty="0"/>
              <a:t> </a:t>
            </a:r>
          </a:p>
          <a:p>
            <a:pPr marL="0" indent="0">
              <a:buNone/>
            </a:pPr>
            <a:r>
              <a:rPr lang="en-US" sz="900" dirty="0"/>
              <a:t>28	10834	361	29.09	9.97	60.94		73	94.52	2.74	2.74	</a:t>
            </a:r>
            <a:r>
              <a:rPr lang="en-US" sz="900" dirty="0" err="1"/>
              <a:t>Telefonica</a:t>
            </a:r>
            <a:r>
              <a:rPr lang="en-US" sz="900" dirty="0"/>
              <a:t> de </a:t>
            </a:r>
            <a:r>
              <a:rPr lang="en-US" sz="900" dirty="0" err="1"/>
              <a:t>Argentina,AR,Argentina</a:t>
            </a:r>
            <a:r>
              <a:rPr lang="en-US" sz="900" dirty="0"/>
              <a:t> </a:t>
            </a:r>
          </a:p>
          <a:p>
            <a:pPr marL="0" indent="0">
              <a:buNone/>
            </a:pPr>
            <a:r>
              <a:rPr lang="en-US" sz="900" dirty="0"/>
              <a:t>29	16735	595	28.40	8.57	63.03		132	84.09	9.09	6.82	COMPANHIA DE TELECOMUNICACOES DO BRASIL </a:t>
            </a:r>
            <a:r>
              <a:rPr lang="en-US" sz="900" dirty="0" err="1"/>
              <a:t>CENTRAL,BR,Brazil</a:t>
            </a:r>
            <a:r>
              <a:rPr lang="en-US" sz="900" dirty="0"/>
              <a:t> </a:t>
            </a:r>
          </a:p>
          <a:p>
            <a:pPr marL="0" indent="0">
              <a:buNone/>
            </a:pPr>
            <a:r>
              <a:rPr lang="en-US" sz="900" dirty="0"/>
              <a:t>30	29049	888	27.25	24.44	48.31		202	66.34	31.68	1.98	DELTA-TELECOM-AS Delta Telecom LTD.,</a:t>
            </a:r>
            <a:r>
              <a:rPr lang="en-US" sz="900" dirty="0" err="1"/>
              <a:t>AZ,Azerbaijan</a:t>
            </a:r>
            <a:r>
              <a:rPr lang="en-US" sz="900" dirty="0"/>
              <a:t> </a:t>
            </a:r>
          </a:p>
          <a:p>
            <a:pPr marL="0" indent="0">
              <a:buNone/>
            </a:pPr>
            <a:endParaRPr lang="en-US" sz="900" dirty="0"/>
          </a:p>
        </p:txBody>
      </p:sp>
      <p:sp>
        <p:nvSpPr>
          <p:cNvPr id="4" name="TextBox 3"/>
          <p:cNvSpPr txBox="1"/>
          <p:nvPr/>
        </p:nvSpPr>
        <p:spPr>
          <a:xfrm>
            <a:off x="6452134" y="1220818"/>
            <a:ext cx="1117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May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0609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Powderfinger Type"/>
                <a:cs typeface="Powderfinger Type"/>
              </a:rPr>
              <a:t>“It’s not me – it’s my ISP!”</a:t>
            </a:r>
            <a:endParaRPr lang="en-US" sz="3600" dirty="0">
              <a:latin typeface="Powderfinger Type"/>
              <a:cs typeface="Powderfinger Typ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900" b="1" dirty="0"/>
              <a:t>Rank	AS	Count	%All	%Some	%</a:t>
            </a:r>
            <a:r>
              <a:rPr lang="en-US" sz="900" b="1" dirty="0" smtClean="0"/>
              <a:t>Not		DNSSEC</a:t>
            </a:r>
            <a:r>
              <a:rPr lang="en-US" sz="900" b="1" dirty="0"/>
              <a:t>	%All	%Some	%None	</a:t>
            </a:r>
            <a:r>
              <a:rPr lang="en-US" sz="900" b="1" dirty="0" err="1"/>
              <a:t>ASName</a:t>
            </a:r>
            <a:endParaRPr lang="en-US" sz="900" b="1" dirty="0"/>
          </a:p>
          <a:p>
            <a:pPr marL="0" indent="0">
              <a:buNone/>
            </a:pPr>
            <a:r>
              <a:rPr lang="en-US" sz="900" dirty="0"/>
              <a:t>1	15169	333	79.88	20.12	0.00		0	0.00	0.00	0.00	GOOGLE - Google </a:t>
            </a:r>
            <a:r>
              <a:rPr lang="en-US" sz="900" dirty="0" err="1"/>
              <a:t>Inc</a:t>
            </a:r>
            <a:r>
              <a:rPr lang="en-US" sz="900" dirty="0"/>
              <a:t>.,</a:t>
            </a:r>
            <a:r>
              <a:rPr lang="en-US" sz="900" dirty="0" err="1"/>
              <a:t>US,United</a:t>
            </a:r>
            <a:r>
              <a:rPr lang="en-US" sz="900" dirty="0"/>
              <a:t> States of America</a:t>
            </a:r>
          </a:p>
          <a:p>
            <a:pPr marL="0" indent="0">
              <a:buNone/>
            </a:pPr>
            <a:r>
              <a:rPr lang="en-US" sz="900" dirty="0"/>
              <a:t>2	45899	4449	51.47	2.09	46.44		2060	97.82	1.36	0.83	VNPT-AS-VN VNPT </a:t>
            </a:r>
            <a:r>
              <a:rPr lang="en-US" sz="900" dirty="0" err="1"/>
              <a:t>Corp,VN,Vietnam</a:t>
            </a:r>
            <a:endParaRPr lang="en-US" sz="900" dirty="0"/>
          </a:p>
          <a:p>
            <a:pPr marL="0" indent="0">
              <a:buNone/>
            </a:pPr>
            <a:r>
              <a:rPr lang="en-US" sz="900" dirty="0"/>
              <a:t>3	7552	1597	38.63	1.82	59.55		526	99.24	0.57	0.19	VIETEL-AS-AP </a:t>
            </a:r>
            <a:r>
              <a:rPr lang="en-US" sz="900" dirty="0" err="1"/>
              <a:t>Vietel</a:t>
            </a:r>
            <a:r>
              <a:rPr lang="en-US" sz="900" dirty="0"/>
              <a:t> </a:t>
            </a:r>
            <a:r>
              <a:rPr lang="en-US" sz="900" dirty="0" err="1"/>
              <a:t>Corporation,VN,Vietnam</a:t>
            </a:r>
            <a:endParaRPr lang="en-US" sz="900" dirty="0"/>
          </a:p>
          <a:p>
            <a:pPr marL="0" indent="0">
              <a:buNone/>
            </a:pPr>
            <a:r>
              <a:rPr lang="en-US" sz="900" dirty="0"/>
              <a:t>4	18403	2560	35.94	1.17	62.89		818	98.90	1.10	0.00	FPT-AS-AP </a:t>
            </a:r>
            <a:r>
              <a:rPr lang="en-US" sz="900" dirty="0" err="1"/>
              <a:t>TFinancing</a:t>
            </a:r>
            <a:r>
              <a:rPr lang="en-US" sz="900" dirty="0"/>
              <a:t> &amp; Promoting </a:t>
            </a:r>
            <a:r>
              <a:rPr lang="en-US" sz="900" dirty="0" err="1"/>
              <a:t>Technology,VN,Vietnam</a:t>
            </a:r>
            <a:endParaRPr lang="en-US" sz="900" dirty="0"/>
          </a:p>
          <a:p>
            <a:pPr marL="0" indent="0">
              <a:buNone/>
            </a:pPr>
            <a:r>
              <a:rPr lang="en-US" sz="900" dirty="0"/>
              <a:t>5	4230	505	29.11	11.49	59.41		148	53.38	17.57	29.05	EMBRATEL-EMPRESA BRASILEIRA DE TELECOMUNICA??ES </a:t>
            </a:r>
            <a:r>
              <a:rPr lang="en-US" sz="900" dirty="0" err="1"/>
              <a:t>SA,BR,Brazil</a:t>
            </a:r>
            <a:r>
              <a:rPr lang="en-US" sz="900" dirty="0"/>
              <a:t> </a:t>
            </a:r>
          </a:p>
          <a:p>
            <a:pPr marL="0" indent="0">
              <a:buNone/>
            </a:pPr>
            <a:r>
              <a:rPr lang="en-US" sz="900" dirty="0"/>
              <a:t>6	34296	440	26.14	46.59	27.27		52	98.08	1.92	0.00	MILLENICOM-AS </a:t>
            </a:r>
            <a:r>
              <a:rPr lang="en-US" sz="900" dirty="0" err="1"/>
              <a:t>MILLENI.COM,DE,Germany</a:t>
            </a:r>
            <a:r>
              <a:rPr lang="en-US" sz="900" dirty="0"/>
              <a:t> </a:t>
            </a:r>
          </a:p>
          <a:p>
            <a:pPr marL="0" indent="0">
              <a:buNone/>
            </a:pPr>
            <a:r>
              <a:rPr lang="en-US" sz="900" dirty="0"/>
              <a:t>7	17762	315	26.03	22.86	51.11		31	96.77	3.23	0.00	HTIL-TTML-IN-AP Tata Teleservices Maharashtra </a:t>
            </a:r>
            <a:r>
              <a:rPr lang="en-US" sz="900" dirty="0" err="1"/>
              <a:t>Ltd,IN,India</a:t>
            </a:r>
            <a:r>
              <a:rPr lang="en-US" sz="900" dirty="0"/>
              <a:t> </a:t>
            </a:r>
          </a:p>
          <a:p>
            <a:pPr marL="0" indent="0">
              <a:buNone/>
            </a:pPr>
            <a:r>
              <a:rPr lang="en-US" sz="900" dirty="0"/>
              <a:t>8	17974	7162	25.12	5.47	69.41		1680	95.24	4.46	0.30	TELKOMNET-AS2-AP PT Telekomunikasi </a:t>
            </a:r>
            <a:r>
              <a:rPr lang="en-US" sz="900" dirty="0" err="1"/>
              <a:t>Indonesia,ID,Indonesia</a:t>
            </a:r>
            <a:r>
              <a:rPr lang="en-US" sz="900" dirty="0"/>
              <a:t> </a:t>
            </a:r>
          </a:p>
          <a:p>
            <a:pPr marL="0" indent="0">
              <a:buNone/>
            </a:pPr>
            <a:r>
              <a:rPr lang="en-US" sz="900" dirty="0"/>
              <a:t>9	3549	529	22.50	6.43	71.08		79	78.48	13.92	7.59	GBLX Global Crossing Ltd.,</a:t>
            </a:r>
            <a:r>
              <a:rPr lang="en-US" sz="900" dirty="0" err="1"/>
              <a:t>US,United</a:t>
            </a:r>
            <a:r>
              <a:rPr lang="en-US" sz="900" dirty="0"/>
              <a:t> States of America</a:t>
            </a:r>
          </a:p>
          <a:p>
            <a:pPr marL="0" indent="0">
              <a:buNone/>
            </a:pPr>
            <a:r>
              <a:rPr lang="en-US" sz="900" dirty="0"/>
              <a:t>10	131090	583	19.90	15.61	64.49		88	81.82	10.23	7.95	CAT-IDC-4BYTENET-AS-AP ,</a:t>
            </a:r>
            <a:r>
              <a:rPr lang="en-US" sz="900" dirty="0" err="1"/>
              <a:t>TH,Thailand</a:t>
            </a:r>
            <a:r>
              <a:rPr lang="en-US" sz="900" dirty="0"/>
              <a:t> </a:t>
            </a:r>
          </a:p>
          <a:p>
            <a:pPr marL="0" indent="0">
              <a:buNone/>
            </a:pPr>
            <a:r>
              <a:rPr lang="en-US" sz="900" dirty="0"/>
              <a:t>11	131222	577	19.76	24.96	55.29		4	75.00	25.00	0.00	MTS-INDIA-IN 334,Udyog </a:t>
            </a:r>
            <a:r>
              <a:rPr lang="en-US" sz="900" dirty="0" err="1"/>
              <a:t>Vihar,IN,India</a:t>
            </a:r>
            <a:r>
              <a:rPr lang="en-US" sz="900" dirty="0"/>
              <a:t> </a:t>
            </a:r>
          </a:p>
          <a:p>
            <a:pPr marL="0" indent="0">
              <a:buNone/>
            </a:pPr>
            <a:r>
              <a:rPr lang="en-US" sz="900" dirty="0"/>
              <a:t>12	8452	6612	19.31	6.56	74.12		1051	94.29	5.71	0.00	TE-AS TE-</a:t>
            </a:r>
            <a:r>
              <a:rPr lang="en-US" sz="900" dirty="0" err="1"/>
              <a:t>AS,EG,Egypt</a:t>
            </a:r>
            <a:r>
              <a:rPr lang="en-US" sz="900" dirty="0"/>
              <a:t> </a:t>
            </a:r>
          </a:p>
          <a:p>
            <a:pPr marL="0" indent="0">
              <a:buNone/>
            </a:pPr>
            <a:r>
              <a:rPr lang="en-US" sz="900" dirty="0"/>
              <a:t>13	8517	452	19.25	8.85	71.90		27	37.04	18.52	44.44	ULAKNET National Academic Network and Information </a:t>
            </a:r>
            <a:r>
              <a:rPr lang="en-US" sz="900" dirty="0" err="1"/>
              <a:t>Center,TR,Turkey</a:t>
            </a:r>
            <a:r>
              <a:rPr lang="en-US" sz="900" dirty="0"/>
              <a:t> </a:t>
            </a:r>
          </a:p>
          <a:p>
            <a:pPr marL="0" indent="0">
              <a:buNone/>
            </a:pPr>
            <a:r>
              <a:rPr lang="en-US" sz="900" dirty="0"/>
              <a:t>14	174	596	19.13	3.86	77.01		61	88.52	6.56	4.92	COGENT Cogent/</a:t>
            </a:r>
            <a:r>
              <a:rPr lang="en-US" sz="900" dirty="0" err="1"/>
              <a:t>PSI,US,United</a:t>
            </a:r>
            <a:r>
              <a:rPr lang="en-US" sz="900" dirty="0"/>
              <a:t> States of America</a:t>
            </a:r>
          </a:p>
          <a:p>
            <a:pPr marL="0" indent="0">
              <a:buNone/>
            </a:pPr>
            <a:r>
              <a:rPr lang="en-US" sz="900" dirty="0"/>
              <a:t>15	55824	558	18.64	14.87	66.49		41	82.93	17.07	0.00	RSMANI-NKN-AS-AP National Knowledge </a:t>
            </a:r>
            <a:r>
              <a:rPr lang="en-US" sz="900" dirty="0" err="1"/>
              <a:t>Network,IN,India</a:t>
            </a:r>
            <a:r>
              <a:rPr lang="en-US" sz="900" dirty="0"/>
              <a:t> </a:t>
            </a:r>
          </a:p>
          <a:p>
            <a:pPr marL="0" indent="0">
              <a:buNone/>
            </a:pPr>
            <a:r>
              <a:rPr lang="en-US" sz="900" dirty="0"/>
              <a:t>16	17451	455	18.46	4.84	76.70		66	87.88	12.12	0.00	BIZNET-AS-AP BIZNET </a:t>
            </a:r>
            <a:r>
              <a:rPr lang="en-US" sz="900" dirty="0" err="1"/>
              <a:t>NETWORKS,ID,Indonesia</a:t>
            </a:r>
            <a:r>
              <a:rPr lang="en-US" sz="900" dirty="0"/>
              <a:t> </a:t>
            </a:r>
          </a:p>
          <a:p>
            <a:pPr marL="0" indent="0">
              <a:buNone/>
            </a:pPr>
            <a:r>
              <a:rPr lang="en-US" sz="900" dirty="0"/>
              <a:t>17	9387	280	17.86	37.14	45.00		9	22.22	11.11	66.67	AUGERE-PK AUGERE-</a:t>
            </a:r>
            <a:r>
              <a:rPr lang="en-US" sz="900" dirty="0" err="1"/>
              <a:t>Pakistan,PK,Pakistan</a:t>
            </a:r>
            <a:r>
              <a:rPr lang="en-US" sz="900" dirty="0"/>
              <a:t> </a:t>
            </a:r>
          </a:p>
          <a:p>
            <a:pPr marL="0" indent="0">
              <a:buNone/>
            </a:pPr>
            <a:r>
              <a:rPr lang="en-US" sz="900" dirty="0"/>
              <a:t>18	36947	6806	17.73	36.28	45.99		1184	78.89	21.11	0.00	ALGTEL-</a:t>
            </a:r>
            <a:r>
              <a:rPr lang="en-US" sz="900" dirty="0" err="1"/>
              <a:t>AS,DZ,Algeria</a:t>
            </a:r>
            <a:r>
              <a:rPr lang="en-US" sz="900" dirty="0"/>
              <a:t> </a:t>
            </a:r>
          </a:p>
          <a:p>
            <a:pPr marL="0" indent="0">
              <a:buNone/>
            </a:pPr>
            <a:r>
              <a:rPr lang="en-US" sz="900" dirty="0"/>
              <a:t>19	14754	981	17.33	5.40	77.27		78	65.38	1.28	33.33	</a:t>
            </a:r>
            <a:r>
              <a:rPr lang="en-US" sz="900" dirty="0" err="1"/>
              <a:t>Telgua,GT,Guatemala</a:t>
            </a:r>
            <a:r>
              <a:rPr lang="en-US" sz="900" dirty="0"/>
              <a:t> </a:t>
            </a:r>
          </a:p>
          <a:p>
            <a:pPr marL="0" indent="0">
              <a:buNone/>
            </a:pPr>
            <a:r>
              <a:rPr lang="en-US" sz="900" dirty="0"/>
              <a:t>20	18101	1009	16.95	6.54	76.51		67	91.04	7.46	1.49	RELIANCE-COMMUNICATIONS-IN Reliance </a:t>
            </a:r>
            <a:r>
              <a:rPr lang="en-US" sz="900" dirty="0" err="1"/>
              <a:t>Communications.DAKC</a:t>
            </a:r>
            <a:r>
              <a:rPr lang="en-US" sz="900" dirty="0"/>
              <a:t> </a:t>
            </a:r>
            <a:r>
              <a:rPr lang="en-US" sz="900" dirty="0" err="1"/>
              <a:t>MUMBAI,IN,India</a:t>
            </a:r>
            <a:r>
              <a:rPr lang="en-US" sz="900" dirty="0"/>
              <a:t> </a:t>
            </a:r>
          </a:p>
          <a:p>
            <a:pPr marL="0" indent="0">
              <a:buNone/>
            </a:pPr>
            <a:r>
              <a:rPr lang="en-US" sz="900" dirty="0"/>
              <a:t>21	20960	269	16.36	6.69	76.95		30	93.33	0.00	6.67	TKTELEKOM-AS TK Telekom sp. z o.o.,</a:t>
            </a:r>
            <a:r>
              <a:rPr lang="en-US" sz="900" dirty="0" err="1"/>
              <a:t>PL,Poland</a:t>
            </a:r>
            <a:r>
              <a:rPr lang="en-US" sz="900" dirty="0"/>
              <a:t> </a:t>
            </a:r>
          </a:p>
          <a:p>
            <a:pPr marL="0" indent="0">
              <a:buNone/>
            </a:pPr>
            <a:r>
              <a:rPr lang="en-US" sz="900" dirty="0"/>
              <a:t>22	11992	417	15.11	18.94	65.95		9	44.44	55.56	0.00	CENTENNIAL-PR - Centennial de Puerto </a:t>
            </a:r>
            <a:r>
              <a:rPr lang="en-US" sz="900" dirty="0" err="1"/>
              <a:t>Rico,PR,Puerto</a:t>
            </a:r>
            <a:r>
              <a:rPr lang="en-US" sz="900" dirty="0"/>
              <a:t> Rico</a:t>
            </a:r>
          </a:p>
          <a:p>
            <a:pPr marL="0" indent="0">
              <a:buNone/>
            </a:pPr>
            <a:r>
              <a:rPr lang="en-US" sz="900" dirty="0"/>
              <a:t>23	9930	524	15.08	10.50	74.43		42	66.67	33.33	0.00	TTNET-MY TIME </a:t>
            </a:r>
            <a:r>
              <a:rPr lang="en-US" sz="900" dirty="0" err="1"/>
              <a:t>dotCom</a:t>
            </a:r>
            <a:r>
              <a:rPr lang="en-US" sz="900" dirty="0"/>
              <a:t> </a:t>
            </a:r>
            <a:r>
              <a:rPr lang="en-US" sz="900" dirty="0" err="1"/>
              <a:t>Berhad,MY,Malaysia</a:t>
            </a:r>
            <a:r>
              <a:rPr lang="en-US" sz="900" dirty="0"/>
              <a:t> </a:t>
            </a:r>
          </a:p>
          <a:p>
            <a:pPr marL="0" indent="0">
              <a:buNone/>
            </a:pPr>
            <a:r>
              <a:rPr lang="en-US" sz="900" dirty="0"/>
              <a:t>24	20207	285	14.74	4.21	81.05		42	85.71	14.29	0.00	</a:t>
            </a:r>
            <a:r>
              <a:rPr lang="en-US" sz="900" dirty="0" err="1"/>
              <a:t>Gigared</a:t>
            </a:r>
            <a:r>
              <a:rPr lang="en-US" sz="900" dirty="0"/>
              <a:t> S.A.,</a:t>
            </a:r>
            <a:r>
              <a:rPr lang="en-US" sz="900" dirty="0" err="1"/>
              <a:t>AR,Argentina</a:t>
            </a:r>
            <a:r>
              <a:rPr lang="en-US" sz="900" dirty="0"/>
              <a:t> </a:t>
            </a:r>
          </a:p>
          <a:p>
            <a:pPr marL="0" indent="0">
              <a:buNone/>
            </a:pPr>
            <a:r>
              <a:rPr lang="en-US" sz="900" dirty="0"/>
              <a:t>25	12978	1591	14.52	0.31	85.17		219	98.63	1.37	0.00	DOGAN-ONLINE DOGAN TV DIGITAL PLATFORM ISLETMECILIGI A.S.,</a:t>
            </a:r>
            <a:r>
              <a:rPr lang="en-US" sz="900" dirty="0" err="1"/>
              <a:t>TR,Turkey</a:t>
            </a:r>
            <a:r>
              <a:rPr lang="en-US" sz="900" dirty="0"/>
              <a:t> </a:t>
            </a:r>
          </a:p>
          <a:p>
            <a:pPr marL="0" indent="0">
              <a:buNone/>
            </a:pPr>
            <a:r>
              <a:rPr lang="en-US" sz="900" dirty="0"/>
              <a:t>26	36925	589	14.09	12.73	73.17		479	11.48	5.22	83.30	</a:t>
            </a:r>
            <a:r>
              <a:rPr lang="en-US" sz="900" dirty="0" err="1"/>
              <a:t>ASMedi,MA,Morocco</a:t>
            </a:r>
            <a:r>
              <a:rPr lang="en-US" sz="900" dirty="0"/>
              <a:t> </a:t>
            </a:r>
          </a:p>
          <a:p>
            <a:pPr marL="0" indent="0">
              <a:buNone/>
            </a:pPr>
            <a:r>
              <a:rPr lang="en-US" sz="900" dirty="0"/>
              <a:t>27	9498	1083	13.30	6.74	79.96		78	75.64	20.51	3.85	BBIL-AP BHARTI </a:t>
            </a:r>
            <a:r>
              <a:rPr lang="en-US" sz="900" dirty="0" err="1"/>
              <a:t>Airtel</a:t>
            </a:r>
            <a:r>
              <a:rPr lang="en-US" sz="900" dirty="0"/>
              <a:t> Ltd.,</a:t>
            </a:r>
            <a:r>
              <a:rPr lang="en-US" sz="900" dirty="0" err="1"/>
              <a:t>IN,India</a:t>
            </a:r>
            <a:r>
              <a:rPr lang="en-US" sz="900" dirty="0"/>
              <a:t> </a:t>
            </a:r>
          </a:p>
          <a:p>
            <a:pPr marL="0" indent="0">
              <a:buNone/>
            </a:pPr>
            <a:r>
              <a:rPr lang="en-US" sz="900" dirty="0"/>
              <a:t>28	18881	6346	13.22	2.88	83.90		652	88.96	7.52	3.53	Global Village </a:t>
            </a:r>
            <a:r>
              <a:rPr lang="en-US" sz="900" dirty="0" err="1"/>
              <a:t>Telecom,BR,Brazil</a:t>
            </a:r>
            <a:r>
              <a:rPr lang="en-US" sz="900" dirty="0"/>
              <a:t> </a:t>
            </a:r>
          </a:p>
          <a:p>
            <a:pPr marL="0" indent="0">
              <a:buNone/>
            </a:pPr>
            <a:r>
              <a:rPr lang="en-US" sz="900" dirty="0"/>
              <a:t>29	4788	13190	13.12	2.02	84.85		1460	93.77	3.08	3.15	TMNET-AS-AP TM Net, Internet Service </a:t>
            </a:r>
            <a:r>
              <a:rPr lang="en-US" sz="900" dirty="0" err="1"/>
              <a:t>Provider,MY,Malaysia</a:t>
            </a:r>
            <a:r>
              <a:rPr lang="en-US" sz="900" dirty="0"/>
              <a:t> </a:t>
            </a:r>
          </a:p>
          <a:p>
            <a:pPr marL="0" indent="0">
              <a:buNone/>
            </a:pPr>
            <a:r>
              <a:rPr lang="en-US" sz="900" dirty="0"/>
              <a:t>30	9121	25856	13.11	1.44	85.44		2922	95.48	4.28	0.24	TTNET Turk </a:t>
            </a:r>
            <a:r>
              <a:rPr lang="en-US" sz="900" dirty="0" err="1"/>
              <a:t>Telekomunikasyon</a:t>
            </a:r>
            <a:r>
              <a:rPr lang="en-US" sz="900" dirty="0"/>
              <a:t> </a:t>
            </a:r>
            <a:r>
              <a:rPr lang="en-US" sz="900" dirty="0" err="1"/>
              <a:t>Anonim</a:t>
            </a:r>
            <a:r>
              <a:rPr lang="en-US" sz="900" dirty="0"/>
              <a:t> </a:t>
            </a:r>
            <a:r>
              <a:rPr lang="en-US" sz="900" dirty="0" err="1"/>
              <a:t>Sirketi,TR,Turkey</a:t>
            </a:r>
            <a:r>
              <a:rPr lang="en-US" sz="900" dirty="0"/>
              <a:t> </a:t>
            </a:r>
            <a:endParaRPr lang="en-US" sz="900" dirty="0" smtClean="0"/>
          </a:p>
          <a:p>
            <a:pPr marL="0" indent="0">
              <a:buNone/>
            </a:pPr>
            <a:endParaRPr lang="en-US" sz="900" dirty="0"/>
          </a:p>
        </p:txBody>
      </p:sp>
      <p:sp>
        <p:nvSpPr>
          <p:cNvPr id="4" name="TextBox 3"/>
          <p:cNvSpPr txBox="1"/>
          <p:nvPr/>
        </p:nvSpPr>
        <p:spPr>
          <a:xfrm>
            <a:off x="6452134" y="1220818"/>
            <a:ext cx="1740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September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350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3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Powderfinger Type"/>
                <a:cs typeface="Powderfinger Type"/>
              </a:rPr>
              <a:t>Who turned Google OFF?</a:t>
            </a:r>
            <a:endParaRPr lang="en-US" dirty="0">
              <a:latin typeface="Powderfinger Type"/>
              <a:cs typeface="Powderfinger Typ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6650"/>
            <a:ext cx="8229600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100"/>
              </a:spcBef>
              <a:buNone/>
            </a:pPr>
            <a:r>
              <a:rPr lang="en-US" sz="1000" b="1" dirty="0"/>
              <a:t>Rank	AS	Delta	May	Sep	AS Name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1000" dirty="0" smtClean="0"/>
              <a:t>1</a:t>
            </a:r>
            <a:r>
              <a:rPr lang="en-US" sz="1000" dirty="0"/>
              <a:t>	17754	62.49%	75.99%	13.50%	EXCELL-AS </a:t>
            </a:r>
            <a:r>
              <a:rPr lang="en-US" sz="1000" dirty="0" err="1"/>
              <a:t>Excellmedia,IN,India</a:t>
            </a:r>
            <a:r>
              <a:rPr lang="en-US" sz="1000" dirty="0"/>
              <a:t>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1000" dirty="0"/>
              <a:t>2	15975	46.99%	57.96%	10.97%	HADARA-AS </a:t>
            </a:r>
            <a:r>
              <a:rPr lang="en-US" sz="1000" dirty="0" err="1"/>
              <a:t>Hadara</a:t>
            </a:r>
            <a:r>
              <a:rPr lang="en-US" sz="1000" dirty="0"/>
              <a:t> Technologies Private Shareholding </a:t>
            </a:r>
            <a:r>
              <a:rPr lang="en-US" sz="1000" dirty="0" err="1"/>
              <a:t>Company,PS,Occupied</a:t>
            </a:r>
            <a:r>
              <a:rPr lang="en-US" sz="1000" dirty="0"/>
              <a:t> Palestinian Territory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1000" dirty="0"/>
              <a:t>3	14754	14.73%	37.46%	22.73%	</a:t>
            </a:r>
            <a:r>
              <a:rPr lang="en-US" sz="1000" dirty="0" err="1"/>
              <a:t>Telgua,GT,Guatemala</a:t>
            </a:r>
            <a:r>
              <a:rPr lang="en-US" sz="1000" dirty="0"/>
              <a:t>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1000" dirty="0"/>
              <a:t>4	38547	14.21%	38.97%	24.76%	WITRIBE-AS-AP WITRIBE PAKISTAN </a:t>
            </a:r>
            <a:r>
              <a:rPr lang="en-US" sz="1000" dirty="0" err="1"/>
              <a:t>LIMITED,PK,Pakistan</a:t>
            </a:r>
            <a:r>
              <a:rPr lang="en-US" sz="1000" dirty="0"/>
              <a:t>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1000" dirty="0"/>
              <a:t>5	10620	13.20%	16.22%	3.02%	</a:t>
            </a:r>
            <a:r>
              <a:rPr lang="en-US" sz="1000" dirty="0" err="1"/>
              <a:t>Telmex</a:t>
            </a:r>
            <a:r>
              <a:rPr lang="en-US" sz="1000" dirty="0"/>
              <a:t> Colombia S.A.,</a:t>
            </a:r>
            <a:r>
              <a:rPr lang="en-US" sz="1000" dirty="0" err="1"/>
              <a:t>CO,Colombia</a:t>
            </a:r>
            <a:r>
              <a:rPr lang="en-US" sz="1000" dirty="0"/>
              <a:t>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1000" dirty="0"/>
              <a:t>6	45609	10.70%	12.45%	1.75%	BHARTI-MOBILITY-AS-AP </a:t>
            </a:r>
            <a:r>
              <a:rPr lang="en-US" sz="1000" dirty="0" err="1"/>
              <a:t>Bharti</a:t>
            </a:r>
            <a:r>
              <a:rPr lang="en-US" sz="1000" dirty="0"/>
              <a:t> </a:t>
            </a:r>
            <a:r>
              <a:rPr lang="en-US" sz="1000" dirty="0" err="1"/>
              <a:t>Airtel</a:t>
            </a:r>
            <a:r>
              <a:rPr lang="en-US" sz="1000" dirty="0"/>
              <a:t> Ltd. AS for GPRS </a:t>
            </a:r>
            <a:r>
              <a:rPr lang="en-US" sz="1000" dirty="0" err="1"/>
              <a:t>Service,IN,India</a:t>
            </a:r>
            <a:r>
              <a:rPr lang="en-US" sz="1000" dirty="0"/>
              <a:t>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1000" dirty="0"/>
              <a:t>7	36423	7.68%	18.05%	10.37%	SAN-JUAN-CABLE - San Juan Cable, </a:t>
            </a:r>
            <a:r>
              <a:rPr lang="en-US" sz="1000" dirty="0" err="1"/>
              <a:t>LLC,PR,Puerto</a:t>
            </a:r>
            <a:r>
              <a:rPr lang="en-US" sz="1000" dirty="0"/>
              <a:t> Rico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1000" dirty="0"/>
              <a:t>8	45595	7.43%	14.29%	6.86%	PKTELECOM-AS-PK Pakistan Telecom Company </a:t>
            </a:r>
            <a:r>
              <a:rPr lang="en-US" sz="1000" dirty="0" err="1"/>
              <a:t>Limited,PK,Pakistan</a:t>
            </a:r>
            <a:r>
              <a:rPr lang="en-US" sz="1000" dirty="0"/>
              <a:t>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1000" dirty="0"/>
              <a:t>9	34984	6.93%	20.41%	13.48%	TELLCOM-AS TELLCOM ILETISIM HIZMETLERI A.S.,</a:t>
            </a:r>
            <a:r>
              <a:rPr lang="en-US" sz="1000" dirty="0" err="1"/>
              <a:t>TR,Turkey</a:t>
            </a:r>
            <a:r>
              <a:rPr lang="en-US" sz="1000" dirty="0"/>
              <a:t>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1000" dirty="0"/>
              <a:t>10	47524	6.87%	19.35%	12.48%	TURKSAT-AS </a:t>
            </a:r>
            <a:r>
              <a:rPr lang="en-US" sz="1000" dirty="0" err="1"/>
              <a:t>Turksat</a:t>
            </a:r>
            <a:r>
              <a:rPr lang="en-US" sz="1000" dirty="0"/>
              <a:t> </a:t>
            </a:r>
            <a:r>
              <a:rPr lang="en-US" sz="1000" dirty="0" err="1"/>
              <a:t>Uydu</a:t>
            </a:r>
            <a:r>
              <a:rPr lang="en-US" sz="1000" dirty="0"/>
              <a:t> </a:t>
            </a:r>
            <a:r>
              <a:rPr lang="en-US" sz="1000" dirty="0" err="1"/>
              <a:t>Haberlesme</a:t>
            </a:r>
            <a:r>
              <a:rPr lang="en-US" sz="1000" dirty="0"/>
              <a:t> </a:t>
            </a:r>
            <a:r>
              <a:rPr lang="en-US" sz="1000" dirty="0" err="1"/>
              <a:t>ve</a:t>
            </a:r>
            <a:r>
              <a:rPr lang="en-US" sz="1000" dirty="0"/>
              <a:t> </a:t>
            </a:r>
            <a:r>
              <a:rPr lang="en-US" sz="1000" dirty="0" err="1"/>
              <a:t>Kablo</a:t>
            </a:r>
            <a:r>
              <a:rPr lang="en-US" sz="1000" dirty="0"/>
              <a:t> TV </a:t>
            </a:r>
            <a:r>
              <a:rPr lang="en-US" sz="1000" dirty="0" err="1"/>
              <a:t>Isletme</a:t>
            </a:r>
            <a:r>
              <a:rPr lang="en-US" sz="1000" dirty="0"/>
              <a:t> A.S.,</a:t>
            </a:r>
            <a:r>
              <a:rPr lang="en-US" sz="1000" dirty="0" err="1"/>
              <a:t>TR,Turkey</a:t>
            </a:r>
            <a:r>
              <a:rPr lang="en-US" sz="1000" dirty="0"/>
              <a:t>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1000" dirty="0"/>
              <a:t>11	12978	6.86%	21.69%	14.83%	DOGAN-ONLINE DOGAN TV DIGITAL PLATFORM ISLETMECILIGI A.S.,</a:t>
            </a:r>
            <a:r>
              <a:rPr lang="en-US" sz="1000" dirty="0" err="1"/>
              <a:t>TR,Turkey</a:t>
            </a:r>
            <a:r>
              <a:rPr lang="en-US" sz="1000" dirty="0"/>
              <a:t>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1000" dirty="0"/>
              <a:t>12	4780	6.39%	21.50%	15.11%	SEEDNET Digital United </a:t>
            </a:r>
            <a:r>
              <a:rPr lang="en-US" sz="1000" dirty="0" err="1"/>
              <a:t>Inc</a:t>
            </a:r>
            <a:r>
              <a:rPr lang="en-US" sz="1000" dirty="0"/>
              <a:t>.,</a:t>
            </a:r>
            <a:r>
              <a:rPr lang="en-US" sz="1000" dirty="0" err="1"/>
              <a:t>TW,Taiwan</a:t>
            </a:r>
            <a:r>
              <a:rPr lang="en-US" sz="1000" dirty="0"/>
              <a:t>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1000" dirty="0"/>
              <a:t>13	34569	6.21%	6.21%	0.00%	NETWORX-BG </a:t>
            </a:r>
            <a:r>
              <a:rPr lang="en-US" sz="1000" dirty="0" err="1"/>
              <a:t>Networx</a:t>
            </a:r>
            <a:r>
              <a:rPr lang="en-US" sz="1000" dirty="0"/>
              <a:t>-Bulgaria Ltd.,</a:t>
            </a:r>
            <a:r>
              <a:rPr lang="en-US" sz="1000" dirty="0" err="1"/>
              <a:t>BG,Bulgaria</a:t>
            </a:r>
            <a:r>
              <a:rPr lang="en-US" sz="1000" dirty="0"/>
              <a:t>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1000" dirty="0"/>
              <a:t>14	44957	5.58%	15.99%	10.41%	OPITEL Vodafone </a:t>
            </a:r>
            <a:r>
              <a:rPr lang="en-US" sz="1000" dirty="0" err="1"/>
              <a:t>Omnitel</a:t>
            </a:r>
            <a:r>
              <a:rPr lang="en-US" sz="1000" dirty="0"/>
              <a:t> N.V.,</a:t>
            </a:r>
            <a:r>
              <a:rPr lang="en-US" sz="1000" dirty="0" err="1"/>
              <a:t>IT,Italy</a:t>
            </a:r>
            <a:r>
              <a:rPr lang="en-US" sz="1000" dirty="0"/>
              <a:t>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1000" dirty="0"/>
              <a:t>15	131090	5.49%	41.00%	35.51%	CAT-IDC-4BYTENET-AS-AP ,</a:t>
            </a:r>
            <a:r>
              <a:rPr lang="en-US" sz="1000" dirty="0" err="1"/>
              <a:t>TH,Thailand</a:t>
            </a:r>
            <a:r>
              <a:rPr lang="en-US" sz="1000" dirty="0"/>
              <a:t>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1000" dirty="0"/>
              <a:t>16	47331	5.35%	18.65%	13.30%	TTNET </a:t>
            </a:r>
            <a:r>
              <a:rPr lang="en-US" sz="1000" dirty="0" err="1"/>
              <a:t>TTNet</a:t>
            </a:r>
            <a:r>
              <a:rPr lang="en-US" sz="1000" dirty="0"/>
              <a:t> A.S.,</a:t>
            </a:r>
            <a:r>
              <a:rPr lang="en-US" sz="1000" dirty="0" err="1"/>
              <a:t>TR,Turkey</a:t>
            </a:r>
            <a:r>
              <a:rPr lang="en-US" sz="1000" dirty="0"/>
              <a:t>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1000" dirty="0"/>
              <a:t>17	8612	5.17%	14.28%	9.11%	TISCALI-IT Tiscali Italia S.P.A.,</a:t>
            </a:r>
            <a:r>
              <a:rPr lang="en-US" sz="1000" dirty="0" err="1"/>
              <a:t>IT,Italy</a:t>
            </a:r>
            <a:r>
              <a:rPr lang="en-US" sz="1000" dirty="0"/>
              <a:t>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1000" dirty="0"/>
              <a:t>18	9498	4.71%	24.75%	20.04%	BBIL-AP BHARTI </a:t>
            </a:r>
            <a:r>
              <a:rPr lang="en-US" sz="1000" dirty="0" err="1"/>
              <a:t>Airtel</a:t>
            </a:r>
            <a:r>
              <a:rPr lang="en-US" sz="1000" dirty="0"/>
              <a:t> Ltd.,</a:t>
            </a:r>
            <a:r>
              <a:rPr lang="en-US" sz="1000" dirty="0" err="1"/>
              <a:t>IN,India</a:t>
            </a:r>
            <a:r>
              <a:rPr lang="en-US" sz="1000" dirty="0"/>
              <a:t>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1000" dirty="0"/>
              <a:t>19	9121	4.70%	19.26%	14.56%	TTNET Turk </a:t>
            </a:r>
            <a:r>
              <a:rPr lang="en-US" sz="1000" dirty="0" err="1"/>
              <a:t>Telekomunikasyon</a:t>
            </a:r>
            <a:r>
              <a:rPr lang="en-US" sz="1000" dirty="0"/>
              <a:t> </a:t>
            </a:r>
            <a:r>
              <a:rPr lang="en-US" sz="1000" dirty="0" err="1"/>
              <a:t>Anonim</a:t>
            </a:r>
            <a:r>
              <a:rPr lang="en-US" sz="1000" dirty="0"/>
              <a:t> </a:t>
            </a:r>
            <a:r>
              <a:rPr lang="en-US" sz="1000" dirty="0" err="1"/>
              <a:t>Sirketi,TR,Turkey</a:t>
            </a:r>
            <a:r>
              <a:rPr lang="en-US" sz="1000" dirty="0"/>
              <a:t>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1000" dirty="0"/>
              <a:t>20	8452	4.47%	30.35%	25.88%	TE-AS TE-</a:t>
            </a:r>
            <a:r>
              <a:rPr lang="en-US" sz="1000" dirty="0" err="1"/>
              <a:t>AS,EG,Egypt</a:t>
            </a:r>
            <a:r>
              <a:rPr lang="en-US" sz="1000" dirty="0"/>
              <a:t>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1000" dirty="0"/>
              <a:t>21	29614	4.29%	19.94%	15.65%	GHANATEL-</a:t>
            </a:r>
            <a:r>
              <a:rPr lang="en-US" sz="1000" dirty="0" err="1"/>
              <a:t>AS,GH,Ghana</a:t>
            </a:r>
            <a:r>
              <a:rPr lang="en-US" sz="1000" dirty="0"/>
              <a:t>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1000" dirty="0"/>
              <a:t>22	8386	4.23%	18.39%	14.16%	KOCNET VODAFONE NET ILETISIM HIZMETLERI </a:t>
            </a:r>
            <a:r>
              <a:rPr lang="en-US" sz="1000" dirty="0" err="1"/>
              <a:t>A.S,TR,Turkey</a:t>
            </a:r>
            <a:r>
              <a:rPr lang="en-US" sz="1000" dirty="0"/>
              <a:t>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1000" dirty="0"/>
              <a:t>23	4812	3.14%	6.81%	3.67%	CHINANET-SH-AP China Telecom (Group),</a:t>
            </a:r>
            <a:r>
              <a:rPr lang="en-US" sz="1000" dirty="0" err="1"/>
              <a:t>CN,China</a:t>
            </a:r>
            <a:r>
              <a:rPr lang="en-US" sz="1000" dirty="0"/>
              <a:t>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1000" dirty="0"/>
              <a:t>24	4436	2.96%	6.65%	3.69%	AS-NLAYER - </a:t>
            </a:r>
            <a:r>
              <a:rPr lang="en-US" sz="1000" dirty="0" err="1"/>
              <a:t>nLayer</a:t>
            </a:r>
            <a:r>
              <a:rPr lang="en-US" sz="1000" dirty="0"/>
              <a:t> Communications, </a:t>
            </a:r>
            <a:r>
              <a:rPr lang="en-US" sz="1000" dirty="0" err="1"/>
              <a:t>Inc</a:t>
            </a:r>
            <a:r>
              <a:rPr lang="en-US" sz="1000" dirty="0"/>
              <a:t>.,</a:t>
            </a:r>
            <a:r>
              <a:rPr lang="en-US" sz="1000" dirty="0" err="1"/>
              <a:t>US,United</a:t>
            </a:r>
            <a:r>
              <a:rPr lang="en-US" sz="1000" dirty="0"/>
              <a:t> States of America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1000" dirty="0"/>
              <a:t>25	1267	2.91%	13.77%	10.86%	ASN-INFOSTRADA WIND </a:t>
            </a:r>
            <a:r>
              <a:rPr lang="en-US" sz="1000" dirty="0" err="1"/>
              <a:t>Telecomunicazioni</a:t>
            </a:r>
            <a:r>
              <a:rPr lang="en-US" sz="1000" dirty="0"/>
              <a:t> S.p.A.,</a:t>
            </a:r>
            <a:r>
              <a:rPr lang="en-US" sz="1000" dirty="0" err="1"/>
              <a:t>IT,Italy</a:t>
            </a:r>
            <a:r>
              <a:rPr lang="en-US" sz="1000" dirty="0"/>
              <a:t>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1000" dirty="0"/>
              <a:t>26	31452	2.70%	2.70%	0.00%	MTC-VB-AS MTC-Vodafone </a:t>
            </a:r>
            <a:r>
              <a:rPr lang="en-US" sz="1000" dirty="0" err="1"/>
              <a:t>Bahrain,BH,Bahrain</a:t>
            </a:r>
            <a:r>
              <a:rPr lang="en-US" sz="1000" dirty="0"/>
              <a:t>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1000" dirty="0"/>
              <a:t>27	3269	2.62%	15.01%	12.39%	ASN-IBSNAZ Telecom Italia S.p.a.,</a:t>
            </a:r>
            <a:r>
              <a:rPr lang="en-US" sz="1000" dirty="0" err="1"/>
              <a:t>IT,Italy</a:t>
            </a:r>
            <a:r>
              <a:rPr lang="en-US" sz="1000" dirty="0"/>
              <a:t>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1000" dirty="0"/>
              <a:t>28	45960	2.39%	15.71%	13.32%	YTLCOMMS-AS-AP YTL COMMUNICATIONS SDN </a:t>
            </a:r>
            <a:r>
              <a:rPr lang="en-US" sz="1000" dirty="0" err="1"/>
              <a:t>BHD,MY,Malaysia</a:t>
            </a:r>
            <a:r>
              <a:rPr lang="en-US" sz="1000" dirty="0"/>
              <a:t>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1000" dirty="0"/>
              <a:t>29	9506	2.31%	6.62%	4.31%	MAGIX-SG-AP </a:t>
            </a:r>
            <a:r>
              <a:rPr lang="en-US" sz="1000" dirty="0" err="1"/>
              <a:t>Magix</a:t>
            </a:r>
            <a:r>
              <a:rPr lang="en-US" sz="1000" dirty="0"/>
              <a:t> Broadband </a:t>
            </a:r>
            <a:r>
              <a:rPr lang="en-US" sz="1000" dirty="0" err="1"/>
              <a:t>Network,SG,Singapore</a:t>
            </a:r>
            <a:r>
              <a:rPr lang="en-US" sz="1000" dirty="0"/>
              <a:t>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1000" dirty="0"/>
              <a:t>30	36992	2.24%	6.57%	4.33%	ETISALAT-</a:t>
            </a:r>
            <a:r>
              <a:rPr lang="en-US" sz="1000" dirty="0" err="1"/>
              <a:t>MISR,EG,Egypt</a:t>
            </a:r>
            <a:r>
              <a:rPr lang="en-US" sz="1000" dirty="0"/>
              <a:t> </a:t>
            </a:r>
          </a:p>
          <a:p>
            <a:pPr marL="0" indent="0">
              <a:spcBef>
                <a:spcPts val="100"/>
              </a:spcBef>
              <a:buNone/>
            </a:pPr>
            <a:endParaRPr lang="en-US" sz="1000" dirty="0"/>
          </a:p>
        </p:txBody>
      </p:sp>
      <p:sp>
        <p:nvSpPr>
          <p:cNvPr id="4" name="TextBox 3"/>
          <p:cNvSpPr txBox="1"/>
          <p:nvPr/>
        </p:nvSpPr>
        <p:spPr>
          <a:xfrm>
            <a:off x="6535562" y="3977100"/>
            <a:ext cx="24885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% of users per Origin AS</a:t>
            </a:r>
          </a:p>
          <a:p>
            <a:r>
              <a:rPr lang="en-US" dirty="0"/>
              <a:t>w</a:t>
            </a:r>
            <a:r>
              <a:rPr lang="en-US" dirty="0" smtClean="0"/>
              <a:t>ho decreased their use</a:t>
            </a:r>
          </a:p>
          <a:p>
            <a:r>
              <a:rPr lang="en-US" dirty="0"/>
              <a:t>o</a:t>
            </a:r>
            <a:r>
              <a:rPr lang="en-US" dirty="0" smtClean="0"/>
              <a:t>f Google’s</a:t>
            </a:r>
            <a:r>
              <a:rPr lang="en-US" dirty="0"/>
              <a:t> </a:t>
            </a:r>
            <a:r>
              <a:rPr lang="en-US" dirty="0" smtClean="0"/>
              <a:t>Public DNS:</a:t>
            </a:r>
          </a:p>
          <a:p>
            <a:r>
              <a:rPr lang="en-US" dirty="0" smtClean="0"/>
              <a:t>May to September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391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5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Powderfinger Type"/>
                <a:cs typeface="Powderfinger Type"/>
              </a:rPr>
              <a:t>Who turned Google ON?</a:t>
            </a:r>
            <a:endParaRPr lang="en-US" dirty="0">
              <a:latin typeface="Powderfinger Type"/>
              <a:cs typeface="Powderfinger Typ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0818"/>
            <a:ext cx="8229600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100"/>
              </a:spcBef>
              <a:buNone/>
            </a:pPr>
            <a:r>
              <a:rPr lang="en-US" sz="1000" b="1" dirty="0"/>
              <a:t>Rank	AS	Delta	May	Sep	AS Name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1000" dirty="0"/>
              <a:t>1	45356	64.72%	0.22%	64.94%	MOBITEL-LK IS Group, No:108, W A D </a:t>
            </a:r>
            <a:r>
              <a:rPr lang="en-US" sz="1000" dirty="0" err="1"/>
              <a:t>Ramanayake</a:t>
            </a:r>
            <a:r>
              <a:rPr lang="en-US" sz="1000" dirty="0"/>
              <a:t> </a:t>
            </a:r>
            <a:r>
              <a:rPr lang="en-US" sz="1000" dirty="0" err="1"/>
              <a:t>Mawatha</a:t>
            </a:r>
            <a:r>
              <a:rPr lang="en-US" sz="1000" dirty="0"/>
              <a:t>,,</a:t>
            </a:r>
            <a:r>
              <a:rPr lang="en-US" sz="1000" dirty="0" err="1"/>
              <a:t>LK,Sri</a:t>
            </a:r>
            <a:r>
              <a:rPr lang="en-US" sz="1000" dirty="0"/>
              <a:t> Lanka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1000" dirty="0"/>
              <a:t>2	2609	24.74%	5.40%	30.14%	TN-BB-AS Tunisia </a:t>
            </a:r>
            <a:r>
              <a:rPr lang="en-US" sz="1000" dirty="0" err="1"/>
              <a:t>BackBone</a:t>
            </a:r>
            <a:r>
              <a:rPr lang="en-US" sz="1000" dirty="0"/>
              <a:t> </a:t>
            </a:r>
            <a:r>
              <a:rPr lang="en-US" sz="1000" dirty="0" err="1"/>
              <a:t>AS,TN,Tunisia</a:t>
            </a:r>
            <a:r>
              <a:rPr lang="en-US" sz="1000" dirty="0"/>
              <a:t>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1000" dirty="0"/>
              <a:t>3	6648	18.68%	26.88%	45.56%	BAYAN-TELECOMMUNICATIONS Bayan Telecommunications, </a:t>
            </a:r>
            <a:r>
              <a:rPr lang="en-US" sz="1000" dirty="0" err="1"/>
              <a:t>Inc</a:t>
            </a:r>
            <a:r>
              <a:rPr lang="en-US" sz="1000" dirty="0"/>
              <a:t>.,</a:t>
            </a:r>
            <a:r>
              <a:rPr lang="en-US" sz="1000" dirty="0" err="1"/>
              <a:t>PH,Philippines</a:t>
            </a:r>
            <a:r>
              <a:rPr lang="en-US" sz="1000" dirty="0"/>
              <a:t>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1000" dirty="0"/>
              <a:t>4	36947	17.34%	36.67%	54.01%	ALGTEL-</a:t>
            </a:r>
            <a:r>
              <a:rPr lang="en-US" sz="1000" dirty="0" err="1"/>
              <a:t>AS,DZ,Algeria</a:t>
            </a:r>
            <a:r>
              <a:rPr lang="en-US" sz="1000" dirty="0"/>
              <a:t>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1000" dirty="0"/>
              <a:t>5	131222	13.80%	30.91%	44.71%	MTS-INDIA-IN 334,Udyog </a:t>
            </a:r>
            <a:r>
              <a:rPr lang="en-US" sz="1000" dirty="0" err="1"/>
              <a:t>Vihar,IN,India</a:t>
            </a:r>
            <a:r>
              <a:rPr lang="en-US" sz="1000" dirty="0"/>
              <a:t>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1000" dirty="0"/>
              <a:t>6	16637	11.21%	6.29%	17.50%	MTNNS-</a:t>
            </a:r>
            <a:r>
              <a:rPr lang="en-US" sz="1000" dirty="0" err="1"/>
              <a:t>AS,ZA,South</a:t>
            </a:r>
            <a:r>
              <a:rPr lang="en-US" sz="1000" dirty="0"/>
              <a:t> Africa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1000" dirty="0"/>
              <a:t>7	18403	9.00%	28.11%	37.11%	FPT-AS-AP The Corporation for Financing &amp; Promoting </a:t>
            </a:r>
            <a:r>
              <a:rPr lang="en-US" sz="1000" dirty="0" err="1"/>
              <a:t>Technology,VN,Vietnam</a:t>
            </a:r>
            <a:endParaRPr lang="en-US" sz="1000" dirty="0"/>
          </a:p>
          <a:p>
            <a:pPr marL="0" indent="0">
              <a:spcBef>
                <a:spcPts val="100"/>
              </a:spcBef>
              <a:buNone/>
            </a:pPr>
            <a:r>
              <a:rPr lang="en-US" sz="1000" dirty="0"/>
              <a:t>8	12066	7.86%	2.70%	10.56%	</a:t>
            </a:r>
            <a:r>
              <a:rPr lang="en-US" sz="1000" dirty="0" err="1"/>
              <a:t>TRICOM,DO,Dominican</a:t>
            </a:r>
            <a:r>
              <a:rPr lang="en-US" sz="1000" dirty="0"/>
              <a:t> Republic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1000" dirty="0"/>
              <a:t>9	10029	7.82%	7.87%	15.69%	CITYCOMNETWORKS-AS CITYCOM NETWORKS PVT </a:t>
            </a:r>
            <a:r>
              <a:rPr lang="en-US" sz="1000" dirty="0" err="1"/>
              <a:t>LTD,IN,India</a:t>
            </a:r>
            <a:r>
              <a:rPr lang="en-US" sz="1000" dirty="0"/>
              <a:t>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1000" dirty="0"/>
              <a:t>10	11664	6.95%	12.71%	19.66%	</a:t>
            </a:r>
            <a:r>
              <a:rPr lang="en-US" sz="1000" dirty="0" err="1"/>
              <a:t>Techtel</a:t>
            </a:r>
            <a:r>
              <a:rPr lang="en-US" sz="1000" dirty="0"/>
              <a:t> LMDS </a:t>
            </a:r>
            <a:r>
              <a:rPr lang="en-US" sz="1000" dirty="0" err="1"/>
              <a:t>Comunicaciones</a:t>
            </a:r>
            <a:r>
              <a:rPr lang="en-US" sz="1000" dirty="0"/>
              <a:t> </a:t>
            </a:r>
            <a:r>
              <a:rPr lang="en-US" sz="1000" dirty="0" err="1"/>
              <a:t>Interactivas</a:t>
            </a:r>
            <a:r>
              <a:rPr lang="en-US" sz="1000" dirty="0"/>
              <a:t> S.A.,</a:t>
            </a:r>
            <a:r>
              <a:rPr lang="en-US" sz="1000" dirty="0" err="1"/>
              <a:t>AR,Argentina</a:t>
            </a:r>
            <a:r>
              <a:rPr lang="en-US" sz="1000" dirty="0"/>
              <a:t>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1000" dirty="0"/>
              <a:t>11	10139	6.04%	1.40%	7.44%	SMARTBRO-PH-AP Smart Broadband, </a:t>
            </a:r>
            <a:r>
              <a:rPr lang="en-US" sz="1000" dirty="0" err="1"/>
              <a:t>Inc</a:t>
            </a:r>
            <a:r>
              <a:rPr lang="en-US" sz="1000" dirty="0"/>
              <a:t>.,</a:t>
            </a:r>
            <a:r>
              <a:rPr lang="en-US" sz="1000" dirty="0" err="1"/>
              <a:t>PH,Philippines</a:t>
            </a:r>
            <a:r>
              <a:rPr lang="en-US" sz="1000" dirty="0"/>
              <a:t>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1000" dirty="0"/>
              <a:t>12	6939	5.89%	5.63%	11.52%	HURRICANE - Hurricane Electric, </a:t>
            </a:r>
            <a:r>
              <a:rPr lang="en-US" sz="1000" dirty="0" err="1"/>
              <a:t>Inc</a:t>
            </a:r>
            <a:r>
              <a:rPr lang="en-US" sz="1000" dirty="0"/>
              <a:t>.,</a:t>
            </a:r>
            <a:r>
              <a:rPr lang="en-US" sz="1000" dirty="0" err="1"/>
              <a:t>US,United</a:t>
            </a:r>
            <a:r>
              <a:rPr lang="en-US" sz="1000" dirty="0"/>
              <a:t> States of America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1000" dirty="0"/>
              <a:t>13	8997	5.73%	8.77%	14.50%	ASN-SPBNIT OJSC </a:t>
            </a:r>
            <a:r>
              <a:rPr lang="en-US" sz="1000" dirty="0" err="1"/>
              <a:t>Rostelecom,RU,Russian</a:t>
            </a:r>
            <a:r>
              <a:rPr lang="en-US" sz="1000" dirty="0"/>
              <a:t> Federation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1000" dirty="0"/>
              <a:t>14	4755	5.25%	14.13%	19.38%	TATACOMM-AS TATA Communications formerly VSNL is Leading </a:t>
            </a:r>
            <a:r>
              <a:rPr lang="en-US" sz="1000" dirty="0" err="1"/>
              <a:t>ISP,IN,India</a:t>
            </a:r>
            <a:r>
              <a:rPr lang="en-US" sz="1000" dirty="0"/>
              <a:t>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1000" dirty="0"/>
              <a:t>15	55824	5.04%	28.47%	33.51%	RSMANI-NKN-AS-AP National Knowledge </a:t>
            </a:r>
            <a:r>
              <a:rPr lang="en-US" sz="1000" dirty="0" err="1"/>
              <a:t>Network,IN,India</a:t>
            </a:r>
            <a:r>
              <a:rPr lang="en-US" sz="1000" dirty="0"/>
              <a:t>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1000" dirty="0"/>
              <a:t>16	45899	4.55%	49.01%	53.56%	VNPT-AS-VN VNPT </a:t>
            </a:r>
            <a:r>
              <a:rPr lang="en-US" sz="1000" dirty="0" err="1"/>
              <a:t>Corp,VN,Vietnam</a:t>
            </a:r>
            <a:endParaRPr lang="en-US" sz="1000" dirty="0"/>
          </a:p>
          <a:p>
            <a:pPr marL="0" indent="0">
              <a:spcBef>
                <a:spcPts val="100"/>
              </a:spcBef>
              <a:buNone/>
            </a:pPr>
            <a:r>
              <a:rPr lang="en-US" sz="1000" dirty="0"/>
              <a:t>17	6503	4.19%	4.41%	8.60%	</a:t>
            </a:r>
            <a:r>
              <a:rPr lang="en-US" sz="1000" dirty="0" err="1"/>
              <a:t>Axtel</a:t>
            </a:r>
            <a:r>
              <a:rPr lang="en-US" sz="1000" dirty="0"/>
              <a:t>, S.A.B. de C.V.,</a:t>
            </a:r>
            <a:r>
              <a:rPr lang="en-US" sz="1000" dirty="0" err="1"/>
              <a:t>MX,Mexico</a:t>
            </a:r>
            <a:r>
              <a:rPr lang="en-US" sz="1000" dirty="0"/>
              <a:t>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1000" dirty="0"/>
              <a:t>18	10292	4.15%	2.55%	6.70%	CWJAM ASN-</a:t>
            </a:r>
            <a:r>
              <a:rPr lang="en-US" sz="1000" dirty="0" err="1"/>
              <a:t>CWJAMAICA,JM,Jamaica</a:t>
            </a:r>
            <a:r>
              <a:rPr lang="en-US" sz="1000" dirty="0"/>
              <a:t>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1000" dirty="0"/>
              <a:t>19	7303	4.00%	5.59%	9.59%	Telecom Argentina S.A.,</a:t>
            </a:r>
            <a:r>
              <a:rPr lang="en-US" sz="1000" dirty="0" err="1"/>
              <a:t>AR,Argentina</a:t>
            </a:r>
            <a:r>
              <a:rPr lang="en-US" sz="1000" dirty="0"/>
              <a:t>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1000" dirty="0"/>
              <a:t>20	9829	3.98%	4.47%	8.45%	BSNL-NIB National Internet </a:t>
            </a:r>
            <a:r>
              <a:rPr lang="en-US" sz="1000" dirty="0" err="1"/>
              <a:t>Backbone,IN,India</a:t>
            </a:r>
            <a:r>
              <a:rPr lang="en-US" sz="1000" dirty="0"/>
              <a:t>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1000" dirty="0"/>
              <a:t>21	3549	3.90%	25.02%	28.92%	GBLX Global Crossing Ltd.,</a:t>
            </a:r>
            <a:r>
              <a:rPr lang="en-US" sz="1000" dirty="0" err="1"/>
              <a:t>US,United</a:t>
            </a:r>
            <a:r>
              <a:rPr lang="en-US" sz="1000" dirty="0"/>
              <a:t> States of America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1000" dirty="0"/>
              <a:t>22	17552	3.79%	5.63%	9.42%	TRUE-AS-AP True Internet Co.,Ltd.,</a:t>
            </a:r>
            <a:r>
              <a:rPr lang="en-US" sz="1000" dirty="0" err="1"/>
              <a:t>TH,Thailand</a:t>
            </a:r>
            <a:r>
              <a:rPr lang="en-US" sz="1000" dirty="0"/>
              <a:t>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1000" dirty="0"/>
              <a:t>23	12252	3.72%	3.94%	7.66%	America </a:t>
            </a:r>
            <a:r>
              <a:rPr lang="en-US" sz="1000" dirty="0" err="1"/>
              <a:t>Movil</a:t>
            </a:r>
            <a:r>
              <a:rPr lang="en-US" sz="1000" dirty="0"/>
              <a:t> Peru S.A.C.,</a:t>
            </a:r>
            <a:r>
              <a:rPr lang="en-US" sz="1000" dirty="0" err="1"/>
              <a:t>PE,Peru</a:t>
            </a:r>
            <a:r>
              <a:rPr lang="en-US" sz="1000" dirty="0"/>
              <a:t>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1000" dirty="0"/>
              <a:t>24	9930	3.71%	21.86%	25.57%	TTNET-MY TIME </a:t>
            </a:r>
            <a:r>
              <a:rPr lang="en-US" sz="1000" dirty="0" err="1"/>
              <a:t>dotCom</a:t>
            </a:r>
            <a:r>
              <a:rPr lang="en-US" sz="1000" dirty="0"/>
              <a:t> </a:t>
            </a:r>
            <a:r>
              <a:rPr lang="en-US" sz="1000" dirty="0" err="1"/>
              <a:t>Berhad,MY,Malaysia</a:t>
            </a:r>
            <a:r>
              <a:rPr lang="en-US" sz="1000" dirty="0"/>
              <a:t>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1000" dirty="0"/>
              <a:t>25	22833	3.61%	5.20%	8.81%	CTE S.A. de C.V.,</a:t>
            </a:r>
            <a:r>
              <a:rPr lang="en-US" sz="1000" dirty="0" err="1"/>
              <a:t>SV,El</a:t>
            </a:r>
            <a:r>
              <a:rPr lang="en-US" sz="1000" dirty="0"/>
              <a:t> Salvador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1000" dirty="0"/>
              <a:t>26	17465	3.57%	3.42%	6.99%	ASIANET Cable ISP in </a:t>
            </a:r>
            <a:r>
              <a:rPr lang="en-US" sz="1000" dirty="0" err="1"/>
              <a:t>India,IN,India</a:t>
            </a:r>
            <a:r>
              <a:rPr lang="en-US" sz="1000" dirty="0"/>
              <a:t>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1000" dirty="0"/>
              <a:t>27	22566	3.56%	3.09%	6.65%	</a:t>
            </a:r>
            <a:r>
              <a:rPr lang="en-US" sz="1000" dirty="0" err="1"/>
              <a:t>Maxcom</a:t>
            </a:r>
            <a:r>
              <a:rPr lang="en-US" sz="1000" dirty="0"/>
              <a:t> </a:t>
            </a:r>
            <a:r>
              <a:rPr lang="en-US" sz="1000" dirty="0" err="1"/>
              <a:t>Telecomunicaciones</a:t>
            </a:r>
            <a:r>
              <a:rPr lang="en-US" sz="1000" dirty="0"/>
              <a:t>, S.A.B. de C.V.,</a:t>
            </a:r>
            <a:r>
              <a:rPr lang="en-US" sz="1000" dirty="0" err="1"/>
              <a:t>MX,Mexico</a:t>
            </a:r>
            <a:r>
              <a:rPr lang="en-US" sz="1000" dirty="0"/>
              <a:t>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1000" dirty="0"/>
              <a:t>28	18004	3.37%	3.76%	7.13%	WIRELESSNET-ID-AP WIRELESSNET </a:t>
            </a:r>
            <a:r>
              <a:rPr lang="en-US" sz="1000" dirty="0" err="1"/>
              <a:t>AS,ID,Indonesia</a:t>
            </a:r>
            <a:r>
              <a:rPr lang="en-US" sz="1000" dirty="0"/>
              <a:t>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1000" dirty="0"/>
              <a:t>29	10481	3.30%	2.62%	5.92%	Prima S.A.,</a:t>
            </a:r>
            <a:r>
              <a:rPr lang="en-US" sz="1000" dirty="0" err="1"/>
              <a:t>AR,Argentina</a:t>
            </a:r>
            <a:r>
              <a:rPr lang="en-US" sz="1000" dirty="0"/>
              <a:t> 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sz="1000" dirty="0"/>
              <a:t>30	6400	3.27%	3.08%	6.35%	</a:t>
            </a:r>
            <a:r>
              <a:rPr lang="en-US" sz="1000" dirty="0" err="1"/>
              <a:t>Compa</a:t>
            </a:r>
            <a:r>
              <a:rPr lang="en-US" sz="1000" dirty="0"/>
              <a:t>??a </a:t>
            </a:r>
            <a:r>
              <a:rPr lang="en-US" sz="1000" dirty="0" err="1"/>
              <a:t>Dominicana</a:t>
            </a:r>
            <a:r>
              <a:rPr lang="en-US" sz="1000" dirty="0"/>
              <a:t> de </a:t>
            </a:r>
            <a:r>
              <a:rPr lang="en-US" sz="1000" dirty="0" err="1"/>
              <a:t>Tel?fonos</a:t>
            </a:r>
            <a:r>
              <a:rPr lang="en-US" sz="1000" dirty="0"/>
              <a:t>, C. </a:t>
            </a:r>
            <a:r>
              <a:rPr lang="en-US" sz="1000" dirty="0" err="1"/>
              <a:t>por</a:t>
            </a:r>
            <a:r>
              <a:rPr lang="en-US" sz="1000" dirty="0"/>
              <a:t> A. - </a:t>
            </a:r>
            <a:r>
              <a:rPr lang="en-US" sz="1000" dirty="0" err="1"/>
              <a:t>CODETEL,DO,Dominican</a:t>
            </a:r>
            <a:r>
              <a:rPr lang="en-US" sz="1000" dirty="0"/>
              <a:t> Republic</a:t>
            </a:r>
          </a:p>
          <a:p>
            <a:pPr marL="0" indent="0">
              <a:spcBef>
                <a:spcPts val="100"/>
              </a:spcBef>
              <a:buNone/>
            </a:pPr>
            <a:endParaRPr lang="en-US" sz="1000" dirty="0"/>
          </a:p>
        </p:txBody>
      </p:sp>
      <p:sp>
        <p:nvSpPr>
          <p:cNvPr id="4" name="TextBox 3"/>
          <p:cNvSpPr txBox="1"/>
          <p:nvPr/>
        </p:nvSpPr>
        <p:spPr>
          <a:xfrm>
            <a:off x="6044252" y="4904200"/>
            <a:ext cx="24267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% of users per Origin AS</a:t>
            </a:r>
          </a:p>
          <a:p>
            <a:r>
              <a:rPr lang="en-US" dirty="0"/>
              <a:t>w</a:t>
            </a:r>
            <a:r>
              <a:rPr lang="en-US" dirty="0" smtClean="0"/>
              <a:t>ho increased their use</a:t>
            </a:r>
          </a:p>
          <a:p>
            <a:r>
              <a:rPr lang="en-US" dirty="0"/>
              <a:t>o</a:t>
            </a:r>
            <a:r>
              <a:rPr lang="en-US" dirty="0" smtClean="0"/>
              <a:t>f Google’s</a:t>
            </a:r>
            <a:r>
              <a:rPr lang="en-US" dirty="0"/>
              <a:t> </a:t>
            </a:r>
            <a:r>
              <a:rPr lang="en-US" dirty="0" smtClean="0"/>
              <a:t>Public DNS:</a:t>
            </a:r>
          </a:p>
          <a:p>
            <a:r>
              <a:rPr lang="en-US" dirty="0" smtClean="0"/>
              <a:t>May to September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498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3-10-07 at 9.36.2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56" y="1914502"/>
            <a:ext cx="6381448" cy="308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437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0-06 at 11.17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8516287" cy="6858000"/>
          </a:xfrm>
          <a:prstGeom prst="rect">
            <a:avLst/>
          </a:prstGeom>
        </p:spPr>
      </p:pic>
      <p:sp>
        <p:nvSpPr>
          <p:cNvPr id="2" name="Freeform 1"/>
          <p:cNvSpPr/>
          <p:nvPr/>
        </p:nvSpPr>
        <p:spPr>
          <a:xfrm>
            <a:off x="2191680" y="2382570"/>
            <a:ext cx="5736524" cy="613814"/>
          </a:xfrm>
          <a:custGeom>
            <a:avLst/>
            <a:gdLst>
              <a:gd name="connsiteX0" fmla="*/ 2693772 w 5736524"/>
              <a:gd name="connsiteY0" fmla="*/ 166872 h 613814"/>
              <a:gd name="connsiteX1" fmla="*/ 1321767 w 5736524"/>
              <a:gd name="connsiteY1" fmla="*/ 9270 h 613814"/>
              <a:gd name="connsiteX2" fmla="*/ 320573 w 5736524"/>
              <a:gd name="connsiteY2" fmla="*/ 120519 h 613814"/>
              <a:gd name="connsiteX3" fmla="*/ 227870 w 5736524"/>
              <a:gd name="connsiteY3" fmla="*/ 593325 h 613814"/>
              <a:gd name="connsiteX4" fmla="*/ 3166558 w 5736524"/>
              <a:gd name="connsiteY4" fmla="*/ 528430 h 613814"/>
              <a:gd name="connsiteX5" fmla="*/ 4992809 w 5736524"/>
              <a:gd name="connsiteY5" fmla="*/ 528430 h 613814"/>
              <a:gd name="connsiteX6" fmla="*/ 5725163 w 5736524"/>
              <a:gd name="connsiteY6" fmla="*/ 213226 h 613814"/>
              <a:gd name="connsiteX7" fmla="*/ 4492212 w 5736524"/>
              <a:gd name="connsiteY7" fmla="*/ 129790 h 613814"/>
              <a:gd name="connsiteX8" fmla="*/ 2285879 w 5736524"/>
              <a:gd name="connsiteY8" fmla="*/ 0 h 613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6524" h="613814">
                <a:moveTo>
                  <a:pt x="2693772" y="166872"/>
                </a:moveTo>
                <a:cubicBezTo>
                  <a:pt x="2205536" y="91933"/>
                  <a:pt x="1717300" y="16995"/>
                  <a:pt x="1321767" y="9270"/>
                </a:cubicBezTo>
                <a:cubicBezTo>
                  <a:pt x="926234" y="1545"/>
                  <a:pt x="502889" y="23177"/>
                  <a:pt x="320573" y="120519"/>
                </a:cubicBezTo>
                <a:cubicBezTo>
                  <a:pt x="138257" y="217861"/>
                  <a:pt x="-246461" y="525340"/>
                  <a:pt x="227870" y="593325"/>
                </a:cubicBezTo>
                <a:cubicBezTo>
                  <a:pt x="702201" y="661310"/>
                  <a:pt x="2372402" y="539246"/>
                  <a:pt x="3166558" y="528430"/>
                </a:cubicBezTo>
                <a:cubicBezTo>
                  <a:pt x="3960714" y="517614"/>
                  <a:pt x="4566375" y="580964"/>
                  <a:pt x="4992809" y="528430"/>
                </a:cubicBezTo>
                <a:cubicBezTo>
                  <a:pt x="5419243" y="475896"/>
                  <a:pt x="5808596" y="279666"/>
                  <a:pt x="5725163" y="213226"/>
                </a:cubicBezTo>
                <a:cubicBezTo>
                  <a:pt x="5641730" y="146786"/>
                  <a:pt x="4492212" y="129790"/>
                  <a:pt x="4492212" y="129790"/>
                </a:cubicBezTo>
                <a:lnTo>
                  <a:pt x="2285879" y="0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34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How many of you have done this?</a:t>
            </a:r>
          </a:p>
          <a:p>
            <a:pPr marL="0" indent="0">
              <a:buNone/>
            </a:pPr>
            <a:endParaRPr lang="en-US" dirty="0" smtClean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hnbergHand"/>
                <a:cs typeface="AhnbergHand"/>
              </a:rPr>
              <a:t>And in the last few months did any of you switch it back off again?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42547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Powderfinger Type"/>
                <a:cs typeface="Powderfinger Type"/>
              </a:rPr>
              <a:t>The </a:t>
            </a:r>
            <a:r>
              <a:rPr lang="en-US" dirty="0">
                <a:latin typeface="Powderfinger Type"/>
                <a:cs typeface="Powderfinger Type"/>
              </a:rPr>
              <a:t>M</a:t>
            </a:r>
            <a:r>
              <a:rPr lang="en-US" dirty="0" smtClean="0">
                <a:latin typeface="Powderfinger Type"/>
                <a:cs typeface="Powderfinger Type"/>
              </a:rPr>
              <a:t>easurement </a:t>
            </a:r>
            <a:r>
              <a:rPr lang="en-US" dirty="0">
                <a:latin typeface="Powderfinger Type"/>
                <a:cs typeface="Powderfinger Type"/>
              </a:rPr>
              <a:t>T</a:t>
            </a:r>
            <a:r>
              <a:rPr lang="en-US" dirty="0" smtClean="0">
                <a:latin typeface="Powderfinger Type"/>
                <a:cs typeface="Powderfinger Type"/>
              </a:rPr>
              <a:t>echnique</a:t>
            </a:r>
            <a:endParaRPr lang="en-US" dirty="0">
              <a:latin typeface="Powderfinger Type"/>
              <a:cs typeface="Powderfinger Type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>
                <a:latin typeface="AhnbergHand"/>
                <a:cs typeface="AhnbergHand"/>
              </a:rPr>
              <a:t>Three URLs:</a:t>
            </a:r>
          </a:p>
          <a:p>
            <a:pPr marL="0" indent="0">
              <a:buNone/>
            </a:pPr>
            <a:r>
              <a:rPr lang="en-US" dirty="0">
                <a:latin typeface="AhnbergHand"/>
                <a:cs typeface="AhnbergHand"/>
              </a:rPr>
              <a:t>	</a:t>
            </a:r>
            <a:r>
              <a:rPr lang="en-US" dirty="0" smtClean="0">
                <a:solidFill>
                  <a:srgbClr val="008000"/>
                </a:solidFill>
                <a:latin typeface="AhnbergHand"/>
                <a:cs typeface="AhnbergHand"/>
              </a:rPr>
              <a:t>the good (DNSSEC signed)</a:t>
            </a:r>
          </a:p>
          <a:p>
            <a:pPr marL="0" indent="0">
              <a:buNone/>
            </a:pPr>
            <a:r>
              <a:rPr lang="en-US" dirty="0">
                <a:latin typeface="AhnbergHand"/>
                <a:cs typeface="AhnbergHand"/>
              </a:rPr>
              <a:t>	</a:t>
            </a:r>
            <a:r>
              <a:rPr lang="en-US" dirty="0" smtClean="0">
                <a:solidFill>
                  <a:srgbClr val="FF0000"/>
                </a:solidFill>
                <a:latin typeface="AhnbergHand"/>
                <a:cs typeface="AhnbergHand"/>
              </a:rPr>
              <a:t>the bad (invalid DNSSEC signature)</a:t>
            </a:r>
          </a:p>
          <a:p>
            <a:pPr marL="0" indent="0">
              <a:buNone/>
            </a:pPr>
            <a:r>
              <a:rPr lang="en-US" dirty="0">
                <a:latin typeface="AhnbergHand"/>
                <a:cs typeface="AhnbergHand"/>
              </a:rPr>
              <a:t>	</a:t>
            </a:r>
            <a:r>
              <a:rPr lang="en-US" dirty="0" smtClean="0">
                <a:solidFill>
                  <a:srgbClr val="0000FF"/>
                </a:solidFill>
                <a:latin typeface="AhnbergHand"/>
                <a:cs typeface="AhnbergHand"/>
              </a:rPr>
              <a:t>the control (no DNSSEC at all)</a:t>
            </a:r>
          </a:p>
          <a:p>
            <a:pPr marL="0" indent="0">
              <a:buNone/>
            </a:pPr>
            <a:endParaRPr lang="en-US" dirty="0">
              <a:latin typeface="AhnbergHand"/>
              <a:cs typeface="AhnbergHand"/>
            </a:endParaRPr>
          </a:p>
          <a:p>
            <a:pPr marL="0" indent="0">
              <a:buNone/>
            </a:pPr>
            <a:r>
              <a:rPr lang="en-US" dirty="0" smtClean="0">
                <a:latin typeface="AhnbergHand"/>
                <a:cs typeface="AhnbergHand"/>
              </a:rPr>
              <a:t>And an online ad system to deliver the test to a large pseudo-random set of clients</a:t>
            </a:r>
          </a:p>
        </p:txBody>
      </p:sp>
    </p:spTree>
    <p:extLst>
      <p:ext uri="{BB962C8B-B14F-4D97-AF65-F5344CB8AC3E}">
        <p14:creationId xmlns:p14="http://schemas.microsoft.com/office/powerpoint/2010/main" val="3798438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Powderfinger Type"/>
                <a:cs typeface="Powderfinger Type"/>
              </a:rPr>
              <a:t>The DNS Resolver Model</a:t>
            </a:r>
            <a:endParaRPr lang="en-US" dirty="0">
              <a:latin typeface="Powderfinger Type"/>
              <a:cs typeface="Powderfinger Type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6566" b="65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20202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Powderfinger Type"/>
                <a:cs typeface="Powderfinger Type"/>
              </a:rPr>
              <a:t>The Web Fetch Model</a:t>
            </a:r>
            <a:endParaRPr lang="en-US" dirty="0">
              <a:latin typeface="Powderfinger Type"/>
              <a:cs typeface="Powderfinger Type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6566" b="6566"/>
          <a:stretch>
            <a:fillRect/>
          </a:stretch>
        </p:blipFill>
        <p:spPr/>
      </p:pic>
      <p:sp>
        <p:nvSpPr>
          <p:cNvPr id="3" name="Rectangle 2"/>
          <p:cNvSpPr/>
          <p:nvPr/>
        </p:nvSpPr>
        <p:spPr>
          <a:xfrm>
            <a:off x="1418357" y="1334981"/>
            <a:ext cx="5172832" cy="47911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1575952" y="2821526"/>
            <a:ext cx="4927372" cy="851617"/>
          </a:xfrm>
          <a:custGeom>
            <a:avLst/>
            <a:gdLst>
              <a:gd name="connsiteX0" fmla="*/ 0 w 4927372"/>
              <a:gd name="connsiteY0" fmla="*/ 52391 h 851617"/>
              <a:gd name="connsiteX1" fmla="*/ 3476366 w 4927372"/>
              <a:gd name="connsiteY1" fmla="*/ 80203 h 851617"/>
              <a:gd name="connsiteX2" fmla="*/ 4839101 w 4927372"/>
              <a:gd name="connsiteY2" fmla="*/ 812588 h 851617"/>
              <a:gd name="connsiteX3" fmla="*/ 4802020 w 4927372"/>
              <a:gd name="connsiteY3" fmla="*/ 673528 h 851617"/>
              <a:gd name="connsiteX4" fmla="*/ 4876182 w 4927372"/>
              <a:gd name="connsiteY4" fmla="*/ 831130 h 851617"/>
              <a:gd name="connsiteX5" fmla="*/ 4672236 w 4927372"/>
              <a:gd name="connsiteY5" fmla="*/ 849671 h 85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7372" h="851617">
                <a:moveTo>
                  <a:pt x="0" y="52391"/>
                </a:moveTo>
                <a:cubicBezTo>
                  <a:pt x="1334924" y="2947"/>
                  <a:pt x="2669849" y="-46496"/>
                  <a:pt x="3476366" y="80203"/>
                </a:cubicBezTo>
                <a:cubicBezTo>
                  <a:pt x="4282883" y="206902"/>
                  <a:pt x="4618159" y="713701"/>
                  <a:pt x="4839101" y="812588"/>
                </a:cubicBezTo>
                <a:cubicBezTo>
                  <a:pt x="5060043" y="911475"/>
                  <a:pt x="4795840" y="670438"/>
                  <a:pt x="4802020" y="673528"/>
                </a:cubicBezTo>
                <a:cubicBezTo>
                  <a:pt x="4808200" y="676618"/>
                  <a:pt x="4897813" y="801773"/>
                  <a:pt x="4876182" y="831130"/>
                </a:cubicBezTo>
                <a:cubicBezTo>
                  <a:pt x="4854551" y="860487"/>
                  <a:pt x="4672236" y="849671"/>
                  <a:pt x="4672236" y="849671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492520" y="3519784"/>
            <a:ext cx="4921282" cy="485158"/>
          </a:xfrm>
          <a:custGeom>
            <a:avLst/>
            <a:gdLst>
              <a:gd name="connsiteX0" fmla="*/ 0 w 4921282"/>
              <a:gd name="connsiteY0" fmla="*/ 234849 h 485158"/>
              <a:gd name="connsiteX1" fmla="*/ 2744011 w 4921282"/>
              <a:gd name="connsiteY1" fmla="*/ 3082 h 485158"/>
              <a:gd name="connsiteX2" fmla="*/ 4783478 w 4921282"/>
              <a:gd name="connsiteY2" fmla="*/ 383181 h 485158"/>
              <a:gd name="connsiteX3" fmla="*/ 4755668 w 4921282"/>
              <a:gd name="connsiteY3" fmla="*/ 318286 h 485158"/>
              <a:gd name="connsiteX4" fmla="*/ 4913263 w 4921282"/>
              <a:gd name="connsiteY4" fmla="*/ 429534 h 485158"/>
              <a:gd name="connsiteX5" fmla="*/ 4746397 w 4921282"/>
              <a:gd name="connsiteY5" fmla="*/ 485158 h 48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1282" h="485158">
                <a:moveTo>
                  <a:pt x="0" y="234849"/>
                </a:moveTo>
                <a:cubicBezTo>
                  <a:pt x="973382" y="106604"/>
                  <a:pt x="1946765" y="-21640"/>
                  <a:pt x="2744011" y="3082"/>
                </a:cubicBezTo>
                <a:cubicBezTo>
                  <a:pt x="3541257" y="27804"/>
                  <a:pt x="4448202" y="330647"/>
                  <a:pt x="4783478" y="383181"/>
                </a:cubicBezTo>
                <a:cubicBezTo>
                  <a:pt x="5118754" y="435715"/>
                  <a:pt x="4734037" y="310561"/>
                  <a:pt x="4755668" y="318286"/>
                </a:cubicBezTo>
                <a:cubicBezTo>
                  <a:pt x="4777299" y="326011"/>
                  <a:pt x="4914808" y="401722"/>
                  <a:pt x="4913263" y="429534"/>
                </a:cubicBezTo>
                <a:cubicBezTo>
                  <a:pt x="4911718" y="457346"/>
                  <a:pt x="4746397" y="485158"/>
                  <a:pt x="4746397" y="485158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409087" y="4160391"/>
            <a:ext cx="5099122" cy="438166"/>
          </a:xfrm>
          <a:custGeom>
            <a:avLst/>
            <a:gdLst>
              <a:gd name="connsiteX0" fmla="*/ 0 w 5099122"/>
              <a:gd name="connsiteY0" fmla="*/ 150484 h 438166"/>
              <a:gd name="connsiteX1" fmla="*/ 3643231 w 5099122"/>
              <a:gd name="connsiteY1" fmla="*/ 437876 h 438166"/>
              <a:gd name="connsiteX2" fmla="*/ 4894722 w 5099122"/>
              <a:gd name="connsiteY2" fmla="*/ 104131 h 438166"/>
              <a:gd name="connsiteX3" fmla="*/ 4783479 w 5099122"/>
              <a:gd name="connsiteY3" fmla="*/ 2153 h 438166"/>
              <a:gd name="connsiteX4" fmla="*/ 5098669 w 5099122"/>
              <a:gd name="connsiteY4" fmla="*/ 48507 h 438166"/>
              <a:gd name="connsiteX5" fmla="*/ 4839101 w 5099122"/>
              <a:gd name="connsiteY5" fmla="*/ 206108 h 43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99122" h="438166">
                <a:moveTo>
                  <a:pt x="0" y="150484"/>
                </a:moveTo>
                <a:cubicBezTo>
                  <a:pt x="1413722" y="298042"/>
                  <a:pt x="2827444" y="445601"/>
                  <a:pt x="3643231" y="437876"/>
                </a:cubicBezTo>
                <a:cubicBezTo>
                  <a:pt x="4459018" y="430151"/>
                  <a:pt x="4704681" y="176751"/>
                  <a:pt x="4894722" y="104131"/>
                </a:cubicBezTo>
                <a:cubicBezTo>
                  <a:pt x="5084763" y="31511"/>
                  <a:pt x="4749488" y="11424"/>
                  <a:pt x="4783479" y="2153"/>
                </a:cubicBezTo>
                <a:cubicBezTo>
                  <a:pt x="4817470" y="-7118"/>
                  <a:pt x="5089399" y="14514"/>
                  <a:pt x="5098669" y="48507"/>
                </a:cubicBezTo>
                <a:cubicBezTo>
                  <a:pt x="5107939" y="82499"/>
                  <a:pt x="4973520" y="144303"/>
                  <a:pt x="4839101" y="206108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548141" y="4454083"/>
            <a:ext cx="4986733" cy="884314"/>
          </a:xfrm>
          <a:custGeom>
            <a:avLst/>
            <a:gdLst>
              <a:gd name="connsiteX0" fmla="*/ 0 w 4986733"/>
              <a:gd name="connsiteY0" fmla="*/ 709697 h 884314"/>
              <a:gd name="connsiteX1" fmla="*/ 3337311 w 4986733"/>
              <a:gd name="connsiteY1" fmla="*/ 839486 h 884314"/>
              <a:gd name="connsiteX2" fmla="*/ 4950345 w 4986733"/>
              <a:gd name="connsiteY2" fmla="*/ 32936 h 884314"/>
              <a:gd name="connsiteX3" fmla="*/ 4496100 w 4986733"/>
              <a:gd name="connsiteY3" fmla="*/ 144184 h 884314"/>
              <a:gd name="connsiteX4" fmla="*/ 4894723 w 4986733"/>
              <a:gd name="connsiteY4" fmla="*/ 32936 h 884314"/>
              <a:gd name="connsiteX5" fmla="*/ 4922534 w 4986733"/>
              <a:gd name="connsiteY5" fmla="*/ 283244 h 88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86733" h="884314">
                <a:moveTo>
                  <a:pt x="0" y="709697"/>
                </a:moveTo>
                <a:cubicBezTo>
                  <a:pt x="1256127" y="830988"/>
                  <a:pt x="2512254" y="952279"/>
                  <a:pt x="3337311" y="839486"/>
                </a:cubicBezTo>
                <a:cubicBezTo>
                  <a:pt x="4162368" y="726693"/>
                  <a:pt x="4757214" y="148820"/>
                  <a:pt x="4950345" y="32936"/>
                </a:cubicBezTo>
                <a:cubicBezTo>
                  <a:pt x="5143476" y="-82948"/>
                  <a:pt x="4505370" y="144184"/>
                  <a:pt x="4496100" y="144184"/>
                </a:cubicBezTo>
                <a:cubicBezTo>
                  <a:pt x="4486830" y="144184"/>
                  <a:pt x="4823651" y="9759"/>
                  <a:pt x="4894723" y="32936"/>
                </a:cubicBezTo>
                <a:cubicBezTo>
                  <a:pt x="4965795" y="56113"/>
                  <a:pt x="4922534" y="283244"/>
                  <a:pt x="4922534" y="283244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021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6566" b="6566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Powderfinger Type"/>
                <a:cs typeface="Powderfinger Type"/>
              </a:rPr>
              <a:t>Matching Client to Resolver</a:t>
            </a:r>
            <a:endParaRPr lang="en-US" dirty="0">
              <a:latin typeface="Powderfinger Type"/>
              <a:cs typeface="Powderfinger Type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575952" y="2821526"/>
            <a:ext cx="4927372" cy="851617"/>
          </a:xfrm>
          <a:custGeom>
            <a:avLst/>
            <a:gdLst>
              <a:gd name="connsiteX0" fmla="*/ 0 w 4927372"/>
              <a:gd name="connsiteY0" fmla="*/ 52391 h 851617"/>
              <a:gd name="connsiteX1" fmla="*/ 3476366 w 4927372"/>
              <a:gd name="connsiteY1" fmla="*/ 80203 h 851617"/>
              <a:gd name="connsiteX2" fmla="*/ 4839101 w 4927372"/>
              <a:gd name="connsiteY2" fmla="*/ 812588 h 851617"/>
              <a:gd name="connsiteX3" fmla="*/ 4802020 w 4927372"/>
              <a:gd name="connsiteY3" fmla="*/ 673528 h 851617"/>
              <a:gd name="connsiteX4" fmla="*/ 4876182 w 4927372"/>
              <a:gd name="connsiteY4" fmla="*/ 831130 h 851617"/>
              <a:gd name="connsiteX5" fmla="*/ 4672236 w 4927372"/>
              <a:gd name="connsiteY5" fmla="*/ 849671 h 851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7372" h="851617">
                <a:moveTo>
                  <a:pt x="0" y="52391"/>
                </a:moveTo>
                <a:cubicBezTo>
                  <a:pt x="1334924" y="2947"/>
                  <a:pt x="2669849" y="-46496"/>
                  <a:pt x="3476366" y="80203"/>
                </a:cubicBezTo>
                <a:cubicBezTo>
                  <a:pt x="4282883" y="206902"/>
                  <a:pt x="4618159" y="713701"/>
                  <a:pt x="4839101" y="812588"/>
                </a:cubicBezTo>
                <a:cubicBezTo>
                  <a:pt x="5060043" y="911475"/>
                  <a:pt x="4795840" y="670438"/>
                  <a:pt x="4802020" y="673528"/>
                </a:cubicBezTo>
                <a:cubicBezTo>
                  <a:pt x="4808200" y="676618"/>
                  <a:pt x="4897813" y="801773"/>
                  <a:pt x="4876182" y="831130"/>
                </a:cubicBezTo>
                <a:cubicBezTo>
                  <a:pt x="4854551" y="860487"/>
                  <a:pt x="4672236" y="849671"/>
                  <a:pt x="4672236" y="849671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492520" y="3519784"/>
            <a:ext cx="4921282" cy="485158"/>
          </a:xfrm>
          <a:custGeom>
            <a:avLst/>
            <a:gdLst>
              <a:gd name="connsiteX0" fmla="*/ 0 w 4921282"/>
              <a:gd name="connsiteY0" fmla="*/ 234849 h 485158"/>
              <a:gd name="connsiteX1" fmla="*/ 2744011 w 4921282"/>
              <a:gd name="connsiteY1" fmla="*/ 3082 h 485158"/>
              <a:gd name="connsiteX2" fmla="*/ 4783478 w 4921282"/>
              <a:gd name="connsiteY2" fmla="*/ 383181 h 485158"/>
              <a:gd name="connsiteX3" fmla="*/ 4755668 w 4921282"/>
              <a:gd name="connsiteY3" fmla="*/ 318286 h 485158"/>
              <a:gd name="connsiteX4" fmla="*/ 4913263 w 4921282"/>
              <a:gd name="connsiteY4" fmla="*/ 429534 h 485158"/>
              <a:gd name="connsiteX5" fmla="*/ 4746397 w 4921282"/>
              <a:gd name="connsiteY5" fmla="*/ 485158 h 485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1282" h="485158">
                <a:moveTo>
                  <a:pt x="0" y="234849"/>
                </a:moveTo>
                <a:cubicBezTo>
                  <a:pt x="973382" y="106604"/>
                  <a:pt x="1946765" y="-21640"/>
                  <a:pt x="2744011" y="3082"/>
                </a:cubicBezTo>
                <a:cubicBezTo>
                  <a:pt x="3541257" y="27804"/>
                  <a:pt x="4448202" y="330647"/>
                  <a:pt x="4783478" y="383181"/>
                </a:cubicBezTo>
                <a:cubicBezTo>
                  <a:pt x="5118754" y="435715"/>
                  <a:pt x="4734037" y="310561"/>
                  <a:pt x="4755668" y="318286"/>
                </a:cubicBezTo>
                <a:cubicBezTo>
                  <a:pt x="4777299" y="326011"/>
                  <a:pt x="4914808" y="401722"/>
                  <a:pt x="4913263" y="429534"/>
                </a:cubicBezTo>
                <a:cubicBezTo>
                  <a:pt x="4911718" y="457346"/>
                  <a:pt x="4746397" y="485158"/>
                  <a:pt x="4746397" y="485158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409087" y="4160391"/>
            <a:ext cx="5099122" cy="438166"/>
          </a:xfrm>
          <a:custGeom>
            <a:avLst/>
            <a:gdLst>
              <a:gd name="connsiteX0" fmla="*/ 0 w 5099122"/>
              <a:gd name="connsiteY0" fmla="*/ 150484 h 438166"/>
              <a:gd name="connsiteX1" fmla="*/ 3643231 w 5099122"/>
              <a:gd name="connsiteY1" fmla="*/ 437876 h 438166"/>
              <a:gd name="connsiteX2" fmla="*/ 4894722 w 5099122"/>
              <a:gd name="connsiteY2" fmla="*/ 104131 h 438166"/>
              <a:gd name="connsiteX3" fmla="*/ 4783479 w 5099122"/>
              <a:gd name="connsiteY3" fmla="*/ 2153 h 438166"/>
              <a:gd name="connsiteX4" fmla="*/ 5098669 w 5099122"/>
              <a:gd name="connsiteY4" fmla="*/ 48507 h 438166"/>
              <a:gd name="connsiteX5" fmla="*/ 4839101 w 5099122"/>
              <a:gd name="connsiteY5" fmla="*/ 206108 h 43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99122" h="438166">
                <a:moveTo>
                  <a:pt x="0" y="150484"/>
                </a:moveTo>
                <a:cubicBezTo>
                  <a:pt x="1413722" y="298042"/>
                  <a:pt x="2827444" y="445601"/>
                  <a:pt x="3643231" y="437876"/>
                </a:cubicBezTo>
                <a:cubicBezTo>
                  <a:pt x="4459018" y="430151"/>
                  <a:pt x="4704681" y="176751"/>
                  <a:pt x="4894722" y="104131"/>
                </a:cubicBezTo>
                <a:cubicBezTo>
                  <a:pt x="5084763" y="31511"/>
                  <a:pt x="4749488" y="11424"/>
                  <a:pt x="4783479" y="2153"/>
                </a:cubicBezTo>
                <a:cubicBezTo>
                  <a:pt x="4817470" y="-7118"/>
                  <a:pt x="5089399" y="14514"/>
                  <a:pt x="5098669" y="48507"/>
                </a:cubicBezTo>
                <a:cubicBezTo>
                  <a:pt x="5107939" y="82499"/>
                  <a:pt x="4973520" y="144303"/>
                  <a:pt x="4839101" y="206108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548141" y="4454083"/>
            <a:ext cx="4986733" cy="884314"/>
          </a:xfrm>
          <a:custGeom>
            <a:avLst/>
            <a:gdLst>
              <a:gd name="connsiteX0" fmla="*/ 0 w 4986733"/>
              <a:gd name="connsiteY0" fmla="*/ 709697 h 884314"/>
              <a:gd name="connsiteX1" fmla="*/ 3337311 w 4986733"/>
              <a:gd name="connsiteY1" fmla="*/ 839486 h 884314"/>
              <a:gd name="connsiteX2" fmla="*/ 4950345 w 4986733"/>
              <a:gd name="connsiteY2" fmla="*/ 32936 h 884314"/>
              <a:gd name="connsiteX3" fmla="*/ 4496100 w 4986733"/>
              <a:gd name="connsiteY3" fmla="*/ 144184 h 884314"/>
              <a:gd name="connsiteX4" fmla="*/ 4894723 w 4986733"/>
              <a:gd name="connsiteY4" fmla="*/ 32936 h 884314"/>
              <a:gd name="connsiteX5" fmla="*/ 4922534 w 4986733"/>
              <a:gd name="connsiteY5" fmla="*/ 283244 h 88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86733" h="884314">
                <a:moveTo>
                  <a:pt x="0" y="709697"/>
                </a:moveTo>
                <a:cubicBezTo>
                  <a:pt x="1256127" y="830988"/>
                  <a:pt x="2512254" y="952279"/>
                  <a:pt x="3337311" y="839486"/>
                </a:cubicBezTo>
                <a:cubicBezTo>
                  <a:pt x="4162368" y="726693"/>
                  <a:pt x="4757214" y="148820"/>
                  <a:pt x="4950345" y="32936"/>
                </a:cubicBezTo>
                <a:cubicBezTo>
                  <a:pt x="5143476" y="-82948"/>
                  <a:pt x="4505370" y="144184"/>
                  <a:pt x="4496100" y="144184"/>
                </a:cubicBezTo>
                <a:cubicBezTo>
                  <a:pt x="4486830" y="144184"/>
                  <a:pt x="4823651" y="9759"/>
                  <a:pt x="4894723" y="32936"/>
                </a:cubicBezTo>
                <a:cubicBezTo>
                  <a:pt x="4965795" y="56113"/>
                  <a:pt x="4922534" y="283244"/>
                  <a:pt x="4922534" y="283244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35792" y="1600200"/>
            <a:ext cx="5172832" cy="479118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4495064" y="2065809"/>
            <a:ext cx="1039471" cy="714422"/>
            <a:chOff x="4495064" y="2065809"/>
            <a:chExt cx="1039471" cy="714422"/>
          </a:xfrm>
        </p:grpSpPr>
        <p:sp>
          <p:nvSpPr>
            <p:cNvPr id="9" name="TextBox 8"/>
            <p:cNvSpPr txBox="1"/>
            <p:nvPr/>
          </p:nvSpPr>
          <p:spPr>
            <a:xfrm>
              <a:off x="4581762" y="2177081"/>
              <a:ext cx="8600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984807"/>
                  </a:solidFill>
                  <a:latin typeface="AhnbergHand"/>
                  <a:cs typeface="AhnbergHand"/>
                </a:rPr>
                <a:t>DNS</a:t>
              </a:r>
            </a:p>
            <a:p>
              <a:pPr algn="ctr"/>
              <a:r>
                <a:rPr lang="en-US" sz="1200" dirty="0" smtClean="0">
                  <a:solidFill>
                    <a:srgbClr val="984807"/>
                  </a:solidFill>
                  <a:latin typeface="AhnbergHand"/>
                  <a:cs typeface="AhnbergHand"/>
                </a:rPr>
                <a:t>Resolver</a:t>
              </a:r>
              <a:endParaRPr lang="en-US" sz="1200" dirty="0">
                <a:solidFill>
                  <a:srgbClr val="984807"/>
                </a:solidFill>
                <a:latin typeface="AhnbergHand"/>
                <a:cs typeface="AhnbergHand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4495064" y="2065809"/>
              <a:ext cx="1039471" cy="714422"/>
            </a:xfrm>
            <a:custGeom>
              <a:avLst/>
              <a:gdLst>
                <a:gd name="connsiteX0" fmla="*/ 47387 w 1039471"/>
                <a:gd name="connsiteY0" fmla="*/ 29369 h 714422"/>
                <a:gd name="connsiteX1" fmla="*/ 65927 w 1039471"/>
                <a:gd name="connsiteY1" fmla="*/ 631964 h 714422"/>
                <a:gd name="connsiteX2" fmla="*/ 65927 w 1039471"/>
                <a:gd name="connsiteY2" fmla="*/ 659776 h 714422"/>
                <a:gd name="connsiteX3" fmla="*/ 965147 w 1039471"/>
                <a:gd name="connsiteY3" fmla="*/ 604152 h 714422"/>
                <a:gd name="connsiteX4" fmla="*/ 983688 w 1039471"/>
                <a:gd name="connsiteY4" fmla="*/ 687588 h 714422"/>
                <a:gd name="connsiteX5" fmla="*/ 937336 w 1039471"/>
                <a:gd name="connsiteY5" fmla="*/ 57181 h 714422"/>
                <a:gd name="connsiteX6" fmla="*/ 946606 w 1039471"/>
                <a:gd name="connsiteY6" fmla="*/ 29369 h 714422"/>
                <a:gd name="connsiteX7" fmla="*/ 112279 w 1039471"/>
                <a:gd name="connsiteY7" fmla="*/ 57181 h 714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9471" h="714422">
                  <a:moveTo>
                    <a:pt x="47387" y="29369"/>
                  </a:moveTo>
                  <a:cubicBezTo>
                    <a:pt x="55112" y="278132"/>
                    <a:pt x="62837" y="526896"/>
                    <a:pt x="65927" y="631964"/>
                  </a:cubicBezTo>
                  <a:cubicBezTo>
                    <a:pt x="69017" y="737032"/>
                    <a:pt x="-83943" y="664411"/>
                    <a:pt x="65927" y="659776"/>
                  </a:cubicBezTo>
                  <a:cubicBezTo>
                    <a:pt x="215797" y="655141"/>
                    <a:pt x="812187" y="599517"/>
                    <a:pt x="965147" y="604152"/>
                  </a:cubicBezTo>
                  <a:cubicBezTo>
                    <a:pt x="1118107" y="608787"/>
                    <a:pt x="988323" y="778750"/>
                    <a:pt x="983688" y="687588"/>
                  </a:cubicBezTo>
                  <a:cubicBezTo>
                    <a:pt x="979053" y="596426"/>
                    <a:pt x="943516" y="166884"/>
                    <a:pt x="937336" y="57181"/>
                  </a:cubicBezTo>
                  <a:cubicBezTo>
                    <a:pt x="931156" y="-52522"/>
                    <a:pt x="1084115" y="29369"/>
                    <a:pt x="946606" y="29369"/>
                  </a:cubicBezTo>
                  <a:cubicBezTo>
                    <a:pt x="809097" y="29369"/>
                    <a:pt x="112279" y="57181"/>
                    <a:pt x="112279" y="57181"/>
                  </a:cubicBezTo>
                </a:path>
              </a:pathLst>
            </a:cu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637382" y="3261788"/>
            <a:ext cx="860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984807"/>
                </a:solidFill>
                <a:latin typeface="AhnbergHand"/>
                <a:cs typeface="AhnbergHand"/>
              </a:rPr>
              <a:t>DNS</a:t>
            </a:r>
          </a:p>
          <a:p>
            <a:pPr algn="ctr"/>
            <a:r>
              <a:rPr lang="en-US" sz="1200" dirty="0" smtClean="0">
                <a:solidFill>
                  <a:srgbClr val="984807"/>
                </a:solidFill>
                <a:latin typeface="AhnbergHand"/>
                <a:cs typeface="AhnbergHand"/>
              </a:rPr>
              <a:t>Resolver</a:t>
            </a:r>
            <a:endParaRPr lang="en-US" sz="1200" dirty="0">
              <a:solidFill>
                <a:srgbClr val="984807"/>
              </a:solidFill>
              <a:latin typeface="AhnbergHand"/>
              <a:cs typeface="AhnbergHand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4550684" y="3150516"/>
            <a:ext cx="1039471" cy="714422"/>
          </a:xfrm>
          <a:custGeom>
            <a:avLst/>
            <a:gdLst>
              <a:gd name="connsiteX0" fmla="*/ 47387 w 1039471"/>
              <a:gd name="connsiteY0" fmla="*/ 29369 h 714422"/>
              <a:gd name="connsiteX1" fmla="*/ 65927 w 1039471"/>
              <a:gd name="connsiteY1" fmla="*/ 631964 h 714422"/>
              <a:gd name="connsiteX2" fmla="*/ 65927 w 1039471"/>
              <a:gd name="connsiteY2" fmla="*/ 659776 h 714422"/>
              <a:gd name="connsiteX3" fmla="*/ 965147 w 1039471"/>
              <a:gd name="connsiteY3" fmla="*/ 604152 h 714422"/>
              <a:gd name="connsiteX4" fmla="*/ 983688 w 1039471"/>
              <a:gd name="connsiteY4" fmla="*/ 687588 h 714422"/>
              <a:gd name="connsiteX5" fmla="*/ 937336 w 1039471"/>
              <a:gd name="connsiteY5" fmla="*/ 57181 h 714422"/>
              <a:gd name="connsiteX6" fmla="*/ 946606 w 1039471"/>
              <a:gd name="connsiteY6" fmla="*/ 29369 h 714422"/>
              <a:gd name="connsiteX7" fmla="*/ 112279 w 1039471"/>
              <a:gd name="connsiteY7" fmla="*/ 57181 h 714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9471" h="714422">
                <a:moveTo>
                  <a:pt x="47387" y="29369"/>
                </a:moveTo>
                <a:cubicBezTo>
                  <a:pt x="55112" y="278132"/>
                  <a:pt x="62837" y="526896"/>
                  <a:pt x="65927" y="631964"/>
                </a:cubicBezTo>
                <a:cubicBezTo>
                  <a:pt x="69017" y="737032"/>
                  <a:pt x="-83943" y="664411"/>
                  <a:pt x="65927" y="659776"/>
                </a:cubicBezTo>
                <a:cubicBezTo>
                  <a:pt x="215797" y="655141"/>
                  <a:pt x="812187" y="599517"/>
                  <a:pt x="965147" y="604152"/>
                </a:cubicBezTo>
                <a:cubicBezTo>
                  <a:pt x="1118107" y="608787"/>
                  <a:pt x="988323" y="778750"/>
                  <a:pt x="983688" y="687588"/>
                </a:cubicBezTo>
                <a:cubicBezTo>
                  <a:pt x="979053" y="596426"/>
                  <a:pt x="943516" y="166884"/>
                  <a:pt x="937336" y="57181"/>
                </a:cubicBezTo>
                <a:cubicBezTo>
                  <a:pt x="931156" y="-52522"/>
                  <a:pt x="1084115" y="29369"/>
                  <a:pt x="946606" y="29369"/>
                </a:cubicBezTo>
                <a:cubicBezTo>
                  <a:pt x="809097" y="29369"/>
                  <a:pt x="112279" y="57181"/>
                  <a:pt x="112279" y="57181"/>
                </a:cubicBezTo>
              </a:path>
            </a:pathLst>
          </a:cu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4457984" y="4125820"/>
            <a:ext cx="1039471" cy="714422"/>
            <a:chOff x="4495064" y="2065809"/>
            <a:chExt cx="1039471" cy="714422"/>
          </a:xfrm>
        </p:grpSpPr>
        <p:sp>
          <p:nvSpPr>
            <p:cNvPr id="23" name="TextBox 22"/>
            <p:cNvSpPr txBox="1"/>
            <p:nvPr/>
          </p:nvSpPr>
          <p:spPr>
            <a:xfrm>
              <a:off x="4581762" y="2177081"/>
              <a:ext cx="8600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984807"/>
                  </a:solidFill>
                  <a:latin typeface="AhnbergHand"/>
                  <a:cs typeface="AhnbergHand"/>
                </a:rPr>
                <a:t>DNS</a:t>
              </a:r>
            </a:p>
            <a:p>
              <a:pPr algn="ctr"/>
              <a:r>
                <a:rPr lang="en-US" sz="1200" dirty="0" smtClean="0">
                  <a:solidFill>
                    <a:srgbClr val="984807"/>
                  </a:solidFill>
                  <a:latin typeface="AhnbergHand"/>
                  <a:cs typeface="AhnbergHand"/>
                </a:rPr>
                <a:t>Resolver</a:t>
              </a:r>
              <a:endParaRPr lang="en-US" sz="1200" dirty="0">
                <a:solidFill>
                  <a:srgbClr val="984807"/>
                </a:solidFill>
                <a:latin typeface="AhnbergHand"/>
                <a:cs typeface="AhnbergHand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4495064" y="2065809"/>
              <a:ext cx="1039471" cy="714422"/>
            </a:xfrm>
            <a:custGeom>
              <a:avLst/>
              <a:gdLst>
                <a:gd name="connsiteX0" fmla="*/ 47387 w 1039471"/>
                <a:gd name="connsiteY0" fmla="*/ 29369 h 714422"/>
                <a:gd name="connsiteX1" fmla="*/ 65927 w 1039471"/>
                <a:gd name="connsiteY1" fmla="*/ 631964 h 714422"/>
                <a:gd name="connsiteX2" fmla="*/ 65927 w 1039471"/>
                <a:gd name="connsiteY2" fmla="*/ 659776 h 714422"/>
                <a:gd name="connsiteX3" fmla="*/ 965147 w 1039471"/>
                <a:gd name="connsiteY3" fmla="*/ 604152 h 714422"/>
                <a:gd name="connsiteX4" fmla="*/ 983688 w 1039471"/>
                <a:gd name="connsiteY4" fmla="*/ 687588 h 714422"/>
                <a:gd name="connsiteX5" fmla="*/ 937336 w 1039471"/>
                <a:gd name="connsiteY5" fmla="*/ 57181 h 714422"/>
                <a:gd name="connsiteX6" fmla="*/ 946606 w 1039471"/>
                <a:gd name="connsiteY6" fmla="*/ 29369 h 714422"/>
                <a:gd name="connsiteX7" fmla="*/ 112279 w 1039471"/>
                <a:gd name="connsiteY7" fmla="*/ 57181 h 714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9471" h="714422">
                  <a:moveTo>
                    <a:pt x="47387" y="29369"/>
                  </a:moveTo>
                  <a:cubicBezTo>
                    <a:pt x="55112" y="278132"/>
                    <a:pt x="62837" y="526896"/>
                    <a:pt x="65927" y="631964"/>
                  </a:cubicBezTo>
                  <a:cubicBezTo>
                    <a:pt x="69017" y="737032"/>
                    <a:pt x="-83943" y="664411"/>
                    <a:pt x="65927" y="659776"/>
                  </a:cubicBezTo>
                  <a:cubicBezTo>
                    <a:pt x="215797" y="655141"/>
                    <a:pt x="812187" y="599517"/>
                    <a:pt x="965147" y="604152"/>
                  </a:cubicBezTo>
                  <a:cubicBezTo>
                    <a:pt x="1118107" y="608787"/>
                    <a:pt x="988323" y="778750"/>
                    <a:pt x="983688" y="687588"/>
                  </a:cubicBezTo>
                  <a:cubicBezTo>
                    <a:pt x="979053" y="596426"/>
                    <a:pt x="943516" y="166884"/>
                    <a:pt x="937336" y="57181"/>
                  </a:cubicBezTo>
                  <a:cubicBezTo>
                    <a:pt x="931156" y="-52522"/>
                    <a:pt x="1084115" y="29369"/>
                    <a:pt x="946606" y="29369"/>
                  </a:cubicBezTo>
                  <a:cubicBezTo>
                    <a:pt x="809097" y="29369"/>
                    <a:pt x="112279" y="57181"/>
                    <a:pt x="112279" y="57181"/>
                  </a:cubicBezTo>
                </a:path>
              </a:pathLst>
            </a:cu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117646" y="5073585"/>
            <a:ext cx="1039471" cy="714422"/>
            <a:chOff x="4495064" y="2065809"/>
            <a:chExt cx="1039471" cy="714422"/>
          </a:xfrm>
        </p:grpSpPr>
        <p:sp>
          <p:nvSpPr>
            <p:cNvPr id="26" name="TextBox 25"/>
            <p:cNvSpPr txBox="1"/>
            <p:nvPr/>
          </p:nvSpPr>
          <p:spPr>
            <a:xfrm>
              <a:off x="4581762" y="2177081"/>
              <a:ext cx="8600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984807"/>
                  </a:solidFill>
                  <a:latin typeface="AhnbergHand"/>
                  <a:cs typeface="AhnbergHand"/>
                </a:rPr>
                <a:t>DNS</a:t>
              </a:r>
            </a:p>
            <a:p>
              <a:pPr algn="ctr"/>
              <a:r>
                <a:rPr lang="en-US" sz="1200" dirty="0" smtClean="0">
                  <a:solidFill>
                    <a:srgbClr val="984807"/>
                  </a:solidFill>
                  <a:latin typeface="AhnbergHand"/>
                  <a:cs typeface="AhnbergHand"/>
                </a:rPr>
                <a:t>Resolver</a:t>
              </a:r>
              <a:endParaRPr lang="en-US" sz="1200" dirty="0">
                <a:solidFill>
                  <a:srgbClr val="984807"/>
                </a:solidFill>
                <a:latin typeface="AhnbergHand"/>
                <a:cs typeface="AhnbergHand"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>
              <a:off x="4495064" y="2065809"/>
              <a:ext cx="1039471" cy="714422"/>
            </a:xfrm>
            <a:custGeom>
              <a:avLst/>
              <a:gdLst>
                <a:gd name="connsiteX0" fmla="*/ 47387 w 1039471"/>
                <a:gd name="connsiteY0" fmla="*/ 29369 h 714422"/>
                <a:gd name="connsiteX1" fmla="*/ 65927 w 1039471"/>
                <a:gd name="connsiteY1" fmla="*/ 631964 h 714422"/>
                <a:gd name="connsiteX2" fmla="*/ 65927 w 1039471"/>
                <a:gd name="connsiteY2" fmla="*/ 659776 h 714422"/>
                <a:gd name="connsiteX3" fmla="*/ 965147 w 1039471"/>
                <a:gd name="connsiteY3" fmla="*/ 604152 h 714422"/>
                <a:gd name="connsiteX4" fmla="*/ 983688 w 1039471"/>
                <a:gd name="connsiteY4" fmla="*/ 687588 h 714422"/>
                <a:gd name="connsiteX5" fmla="*/ 937336 w 1039471"/>
                <a:gd name="connsiteY5" fmla="*/ 57181 h 714422"/>
                <a:gd name="connsiteX6" fmla="*/ 946606 w 1039471"/>
                <a:gd name="connsiteY6" fmla="*/ 29369 h 714422"/>
                <a:gd name="connsiteX7" fmla="*/ 112279 w 1039471"/>
                <a:gd name="connsiteY7" fmla="*/ 57181 h 714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9471" h="714422">
                  <a:moveTo>
                    <a:pt x="47387" y="29369"/>
                  </a:moveTo>
                  <a:cubicBezTo>
                    <a:pt x="55112" y="278132"/>
                    <a:pt x="62837" y="526896"/>
                    <a:pt x="65927" y="631964"/>
                  </a:cubicBezTo>
                  <a:cubicBezTo>
                    <a:pt x="69017" y="737032"/>
                    <a:pt x="-83943" y="664411"/>
                    <a:pt x="65927" y="659776"/>
                  </a:cubicBezTo>
                  <a:cubicBezTo>
                    <a:pt x="215797" y="655141"/>
                    <a:pt x="812187" y="599517"/>
                    <a:pt x="965147" y="604152"/>
                  </a:cubicBezTo>
                  <a:cubicBezTo>
                    <a:pt x="1118107" y="608787"/>
                    <a:pt x="988323" y="778750"/>
                    <a:pt x="983688" y="687588"/>
                  </a:cubicBezTo>
                  <a:cubicBezTo>
                    <a:pt x="979053" y="596426"/>
                    <a:pt x="943516" y="166884"/>
                    <a:pt x="937336" y="57181"/>
                  </a:cubicBezTo>
                  <a:cubicBezTo>
                    <a:pt x="931156" y="-52522"/>
                    <a:pt x="1084115" y="29369"/>
                    <a:pt x="946606" y="29369"/>
                  </a:cubicBezTo>
                  <a:cubicBezTo>
                    <a:pt x="809097" y="29369"/>
                    <a:pt x="112279" y="57181"/>
                    <a:pt x="112279" y="57181"/>
                  </a:cubicBezTo>
                </a:path>
              </a:pathLst>
            </a:cu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Freeform 27"/>
          <p:cNvSpPr/>
          <p:nvPr/>
        </p:nvSpPr>
        <p:spPr>
          <a:xfrm>
            <a:off x="579768" y="2304168"/>
            <a:ext cx="1064867" cy="955405"/>
          </a:xfrm>
          <a:custGeom>
            <a:avLst/>
            <a:gdLst>
              <a:gd name="connsiteX0" fmla="*/ 903481 w 1064867"/>
              <a:gd name="connsiteY0" fmla="*/ 375064 h 955405"/>
              <a:gd name="connsiteX1" fmla="*/ 643913 w 1064867"/>
              <a:gd name="connsiteY1" fmla="*/ 4236 h 955405"/>
              <a:gd name="connsiteX2" fmla="*/ 69154 w 1064867"/>
              <a:gd name="connsiteY2" fmla="*/ 217462 h 955405"/>
              <a:gd name="connsiteX3" fmla="*/ 115505 w 1064867"/>
              <a:gd name="connsiteY3" fmla="*/ 847870 h 955405"/>
              <a:gd name="connsiteX4" fmla="*/ 1014725 w 1064867"/>
              <a:gd name="connsiteY4" fmla="*/ 912765 h 955405"/>
              <a:gd name="connsiteX5" fmla="*/ 949833 w 1064867"/>
              <a:gd name="connsiteY5" fmla="*/ 402876 h 955405"/>
              <a:gd name="connsiteX6" fmla="*/ 903481 w 1064867"/>
              <a:gd name="connsiteY6" fmla="*/ 375064 h 955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4867" h="955405">
                <a:moveTo>
                  <a:pt x="903481" y="375064"/>
                </a:moveTo>
                <a:cubicBezTo>
                  <a:pt x="852494" y="308624"/>
                  <a:pt x="782967" y="30503"/>
                  <a:pt x="643913" y="4236"/>
                </a:cubicBezTo>
                <a:cubicBezTo>
                  <a:pt x="504859" y="-22031"/>
                  <a:pt x="157222" y="76856"/>
                  <a:pt x="69154" y="217462"/>
                </a:cubicBezTo>
                <a:cubicBezTo>
                  <a:pt x="-18914" y="358068"/>
                  <a:pt x="-42090" y="731986"/>
                  <a:pt x="115505" y="847870"/>
                </a:cubicBezTo>
                <a:cubicBezTo>
                  <a:pt x="273100" y="963754"/>
                  <a:pt x="875670" y="986931"/>
                  <a:pt x="1014725" y="912765"/>
                </a:cubicBezTo>
                <a:cubicBezTo>
                  <a:pt x="1153780" y="838599"/>
                  <a:pt x="960648" y="490948"/>
                  <a:pt x="949833" y="402876"/>
                </a:cubicBezTo>
                <a:cubicBezTo>
                  <a:pt x="939018" y="314804"/>
                  <a:pt x="954468" y="441504"/>
                  <a:pt x="903481" y="375064"/>
                </a:cubicBezTo>
                <a:close/>
              </a:path>
            </a:pathLst>
          </a:custGeom>
          <a:noFill/>
          <a:ln w="76200" cmpd="sng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1575952" y="2364744"/>
            <a:ext cx="2827444" cy="323759"/>
          </a:xfrm>
          <a:custGeom>
            <a:avLst/>
            <a:gdLst>
              <a:gd name="connsiteX0" fmla="*/ 0 w 2827444"/>
              <a:gd name="connsiteY0" fmla="*/ 323759 h 323759"/>
              <a:gd name="connsiteX1" fmla="*/ 1473979 w 2827444"/>
              <a:gd name="connsiteY1" fmla="*/ 8555 h 323759"/>
              <a:gd name="connsiteX2" fmla="*/ 2827444 w 2827444"/>
              <a:gd name="connsiteY2" fmla="*/ 82721 h 323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27444" h="323759">
                <a:moveTo>
                  <a:pt x="0" y="323759"/>
                </a:moveTo>
                <a:cubicBezTo>
                  <a:pt x="501369" y="186243"/>
                  <a:pt x="1002738" y="48728"/>
                  <a:pt x="1473979" y="8555"/>
                </a:cubicBezTo>
                <a:cubicBezTo>
                  <a:pt x="1945220" y="-31618"/>
                  <a:pt x="2827444" y="82721"/>
                  <a:pt x="2827444" y="82721"/>
                </a:cubicBezTo>
              </a:path>
            </a:pathLst>
          </a:custGeom>
          <a:ln w="76200" cmpd="sng">
            <a:solidFill>
              <a:srgbClr val="17375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4357956" y="1756372"/>
            <a:ext cx="1586941" cy="1169635"/>
          </a:xfrm>
          <a:custGeom>
            <a:avLst/>
            <a:gdLst>
              <a:gd name="connsiteX0" fmla="*/ 610929 w 1586941"/>
              <a:gd name="connsiteY0" fmla="*/ 97768 h 1169635"/>
              <a:gd name="connsiteX1" fmla="*/ 101062 w 1586941"/>
              <a:gd name="connsiteY1" fmla="*/ 227558 h 1169635"/>
              <a:gd name="connsiteX2" fmla="*/ 26900 w 1586941"/>
              <a:gd name="connsiteY2" fmla="*/ 783800 h 1169635"/>
              <a:gd name="connsiteX3" fmla="*/ 101062 w 1586941"/>
              <a:gd name="connsiteY3" fmla="*/ 1117545 h 1169635"/>
              <a:gd name="connsiteX4" fmla="*/ 1046634 w 1586941"/>
              <a:gd name="connsiteY4" fmla="*/ 1145357 h 1169635"/>
              <a:gd name="connsiteX5" fmla="*/ 1584311 w 1586941"/>
              <a:gd name="connsiteY5" fmla="*/ 885777 h 1169635"/>
              <a:gd name="connsiteX6" fmla="*/ 1222769 w 1586941"/>
              <a:gd name="connsiteY6" fmla="*/ 51414 h 1169635"/>
              <a:gd name="connsiteX7" fmla="*/ 610929 w 1586941"/>
              <a:gd name="connsiteY7" fmla="*/ 97768 h 116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6941" h="1169635">
                <a:moveTo>
                  <a:pt x="610929" y="97768"/>
                </a:moveTo>
                <a:cubicBezTo>
                  <a:pt x="423978" y="127125"/>
                  <a:pt x="198400" y="113219"/>
                  <a:pt x="101062" y="227558"/>
                </a:cubicBezTo>
                <a:cubicBezTo>
                  <a:pt x="3724" y="341897"/>
                  <a:pt x="26900" y="635469"/>
                  <a:pt x="26900" y="783800"/>
                </a:cubicBezTo>
                <a:cubicBezTo>
                  <a:pt x="26900" y="932131"/>
                  <a:pt x="-68894" y="1057286"/>
                  <a:pt x="101062" y="1117545"/>
                </a:cubicBezTo>
                <a:cubicBezTo>
                  <a:pt x="271018" y="1177805"/>
                  <a:pt x="799426" y="1183985"/>
                  <a:pt x="1046634" y="1145357"/>
                </a:cubicBezTo>
                <a:cubicBezTo>
                  <a:pt x="1293842" y="1106729"/>
                  <a:pt x="1554955" y="1068101"/>
                  <a:pt x="1584311" y="885777"/>
                </a:cubicBezTo>
                <a:cubicBezTo>
                  <a:pt x="1613667" y="703453"/>
                  <a:pt x="1391180" y="178114"/>
                  <a:pt x="1222769" y="51414"/>
                </a:cubicBezTo>
                <a:cubicBezTo>
                  <a:pt x="1054358" y="-75286"/>
                  <a:pt x="797880" y="68411"/>
                  <a:pt x="610929" y="97768"/>
                </a:cubicBezTo>
                <a:close/>
              </a:path>
            </a:pathLst>
          </a:custGeom>
          <a:noFill/>
          <a:ln w="76200" cmpd="sng">
            <a:solidFill>
              <a:srgbClr val="17375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34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624" y="1600200"/>
            <a:ext cx="8824375" cy="4525963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dirty="0">
                <a:latin typeface="+mn-lt"/>
              </a:rPr>
              <a:t>Web + DNS query </a:t>
            </a:r>
            <a:r>
              <a:rPr lang="en-US" dirty="0" smtClean="0">
                <a:latin typeface="+mn-lt"/>
              </a:rPr>
              <a:t>log processing</a:t>
            </a:r>
            <a:endParaRPr lang="en-US" dirty="0">
              <a:latin typeface="+mn-lt"/>
            </a:endParaRPr>
          </a:p>
          <a:p>
            <a:pPr marL="457200" lvl="1" indent="0">
              <a:buNone/>
            </a:pPr>
            <a:r>
              <a:rPr lang="en-US" dirty="0" smtClean="0">
                <a:latin typeface="+mn-lt"/>
              </a:rPr>
              <a:t>9 – 26 May 2013</a:t>
            </a:r>
          </a:p>
          <a:p>
            <a:pPr marL="457200" lvl="1" indent="0">
              <a:buNone/>
            </a:pPr>
            <a:r>
              <a:rPr lang="en-US" dirty="0" smtClean="0">
                <a:latin typeface="+mn-lt"/>
              </a:rPr>
              <a:t>Completed Test Count: 2,498,497</a:t>
            </a:r>
          </a:p>
          <a:p>
            <a:pPr lvl="1"/>
            <a:endParaRPr lang="en-US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5649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550</Words>
  <Application>Microsoft Macintosh PowerPoint</Application>
  <PresentationFormat>On-screen Show (4:3)</PresentationFormat>
  <Paragraphs>400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Worksheet</vt:lpstr>
      <vt:lpstr>Measuring                      ‘s Public DNS</vt:lpstr>
      <vt:lpstr>PowerPoint Presentation</vt:lpstr>
      <vt:lpstr>PowerPoint Presentation</vt:lpstr>
      <vt:lpstr>PowerPoint Presentation</vt:lpstr>
      <vt:lpstr>The Measurement Technique</vt:lpstr>
      <vt:lpstr>The DNS Resolver Model</vt:lpstr>
      <vt:lpstr>The Web Fetch Model</vt:lpstr>
      <vt:lpstr>Matching Client to Resolver</vt:lpstr>
      <vt:lpstr>Some Results</vt:lpstr>
      <vt:lpstr>Who Used Google’s Public DNS in May 2013?</vt:lpstr>
      <vt:lpstr>Who Used Google’s Public DNS in May 2013?</vt:lpstr>
      <vt:lpstr>Who Used Google’s Public DNS in May 2013?</vt:lpstr>
      <vt:lpstr>Who Used Google’s Public DNS  in May 2013?</vt:lpstr>
      <vt:lpstr>Who Used Google’s Public DNS  in May 2013?</vt:lpstr>
      <vt:lpstr>Who Used Google’s Public DNS  in May 2013?</vt:lpstr>
      <vt:lpstr>But then we got a little concerned about third parties sniffing the fumes from our data exhaust</vt:lpstr>
      <vt:lpstr>Afterward</vt:lpstr>
      <vt:lpstr>Who Used Google’s Public DNS  in September 2013?</vt:lpstr>
      <vt:lpstr>Who Turned Google OFF?</vt:lpstr>
      <vt:lpstr>Who Turned Google ON?</vt:lpstr>
      <vt:lpstr>“It’s not me – it’s my ISP!”</vt:lpstr>
      <vt:lpstr>“It’s not me – it’s my ISP!”</vt:lpstr>
      <vt:lpstr>“It’s not me – it’s my ISP!”</vt:lpstr>
      <vt:lpstr>Who turned Google OFF?</vt:lpstr>
      <vt:lpstr>Who turned Google ON?</vt:lpstr>
      <vt:lpstr>PowerPoint Presentation</vt:lpstr>
    </vt:vector>
  </TitlesOfParts>
  <Company>APNIC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Measuring</dc:title>
  <dc:creator>Geoff Huston</dc:creator>
  <cp:lastModifiedBy>Geoff Huston</cp:lastModifiedBy>
  <cp:revision>23</cp:revision>
  <dcterms:created xsi:type="dcterms:W3CDTF">2013-10-06T12:14:13Z</dcterms:created>
  <dcterms:modified xsi:type="dcterms:W3CDTF">2013-10-31T21:39:51Z</dcterms:modified>
</cp:coreProperties>
</file>