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1" r:id="rId14"/>
    <p:sldId id="294" r:id="rId15"/>
    <p:sldId id="292" r:id="rId16"/>
    <p:sldId id="293" r:id="rId17"/>
    <p:sldId id="295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0" r:id="rId27"/>
    <p:sldId id="296" r:id="rId28"/>
    <p:sldId id="276" r:id="rId29"/>
    <p:sldId id="277" r:id="rId30"/>
    <p:sldId id="278" r:id="rId31"/>
    <p:sldId id="279" r:id="rId32"/>
    <p:sldId id="280" r:id="rId33"/>
    <p:sldId id="297" r:id="rId34"/>
    <p:sldId id="281" r:id="rId35"/>
    <p:sldId id="282" r:id="rId36"/>
    <p:sldId id="283" r:id="rId37"/>
    <p:sldId id="284" r:id="rId38"/>
    <p:sldId id="285" r:id="rId39"/>
    <p:sldId id="286" r:id="rId40"/>
    <p:sldId id="298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F9FF"/>
    <a:srgbClr val="E121C4"/>
    <a:srgbClr val="C8A729"/>
    <a:srgbClr val="F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0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621F-C77D-D64C-BA0B-ED5B061F513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789E-85DA-3D41-97B8-37867B4B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9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Powderfinger Type"/>
          <a:ea typeface="+mj-ea"/>
          <a:cs typeface="Powderfinger 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Launch+</a:t>
            </a:r>
            <a:r>
              <a:rPr lang="en-US" dirty="0" smtClean="0"/>
              <a:t>365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819" y="4535148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AhnbergHand"/>
                <a:ea typeface="+mn-ea"/>
                <a:cs typeface="AhnbergHand"/>
              </a:rPr>
              <a:t>Geoff Huston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AhnbergHand"/>
                <a:ea typeface="+mn-ea"/>
                <a:cs typeface="AhnbergHand"/>
              </a:rPr>
              <a:t>APNIC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hnbergHand"/>
                <a:ea typeface="+mn-ea"/>
                <a:cs typeface="AhnbergHand"/>
              </a:rPr>
              <a:t>research@apnic.net</a:t>
            </a:r>
          </a:p>
        </p:txBody>
      </p:sp>
    </p:spTree>
    <p:extLst>
      <p:ext uri="{BB962C8B-B14F-4D97-AF65-F5344CB8AC3E}">
        <p14:creationId xmlns:p14="http://schemas.microsoft.com/office/powerpoint/2010/main" val="199540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Screen Shot 2013-07-17 at 12.08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" b="-1801"/>
          <a:stretch>
            <a:fillRect/>
          </a:stretch>
        </p:blipFill>
        <p:spPr>
          <a:xfrm>
            <a:off x="457200" y="938213"/>
            <a:ext cx="8229600" cy="5919787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IPv6, Regionally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402138" y="2003425"/>
            <a:ext cx="2468562" cy="1649413"/>
          </a:xfrm>
          <a:prstGeom prst="wedgeRectCallout">
            <a:avLst>
              <a:gd name="adj1" fmla="val 74195"/>
              <a:gd name="adj2" fmla="val 10514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hnbergHand"/>
                <a:cs typeface="AhnbergHand"/>
              </a:rPr>
              <a:t>In relative terms, Europe has been the most active region in 2012/2013</a:t>
            </a:r>
          </a:p>
        </p:txBody>
      </p:sp>
    </p:spTree>
    <p:extLst>
      <p:ext uri="{BB962C8B-B14F-4D97-AF65-F5344CB8AC3E}">
        <p14:creationId xmlns:p14="http://schemas.microsoft.com/office/powerpoint/2010/main" val="1105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creen Shot 2013-07-17 at 1.0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874713"/>
            <a:ext cx="8329613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IPv6 in the AP Region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402138" y="2003425"/>
            <a:ext cx="2468562" cy="1649413"/>
          </a:xfrm>
          <a:prstGeom prst="wedgeRectCallout">
            <a:avLst>
              <a:gd name="adj1" fmla="val 74195"/>
              <a:gd name="adj2" fmla="val 10514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hnbergHand"/>
                <a:cs typeface="AhnbergHand"/>
              </a:rPr>
              <a:t>In Asia Pacific the last 12 months of Ipv6 is all about East Asian Economies</a:t>
            </a:r>
          </a:p>
        </p:txBody>
      </p:sp>
    </p:spTree>
    <p:extLst>
      <p:ext uri="{BB962C8B-B14F-4D97-AF65-F5344CB8AC3E}">
        <p14:creationId xmlns:p14="http://schemas.microsoft.com/office/powerpoint/2010/main" val="393325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creen Shot 2013-07-17 at 1.2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74688"/>
            <a:ext cx="8472487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/>
              <a:t>IPv6 in East Asia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655763" y="2043113"/>
            <a:ext cx="1239837" cy="623887"/>
          </a:xfrm>
          <a:prstGeom prst="wedgeRectCallout">
            <a:avLst>
              <a:gd name="adj1" fmla="val 72284"/>
              <a:gd name="adj2" fmla="val 18363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Japan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274888" y="4167188"/>
            <a:ext cx="1239837" cy="623887"/>
          </a:xfrm>
          <a:prstGeom prst="wedgeRectCallout">
            <a:avLst>
              <a:gd name="adj1" fmla="val 75469"/>
              <a:gd name="adj2" fmla="val 12540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AhnbergHand"/>
                <a:cs typeface="AhnbergHand"/>
              </a:rPr>
              <a:t>China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133975" y="4310063"/>
            <a:ext cx="1238250" cy="622300"/>
          </a:xfrm>
          <a:prstGeom prst="wedgeRectCallout">
            <a:avLst>
              <a:gd name="adj1" fmla="val 75469"/>
              <a:gd name="adj2" fmla="val 12540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hnbergHand"/>
                <a:cs typeface="AhnbergHand"/>
              </a:rPr>
              <a:t>Taiwan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073775" y="3573463"/>
            <a:ext cx="1616075" cy="622300"/>
          </a:xfrm>
          <a:prstGeom prst="wedgeRectCallout">
            <a:avLst>
              <a:gd name="adj1" fmla="val 71289"/>
              <a:gd name="adj2" fmla="val 28742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Hong Kong</a:t>
            </a:r>
          </a:p>
        </p:txBody>
      </p:sp>
    </p:spTree>
    <p:extLst>
      <p:ext uri="{BB962C8B-B14F-4D97-AF65-F5344CB8AC3E}">
        <p14:creationId xmlns:p14="http://schemas.microsoft.com/office/powerpoint/2010/main" val="97513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IPv6 in the </a:t>
            </a:r>
            <a:r>
              <a:rPr lang="en-US" dirty="0" smtClean="0"/>
              <a:t>EU </a:t>
            </a:r>
            <a:r>
              <a:rPr lang="en-US" dirty="0"/>
              <a:t>Region</a:t>
            </a:r>
          </a:p>
        </p:txBody>
      </p:sp>
      <p:pic>
        <p:nvPicPr>
          <p:cNvPr id="3" name="Picture 2" descr="fig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1" y="1189038"/>
            <a:ext cx="8124266" cy="50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North Europe</a:t>
            </a:r>
            <a:endParaRPr lang="en-US" dirty="0"/>
          </a:p>
        </p:txBody>
      </p:sp>
      <p:pic>
        <p:nvPicPr>
          <p:cNvPr id="4" name="Picture 3" descr="fi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4" y="1585289"/>
            <a:ext cx="7947113" cy="496903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379695" y="3378778"/>
            <a:ext cx="1616075" cy="622300"/>
          </a:xfrm>
          <a:prstGeom prst="wedgeRectCallout">
            <a:avLst>
              <a:gd name="adj1" fmla="val 78173"/>
              <a:gd name="adj2" fmla="val 32169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Norway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24057" y="4153478"/>
            <a:ext cx="1616075" cy="622300"/>
          </a:xfrm>
          <a:prstGeom prst="wedgeRectCallout">
            <a:avLst>
              <a:gd name="adj1" fmla="val 101692"/>
              <a:gd name="adj2" fmla="val 23379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Sweden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1073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South Europe</a:t>
            </a:r>
            <a:endParaRPr lang="en-US" dirty="0"/>
          </a:p>
        </p:txBody>
      </p:sp>
      <p:pic>
        <p:nvPicPr>
          <p:cNvPr id="5" name="Picture 4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" y="1417638"/>
            <a:ext cx="8274643" cy="517382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6379695" y="3378778"/>
            <a:ext cx="1616075" cy="622300"/>
          </a:xfrm>
          <a:prstGeom prst="wedgeRectCallout">
            <a:avLst>
              <a:gd name="adj1" fmla="val 70142"/>
              <a:gd name="adj2" fmla="val 36191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Slovenia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724057" y="4263563"/>
            <a:ext cx="1616075" cy="622300"/>
          </a:xfrm>
          <a:prstGeom prst="wedgeRectCallout">
            <a:avLst>
              <a:gd name="adj1" fmla="val 66700"/>
              <a:gd name="adj2" fmla="val 21293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Portugal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412942" y="5038263"/>
            <a:ext cx="1616075" cy="622300"/>
          </a:xfrm>
          <a:prstGeom prst="wedgeRectCallout">
            <a:avLst>
              <a:gd name="adj1" fmla="val 77599"/>
              <a:gd name="adj2" fmla="val 11163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Greece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83746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East Europe</a:t>
            </a:r>
            <a:endParaRPr lang="en-US" dirty="0"/>
          </a:p>
        </p:txBody>
      </p:sp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" y="1270619"/>
            <a:ext cx="8222765" cy="514139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316164" y="1686309"/>
            <a:ext cx="1616075" cy="622300"/>
          </a:xfrm>
          <a:prstGeom prst="wedgeRectCallout">
            <a:avLst>
              <a:gd name="adj1" fmla="val 104560"/>
              <a:gd name="adj2" fmla="val 14739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Romania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276601" y="3537195"/>
            <a:ext cx="1616075" cy="622300"/>
          </a:xfrm>
          <a:prstGeom prst="wedgeRectCallout">
            <a:avLst>
              <a:gd name="adj1" fmla="val 61538"/>
              <a:gd name="adj2" fmla="val 23379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437FF"/>
                </a:solidFill>
                <a:latin typeface="AhnbergHand"/>
                <a:cs typeface="AhnbergHand"/>
              </a:rPr>
              <a:t>Czech Rep.</a:t>
            </a:r>
            <a:endParaRPr lang="en-US" dirty="0">
              <a:solidFill>
                <a:srgbClr val="F437FF"/>
              </a:solidFill>
              <a:latin typeface="AhnbergHand"/>
              <a:cs typeface="AhnbergHand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620964" y="4290243"/>
            <a:ext cx="1616075" cy="622300"/>
          </a:xfrm>
          <a:prstGeom prst="wedgeRectCallout">
            <a:avLst>
              <a:gd name="adj1" fmla="val 106855"/>
              <a:gd name="adj2" fmla="val 19059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Slovakia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08353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" y="1081835"/>
            <a:ext cx="8782048" cy="5491091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6293621" y="1297119"/>
            <a:ext cx="1616075" cy="622300"/>
          </a:xfrm>
          <a:prstGeom prst="wedgeRectCallout">
            <a:avLst>
              <a:gd name="adj1" fmla="val 58096"/>
              <a:gd name="adj2" fmla="val 17867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Switzerland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347775" y="1417638"/>
            <a:ext cx="1856186" cy="622300"/>
          </a:xfrm>
          <a:prstGeom prst="wedgeRectCallout">
            <a:avLst>
              <a:gd name="adj1" fmla="val 140019"/>
              <a:gd name="adj2" fmla="val 31871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C8A729"/>
                </a:solidFill>
                <a:latin typeface="AhnbergHand"/>
                <a:cs typeface="AhnbergHand"/>
              </a:rPr>
              <a:t>Luxembourg</a:t>
            </a:r>
            <a:endParaRPr lang="en-US" dirty="0">
              <a:solidFill>
                <a:srgbClr val="C8A729"/>
              </a:solidFill>
              <a:latin typeface="AhnbergHand"/>
              <a:cs typeface="AhnbergHand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47590" y="2519719"/>
            <a:ext cx="1856186" cy="622300"/>
          </a:xfrm>
          <a:prstGeom prst="wedgeRectCallout">
            <a:avLst>
              <a:gd name="adj1" fmla="val 65605"/>
              <a:gd name="adj2" fmla="val 35148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Belgium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798701" y="3552837"/>
            <a:ext cx="1856186" cy="622300"/>
          </a:xfrm>
          <a:prstGeom prst="wedgeRectCallout">
            <a:avLst>
              <a:gd name="adj1" fmla="val 112551"/>
              <a:gd name="adj2" fmla="val 23826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46F9FF"/>
                </a:solidFill>
                <a:latin typeface="AhnbergHand"/>
                <a:cs typeface="AhnbergHand"/>
              </a:rPr>
              <a:t>Germany</a:t>
            </a:r>
            <a:endParaRPr lang="en-US" dirty="0">
              <a:solidFill>
                <a:srgbClr val="46F9FF"/>
              </a:solidFill>
              <a:latin typeface="AhnbergHand"/>
              <a:cs typeface="AhnbergHand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691532" y="2830869"/>
            <a:ext cx="1856186" cy="622300"/>
          </a:xfrm>
          <a:prstGeom prst="wedgeRectCallout">
            <a:avLst>
              <a:gd name="adj1" fmla="val 90576"/>
              <a:gd name="adj2" fmla="val 12206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E121C4"/>
                </a:solidFill>
                <a:latin typeface="AhnbergHand"/>
                <a:cs typeface="AhnbergHand"/>
              </a:rPr>
              <a:t>France</a:t>
            </a:r>
            <a:endParaRPr lang="en-US" dirty="0">
              <a:solidFill>
                <a:srgbClr val="E121C4"/>
              </a:solidFill>
              <a:latin typeface="AhnbergHand"/>
              <a:cs typeface="AhnbergHa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25"/>
            <a:ext cx="8229600" cy="1143000"/>
          </a:xfrm>
        </p:spPr>
        <p:txBody>
          <a:bodyPr/>
          <a:lstStyle/>
          <a:p>
            <a:r>
              <a:rPr lang="en-US" dirty="0" smtClean="0"/>
              <a:t>IPv6 in West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6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Globally Speaking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IPv6 did not happen everywhere and all at once in 2012 / 2013</a:t>
            </a:r>
          </a:p>
          <a:p>
            <a:pPr eaLnBrk="1" hangingPunct="1"/>
            <a:r>
              <a:rPr lang="en-US">
                <a:latin typeface="Calibri" charset="0"/>
              </a:rPr>
              <a:t>Some economies have been very active in terms of IPv6 deployment</a:t>
            </a:r>
          </a:p>
          <a:p>
            <a:pPr eaLnBrk="1" hangingPunct="1"/>
            <a:r>
              <a:rPr lang="en-US">
                <a:latin typeface="Calibri" charset="0"/>
              </a:rPr>
              <a:t>So lets look at this on a country-by-country basis…</a:t>
            </a:r>
          </a:p>
        </p:txBody>
      </p:sp>
    </p:spTree>
    <p:extLst>
      <p:ext uri="{BB962C8B-B14F-4D97-AF65-F5344CB8AC3E}">
        <p14:creationId xmlns:p14="http://schemas.microsoft.com/office/powerpoint/2010/main" val="8451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Where is IPv6?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>
                <a:ea typeface="+mj-ea"/>
                <a:cs typeface="+mj-cs"/>
              </a:rPr>
              <a:t>T</a:t>
            </a:r>
            <a:r>
              <a:rPr lang="en-US" sz="2800" dirty="0" smtClean="0">
                <a:ea typeface="+mj-ea"/>
                <a:cs typeface="+mj-cs"/>
              </a:rPr>
              <a:t>he National Top 20 – Jul 2012 and Jul </a:t>
            </a:r>
            <a:r>
              <a:rPr lang="en-US" sz="2800" dirty="0" smtClean="0">
                <a:cs typeface="+mj-cs"/>
              </a:rPr>
              <a:t>2013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63"/>
            <a:ext cx="4194175" cy="4408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2012  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Rank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Economy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% of Internet Users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	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   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 		  # of IPv6 Users (</a:t>
            </a:r>
            <a:r>
              <a:rPr lang="en-US" sz="1000" b="1" dirty="0" err="1" smtClean="0">
                <a:solidFill>
                  <a:srgbClr val="000000"/>
                </a:solidFill>
                <a:ea typeface="Verdana"/>
                <a:cs typeface="Verdana"/>
              </a:rPr>
              <a:t>est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)</a:t>
            </a:r>
            <a:endParaRPr lang="en-US" sz="1000" dirty="0" smtClean="0">
              <a:solidFill>
                <a:srgbClr val="000000"/>
              </a:solidFill>
              <a:ea typeface="Verdana"/>
              <a:cs typeface="Verdana"/>
            </a:endParaRP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1     Romania	             7.40%	        641,389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2     France	             4.03% 	     2,013,920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3     Luxembourg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   2.59%	          12,049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4     Japan	             1.75%	     1,766,799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5     Slovenia	             1.07%	          15,175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6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United States         1.01%	     2,500,684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7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China	              1.01%	     5,209,030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8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Croatia	              0.85%	          22,551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9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Switzerland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     0.80%	          51,575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10     Lithuania	              0.66%	          13,845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11     Czech Republic      0.55%	          39,694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12     Norway	              0.51%	          23,333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13     Slovakia	              0.44%	          19,112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14     Russian Fed.          0.39%	        238,576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15     Germany	              0.32%	        217,494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16     Hungary	              0.31%	          19,896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17     Portugal	              0.30%	          16,406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18     Netherlands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     0.27%	          40,870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19     Australia	              0.25%	          49,425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20     Taiwan	              0.24%	          38,843</a:t>
            </a:r>
            <a:endParaRPr lang="en-US" sz="1000" dirty="0" smtClean="0"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3575" y="1516063"/>
            <a:ext cx="4572000" cy="4337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ea typeface="+mn-ea"/>
                <a:cs typeface="+mn-cs"/>
              </a:rPr>
              <a:t>2013  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n-lt"/>
                <a:ea typeface="+mn-ea"/>
                <a:cs typeface="+mn-cs"/>
              </a:rPr>
              <a:t>Rank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000" b="1" dirty="0" smtClean="0">
                <a:latin typeface="+mn-lt"/>
                <a:ea typeface="+mn-ea"/>
                <a:cs typeface="+mn-cs"/>
              </a:rPr>
              <a:t>Economy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000" b="1" dirty="0" smtClean="0">
                <a:latin typeface="+mn-lt"/>
                <a:ea typeface="+mn-ea"/>
                <a:cs typeface="+mn-cs"/>
              </a:rPr>
              <a:t>% </a:t>
            </a:r>
            <a:r>
              <a:rPr lang="en-US" sz="1000" b="1" dirty="0">
                <a:latin typeface="+mn-lt"/>
                <a:ea typeface="+mn-ea"/>
                <a:cs typeface="+mn-cs"/>
              </a:rPr>
              <a:t>of Internet Users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ea typeface="+mn-ea"/>
                <a:cs typeface="+mn-cs"/>
              </a:rPr>
              <a:t>			</a:t>
            </a:r>
            <a:r>
              <a:rPr lang="en-US" sz="1000" b="1" dirty="0" smtClean="0">
                <a:latin typeface="+mn-lt"/>
                <a:ea typeface="+mn-ea"/>
                <a:cs typeface="+mn-cs"/>
              </a:rPr>
              <a:t># </a:t>
            </a:r>
            <a:r>
              <a:rPr lang="en-US" sz="1000" b="1" dirty="0">
                <a:latin typeface="+mn-lt"/>
                <a:ea typeface="+mn-ea"/>
                <a:cs typeface="+mn-cs"/>
              </a:rPr>
              <a:t>of IPv6 Users (</a:t>
            </a:r>
            <a:r>
              <a:rPr lang="en-US" sz="1000" b="1" dirty="0" err="1">
                <a:latin typeface="+mn-lt"/>
                <a:ea typeface="+mn-ea"/>
                <a:cs typeface="+mn-cs"/>
              </a:rPr>
              <a:t>est</a:t>
            </a:r>
            <a:r>
              <a:rPr lang="en-US" sz="1000" b="1" dirty="0">
                <a:latin typeface="+mn-lt"/>
                <a:ea typeface="+mn-ea"/>
                <a:cs typeface="+mn-cs"/>
              </a:rPr>
              <a:t>)</a:t>
            </a:r>
            <a:endParaRPr lang="en-US" sz="1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1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Romania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10.84</a:t>
            </a:r>
            <a:r>
              <a:rPr lang="en-US" sz="1000" dirty="0">
                <a:latin typeface="+mn-lt"/>
                <a:ea typeface="+mn-ea"/>
                <a:cs typeface="+mn-cs"/>
              </a:rPr>
              <a:t>%	1,053,237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2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Switzerland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10.72</a:t>
            </a:r>
            <a:r>
              <a:rPr lang="en-US" sz="1000" dirty="0">
                <a:latin typeface="+mn-lt"/>
                <a:ea typeface="+mn-ea"/>
                <a:cs typeface="+mn-cs"/>
              </a:rPr>
              <a:t>%	   700,777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3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Luxembourg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6.96</a:t>
            </a:r>
            <a:r>
              <a:rPr lang="en-US" sz="1000" dirty="0">
                <a:latin typeface="+mn-lt"/>
                <a:ea typeface="+mn-ea"/>
                <a:cs typeface="+mn-cs"/>
              </a:rPr>
              <a:t>%	     32,535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4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France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5.46</a:t>
            </a:r>
            <a:r>
              <a:rPr lang="en-US" sz="1000" dirty="0">
                <a:latin typeface="+mn-lt"/>
                <a:ea typeface="+mn-ea"/>
                <a:cs typeface="+mn-cs"/>
              </a:rPr>
              <a:t>%	2,824,465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5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Belgium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4.17</a:t>
            </a:r>
            <a:r>
              <a:rPr lang="en-US" sz="1000" dirty="0">
                <a:latin typeface="+mn-lt"/>
                <a:ea typeface="+mn-ea"/>
                <a:cs typeface="+mn-cs"/>
              </a:rPr>
              <a:t>%	   339,651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6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Japan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4.13</a:t>
            </a:r>
            <a:r>
              <a:rPr lang="en-US" sz="1000" dirty="0">
                <a:latin typeface="+mn-lt"/>
                <a:ea typeface="+mn-ea"/>
                <a:cs typeface="+mn-cs"/>
              </a:rPr>
              <a:t>%	4,137,476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7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Germany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3.24</a:t>
            </a:r>
            <a:r>
              <a:rPr lang="en-US" sz="1000" dirty="0">
                <a:latin typeface="+mn-lt"/>
                <a:ea typeface="+mn-ea"/>
                <a:cs typeface="+mn-cs"/>
              </a:rPr>
              <a:t>%	2,212,062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8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United States             2.72</a:t>
            </a:r>
            <a:r>
              <a:rPr lang="en-US" sz="1000" dirty="0">
                <a:latin typeface="+mn-lt"/>
                <a:ea typeface="+mn-ea"/>
                <a:cs typeface="+mn-cs"/>
              </a:rPr>
              <a:t>%	6,768,264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9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Peru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2.42</a:t>
            </a:r>
            <a:r>
              <a:rPr lang="en-US" sz="1000" dirty="0">
                <a:latin typeface="+mn-lt"/>
                <a:ea typeface="+mn-ea"/>
                <a:cs typeface="+mn-cs"/>
              </a:rPr>
              <a:t>%	   273,370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10    Czech Republic          2.12</a:t>
            </a:r>
            <a:r>
              <a:rPr lang="en-US" sz="1000" dirty="0">
                <a:latin typeface="+mn-lt"/>
                <a:ea typeface="+mn-ea"/>
                <a:cs typeface="+mn-cs"/>
              </a:rPr>
              <a:t>%	   157,203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11     Singapore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1.58</a:t>
            </a:r>
            <a:r>
              <a:rPr lang="en-US" sz="1000" dirty="0">
                <a:latin typeface="+mn-lt"/>
                <a:ea typeface="+mn-ea"/>
                <a:cs typeface="+mn-cs"/>
              </a:rPr>
              <a:t>%	     54,060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12     Norway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1.21</a:t>
            </a:r>
            <a:r>
              <a:rPr lang="en-US" sz="1000" dirty="0">
                <a:latin typeface="+mn-lt"/>
                <a:ea typeface="+mn-ea"/>
                <a:cs typeface="+mn-cs"/>
              </a:rPr>
              <a:t>%	     53,677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13     Slovenia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0.92</a:t>
            </a:r>
            <a:r>
              <a:rPr lang="en-US" sz="1000" dirty="0">
                <a:latin typeface="+mn-lt"/>
                <a:ea typeface="+mn-ea"/>
                <a:cs typeface="+mn-cs"/>
              </a:rPr>
              <a:t>%	     13,230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14     China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0.90</a:t>
            </a:r>
            <a:r>
              <a:rPr lang="en-US" sz="1000" dirty="0">
                <a:latin typeface="+mn-lt"/>
                <a:ea typeface="+mn-ea"/>
                <a:cs typeface="+mn-cs"/>
              </a:rPr>
              <a:t>%	4,651,953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15     Greece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0.78</a:t>
            </a:r>
            <a:r>
              <a:rPr lang="en-US" sz="1000" dirty="0">
                <a:latin typeface="+mn-lt"/>
                <a:ea typeface="+mn-ea"/>
                <a:cs typeface="+mn-cs"/>
              </a:rPr>
              <a:t>%	     44,572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16     Portugal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0.76</a:t>
            </a:r>
            <a:r>
              <a:rPr lang="en-US" sz="1000" dirty="0">
                <a:latin typeface="+mn-lt"/>
                <a:ea typeface="+mn-ea"/>
                <a:cs typeface="+mn-cs"/>
              </a:rPr>
              <a:t>%	     45,408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17     Taiwan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0.72</a:t>
            </a:r>
            <a:r>
              <a:rPr lang="en-US" sz="1000" dirty="0">
                <a:latin typeface="+mn-lt"/>
                <a:ea typeface="+mn-ea"/>
                <a:cs typeface="+mn-cs"/>
              </a:rPr>
              <a:t>%	   120,180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18     Netherlands               0.70</a:t>
            </a:r>
            <a:r>
              <a:rPr lang="en-US" sz="1000" dirty="0">
                <a:latin typeface="+mn-lt"/>
                <a:ea typeface="+mn-ea"/>
                <a:cs typeface="+mn-cs"/>
              </a:rPr>
              <a:t>%	   109,425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19     Australia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0.69</a:t>
            </a:r>
            <a:r>
              <a:rPr lang="en-US" sz="1000" dirty="0">
                <a:latin typeface="+mn-lt"/>
                <a:ea typeface="+mn-ea"/>
                <a:cs typeface="+mn-cs"/>
              </a:rPr>
              <a:t>%	   121,256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20     Slovakia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</a:t>
            </a:r>
            <a:r>
              <a:rPr lang="en-US" sz="1000" dirty="0">
                <a:latin typeface="+mn-lt"/>
                <a:ea typeface="+mn-ea"/>
                <a:cs typeface="+mn-cs"/>
              </a:rPr>
              <a:t>0.52%	     21,169</a:t>
            </a:r>
          </a:p>
        </p:txBody>
      </p:sp>
    </p:spTree>
    <p:extLst>
      <p:ext uri="{BB962C8B-B14F-4D97-AF65-F5344CB8AC3E}">
        <p14:creationId xmlns:p14="http://schemas.microsoft.com/office/powerpoint/2010/main" val="423340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Launch+</a:t>
            </a:r>
            <a:r>
              <a:rPr lang="en-US" dirty="0" smtClean="0"/>
              <a:t>365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hnbergHand"/>
                <a:cs typeface="AhnbergHand"/>
              </a:rPr>
              <a:t>(and a bit)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819" y="4535148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AhnbergHand"/>
                <a:ea typeface="+mn-ea"/>
                <a:cs typeface="AhnbergHand"/>
              </a:rPr>
              <a:t>Geoff Huston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AhnbergHand"/>
                <a:ea typeface="+mn-ea"/>
                <a:cs typeface="AhnbergHand"/>
              </a:rPr>
              <a:t>APNIC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hnbergHand"/>
                <a:ea typeface="+mn-ea"/>
                <a:cs typeface="AhnbergHand"/>
              </a:rPr>
              <a:t>research@apnic.net</a:t>
            </a:r>
          </a:p>
        </p:txBody>
      </p:sp>
    </p:spTree>
    <p:extLst>
      <p:ext uri="{BB962C8B-B14F-4D97-AF65-F5344CB8AC3E}">
        <p14:creationId xmlns:p14="http://schemas.microsoft.com/office/powerpoint/2010/main" val="6810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Where is IPv6?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>
                <a:ea typeface="+mj-ea"/>
                <a:cs typeface="+mj-cs"/>
              </a:rPr>
              <a:t>T</a:t>
            </a:r>
            <a:r>
              <a:rPr lang="en-US" sz="2800" dirty="0" smtClean="0">
                <a:ea typeface="+mj-ea"/>
                <a:cs typeface="+mj-cs"/>
              </a:rPr>
              <a:t>he National Top 20 – Then and Now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063"/>
            <a:ext cx="4194175" cy="4408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2012  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Rank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Economy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% of Internet Users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	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   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 		  # of IPv6 Users (</a:t>
            </a:r>
            <a:r>
              <a:rPr lang="en-US" sz="1000" b="1" dirty="0" err="1" smtClean="0">
                <a:solidFill>
                  <a:srgbClr val="000000"/>
                </a:solidFill>
                <a:ea typeface="Verdana"/>
                <a:cs typeface="Verdana"/>
              </a:rPr>
              <a:t>est</a:t>
            </a:r>
            <a:r>
              <a:rPr lang="en-US" sz="1000" b="1" dirty="0" smtClean="0">
                <a:solidFill>
                  <a:srgbClr val="000000"/>
                </a:solidFill>
                <a:ea typeface="Verdana"/>
                <a:cs typeface="Verdana"/>
              </a:rPr>
              <a:t>)</a:t>
            </a:r>
            <a:endParaRPr lang="en-US" sz="1000" dirty="0" smtClean="0">
              <a:solidFill>
                <a:srgbClr val="000000"/>
              </a:solidFill>
              <a:ea typeface="Verdana"/>
              <a:cs typeface="Verdana"/>
            </a:endParaRP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1     Romania	             7.40%	        641,389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2     France	             4.03% 	     2,013,920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3     Luxembourg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   2.59%	          12,049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4     Japan	             1.75%	     1,766,799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5     Slovenia	             1.07%	          15,175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6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United States         1.01%	     2,500,684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7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China	              1.01%	     5,209,030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8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Croatia	              0.85%	          22,551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9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Switzerland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     0.80%	          51,575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10     Lithuania	              0.66%	          13,845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11     Czech Republic      0.55%	          39,694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12     Norway	              0.51%	          23,333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13     Slovakia	              0.44%	          19,112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14     Russian Fed.          0.39%	        238,576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15     Germany	              0.32%	        217,494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16     Hungary	              0.31%	          19,896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17     Portugal	              0.30%	          16,406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18     Netherlands</a:t>
            </a:r>
            <a:r>
              <a:rPr lang="en-US" sz="1000" dirty="0">
                <a:solidFill>
                  <a:srgbClr val="000000"/>
                </a:solidFill>
                <a:ea typeface="Verdana"/>
                <a:cs typeface="Verdana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           0.27%	          40,870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19     Australia	              0.25%	          49,425</a:t>
            </a:r>
          </a:p>
          <a:p>
            <a:pPr marL="0" indent="0" eaLnBrk="1" fontAlgn="auto" hangingPunct="1">
              <a:spcBef>
                <a:spcPts val="25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20     Taiwan	              0.24%	 </a:t>
            </a:r>
            <a:r>
              <a:rPr lang="en-US" sz="1000" smtClean="0">
                <a:solidFill>
                  <a:srgbClr val="000000"/>
                </a:solidFill>
                <a:ea typeface="Verdana"/>
                <a:cs typeface="Verdana"/>
              </a:rPr>
              <a:t>         </a:t>
            </a:r>
            <a:r>
              <a:rPr lang="en-US" sz="1000" dirty="0" smtClean="0">
                <a:solidFill>
                  <a:srgbClr val="000000"/>
                </a:solidFill>
                <a:ea typeface="Verdana"/>
                <a:cs typeface="Verdana"/>
              </a:rPr>
              <a:t>38,843</a:t>
            </a:r>
            <a:endParaRPr lang="en-US" sz="1000" dirty="0" smtClean="0"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3575" y="1516063"/>
            <a:ext cx="4572000" cy="4337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ea typeface="+mn-ea"/>
                <a:cs typeface="+mn-cs"/>
              </a:rPr>
              <a:t>2013  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n-lt"/>
                <a:ea typeface="+mn-ea"/>
                <a:cs typeface="+mn-cs"/>
              </a:rPr>
              <a:t>Rank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000" b="1" dirty="0" smtClean="0">
                <a:latin typeface="+mn-lt"/>
                <a:ea typeface="+mn-ea"/>
                <a:cs typeface="+mn-cs"/>
              </a:rPr>
              <a:t>Economy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000" b="1" dirty="0" smtClean="0">
                <a:latin typeface="+mn-lt"/>
                <a:ea typeface="+mn-ea"/>
                <a:cs typeface="+mn-cs"/>
              </a:rPr>
              <a:t>% </a:t>
            </a:r>
            <a:r>
              <a:rPr lang="en-US" sz="1000" b="1" dirty="0">
                <a:latin typeface="+mn-lt"/>
                <a:ea typeface="+mn-ea"/>
                <a:cs typeface="+mn-cs"/>
              </a:rPr>
              <a:t>of Internet Users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ea typeface="+mn-ea"/>
                <a:cs typeface="+mn-cs"/>
              </a:rPr>
              <a:t>			</a:t>
            </a:r>
            <a:r>
              <a:rPr lang="en-US" sz="1000" b="1" dirty="0" smtClean="0">
                <a:latin typeface="+mn-lt"/>
                <a:ea typeface="+mn-ea"/>
                <a:cs typeface="+mn-cs"/>
              </a:rPr>
              <a:t># </a:t>
            </a:r>
            <a:r>
              <a:rPr lang="en-US" sz="1000" b="1" dirty="0">
                <a:latin typeface="+mn-lt"/>
                <a:ea typeface="+mn-ea"/>
                <a:cs typeface="+mn-cs"/>
              </a:rPr>
              <a:t>of IPv6 Users (</a:t>
            </a:r>
            <a:r>
              <a:rPr lang="en-US" sz="1000" b="1" dirty="0" err="1">
                <a:latin typeface="+mn-lt"/>
                <a:ea typeface="+mn-ea"/>
                <a:cs typeface="+mn-cs"/>
              </a:rPr>
              <a:t>est</a:t>
            </a:r>
            <a:r>
              <a:rPr lang="en-US" sz="1000" b="1" dirty="0">
                <a:latin typeface="+mn-lt"/>
                <a:ea typeface="+mn-ea"/>
                <a:cs typeface="+mn-cs"/>
              </a:rPr>
              <a:t>)</a:t>
            </a:r>
            <a:endParaRPr lang="en-US" sz="10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1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Romania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10.84</a:t>
            </a:r>
            <a:r>
              <a:rPr lang="en-US" sz="1000" dirty="0">
                <a:latin typeface="+mn-lt"/>
                <a:ea typeface="+mn-ea"/>
                <a:cs typeface="+mn-cs"/>
              </a:rPr>
              <a:t>%	1,053,237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2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Switzerland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10.72</a:t>
            </a:r>
            <a:r>
              <a:rPr lang="en-US" sz="1000" dirty="0">
                <a:latin typeface="+mn-lt"/>
                <a:ea typeface="+mn-ea"/>
                <a:cs typeface="+mn-cs"/>
              </a:rPr>
              <a:t>%	   700,777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3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Luxembourg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6.96</a:t>
            </a:r>
            <a:r>
              <a:rPr lang="en-US" sz="1000" dirty="0">
                <a:latin typeface="+mn-lt"/>
                <a:ea typeface="+mn-ea"/>
                <a:cs typeface="+mn-cs"/>
              </a:rPr>
              <a:t>%	     32,535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4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France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5.46</a:t>
            </a:r>
            <a:r>
              <a:rPr lang="en-US" sz="1000" dirty="0">
                <a:latin typeface="+mn-lt"/>
                <a:ea typeface="+mn-ea"/>
                <a:cs typeface="+mn-cs"/>
              </a:rPr>
              <a:t>%	2,824,465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5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Belgium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4.17</a:t>
            </a:r>
            <a:r>
              <a:rPr lang="en-US" sz="1000" dirty="0">
                <a:latin typeface="+mn-lt"/>
                <a:ea typeface="+mn-ea"/>
                <a:cs typeface="+mn-cs"/>
              </a:rPr>
              <a:t>%	   339,651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6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Japan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4.13</a:t>
            </a:r>
            <a:r>
              <a:rPr lang="en-US" sz="1000" dirty="0">
                <a:latin typeface="+mn-lt"/>
                <a:ea typeface="+mn-ea"/>
                <a:cs typeface="+mn-cs"/>
              </a:rPr>
              <a:t>%	4,137,476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7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Germany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3.24</a:t>
            </a:r>
            <a:r>
              <a:rPr lang="en-US" sz="1000" dirty="0">
                <a:latin typeface="+mn-lt"/>
                <a:ea typeface="+mn-ea"/>
                <a:cs typeface="+mn-cs"/>
              </a:rPr>
              <a:t>%	2,212,062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8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United States             2.72</a:t>
            </a:r>
            <a:r>
              <a:rPr lang="en-US" sz="1000" dirty="0">
                <a:latin typeface="+mn-lt"/>
                <a:ea typeface="+mn-ea"/>
                <a:cs typeface="+mn-cs"/>
              </a:rPr>
              <a:t>%	6,768,264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 9</a:t>
            </a:r>
            <a:r>
              <a:rPr lang="en-US" sz="1000" dirty="0">
                <a:latin typeface="+mn-lt"/>
                <a:ea typeface="+mn-ea"/>
                <a:cs typeface="+mn-cs"/>
              </a:rPr>
              <a:t> 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Peru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2.42</a:t>
            </a:r>
            <a:r>
              <a:rPr lang="en-US" sz="1000" dirty="0">
                <a:latin typeface="+mn-lt"/>
                <a:ea typeface="+mn-ea"/>
                <a:cs typeface="+mn-cs"/>
              </a:rPr>
              <a:t>%	   273,370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10    Czech Republic          2.12</a:t>
            </a:r>
            <a:r>
              <a:rPr lang="en-US" sz="1000" dirty="0">
                <a:latin typeface="+mn-lt"/>
                <a:ea typeface="+mn-ea"/>
                <a:cs typeface="+mn-cs"/>
              </a:rPr>
              <a:t>%	   157,203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11     Singapore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1.58</a:t>
            </a:r>
            <a:r>
              <a:rPr lang="en-US" sz="1000" dirty="0">
                <a:latin typeface="+mn-lt"/>
                <a:ea typeface="+mn-ea"/>
                <a:cs typeface="+mn-cs"/>
              </a:rPr>
              <a:t>%	     54,060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12     Norway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1.21</a:t>
            </a:r>
            <a:r>
              <a:rPr lang="en-US" sz="1000" dirty="0">
                <a:latin typeface="+mn-lt"/>
                <a:ea typeface="+mn-ea"/>
                <a:cs typeface="+mn-cs"/>
              </a:rPr>
              <a:t>%	     53,677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13     Slovenia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0.92</a:t>
            </a:r>
            <a:r>
              <a:rPr lang="en-US" sz="1000" dirty="0">
                <a:latin typeface="+mn-lt"/>
                <a:ea typeface="+mn-ea"/>
                <a:cs typeface="+mn-cs"/>
              </a:rPr>
              <a:t>%	     13,230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14     China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0.90</a:t>
            </a:r>
            <a:r>
              <a:rPr lang="en-US" sz="1000" dirty="0">
                <a:latin typeface="+mn-lt"/>
                <a:ea typeface="+mn-ea"/>
                <a:cs typeface="+mn-cs"/>
              </a:rPr>
              <a:t>%	4,651,953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15     Greece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0.78</a:t>
            </a:r>
            <a:r>
              <a:rPr lang="en-US" sz="1000" dirty="0">
                <a:latin typeface="+mn-lt"/>
                <a:ea typeface="+mn-ea"/>
                <a:cs typeface="+mn-cs"/>
              </a:rPr>
              <a:t>%	     44,572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16     Portugal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0.76</a:t>
            </a:r>
            <a:r>
              <a:rPr lang="en-US" sz="1000" dirty="0">
                <a:latin typeface="+mn-lt"/>
                <a:ea typeface="+mn-ea"/>
                <a:cs typeface="+mn-cs"/>
              </a:rPr>
              <a:t>%	     45,408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17     Taiwan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0.72</a:t>
            </a:r>
            <a:r>
              <a:rPr lang="en-US" sz="1000" dirty="0">
                <a:latin typeface="+mn-lt"/>
                <a:ea typeface="+mn-ea"/>
                <a:cs typeface="+mn-cs"/>
              </a:rPr>
              <a:t>%	   120,180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18     Netherlands               0.70</a:t>
            </a:r>
            <a:r>
              <a:rPr lang="en-US" sz="1000" dirty="0">
                <a:latin typeface="+mn-lt"/>
                <a:ea typeface="+mn-ea"/>
                <a:cs typeface="+mn-cs"/>
              </a:rPr>
              <a:t>%	   109,425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19     Australia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0.69</a:t>
            </a:r>
            <a:r>
              <a:rPr lang="en-US" sz="1000" dirty="0">
                <a:latin typeface="+mn-lt"/>
                <a:ea typeface="+mn-ea"/>
                <a:cs typeface="+mn-cs"/>
              </a:rPr>
              <a:t>%	   121,256</a:t>
            </a:r>
          </a:p>
          <a:p>
            <a:pPr fontAlgn="auto">
              <a:spcBef>
                <a:spcPts val="25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20     Slovakia</a:t>
            </a:r>
            <a:r>
              <a:rPr lang="en-US" sz="1000" dirty="0">
                <a:latin typeface="+mn-lt"/>
                <a:ea typeface="+mn-ea"/>
                <a:cs typeface="+mn-cs"/>
              </a:rPr>
              <a:t>	</a:t>
            </a:r>
            <a:r>
              <a:rPr lang="en-US" sz="1000" dirty="0" smtClean="0">
                <a:latin typeface="+mn-lt"/>
                <a:ea typeface="+mn-ea"/>
                <a:cs typeface="+mn-cs"/>
              </a:rPr>
              <a:t>                 </a:t>
            </a:r>
            <a:r>
              <a:rPr lang="en-US" sz="1000" dirty="0">
                <a:latin typeface="+mn-lt"/>
                <a:ea typeface="+mn-ea"/>
                <a:cs typeface="+mn-cs"/>
              </a:rPr>
              <a:t>0.52%	     21,169</a:t>
            </a:r>
          </a:p>
        </p:txBody>
      </p:sp>
      <p:sp>
        <p:nvSpPr>
          <p:cNvPr id="5" name="Freeform 4"/>
          <p:cNvSpPr/>
          <p:nvPr/>
        </p:nvSpPr>
        <p:spPr>
          <a:xfrm>
            <a:off x="3080320" y="2348880"/>
            <a:ext cx="1546225" cy="1273175"/>
          </a:xfrm>
          <a:custGeom>
            <a:avLst/>
            <a:gdLst>
              <a:gd name="connsiteX0" fmla="*/ 0 w 1546020"/>
              <a:gd name="connsiteY0" fmla="*/ 1273509 h 1273509"/>
              <a:gd name="connsiteX1" fmla="*/ 536374 w 1546020"/>
              <a:gd name="connsiteY1" fmla="*/ 902753 h 1273509"/>
              <a:gd name="connsiteX2" fmla="*/ 1435590 w 1546020"/>
              <a:gd name="connsiteY2" fmla="*/ 74468 h 1273509"/>
              <a:gd name="connsiteX3" fmla="*/ 1404039 w 1546020"/>
              <a:gd name="connsiteY3" fmla="*/ 35026 h 1273509"/>
              <a:gd name="connsiteX4" fmla="*/ 1546020 w 1546020"/>
              <a:gd name="connsiteY4" fmla="*/ 35026 h 1273509"/>
              <a:gd name="connsiteX5" fmla="*/ 1475029 w 1546020"/>
              <a:gd name="connsiteY5" fmla="*/ 145464 h 127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6020" h="1273509">
                <a:moveTo>
                  <a:pt x="0" y="1273509"/>
                </a:moveTo>
                <a:cubicBezTo>
                  <a:pt x="148554" y="1188051"/>
                  <a:pt x="297109" y="1102593"/>
                  <a:pt x="536374" y="902753"/>
                </a:cubicBezTo>
                <a:cubicBezTo>
                  <a:pt x="775639" y="702913"/>
                  <a:pt x="1290979" y="219089"/>
                  <a:pt x="1435590" y="74468"/>
                </a:cubicBezTo>
                <a:cubicBezTo>
                  <a:pt x="1580201" y="-70153"/>
                  <a:pt x="1385634" y="41600"/>
                  <a:pt x="1404039" y="35026"/>
                </a:cubicBezTo>
                <a:cubicBezTo>
                  <a:pt x="1422444" y="28452"/>
                  <a:pt x="1534188" y="16620"/>
                  <a:pt x="1546020" y="35026"/>
                </a:cubicBezTo>
                <a:lnTo>
                  <a:pt x="1475029" y="145464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40633" y="2950543"/>
            <a:ext cx="1514475" cy="1538287"/>
          </a:xfrm>
          <a:custGeom>
            <a:avLst/>
            <a:gdLst>
              <a:gd name="connsiteX0" fmla="*/ 0 w 1514580"/>
              <a:gd name="connsiteY0" fmla="*/ 0 h 1538243"/>
              <a:gd name="connsiteX1" fmla="*/ 575813 w 1514580"/>
              <a:gd name="connsiteY1" fmla="*/ 457529 h 1538243"/>
              <a:gd name="connsiteX2" fmla="*/ 1206842 w 1514580"/>
              <a:gd name="connsiteY2" fmla="*/ 1301591 h 1538243"/>
              <a:gd name="connsiteX3" fmla="*/ 1482917 w 1514580"/>
              <a:gd name="connsiteY3" fmla="*/ 1435694 h 1538243"/>
              <a:gd name="connsiteX4" fmla="*/ 1411926 w 1514580"/>
              <a:gd name="connsiteY4" fmla="*/ 1380475 h 1538243"/>
              <a:gd name="connsiteX5" fmla="*/ 1514468 w 1514580"/>
              <a:gd name="connsiteY5" fmla="*/ 1459359 h 1538243"/>
              <a:gd name="connsiteX6" fmla="*/ 1388263 w 1514580"/>
              <a:gd name="connsiteY6" fmla="*/ 1538243 h 153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580" h="1538243">
                <a:moveTo>
                  <a:pt x="0" y="0"/>
                </a:moveTo>
                <a:cubicBezTo>
                  <a:pt x="187336" y="120298"/>
                  <a:pt x="374673" y="240597"/>
                  <a:pt x="575813" y="457529"/>
                </a:cubicBezTo>
                <a:cubicBezTo>
                  <a:pt x="776953" y="674461"/>
                  <a:pt x="1055658" y="1138563"/>
                  <a:pt x="1206842" y="1301591"/>
                </a:cubicBezTo>
                <a:cubicBezTo>
                  <a:pt x="1358026" y="1464619"/>
                  <a:pt x="1448736" y="1422547"/>
                  <a:pt x="1482917" y="1435694"/>
                </a:cubicBezTo>
                <a:cubicBezTo>
                  <a:pt x="1517098" y="1448841"/>
                  <a:pt x="1406668" y="1376531"/>
                  <a:pt x="1411926" y="1380475"/>
                </a:cubicBezTo>
                <a:cubicBezTo>
                  <a:pt x="1417184" y="1384419"/>
                  <a:pt x="1518412" y="1433064"/>
                  <a:pt x="1514468" y="1459359"/>
                </a:cubicBezTo>
                <a:cubicBezTo>
                  <a:pt x="1510524" y="1485654"/>
                  <a:pt x="1388263" y="1538243"/>
                  <a:pt x="1388263" y="153824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48570" y="3322018"/>
            <a:ext cx="1335088" cy="1293812"/>
          </a:xfrm>
          <a:custGeom>
            <a:avLst/>
            <a:gdLst>
              <a:gd name="connsiteX0" fmla="*/ 0 w 1334254"/>
              <a:gd name="connsiteY0" fmla="*/ 0 h 1293702"/>
              <a:gd name="connsiteX1" fmla="*/ 489048 w 1334254"/>
              <a:gd name="connsiteY1" fmla="*/ 402310 h 1293702"/>
              <a:gd name="connsiteX2" fmla="*/ 946543 w 1334254"/>
              <a:gd name="connsiteY2" fmla="*/ 1025496 h 1293702"/>
              <a:gd name="connsiteX3" fmla="*/ 1325161 w 1334254"/>
              <a:gd name="connsiteY3" fmla="*/ 1246372 h 1293702"/>
              <a:gd name="connsiteX4" fmla="*/ 1222618 w 1334254"/>
              <a:gd name="connsiteY4" fmla="*/ 1143822 h 1293702"/>
              <a:gd name="connsiteX5" fmla="*/ 1293609 w 1334254"/>
              <a:gd name="connsiteY5" fmla="*/ 1246372 h 1293702"/>
              <a:gd name="connsiteX6" fmla="*/ 1198955 w 1334254"/>
              <a:gd name="connsiteY6" fmla="*/ 1293702 h 129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254" h="1293702">
                <a:moveTo>
                  <a:pt x="0" y="0"/>
                </a:moveTo>
                <a:cubicBezTo>
                  <a:pt x="165645" y="115697"/>
                  <a:pt x="331291" y="231394"/>
                  <a:pt x="489048" y="402310"/>
                </a:cubicBezTo>
                <a:cubicBezTo>
                  <a:pt x="646805" y="573226"/>
                  <a:pt x="807191" y="884819"/>
                  <a:pt x="946543" y="1025496"/>
                </a:cubicBezTo>
                <a:cubicBezTo>
                  <a:pt x="1085895" y="1166173"/>
                  <a:pt x="1279149" y="1226651"/>
                  <a:pt x="1325161" y="1246372"/>
                </a:cubicBezTo>
                <a:cubicBezTo>
                  <a:pt x="1371173" y="1266093"/>
                  <a:pt x="1227877" y="1143822"/>
                  <a:pt x="1222618" y="1143822"/>
                </a:cubicBezTo>
                <a:cubicBezTo>
                  <a:pt x="1217359" y="1143822"/>
                  <a:pt x="1297553" y="1221392"/>
                  <a:pt x="1293609" y="1246372"/>
                </a:cubicBezTo>
                <a:cubicBezTo>
                  <a:pt x="1289665" y="1271352"/>
                  <a:pt x="1244310" y="1282527"/>
                  <a:pt x="1198955" y="129370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40633" y="3298205"/>
            <a:ext cx="1603375" cy="1411288"/>
          </a:xfrm>
          <a:custGeom>
            <a:avLst/>
            <a:gdLst>
              <a:gd name="connsiteX0" fmla="*/ 55215 w 1666040"/>
              <a:gd name="connsiteY0" fmla="*/ 1428427 h 1492188"/>
              <a:gd name="connsiteX1" fmla="*/ 110430 w 1666040"/>
              <a:gd name="connsiteY1" fmla="*/ 1428427 h 1492188"/>
              <a:gd name="connsiteX2" fmla="*/ 1049085 w 1666040"/>
              <a:gd name="connsiteY2" fmla="*/ 765799 h 1492188"/>
              <a:gd name="connsiteX3" fmla="*/ 1624899 w 1666040"/>
              <a:gd name="connsiteY3" fmla="*/ 47953 h 1492188"/>
              <a:gd name="connsiteX4" fmla="*/ 1498693 w 1666040"/>
              <a:gd name="connsiteY4" fmla="*/ 63730 h 1492188"/>
              <a:gd name="connsiteX5" fmla="*/ 1656450 w 1666040"/>
              <a:gd name="connsiteY5" fmla="*/ 40064 h 1492188"/>
              <a:gd name="connsiteX6" fmla="*/ 1648562 w 1666040"/>
              <a:gd name="connsiteY6" fmla="*/ 174168 h 149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6040" h="1492188">
                <a:moveTo>
                  <a:pt x="55215" y="1428427"/>
                </a:moveTo>
                <a:cubicBezTo>
                  <a:pt x="0" y="1483646"/>
                  <a:pt x="-55215" y="1538865"/>
                  <a:pt x="110430" y="1428427"/>
                </a:cubicBezTo>
                <a:cubicBezTo>
                  <a:pt x="276075" y="1317989"/>
                  <a:pt x="796674" y="995878"/>
                  <a:pt x="1049085" y="765799"/>
                </a:cubicBezTo>
                <a:cubicBezTo>
                  <a:pt x="1301497" y="535720"/>
                  <a:pt x="1549964" y="164964"/>
                  <a:pt x="1624899" y="47953"/>
                </a:cubicBezTo>
                <a:cubicBezTo>
                  <a:pt x="1699834" y="-69059"/>
                  <a:pt x="1493435" y="65045"/>
                  <a:pt x="1498693" y="63730"/>
                </a:cubicBezTo>
                <a:cubicBezTo>
                  <a:pt x="1503951" y="62415"/>
                  <a:pt x="1631472" y="21658"/>
                  <a:pt x="1656450" y="40064"/>
                </a:cubicBezTo>
                <a:cubicBezTo>
                  <a:pt x="1681428" y="58470"/>
                  <a:pt x="1649877" y="150503"/>
                  <a:pt x="1648562" y="174168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2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Geographically Speaking…</a:t>
            </a: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r="-903"/>
          <a:stretch>
            <a:fillRect/>
          </a:stretch>
        </p:blipFill>
        <p:spPr>
          <a:xfrm>
            <a:off x="569913" y="2081213"/>
            <a:ext cx="8116887" cy="3848100"/>
          </a:xfrm>
        </p:spPr>
      </p:pic>
    </p:spTree>
    <p:extLst>
      <p:ext uri="{BB962C8B-B14F-4D97-AF65-F5344CB8AC3E}">
        <p14:creationId xmlns:p14="http://schemas.microsoft.com/office/powerpoint/2010/main" val="360721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Nationally, who’s deploying IPv6 over the past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6786562" cy="4525963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ea typeface="+mn-ea"/>
                <a:cs typeface="+mn-cs"/>
              </a:rPr>
              <a:t>2013  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ea typeface="+mn-ea"/>
                <a:cs typeface="+mn-cs"/>
              </a:rPr>
              <a:t>Rank</a:t>
            </a:r>
            <a:r>
              <a:rPr lang="en-US" dirty="0">
                <a:ea typeface="+mn-ea"/>
                <a:cs typeface="+mn-cs"/>
              </a:rPr>
              <a:t>	</a:t>
            </a:r>
            <a:r>
              <a:rPr lang="en-US" b="1" dirty="0">
                <a:ea typeface="+mn-ea"/>
                <a:cs typeface="+mn-cs"/>
              </a:rPr>
              <a:t>Economy</a:t>
            </a: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b="1" dirty="0" smtClean="0">
                <a:ea typeface="+mn-ea"/>
                <a:cs typeface="+mn-cs"/>
              </a:rPr>
              <a:t>Diff </a:t>
            </a:r>
            <a:r>
              <a:rPr lang="en-US" b="1" dirty="0">
                <a:ea typeface="+mn-ea"/>
                <a:cs typeface="+mn-cs"/>
              </a:rPr>
              <a:t>(%)</a:t>
            </a:r>
            <a:r>
              <a:rPr lang="en-US" dirty="0">
                <a:ea typeface="+mn-ea"/>
                <a:cs typeface="+mn-cs"/>
              </a:rPr>
              <a:t>	</a:t>
            </a:r>
            <a:r>
              <a:rPr lang="en-US" b="1" dirty="0">
                <a:ea typeface="+mn-ea"/>
                <a:cs typeface="+mn-cs"/>
              </a:rPr>
              <a:t>    </a:t>
            </a:r>
            <a:r>
              <a:rPr lang="en-US" b="1" dirty="0" smtClean="0">
                <a:ea typeface="+mn-ea"/>
                <a:cs typeface="+mn-cs"/>
              </a:rPr>
              <a:t>     Diff IPv6 User </a:t>
            </a:r>
            <a:r>
              <a:rPr lang="en-US" b="1" dirty="0">
                <a:ea typeface="+mn-ea"/>
                <a:cs typeface="+mn-cs"/>
              </a:rPr>
              <a:t>Count</a:t>
            </a:r>
            <a:r>
              <a:rPr lang="en-U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dirty="0">
                <a:ea typeface="+mn-ea"/>
                <a:cs typeface="+mn-cs"/>
              </a:rPr>
              <a:t>1	</a:t>
            </a:r>
            <a:r>
              <a:rPr lang="de-DE" dirty="0" err="1">
                <a:ea typeface="+mn-ea"/>
                <a:cs typeface="+mn-cs"/>
              </a:rPr>
              <a:t>Switzerland</a:t>
            </a:r>
            <a:r>
              <a:rPr lang="de-DE" dirty="0">
                <a:ea typeface="+mn-ea"/>
                <a:cs typeface="+mn-cs"/>
              </a:rPr>
              <a:t>	</a:t>
            </a:r>
            <a:r>
              <a:rPr lang="de-DE" dirty="0" smtClean="0">
                <a:ea typeface="+mn-ea"/>
                <a:cs typeface="+mn-cs"/>
              </a:rPr>
              <a:t>	+</a:t>
            </a:r>
            <a:r>
              <a:rPr lang="de-DE" dirty="0">
                <a:ea typeface="+mn-ea"/>
                <a:cs typeface="+mn-cs"/>
              </a:rPr>
              <a:t>9.92%	</a:t>
            </a:r>
            <a:r>
              <a:rPr lang="de-DE" dirty="0" smtClean="0">
                <a:ea typeface="+mn-ea"/>
                <a:cs typeface="+mn-cs"/>
              </a:rPr>
              <a:t>	+  649,202</a:t>
            </a:r>
            <a:r>
              <a:rPr lang="de-DE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r-FR" dirty="0">
                <a:ea typeface="+mn-ea"/>
                <a:cs typeface="+mn-cs"/>
              </a:rPr>
              <a:t>2	Luxembourg	</a:t>
            </a:r>
            <a:r>
              <a:rPr lang="fr-FR" dirty="0" smtClean="0">
                <a:ea typeface="+mn-ea"/>
                <a:cs typeface="+mn-cs"/>
              </a:rPr>
              <a:t>	+</a:t>
            </a:r>
            <a:r>
              <a:rPr lang="fr-FR" dirty="0">
                <a:ea typeface="+mn-ea"/>
                <a:cs typeface="+mn-cs"/>
              </a:rPr>
              <a:t>4.37%	</a:t>
            </a:r>
            <a:r>
              <a:rPr lang="fr-FR" dirty="0" smtClean="0">
                <a:ea typeface="+mn-ea"/>
                <a:cs typeface="+mn-cs"/>
              </a:rPr>
              <a:t>	+     20,486</a:t>
            </a:r>
            <a:r>
              <a:rPr lang="fr-FR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dirty="0">
                <a:ea typeface="+mn-ea"/>
                <a:cs typeface="+mn-cs"/>
              </a:rPr>
              <a:t>3	</a:t>
            </a:r>
            <a:r>
              <a:rPr lang="it-IT" dirty="0" err="1">
                <a:ea typeface="+mn-ea"/>
                <a:cs typeface="+mn-cs"/>
              </a:rPr>
              <a:t>Belgium</a:t>
            </a:r>
            <a:r>
              <a:rPr lang="it-IT" dirty="0">
                <a:ea typeface="+mn-ea"/>
                <a:cs typeface="+mn-cs"/>
              </a:rPr>
              <a:t>	</a:t>
            </a:r>
            <a:r>
              <a:rPr lang="it-IT" dirty="0" smtClean="0">
                <a:ea typeface="+mn-ea"/>
                <a:cs typeface="+mn-cs"/>
              </a:rPr>
              <a:t>	+</a:t>
            </a:r>
            <a:r>
              <a:rPr lang="it-IT" dirty="0">
                <a:ea typeface="+mn-ea"/>
                <a:cs typeface="+mn-cs"/>
              </a:rPr>
              <a:t>4.07%	</a:t>
            </a:r>
            <a:r>
              <a:rPr lang="it-IT" dirty="0" smtClean="0">
                <a:ea typeface="+mn-ea"/>
                <a:cs typeface="+mn-cs"/>
              </a:rPr>
              <a:t>	+   331,153</a:t>
            </a:r>
            <a:r>
              <a:rPr lang="it-IT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t-IT" dirty="0">
                <a:ea typeface="+mn-ea"/>
                <a:cs typeface="+mn-cs"/>
              </a:rPr>
              <a:t>4	Romania	</a:t>
            </a:r>
            <a:r>
              <a:rPr lang="it-IT" dirty="0" smtClean="0">
                <a:ea typeface="+mn-ea"/>
                <a:cs typeface="+mn-cs"/>
              </a:rPr>
              <a:t>	+</a:t>
            </a:r>
            <a:r>
              <a:rPr lang="it-IT" dirty="0">
                <a:ea typeface="+mn-ea"/>
                <a:cs typeface="+mn-cs"/>
              </a:rPr>
              <a:t>3.44%	</a:t>
            </a:r>
            <a:r>
              <a:rPr lang="it-IT" dirty="0" smtClean="0">
                <a:ea typeface="+mn-ea"/>
                <a:cs typeface="+mn-cs"/>
              </a:rPr>
              <a:t>	+   411,848</a:t>
            </a:r>
            <a:r>
              <a:rPr lang="it-IT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5	Germany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2.92%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1,994,568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6	Peru	</a:t>
            </a:r>
            <a:r>
              <a:rPr lang="en-US" dirty="0" smtClean="0">
                <a:ea typeface="+mn-ea"/>
                <a:cs typeface="+mn-cs"/>
              </a:rPr>
              <a:t>		+</a:t>
            </a:r>
            <a:r>
              <a:rPr lang="en-US" dirty="0">
                <a:ea typeface="+mn-ea"/>
                <a:cs typeface="+mn-cs"/>
              </a:rPr>
              <a:t>2.41%	</a:t>
            </a:r>
            <a:r>
              <a:rPr lang="en-US" dirty="0" smtClean="0">
                <a:ea typeface="+mn-ea"/>
                <a:cs typeface="+mn-cs"/>
              </a:rPr>
              <a:t>	+   272,327</a:t>
            </a:r>
            <a:r>
              <a:rPr lang="en-U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7	Japan	</a:t>
            </a:r>
            <a:r>
              <a:rPr lang="en-US" dirty="0" smtClean="0">
                <a:ea typeface="+mn-ea"/>
                <a:cs typeface="+mn-cs"/>
              </a:rPr>
              <a:t>		+</a:t>
            </a:r>
            <a:r>
              <a:rPr lang="en-US" dirty="0">
                <a:ea typeface="+mn-ea"/>
                <a:cs typeface="+mn-cs"/>
              </a:rPr>
              <a:t>2.38%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2,370,677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8	United </a:t>
            </a:r>
            <a:r>
              <a:rPr lang="en-US" dirty="0" smtClean="0">
                <a:ea typeface="+mn-ea"/>
                <a:cs typeface="+mn-cs"/>
              </a:rPr>
              <a:t>States		+</a:t>
            </a:r>
            <a:r>
              <a:rPr lang="en-US" dirty="0">
                <a:ea typeface="+mn-ea"/>
                <a:cs typeface="+mn-cs"/>
              </a:rPr>
              <a:t>1.71%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4,267,580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l-PL" dirty="0">
                <a:ea typeface="+mn-ea"/>
                <a:cs typeface="+mn-cs"/>
              </a:rPr>
              <a:t>9	Czech Republic	+1.57%	</a:t>
            </a:r>
            <a:r>
              <a:rPr lang="pl-PL" dirty="0" smtClean="0">
                <a:ea typeface="+mn-ea"/>
                <a:cs typeface="+mn-cs"/>
              </a:rPr>
              <a:t>	+   117,509</a:t>
            </a:r>
            <a:r>
              <a:rPr lang="pl-PL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s-IS" dirty="0">
                <a:ea typeface="+mn-ea"/>
                <a:cs typeface="+mn-cs"/>
              </a:rPr>
              <a:t>10	Singapore	</a:t>
            </a:r>
            <a:r>
              <a:rPr lang="is-IS" dirty="0" smtClean="0">
                <a:ea typeface="+mn-ea"/>
                <a:cs typeface="+mn-cs"/>
              </a:rPr>
              <a:t>	+</a:t>
            </a:r>
            <a:r>
              <a:rPr lang="is-IS" dirty="0">
                <a:ea typeface="+mn-ea"/>
                <a:cs typeface="+mn-cs"/>
              </a:rPr>
              <a:t>1.43%	</a:t>
            </a:r>
            <a:r>
              <a:rPr lang="is-IS" dirty="0" smtClean="0">
                <a:ea typeface="+mn-ea"/>
                <a:cs typeface="+mn-cs"/>
              </a:rPr>
              <a:t>	+     48,524</a:t>
            </a:r>
            <a:r>
              <a:rPr lang="is-I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is-IS" dirty="0">
                <a:ea typeface="+mn-ea"/>
                <a:cs typeface="+mn-cs"/>
              </a:rPr>
              <a:t>11	France	</a:t>
            </a:r>
            <a:r>
              <a:rPr lang="is-IS" dirty="0" smtClean="0">
                <a:ea typeface="+mn-ea"/>
                <a:cs typeface="+mn-cs"/>
              </a:rPr>
              <a:t>		+</a:t>
            </a:r>
            <a:r>
              <a:rPr lang="is-IS" dirty="0">
                <a:ea typeface="+mn-ea"/>
                <a:cs typeface="+mn-cs"/>
              </a:rPr>
              <a:t>1.43%	</a:t>
            </a:r>
            <a:r>
              <a:rPr lang="is-IS" dirty="0" smtClean="0">
                <a:ea typeface="+mn-ea"/>
                <a:cs typeface="+mn-cs"/>
              </a:rPr>
              <a:t>	+    810,545</a:t>
            </a:r>
            <a:r>
              <a:rPr lang="is-I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12	Greece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0.70%	</a:t>
            </a:r>
            <a:r>
              <a:rPr lang="en-US" dirty="0" smtClean="0">
                <a:ea typeface="+mn-ea"/>
                <a:cs typeface="+mn-cs"/>
              </a:rPr>
              <a:t>	+     40,530</a:t>
            </a:r>
            <a:r>
              <a:rPr lang="en-U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13	Norway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0.70%	</a:t>
            </a:r>
            <a:r>
              <a:rPr lang="en-US" dirty="0" smtClean="0">
                <a:ea typeface="+mn-ea"/>
                <a:cs typeface="+mn-cs"/>
              </a:rPr>
              <a:t>	+     30,344</a:t>
            </a:r>
            <a:r>
              <a:rPr lang="en-U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l-PL" dirty="0">
                <a:ea typeface="+mn-ea"/>
                <a:cs typeface="+mn-cs"/>
              </a:rPr>
              <a:t>14	Taiwan	</a:t>
            </a:r>
            <a:r>
              <a:rPr lang="pl-PL" dirty="0" smtClean="0">
                <a:ea typeface="+mn-ea"/>
                <a:cs typeface="+mn-cs"/>
              </a:rPr>
              <a:t>	+</a:t>
            </a:r>
            <a:r>
              <a:rPr lang="pl-PL" dirty="0">
                <a:ea typeface="+mn-ea"/>
                <a:cs typeface="+mn-cs"/>
              </a:rPr>
              <a:t>0.48%	</a:t>
            </a:r>
            <a:r>
              <a:rPr lang="pl-PL" dirty="0" smtClean="0">
                <a:ea typeface="+mn-ea"/>
                <a:cs typeface="+mn-cs"/>
              </a:rPr>
              <a:t>	+     81,337</a:t>
            </a:r>
            <a:r>
              <a:rPr lang="pl-PL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l-PL" dirty="0">
                <a:ea typeface="+mn-ea"/>
                <a:cs typeface="+mn-cs"/>
              </a:rPr>
              <a:t>15	Portugal	</a:t>
            </a:r>
            <a:r>
              <a:rPr lang="pl-PL" dirty="0" smtClean="0">
                <a:ea typeface="+mn-ea"/>
                <a:cs typeface="+mn-cs"/>
              </a:rPr>
              <a:t>	+</a:t>
            </a:r>
            <a:r>
              <a:rPr lang="pl-PL" dirty="0">
                <a:ea typeface="+mn-ea"/>
                <a:cs typeface="+mn-cs"/>
              </a:rPr>
              <a:t>0.46</a:t>
            </a:r>
            <a:r>
              <a:rPr lang="pl-PL" dirty="0" smtClean="0">
                <a:ea typeface="+mn-ea"/>
                <a:cs typeface="+mn-cs"/>
              </a:rPr>
              <a:t>%	</a:t>
            </a:r>
            <a:r>
              <a:rPr lang="pl-PL" dirty="0">
                <a:ea typeface="+mn-ea"/>
                <a:cs typeface="+mn-cs"/>
              </a:rPr>
              <a:t>	</a:t>
            </a:r>
            <a:r>
              <a:rPr lang="pl-PL" dirty="0" smtClean="0">
                <a:ea typeface="+mn-ea"/>
                <a:cs typeface="+mn-cs"/>
              </a:rPr>
              <a:t>+     29,002</a:t>
            </a:r>
            <a:r>
              <a:rPr lang="pl-PL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l-PL" dirty="0">
                <a:ea typeface="+mn-ea"/>
                <a:cs typeface="+mn-cs"/>
              </a:rPr>
              <a:t>16	Australia	</a:t>
            </a:r>
            <a:r>
              <a:rPr lang="pl-PL" dirty="0" smtClean="0">
                <a:ea typeface="+mn-ea"/>
                <a:cs typeface="+mn-cs"/>
              </a:rPr>
              <a:t>	+</a:t>
            </a:r>
            <a:r>
              <a:rPr lang="pl-PL" dirty="0">
                <a:ea typeface="+mn-ea"/>
                <a:cs typeface="+mn-cs"/>
              </a:rPr>
              <a:t>0.44</a:t>
            </a:r>
            <a:r>
              <a:rPr lang="pl-PL" dirty="0" smtClean="0">
                <a:ea typeface="+mn-ea"/>
                <a:cs typeface="+mn-cs"/>
              </a:rPr>
              <a:t>%	</a:t>
            </a:r>
            <a:r>
              <a:rPr lang="pl-PL" dirty="0">
                <a:ea typeface="+mn-ea"/>
                <a:cs typeface="+mn-cs"/>
              </a:rPr>
              <a:t>	</a:t>
            </a:r>
            <a:r>
              <a:rPr lang="pl-PL" dirty="0" smtClean="0">
                <a:ea typeface="+mn-ea"/>
                <a:cs typeface="+mn-cs"/>
              </a:rPr>
              <a:t>+     71,831</a:t>
            </a:r>
            <a:r>
              <a:rPr lang="pl-PL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17	Netherlands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0.43</a:t>
            </a:r>
            <a:r>
              <a:rPr lang="en-US" dirty="0" smtClean="0">
                <a:ea typeface="+mn-ea"/>
                <a:cs typeface="+mn-cs"/>
              </a:rPr>
              <a:t>%	</a:t>
            </a: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+     68,555</a:t>
            </a:r>
            <a:r>
              <a:rPr lang="en-U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l-PL" dirty="0">
                <a:ea typeface="+mn-ea"/>
                <a:cs typeface="+mn-cs"/>
              </a:rPr>
              <a:t>18	New </a:t>
            </a:r>
            <a:r>
              <a:rPr lang="pl-PL" dirty="0" err="1">
                <a:ea typeface="+mn-ea"/>
                <a:cs typeface="+mn-cs"/>
              </a:rPr>
              <a:t>Zealand</a:t>
            </a:r>
            <a:r>
              <a:rPr lang="pl-PL" dirty="0">
                <a:ea typeface="+mn-ea"/>
                <a:cs typeface="+mn-cs"/>
              </a:rPr>
              <a:t>	</a:t>
            </a:r>
            <a:r>
              <a:rPr lang="pl-PL" dirty="0" smtClean="0">
                <a:ea typeface="+mn-ea"/>
                <a:cs typeface="+mn-cs"/>
              </a:rPr>
              <a:t>	+</a:t>
            </a:r>
            <a:r>
              <a:rPr lang="pl-PL" dirty="0">
                <a:ea typeface="+mn-ea"/>
                <a:cs typeface="+mn-cs"/>
              </a:rPr>
              <a:t>0.35</a:t>
            </a:r>
            <a:r>
              <a:rPr lang="pl-PL" dirty="0" smtClean="0">
                <a:ea typeface="+mn-ea"/>
                <a:cs typeface="+mn-cs"/>
              </a:rPr>
              <a:t>%	</a:t>
            </a:r>
            <a:r>
              <a:rPr lang="pl-PL" dirty="0">
                <a:ea typeface="+mn-ea"/>
                <a:cs typeface="+mn-cs"/>
              </a:rPr>
              <a:t>	</a:t>
            </a:r>
            <a:r>
              <a:rPr lang="pl-PL" dirty="0" smtClean="0">
                <a:ea typeface="+mn-ea"/>
                <a:cs typeface="+mn-cs"/>
              </a:rPr>
              <a:t>+     13,174</a:t>
            </a:r>
            <a:r>
              <a:rPr lang="pl-PL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19	South Africa	</a:t>
            </a:r>
            <a:r>
              <a:rPr lang="en-US" dirty="0" smtClean="0">
                <a:ea typeface="+mn-ea"/>
                <a:cs typeface="+mn-cs"/>
              </a:rPr>
              <a:t>	+</a:t>
            </a:r>
            <a:r>
              <a:rPr lang="en-US" dirty="0">
                <a:ea typeface="+mn-ea"/>
                <a:cs typeface="+mn-cs"/>
              </a:rPr>
              <a:t>0.33</a:t>
            </a:r>
            <a:r>
              <a:rPr lang="en-US" dirty="0" smtClean="0">
                <a:ea typeface="+mn-ea"/>
                <a:cs typeface="+mn-cs"/>
              </a:rPr>
              <a:t>%	</a:t>
            </a: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+     34,022</a:t>
            </a:r>
            <a:r>
              <a:rPr lang="en-US" dirty="0">
                <a:ea typeface="+mn-ea"/>
                <a:cs typeface="+mn-cs"/>
              </a:rPr>
              <a:t>	</a:t>
            </a:r>
          </a:p>
          <a:p>
            <a:pPr marL="0" indent="0" eaLnBrk="1" fontAlgn="auto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l-PL" dirty="0" smtClean="0">
                <a:ea typeface="+mn-ea"/>
                <a:cs typeface="+mn-cs"/>
              </a:rPr>
              <a:t>20	</a:t>
            </a:r>
            <a:r>
              <a:rPr lang="pl-PL" dirty="0" err="1" smtClean="0">
                <a:ea typeface="+mn-ea"/>
                <a:cs typeface="+mn-cs"/>
              </a:rPr>
              <a:t>Bosnia</a:t>
            </a:r>
            <a:r>
              <a:rPr lang="pl-PL" dirty="0" smtClean="0">
                <a:ea typeface="+mn-ea"/>
                <a:cs typeface="+mn-cs"/>
              </a:rPr>
              <a:t> </a:t>
            </a:r>
            <a:r>
              <a:rPr lang="pl-PL" dirty="0">
                <a:ea typeface="+mn-ea"/>
                <a:cs typeface="+mn-cs"/>
              </a:rPr>
              <a:t>and </a:t>
            </a:r>
            <a:r>
              <a:rPr lang="pl-PL" dirty="0" smtClean="0">
                <a:ea typeface="+mn-ea"/>
                <a:cs typeface="+mn-cs"/>
              </a:rPr>
              <a:t>Herz.</a:t>
            </a:r>
            <a:r>
              <a:rPr lang="pl-PL" dirty="0">
                <a:ea typeface="+mn-ea"/>
                <a:cs typeface="+mn-cs"/>
              </a:rPr>
              <a:t>	+0.32</a:t>
            </a:r>
            <a:r>
              <a:rPr lang="pl-PL" dirty="0" smtClean="0">
                <a:ea typeface="+mn-ea"/>
                <a:cs typeface="+mn-cs"/>
              </a:rPr>
              <a:t>%	</a:t>
            </a:r>
            <a:r>
              <a:rPr lang="pl-PL" dirty="0">
                <a:ea typeface="+mn-ea"/>
                <a:cs typeface="+mn-cs"/>
              </a:rPr>
              <a:t>	</a:t>
            </a:r>
            <a:r>
              <a:rPr lang="pl-PL" dirty="0" smtClean="0">
                <a:ea typeface="+mn-ea"/>
                <a:cs typeface="+mn-cs"/>
              </a:rPr>
              <a:t>+       8,914</a:t>
            </a:r>
            <a:r>
              <a:rPr lang="pl-PL" dirty="0">
                <a:ea typeface="+mn-ea"/>
                <a:cs typeface="+mn-cs"/>
              </a:rPr>
              <a:t>	</a:t>
            </a:r>
            <a:endParaRPr lang="pl-PL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6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Some Countries…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852488" y="3521075"/>
            <a:ext cx="122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499225" y="3527425"/>
            <a:ext cx="156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United States</a:t>
            </a: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1127125" y="6135688"/>
            <a:ext cx="1551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6283325" y="6122988"/>
            <a:ext cx="122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Japan</a:t>
            </a:r>
          </a:p>
        </p:txBody>
      </p:sp>
      <p:pic>
        <p:nvPicPr>
          <p:cNvPr id="2" name="Picture 1" descr="fig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1453137"/>
            <a:ext cx="3386453" cy="2117425"/>
          </a:xfrm>
          <a:prstGeom prst="rect">
            <a:avLst/>
          </a:prstGeom>
        </p:spPr>
      </p:pic>
      <p:pic>
        <p:nvPicPr>
          <p:cNvPr id="3" name="Picture 2" descr="fig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54" y="4042025"/>
            <a:ext cx="3513875" cy="2197096"/>
          </a:xfrm>
          <a:prstGeom prst="rect">
            <a:avLst/>
          </a:prstGeom>
        </p:spPr>
      </p:pic>
      <p:pic>
        <p:nvPicPr>
          <p:cNvPr id="4" name="Picture 3" descr="fig9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67" y="1421119"/>
            <a:ext cx="3437662" cy="2149443"/>
          </a:xfrm>
          <a:prstGeom prst="rect">
            <a:avLst/>
          </a:prstGeom>
        </p:spPr>
      </p:pic>
      <p:pic>
        <p:nvPicPr>
          <p:cNvPr id="5" name="Picture 4" descr="fig1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0" y="3995662"/>
            <a:ext cx="3402289" cy="21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0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4321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Drilling down to the AS level…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13456" y="1214458"/>
            <a:ext cx="4095056" cy="452596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 smtClean="0"/>
              <a:t>Economy  AS </a:t>
            </a:r>
            <a:r>
              <a:rPr lang="en-US" sz="1050" b="1" dirty="0"/>
              <a:t>Number AS Name	  2012 IPv6 (%)	   2013 IPv6 (%)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050" dirty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United States of America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AS6939</a:t>
            </a:r>
            <a:r>
              <a:rPr lang="en-US" sz="1050" dirty="0"/>
              <a:t>	Hurricane </a:t>
            </a:r>
            <a:r>
              <a:rPr lang="en-US" sz="1050" dirty="0" smtClean="0"/>
              <a:t>Electric           29</a:t>
            </a:r>
            <a:r>
              <a:rPr lang="en-US" sz="1050" dirty="0"/>
              <a:t>%	</a:t>
            </a:r>
            <a:r>
              <a:rPr lang="en-US" sz="1050" dirty="0" smtClean="0"/>
              <a:t>      37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AS22394</a:t>
            </a:r>
            <a:r>
              <a:rPr lang="en-US" sz="1050" dirty="0"/>
              <a:t>	</a:t>
            </a:r>
            <a:r>
              <a:rPr lang="en-US" sz="1050" dirty="0" err="1"/>
              <a:t>Cellco</a:t>
            </a:r>
            <a:r>
              <a:rPr lang="en-US" sz="1050" dirty="0"/>
              <a:t> Partnership DBA Verizon Wireless	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		 </a:t>
            </a:r>
            <a:r>
              <a:rPr lang="en-US" sz="1050" dirty="0" smtClean="0"/>
              <a:t>            		             6</a:t>
            </a:r>
            <a:r>
              <a:rPr lang="en-US" sz="1050" dirty="0"/>
              <a:t>%	</a:t>
            </a:r>
            <a:r>
              <a:rPr lang="en-US" sz="1050" dirty="0" smtClean="0"/>
              <a:t>      20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AS7018</a:t>
            </a:r>
            <a:r>
              <a:rPr lang="en-US" sz="1050" dirty="0"/>
              <a:t>	AT&amp;T Services	 </a:t>
            </a:r>
            <a:r>
              <a:rPr lang="en-US" sz="1050" dirty="0" smtClean="0"/>
              <a:t>            6</a:t>
            </a:r>
            <a:r>
              <a:rPr lang="en-US" sz="1050" dirty="0"/>
              <a:t>%	</a:t>
            </a:r>
            <a:r>
              <a:rPr lang="en-US" sz="1050" dirty="0" smtClean="0"/>
              <a:t>      15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AS3561</a:t>
            </a:r>
            <a:r>
              <a:rPr lang="en-US" sz="1050" dirty="0"/>
              <a:t>	</a:t>
            </a:r>
            <a:r>
              <a:rPr lang="en-US" sz="1050" dirty="0" err="1"/>
              <a:t>Savvis</a:t>
            </a:r>
            <a:r>
              <a:rPr lang="en-US" sz="1050" dirty="0"/>
              <a:t>	</a:t>
            </a:r>
            <a:r>
              <a:rPr lang="en-US" sz="1050" dirty="0" smtClean="0"/>
              <a:t>	            1%</a:t>
            </a:r>
            <a:r>
              <a:rPr lang="en-US" sz="1050" dirty="0"/>
              <a:t>	</a:t>
            </a:r>
            <a:r>
              <a:rPr lang="en-US" sz="1050" dirty="0" smtClean="0"/>
              <a:t>        5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AS7922</a:t>
            </a:r>
            <a:r>
              <a:rPr lang="en-US" sz="1050" dirty="0"/>
              <a:t>	</a:t>
            </a:r>
            <a:r>
              <a:rPr lang="en-US" sz="1050" dirty="0" smtClean="0"/>
              <a:t>Comcast</a:t>
            </a:r>
            <a:r>
              <a:rPr lang="en-US" sz="1050" dirty="0"/>
              <a:t>	</a:t>
            </a:r>
            <a:r>
              <a:rPr lang="en-US" sz="1050" dirty="0" smtClean="0"/>
              <a:t>            1</a:t>
            </a:r>
            <a:r>
              <a:rPr lang="en-US" sz="1050" dirty="0"/>
              <a:t>%	</a:t>
            </a:r>
            <a:r>
              <a:rPr lang="en-US" sz="1050" dirty="0" smtClean="0"/>
              <a:t>        3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Japan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AS2516</a:t>
            </a:r>
            <a:r>
              <a:rPr lang="en-US" sz="1050" dirty="0"/>
              <a:t>	</a:t>
            </a:r>
            <a:r>
              <a:rPr lang="en-US" sz="1050" dirty="0" smtClean="0"/>
              <a:t>KDDI </a:t>
            </a:r>
            <a:r>
              <a:rPr lang="en-US" sz="1050" dirty="0"/>
              <a:t>	</a:t>
            </a:r>
            <a:r>
              <a:rPr lang="en-US" sz="1050" dirty="0" smtClean="0"/>
              <a:t> 	           16</a:t>
            </a:r>
            <a:r>
              <a:rPr lang="en-US" sz="1050" dirty="0"/>
              <a:t>%	</a:t>
            </a:r>
            <a:r>
              <a:rPr lang="en-US" sz="1050" dirty="0" smtClean="0"/>
              <a:t>      27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AS18126</a:t>
            </a:r>
            <a:r>
              <a:rPr lang="en-US" sz="1050" dirty="0"/>
              <a:t>	Chubu </a:t>
            </a:r>
            <a:r>
              <a:rPr lang="en-US" sz="1050" dirty="0" smtClean="0"/>
              <a:t>Telecomm            0</a:t>
            </a:r>
            <a:r>
              <a:rPr lang="en-US" sz="1050" dirty="0"/>
              <a:t>%	</a:t>
            </a:r>
            <a:r>
              <a:rPr lang="en-US" sz="1050" dirty="0" smtClean="0"/>
              <a:t>      23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AS17676</a:t>
            </a:r>
            <a:r>
              <a:rPr lang="en-US" sz="1050" dirty="0"/>
              <a:t>	</a:t>
            </a:r>
            <a:r>
              <a:rPr lang="en-US" sz="1050" dirty="0" smtClean="0"/>
              <a:t>Softbank  	            </a:t>
            </a:r>
            <a:r>
              <a:rPr lang="en-US" sz="1050" dirty="0"/>
              <a:t>1%	</a:t>
            </a:r>
            <a:r>
              <a:rPr lang="en-US" sz="1050" dirty="0" smtClean="0"/>
              <a:t>        4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Germany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AS3320</a:t>
            </a:r>
            <a:r>
              <a:rPr lang="en-US" sz="1050" dirty="0"/>
              <a:t>	Deutsche Telekom </a:t>
            </a:r>
            <a:r>
              <a:rPr lang="en-US" sz="1050" dirty="0" smtClean="0"/>
              <a:t>AG     0</a:t>
            </a:r>
            <a:r>
              <a:rPr lang="en-US" sz="1050" dirty="0"/>
              <a:t>%	</a:t>
            </a:r>
            <a:r>
              <a:rPr lang="en-US" sz="1050" dirty="0" smtClean="0"/>
              <a:t>        5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AS31334</a:t>
            </a:r>
            <a:r>
              <a:rPr lang="en-US" sz="1050" dirty="0"/>
              <a:t>	</a:t>
            </a:r>
            <a:r>
              <a:rPr lang="en-US" sz="1050" dirty="0" err="1"/>
              <a:t>Kabel</a:t>
            </a:r>
            <a:r>
              <a:rPr lang="en-US" sz="1050" dirty="0"/>
              <a:t> </a:t>
            </a:r>
            <a:r>
              <a:rPr lang="en-US" sz="1050" dirty="0" smtClean="0"/>
              <a:t>Deutschland           1</a:t>
            </a:r>
            <a:r>
              <a:rPr lang="en-US" sz="1050" dirty="0"/>
              <a:t>%	</a:t>
            </a:r>
            <a:r>
              <a:rPr lang="en-US" sz="1050" dirty="0" smtClean="0"/>
              <a:t>        7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AS29562</a:t>
            </a:r>
            <a:r>
              <a:rPr lang="en-US" sz="1050" dirty="0"/>
              <a:t>	</a:t>
            </a:r>
            <a:r>
              <a:rPr lang="en-US" sz="1050" dirty="0" err="1"/>
              <a:t>Kabel</a:t>
            </a:r>
            <a:r>
              <a:rPr lang="en-US" sz="1050" dirty="0"/>
              <a:t> BW GmbH	</a:t>
            </a:r>
            <a:r>
              <a:rPr lang="en-US" sz="1050" dirty="0" smtClean="0"/>
              <a:t>              0</a:t>
            </a:r>
            <a:r>
              <a:rPr lang="en-US" sz="1050" dirty="0"/>
              <a:t>%	</a:t>
            </a:r>
            <a:r>
              <a:rPr lang="en-US" sz="1050" dirty="0" smtClean="0"/>
              <a:t>      10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France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AS12322</a:t>
            </a:r>
            <a:r>
              <a:rPr lang="en-US" sz="1050" dirty="0"/>
              <a:t>	Free </a:t>
            </a:r>
            <a:r>
              <a:rPr lang="en-US" sz="1050" dirty="0" smtClean="0"/>
              <a:t>SAS</a:t>
            </a:r>
            <a:r>
              <a:rPr lang="en-US" sz="1050" dirty="0"/>
              <a:t>	</a:t>
            </a:r>
            <a:r>
              <a:rPr lang="en-US" sz="1050" dirty="0" smtClean="0"/>
              <a:t>          19</a:t>
            </a:r>
            <a:r>
              <a:rPr lang="en-US" sz="1050" dirty="0"/>
              <a:t>%	</a:t>
            </a:r>
            <a:r>
              <a:rPr lang="en-US" sz="1050" dirty="0" smtClean="0"/>
              <a:t>      22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Switzerland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AS67722</a:t>
            </a:r>
            <a:r>
              <a:rPr lang="en-US" sz="1050" dirty="0"/>
              <a:t>	</a:t>
            </a:r>
            <a:r>
              <a:rPr lang="en-US" sz="1050" dirty="0" err="1"/>
              <a:t>Swisscomm</a:t>
            </a:r>
            <a:r>
              <a:rPr lang="en-US" sz="1050" dirty="0"/>
              <a:t>	</a:t>
            </a:r>
            <a:r>
              <a:rPr lang="en-US" sz="1050" dirty="0" smtClean="0"/>
              <a:t>            0</a:t>
            </a:r>
            <a:r>
              <a:rPr lang="en-US" sz="1050" dirty="0"/>
              <a:t>%	</a:t>
            </a:r>
            <a:r>
              <a:rPr lang="en-US" sz="1050" dirty="0" smtClean="0"/>
              <a:t>      23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AS559</a:t>
            </a:r>
            <a:r>
              <a:rPr lang="en-US" sz="1050" dirty="0"/>
              <a:t>	Switch	</a:t>
            </a:r>
            <a:r>
              <a:rPr lang="en-US" sz="1050" dirty="0" smtClean="0"/>
              <a:t>	          11</a:t>
            </a:r>
            <a:r>
              <a:rPr lang="en-US" sz="1050" dirty="0"/>
              <a:t>%	</a:t>
            </a:r>
            <a:r>
              <a:rPr lang="en-US" sz="1050" dirty="0" smtClean="0"/>
              <a:t>      18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Romania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AS8708</a:t>
            </a:r>
            <a:r>
              <a:rPr lang="en-US" sz="1050" dirty="0"/>
              <a:t>	RCS &amp; RDS SA	</a:t>
            </a:r>
            <a:r>
              <a:rPr lang="en-US" sz="1050" dirty="0" smtClean="0"/>
              <a:t>          11</a:t>
            </a:r>
            <a:r>
              <a:rPr lang="en-US" sz="1050" dirty="0"/>
              <a:t>%	</a:t>
            </a:r>
            <a:r>
              <a:rPr lang="en-US" sz="1050" dirty="0" smtClean="0"/>
              <a:t>      24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Belgium</a:t>
            </a:r>
            <a:r>
              <a:rPr lang="en-US" sz="1050" dirty="0"/>
              <a:t>	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AS12392</a:t>
            </a:r>
            <a:r>
              <a:rPr lang="en-US" sz="1050" dirty="0"/>
              <a:t>	</a:t>
            </a:r>
            <a:r>
              <a:rPr lang="en-US" sz="1050" dirty="0" err="1"/>
              <a:t>Brutele</a:t>
            </a:r>
            <a:r>
              <a:rPr lang="en-US" sz="1050" dirty="0"/>
              <a:t> SC	</a:t>
            </a:r>
            <a:r>
              <a:rPr lang="en-US" sz="1050" dirty="0" smtClean="0"/>
              <a:t>           </a:t>
            </a:r>
            <a:r>
              <a:rPr lang="en-US" sz="1050" dirty="0"/>
              <a:t>0%	</a:t>
            </a:r>
            <a:r>
              <a:rPr lang="en-US" sz="1050" dirty="0" smtClean="0"/>
              <a:t>      33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AS2611</a:t>
            </a:r>
            <a:r>
              <a:rPr lang="en-US" sz="1050" dirty="0"/>
              <a:t>	</a:t>
            </a:r>
            <a:r>
              <a:rPr lang="en-US" sz="1050" dirty="0" smtClean="0"/>
              <a:t>BELNET	</a:t>
            </a:r>
            <a:r>
              <a:rPr lang="en-US" sz="1050" dirty="0"/>
              <a:t>	</a:t>
            </a:r>
            <a:r>
              <a:rPr lang="en-US" sz="1050" dirty="0" smtClean="0"/>
              <a:t>           2</a:t>
            </a:r>
            <a:r>
              <a:rPr lang="en-US" sz="1050" dirty="0"/>
              <a:t>%	</a:t>
            </a:r>
            <a:r>
              <a:rPr lang="en-US" sz="1050" dirty="0" smtClean="0"/>
              <a:t>      22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Peru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AS6147</a:t>
            </a:r>
            <a:r>
              <a:rPr lang="en-US" sz="1050" dirty="0"/>
              <a:t>	</a:t>
            </a:r>
            <a:r>
              <a:rPr lang="en-US" sz="1050" dirty="0" err="1"/>
              <a:t>Telefonica</a:t>
            </a:r>
            <a:r>
              <a:rPr lang="en-US" sz="1050" dirty="0"/>
              <a:t> del Peru </a:t>
            </a:r>
            <a:r>
              <a:rPr lang="en-US" sz="1050" dirty="0" smtClean="0"/>
              <a:t>SA    0</a:t>
            </a:r>
            <a:r>
              <a:rPr lang="en-US" sz="1050" dirty="0"/>
              <a:t>%	</a:t>
            </a:r>
            <a:r>
              <a:rPr lang="en-US" sz="1050" dirty="0" smtClean="0"/>
              <a:t>        </a:t>
            </a:r>
            <a:r>
              <a:rPr lang="en-US" sz="1050" dirty="0"/>
              <a:t>3%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b="1" dirty="0"/>
              <a:t>Czech Republic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AS2852</a:t>
            </a:r>
            <a:r>
              <a:rPr lang="en-US" sz="1050" dirty="0"/>
              <a:t>	CESNET </a:t>
            </a:r>
            <a:r>
              <a:rPr lang="en-US" sz="1050" dirty="0" err="1"/>
              <a:t>z.s.p.o</a:t>
            </a:r>
            <a:r>
              <a:rPr lang="en-US" sz="1050" dirty="0"/>
              <a:t>.	</a:t>
            </a:r>
            <a:r>
              <a:rPr lang="en-US" sz="1050" dirty="0" smtClean="0"/>
              <a:t>             20</a:t>
            </a:r>
            <a:r>
              <a:rPr lang="en-US" sz="1050" dirty="0"/>
              <a:t>%	</a:t>
            </a:r>
            <a:r>
              <a:rPr lang="en-US" sz="1050" dirty="0" smtClean="0"/>
              <a:t>      27</a:t>
            </a:r>
            <a:r>
              <a:rPr lang="en-US" sz="1050" dirty="0"/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AS5610</a:t>
            </a:r>
            <a:r>
              <a:rPr lang="en-US" sz="1050" dirty="0"/>
              <a:t>	</a:t>
            </a:r>
            <a:r>
              <a:rPr lang="en-US" sz="1050" dirty="0" err="1"/>
              <a:t>Telefonica</a:t>
            </a:r>
            <a:r>
              <a:rPr lang="en-US" sz="1050" dirty="0"/>
              <a:t> Czech	</a:t>
            </a:r>
            <a:r>
              <a:rPr lang="en-US" sz="1050" dirty="0" smtClean="0"/>
              <a:t>               0</a:t>
            </a:r>
            <a:r>
              <a:rPr lang="en-US" sz="1050" dirty="0"/>
              <a:t>%	</a:t>
            </a:r>
            <a:r>
              <a:rPr lang="en-US" sz="1050" dirty="0" smtClean="0"/>
              <a:t>        </a:t>
            </a:r>
            <a:r>
              <a:rPr lang="en-US" sz="1050" dirty="0"/>
              <a:t>3%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1050" dirty="0"/>
              <a:t> </a:t>
            </a:r>
            <a:r>
              <a:rPr lang="en-US" sz="1050" dirty="0" smtClean="0"/>
              <a:t>      AS51154</a:t>
            </a:r>
            <a:r>
              <a:rPr lang="en-US" sz="1050" dirty="0"/>
              <a:t>	</a:t>
            </a:r>
            <a:r>
              <a:rPr lang="en-US" sz="1050" dirty="0" err="1"/>
              <a:t>Internethome</a:t>
            </a:r>
            <a:r>
              <a:rPr lang="en-US" sz="1050" dirty="0"/>
              <a:t>; </a:t>
            </a:r>
            <a:r>
              <a:rPr lang="en-US" sz="1050" dirty="0" err="1" smtClean="0"/>
              <a:t>s.r.o</a:t>
            </a:r>
            <a:r>
              <a:rPr lang="en-US" sz="1050" dirty="0" smtClean="0"/>
              <a:t>.          0</a:t>
            </a:r>
            <a:r>
              <a:rPr lang="en-US" sz="1050" dirty="0"/>
              <a:t>%	</a:t>
            </a:r>
            <a:r>
              <a:rPr lang="en-US" sz="1050" dirty="0" smtClean="0"/>
              <a:t>        </a:t>
            </a:r>
            <a:r>
              <a:rPr lang="en-US" sz="1050" dirty="0"/>
              <a:t>2%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050" dirty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4718744" y="1214458"/>
            <a:ext cx="4749800" cy="52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50" b="1" dirty="0" smtClean="0">
                <a:latin typeface="+mn-lt"/>
              </a:rPr>
              <a:t>Economy AS </a:t>
            </a:r>
            <a:r>
              <a:rPr lang="en-US" sz="1050" b="1" dirty="0">
                <a:latin typeface="+mn-lt"/>
              </a:rPr>
              <a:t>Number AS Name	  2012 IPv6 (</a:t>
            </a:r>
            <a:r>
              <a:rPr lang="en-US" sz="1050" b="1" dirty="0" smtClean="0">
                <a:latin typeface="+mn-lt"/>
              </a:rPr>
              <a:t>%)  </a:t>
            </a:r>
            <a:r>
              <a:rPr lang="en-US" sz="1050" b="1" dirty="0">
                <a:latin typeface="+mn-lt"/>
              </a:rPr>
              <a:t>2013 IPv6 (%)</a:t>
            </a:r>
          </a:p>
          <a:p>
            <a:pPr eaLnBrk="1" hangingPunct="1"/>
            <a:endParaRPr lang="en-US" sz="1050" dirty="0">
              <a:latin typeface="+mn-lt"/>
            </a:endParaRPr>
          </a:p>
          <a:p>
            <a:pPr eaLnBrk="1" hangingPunct="1"/>
            <a:r>
              <a:rPr lang="en-US" sz="1050" b="1" dirty="0">
                <a:latin typeface="+mn-lt"/>
              </a:rPr>
              <a:t>United Kingdom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AS786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JANET	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51</a:t>
            </a:r>
            <a:r>
              <a:rPr lang="en-US" sz="1050" dirty="0">
                <a:latin typeface="+mn-lt"/>
              </a:rPr>
              <a:t>%	</a:t>
            </a:r>
            <a:r>
              <a:rPr lang="en-US" sz="1050" dirty="0" smtClean="0">
                <a:latin typeface="+mn-lt"/>
              </a:rPr>
              <a:t>68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AS13213</a:t>
            </a:r>
            <a:r>
              <a:rPr lang="en-US" sz="1050" dirty="0">
                <a:latin typeface="+mn-lt"/>
              </a:rPr>
              <a:t>	UK2 </a:t>
            </a:r>
            <a:r>
              <a:rPr lang="en-US" sz="1050" dirty="0" smtClean="0">
                <a:latin typeface="+mn-lt"/>
              </a:rPr>
              <a:t>Ltd	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0%	</a:t>
            </a:r>
            <a:r>
              <a:rPr lang="en-US" sz="1050" dirty="0" smtClean="0">
                <a:latin typeface="+mn-lt"/>
              </a:rPr>
              <a:t>23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b="1" dirty="0">
                <a:latin typeface="+mn-lt"/>
              </a:rPr>
              <a:t>Taiwan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AS9264</a:t>
            </a:r>
            <a:r>
              <a:rPr lang="en-US" sz="1050" dirty="0">
                <a:latin typeface="+mn-lt"/>
              </a:rPr>
              <a:t>	Academic </a:t>
            </a:r>
            <a:r>
              <a:rPr lang="en-US" sz="1050" dirty="0" err="1" smtClean="0">
                <a:latin typeface="+mn-lt"/>
              </a:rPr>
              <a:t>Sinica</a:t>
            </a:r>
            <a:r>
              <a:rPr lang="en-US" sz="1050" dirty="0" smtClean="0">
                <a:latin typeface="+mn-lt"/>
              </a:rPr>
              <a:t>	</a:t>
            </a:r>
            <a:r>
              <a:rPr lang="en-US" sz="1050" dirty="0">
                <a:latin typeface="+mn-lt"/>
              </a:rPr>
              <a:t>	 0%	</a:t>
            </a:r>
            <a:r>
              <a:rPr lang="en-US" sz="1050" dirty="0" smtClean="0">
                <a:latin typeface="+mn-lt"/>
              </a:rPr>
              <a:t>21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AS1659</a:t>
            </a:r>
            <a:r>
              <a:rPr lang="en-US" sz="1050" dirty="0">
                <a:latin typeface="+mn-lt"/>
              </a:rPr>
              <a:t>	Taiwan </a:t>
            </a:r>
            <a:r>
              <a:rPr lang="en-US" sz="1050" dirty="0" smtClean="0">
                <a:latin typeface="+mn-lt"/>
              </a:rPr>
              <a:t>Academic</a:t>
            </a:r>
            <a:r>
              <a:rPr lang="en-US" sz="1050" dirty="0">
                <a:latin typeface="+mn-lt"/>
              </a:rPr>
              <a:t>	 2%	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8%</a:t>
            </a:r>
          </a:p>
          <a:p>
            <a:pPr eaLnBrk="1" hangingPunct="1"/>
            <a:r>
              <a:rPr lang="en-US" sz="1050" b="1" dirty="0">
                <a:latin typeface="+mn-lt"/>
              </a:rPr>
              <a:t>Australia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AS7575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err="1" smtClean="0">
                <a:latin typeface="+mn-lt"/>
              </a:rPr>
              <a:t>AARNet</a:t>
            </a:r>
            <a:r>
              <a:rPr lang="en-US" sz="1050" dirty="0" smtClean="0">
                <a:latin typeface="+mn-lt"/>
              </a:rPr>
              <a:t>	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13</a:t>
            </a:r>
            <a:r>
              <a:rPr lang="en-US" sz="1050" dirty="0">
                <a:latin typeface="+mn-lt"/>
              </a:rPr>
              <a:t>%	</a:t>
            </a:r>
            <a:r>
              <a:rPr lang="en-US" sz="1050" dirty="0" smtClean="0">
                <a:latin typeface="+mn-lt"/>
              </a:rPr>
              <a:t>21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AS4739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Internode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5%	</a:t>
            </a:r>
            <a:r>
              <a:rPr lang="en-US" sz="1050" dirty="0" smtClean="0">
                <a:latin typeface="+mn-lt"/>
              </a:rPr>
              <a:t>11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b="1" dirty="0">
                <a:latin typeface="+mn-lt"/>
              </a:rPr>
              <a:t>Netherlands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AS3265</a:t>
            </a:r>
            <a:r>
              <a:rPr lang="en-US" sz="1050" dirty="0">
                <a:latin typeface="+mn-lt"/>
              </a:rPr>
              <a:t>	XS4ALL </a:t>
            </a:r>
            <a:r>
              <a:rPr lang="en-US" sz="1050" dirty="0" smtClean="0">
                <a:latin typeface="+mn-lt"/>
              </a:rPr>
              <a:t>Internet	 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6%	</a:t>
            </a:r>
            <a:r>
              <a:rPr lang="en-US" sz="1050" dirty="0" smtClean="0">
                <a:latin typeface="+mn-lt"/>
              </a:rPr>
              <a:t>27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b="1" dirty="0">
                <a:latin typeface="+mn-lt"/>
              </a:rPr>
              <a:t>Singapore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AS7472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err="1">
                <a:latin typeface="+mn-lt"/>
              </a:rPr>
              <a:t>Starhub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Internet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0%	</a:t>
            </a:r>
            <a:r>
              <a:rPr lang="en-US" sz="1050" dirty="0" smtClean="0">
                <a:latin typeface="+mn-lt"/>
              </a:rPr>
              <a:t>13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AS4773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err="1">
                <a:latin typeface="+mn-lt"/>
              </a:rPr>
              <a:t>MobileOne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Ltd.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0%	</a:t>
            </a:r>
            <a:r>
              <a:rPr lang="en-US" sz="1050" dirty="0" smtClean="0">
                <a:latin typeface="+mn-lt"/>
              </a:rPr>
              <a:t>10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b="1" dirty="0">
                <a:latin typeface="+mn-lt"/>
              </a:rPr>
              <a:t>Greece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AS5408</a:t>
            </a:r>
            <a:r>
              <a:rPr lang="en-US" sz="1050" dirty="0">
                <a:latin typeface="+mn-lt"/>
              </a:rPr>
              <a:t>	Greek R&amp;</a:t>
            </a:r>
            <a:r>
              <a:rPr lang="en-US" sz="1050" dirty="0" smtClean="0">
                <a:latin typeface="+mn-lt"/>
              </a:rPr>
              <a:t>D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17</a:t>
            </a:r>
            <a:r>
              <a:rPr lang="en-US" sz="1050" dirty="0">
                <a:latin typeface="+mn-lt"/>
              </a:rPr>
              <a:t>%	</a:t>
            </a:r>
            <a:r>
              <a:rPr lang="en-US" sz="1050" dirty="0" smtClean="0">
                <a:latin typeface="+mn-lt"/>
              </a:rPr>
              <a:t>19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b="1" dirty="0">
                <a:latin typeface="+mn-lt"/>
              </a:rPr>
              <a:t>South Africa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AS2018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TENET	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0%	 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3%</a:t>
            </a:r>
          </a:p>
          <a:p>
            <a:pPr eaLnBrk="1" hangingPunct="1"/>
            <a:r>
              <a:rPr lang="en-US" sz="1050" b="1" dirty="0">
                <a:latin typeface="+mn-lt"/>
              </a:rPr>
              <a:t>Canada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AS6453</a:t>
            </a:r>
            <a:r>
              <a:rPr lang="en-US" sz="1050" dirty="0">
                <a:latin typeface="+mn-lt"/>
              </a:rPr>
              <a:t>	TATA </a:t>
            </a:r>
            <a:r>
              <a:rPr lang="en-US" sz="1050" dirty="0" err="1" smtClean="0">
                <a:latin typeface="+mn-lt"/>
              </a:rPr>
              <a:t>Comms</a:t>
            </a:r>
            <a:r>
              <a:rPr lang="en-US" sz="1050" dirty="0" smtClean="0">
                <a:latin typeface="+mn-lt"/>
              </a:rPr>
              <a:t>.	</a:t>
            </a:r>
            <a:r>
              <a:rPr lang="en-US" sz="1050" dirty="0">
                <a:latin typeface="+mn-lt"/>
              </a:rPr>
              <a:t>	10%	</a:t>
            </a:r>
            <a:r>
              <a:rPr lang="en-US" sz="1050" dirty="0" smtClean="0">
                <a:latin typeface="+mn-lt"/>
              </a:rPr>
              <a:t>13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AS22995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err="1">
                <a:latin typeface="+mn-lt"/>
              </a:rPr>
              <a:t>Xplornet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 smtClean="0">
                <a:latin typeface="+mn-lt"/>
              </a:rPr>
              <a:t>Comms</a:t>
            </a:r>
            <a:r>
              <a:rPr lang="en-US" sz="1050" dirty="0" smtClean="0">
                <a:latin typeface="+mn-lt"/>
              </a:rPr>
              <a:t> 	   </a:t>
            </a:r>
            <a:r>
              <a:rPr lang="en-US" sz="1050" dirty="0">
                <a:latin typeface="+mn-lt"/>
              </a:rPr>
              <a:t>0%	</a:t>
            </a:r>
            <a:r>
              <a:rPr lang="en-US" sz="1050" dirty="0" smtClean="0">
                <a:latin typeface="+mn-lt"/>
              </a:rPr>
              <a:t>  9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b="1" dirty="0">
                <a:latin typeface="+mn-lt"/>
              </a:rPr>
              <a:t>Norway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AS224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err="1" smtClean="0">
                <a:latin typeface="+mn-lt"/>
              </a:rPr>
              <a:t>Uninett</a:t>
            </a:r>
            <a:r>
              <a:rPr lang="en-US" sz="1050" dirty="0" smtClean="0">
                <a:latin typeface="+mn-lt"/>
              </a:rPr>
              <a:t>	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16</a:t>
            </a:r>
            <a:r>
              <a:rPr lang="en-US" sz="1050" dirty="0">
                <a:latin typeface="+mn-lt"/>
              </a:rPr>
              <a:t>%	</a:t>
            </a:r>
            <a:r>
              <a:rPr lang="en-US" sz="1050" dirty="0" smtClean="0">
                <a:latin typeface="+mn-lt"/>
              </a:rPr>
              <a:t> 24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AS39832</a:t>
            </a:r>
            <a:r>
              <a:rPr lang="en-US" sz="1050" dirty="0">
                <a:latin typeface="+mn-lt"/>
              </a:rPr>
              <a:t>	Opera </a:t>
            </a:r>
            <a:r>
              <a:rPr lang="en-US" sz="1050" dirty="0" smtClean="0">
                <a:latin typeface="+mn-lt"/>
              </a:rPr>
              <a:t>Software	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 1%       </a:t>
            </a:r>
            <a:r>
              <a:rPr lang="en-US" sz="1050" dirty="0">
                <a:latin typeface="+mn-lt"/>
              </a:rPr>
              <a:t>100%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AS57963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err="1">
                <a:latin typeface="+mn-lt"/>
              </a:rPr>
              <a:t>Lynet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 smtClean="0">
                <a:latin typeface="+mn-lt"/>
              </a:rPr>
              <a:t>Internett</a:t>
            </a:r>
            <a:r>
              <a:rPr lang="en-US" sz="1050" dirty="0" smtClean="0">
                <a:latin typeface="+mn-lt"/>
              </a:rPr>
              <a:t>	</a:t>
            </a:r>
            <a:r>
              <a:rPr lang="en-US" sz="1050" dirty="0">
                <a:latin typeface="+mn-lt"/>
              </a:rPr>
              <a:t>	 </a:t>
            </a:r>
            <a:r>
              <a:rPr lang="en-US" sz="1050" dirty="0" smtClean="0">
                <a:latin typeface="+mn-lt"/>
              </a:rPr>
              <a:t>  </a:t>
            </a:r>
            <a:r>
              <a:rPr lang="en-US" sz="1050" dirty="0">
                <a:latin typeface="+mn-lt"/>
              </a:rPr>
              <a:t>0%	</a:t>
            </a:r>
            <a:r>
              <a:rPr lang="en-US" sz="1050" dirty="0" smtClean="0">
                <a:latin typeface="+mn-lt"/>
              </a:rPr>
              <a:t>  56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r>
              <a:rPr lang="en-US" sz="1050" b="1" dirty="0">
                <a:latin typeface="+mn-lt"/>
              </a:rPr>
              <a:t>Portugal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AS3243</a:t>
            </a:r>
            <a:r>
              <a:rPr lang="en-US" sz="1050" dirty="0">
                <a:latin typeface="+mn-lt"/>
              </a:rPr>
              <a:t>	PT </a:t>
            </a:r>
            <a:r>
              <a:rPr lang="en-US" sz="1050" dirty="0" err="1" smtClean="0">
                <a:latin typeface="+mn-lt"/>
              </a:rPr>
              <a:t>Comunicacoes</a:t>
            </a:r>
            <a:r>
              <a:rPr lang="en-US" sz="1050" dirty="0" smtClean="0">
                <a:latin typeface="+mn-lt"/>
              </a:rPr>
              <a:t>	  0%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smtClean="0">
                <a:latin typeface="+mn-lt"/>
              </a:rPr>
              <a:t>    </a:t>
            </a:r>
            <a:r>
              <a:rPr lang="en-US" sz="1050" dirty="0">
                <a:latin typeface="+mn-lt"/>
              </a:rPr>
              <a:t>1%</a:t>
            </a:r>
          </a:p>
          <a:p>
            <a:pPr eaLnBrk="1" hangingPunct="1"/>
            <a:r>
              <a:rPr lang="en-US" sz="1050" b="1" dirty="0">
                <a:latin typeface="+mn-lt"/>
              </a:rPr>
              <a:t>Luxembourg</a:t>
            </a:r>
          </a:p>
          <a:p>
            <a:pPr eaLnBrk="1" hangingPunct="1"/>
            <a:r>
              <a:rPr lang="en-US" sz="1050" dirty="0">
                <a:latin typeface="+mn-lt"/>
              </a:rPr>
              <a:t> </a:t>
            </a:r>
            <a:r>
              <a:rPr lang="en-US" sz="1050" dirty="0" smtClean="0">
                <a:latin typeface="+mn-lt"/>
              </a:rPr>
              <a:t>    AS6661</a:t>
            </a:r>
            <a:r>
              <a:rPr lang="en-US" sz="1050" dirty="0">
                <a:latin typeface="+mn-lt"/>
              </a:rPr>
              <a:t>	</a:t>
            </a:r>
            <a:r>
              <a:rPr lang="en-US" sz="1050" dirty="0" err="1">
                <a:latin typeface="+mn-lt"/>
              </a:rPr>
              <a:t>Postes</a:t>
            </a:r>
            <a:r>
              <a:rPr lang="en-US" sz="1050" dirty="0">
                <a:latin typeface="+mn-lt"/>
              </a:rPr>
              <a:t> et </a:t>
            </a:r>
            <a:r>
              <a:rPr lang="en-US" sz="1050" dirty="0" smtClean="0">
                <a:latin typeface="+mn-lt"/>
              </a:rPr>
              <a:t>Telecom	  </a:t>
            </a:r>
            <a:r>
              <a:rPr lang="en-US" sz="1050" dirty="0">
                <a:latin typeface="+mn-lt"/>
              </a:rPr>
              <a:t>4%	</a:t>
            </a:r>
            <a:r>
              <a:rPr lang="en-US" sz="1050" dirty="0" smtClean="0">
                <a:latin typeface="+mn-lt"/>
              </a:rPr>
              <a:t>  14</a:t>
            </a:r>
            <a:r>
              <a:rPr lang="en-US" sz="1050" dirty="0">
                <a:latin typeface="+mn-lt"/>
              </a:rPr>
              <a:t>%</a:t>
            </a:r>
          </a:p>
          <a:p>
            <a:pPr eaLnBrk="1" hangingPunct="1"/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05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 Today…</a:t>
            </a:r>
            <a:endParaRPr lang="en-US" dirty="0"/>
          </a:p>
        </p:txBody>
      </p:sp>
      <p:pic>
        <p:nvPicPr>
          <p:cNvPr id="3" name="Picture 2" descr="fig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8" y="1417637"/>
            <a:ext cx="8445237" cy="52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65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7344816" cy="676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pace of deployment continues in some countries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2312" y="4797152"/>
            <a:ext cx="110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United States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10061" y="3621133"/>
            <a:ext cx="2466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AT&amp;T Internet Services (AS7018)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5744289"/>
            <a:ext cx="1484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Comcast (AS7922)</a:t>
            </a:r>
            <a:endParaRPr lang="en-US" sz="1200" dirty="0"/>
          </a:p>
        </p:txBody>
      </p:sp>
      <p:pic>
        <p:nvPicPr>
          <p:cNvPr id="4" name="Picture 3" descr="fig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0" y="2663642"/>
            <a:ext cx="3445600" cy="2154407"/>
          </a:xfrm>
          <a:prstGeom prst="rect">
            <a:avLst/>
          </a:prstGeom>
        </p:spPr>
      </p:pic>
      <p:pic>
        <p:nvPicPr>
          <p:cNvPr id="6" name="Picture 5" descr="fig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20" y="2041913"/>
            <a:ext cx="2525687" cy="1579219"/>
          </a:xfrm>
          <a:prstGeom prst="rect">
            <a:avLst/>
          </a:prstGeom>
        </p:spPr>
      </p:pic>
      <p:pic>
        <p:nvPicPr>
          <p:cNvPr id="8" name="Picture 7" descr="fig1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20" y="4119128"/>
            <a:ext cx="2599163" cy="16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29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7344816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And there’s </a:t>
            </a:r>
            <a:r>
              <a:rPr lang="en-US" sz="2000" dirty="0" err="1" smtClean="0"/>
              <a:t>Verizion’s</a:t>
            </a:r>
            <a:r>
              <a:rPr lang="en-US" sz="2000" dirty="0" smtClean="0"/>
              <a:t> Mobile network…</a:t>
            </a:r>
            <a:endParaRPr lang="en-US" sz="2000" dirty="0"/>
          </a:p>
        </p:txBody>
      </p:sp>
      <p:pic>
        <p:nvPicPr>
          <p:cNvPr id="11" name="Picture 10" descr="fig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7" y="2200416"/>
            <a:ext cx="6177501" cy="38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1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 Today…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8235" y="3284984"/>
            <a:ext cx="817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Germany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40257" y="32849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France</a:t>
            </a:r>
            <a:endParaRPr lang="en-US" sz="1200" dirty="0"/>
          </a:p>
        </p:txBody>
      </p:sp>
      <p:pic>
        <p:nvPicPr>
          <p:cNvPr id="4" name="Picture 3" descr="fig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4436"/>
            <a:ext cx="3279496" cy="2050548"/>
          </a:xfrm>
          <a:prstGeom prst="rect">
            <a:avLst/>
          </a:prstGeom>
        </p:spPr>
      </p:pic>
      <p:pic>
        <p:nvPicPr>
          <p:cNvPr id="6" name="Picture 5" descr="fig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37" y="1234436"/>
            <a:ext cx="3279495" cy="2050547"/>
          </a:xfrm>
          <a:prstGeom prst="rect">
            <a:avLst/>
          </a:prstGeom>
        </p:spPr>
      </p:pic>
      <p:pic>
        <p:nvPicPr>
          <p:cNvPr id="8" name="Picture 7" descr="fig1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" y="3800978"/>
            <a:ext cx="3410182" cy="2132261"/>
          </a:xfrm>
          <a:prstGeom prst="rect">
            <a:avLst/>
          </a:prstGeom>
        </p:spPr>
      </p:pic>
      <p:pic>
        <p:nvPicPr>
          <p:cNvPr id="10" name="Picture 9" descr="fig1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38" y="3802495"/>
            <a:ext cx="3452156" cy="21585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8235" y="6004187"/>
            <a:ext cx="1343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Deutsche Telekom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80425" y="6018087"/>
            <a:ext cx="625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Free.Fr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5978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of course: Greece…</a:t>
            </a:r>
            <a:endParaRPr lang="en-US" dirty="0"/>
          </a:p>
        </p:txBody>
      </p:sp>
      <p:pic>
        <p:nvPicPr>
          <p:cNvPr id="4" name="Picture 3" descr="fig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1" y="1417638"/>
            <a:ext cx="8114996" cy="50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6 June 2012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223667" y="5733256"/>
            <a:ext cx="6822947" cy="779462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AhnbergHand" charset="0"/>
                <a:cs typeface="AhnbergHand" charset="0"/>
              </a:rPr>
              <a:t>Was it only a </a:t>
            </a:r>
            <a:r>
              <a:rPr lang="en-US" dirty="0" smtClean="0">
                <a:latin typeface="AhnbergHand" charset="0"/>
                <a:cs typeface="AhnbergHand" charset="0"/>
              </a:rPr>
              <a:t>year (and a bit) </a:t>
            </a:r>
            <a:r>
              <a:rPr lang="en-US" dirty="0">
                <a:latin typeface="AhnbergHand" charset="0"/>
                <a:cs typeface="AhnbergHand" charset="0"/>
              </a:rPr>
              <a:t>ago?</a:t>
            </a:r>
          </a:p>
        </p:txBody>
      </p:sp>
      <p:pic>
        <p:nvPicPr>
          <p:cNvPr id="14339" name="Picture 3" descr="Screen Shot 2013-07-16 at 4.0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225"/>
            <a:ext cx="9144000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38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IPv6 getting more reliable over the past 12 months?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89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05"/>
            <a:ext cx="8229600" cy="1143000"/>
          </a:xfrm>
        </p:spPr>
        <p:txBody>
          <a:bodyPr/>
          <a:lstStyle/>
          <a:p>
            <a:r>
              <a:rPr lang="en-US" dirty="0" smtClean="0"/>
              <a:t>IPv6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IPv6 getting more reliable over the past 12 months?</a:t>
            </a:r>
            <a:endParaRPr lang="en-US" dirty="0"/>
          </a:p>
        </p:txBody>
      </p:sp>
      <p:pic>
        <p:nvPicPr>
          <p:cNvPr id="4" name="Picture 3" descr="Screen Shot 2013-07-20 at 9.5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249156" cy="4342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3140968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V6 connection failure rate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111468" y="3810218"/>
            <a:ext cx="739572" cy="655346"/>
          </a:xfrm>
          <a:custGeom>
            <a:avLst/>
            <a:gdLst>
              <a:gd name="connsiteX0" fmla="*/ 0 w 739572"/>
              <a:gd name="connsiteY0" fmla="*/ 0 h 655346"/>
              <a:gd name="connsiteX1" fmla="*/ 689891 w 739572"/>
              <a:gd name="connsiteY1" fmla="*/ 587996 h 655346"/>
              <a:gd name="connsiteX2" fmla="*/ 689891 w 739572"/>
              <a:gd name="connsiteY2" fmla="*/ 517437 h 655346"/>
              <a:gd name="connsiteX3" fmla="*/ 729089 w 739572"/>
              <a:gd name="connsiteY3" fmla="*/ 650716 h 655346"/>
              <a:gd name="connsiteX4" fmla="*/ 595815 w 739572"/>
              <a:gd name="connsiteY4" fmla="*/ 627196 h 6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572" h="655346">
                <a:moveTo>
                  <a:pt x="0" y="0"/>
                </a:moveTo>
                <a:cubicBezTo>
                  <a:pt x="287454" y="250878"/>
                  <a:pt x="574909" y="501757"/>
                  <a:pt x="689891" y="587996"/>
                </a:cubicBezTo>
                <a:cubicBezTo>
                  <a:pt x="804873" y="674235"/>
                  <a:pt x="683358" y="506984"/>
                  <a:pt x="689891" y="517437"/>
                </a:cubicBezTo>
                <a:cubicBezTo>
                  <a:pt x="696424" y="527890"/>
                  <a:pt x="744768" y="632423"/>
                  <a:pt x="729089" y="650716"/>
                </a:cubicBezTo>
                <a:cubicBezTo>
                  <a:pt x="713410" y="669009"/>
                  <a:pt x="595815" y="627196"/>
                  <a:pt x="595815" y="62719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9752" y="5013176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V4 connection failure rate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635896" y="5301208"/>
            <a:ext cx="739572" cy="511330"/>
          </a:xfrm>
          <a:custGeom>
            <a:avLst/>
            <a:gdLst>
              <a:gd name="connsiteX0" fmla="*/ 0 w 739572"/>
              <a:gd name="connsiteY0" fmla="*/ 0 h 655346"/>
              <a:gd name="connsiteX1" fmla="*/ 689891 w 739572"/>
              <a:gd name="connsiteY1" fmla="*/ 587996 h 655346"/>
              <a:gd name="connsiteX2" fmla="*/ 689891 w 739572"/>
              <a:gd name="connsiteY2" fmla="*/ 517437 h 655346"/>
              <a:gd name="connsiteX3" fmla="*/ 729089 w 739572"/>
              <a:gd name="connsiteY3" fmla="*/ 650716 h 655346"/>
              <a:gd name="connsiteX4" fmla="*/ 595815 w 739572"/>
              <a:gd name="connsiteY4" fmla="*/ 627196 h 6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572" h="655346">
                <a:moveTo>
                  <a:pt x="0" y="0"/>
                </a:moveTo>
                <a:cubicBezTo>
                  <a:pt x="287454" y="250878"/>
                  <a:pt x="574909" y="501757"/>
                  <a:pt x="689891" y="587996"/>
                </a:cubicBezTo>
                <a:cubicBezTo>
                  <a:pt x="804873" y="674235"/>
                  <a:pt x="683358" y="506984"/>
                  <a:pt x="689891" y="517437"/>
                </a:cubicBezTo>
                <a:cubicBezTo>
                  <a:pt x="696424" y="527890"/>
                  <a:pt x="744768" y="632423"/>
                  <a:pt x="729089" y="650716"/>
                </a:cubicBezTo>
                <a:cubicBezTo>
                  <a:pt x="713410" y="669009"/>
                  <a:pt x="595815" y="627196"/>
                  <a:pt x="595815" y="627196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1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IPv6 getting more reliable over the past 12 months?</a:t>
            </a:r>
          </a:p>
          <a:p>
            <a:pPr marL="400050" lvl="1" indent="0">
              <a:buNone/>
            </a:pPr>
            <a:r>
              <a:rPr lang="en-US" dirty="0"/>
              <a:t>N</a:t>
            </a:r>
            <a:r>
              <a:rPr lang="en-US" dirty="0" smtClean="0"/>
              <a:t>ot really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1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IPv6 getting more reliable over the past 12 months?</a:t>
            </a:r>
          </a:p>
          <a:p>
            <a:pPr marL="400050" lvl="1" indent="0">
              <a:buNone/>
            </a:pPr>
            <a:r>
              <a:rPr lang="en-US" dirty="0"/>
              <a:t>N</a:t>
            </a:r>
            <a:r>
              <a:rPr lang="en-US" dirty="0" smtClean="0"/>
              <a:t>ot really</a:t>
            </a:r>
          </a:p>
          <a:p>
            <a:pPr marL="400050" lvl="1" indent="0">
              <a:buNone/>
            </a:pPr>
            <a:r>
              <a:rPr lang="en-US" dirty="0" smtClean="0"/>
              <a:t>IPv6 shows a SYN handshake failure rate at appears to be around 10x that of IPv4, at around 2% of all IPv6 connections</a:t>
            </a:r>
          </a:p>
          <a:p>
            <a:pPr marL="400050" lvl="1" indent="0">
              <a:buNone/>
            </a:pPr>
            <a:r>
              <a:rPr lang="en-US" dirty="0" smtClean="0"/>
              <a:t>This has not really </a:t>
            </a:r>
            <a:r>
              <a:rPr lang="en-US" dirty="0"/>
              <a:t>c</a:t>
            </a:r>
            <a:r>
              <a:rPr lang="en-US" dirty="0" smtClean="0"/>
              <a:t>hanged over the past year</a:t>
            </a:r>
          </a:p>
          <a:p>
            <a:pPr marL="400050" lvl="1" indent="0">
              <a:buNone/>
            </a:pPr>
            <a:r>
              <a:rPr lang="en-US" dirty="0" smtClean="0"/>
              <a:t>So, no, its not getting any more reliable over the past 12 months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23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Relative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59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experiment allows us to gather IPv6 and IPv4 pairs that appear to refer to the same endpoint</a:t>
            </a:r>
          </a:p>
          <a:p>
            <a:pPr lvl="1"/>
            <a:r>
              <a:rPr lang="en-US" sz="2400" dirty="0" smtClean="0"/>
              <a:t>Because the same client retrieves both IPv4 and IPv6 objects and the web server logs allows us to associate the two addresses back to the same client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And out of the TCP packet dump we get a Round Trip Time sample from the SYN handshake</a:t>
            </a:r>
          </a:p>
        </p:txBody>
      </p:sp>
    </p:spTree>
    <p:extLst>
      <p:ext uri="{BB962C8B-B14F-4D97-AF65-F5344CB8AC3E}">
        <p14:creationId xmlns:p14="http://schemas.microsoft.com/office/powerpoint/2010/main" val="3909970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1430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Paired RTT Distribution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 descr="Screen Shot 2013-07-20 at 4.3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9" y="1206994"/>
            <a:ext cx="6998502" cy="48813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/>
          <p:cNvSpPr txBox="1"/>
          <p:nvPr/>
        </p:nvSpPr>
        <p:spPr>
          <a:xfrm>
            <a:off x="1514469" y="1951031"/>
            <a:ext cx="2308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IPv6 is faster than IPv4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9901" y="1951031"/>
            <a:ext cx="2308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IPv4 is faster than IPv6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969351" y="2244546"/>
            <a:ext cx="899216" cy="267111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2802721" y="2244546"/>
            <a:ext cx="899216" cy="267111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29389" y="4427997"/>
            <a:ext cx="1057163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July 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5835" y="4435885"/>
            <a:ext cx="1057163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FF5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51"/>
                </a:solidFill>
              </a:rPr>
              <a:t>Now:</a:t>
            </a:r>
          </a:p>
          <a:p>
            <a:r>
              <a:rPr lang="en-US" dirty="0" smtClean="0">
                <a:solidFill>
                  <a:srgbClr val="00FF51"/>
                </a:solidFill>
              </a:rPr>
              <a:t>July 2013</a:t>
            </a:r>
            <a:endParaRPr lang="en-US" dirty="0">
              <a:solidFill>
                <a:srgbClr val="00FF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20683" y="3393733"/>
            <a:ext cx="194934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% of RTT measurements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7942" y="5986398"/>
            <a:ext cx="77715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RTT Ratio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4070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it works, IPv6 is working </a:t>
            </a:r>
            <a:r>
              <a:rPr lang="en-US" b="1" dirty="0" smtClean="0"/>
              <a:t>far</a:t>
            </a:r>
            <a:r>
              <a:rPr lang="en-US" dirty="0" smtClean="0"/>
              <a:t> better than a year ago</a:t>
            </a:r>
          </a:p>
          <a:p>
            <a:pPr lvl="1"/>
            <a:r>
              <a:rPr lang="en-US" dirty="0" smtClean="0"/>
              <a:t>It’s often faster in RTT terms than IPv4!</a:t>
            </a:r>
          </a:p>
          <a:p>
            <a:pPr marL="533400" lvl="2" indent="0">
              <a:buNone/>
            </a:pPr>
            <a:r>
              <a:rPr lang="en-US" dirty="0" smtClean="0"/>
              <a:t>(Which seems counter-intuitive)</a:t>
            </a:r>
          </a:p>
          <a:p>
            <a:pPr lvl="1"/>
            <a:r>
              <a:rPr lang="en-US" dirty="0" smtClean="0"/>
              <a:t>And its generally no more that 25% slower than IPv4 in terms of relative RTT times between the same two endpoints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473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are we seeing?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IPv6 deployment </a:t>
            </a:r>
            <a:r>
              <a:rPr lang="en-US" dirty="0">
                <a:ea typeface="+mn-ea"/>
                <a:cs typeface="+mn-cs"/>
              </a:rPr>
              <a:t>is not happening </a:t>
            </a:r>
            <a:r>
              <a:rPr lang="en-US" dirty="0" smtClean="0">
                <a:ea typeface="+mn-ea"/>
                <a:cs typeface="+mn-cs"/>
              </a:rPr>
              <a:t>everywhere.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IPv6 is not happening all at once.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IPv6 </a:t>
            </a:r>
            <a:r>
              <a:rPr lang="en-US" dirty="0">
                <a:ea typeface="+mn-ea"/>
                <a:cs typeface="+mn-cs"/>
              </a:rPr>
              <a:t>is happening in a small number of countries, with still a relatively small set of service providers. 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60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are we seeing?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What </a:t>
            </a:r>
            <a:r>
              <a:rPr lang="en-US" dirty="0">
                <a:ea typeface="+mn-ea"/>
                <a:cs typeface="+mn-cs"/>
              </a:rPr>
              <a:t>we appear to be seeing are concentrated areas of quite intense IPv6 activity. 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238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Is </a:t>
            </a:r>
            <a:r>
              <a:rPr lang="en-US" dirty="0" smtClean="0">
                <a:latin typeface="Calibri" charset="0"/>
              </a:rPr>
              <a:t>IPv6 </a:t>
            </a:r>
            <a:r>
              <a:rPr lang="en-US" dirty="0">
                <a:latin typeface="Calibri" charset="0"/>
              </a:rPr>
              <a:t>still </a:t>
            </a:r>
            <a:r>
              <a:rPr lang="en-US" dirty="0" smtClean="0">
                <a:latin typeface="Calibri" charset="0"/>
              </a:rPr>
              <a:t>“A Waiting Game”?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So far what we have heard from many industry actors about IPv6 is: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“I’m waiting for others. I’ll jump when they jump.”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 the past year we have seen a number of major commercial network service operators, primarily in the United States, Japan, Germany, France, Switzerland and Romania, launch programs that integrate IPv6 services into their mass market retail offerings.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Is this effort “enough” to break out of the waiting game?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Whether this effort will provide sufficient impetus to motivate other providers to also commit to a similar program of IPv6 deployment is perhaps still an open issue today, but there is some evidence that there is now a building momentum and possibly an emerging sense of inexorable progress with the deployment of IPv6.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4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year later…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Did it work? What has changed in the past 12 months?</a:t>
            </a:r>
          </a:p>
          <a:p>
            <a:pPr eaLnBrk="1" hangingPunct="1"/>
            <a:r>
              <a:rPr lang="en-US">
                <a:latin typeface="Calibri" charset="0"/>
              </a:rPr>
              <a:t>Who is deploying IPv6?</a:t>
            </a:r>
          </a:p>
          <a:p>
            <a:pPr eaLnBrk="1" hangingPunct="1"/>
            <a:r>
              <a:rPr lang="en-US">
                <a:latin typeface="Calibri" charset="0"/>
              </a:rPr>
              <a:t>Where are they?</a:t>
            </a:r>
          </a:p>
          <a:p>
            <a:pPr eaLnBrk="1" hangingPunct="1"/>
            <a:r>
              <a:rPr lang="en-US">
                <a:latin typeface="Calibri" charset="0"/>
              </a:rPr>
              <a:t>What have we seen?</a:t>
            </a:r>
          </a:p>
          <a:p>
            <a:pPr eaLnBrk="1" hangingPunct="1"/>
            <a:r>
              <a:rPr lang="en-US">
                <a:latin typeface="Calibri" charset="0"/>
              </a:rPr>
              <a:t>What have we measured?</a:t>
            </a:r>
          </a:p>
        </p:txBody>
      </p:sp>
    </p:spTree>
    <p:extLst>
      <p:ext uri="{BB962C8B-B14F-4D97-AF65-F5344CB8AC3E}">
        <p14:creationId xmlns:p14="http://schemas.microsoft.com/office/powerpoint/2010/main" val="1978955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and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1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 number of folk have been </a:t>
            </a:r>
            <a:r>
              <a:rPr lang="en-US" smtClean="0"/>
              <a:t>generous in their </a:t>
            </a:r>
            <a:r>
              <a:rPr lang="en-US" dirty="0" smtClean="0"/>
              <a:t>support for APNIC Labs conducting this long term experiment in measuring IPv6 deployment.</a:t>
            </a:r>
          </a:p>
          <a:p>
            <a:pPr marL="0" indent="0">
              <a:buNone/>
            </a:pPr>
            <a:r>
              <a:rPr lang="en-US" dirty="0" smtClean="0"/>
              <a:t>We</a:t>
            </a:r>
            <a:r>
              <a:rPr lang="fr-FR" dirty="0" smtClean="0"/>
              <a:t>’</a:t>
            </a:r>
            <a:r>
              <a:rPr lang="en-US" dirty="0" smtClean="0"/>
              <a:t>d like to acknowledge and thank Google, RIPE NCC, ISOC, and ISC for their support of this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47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70418" y="1697554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AhnbergHand"/>
                <a:cs typeface="AhnbergHand"/>
              </a:rPr>
              <a:t>Thank You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794212" y="4234642"/>
            <a:ext cx="3733800" cy="9291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6143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Measuring IPv6 via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Flash code embedded in an advertisement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Code is triggered by the impression of the ad, not by the “clock”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Client retrieves set of “tests” that use unique DNS labels from an ad-controller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600" dirty="0" smtClean="0">
                <a:ea typeface="+mn-ea"/>
              </a:rPr>
              <a:t>Client is given 5 URLs to load: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</a:rPr>
              <a:t>Dual Stack object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</a:rPr>
              <a:t>V4-</a:t>
            </a:r>
            <a:r>
              <a:rPr lang="en-US" sz="2200" dirty="0">
                <a:ea typeface="+mn-ea"/>
              </a:rPr>
              <a:t>o</a:t>
            </a:r>
            <a:r>
              <a:rPr lang="en-US" sz="2200" dirty="0" smtClean="0">
                <a:ea typeface="+mn-ea"/>
              </a:rPr>
              <a:t>nly object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</a:rPr>
              <a:t>V6-only object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</a:rPr>
              <a:t>V6 literal address (no DNS needed)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ea typeface="+mn-ea"/>
              </a:rPr>
              <a:t>Result reporting URL (10 second timer)</a:t>
            </a:r>
          </a:p>
          <a:p>
            <a:pPr marL="857250" lvl="2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ea typeface="+mn-ea"/>
              </a:rPr>
              <a:t>All DNS is dual stack </a:t>
            </a:r>
          </a:p>
        </p:txBody>
      </p:sp>
    </p:spTree>
    <p:extLst>
      <p:ext uri="{BB962C8B-B14F-4D97-AF65-F5344CB8AC3E}">
        <p14:creationId xmlns:p14="http://schemas.microsoft.com/office/powerpoint/2010/main" val="134794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These Tests?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0107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Dual Stack URL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Which protocol will the client PREFER to use?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V6 only URL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Is the client CAPABLE of using IPv6?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V6 Literal URL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Does the client have an IPv6 stack at all? </a:t>
            </a:r>
            <a:r>
              <a:rPr lang="en-US" sz="1900" dirty="0" smtClean="0">
                <a:latin typeface="AhnbergHand"/>
                <a:ea typeface="+mn-ea"/>
                <a:cs typeface="AhnbergHand"/>
              </a:rPr>
              <a:t>(the </a:t>
            </a:r>
            <a:r>
              <a:rPr lang="en-US" sz="1900" dirty="0" err="1" smtClean="0">
                <a:latin typeface="AhnbergHand"/>
                <a:ea typeface="+mn-ea"/>
                <a:cs typeface="AhnbergHand"/>
              </a:rPr>
              <a:t>Teredo</a:t>
            </a:r>
            <a:r>
              <a:rPr lang="en-US" sz="1900" dirty="0" smtClean="0">
                <a:latin typeface="AhnbergHand"/>
                <a:ea typeface="+mn-ea"/>
                <a:cs typeface="AhnbergHand"/>
              </a:rPr>
              <a:t> option)</a:t>
            </a:r>
            <a:endParaRPr lang="en-US" dirty="0" smtClean="0">
              <a:latin typeface="AhnbergHand"/>
              <a:ea typeface="+mn-ea"/>
              <a:cs typeface="AhnbergHand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V4 only URL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Control comparison (Reliability, RTT)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Result URL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Did the client keep the experiment running for 10 seconds, or was it terminated early?</a:t>
            </a:r>
            <a:endParaRPr lang="en-US" dirty="0">
              <a:ea typeface="+mn-ea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599464" y="2347376"/>
            <a:ext cx="1141797" cy="51401"/>
          </a:xfrm>
          <a:custGeom>
            <a:avLst/>
            <a:gdLst>
              <a:gd name="connsiteX0" fmla="*/ 0 w 1141797"/>
              <a:gd name="connsiteY0" fmla="*/ 51401 h 51401"/>
              <a:gd name="connsiteX1" fmla="*/ 474679 w 1141797"/>
              <a:gd name="connsiteY1" fmla="*/ 90 h 51401"/>
              <a:gd name="connsiteX2" fmla="*/ 1013505 w 1141797"/>
              <a:gd name="connsiteY2" fmla="*/ 38573 h 51401"/>
              <a:gd name="connsiteX3" fmla="*/ 1141797 w 1141797"/>
              <a:gd name="connsiteY3" fmla="*/ 25745 h 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797" h="51401">
                <a:moveTo>
                  <a:pt x="0" y="51401"/>
                </a:moveTo>
                <a:cubicBezTo>
                  <a:pt x="152881" y="26814"/>
                  <a:pt x="305762" y="2228"/>
                  <a:pt x="474679" y="90"/>
                </a:cubicBezTo>
                <a:cubicBezTo>
                  <a:pt x="643596" y="-2048"/>
                  <a:pt x="902319" y="34297"/>
                  <a:pt x="1013505" y="38573"/>
                </a:cubicBezTo>
                <a:cubicBezTo>
                  <a:pt x="1124691" y="42849"/>
                  <a:pt x="1133244" y="34297"/>
                  <a:pt x="1141797" y="257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55394" y="2983125"/>
            <a:ext cx="1141797" cy="51401"/>
          </a:xfrm>
          <a:custGeom>
            <a:avLst/>
            <a:gdLst>
              <a:gd name="connsiteX0" fmla="*/ 0 w 1141797"/>
              <a:gd name="connsiteY0" fmla="*/ 51401 h 51401"/>
              <a:gd name="connsiteX1" fmla="*/ 474679 w 1141797"/>
              <a:gd name="connsiteY1" fmla="*/ 90 h 51401"/>
              <a:gd name="connsiteX2" fmla="*/ 1013505 w 1141797"/>
              <a:gd name="connsiteY2" fmla="*/ 38573 h 51401"/>
              <a:gd name="connsiteX3" fmla="*/ 1141797 w 1141797"/>
              <a:gd name="connsiteY3" fmla="*/ 25745 h 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797" h="51401">
                <a:moveTo>
                  <a:pt x="0" y="51401"/>
                </a:moveTo>
                <a:cubicBezTo>
                  <a:pt x="152881" y="26814"/>
                  <a:pt x="305762" y="2228"/>
                  <a:pt x="474679" y="90"/>
                </a:cubicBezTo>
                <a:cubicBezTo>
                  <a:pt x="643596" y="-2048"/>
                  <a:pt x="902319" y="34297"/>
                  <a:pt x="1013505" y="38573"/>
                </a:cubicBezTo>
                <a:cubicBezTo>
                  <a:pt x="1124691" y="42849"/>
                  <a:pt x="1133244" y="34297"/>
                  <a:pt x="1141797" y="257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1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IPv6, Globally 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" b="-1588"/>
          <a:stretch>
            <a:fillRect/>
          </a:stretch>
        </p:blipFill>
        <p:spPr>
          <a:xfrm>
            <a:off x="457200" y="1320800"/>
            <a:ext cx="8229600" cy="5105400"/>
          </a:xfrm>
        </p:spPr>
      </p:pic>
    </p:spTree>
    <p:extLst>
      <p:ext uri="{BB962C8B-B14F-4D97-AF65-F5344CB8AC3E}">
        <p14:creationId xmlns:p14="http://schemas.microsoft.com/office/powerpoint/2010/main" val="411002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IPv6, Globally </a:t>
            </a:r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" b="-1588"/>
          <a:stretch>
            <a:fillRect/>
          </a:stretch>
        </p:blipFill>
        <p:spPr>
          <a:xfrm>
            <a:off x="457200" y="1320800"/>
            <a:ext cx="8229600" cy="5105400"/>
          </a:xfrm>
        </p:spPr>
      </p:pic>
      <p:sp>
        <p:nvSpPr>
          <p:cNvPr id="3" name="Rounded Rectangular Callout 2"/>
          <p:cNvSpPr/>
          <p:nvPr/>
        </p:nvSpPr>
        <p:spPr>
          <a:xfrm>
            <a:off x="1416050" y="4908550"/>
            <a:ext cx="1535113" cy="839788"/>
          </a:xfrm>
          <a:prstGeom prst="wedgeRoundRectCallout">
            <a:avLst>
              <a:gd name="adj1" fmla="val -64408"/>
              <a:gd name="adj2" fmla="val -8954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June 2012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0.45%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150100" y="4897438"/>
            <a:ext cx="1536700" cy="841375"/>
          </a:xfrm>
          <a:prstGeom prst="wedgeRoundRectCallout">
            <a:avLst>
              <a:gd name="adj1" fmla="val 41179"/>
              <a:gd name="adj2" fmla="val -37219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June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1.29%</a:t>
            </a:r>
          </a:p>
        </p:txBody>
      </p:sp>
    </p:spTree>
    <p:extLst>
      <p:ext uri="{BB962C8B-B14F-4D97-AF65-F5344CB8AC3E}">
        <p14:creationId xmlns:p14="http://schemas.microsoft.com/office/powerpoint/2010/main" val="198794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IPv6, Globally </a:t>
            </a: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" b="-1588"/>
          <a:stretch>
            <a:fillRect/>
          </a:stretch>
        </p:blipFill>
        <p:spPr>
          <a:xfrm>
            <a:off x="457200" y="1320800"/>
            <a:ext cx="8229600" cy="5105400"/>
          </a:xfrm>
        </p:spPr>
      </p:pic>
      <p:sp>
        <p:nvSpPr>
          <p:cNvPr id="3" name="Rounded Rectangular Callout 2"/>
          <p:cNvSpPr/>
          <p:nvPr/>
        </p:nvSpPr>
        <p:spPr>
          <a:xfrm>
            <a:off x="1416050" y="4908550"/>
            <a:ext cx="1535113" cy="839788"/>
          </a:xfrm>
          <a:prstGeom prst="wedgeRoundRectCallout">
            <a:avLst>
              <a:gd name="adj1" fmla="val -64408"/>
              <a:gd name="adj2" fmla="val -8954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June 2012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0.45%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150100" y="4897438"/>
            <a:ext cx="1536700" cy="841375"/>
          </a:xfrm>
          <a:prstGeom prst="wedgeRoundRectCallout">
            <a:avLst>
              <a:gd name="adj1" fmla="val 41179"/>
              <a:gd name="adj2" fmla="val -37219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June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1.29%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544638" y="2711450"/>
            <a:ext cx="170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hnbergHand" charset="0"/>
                <a:cs typeface="AhnbergHand" charset="0"/>
              </a:rPr>
              <a:t>What’s this?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794250" y="4340225"/>
            <a:ext cx="1258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hnbergHand" charset="0"/>
                <a:cs typeface="AhnbergHand" charset="0"/>
              </a:rPr>
              <a:t>And this?</a:t>
            </a:r>
          </a:p>
        </p:txBody>
      </p:sp>
      <p:sp>
        <p:nvSpPr>
          <p:cNvPr id="8" name="Freeform 7"/>
          <p:cNvSpPr/>
          <p:nvPr/>
        </p:nvSpPr>
        <p:spPr>
          <a:xfrm>
            <a:off x="1793875" y="3252788"/>
            <a:ext cx="608013" cy="939800"/>
          </a:xfrm>
          <a:custGeom>
            <a:avLst/>
            <a:gdLst>
              <a:gd name="connsiteX0" fmla="*/ 608557 w 608557"/>
              <a:gd name="connsiteY0" fmla="*/ 0 h 940046"/>
              <a:gd name="connsiteX1" fmla="*/ 436940 w 608557"/>
              <a:gd name="connsiteY1" fmla="*/ 506252 h 940046"/>
              <a:gd name="connsiteX2" fmla="*/ 33638 w 608557"/>
              <a:gd name="connsiteY2" fmla="*/ 926699 h 940046"/>
              <a:gd name="connsiteX3" fmla="*/ 25058 w 608557"/>
              <a:gd name="connsiteY3" fmla="*/ 737927 h 940046"/>
              <a:gd name="connsiteX4" fmla="*/ 50800 w 608557"/>
              <a:gd name="connsiteY4" fmla="*/ 926699 h 940046"/>
              <a:gd name="connsiteX5" fmla="*/ 222418 w 608557"/>
              <a:gd name="connsiteY5" fmla="*/ 909538 h 94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57" h="940046">
                <a:moveTo>
                  <a:pt x="608557" y="0"/>
                </a:moveTo>
                <a:cubicBezTo>
                  <a:pt x="570658" y="175901"/>
                  <a:pt x="532760" y="351802"/>
                  <a:pt x="436940" y="506252"/>
                </a:cubicBezTo>
                <a:cubicBezTo>
                  <a:pt x="341120" y="660702"/>
                  <a:pt x="102285" y="888087"/>
                  <a:pt x="33638" y="926699"/>
                </a:cubicBezTo>
                <a:cubicBezTo>
                  <a:pt x="-35009" y="965312"/>
                  <a:pt x="22198" y="737927"/>
                  <a:pt x="25058" y="737927"/>
                </a:cubicBezTo>
                <a:cubicBezTo>
                  <a:pt x="27918" y="737927"/>
                  <a:pt x="17907" y="898097"/>
                  <a:pt x="50800" y="926699"/>
                </a:cubicBezTo>
                <a:cubicBezTo>
                  <a:pt x="83693" y="955301"/>
                  <a:pt x="153055" y="932419"/>
                  <a:pt x="222418" y="90953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00688" y="3397250"/>
            <a:ext cx="519112" cy="992188"/>
          </a:xfrm>
          <a:custGeom>
            <a:avLst/>
            <a:gdLst>
              <a:gd name="connsiteX0" fmla="*/ 0 w 520207"/>
              <a:gd name="connsiteY0" fmla="*/ 978353 h 991567"/>
              <a:gd name="connsiteX1" fmla="*/ 34323 w 520207"/>
              <a:gd name="connsiteY1" fmla="*/ 901128 h 991567"/>
              <a:gd name="connsiteX2" fmla="*/ 163037 w 520207"/>
              <a:gd name="connsiteY2" fmla="*/ 300490 h 991567"/>
              <a:gd name="connsiteX3" fmla="*/ 454787 w 520207"/>
              <a:gd name="connsiteY3" fmla="*/ 43073 h 991567"/>
              <a:gd name="connsiteX4" fmla="*/ 283169 w 520207"/>
              <a:gd name="connsiteY4" fmla="*/ 171 h 991567"/>
              <a:gd name="connsiteX5" fmla="*/ 506272 w 520207"/>
              <a:gd name="connsiteY5" fmla="*/ 34493 h 991567"/>
              <a:gd name="connsiteX6" fmla="*/ 497691 w 520207"/>
              <a:gd name="connsiteY6" fmla="*/ 171781 h 99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207" h="991567">
                <a:moveTo>
                  <a:pt x="0" y="978353"/>
                </a:moveTo>
                <a:cubicBezTo>
                  <a:pt x="3575" y="996229"/>
                  <a:pt x="7150" y="1014105"/>
                  <a:pt x="34323" y="901128"/>
                </a:cubicBezTo>
                <a:cubicBezTo>
                  <a:pt x="61496" y="788151"/>
                  <a:pt x="92960" y="443499"/>
                  <a:pt x="163037" y="300490"/>
                </a:cubicBezTo>
                <a:cubicBezTo>
                  <a:pt x="233114" y="157481"/>
                  <a:pt x="434765" y="93126"/>
                  <a:pt x="454787" y="43073"/>
                </a:cubicBezTo>
                <a:cubicBezTo>
                  <a:pt x="474809" y="-6980"/>
                  <a:pt x="274588" y="1601"/>
                  <a:pt x="283169" y="171"/>
                </a:cubicBezTo>
                <a:cubicBezTo>
                  <a:pt x="291750" y="-1259"/>
                  <a:pt x="470518" y="5891"/>
                  <a:pt x="506272" y="34493"/>
                </a:cubicBezTo>
                <a:cubicBezTo>
                  <a:pt x="542026" y="63095"/>
                  <a:pt x="497691" y="171781"/>
                  <a:pt x="497691" y="17178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5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912</Words>
  <Application>Microsoft Macintosh PowerPoint</Application>
  <PresentationFormat>On-screen Show (4:3)</PresentationFormat>
  <Paragraphs>342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Launch+365</vt:lpstr>
      <vt:lpstr>Launch+365 (and a bit)</vt:lpstr>
      <vt:lpstr>6 June 2012</vt:lpstr>
      <vt:lpstr>One year later…</vt:lpstr>
      <vt:lpstr>Measuring IPv6 via Ads</vt:lpstr>
      <vt:lpstr>Why These Tests? </vt:lpstr>
      <vt:lpstr>IPv6, Globally </vt:lpstr>
      <vt:lpstr>IPv6, Globally </vt:lpstr>
      <vt:lpstr>IPv6, Globally </vt:lpstr>
      <vt:lpstr>IPv6, Regionally</vt:lpstr>
      <vt:lpstr>IPv6 in the AP Region</vt:lpstr>
      <vt:lpstr>IPv6 in East Asia</vt:lpstr>
      <vt:lpstr>IPv6 in the EU Region</vt:lpstr>
      <vt:lpstr>IPv6 in North Europe</vt:lpstr>
      <vt:lpstr>IPv6 in South Europe</vt:lpstr>
      <vt:lpstr>IPv6 in East Europe</vt:lpstr>
      <vt:lpstr>IPv6 in West Europe</vt:lpstr>
      <vt:lpstr>Globally Speaking</vt:lpstr>
      <vt:lpstr>Where is IPv6? The National Top 20 – Jul 2012 and Jul 2013</vt:lpstr>
      <vt:lpstr>Where is IPv6? The National Top 20 – Then and Now</vt:lpstr>
      <vt:lpstr>Geographically Speaking…</vt:lpstr>
      <vt:lpstr>Nationally, who’s deploying IPv6 over the past year?</vt:lpstr>
      <vt:lpstr>And Some Countries…</vt:lpstr>
      <vt:lpstr>Drilling down to the AS level…</vt:lpstr>
      <vt:lpstr>Update to Today…</vt:lpstr>
      <vt:lpstr>Update to Today…</vt:lpstr>
      <vt:lpstr>Update to Today…</vt:lpstr>
      <vt:lpstr>Update to Today…</vt:lpstr>
      <vt:lpstr>And of course: Greece…</vt:lpstr>
      <vt:lpstr>IPv6 Performance</vt:lpstr>
      <vt:lpstr>IPv6 Performance</vt:lpstr>
      <vt:lpstr>IPv6 Performance</vt:lpstr>
      <vt:lpstr>IPv6 Performance</vt:lpstr>
      <vt:lpstr>What about Relative Performance?</vt:lpstr>
      <vt:lpstr>Paired RTT Distribution</vt:lpstr>
      <vt:lpstr>Performance</vt:lpstr>
      <vt:lpstr>What are we seeing?</vt:lpstr>
      <vt:lpstr>What are we seeing?</vt:lpstr>
      <vt:lpstr>Is IPv6 still “A Waiting Game”?</vt:lpstr>
      <vt:lpstr>Acknowledgement and Thanks</vt:lpstr>
      <vt:lpstr>Thank You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Launch+365</dc:title>
  <dc:creator>Geoff Huston</dc:creator>
  <cp:lastModifiedBy>Geoff Huston</cp:lastModifiedBy>
  <cp:revision>16</cp:revision>
  <dcterms:created xsi:type="dcterms:W3CDTF">2013-09-29T19:51:32Z</dcterms:created>
  <dcterms:modified xsi:type="dcterms:W3CDTF">2013-10-11T13:50:22Z</dcterms:modified>
</cp:coreProperties>
</file>