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59"/>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329" r:id="rId15"/>
    <p:sldId id="286" r:id="rId16"/>
    <p:sldId id="287" r:id="rId17"/>
    <p:sldId id="330" r:id="rId18"/>
    <p:sldId id="289" r:id="rId19"/>
    <p:sldId id="290" r:id="rId20"/>
    <p:sldId id="331" r:id="rId21"/>
    <p:sldId id="292" r:id="rId22"/>
    <p:sldId id="332"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C5C"/>
    <a:srgbClr val="C01B1C"/>
    <a:srgbClr val="C40836"/>
    <a:srgbClr val="590F4A"/>
    <a:srgbClr val="166813"/>
    <a:srgbClr val="004FBB"/>
    <a:srgbClr val="383838"/>
    <a:srgbClr val="00A2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112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2A6D812C-F609-2740-AF94-C771C12A753C}" type="datetimeFigureOut">
              <a:rPr lang="en-AU"/>
              <a:pPr>
                <a:defRPr/>
              </a:pPr>
              <a:t>27/08/13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308DD420-E92E-C24D-ADA1-033C26972980}" type="slidenum">
              <a:rPr lang="en-AU"/>
              <a:pPr>
                <a:defRPr/>
              </a:pPr>
              <a:t>‹#›</a:t>
            </a:fld>
            <a:endParaRPr lang="en-AU"/>
          </a:p>
        </p:txBody>
      </p:sp>
    </p:spTree>
    <p:extLst>
      <p:ext uri="{BB962C8B-B14F-4D97-AF65-F5344CB8AC3E}">
        <p14:creationId xmlns:p14="http://schemas.microsoft.com/office/powerpoint/2010/main" val="18813477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36 PPT_cover-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3528" y="1844825"/>
            <a:ext cx="8424936" cy="2160239"/>
          </a:xfrm>
        </p:spPr>
        <p:txBody>
          <a:bodyPr>
            <a:normAutofit/>
          </a:bodyPr>
          <a:lstStyle>
            <a:lvl1pPr algn="l">
              <a:defRPr sz="5400">
                <a:solidFill>
                  <a:schemeClr val="bg1"/>
                </a:solidFill>
              </a:defRPr>
            </a:lvl1pPr>
          </a:lstStyle>
          <a:p>
            <a:r>
              <a:rPr lang="en-AU" smtClean="0"/>
              <a:t>Click to edit Master title style</a:t>
            </a:r>
            <a:endParaRPr lang="en-AU" dirty="0"/>
          </a:p>
        </p:txBody>
      </p:sp>
      <p:sp>
        <p:nvSpPr>
          <p:cNvPr id="3" name="Subtitle 2"/>
          <p:cNvSpPr>
            <a:spLocks noGrp="1"/>
          </p:cNvSpPr>
          <p:nvPr>
            <p:ph type="subTitle" idx="1"/>
          </p:nvPr>
        </p:nvSpPr>
        <p:spPr>
          <a:xfrm>
            <a:off x="323528" y="4077072"/>
            <a:ext cx="842493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AU" dirty="0"/>
          </a:p>
        </p:txBody>
      </p:sp>
    </p:spTree>
    <p:extLst>
      <p:ext uri="{BB962C8B-B14F-4D97-AF65-F5344CB8AC3E}">
        <p14:creationId xmlns:p14="http://schemas.microsoft.com/office/powerpoint/2010/main" val="371089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lvl1pPr>
              <a:defRPr/>
            </a:lvl1pPr>
          </a:lstStyle>
          <a:p>
            <a:r>
              <a:rPr lang="en-AU" smtClean="0"/>
              <a:t>Click to edit Master title style</a:t>
            </a:r>
            <a:endParaRPr lang="en-AU" dirty="0"/>
          </a:p>
        </p:txBody>
      </p:sp>
      <p:sp>
        <p:nvSpPr>
          <p:cNvPr id="3" name="Text Placeholder 2"/>
          <p:cNvSpPr>
            <a:spLocks noGrp="1"/>
          </p:cNvSpPr>
          <p:nvPr>
            <p:ph type="body" idx="1"/>
          </p:nvPr>
        </p:nvSpPr>
        <p:spPr>
          <a:xfrm>
            <a:off x="395536" y="1535113"/>
            <a:ext cx="4104456" cy="639762"/>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395536" y="2174875"/>
            <a:ext cx="4104456"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p:txBody>
      </p:sp>
      <p:sp>
        <p:nvSpPr>
          <p:cNvPr id="5" name="Text Placeholder 4"/>
          <p:cNvSpPr>
            <a:spLocks noGrp="1"/>
          </p:cNvSpPr>
          <p:nvPr>
            <p:ph type="body" sz="quarter" idx="3"/>
          </p:nvPr>
        </p:nvSpPr>
        <p:spPr>
          <a:xfrm>
            <a:off x="4572001" y="1535113"/>
            <a:ext cx="417646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572001" y="2174875"/>
            <a:ext cx="4176463"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p:txBody>
      </p:sp>
      <p:sp>
        <p:nvSpPr>
          <p:cNvPr id="7" name="Footer Placeholder 2"/>
          <p:cNvSpPr>
            <a:spLocks noGrp="1"/>
          </p:cNvSpPr>
          <p:nvPr>
            <p:ph type="ftr" sz="quarter" idx="10"/>
          </p:nvPr>
        </p:nvSpPr>
        <p:spPr>
          <a:ln/>
        </p:spPr>
        <p:txBody>
          <a:bodyPr/>
          <a:lstStyle>
            <a:lvl1pPr>
              <a:defRPr/>
            </a:lvl1pPr>
          </a:lstStyle>
          <a:p>
            <a:endParaRPr lang="en-AU"/>
          </a:p>
        </p:txBody>
      </p:sp>
      <p:sp>
        <p:nvSpPr>
          <p:cNvPr id="8" name="Slide Number Placeholder 3"/>
          <p:cNvSpPr>
            <a:spLocks noGrp="1"/>
          </p:cNvSpPr>
          <p:nvPr>
            <p:ph type="sldNum" sz="quarter" idx="11"/>
          </p:nvPr>
        </p:nvSpPr>
        <p:spPr>
          <a:ln/>
        </p:spPr>
        <p:txBody>
          <a:bodyPr/>
          <a:lstStyle>
            <a:lvl1pPr>
              <a:defRPr/>
            </a:lvl1pPr>
          </a:lstStyle>
          <a:p>
            <a:fld id="{AE9F71E7-FF2E-CA42-B821-EEAD60B40E69}" type="slidenum">
              <a:rPr lang="en-AU"/>
              <a:pPr/>
              <a:t>‹#›</a:t>
            </a:fld>
            <a:endParaRPr lang="en-AU"/>
          </a:p>
        </p:txBody>
      </p:sp>
    </p:spTree>
    <p:extLst>
      <p:ext uri="{BB962C8B-B14F-4D97-AF65-F5344CB8AC3E}">
        <p14:creationId xmlns:p14="http://schemas.microsoft.com/office/powerpoint/2010/main" val="149359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3" name="Footer Placeholder 2"/>
          <p:cNvSpPr>
            <a:spLocks noGrp="1"/>
          </p:cNvSpPr>
          <p:nvPr>
            <p:ph type="ftr" sz="quarter" idx="10"/>
          </p:nvPr>
        </p:nvSpPr>
        <p:spPr>
          <a:ln/>
        </p:spPr>
        <p:txBody>
          <a:bodyPr/>
          <a:lstStyle>
            <a:lvl1pPr>
              <a:defRPr/>
            </a:lvl1pPr>
          </a:lstStyle>
          <a:p>
            <a:endParaRPr lang="en-AU"/>
          </a:p>
        </p:txBody>
      </p:sp>
      <p:sp>
        <p:nvSpPr>
          <p:cNvPr id="4" name="Slide Number Placeholder 3"/>
          <p:cNvSpPr>
            <a:spLocks noGrp="1"/>
          </p:cNvSpPr>
          <p:nvPr>
            <p:ph type="sldNum" sz="quarter" idx="11"/>
          </p:nvPr>
        </p:nvSpPr>
        <p:spPr>
          <a:ln/>
        </p:spPr>
        <p:txBody>
          <a:bodyPr/>
          <a:lstStyle>
            <a:lvl1pPr>
              <a:defRPr/>
            </a:lvl1pPr>
          </a:lstStyle>
          <a:p>
            <a:fld id="{AA4424E3-7070-0349-8604-3B7F1730A451}" type="slidenum">
              <a:rPr lang="en-AU"/>
              <a:pPr/>
              <a:t>‹#›</a:t>
            </a:fld>
            <a:endParaRPr lang="en-AU"/>
          </a:p>
        </p:txBody>
      </p:sp>
    </p:spTree>
    <p:extLst>
      <p:ext uri="{BB962C8B-B14F-4D97-AF65-F5344CB8AC3E}">
        <p14:creationId xmlns:p14="http://schemas.microsoft.com/office/powerpoint/2010/main" val="798864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ln/>
        </p:spPr>
        <p:txBody>
          <a:bodyPr/>
          <a:lstStyle>
            <a:lvl1pPr>
              <a:defRPr/>
            </a:lvl1pPr>
          </a:lstStyle>
          <a:p>
            <a:endParaRPr lang="en-AU"/>
          </a:p>
        </p:txBody>
      </p:sp>
      <p:sp>
        <p:nvSpPr>
          <p:cNvPr id="3" name="Slide Number Placeholder 3"/>
          <p:cNvSpPr>
            <a:spLocks noGrp="1"/>
          </p:cNvSpPr>
          <p:nvPr>
            <p:ph type="sldNum" sz="quarter" idx="11"/>
          </p:nvPr>
        </p:nvSpPr>
        <p:spPr>
          <a:ln/>
        </p:spPr>
        <p:txBody>
          <a:bodyPr/>
          <a:lstStyle>
            <a:lvl1pPr>
              <a:defRPr/>
            </a:lvl1pPr>
          </a:lstStyle>
          <a:p>
            <a:fld id="{CFA1AF28-6D88-2F4D-B7C2-4F25773409C2}" type="slidenum">
              <a:rPr lang="en-AU"/>
              <a:pPr/>
              <a:t>‹#›</a:t>
            </a:fld>
            <a:endParaRPr lang="en-AU"/>
          </a:p>
        </p:txBody>
      </p:sp>
    </p:spTree>
    <p:extLst>
      <p:ext uri="{BB962C8B-B14F-4D97-AF65-F5344CB8AC3E}">
        <p14:creationId xmlns:p14="http://schemas.microsoft.com/office/powerpoint/2010/main" val="90497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4" name="Picture 6" descr="36 PPT_cover_no image-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5438" y="5084763"/>
            <a:ext cx="8459787" cy="1081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 name="Title 1"/>
          <p:cNvSpPr>
            <a:spLocks noGrp="1"/>
          </p:cNvSpPr>
          <p:nvPr>
            <p:ph type="ctrTitle"/>
          </p:nvPr>
        </p:nvSpPr>
        <p:spPr>
          <a:xfrm>
            <a:off x="323528" y="1844824"/>
            <a:ext cx="8424936" cy="2016223"/>
          </a:xfrm>
        </p:spPr>
        <p:txBody>
          <a:bodyPr anchor="t">
            <a:normAutofit/>
          </a:bodyPr>
          <a:lstStyle>
            <a:lvl1pPr algn="l">
              <a:defRPr sz="5400">
                <a:solidFill>
                  <a:schemeClr val="bg1"/>
                </a:solidFill>
              </a:defRPr>
            </a:lvl1pPr>
          </a:lstStyle>
          <a:p>
            <a:r>
              <a:rPr lang="en-AU" smtClean="0"/>
              <a:t>Click to edit Master title style</a:t>
            </a:r>
            <a:endParaRPr lang="en-AU" dirty="0"/>
          </a:p>
        </p:txBody>
      </p:sp>
      <p:sp>
        <p:nvSpPr>
          <p:cNvPr id="3" name="Subtitle 2"/>
          <p:cNvSpPr>
            <a:spLocks noGrp="1"/>
          </p:cNvSpPr>
          <p:nvPr>
            <p:ph type="subTitle" idx="1"/>
          </p:nvPr>
        </p:nvSpPr>
        <p:spPr>
          <a:xfrm>
            <a:off x="323528" y="3933056"/>
            <a:ext cx="8424936"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AU" dirty="0"/>
          </a:p>
        </p:txBody>
      </p:sp>
    </p:spTree>
    <p:extLst>
      <p:ext uri="{BB962C8B-B14F-4D97-AF65-F5344CB8AC3E}">
        <p14:creationId xmlns:p14="http://schemas.microsoft.com/office/powerpoint/2010/main" val="221540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395536" y="1600200"/>
            <a:ext cx="8352928" cy="4565103"/>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4" name="Footer Placeholder 2"/>
          <p:cNvSpPr>
            <a:spLocks noGrp="1"/>
          </p:cNvSpPr>
          <p:nvPr>
            <p:ph type="ftr" sz="quarter" idx="10"/>
          </p:nvPr>
        </p:nvSpPr>
        <p:spPr>
          <a:ln/>
        </p:spPr>
        <p:txBody>
          <a:bodyPr/>
          <a:lstStyle>
            <a:lvl1pPr>
              <a:defRPr/>
            </a:lvl1pPr>
          </a:lstStyle>
          <a:p>
            <a:endParaRPr lang="en-AU"/>
          </a:p>
        </p:txBody>
      </p:sp>
      <p:sp>
        <p:nvSpPr>
          <p:cNvPr id="5" name="Slide Number Placeholder 3"/>
          <p:cNvSpPr>
            <a:spLocks noGrp="1"/>
          </p:cNvSpPr>
          <p:nvPr>
            <p:ph type="sldNum" sz="quarter" idx="11"/>
          </p:nvPr>
        </p:nvSpPr>
        <p:spPr>
          <a:ln/>
        </p:spPr>
        <p:txBody>
          <a:bodyPr/>
          <a:lstStyle>
            <a:lvl1pPr>
              <a:defRPr/>
            </a:lvl1pPr>
          </a:lstStyle>
          <a:p>
            <a:fld id="{5243D2D7-2EE9-4B4E-A111-8C7C9026E086}" type="slidenum">
              <a:rPr lang="en-AU"/>
              <a:pPr/>
              <a:t>‹#›</a:t>
            </a:fld>
            <a:endParaRPr lang="en-AU"/>
          </a:p>
        </p:txBody>
      </p:sp>
    </p:spTree>
    <p:extLst>
      <p:ext uri="{BB962C8B-B14F-4D97-AF65-F5344CB8AC3E}">
        <p14:creationId xmlns:p14="http://schemas.microsoft.com/office/powerpoint/2010/main" val="138103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4" name="Picture 6" descr="36 PPT_cover-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536" y="1421904"/>
            <a:ext cx="8352928" cy="1143000"/>
          </a:xfrm>
        </p:spPr>
        <p:txBody>
          <a:bodyPr/>
          <a:lstStyle>
            <a:lvl1pPr>
              <a:defRPr>
                <a:solidFill>
                  <a:schemeClr val="bg1"/>
                </a:solidFill>
              </a:defRPr>
            </a:lvl1pPr>
          </a:lstStyle>
          <a:p>
            <a:r>
              <a:rPr lang="en-AU" smtClean="0"/>
              <a:t>Click to edit Master title style</a:t>
            </a:r>
            <a:endParaRPr lang="en-AU" dirty="0"/>
          </a:p>
        </p:txBody>
      </p:sp>
      <p:sp>
        <p:nvSpPr>
          <p:cNvPr id="3" name="Content Placeholder 2"/>
          <p:cNvSpPr>
            <a:spLocks noGrp="1"/>
          </p:cNvSpPr>
          <p:nvPr>
            <p:ph idx="1"/>
          </p:nvPr>
        </p:nvSpPr>
        <p:spPr>
          <a:xfrm>
            <a:off x="395536" y="2636912"/>
            <a:ext cx="8352928" cy="352839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AU" smtClean="0"/>
              <a:t>Click to edit Master text styles</a:t>
            </a:r>
          </a:p>
          <a:p>
            <a:pPr lvl="1"/>
            <a:r>
              <a:rPr lang="en-AU" smtClean="0"/>
              <a:t>Second level</a:t>
            </a:r>
          </a:p>
          <a:p>
            <a:pPr lvl="2"/>
            <a:r>
              <a:rPr lang="en-AU" smtClean="0"/>
              <a:t>Third level</a:t>
            </a:r>
          </a:p>
        </p:txBody>
      </p:sp>
      <p:sp>
        <p:nvSpPr>
          <p:cNvPr id="5" name="Footer Placeholder 2"/>
          <p:cNvSpPr>
            <a:spLocks noGrp="1"/>
          </p:cNvSpPr>
          <p:nvPr>
            <p:ph type="ftr" sz="quarter" idx="10"/>
          </p:nvPr>
        </p:nvSpPr>
        <p:spPr/>
        <p:txBody>
          <a:bodyPr/>
          <a:lstStyle>
            <a:lvl1pPr>
              <a:defRPr/>
            </a:lvl1pPr>
          </a:lstStyle>
          <a:p>
            <a:endParaRPr lang="en-AU"/>
          </a:p>
        </p:txBody>
      </p:sp>
      <p:sp>
        <p:nvSpPr>
          <p:cNvPr id="6" name="Slide Number Placeholder 3"/>
          <p:cNvSpPr>
            <a:spLocks noGrp="1"/>
          </p:cNvSpPr>
          <p:nvPr>
            <p:ph type="sldNum" sz="quarter" idx="11"/>
          </p:nvPr>
        </p:nvSpPr>
        <p:spPr/>
        <p:txBody>
          <a:bodyPr/>
          <a:lstStyle>
            <a:lvl1pPr>
              <a:defRPr/>
            </a:lvl1pPr>
          </a:lstStyle>
          <a:p>
            <a:fld id="{A74C8F8B-8EFA-E947-952E-3A18EB60A9C2}" type="slidenum">
              <a:rPr lang="en-AU"/>
              <a:pPr/>
              <a:t>‹#›</a:t>
            </a:fld>
            <a:endParaRPr lang="en-AU"/>
          </a:p>
        </p:txBody>
      </p:sp>
    </p:spTree>
    <p:extLst>
      <p:ext uri="{BB962C8B-B14F-4D97-AF65-F5344CB8AC3E}">
        <p14:creationId xmlns:p14="http://schemas.microsoft.com/office/powerpoint/2010/main" val="2540693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5" name="Picture 6" descr="36 PPT_cover-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997200"/>
            <a:ext cx="9144000" cy="3527425"/>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 name="Title 1"/>
          <p:cNvSpPr>
            <a:spLocks noGrp="1"/>
          </p:cNvSpPr>
          <p:nvPr>
            <p:ph type="title"/>
          </p:nvPr>
        </p:nvSpPr>
        <p:spPr>
          <a:xfrm>
            <a:off x="395536" y="1570782"/>
            <a:ext cx="8352928" cy="778098"/>
          </a:xfrm>
        </p:spPr>
        <p:txBody>
          <a:bodyPr>
            <a:normAutofit/>
          </a:bodyPr>
          <a:lstStyle>
            <a:lvl1pPr algn="l">
              <a:defRPr sz="4400">
                <a:solidFill>
                  <a:schemeClr val="bg1"/>
                </a:solidFill>
              </a:defRPr>
            </a:lvl1pPr>
          </a:lstStyle>
          <a:p>
            <a:r>
              <a:rPr lang="en-AU" smtClean="0"/>
              <a:t>Click to edit Master title style</a:t>
            </a:r>
            <a:endParaRPr lang="en-AU" dirty="0"/>
          </a:p>
        </p:txBody>
      </p:sp>
      <p:sp>
        <p:nvSpPr>
          <p:cNvPr id="3" name="Content Placeholder 2"/>
          <p:cNvSpPr>
            <a:spLocks noGrp="1"/>
          </p:cNvSpPr>
          <p:nvPr>
            <p:ph idx="1"/>
          </p:nvPr>
        </p:nvSpPr>
        <p:spPr>
          <a:xfrm>
            <a:off x="395536" y="3140968"/>
            <a:ext cx="8352928" cy="3253066"/>
          </a:xfrm>
        </p:spPr>
        <p:txBody>
          <a:bodyPr>
            <a:normAutofit/>
          </a:bodyPr>
          <a:lstStyle>
            <a:lvl1pPr marL="0" indent="0">
              <a:buNone/>
              <a:defRPr sz="1600">
                <a:solidFill>
                  <a:schemeClr val="tx1"/>
                </a:solidFill>
              </a:defRPr>
            </a:lvl1pPr>
            <a:lvl2pPr>
              <a:defRPr>
                <a:solidFill>
                  <a:schemeClr val="bg1"/>
                </a:solidFill>
              </a:defRPr>
            </a:lvl2pPr>
            <a:lvl3pPr>
              <a:defRPr>
                <a:solidFill>
                  <a:schemeClr val="bg1"/>
                </a:solidFill>
              </a:defRPr>
            </a:lvl3pPr>
          </a:lstStyle>
          <a:p>
            <a:pPr lvl="0"/>
            <a:r>
              <a:rPr lang="en-AU" smtClean="0"/>
              <a:t>Click to edit Master text styles</a:t>
            </a:r>
          </a:p>
        </p:txBody>
      </p:sp>
      <p:sp>
        <p:nvSpPr>
          <p:cNvPr id="8" name="Text Placeholder 7"/>
          <p:cNvSpPr>
            <a:spLocks noGrp="1"/>
          </p:cNvSpPr>
          <p:nvPr>
            <p:ph type="body" sz="quarter" idx="13"/>
          </p:nvPr>
        </p:nvSpPr>
        <p:spPr>
          <a:xfrm>
            <a:off x="395536" y="2420888"/>
            <a:ext cx="8352928" cy="504602"/>
          </a:xfrm>
        </p:spPr>
        <p:txBody>
          <a:bodyPr/>
          <a:lstStyle>
            <a:lvl1pPr marL="0" indent="0">
              <a:buNone/>
              <a:defRPr>
                <a:solidFill>
                  <a:schemeClr val="bg1"/>
                </a:solidFill>
              </a:defRPr>
            </a:lvl1pPr>
          </a:lstStyle>
          <a:p>
            <a:pPr lvl="0"/>
            <a:r>
              <a:rPr lang="en-AU" smtClean="0"/>
              <a:t>Click to edit Master text styles</a:t>
            </a:r>
          </a:p>
        </p:txBody>
      </p:sp>
      <p:sp>
        <p:nvSpPr>
          <p:cNvPr id="7" name="Footer Placeholder 2"/>
          <p:cNvSpPr>
            <a:spLocks noGrp="1"/>
          </p:cNvSpPr>
          <p:nvPr>
            <p:ph type="ftr" sz="quarter" idx="14"/>
          </p:nvPr>
        </p:nvSpPr>
        <p:spPr/>
        <p:txBody>
          <a:bodyPr/>
          <a:lstStyle>
            <a:lvl1pPr>
              <a:defRPr/>
            </a:lvl1pPr>
          </a:lstStyle>
          <a:p>
            <a:endParaRPr lang="en-AU"/>
          </a:p>
        </p:txBody>
      </p:sp>
      <p:sp>
        <p:nvSpPr>
          <p:cNvPr id="9" name="Slide Number Placeholder 3"/>
          <p:cNvSpPr>
            <a:spLocks noGrp="1"/>
          </p:cNvSpPr>
          <p:nvPr>
            <p:ph type="sldNum" sz="quarter" idx="15"/>
          </p:nvPr>
        </p:nvSpPr>
        <p:spPr/>
        <p:txBody>
          <a:bodyPr/>
          <a:lstStyle>
            <a:lvl1pPr>
              <a:defRPr/>
            </a:lvl1pPr>
          </a:lstStyle>
          <a:p>
            <a:fld id="{8680EBFA-5D37-4344-B1BD-39971CC2FF70}" type="slidenum">
              <a:rPr lang="en-AU"/>
              <a:pPr/>
              <a:t>‹#›</a:t>
            </a:fld>
            <a:endParaRPr lang="en-AU"/>
          </a:p>
        </p:txBody>
      </p:sp>
    </p:spTree>
    <p:extLst>
      <p:ext uri="{BB962C8B-B14F-4D97-AF65-F5344CB8AC3E}">
        <p14:creationId xmlns:p14="http://schemas.microsoft.com/office/powerpoint/2010/main" val="27272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5" name="Picture 6" descr="36 PPT_cover-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580063" cy="6884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pic>
        <p:nvPicPr>
          <p:cNvPr id="7" name="Picture 9"/>
          <p:cNvPicPr>
            <a:picLocks noChangeAspect="1"/>
          </p:cNvPicPr>
          <p:nvPr/>
        </p:nvPicPr>
        <p:blipFill>
          <a:blip r:embed="rId3">
            <a:extLst>
              <a:ext uri="{28A0092B-C50C-407E-A947-70E740481C1C}">
                <a14:useLocalDpi xmlns:a14="http://schemas.microsoft.com/office/drawing/2010/main" val="0"/>
              </a:ext>
            </a:extLst>
          </a:blip>
          <a:srcRect t="5782" b="2"/>
          <a:stretch>
            <a:fillRect/>
          </a:stretch>
        </p:blipFill>
        <p:spPr bwMode="auto">
          <a:xfrm>
            <a:off x="0" y="6380163"/>
            <a:ext cx="20320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536" y="274638"/>
            <a:ext cx="4896544" cy="1143000"/>
          </a:xfrm>
        </p:spPr>
        <p:txBody>
          <a:bodyPr/>
          <a:lstStyle>
            <a:lvl1pPr>
              <a:defRPr i="0">
                <a:solidFill>
                  <a:schemeClr val="tx1"/>
                </a:solidFill>
              </a:defRPr>
            </a:lvl1pPr>
          </a:lstStyle>
          <a:p>
            <a:r>
              <a:rPr lang="en-AU" smtClean="0"/>
              <a:t>Click to edit Master title style</a:t>
            </a:r>
            <a:endParaRPr lang="en-AU" dirty="0"/>
          </a:p>
        </p:txBody>
      </p:sp>
      <p:sp>
        <p:nvSpPr>
          <p:cNvPr id="3" name="Content Placeholder 2"/>
          <p:cNvSpPr>
            <a:spLocks noGrp="1"/>
          </p:cNvSpPr>
          <p:nvPr>
            <p:ph idx="1"/>
          </p:nvPr>
        </p:nvSpPr>
        <p:spPr>
          <a:xfrm>
            <a:off x="395536" y="1600200"/>
            <a:ext cx="4896544"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AU" smtClean="0"/>
              <a:t>Click to edit Master text styles</a:t>
            </a:r>
          </a:p>
          <a:p>
            <a:pPr lvl="1"/>
            <a:r>
              <a:rPr lang="en-AU" smtClean="0"/>
              <a:t>Second level</a:t>
            </a:r>
          </a:p>
          <a:p>
            <a:pPr lvl="2"/>
            <a:r>
              <a:rPr lang="en-AU" smtClean="0"/>
              <a:t>Third level</a:t>
            </a:r>
          </a:p>
        </p:txBody>
      </p:sp>
      <p:sp>
        <p:nvSpPr>
          <p:cNvPr id="11" name="Text Placeholder 10"/>
          <p:cNvSpPr>
            <a:spLocks noGrp="1"/>
          </p:cNvSpPr>
          <p:nvPr>
            <p:ph type="body" sz="quarter" idx="13"/>
          </p:nvPr>
        </p:nvSpPr>
        <p:spPr>
          <a:xfrm>
            <a:off x="6012161" y="260350"/>
            <a:ext cx="2808312" cy="5904954"/>
          </a:xfrm>
        </p:spPr>
        <p:txBody>
          <a:bodyPr anchor="ctr">
            <a:normAutofit/>
          </a:bodyPr>
          <a:lstStyle>
            <a:lvl1pPr marL="0" indent="0">
              <a:buNone/>
              <a:defRPr sz="2800">
                <a:solidFill>
                  <a:schemeClr val="bg1"/>
                </a:solidFill>
              </a:defRPr>
            </a:lvl1pPr>
          </a:lstStyle>
          <a:p>
            <a:pPr lvl="0"/>
            <a:r>
              <a:rPr lang="en-AU" smtClean="0"/>
              <a:t>Click to edit Master text styles</a:t>
            </a:r>
          </a:p>
        </p:txBody>
      </p:sp>
      <p:sp>
        <p:nvSpPr>
          <p:cNvPr id="8" name="Footer Placeholder 2"/>
          <p:cNvSpPr>
            <a:spLocks noGrp="1"/>
          </p:cNvSpPr>
          <p:nvPr>
            <p:ph type="ftr" sz="quarter" idx="14"/>
          </p:nvPr>
        </p:nvSpPr>
        <p:spPr>
          <a:xfrm>
            <a:off x="2700338" y="6548438"/>
            <a:ext cx="2808287" cy="228600"/>
          </a:xfrm>
        </p:spPr>
        <p:txBody>
          <a:bodyPr/>
          <a:lstStyle>
            <a:lvl1pPr>
              <a:defRPr>
                <a:solidFill>
                  <a:schemeClr val="tx1"/>
                </a:solidFill>
              </a:defRPr>
            </a:lvl1pPr>
          </a:lstStyle>
          <a:p>
            <a:endParaRPr lang="en-AU"/>
          </a:p>
        </p:txBody>
      </p:sp>
      <p:sp>
        <p:nvSpPr>
          <p:cNvPr id="9" name="Slide Number Placeholder 3"/>
          <p:cNvSpPr>
            <a:spLocks noGrp="1"/>
          </p:cNvSpPr>
          <p:nvPr>
            <p:ph type="sldNum" sz="quarter" idx="15"/>
          </p:nvPr>
        </p:nvSpPr>
        <p:spPr/>
        <p:txBody>
          <a:bodyPr/>
          <a:lstStyle>
            <a:lvl1pPr>
              <a:defRPr/>
            </a:lvl1pPr>
          </a:lstStyle>
          <a:p>
            <a:fld id="{DE3C0EEF-2718-A14B-9DF6-B5592DA11C08}" type="slidenum">
              <a:rPr lang="en-AU"/>
              <a:pPr/>
              <a:t>‹#›</a:t>
            </a:fld>
            <a:endParaRPr lang="en-AU"/>
          </a:p>
        </p:txBody>
      </p:sp>
    </p:spTree>
    <p:extLst>
      <p:ext uri="{BB962C8B-B14F-4D97-AF65-F5344CB8AC3E}">
        <p14:creationId xmlns:p14="http://schemas.microsoft.com/office/powerpoint/2010/main" val="187105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descr="36 PPT_cover-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9144001" cy="688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916113"/>
            <a:ext cx="9144000" cy="2808287"/>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 name="Title 1"/>
          <p:cNvSpPr>
            <a:spLocks noGrp="1"/>
          </p:cNvSpPr>
          <p:nvPr>
            <p:ph type="title"/>
          </p:nvPr>
        </p:nvSpPr>
        <p:spPr>
          <a:xfrm>
            <a:off x="395536" y="2420888"/>
            <a:ext cx="8352928" cy="1362075"/>
          </a:xfrm>
        </p:spPr>
        <p:txBody>
          <a:bodyPr>
            <a:noAutofit/>
          </a:bodyPr>
          <a:lstStyle>
            <a:lvl1pPr algn="l">
              <a:defRPr sz="4800" b="1" cap="none" baseline="0">
                <a:solidFill>
                  <a:schemeClr val="tx1"/>
                </a:solidFill>
              </a:defRPr>
            </a:lvl1pPr>
          </a:lstStyle>
          <a:p>
            <a:r>
              <a:rPr lang="en-AU" smtClean="0"/>
              <a:t>Click to edit Master title style</a:t>
            </a:r>
            <a:endParaRPr lang="en-AU" dirty="0"/>
          </a:p>
        </p:txBody>
      </p:sp>
      <p:sp>
        <p:nvSpPr>
          <p:cNvPr id="9" name="Text Placeholder 8"/>
          <p:cNvSpPr>
            <a:spLocks noGrp="1"/>
          </p:cNvSpPr>
          <p:nvPr>
            <p:ph type="body" sz="quarter" idx="13"/>
          </p:nvPr>
        </p:nvSpPr>
        <p:spPr>
          <a:xfrm>
            <a:off x="395536" y="3965525"/>
            <a:ext cx="8373710" cy="649288"/>
          </a:xfrm>
        </p:spPr>
        <p:txBody>
          <a:bodyPr/>
          <a:lstStyle>
            <a:lvl1pPr marL="0" indent="0" algn="l">
              <a:buNone/>
              <a:defRPr>
                <a:solidFill>
                  <a:schemeClr val="tx1"/>
                </a:solidFill>
              </a:defRPr>
            </a:lvl1pPr>
          </a:lstStyle>
          <a:p>
            <a:pPr lvl="0"/>
            <a:r>
              <a:rPr lang="en-AU" smtClean="0"/>
              <a:t>Click to edit Master text styles</a:t>
            </a:r>
          </a:p>
        </p:txBody>
      </p:sp>
      <p:sp>
        <p:nvSpPr>
          <p:cNvPr id="6" name="Footer Placeholder 2"/>
          <p:cNvSpPr>
            <a:spLocks noGrp="1"/>
          </p:cNvSpPr>
          <p:nvPr>
            <p:ph type="ftr" sz="quarter" idx="14"/>
          </p:nvPr>
        </p:nvSpPr>
        <p:spPr/>
        <p:txBody>
          <a:bodyPr/>
          <a:lstStyle>
            <a:lvl1pPr>
              <a:defRPr/>
            </a:lvl1pPr>
          </a:lstStyle>
          <a:p>
            <a:endParaRPr lang="en-AU"/>
          </a:p>
        </p:txBody>
      </p:sp>
      <p:sp>
        <p:nvSpPr>
          <p:cNvPr id="7" name="Slide Number Placeholder 3"/>
          <p:cNvSpPr>
            <a:spLocks noGrp="1"/>
          </p:cNvSpPr>
          <p:nvPr>
            <p:ph type="sldNum" sz="quarter" idx="15"/>
          </p:nvPr>
        </p:nvSpPr>
        <p:spPr/>
        <p:txBody>
          <a:bodyPr/>
          <a:lstStyle>
            <a:lvl1pPr>
              <a:defRPr/>
            </a:lvl1pPr>
          </a:lstStyle>
          <a:p>
            <a:fld id="{182455E1-8F63-D34B-A99B-6AB096B363B7}" type="slidenum">
              <a:rPr lang="en-AU"/>
              <a:pPr/>
              <a:t>‹#›</a:t>
            </a:fld>
            <a:endParaRPr lang="en-AU"/>
          </a:p>
        </p:txBody>
      </p:sp>
    </p:spTree>
    <p:extLst>
      <p:ext uri="{BB962C8B-B14F-4D97-AF65-F5344CB8AC3E}">
        <p14:creationId xmlns:p14="http://schemas.microsoft.com/office/powerpoint/2010/main" val="3936386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3" name="Picture 6" descr="36 PPT_cover-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5580063" cy="6884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pic>
        <p:nvPicPr>
          <p:cNvPr id="5" name="Picture 9"/>
          <p:cNvPicPr>
            <a:picLocks noChangeAspect="1"/>
          </p:cNvPicPr>
          <p:nvPr/>
        </p:nvPicPr>
        <p:blipFill>
          <a:blip r:embed="rId3">
            <a:extLst>
              <a:ext uri="{28A0092B-C50C-407E-A947-70E740481C1C}">
                <a14:useLocalDpi xmlns:a14="http://schemas.microsoft.com/office/drawing/2010/main" val="0"/>
              </a:ext>
            </a:extLst>
          </a:blip>
          <a:srcRect t="5782" b="2"/>
          <a:stretch>
            <a:fillRect/>
          </a:stretch>
        </p:blipFill>
        <p:spPr bwMode="auto">
          <a:xfrm>
            <a:off x="0" y="6380163"/>
            <a:ext cx="20320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536" y="2060848"/>
            <a:ext cx="4896544" cy="2049191"/>
          </a:xfrm>
        </p:spPr>
        <p:txBody>
          <a:bodyPr>
            <a:noAutofit/>
          </a:bodyPr>
          <a:lstStyle>
            <a:lvl1pPr algn="l">
              <a:defRPr sz="4800" b="1" cap="none" baseline="0">
                <a:solidFill>
                  <a:schemeClr val="tx1"/>
                </a:solidFill>
              </a:defRPr>
            </a:lvl1pPr>
          </a:lstStyle>
          <a:p>
            <a:r>
              <a:rPr lang="en-AU" smtClean="0"/>
              <a:t>Click to edit Master title style</a:t>
            </a:r>
            <a:endParaRPr lang="en-AU" dirty="0"/>
          </a:p>
        </p:txBody>
      </p:sp>
      <p:sp>
        <p:nvSpPr>
          <p:cNvPr id="6" name="Footer Placeholder 2"/>
          <p:cNvSpPr>
            <a:spLocks noGrp="1"/>
          </p:cNvSpPr>
          <p:nvPr>
            <p:ph type="ftr" sz="quarter" idx="10"/>
          </p:nvPr>
        </p:nvSpPr>
        <p:spPr>
          <a:xfrm>
            <a:off x="2700338" y="6548438"/>
            <a:ext cx="2808287" cy="228600"/>
          </a:xfrm>
        </p:spPr>
        <p:txBody>
          <a:bodyPr/>
          <a:lstStyle>
            <a:lvl1pPr>
              <a:defRPr>
                <a:solidFill>
                  <a:schemeClr val="tx1"/>
                </a:solidFill>
              </a:defRPr>
            </a:lvl1pPr>
          </a:lstStyle>
          <a:p>
            <a:endParaRPr lang="en-AU"/>
          </a:p>
        </p:txBody>
      </p:sp>
      <p:sp>
        <p:nvSpPr>
          <p:cNvPr id="7" name="Slide Number Placeholder 3"/>
          <p:cNvSpPr>
            <a:spLocks noGrp="1"/>
          </p:cNvSpPr>
          <p:nvPr>
            <p:ph type="sldNum" sz="quarter" idx="11"/>
          </p:nvPr>
        </p:nvSpPr>
        <p:spPr/>
        <p:txBody>
          <a:bodyPr/>
          <a:lstStyle>
            <a:lvl1pPr>
              <a:defRPr/>
            </a:lvl1pPr>
          </a:lstStyle>
          <a:p>
            <a:fld id="{A2F73E1A-BE44-3241-8C30-89BB2EFC576D}" type="slidenum">
              <a:rPr lang="en-AU"/>
              <a:pPr/>
              <a:t>‹#›</a:t>
            </a:fld>
            <a:endParaRPr lang="en-AU"/>
          </a:p>
        </p:txBody>
      </p:sp>
    </p:spTree>
    <p:extLst>
      <p:ext uri="{BB962C8B-B14F-4D97-AF65-F5344CB8AC3E}">
        <p14:creationId xmlns:p14="http://schemas.microsoft.com/office/powerpoint/2010/main" val="200476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600200"/>
            <a:ext cx="4104456"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600200"/>
            <a:ext cx="41764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5" name="Footer Placeholder 2"/>
          <p:cNvSpPr>
            <a:spLocks noGrp="1"/>
          </p:cNvSpPr>
          <p:nvPr>
            <p:ph type="ftr" sz="quarter" idx="10"/>
          </p:nvPr>
        </p:nvSpPr>
        <p:spPr>
          <a:ln/>
        </p:spPr>
        <p:txBody>
          <a:bodyPr/>
          <a:lstStyle>
            <a:lvl1pPr>
              <a:defRPr/>
            </a:lvl1pPr>
          </a:lstStyle>
          <a:p>
            <a:endParaRPr lang="en-AU"/>
          </a:p>
        </p:txBody>
      </p:sp>
      <p:sp>
        <p:nvSpPr>
          <p:cNvPr id="6" name="Slide Number Placeholder 3"/>
          <p:cNvSpPr>
            <a:spLocks noGrp="1"/>
          </p:cNvSpPr>
          <p:nvPr>
            <p:ph type="sldNum" sz="quarter" idx="11"/>
          </p:nvPr>
        </p:nvSpPr>
        <p:spPr>
          <a:ln/>
        </p:spPr>
        <p:txBody>
          <a:bodyPr/>
          <a:lstStyle>
            <a:lvl1pPr>
              <a:defRPr/>
            </a:lvl1pPr>
          </a:lstStyle>
          <a:p>
            <a:fld id="{FA1471FA-B187-B54E-B829-5245C10BD1A7}" type="slidenum">
              <a:rPr lang="en-AU"/>
              <a:pPr/>
              <a:t>‹#›</a:t>
            </a:fld>
            <a:endParaRPr lang="en-AU"/>
          </a:p>
        </p:txBody>
      </p:sp>
    </p:spTree>
    <p:extLst>
      <p:ext uri="{BB962C8B-B14F-4D97-AF65-F5344CB8AC3E}">
        <p14:creationId xmlns:p14="http://schemas.microsoft.com/office/powerpoint/2010/main" val="13510657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36_Bar.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36111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395288" y="274638"/>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AU" smtClean="0"/>
              <a:t>Click to edit Master title style</a:t>
            </a:r>
            <a:endParaRPr lang="en-AU"/>
          </a:p>
        </p:txBody>
      </p:sp>
      <p:sp>
        <p:nvSpPr>
          <p:cNvPr id="1028" name="Text Placeholder 2"/>
          <p:cNvSpPr>
            <a:spLocks noGrp="1"/>
          </p:cNvSpPr>
          <p:nvPr>
            <p:ph type="body" idx="1"/>
          </p:nvPr>
        </p:nvSpPr>
        <p:spPr bwMode="auto">
          <a:xfrm>
            <a:off x="395288" y="1600200"/>
            <a:ext cx="8353425"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9" name="Footer Placeholder 2"/>
          <p:cNvSpPr>
            <a:spLocks noGrp="1"/>
          </p:cNvSpPr>
          <p:nvPr>
            <p:ph type="ftr" sz="quarter" idx="3"/>
          </p:nvPr>
        </p:nvSpPr>
        <p:spPr bwMode="auto">
          <a:xfrm>
            <a:off x="2700338" y="6548438"/>
            <a:ext cx="3959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defRPr sz="1000">
                <a:solidFill>
                  <a:schemeClr val="bg1"/>
                </a:solidFill>
              </a:defRPr>
            </a:lvl1pPr>
          </a:lstStyle>
          <a:p>
            <a:endParaRPr lang="en-AU"/>
          </a:p>
        </p:txBody>
      </p:sp>
      <p:sp>
        <p:nvSpPr>
          <p:cNvPr id="1030" name="Slide Number Placeholder 3"/>
          <p:cNvSpPr>
            <a:spLocks noGrp="1"/>
          </p:cNvSpPr>
          <p:nvPr>
            <p:ph type="sldNum" sz="quarter" idx="4"/>
          </p:nvPr>
        </p:nvSpPr>
        <p:spPr bwMode="auto">
          <a:xfrm>
            <a:off x="8748713" y="6548438"/>
            <a:ext cx="2873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r">
              <a:defRPr sz="1000">
                <a:solidFill>
                  <a:schemeClr val="bg1"/>
                </a:solidFill>
              </a:defRPr>
            </a:lvl1pPr>
          </a:lstStyle>
          <a:p>
            <a:fld id="{28D8068B-3C6C-C94E-B3AC-8F285EB47DB0}"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09" r:id="rId3"/>
    <p:sldLayoutId id="2147483716" r:id="rId4"/>
    <p:sldLayoutId id="2147483717" r:id="rId5"/>
    <p:sldLayoutId id="2147483718" r:id="rId6"/>
    <p:sldLayoutId id="2147483719" r:id="rId7"/>
    <p:sldLayoutId id="2147483720" r:id="rId8"/>
    <p:sldLayoutId id="2147483710" r:id="rId9"/>
    <p:sldLayoutId id="2147483711" r:id="rId10"/>
    <p:sldLayoutId id="2147483712" r:id="rId11"/>
    <p:sldLayoutId id="2147483713" r:id="rId12"/>
  </p:sldLayoutIdLst>
  <p:timing>
    <p:tnLst>
      <p:par>
        <p:cTn xmlns:p14="http://schemas.microsoft.com/office/powerpoint/2010/main" id="1" dur="indefinite" restart="never" nodeType="tmRoot"/>
      </p:par>
    </p:tnLst>
  </p:timing>
  <p:hf sldNum="0" hdr="0" ftr="0" dt="0"/>
  <p:txStyles>
    <p:titleStyle>
      <a:lvl1pPr algn="l" rtl="0" eaLnBrk="1" fontAlgn="base" hangingPunct="1">
        <a:spcBef>
          <a:spcPct val="0"/>
        </a:spcBef>
        <a:spcAft>
          <a:spcPct val="0"/>
        </a:spcAft>
        <a:defRPr sz="3600" b="1" kern="1200">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36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36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36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36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600" b="1">
          <a:solidFill>
            <a:schemeClr val="tx1"/>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3600" b="1">
          <a:solidFill>
            <a:schemeClr val="tx1"/>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3600" b="1">
          <a:solidFill>
            <a:schemeClr val="tx1"/>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3600" b="1">
          <a:solidFill>
            <a:schemeClr val="tx1"/>
          </a:solidFill>
          <a:latin typeface="Arial" charset="0"/>
          <a:ea typeface="ＭＳ Ｐゴシック" charset="0"/>
          <a:cs typeface="ＭＳ Ｐゴシック" charset="0"/>
        </a:defRPr>
      </a:lvl9pPr>
    </p:titleStyle>
    <p:bodyStyle>
      <a:lvl1pPr marL="266700" indent="-266700" algn="l" rtl="0" eaLnBrk="1" fontAlgn="base" hangingPunct="1">
        <a:spcBef>
          <a:spcPts val="12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33400" indent="-266700" algn="l" rtl="0" eaLnBrk="1" fontAlgn="base" hangingPunct="1">
        <a:spcBef>
          <a:spcPts val="400"/>
        </a:spcBef>
        <a:spcAft>
          <a:spcPct val="0"/>
        </a:spcAft>
        <a:buFont typeface="Arial" charset="0"/>
        <a:buChar char="–"/>
        <a:defRPr sz="2000" kern="1200">
          <a:solidFill>
            <a:schemeClr val="tx1"/>
          </a:solidFill>
          <a:latin typeface="+mn-lt"/>
          <a:ea typeface="ＭＳ Ｐゴシック" charset="0"/>
          <a:cs typeface="+mn-cs"/>
        </a:defRPr>
      </a:lvl2pPr>
      <a:lvl3pPr marL="812800" indent="-279400" algn="l" rtl="0" eaLnBrk="1" fontAlgn="base" hangingPunct="1">
        <a:spcBef>
          <a:spcPts val="400"/>
        </a:spcBef>
        <a:spcAft>
          <a:spcPct val="0"/>
        </a:spcAft>
        <a:buFont typeface="Arial" charset="0"/>
        <a:buChar char="•"/>
        <a:defRPr sz="16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potaroo.net/ispcol/2010-02/rollover.htm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Measuring DNSSEC Use</a:t>
            </a:r>
            <a:endParaRPr lang="en-US" dirty="0"/>
          </a:p>
        </p:txBody>
      </p:sp>
      <p:sp>
        <p:nvSpPr>
          <p:cNvPr id="3" name="Subtitle 2"/>
          <p:cNvSpPr>
            <a:spLocks noGrp="1"/>
          </p:cNvSpPr>
          <p:nvPr>
            <p:ph type="subTitle" idx="1"/>
          </p:nvPr>
        </p:nvSpPr>
        <p:spPr/>
        <p:txBody>
          <a:bodyPr/>
          <a:lstStyle/>
          <a:p>
            <a:r>
              <a:rPr lang="en-US" dirty="0" smtClean="0"/>
              <a:t>Geoff </a:t>
            </a:r>
            <a:r>
              <a:rPr lang="en-US" dirty="0" smtClean="0"/>
              <a:t>Huston </a:t>
            </a:r>
            <a:endParaRPr lang="en-US" dirty="0" smtClean="0"/>
          </a:p>
          <a:p>
            <a:r>
              <a:rPr lang="en-US" dirty="0" smtClean="0"/>
              <a:t>APNIC Labs</a:t>
            </a:r>
            <a:endParaRPr lang="en-US" dirty="0"/>
          </a:p>
        </p:txBody>
      </p:sp>
    </p:spTree>
    <p:extLst>
      <p:ext uri="{BB962C8B-B14F-4D97-AF65-F5344CB8AC3E}">
        <p14:creationId xmlns:p14="http://schemas.microsoft.com/office/powerpoint/2010/main" val="943948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means…</a:t>
            </a:r>
            <a:endParaRPr lang="en-US" dirty="0"/>
          </a:p>
        </p:txBody>
      </p:sp>
      <p:sp>
        <p:nvSpPr>
          <p:cNvPr id="3" name="Content Placeholder 2"/>
          <p:cNvSpPr>
            <a:spLocks noGrp="1"/>
          </p:cNvSpPr>
          <p:nvPr>
            <p:ph idx="1"/>
          </p:nvPr>
        </p:nvSpPr>
        <p:spPr/>
        <p:txBody>
          <a:bodyPr>
            <a:normAutofit/>
          </a:bodyPr>
          <a:lstStyle/>
          <a:p>
            <a:pPr marL="0" indent="0">
              <a:buNone/>
            </a:pPr>
            <a:r>
              <a:rPr lang="en-US" dirty="0"/>
              <a:t>I</a:t>
            </a:r>
            <a:r>
              <a:rPr lang="en-US" dirty="0" smtClean="0"/>
              <a:t>t’s easier to talk about </a:t>
            </a:r>
            <a:r>
              <a:rPr lang="en-US" dirty="0" smtClean="0">
                <a:solidFill>
                  <a:schemeClr val="accent2">
                    <a:lumMod val="75000"/>
                  </a:schemeClr>
                </a:solidFill>
              </a:rPr>
              <a:t>end clients </a:t>
            </a:r>
            <a:r>
              <a:rPr lang="en-US" dirty="0" smtClean="0"/>
              <a:t>rather than </a:t>
            </a:r>
            <a:r>
              <a:rPr lang="en-US" dirty="0" smtClean="0">
                <a:solidFill>
                  <a:schemeClr val="accent2">
                    <a:lumMod val="75000"/>
                  </a:schemeClr>
                </a:solidFill>
              </a:rPr>
              <a:t>resolvers</a:t>
            </a:r>
            <a:r>
              <a:rPr lang="en-US" dirty="0" smtClean="0"/>
              <a:t>, and whether these </a:t>
            </a:r>
            <a:r>
              <a:rPr lang="en-US" dirty="0" smtClean="0">
                <a:solidFill>
                  <a:srgbClr val="E46C0A"/>
                </a:solidFill>
              </a:rPr>
              <a:t>end clients use / don’t use a DNS resolution service that performs DNSSEC validation</a:t>
            </a:r>
            <a:endParaRPr lang="en-US" dirty="0">
              <a:solidFill>
                <a:srgbClr val="E46C0A"/>
              </a:solidFill>
            </a:endParaRPr>
          </a:p>
        </p:txBody>
      </p:sp>
    </p:spTree>
    <p:extLst>
      <p:ext uri="{BB962C8B-B14F-4D97-AF65-F5344CB8AC3E}">
        <p14:creationId xmlns:p14="http://schemas.microsoft.com/office/powerpoint/2010/main" val="1518615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to Some Results</a:t>
            </a:r>
            <a:endParaRPr lang="en-US" dirty="0"/>
          </a:p>
        </p:txBody>
      </p:sp>
      <p:sp>
        <p:nvSpPr>
          <p:cNvPr id="3" name="Content Placeholder 2"/>
          <p:cNvSpPr>
            <a:spLocks noGrp="1"/>
          </p:cNvSpPr>
          <p:nvPr>
            <p:ph idx="1"/>
          </p:nvPr>
        </p:nvSpPr>
        <p:spPr>
          <a:xfrm>
            <a:off x="554567" y="1581150"/>
            <a:ext cx="8229600" cy="4525963"/>
          </a:xfrm>
        </p:spPr>
        <p:txBody>
          <a:bodyPr/>
          <a:lstStyle/>
          <a:p>
            <a:pPr marL="0" indent="0">
              <a:buNone/>
            </a:pPr>
            <a:r>
              <a:rPr lang="en-US" dirty="0" smtClean="0"/>
              <a:t>May 2013</a:t>
            </a:r>
          </a:p>
          <a:p>
            <a:pPr lvl="1"/>
            <a:r>
              <a:rPr lang="en-US" dirty="0" smtClean="0"/>
              <a:t>Presented: 2,637,091 </a:t>
            </a:r>
            <a:r>
              <a:rPr lang="en-US" sz="2400" dirty="0" smtClean="0"/>
              <a:t>experiments to clients</a:t>
            </a:r>
          </a:p>
          <a:p>
            <a:pPr lvl="1"/>
            <a:r>
              <a:rPr lang="en-US" dirty="0" smtClean="0"/>
              <a:t>Reported: 2,498,497 </a:t>
            </a:r>
            <a:r>
              <a:rPr lang="en-US" sz="2000" dirty="0" smtClean="0"/>
              <a:t>experiments that ran to “completion”</a:t>
            </a:r>
            <a:endParaRPr lang="en-US" dirty="0" smtClean="0"/>
          </a:p>
          <a:p>
            <a:pPr lvl="1"/>
            <a:endParaRPr lang="en-US" dirty="0" smtClean="0"/>
          </a:p>
          <a:p>
            <a:pPr marL="457200" lvl="1" indent="0">
              <a:buNone/>
            </a:pPr>
            <a:r>
              <a:rPr lang="en-US" dirty="0" smtClean="0"/>
              <a:t>Web results for clients:</a:t>
            </a:r>
            <a:endParaRPr lang="en-US" dirty="0"/>
          </a:p>
          <a:p>
            <a:pPr lvl="1"/>
            <a:r>
              <a:rPr lang="en-US" dirty="0" smtClean="0"/>
              <a:t>Did Not Fetch invalidly signed object: </a:t>
            </a:r>
            <a:r>
              <a:rPr lang="en-US" b="1" u="sng" dirty="0" smtClean="0">
                <a:solidFill>
                  <a:schemeClr val="accent6">
                    <a:lumMod val="50000"/>
                  </a:schemeClr>
                </a:solidFill>
              </a:rPr>
              <a:t>8.4%</a:t>
            </a:r>
          </a:p>
          <a:p>
            <a:pPr lvl="1"/>
            <a:r>
              <a:rPr lang="en-US" dirty="0" smtClean="0"/>
              <a:t>Fetched all URLs: </a:t>
            </a:r>
            <a:r>
              <a:rPr lang="en-US" b="1" u="sng" dirty="0" smtClean="0">
                <a:solidFill>
                  <a:srgbClr val="984807"/>
                </a:solidFill>
              </a:rPr>
              <a:t>91.6%</a:t>
            </a:r>
            <a:endParaRPr lang="en-US" b="1" u="sng" dirty="0">
              <a:solidFill>
                <a:srgbClr val="984807"/>
              </a:solidFill>
            </a:endParaRPr>
          </a:p>
        </p:txBody>
      </p:sp>
    </p:spTree>
    <p:extLst>
      <p:ext uri="{BB962C8B-B14F-4D97-AF65-F5344CB8AC3E}">
        <p14:creationId xmlns:p14="http://schemas.microsoft.com/office/powerpoint/2010/main" val="3815385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means…</a:t>
            </a:r>
            <a:endParaRPr lang="en-US" dirty="0"/>
          </a:p>
        </p:txBody>
      </p:sp>
      <p:sp>
        <p:nvSpPr>
          <p:cNvPr id="3" name="Content Placeholder 2"/>
          <p:cNvSpPr>
            <a:spLocks noGrp="1"/>
          </p:cNvSpPr>
          <p:nvPr>
            <p:ph idx="1"/>
          </p:nvPr>
        </p:nvSpPr>
        <p:spPr/>
        <p:txBody>
          <a:bodyPr/>
          <a:lstStyle/>
          <a:p>
            <a:pPr marL="0" indent="0">
              <a:buNone/>
            </a:pPr>
            <a:r>
              <a:rPr lang="en-US" dirty="0" smtClean="0"/>
              <a:t>That 8.4% of clients use DNSSEC validating resolvers, because these clients did not fetch the object that had the invalid DNSSEC signature</a:t>
            </a:r>
          </a:p>
          <a:p>
            <a:pPr marL="0" indent="0">
              <a:buNone/>
            </a:pPr>
            <a:endParaRPr lang="en-US" dirty="0"/>
          </a:p>
          <a:p>
            <a:pPr marL="0" indent="0">
              <a:buNone/>
            </a:pPr>
            <a:r>
              <a:rPr lang="en-US" dirty="0" smtClean="0"/>
              <a:t>Right?</a:t>
            </a:r>
          </a:p>
          <a:p>
            <a:pPr marL="0" indent="0">
              <a:buNone/>
            </a:pPr>
            <a:endParaRPr lang="en-US" dirty="0" smtClean="0"/>
          </a:p>
          <a:p>
            <a:pPr marL="0" indent="0">
              <a:buNone/>
            </a:pPr>
            <a:r>
              <a:rPr lang="en-US" dirty="0" smtClean="0"/>
              <a:t>Well, sort of, but we can learn more if we look at the logs of the DNS queries…</a:t>
            </a:r>
            <a:endParaRPr lang="en-US" dirty="0"/>
          </a:p>
          <a:p>
            <a:pPr marL="0" indent="0">
              <a:buNone/>
            </a:pPr>
            <a:endParaRPr lang="en-US" dirty="0"/>
          </a:p>
        </p:txBody>
      </p:sp>
    </p:spTree>
    <p:extLst>
      <p:ext uri="{BB962C8B-B14F-4D97-AF65-F5344CB8AC3E}">
        <p14:creationId xmlns:p14="http://schemas.microsoft.com/office/powerpoint/2010/main" val="3988124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Refining these Results</a:t>
            </a:r>
            <a:endParaRPr lang="en-US" dirty="0"/>
          </a:p>
        </p:txBody>
      </p:sp>
      <p:sp>
        <p:nvSpPr>
          <p:cNvPr id="3" name="Content Placeholder 2"/>
          <p:cNvSpPr>
            <a:spLocks noGrp="1"/>
          </p:cNvSpPr>
          <p:nvPr>
            <p:ph idx="1"/>
          </p:nvPr>
        </p:nvSpPr>
        <p:spPr>
          <a:xfrm>
            <a:off x="190073" y="1600200"/>
            <a:ext cx="8953927" cy="4525963"/>
          </a:xfrm>
        </p:spPr>
        <p:txBody>
          <a:bodyPr>
            <a:normAutofit/>
          </a:bodyPr>
          <a:lstStyle/>
          <a:p>
            <a:pPr marL="0" indent="0">
              <a:buNone/>
            </a:pPr>
            <a:r>
              <a:rPr lang="en-US" dirty="0" smtClean="0"/>
              <a:t>May 2013</a:t>
            </a:r>
          </a:p>
          <a:p>
            <a:pPr lvl="1"/>
            <a:r>
              <a:rPr lang="en-US" dirty="0"/>
              <a:t>Presented: 2,637,091 </a:t>
            </a:r>
            <a:r>
              <a:rPr lang="en-US" sz="2400" dirty="0"/>
              <a:t>experiments</a:t>
            </a:r>
          </a:p>
          <a:p>
            <a:pPr lvl="1"/>
            <a:r>
              <a:rPr lang="en-US" dirty="0"/>
              <a:t>Reported: 2,498,497 </a:t>
            </a:r>
            <a:r>
              <a:rPr lang="en-US" sz="2000" dirty="0"/>
              <a:t>experiments that ran to “completion”</a:t>
            </a:r>
            <a:endParaRPr lang="en-US" dirty="0"/>
          </a:p>
          <a:p>
            <a:pPr lvl="1"/>
            <a:endParaRPr lang="en-US" dirty="0" smtClean="0"/>
          </a:p>
          <a:p>
            <a:pPr marL="457200" lvl="1" indent="0">
              <a:buNone/>
            </a:pPr>
            <a:r>
              <a:rPr lang="en-US" dirty="0" smtClean="0"/>
              <a:t>Web + DNS query log results for clients:</a:t>
            </a:r>
            <a:endParaRPr lang="en-US" dirty="0"/>
          </a:p>
          <a:p>
            <a:pPr lvl="1"/>
            <a:r>
              <a:rPr lang="en-US" dirty="0" smtClean="0"/>
              <a:t>Performed DNSSEC signature validation and did not fetch the invalidly signed object: </a:t>
            </a:r>
            <a:r>
              <a:rPr lang="en-US" b="1" dirty="0" smtClean="0">
                <a:solidFill>
                  <a:srgbClr val="984807"/>
                </a:solidFill>
              </a:rPr>
              <a:t>8.3%</a:t>
            </a:r>
          </a:p>
          <a:p>
            <a:pPr lvl="1"/>
            <a:r>
              <a:rPr lang="en-US" dirty="0" smtClean="0"/>
              <a:t>Fetched DNSSEC RRs, but then retrieved the invalidly signed object anyway: </a:t>
            </a:r>
            <a:r>
              <a:rPr lang="en-US" b="1" dirty="0" smtClean="0">
                <a:solidFill>
                  <a:srgbClr val="984807"/>
                </a:solidFill>
              </a:rPr>
              <a:t>4.3%</a:t>
            </a:r>
            <a:r>
              <a:rPr lang="en-US" dirty="0" smtClean="0"/>
              <a:t> </a:t>
            </a:r>
          </a:p>
          <a:p>
            <a:pPr lvl="1"/>
            <a:r>
              <a:rPr lang="en-US" dirty="0" smtClean="0"/>
              <a:t>Did not have a DNSSEC clue</a:t>
            </a:r>
            <a:r>
              <a:rPr lang="en-US" dirty="0"/>
              <a:t> </a:t>
            </a:r>
            <a:r>
              <a:rPr lang="en-US" dirty="0" smtClean="0"/>
              <a:t>at all - only fetched A RRs: </a:t>
            </a:r>
            <a:r>
              <a:rPr lang="en-US" b="1" dirty="0" smtClean="0">
                <a:solidFill>
                  <a:srgbClr val="984807"/>
                </a:solidFill>
              </a:rPr>
              <a:t>87.4%</a:t>
            </a:r>
          </a:p>
        </p:txBody>
      </p:sp>
    </p:spTree>
    <p:extLst>
      <p:ext uri="{BB962C8B-B14F-4D97-AF65-F5344CB8AC3E}">
        <p14:creationId xmlns:p14="http://schemas.microsoft.com/office/powerpoint/2010/main" val="2305808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means…</a:t>
            </a:r>
            <a:endParaRPr lang="en-US" dirty="0"/>
          </a:p>
        </p:txBody>
      </p:sp>
      <p:sp>
        <p:nvSpPr>
          <p:cNvPr id="3" name="Content Placeholder 2"/>
          <p:cNvSpPr>
            <a:spLocks noGrp="1"/>
          </p:cNvSpPr>
          <p:nvPr>
            <p:ph idx="1"/>
          </p:nvPr>
        </p:nvSpPr>
        <p:spPr/>
        <p:txBody>
          <a:bodyPr/>
          <a:lstStyle/>
          <a:p>
            <a:pPr marL="0" indent="0">
              <a:buNone/>
            </a:pPr>
            <a:r>
              <a:rPr lang="en-US" dirty="0" smtClean="0"/>
              <a:t>That 8.3% of clients appear to be performing DNSSEC validation and not resolving DNS names when the DNSSEC signature cannot be validated</a:t>
            </a:r>
          </a:p>
          <a:p>
            <a:pPr marL="0" indent="0">
              <a:buNone/>
            </a:pPr>
            <a:endParaRPr lang="en-US" dirty="0"/>
          </a:p>
          <a:p>
            <a:pPr marL="0" indent="0">
              <a:buNone/>
            </a:pPr>
            <a:r>
              <a:rPr lang="en-US" dirty="0" smtClean="0"/>
              <a:t>A further 4.3% of clients are using a mix of validating and non-validating resolvers, and in the case of a validation failure turn to a non-validating resolver!</a:t>
            </a:r>
          </a:p>
        </p:txBody>
      </p:sp>
    </p:spTree>
    <p:extLst>
      <p:ext uri="{BB962C8B-B14F-4D97-AF65-F5344CB8AC3E}">
        <p14:creationId xmlns:p14="http://schemas.microsoft.com/office/powerpoint/2010/main" val="2411959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observation from the data</a:t>
            </a:r>
            <a:endParaRPr lang="en-US" dirty="0"/>
          </a:p>
        </p:txBody>
      </p:sp>
      <p:sp>
        <p:nvSpPr>
          <p:cNvPr id="3" name="Content Placeholder 2"/>
          <p:cNvSpPr>
            <a:spLocks noGrp="1"/>
          </p:cNvSpPr>
          <p:nvPr>
            <p:ph idx="1"/>
          </p:nvPr>
        </p:nvSpPr>
        <p:spPr>
          <a:xfrm>
            <a:off x="146874" y="1600200"/>
            <a:ext cx="8997126" cy="4525963"/>
          </a:xfrm>
        </p:spPr>
        <p:txBody>
          <a:bodyPr/>
          <a:lstStyle/>
          <a:p>
            <a:pPr marL="0" indent="0">
              <a:buNone/>
            </a:pPr>
            <a:r>
              <a:rPr lang="en-US" dirty="0" smtClean="0"/>
              <a:t>Clients who used Google’s Public DNS servers: </a:t>
            </a:r>
            <a:r>
              <a:rPr lang="en-US" b="1" dirty="0" smtClean="0">
                <a:solidFill>
                  <a:srgbClr val="984807"/>
                </a:solidFill>
              </a:rPr>
              <a:t>7.2%</a:t>
            </a:r>
          </a:p>
          <a:p>
            <a:pPr lvl="1"/>
            <a:r>
              <a:rPr lang="en-US" dirty="0" smtClean="0"/>
              <a:t>Exclusively Used Google’s P-DNS: </a:t>
            </a:r>
            <a:r>
              <a:rPr lang="en-US" b="1" dirty="0" smtClean="0">
                <a:solidFill>
                  <a:srgbClr val="984807"/>
                </a:solidFill>
              </a:rPr>
              <a:t>5.3%</a:t>
            </a:r>
          </a:p>
          <a:p>
            <a:pPr lvl="1"/>
            <a:r>
              <a:rPr lang="en-US" dirty="0" smtClean="0"/>
              <a:t>Used a mix of Google’s P-DNS and other resolvers: </a:t>
            </a:r>
            <a:r>
              <a:rPr lang="en-US" b="1" dirty="0" smtClean="0">
                <a:solidFill>
                  <a:srgbClr val="984807"/>
                </a:solidFill>
              </a:rPr>
              <a:t>1.9%</a:t>
            </a:r>
          </a:p>
        </p:txBody>
      </p:sp>
    </p:spTree>
    <p:extLst>
      <p:ext uri="{BB962C8B-B14F-4D97-AF65-F5344CB8AC3E}">
        <p14:creationId xmlns:p14="http://schemas.microsoft.com/office/powerpoint/2010/main" val="177701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DNSSEC? – The Top 20</a:t>
            </a:r>
            <a:endParaRPr lang="en-US" dirty="0"/>
          </a:p>
        </p:txBody>
      </p:sp>
      <p:sp>
        <p:nvSpPr>
          <p:cNvPr id="3" name="Content Placeholder 2"/>
          <p:cNvSpPr>
            <a:spLocks noGrp="1"/>
          </p:cNvSpPr>
          <p:nvPr>
            <p:ph idx="1"/>
          </p:nvPr>
        </p:nvSpPr>
        <p:spPr>
          <a:xfrm>
            <a:off x="457200" y="1368425"/>
            <a:ext cx="8229600" cy="4525963"/>
          </a:xfrm>
        </p:spPr>
        <p:txBody>
          <a:bodyPr>
            <a:normAutofit fontScale="92500" lnSpcReduction="10000"/>
          </a:bodyPr>
          <a:lstStyle/>
          <a:p>
            <a:pPr marL="0" indent="0">
              <a:spcBef>
                <a:spcPts val="200"/>
              </a:spcBef>
              <a:buNone/>
            </a:pPr>
            <a:r>
              <a:rPr lang="en-US" sz="1400" b="1" dirty="0" smtClean="0">
                <a:solidFill>
                  <a:srgbClr val="1F497D"/>
                </a:solidFill>
                <a:latin typeface="Lucida Console"/>
                <a:cs typeface="Lucida Console"/>
              </a:rPr>
              <a:t>Rank	CC	  Count	 % D	% x	% A	Country</a:t>
            </a:r>
          </a:p>
          <a:p>
            <a:pPr marL="0" indent="0">
              <a:spcBef>
                <a:spcPts val="200"/>
              </a:spcBef>
              <a:buNone/>
            </a:pPr>
            <a:endParaRPr lang="en-US" sz="1400" b="1" dirty="0" smtClean="0">
              <a:solidFill>
                <a:srgbClr val="1F497D"/>
              </a:solidFill>
              <a:latin typeface="Lucida Console"/>
              <a:cs typeface="Lucida Console"/>
            </a:endParaRPr>
          </a:p>
          <a:p>
            <a:pPr marL="0" indent="0">
              <a:spcBef>
                <a:spcPts val="200"/>
              </a:spcBef>
              <a:buNone/>
            </a:pPr>
            <a:r>
              <a:rPr lang="en-US" sz="1400" dirty="0" smtClean="0">
                <a:latin typeface="Lucida Console"/>
                <a:cs typeface="Lucida Console"/>
              </a:rPr>
              <a:t>  1	SE	  5,349	77.92	 3.38</a:t>
            </a:r>
            <a:r>
              <a:rPr lang="en-US" sz="1400" dirty="0">
                <a:latin typeface="Lucida Console"/>
                <a:cs typeface="Lucida Console"/>
              </a:rPr>
              <a:t>	</a:t>
            </a:r>
            <a:r>
              <a:rPr lang="en-US" sz="1400" dirty="0" smtClean="0">
                <a:latin typeface="Lucida Console"/>
                <a:cs typeface="Lucida Console"/>
              </a:rPr>
              <a:t>18.70	Sweden </a:t>
            </a:r>
          </a:p>
          <a:p>
            <a:pPr marL="0" indent="0">
              <a:spcBef>
                <a:spcPts val="200"/>
              </a:spcBef>
              <a:buNone/>
            </a:pPr>
            <a:r>
              <a:rPr lang="en-US" sz="1400" dirty="0" smtClean="0">
                <a:latin typeface="Lucida Console"/>
                <a:cs typeface="Lucida Console"/>
              </a:rPr>
              <a:t>  2	SI	  4,758	58.85	 4.90	36.25	Slovenia </a:t>
            </a:r>
          </a:p>
          <a:p>
            <a:pPr marL="0" indent="0">
              <a:spcBef>
                <a:spcPts val="200"/>
              </a:spcBef>
              <a:buNone/>
            </a:pPr>
            <a:r>
              <a:rPr lang="en-US" sz="1400" dirty="0" smtClean="0">
                <a:latin typeface="Lucida Console"/>
                <a:cs typeface="Lucida Console"/>
              </a:rPr>
              <a:t>  3	LU	    652	43.87	 6.90	49.23	Luxembourg </a:t>
            </a:r>
          </a:p>
          <a:p>
            <a:pPr marL="0" indent="0">
              <a:spcBef>
                <a:spcPts val="200"/>
              </a:spcBef>
              <a:buNone/>
            </a:pPr>
            <a:r>
              <a:rPr lang="en-US" sz="1400" dirty="0" smtClean="0">
                <a:latin typeface="Lucida Console"/>
                <a:cs typeface="Lucida Console"/>
              </a:rPr>
              <a:t>  4	VN	 26,665	38.28	 4.04	57.69	Vietnam</a:t>
            </a:r>
          </a:p>
          <a:p>
            <a:pPr marL="0" indent="0">
              <a:spcBef>
                <a:spcPts val="200"/>
              </a:spcBef>
              <a:buNone/>
            </a:pPr>
            <a:r>
              <a:rPr lang="en-US" sz="1400" dirty="0" smtClean="0">
                <a:latin typeface="Lucida Console"/>
                <a:cs typeface="Lucida Console"/>
              </a:rPr>
              <a:t>  5	FI	  2,456	37.01	16.29	46.70	Finland </a:t>
            </a:r>
          </a:p>
          <a:p>
            <a:pPr marL="0" indent="0">
              <a:spcBef>
                <a:spcPts val="200"/>
              </a:spcBef>
              <a:buNone/>
            </a:pPr>
            <a:r>
              <a:rPr lang="en-US" sz="1400" dirty="0" smtClean="0">
                <a:latin typeface="Lucida Console"/>
                <a:cs typeface="Lucida Console"/>
              </a:rPr>
              <a:t>  6	CZ	 30,827	33.20	 8.08	58.72	Czech Republic</a:t>
            </a:r>
          </a:p>
          <a:p>
            <a:pPr marL="0" indent="0">
              <a:spcBef>
                <a:spcPts val="200"/>
              </a:spcBef>
              <a:buNone/>
            </a:pPr>
            <a:r>
              <a:rPr lang="en-US" sz="1400" dirty="0" smtClean="0">
                <a:latin typeface="Lucida Console"/>
                <a:cs typeface="Lucida Console"/>
              </a:rPr>
              <a:t>  7	CL	 46,151	30.26	 8.34	61.41	Chile </a:t>
            </a:r>
          </a:p>
          <a:p>
            <a:pPr marL="0" indent="0">
              <a:spcBef>
                <a:spcPts val="200"/>
              </a:spcBef>
              <a:buNone/>
            </a:pPr>
            <a:r>
              <a:rPr lang="en-US" sz="1400" dirty="0" smtClean="0">
                <a:latin typeface="Lucida Console"/>
                <a:cs typeface="Lucida Console"/>
              </a:rPr>
              <a:t>  8	JM	  1,545	28.22	 3.11	68.67	Jamaica </a:t>
            </a:r>
          </a:p>
          <a:p>
            <a:pPr marL="0" indent="0">
              <a:spcBef>
                <a:spcPts val="200"/>
              </a:spcBef>
              <a:buNone/>
            </a:pPr>
            <a:r>
              <a:rPr lang="en-US" sz="1400" dirty="0" smtClean="0">
                <a:latin typeface="Lucida Console"/>
                <a:cs typeface="Lucida Console"/>
              </a:rPr>
              <a:t>  9	IE	  8,079	27.94	 3.11	68.96	Ireland </a:t>
            </a:r>
          </a:p>
          <a:p>
            <a:pPr marL="0" indent="0">
              <a:spcBef>
                <a:spcPts val="200"/>
              </a:spcBef>
              <a:buNone/>
            </a:pPr>
            <a:r>
              <a:rPr lang="en-US" sz="1400" dirty="0" smtClean="0">
                <a:latin typeface="Lucida Console"/>
                <a:cs typeface="Lucida Console"/>
              </a:rPr>
              <a:t> 10	BB	  1,312	24.24	 1.52	74.24	Barbados </a:t>
            </a:r>
          </a:p>
          <a:p>
            <a:pPr marL="0" indent="0">
              <a:spcBef>
                <a:spcPts val="200"/>
              </a:spcBef>
              <a:buNone/>
            </a:pPr>
            <a:r>
              <a:rPr lang="en-US" sz="1400" dirty="0" smtClean="0">
                <a:latin typeface="Lucida Console"/>
                <a:cs typeface="Lucida Console"/>
              </a:rPr>
              <a:t> 11	ID	 54,816	23.87	 8.58	67.55	Indonesia </a:t>
            </a:r>
          </a:p>
          <a:p>
            <a:pPr marL="0" indent="0">
              <a:spcBef>
                <a:spcPts val="200"/>
              </a:spcBef>
              <a:buNone/>
            </a:pPr>
            <a:r>
              <a:rPr lang="en-US" sz="1400" dirty="0" smtClean="0">
                <a:latin typeface="Lucida Console"/>
                <a:cs typeface="Lucida Console"/>
              </a:rPr>
              <a:t> 12	UA	 26,399	21.65	12.75	65.60	Ukraine </a:t>
            </a:r>
          </a:p>
          <a:p>
            <a:pPr marL="0" indent="0">
              <a:spcBef>
                <a:spcPts val="200"/>
              </a:spcBef>
              <a:buNone/>
            </a:pPr>
            <a:r>
              <a:rPr lang="en-US" sz="1400" dirty="0" smtClean="0">
                <a:latin typeface="Lucida Console"/>
                <a:cs typeface="Lucida Console"/>
              </a:rPr>
              <a:t> 13	ZA	  2,969	21.15	 9.36	69.48	South Africa</a:t>
            </a:r>
          </a:p>
          <a:p>
            <a:pPr marL="0" indent="0">
              <a:spcBef>
                <a:spcPts val="200"/>
              </a:spcBef>
              <a:buNone/>
            </a:pPr>
            <a:r>
              <a:rPr lang="en-US" sz="1400" dirty="0" smtClean="0">
                <a:latin typeface="Lucida Console"/>
                <a:cs typeface="Lucida Console"/>
              </a:rPr>
              <a:t> 14	TR	 49,498	18.06	 2.10	79.84	Turkey </a:t>
            </a:r>
          </a:p>
          <a:p>
            <a:pPr marL="0" indent="0">
              <a:spcBef>
                <a:spcPts val="200"/>
              </a:spcBef>
              <a:buNone/>
            </a:pPr>
            <a:r>
              <a:rPr lang="en-US" sz="1400" dirty="0" smtClean="0">
                <a:latin typeface="Lucida Console"/>
                <a:cs typeface="Lucida Console"/>
              </a:rPr>
              <a:t> 15	US	140,234	17.32	 3.57	79.11	United States</a:t>
            </a:r>
          </a:p>
          <a:p>
            <a:pPr marL="0" indent="0">
              <a:spcBef>
                <a:spcPts val="200"/>
              </a:spcBef>
              <a:buNone/>
            </a:pPr>
            <a:r>
              <a:rPr lang="en-US" sz="1400" dirty="0" smtClean="0">
                <a:latin typeface="Lucida Console"/>
                <a:cs typeface="Lucida Console"/>
              </a:rPr>
              <a:t> 16	EG	 36,061	14.68	10.32	75.01	Egypt </a:t>
            </a:r>
          </a:p>
          <a:p>
            <a:pPr marL="0" indent="0">
              <a:spcBef>
                <a:spcPts val="200"/>
              </a:spcBef>
              <a:buNone/>
            </a:pPr>
            <a:r>
              <a:rPr lang="en-US" sz="1400" dirty="0" smtClean="0">
                <a:latin typeface="Lucida Console"/>
                <a:cs typeface="Lucida Console"/>
              </a:rPr>
              <a:t> 17	GH	    973	14.59	 8.12	77.29	Ghana </a:t>
            </a:r>
          </a:p>
          <a:p>
            <a:pPr marL="0" indent="0">
              <a:spcBef>
                <a:spcPts val="200"/>
              </a:spcBef>
              <a:buNone/>
            </a:pPr>
            <a:r>
              <a:rPr lang="en-US" sz="1400" dirty="0" smtClean="0">
                <a:latin typeface="Lucida Console"/>
                <a:cs typeface="Lucida Console"/>
              </a:rPr>
              <a:t> 18	AZ	  7,409	14.55	30.34	55.11	Azerbaijan </a:t>
            </a:r>
          </a:p>
          <a:p>
            <a:pPr marL="0" indent="0">
              <a:spcBef>
                <a:spcPts val="200"/>
              </a:spcBef>
              <a:buNone/>
            </a:pPr>
            <a:r>
              <a:rPr lang="en-US" sz="1400" dirty="0" smtClean="0">
                <a:latin typeface="Lucida Console"/>
                <a:cs typeface="Lucida Console"/>
              </a:rPr>
              <a:t> 19	BR	179,424	14.43	 6.13	79.44	Brazil </a:t>
            </a:r>
          </a:p>
          <a:p>
            <a:pPr marL="0" indent="0">
              <a:spcBef>
                <a:spcPts val="200"/>
              </a:spcBef>
              <a:buNone/>
            </a:pPr>
            <a:r>
              <a:rPr lang="en-US" sz="1400" dirty="0" smtClean="0">
                <a:latin typeface="Lucida Console"/>
                <a:cs typeface="Lucida Console"/>
              </a:rPr>
              <a:t> 20	PS	  2,893	14.00	 36.85	49.15	Occupied Palestinian T.</a:t>
            </a:r>
          </a:p>
        </p:txBody>
      </p:sp>
      <p:sp>
        <p:nvSpPr>
          <p:cNvPr id="4" name="Rectangle 3"/>
          <p:cNvSpPr/>
          <p:nvPr/>
        </p:nvSpPr>
        <p:spPr>
          <a:xfrm>
            <a:off x="1115616" y="5877272"/>
            <a:ext cx="7105343" cy="923330"/>
          </a:xfrm>
          <a:prstGeom prst="rect">
            <a:avLst/>
          </a:prstGeom>
          <a:solidFill>
            <a:schemeClr val="bg1"/>
          </a:solidFill>
        </p:spPr>
        <p:txBody>
          <a:bodyPr wrap="square">
            <a:spAutoFit/>
          </a:bodyPr>
          <a:lstStyle/>
          <a:p>
            <a:r>
              <a:rPr lang="en-US" i="1" dirty="0" smtClean="0"/>
              <a:t>When we geo-locate clients to countries, what proportion of these clients: Perform DNSSEC validation? Retrieve some DNSSEC RRs? Do not retrieve any DNSSEC RRs?</a:t>
            </a:r>
            <a:endParaRPr lang="en-US" i="1" dirty="0"/>
          </a:p>
        </p:txBody>
      </p:sp>
      <p:sp>
        <p:nvSpPr>
          <p:cNvPr id="5" name="Rectangular Callout 4"/>
          <p:cNvSpPr/>
          <p:nvPr/>
        </p:nvSpPr>
        <p:spPr>
          <a:xfrm>
            <a:off x="622039" y="1641600"/>
            <a:ext cx="1779770" cy="1529280"/>
          </a:xfrm>
          <a:prstGeom prst="wedgeRectCallout">
            <a:avLst>
              <a:gd name="adj1" fmla="val 109677"/>
              <a:gd name="adj2" fmla="val -53045"/>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appear to use DNSSEC-validating resolvers</a:t>
            </a:r>
            <a:endParaRPr lang="en-US" sz="1600" i="1" dirty="0">
              <a:solidFill>
                <a:schemeClr val="accent6">
                  <a:lumMod val="50000"/>
                </a:schemeClr>
              </a:solidFill>
              <a:cs typeface="AhnbergHand"/>
            </a:endParaRPr>
          </a:p>
        </p:txBody>
      </p:sp>
      <p:sp>
        <p:nvSpPr>
          <p:cNvPr id="6" name="Rectangular Callout 5"/>
          <p:cNvSpPr/>
          <p:nvPr/>
        </p:nvSpPr>
        <p:spPr>
          <a:xfrm>
            <a:off x="2401809" y="3271440"/>
            <a:ext cx="2111208" cy="1696560"/>
          </a:xfrm>
          <a:prstGeom prst="wedgeRectCallout">
            <a:avLst>
              <a:gd name="adj1" fmla="val 37882"/>
              <a:gd name="adj2" fmla="val -149951"/>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a mix of DNSSEC-validating resolvers and non-validating resolvers</a:t>
            </a:r>
            <a:endParaRPr lang="en-US" sz="1600" i="1" dirty="0">
              <a:solidFill>
                <a:schemeClr val="accent6">
                  <a:lumMod val="50000"/>
                </a:schemeClr>
              </a:solidFill>
              <a:cs typeface="AhnbergHand"/>
            </a:endParaRPr>
          </a:p>
        </p:txBody>
      </p:sp>
      <p:sp>
        <p:nvSpPr>
          <p:cNvPr id="7" name="Rectangular Callout 6"/>
          <p:cNvSpPr/>
          <p:nvPr/>
        </p:nvSpPr>
        <p:spPr>
          <a:xfrm>
            <a:off x="4740043" y="2306160"/>
            <a:ext cx="2111208" cy="1250400"/>
          </a:xfrm>
          <a:prstGeom prst="wedgeRectCallout">
            <a:avLst>
              <a:gd name="adj1" fmla="val -28083"/>
              <a:gd name="adj2" fmla="val -104725"/>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non-validating resolvers</a:t>
            </a:r>
            <a:endParaRPr lang="en-US" sz="1600" i="1" dirty="0">
              <a:solidFill>
                <a:schemeClr val="accent6">
                  <a:lumMod val="50000"/>
                </a:schemeClr>
              </a:solidFill>
              <a:cs typeface="AhnbergHand"/>
            </a:endParaRPr>
          </a:p>
        </p:txBody>
      </p:sp>
    </p:spTree>
    <p:extLst>
      <p:ext uri="{BB962C8B-B14F-4D97-AF65-F5344CB8AC3E}">
        <p14:creationId xmlns:p14="http://schemas.microsoft.com/office/powerpoint/2010/main" val="558731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DNSSEC? – The Top 20</a:t>
            </a:r>
            <a:endParaRPr lang="en-US" dirty="0"/>
          </a:p>
        </p:txBody>
      </p:sp>
      <p:sp>
        <p:nvSpPr>
          <p:cNvPr id="3" name="Content Placeholder 2"/>
          <p:cNvSpPr>
            <a:spLocks noGrp="1"/>
          </p:cNvSpPr>
          <p:nvPr>
            <p:ph idx="1"/>
          </p:nvPr>
        </p:nvSpPr>
        <p:spPr>
          <a:xfrm>
            <a:off x="457200" y="1368425"/>
            <a:ext cx="8229600" cy="4525963"/>
          </a:xfrm>
        </p:spPr>
        <p:txBody>
          <a:bodyPr>
            <a:normAutofit fontScale="92500" lnSpcReduction="10000"/>
          </a:bodyPr>
          <a:lstStyle/>
          <a:p>
            <a:pPr marL="0" indent="0">
              <a:spcBef>
                <a:spcPts val="200"/>
              </a:spcBef>
              <a:buNone/>
            </a:pPr>
            <a:r>
              <a:rPr lang="en-US" sz="1400" b="1" dirty="0" smtClean="0">
                <a:solidFill>
                  <a:srgbClr val="1F497D"/>
                </a:solidFill>
                <a:latin typeface="Lucida Console"/>
                <a:cs typeface="Lucida Console"/>
              </a:rPr>
              <a:t>Rank	CC	  Count	 % D	% x	% A	Country</a:t>
            </a:r>
          </a:p>
          <a:p>
            <a:pPr marL="0" indent="0">
              <a:spcBef>
                <a:spcPts val="200"/>
              </a:spcBef>
              <a:buNone/>
            </a:pPr>
            <a:endParaRPr lang="en-US" sz="1400" b="1" dirty="0" smtClean="0">
              <a:solidFill>
                <a:srgbClr val="1F497D"/>
              </a:solidFill>
              <a:latin typeface="Lucida Console"/>
              <a:cs typeface="Lucida Console"/>
            </a:endParaRPr>
          </a:p>
          <a:p>
            <a:pPr marL="0" indent="0">
              <a:spcBef>
                <a:spcPts val="200"/>
              </a:spcBef>
              <a:buNone/>
            </a:pPr>
            <a:r>
              <a:rPr lang="en-US" sz="1400" dirty="0" smtClean="0">
                <a:latin typeface="Lucida Console"/>
                <a:cs typeface="Lucida Console"/>
              </a:rPr>
              <a:t>  1	SE	  5,349	77.92	 3.38</a:t>
            </a:r>
            <a:r>
              <a:rPr lang="en-US" sz="1400" dirty="0">
                <a:latin typeface="Lucida Console"/>
                <a:cs typeface="Lucida Console"/>
              </a:rPr>
              <a:t>	</a:t>
            </a:r>
            <a:r>
              <a:rPr lang="en-US" sz="1400" dirty="0" smtClean="0">
                <a:latin typeface="Lucida Console"/>
                <a:cs typeface="Lucida Console"/>
              </a:rPr>
              <a:t>18.70	Sweden </a:t>
            </a:r>
          </a:p>
          <a:p>
            <a:pPr marL="0" indent="0">
              <a:spcBef>
                <a:spcPts val="200"/>
              </a:spcBef>
              <a:buNone/>
            </a:pPr>
            <a:r>
              <a:rPr lang="en-US" sz="1400" dirty="0" smtClean="0">
                <a:latin typeface="Lucida Console"/>
                <a:cs typeface="Lucida Console"/>
              </a:rPr>
              <a:t>  2	SI	  4,758	58.85	 4.90	36.25	Slovenia </a:t>
            </a:r>
          </a:p>
          <a:p>
            <a:pPr marL="0" indent="0">
              <a:spcBef>
                <a:spcPts val="200"/>
              </a:spcBef>
              <a:buNone/>
            </a:pPr>
            <a:r>
              <a:rPr lang="en-US" sz="1400" dirty="0" smtClean="0">
                <a:latin typeface="Lucida Console"/>
                <a:cs typeface="Lucida Console"/>
              </a:rPr>
              <a:t>  3	LU	    652	43.87	 6.90	49.23	Luxembourg </a:t>
            </a:r>
          </a:p>
          <a:p>
            <a:pPr marL="0" indent="0">
              <a:spcBef>
                <a:spcPts val="200"/>
              </a:spcBef>
              <a:buNone/>
            </a:pPr>
            <a:r>
              <a:rPr lang="en-US" sz="1400" dirty="0" smtClean="0">
                <a:latin typeface="Lucida Console"/>
                <a:cs typeface="Lucida Console"/>
              </a:rPr>
              <a:t>  4	VN	 26,665	38.28	 4.04	57.69	Vietnam</a:t>
            </a:r>
          </a:p>
          <a:p>
            <a:pPr marL="0" indent="0">
              <a:spcBef>
                <a:spcPts val="200"/>
              </a:spcBef>
              <a:buNone/>
            </a:pPr>
            <a:r>
              <a:rPr lang="en-US" sz="1400" dirty="0" smtClean="0">
                <a:latin typeface="Lucida Console"/>
                <a:cs typeface="Lucida Console"/>
              </a:rPr>
              <a:t>  5	FI	  2,456	37.01	16.29	46.70	Finland </a:t>
            </a:r>
          </a:p>
          <a:p>
            <a:pPr marL="0" indent="0">
              <a:spcBef>
                <a:spcPts val="200"/>
              </a:spcBef>
              <a:buNone/>
            </a:pPr>
            <a:r>
              <a:rPr lang="en-US" sz="1400" dirty="0" smtClean="0">
                <a:latin typeface="Lucida Console"/>
                <a:cs typeface="Lucida Console"/>
              </a:rPr>
              <a:t>  6	CZ	 30,827	33.20	 8.08	58.72	Czech Republic</a:t>
            </a:r>
          </a:p>
          <a:p>
            <a:pPr marL="0" indent="0">
              <a:spcBef>
                <a:spcPts val="200"/>
              </a:spcBef>
              <a:buNone/>
            </a:pPr>
            <a:r>
              <a:rPr lang="en-US" sz="1400" dirty="0" smtClean="0">
                <a:latin typeface="Lucida Console"/>
                <a:cs typeface="Lucida Console"/>
              </a:rPr>
              <a:t>  7	CL	 46,151	30.26	 8.34	61.41	Chile </a:t>
            </a:r>
          </a:p>
          <a:p>
            <a:pPr marL="0" indent="0">
              <a:spcBef>
                <a:spcPts val="200"/>
              </a:spcBef>
              <a:buNone/>
            </a:pPr>
            <a:r>
              <a:rPr lang="en-US" sz="1400" dirty="0" smtClean="0">
                <a:latin typeface="Lucida Console"/>
                <a:cs typeface="Lucida Console"/>
              </a:rPr>
              <a:t>  8	JM	  1,545	28.22	 3.11	68.67	Jamaica </a:t>
            </a:r>
          </a:p>
          <a:p>
            <a:pPr marL="0" indent="0">
              <a:spcBef>
                <a:spcPts val="200"/>
              </a:spcBef>
              <a:buNone/>
            </a:pPr>
            <a:r>
              <a:rPr lang="en-US" sz="1400" dirty="0" smtClean="0">
                <a:latin typeface="Lucida Console"/>
                <a:cs typeface="Lucida Console"/>
              </a:rPr>
              <a:t>  9	IE	  8,079	27.94	 3.11	68.96	Ireland </a:t>
            </a:r>
          </a:p>
          <a:p>
            <a:pPr marL="0" indent="0">
              <a:spcBef>
                <a:spcPts val="200"/>
              </a:spcBef>
              <a:buNone/>
            </a:pPr>
            <a:r>
              <a:rPr lang="en-US" sz="1400" dirty="0" smtClean="0">
                <a:latin typeface="Lucida Console"/>
                <a:cs typeface="Lucida Console"/>
              </a:rPr>
              <a:t> 10	BB	  1,312	24.24	 1.52	74.24	Barbados </a:t>
            </a:r>
          </a:p>
          <a:p>
            <a:pPr marL="0" indent="0">
              <a:spcBef>
                <a:spcPts val="200"/>
              </a:spcBef>
              <a:buNone/>
            </a:pPr>
            <a:r>
              <a:rPr lang="en-US" sz="1400" dirty="0" smtClean="0">
                <a:latin typeface="Lucida Console"/>
                <a:cs typeface="Lucida Console"/>
              </a:rPr>
              <a:t> 11	ID	 54,816	23.87	 8.58	67.55	Indonesia </a:t>
            </a:r>
          </a:p>
          <a:p>
            <a:pPr marL="0" indent="0">
              <a:spcBef>
                <a:spcPts val="200"/>
              </a:spcBef>
              <a:buNone/>
            </a:pPr>
            <a:r>
              <a:rPr lang="en-US" sz="1400" dirty="0" smtClean="0">
                <a:latin typeface="Lucida Console"/>
                <a:cs typeface="Lucida Console"/>
              </a:rPr>
              <a:t> 12	UA	 26,399	21.65	12.75	65.60	Ukraine </a:t>
            </a:r>
          </a:p>
          <a:p>
            <a:pPr marL="0" indent="0">
              <a:spcBef>
                <a:spcPts val="200"/>
              </a:spcBef>
              <a:buNone/>
            </a:pPr>
            <a:r>
              <a:rPr lang="en-US" sz="1400" dirty="0" smtClean="0">
                <a:latin typeface="Lucida Console"/>
                <a:cs typeface="Lucida Console"/>
              </a:rPr>
              <a:t> 13	ZA	  2,969	21.15	 9.36	69.48	South Africa</a:t>
            </a:r>
          </a:p>
          <a:p>
            <a:pPr marL="0" indent="0">
              <a:spcBef>
                <a:spcPts val="200"/>
              </a:spcBef>
              <a:buNone/>
            </a:pPr>
            <a:r>
              <a:rPr lang="en-US" sz="1400" dirty="0" smtClean="0">
                <a:latin typeface="Lucida Console"/>
                <a:cs typeface="Lucida Console"/>
              </a:rPr>
              <a:t> 14	TR	 49,498	18.06	 2.10	79.84	Turkey </a:t>
            </a:r>
          </a:p>
          <a:p>
            <a:pPr marL="0" indent="0">
              <a:spcBef>
                <a:spcPts val="200"/>
              </a:spcBef>
              <a:buNone/>
            </a:pPr>
            <a:r>
              <a:rPr lang="en-US" sz="1400" dirty="0" smtClean="0">
                <a:latin typeface="Lucida Console"/>
                <a:cs typeface="Lucida Console"/>
              </a:rPr>
              <a:t> 15	US	140,234	17.32	 3.57	79.11	United States</a:t>
            </a:r>
          </a:p>
          <a:p>
            <a:pPr marL="0" indent="0">
              <a:spcBef>
                <a:spcPts val="200"/>
              </a:spcBef>
              <a:buNone/>
            </a:pPr>
            <a:r>
              <a:rPr lang="en-US" sz="1400" dirty="0" smtClean="0">
                <a:latin typeface="Lucida Console"/>
                <a:cs typeface="Lucida Console"/>
              </a:rPr>
              <a:t> 16	EG	 36,061	14.68	10.32	75.01	Egypt </a:t>
            </a:r>
          </a:p>
          <a:p>
            <a:pPr marL="0" indent="0">
              <a:spcBef>
                <a:spcPts val="200"/>
              </a:spcBef>
              <a:buNone/>
            </a:pPr>
            <a:r>
              <a:rPr lang="en-US" sz="1400" dirty="0" smtClean="0">
                <a:latin typeface="Lucida Console"/>
                <a:cs typeface="Lucida Console"/>
              </a:rPr>
              <a:t> 17	GH	    973	14.59	 8.12	77.29	Ghana </a:t>
            </a:r>
          </a:p>
          <a:p>
            <a:pPr marL="0" indent="0">
              <a:spcBef>
                <a:spcPts val="200"/>
              </a:spcBef>
              <a:buNone/>
            </a:pPr>
            <a:r>
              <a:rPr lang="en-US" sz="1400" dirty="0" smtClean="0">
                <a:latin typeface="Lucida Console"/>
                <a:cs typeface="Lucida Console"/>
              </a:rPr>
              <a:t> 18	AZ	  7,409	14.55	30.34	55.11	Azerbaijan </a:t>
            </a:r>
          </a:p>
          <a:p>
            <a:pPr marL="0" indent="0">
              <a:spcBef>
                <a:spcPts val="200"/>
              </a:spcBef>
              <a:buNone/>
            </a:pPr>
            <a:r>
              <a:rPr lang="en-US" sz="1400" dirty="0" smtClean="0">
                <a:latin typeface="Lucida Console"/>
                <a:cs typeface="Lucida Console"/>
              </a:rPr>
              <a:t> 19	BR	179,424	14.43	 6.13	79.44	Brazil </a:t>
            </a:r>
          </a:p>
          <a:p>
            <a:pPr marL="0" indent="0">
              <a:spcBef>
                <a:spcPts val="200"/>
              </a:spcBef>
              <a:buNone/>
            </a:pPr>
            <a:r>
              <a:rPr lang="en-US" sz="1400" dirty="0" smtClean="0">
                <a:latin typeface="Lucida Console"/>
                <a:cs typeface="Lucida Console"/>
              </a:rPr>
              <a:t> 20	PS	  2,893	14.00	 36.85	49.15	Occupied Palestinian T.</a:t>
            </a:r>
          </a:p>
        </p:txBody>
      </p:sp>
      <p:sp>
        <p:nvSpPr>
          <p:cNvPr id="4" name="Rectangle 3"/>
          <p:cNvSpPr/>
          <p:nvPr/>
        </p:nvSpPr>
        <p:spPr>
          <a:xfrm>
            <a:off x="1115616" y="5877272"/>
            <a:ext cx="7105343" cy="923330"/>
          </a:xfrm>
          <a:prstGeom prst="rect">
            <a:avLst/>
          </a:prstGeom>
          <a:solidFill>
            <a:schemeClr val="bg1"/>
          </a:solidFill>
        </p:spPr>
        <p:txBody>
          <a:bodyPr wrap="square">
            <a:spAutoFit/>
          </a:bodyPr>
          <a:lstStyle/>
          <a:p>
            <a:r>
              <a:rPr lang="en-US" i="1" dirty="0" smtClean="0"/>
              <a:t>When we geo-locate clients to countries, what proportion of these clients: Perform DNSSEC validation? Retrieve some DNSSEC RRs? Do not retrieve any DNSSEC RRs?</a:t>
            </a:r>
            <a:endParaRPr lang="en-US" i="1" dirty="0"/>
          </a:p>
        </p:txBody>
      </p:sp>
    </p:spTree>
    <p:extLst>
      <p:ext uri="{BB962C8B-B14F-4D97-AF65-F5344CB8AC3E}">
        <p14:creationId xmlns:p14="http://schemas.microsoft.com/office/powerpoint/2010/main" val="463858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Mapped view of DNSSEC Use</a:t>
            </a:r>
            <a:endParaRPr lang="en-US" dirty="0"/>
          </a:p>
        </p:txBody>
      </p:sp>
      <p:pic>
        <p:nvPicPr>
          <p:cNvPr id="4" name="Content Placeholder 3" descr="Screen Shot 2013-07-10 at 9.10.11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74" r="2646"/>
          <a:stretch/>
        </p:blipFill>
        <p:spPr>
          <a:xfrm>
            <a:off x="163440" y="1439733"/>
            <a:ext cx="8882272" cy="4081630"/>
          </a:xfrm>
        </p:spPr>
      </p:pic>
      <p:sp>
        <p:nvSpPr>
          <p:cNvPr id="3" name="TextBox 2"/>
          <p:cNvSpPr txBox="1"/>
          <p:nvPr/>
        </p:nvSpPr>
        <p:spPr>
          <a:xfrm>
            <a:off x="5979675" y="5319915"/>
            <a:ext cx="3066037" cy="646331"/>
          </a:xfrm>
          <a:prstGeom prst="rect">
            <a:avLst/>
          </a:prstGeom>
          <a:noFill/>
        </p:spPr>
        <p:txBody>
          <a:bodyPr wrap="square" rtlCol="0">
            <a:spAutoFit/>
          </a:bodyPr>
          <a:lstStyle/>
          <a:p>
            <a:r>
              <a:rPr lang="en-US" dirty="0" smtClean="0"/>
              <a:t>% of users who use DNSSEC-validating resolvers</a:t>
            </a:r>
            <a:endParaRPr lang="en-US" dirty="0"/>
          </a:p>
        </p:txBody>
      </p:sp>
    </p:spTree>
    <p:extLst>
      <p:ext uri="{BB962C8B-B14F-4D97-AF65-F5344CB8AC3E}">
        <p14:creationId xmlns:p14="http://schemas.microsoft.com/office/powerpoint/2010/main" val="856668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Google’s P-DNS a Factor?</a:t>
            </a:r>
            <a:endParaRPr lang="en-US" dirty="0"/>
          </a:p>
        </p:txBody>
      </p:sp>
      <p:sp>
        <p:nvSpPr>
          <p:cNvPr id="3" name="Content Placeholder 2"/>
          <p:cNvSpPr>
            <a:spLocks noGrp="1"/>
          </p:cNvSpPr>
          <p:nvPr>
            <p:ph idx="1"/>
          </p:nvPr>
        </p:nvSpPr>
        <p:spPr>
          <a:xfrm>
            <a:off x="188370" y="1600200"/>
            <a:ext cx="8955630" cy="4685334"/>
          </a:xfrm>
        </p:spPr>
        <p:txBody>
          <a:bodyPr>
            <a:normAutofit fontScale="55000" lnSpcReduction="20000"/>
          </a:bodyPr>
          <a:lstStyle/>
          <a:p>
            <a:pPr marL="0" indent="0">
              <a:spcBef>
                <a:spcPts val="200"/>
              </a:spcBef>
              <a:buNone/>
            </a:pPr>
            <a:r>
              <a:rPr lang="en-US" b="1" dirty="0" smtClean="0">
                <a:solidFill>
                  <a:schemeClr val="tx2"/>
                </a:solidFill>
                <a:latin typeface="Lucida Console"/>
                <a:cs typeface="Lucida Console"/>
              </a:rPr>
              <a:t>Rank CC	  Count	  % D		  %AG 	  %SG	 %NG	Country</a:t>
            </a:r>
          </a:p>
          <a:p>
            <a:pPr marL="0" indent="0">
              <a:spcBef>
                <a:spcPts val="200"/>
              </a:spcBef>
              <a:buNone/>
            </a:pPr>
            <a:r>
              <a:rPr lang="en-US" dirty="0" smtClean="0">
                <a:latin typeface="Lucida Console"/>
                <a:cs typeface="Lucida Console"/>
              </a:rPr>
              <a:t> 1</a:t>
            </a:r>
            <a:r>
              <a:rPr lang="en-US" dirty="0">
                <a:latin typeface="Lucida Console"/>
                <a:cs typeface="Lucida Console"/>
              </a:rPr>
              <a:t> </a:t>
            </a:r>
            <a:r>
              <a:rPr lang="en-US" dirty="0" smtClean="0">
                <a:latin typeface="Lucida Console"/>
                <a:cs typeface="Lucida Console"/>
              </a:rPr>
              <a:t>  SE	  5,349	 77.92	-&gt;	 1.78	 0.19	98.03	Sweden </a:t>
            </a:r>
          </a:p>
          <a:p>
            <a:pPr marL="0" indent="0">
              <a:spcBef>
                <a:spcPts val="200"/>
              </a:spcBef>
              <a:buNone/>
            </a:pPr>
            <a:r>
              <a:rPr lang="en-US" dirty="0" smtClean="0">
                <a:latin typeface="Lucida Console"/>
                <a:cs typeface="Lucida Console"/>
              </a:rPr>
              <a:t> 2</a:t>
            </a:r>
            <a:r>
              <a:rPr lang="en-US" dirty="0">
                <a:latin typeface="Lucida Console"/>
                <a:cs typeface="Lucida Console"/>
              </a:rPr>
              <a:t> </a:t>
            </a:r>
            <a:r>
              <a:rPr lang="en-US" dirty="0" smtClean="0">
                <a:latin typeface="Lucida Console"/>
                <a:cs typeface="Lucida Console"/>
              </a:rPr>
              <a:t>  SI	  4,758	 58.85	-&gt;	 7.89	 0.21	91.89	Slovenia </a:t>
            </a:r>
          </a:p>
          <a:p>
            <a:pPr marL="0" indent="0">
              <a:spcBef>
                <a:spcPts val="200"/>
              </a:spcBef>
              <a:buNone/>
            </a:pPr>
            <a:r>
              <a:rPr lang="en-US" dirty="0" smtClean="0">
                <a:latin typeface="Lucida Console"/>
                <a:cs typeface="Lucida Console"/>
              </a:rPr>
              <a:t> 3</a:t>
            </a:r>
            <a:r>
              <a:rPr lang="en-US" dirty="0">
                <a:latin typeface="Lucida Console"/>
                <a:cs typeface="Lucida Console"/>
              </a:rPr>
              <a:t> </a:t>
            </a:r>
            <a:r>
              <a:rPr lang="en-US" dirty="0" smtClean="0">
                <a:latin typeface="Lucida Console"/>
                <a:cs typeface="Lucida Console"/>
              </a:rPr>
              <a:t>  LU	    652	 43.87	-&gt;	 1.40	 0.00	98.60	Luxembourg </a:t>
            </a:r>
          </a:p>
          <a:p>
            <a:pPr marL="0" indent="0">
              <a:spcBef>
                <a:spcPts val="200"/>
              </a:spcBef>
              <a:buNone/>
            </a:pPr>
            <a:r>
              <a:rPr lang="en-US" dirty="0" smtClean="0">
                <a:latin typeface="Lucida Console"/>
                <a:cs typeface="Lucida Console"/>
              </a:rPr>
              <a:t> 4</a:t>
            </a:r>
            <a:r>
              <a:rPr lang="en-US" dirty="0">
                <a:latin typeface="Lucida Console"/>
                <a:cs typeface="Lucida Console"/>
              </a:rPr>
              <a:t> </a:t>
            </a:r>
            <a:r>
              <a:rPr lang="en-US" dirty="0" smtClean="0">
                <a:latin typeface="Lucida Console"/>
                <a:cs typeface="Lucida Console"/>
              </a:rPr>
              <a:t>  VN	 26,665	 38.28	-&gt;	</a:t>
            </a:r>
            <a:r>
              <a:rPr lang="en-US" b="1" dirty="0" smtClean="0">
                <a:solidFill>
                  <a:srgbClr val="FF0000"/>
                </a:solidFill>
                <a:latin typeface="Lucida Console"/>
                <a:cs typeface="Lucida Console"/>
              </a:rPr>
              <a:t>96.66	 2.25	 1.09	Vietnam</a:t>
            </a:r>
          </a:p>
          <a:p>
            <a:pPr marL="0" indent="0">
              <a:spcBef>
                <a:spcPts val="200"/>
              </a:spcBef>
              <a:buNone/>
            </a:pPr>
            <a:r>
              <a:rPr lang="en-US" dirty="0" smtClean="0">
                <a:latin typeface="Lucida Console"/>
                <a:cs typeface="Lucida Console"/>
              </a:rPr>
              <a:t> 5</a:t>
            </a:r>
            <a:r>
              <a:rPr lang="en-US" dirty="0">
                <a:latin typeface="Lucida Console"/>
                <a:cs typeface="Lucida Console"/>
              </a:rPr>
              <a:t> </a:t>
            </a:r>
            <a:r>
              <a:rPr lang="en-US" dirty="0" smtClean="0">
                <a:latin typeface="Lucida Console"/>
                <a:cs typeface="Lucida Console"/>
              </a:rPr>
              <a:t>  FI	  2,456	 37.01	-&gt;	 2.64	 0.33	97.03	Finland </a:t>
            </a:r>
          </a:p>
          <a:p>
            <a:pPr marL="0" indent="0">
              <a:spcBef>
                <a:spcPts val="200"/>
              </a:spcBef>
              <a:buNone/>
            </a:pPr>
            <a:r>
              <a:rPr lang="en-US" dirty="0" smtClean="0">
                <a:latin typeface="Lucida Console"/>
                <a:cs typeface="Lucida Console"/>
              </a:rPr>
              <a:t> 6</a:t>
            </a:r>
            <a:r>
              <a:rPr lang="en-US" dirty="0">
                <a:latin typeface="Lucida Console"/>
                <a:cs typeface="Lucida Console"/>
              </a:rPr>
              <a:t> </a:t>
            </a:r>
            <a:r>
              <a:rPr lang="en-US" dirty="0" smtClean="0">
                <a:latin typeface="Lucida Console"/>
                <a:cs typeface="Lucida Console"/>
              </a:rPr>
              <a:t>  CZ	 30,827	 33.20	-&gt;	11.71	 3.99	84.30	Czech Republic</a:t>
            </a:r>
          </a:p>
          <a:p>
            <a:pPr marL="0" indent="0">
              <a:spcBef>
                <a:spcPts val="200"/>
              </a:spcBef>
              <a:buNone/>
            </a:pPr>
            <a:r>
              <a:rPr lang="en-US" dirty="0" smtClean="0">
                <a:latin typeface="Lucida Console"/>
                <a:cs typeface="Lucida Console"/>
              </a:rPr>
              <a:t> 7</a:t>
            </a:r>
            <a:r>
              <a:rPr lang="en-US" dirty="0">
                <a:latin typeface="Lucida Console"/>
                <a:cs typeface="Lucida Console"/>
              </a:rPr>
              <a:t> </a:t>
            </a:r>
            <a:r>
              <a:rPr lang="en-US" dirty="0" smtClean="0">
                <a:latin typeface="Lucida Console"/>
                <a:cs typeface="Lucida Console"/>
              </a:rPr>
              <a:t>  CL	 46,151	 30.26	-&gt;	 3.62	 0.45	95.92	Chile </a:t>
            </a:r>
          </a:p>
          <a:p>
            <a:pPr marL="0" indent="0">
              <a:spcBef>
                <a:spcPts val="200"/>
              </a:spcBef>
              <a:buNone/>
            </a:pPr>
            <a:r>
              <a:rPr lang="en-US" dirty="0" smtClean="0">
                <a:latin typeface="Lucida Console"/>
                <a:cs typeface="Lucida Console"/>
              </a:rPr>
              <a:t> 8</a:t>
            </a:r>
            <a:r>
              <a:rPr lang="en-US" dirty="0">
                <a:latin typeface="Lucida Console"/>
                <a:cs typeface="Lucida Console"/>
              </a:rPr>
              <a:t> </a:t>
            </a:r>
            <a:r>
              <a:rPr lang="en-US" dirty="0" smtClean="0">
                <a:latin typeface="Lucida Console"/>
                <a:cs typeface="Lucida Console"/>
              </a:rPr>
              <a:t>  JM	  1,545	 28.22	-&gt;	</a:t>
            </a:r>
            <a:r>
              <a:rPr lang="en-US" b="1" dirty="0" smtClean="0">
                <a:solidFill>
                  <a:srgbClr val="FF0000"/>
                </a:solidFill>
                <a:latin typeface="Lucida Console"/>
                <a:cs typeface="Lucida Console"/>
              </a:rPr>
              <a:t>91.74	 0.69	 7.57	Jamaica </a:t>
            </a:r>
          </a:p>
          <a:p>
            <a:pPr marL="0" indent="0">
              <a:spcBef>
                <a:spcPts val="200"/>
              </a:spcBef>
              <a:buNone/>
            </a:pPr>
            <a:r>
              <a:rPr lang="en-US" dirty="0" smtClean="0">
                <a:latin typeface="Lucida Console"/>
                <a:cs typeface="Lucida Console"/>
              </a:rPr>
              <a:t> 9</a:t>
            </a:r>
            <a:r>
              <a:rPr lang="en-US" dirty="0">
                <a:latin typeface="Lucida Console"/>
                <a:cs typeface="Lucida Console"/>
              </a:rPr>
              <a:t> </a:t>
            </a:r>
            <a:r>
              <a:rPr lang="en-US" dirty="0" smtClean="0">
                <a:latin typeface="Lucida Console"/>
                <a:cs typeface="Lucida Console"/>
              </a:rPr>
              <a:t>  IE	  8,079	 27.94	-&gt;	12.18	 0.93	86.89	Ireland </a:t>
            </a:r>
          </a:p>
          <a:p>
            <a:pPr marL="0" indent="0">
              <a:spcBef>
                <a:spcPts val="200"/>
              </a:spcBef>
              <a:buNone/>
            </a:pPr>
            <a:r>
              <a:rPr lang="en-US" dirty="0" smtClean="0">
                <a:latin typeface="Lucida Console"/>
                <a:cs typeface="Lucida Console"/>
              </a:rPr>
              <a:t>10   BB	  1,312	 24.24	-&gt;	 7.86	 0.31	91.82	Barbados </a:t>
            </a:r>
          </a:p>
          <a:p>
            <a:pPr marL="0" indent="0">
              <a:spcBef>
                <a:spcPts val="200"/>
              </a:spcBef>
              <a:buNone/>
            </a:pPr>
            <a:r>
              <a:rPr lang="en-US" dirty="0" smtClean="0">
                <a:latin typeface="Lucida Console"/>
                <a:cs typeface="Lucida Console"/>
              </a:rPr>
              <a:t>11   ID	 54,816	 23.87	-&gt;	</a:t>
            </a:r>
            <a:r>
              <a:rPr lang="en-US" b="1" dirty="0" smtClean="0">
                <a:solidFill>
                  <a:srgbClr val="FF0000"/>
                </a:solidFill>
                <a:latin typeface="Lucida Console"/>
                <a:cs typeface="Lucida Console"/>
              </a:rPr>
              <a:t>68.36	12.63	19.01	Indonesia </a:t>
            </a:r>
          </a:p>
          <a:p>
            <a:pPr marL="0" indent="0">
              <a:spcBef>
                <a:spcPts val="200"/>
              </a:spcBef>
              <a:buNone/>
            </a:pPr>
            <a:r>
              <a:rPr lang="en-US" dirty="0" smtClean="0">
                <a:latin typeface="Lucida Console"/>
                <a:cs typeface="Lucida Console"/>
              </a:rPr>
              <a:t>12   UA	 26,399	 21.65	-&gt;	19.84	 2.15	78.01	Ukraine </a:t>
            </a:r>
          </a:p>
          <a:p>
            <a:pPr marL="0" indent="0">
              <a:spcBef>
                <a:spcPts val="200"/>
              </a:spcBef>
              <a:buNone/>
            </a:pPr>
            <a:r>
              <a:rPr lang="en-US" dirty="0" smtClean="0">
                <a:latin typeface="Lucida Console"/>
                <a:cs typeface="Lucida Console"/>
              </a:rPr>
              <a:t>13   ZA	  2,969	 21.15	-&gt;	 5.73	 0.80	93.47	South Africa</a:t>
            </a:r>
          </a:p>
          <a:p>
            <a:pPr marL="0" indent="0">
              <a:spcBef>
                <a:spcPts val="200"/>
              </a:spcBef>
              <a:buNone/>
            </a:pPr>
            <a:r>
              <a:rPr lang="en-US" dirty="0" smtClean="0">
                <a:latin typeface="Lucida Console"/>
                <a:cs typeface="Lucida Console"/>
              </a:rPr>
              <a:t>14   TR	 49,498	 18.06	-&gt;	</a:t>
            </a:r>
            <a:r>
              <a:rPr lang="en-US" b="1" dirty="0" smtClean="0">
                <a:solidFill>
                  <a:srgbClr val="FF0000"/>
                </a:solidFill>
                <a:latin typeface="Lucida Console"/>
                <a:cs typeface="Lucida Console"/>
              </a:rPr>
              <a:t>93.25	 3.33	 3.41	Turkey</a:t>
            </a:r>
            <a:r>
              <a:rPr lang="en-US" dirty="0" smtClean="0">
                <a:latin typeface="Lucida Console"/>
                <a:cs typeface="Lucida Console"/>
              </a:rPr>
              <a:t> </a:t>
            </a:r>
          </a:p>
          <a:p>
            <a:pPr marL="0" indent="0">
              <a:spcBef>
                <a:spcPts val="200"/>
              </a:spcBef>
              <a:buNone/>
            </a:pPr>
            <a:r>
              <a:rPr lang="en-US" dirty="0" smtClean="0">
                <a:latin typeface="Lucida Console"/>
                <a:cs typeface="Lucida Console"/>
              </a:rPr>
              <a:t>15   US	140,234	 17.32	-&gt;	 7.28	 0.73	91.98	United States of America</a:t>
            </a:r>
          </a:p>
          <a:p>
            <a:pPr marL="0" indent="0">
              <a:spcBef>
                <a:spcPts val="200"/>
              </a:spcBef>
              <a:buNone/>
            </a:pPr>
            <a:r>
              <a:rPr lang="en-US" dirty="0" smtClean="0">
                <a:latin typeface="Lucida Console"/>
                <a:cs typeface="Lucida Console"/>
              </a:rPr>
              <a:t>16   EG	 36,061	 14.68	-&gt;	</a:t>
            </a:r>
            <a:r>
              <a:rPr lang="en-US" b="1" dirty="0" smtClean="0">
                <a:solidFill>
                  <a:srgbClr val="FF0000"/>
                </a:solidFill>
                <a:latin typeface="Lucida Console"/>
                <a:cs typeface="Lucida Console"/>
              </a:rPr>
              <a:t>86.28	 9.88	 3.84	Egypt </a:t>
            </a:r>
          </a:p>
          <a:p>
            <a:pPr marL="0" indent="0">
              <a:spcBef>
                <a:spcPts val="200"/>
              </a:spcBef>
              <a:buNone/>
            </a:pPr>
            <a:r>
              <a:rPr lang="en-US" dirty="0" smtClean="0">
                <a:latin typeface="Lucida Console"/>
                <a:cs typeface="Lucida Console"/>
              </a:rPr>
              <a:t>17   GH	    973	 14.59	-&gt;	59.86	14.08	26.06	Ghana </a:t>
            </a:r>
          </a:p>
          <a:p>
            <a:pPr marL="0" indent="0">
              <a:spcBef>
                <a:spcPts val="200"/>
              </a:spcBef>
              <a:buNone/>
            </a:pPr>
            <a:r>
              <a:rPr lang="en-US" dirty="0" smtClean="0">
                <a:latin typeface="Lucida Console"/>
                <a:cs typeface="Lucida Console"/>
              </a:rPr>
              <a:t>18   AZ	  7,409	 14.55	-&gt;	</a:t>
            </a:r>
            <a:r>
              <a:rPr lang="en-US" b="1" dirty="0" smtClean="0">
                <a:solidFill>
                  <a:srgbClr val="FF0000"/>
                </a:solidFill>
                <a:latin typeface="Lucida Console"/>
                <a:cs typeface="Lucida Console"/>
              </a:rPr>
              <a:t>71.24	26.72	 2.04	Azerbaijan </a:t>
            </a:r>
          </a:p>
          <a:p>
            <a:pPr marL="0" indent="0">
              <a:spcBef>
                <a:spcPts val="200"/>
              </a:spcBef>
              <a:buNone/>
            </a:pPr>
            <a:r>
              <a:rPr lang="en-US" dirty="0" smtClean="0">
                <a:latin typeface="Lucida Console"/>
                <a:cs typeface="Lucida Console"/>
              </a:rPr>
              <a:t>19   BR	179,424	 14.43	-&gt;	</a:t>
            </a:r>
            <a:r>
              <a:rPr lang="en-US" b="1" dirty="0" smtClean="0">
                <a:solidFill>
                  <a:srgbClr val="FF0000"/>
                </a:solidFill>
                <a:latin typeface="Lucida Console"/>
                <a:cs typeface="Lucida Console"/>
              </a:rPr>
              <a:t>50.31	 7.08	42.61	Brazil </a:t>
            </a:r>
          </a:p>
          <a:p>
            <a:pPr marL="514350" indent="-514350">
              <a:spcBef>
                <a:spcPts val="200"/>
              </a:spcBef>
              <a:buAutoNum type="arabicPlain" startAt="20"/>
            </a:pPr>
            <a:r>
              <a:rPr lang="en-US" dirty="0" smtClean="0">
                <a:latin typeface="Lucida Console"/>
                <a:cs typeface="Lucida Console"/>
              </a:rPr>
              <a:t>PS	  2,893	 14.00	-&gt;	40.49	59.51	 0.00	Occupied Palestinian T.</a:t>
            </a:r>
          </a:p>
        </p:txBody>
      </p:sp>
      <p:sp>
        <p:nvSpPr>
          <p:cNvPr id="4" name="TextBox 3"/>
          <p:cNvSpPr txBox="1"/>
          <p:nvPr/>
        </p:nvSpPr>
        <p:spPr>
          <a:xfrm>
            <a:off x="1529638" y="5916202"/>
            <a:ext cx="7002802" cy="923330"/>
          </a:xfrm>
          <a:prstGeom prst="rect">
            <a:avLst/>
          </a:prstGeom>
          <a:solidFill>
            <a:srgbClr val="FFFFFF"/>
          </a:solidFill>
        </p:spPr>
        <p:txBody>
          <a:bodyPr wrap="square" rtlCol="0">
            <a:spAutoFit/>
          </a:bodyPr>
          <a:lstStyle/>
          <a:p>
            <a:r>
              <a:rPr lang="en-US" i="1" dirty="0" smtClean="0"/>
              <a:t>Of those clients who perform DNSSEC validation, what resolvers</a:t>
            </a:r>
          </a:p>
          <a:p>
            <a:r>
              <a:rPr lang="en-US" i="1" dirty="0"/>
              <a:t>a</a:t>
            </a:r>
            <a:r>
              <a:rPr lang="en-US" i="1" dirty="0" smtClean="0"/>
              <a:t>re they using: All Google P-DNS? Some Google P-DNS? No Google P-DNS?</a:t>
            </a:r>
            <a:endParaRPr lang="en-US" i="1" dirty="0"/>
          </a:p>
        </p:txBody>
      </p:sp>
      <p:sp>
        <p:nvSpPr>
          <p:cNvPr id="5" name="Rectangular Callout 4"/>
          <p:cNvSpPr/>
          <p:nvPr/>
        </p:nvSpPr>
        <p:spPr>
          <a:xfrm>
            <a:off x="1745194" y="1881120"/>
            <a:ext cx="1779770" cy="1529280"/>
          </a:xfrm>
          <a:prstGeom prst="wedgeRectCallout">
            <a:avLst>
              <a:gd name="adj1" fmla="val 85713"/>
              <a:gd name="adj2" fmla="val -58003"/>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validating clients who exclusively use Google’s P-DNS</a:t>
            </a:r>
            <a:endParaRPr lang="en-US" i="1" dirty="0">
              <a:solidFill>
                <a:schemeClr val="accent6">
                  <a:lumMod val="50000"/>
                </a:schemeClr>
              </a:solidFill>
              <a:cs typeface="AhnbergHand"/>
            </a:endParaRPr>
          </a:p>
        </p:txBody>
      </p:sp>
      <p:sp>
        <p:nvSpPr>
          <p:cNvPr id="6" name="Rectangular Callout 5"/>
          <p:cNvSpPr/>
          <p:nvPr/>
        </p:nvSpPr>
        <p:spPr>
          <a:xfrm>
            <a:off x="3524964" y="3510960"/>
            <a:ext cx="2111208" cy="1387920"/>
          </a:xfrm>
          <a:prstGeom prst="wedgeRectCallout">
            <a:avLst>
              <a:gd name="adj1" fmla="val 26143"/>
              <a:gd name="adj2" fmla="val -170629"/>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use a mix of </a:t>
            </a:r>
            <a:r>
              <a:rPr lang="en-US" i="1" dirty="0">
                <a:solidFill>
                  <a:schemeClr val="accent6">
                    <a:lumMod val="50000"/>
                  </a:schemeClr>
                </a:solidFill>
                <a:cs typeface="AhnbergHand"/>
              </a:rPr>
              <a:t>Google’s P-</a:t>
            </a:r>
            <a:r>
              <a:rPr lang="en-US" i="1" dirty="0" smtClean="0">
                <a:solidFill>
                  <a:schemeClr val="accent6">
                    <a:lumMod val="50000"/>
                  </a:schemeClr>
                </a:solidFill>
                <a:cs typeface="AhnbergHand"/>
              </a:rPr>
              <a:t>DNS and other resolvers</a:t>
            </a:r>
            <a:endParaRPr lang="en-US" i="1" dirty="0">
              <a:solidFill>
                <a:schemeClr val="accent6">
                  <a:lumMod val="50000"/>
                </a:schemeClr>
              </a:solidFill>
              <a:cs typeface="AhnbergHand"/>
            </a:endParaRPr>
          </a:p>
        </p:txBody>
      </p:sp>
      <p:sp>
        <p:nvSpPr>
          <p:cNvPr id="7" name="Rectangular Callout 6"/>
          <p:cNvSpPr/>
          <p:nvPr/>
        </p:nvSpPr>
        <p:spPr>
          <a:xfrm>
            <a:off x="5863198" y="2545680"/>
            <a:ext cx="2111208" cy="1250400"/>
          </a:xfrm>
          <a:prstGeom prst="wedgeRectCallout">
            <a:avLst>
              <a:gd name="adj1" fmla="val -48167"/>
              <a:gd name="adj2" fmla="val -109428"/>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do not use Google’s P-DNS service</a:t>
            </a:r>
            <a:endParaRPr lang="en-US" i="1" dirty="0">
              <a:solidFill>
                <a:schemeClr val="accent6">
                  <a:lumMod val="50000"/>
                </a:schemeClr>
              </a:solidFill>
              <a:cs typeface="AhnbergHand"/>
            </a:endParaRPr>
          </a:p>
        </p:txBody>
      </p:sp>
    </p:spTree>
    <p:extLst>
      <p:ext uri="{BB962C8B-B14F-4D97-AF65-F5344CB8AC3E}">
        <p14:creationId xmlns:p14="http://schemas.microsoft.com/office/powerpoint/2010/main" val="110918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What proportion of the Internet’s users will perform DNSSEC validation if they are presented with a signed domain?</a:t>
            </a:r>
          </a:p>
          <a:p>
            <a:endParaRPr lang="en-US" dirty="0"/>
          </a:p>
          <a:p>
            <a:r>
              <a:rPr lang="en-US" dirty="0" smtClean="0"/>
              <a:t>Where are these DNSSEC-validating users?</a:t>
            </a:r>
          </a:p>
          <a:p>
            <a:pPr marL="0" indent="0">
              <a:buNone/>
            </a:pPr>
            <a:endParaRPr lang="en-US" dirty="0" smtClean="0"/>
          </a:p>
          <a:p>
            <a:r>
              <a:rPr lang="en-US" dirty="0" smtClean="0"/>
              <a:t>What is the performance overhead of serving signed names?</a:t>
            </a:r>
          </a:p>
          <a:p>
            <a:pPr marL="0" indent="0">
              <a:buNone/>
            </a:pPr>
            <a:endParaRPr lang="en-US" dirty="0" smtClean="0"/>
          </a:p>
          <a:p>
            <a:r>
              <a:rPr lang="en-US" dirty="0" smtClean="0"/>
              <a:t>What happens when the DNSSEC signature is not valid?</a:t>
            </a:r>
            <a:endParaRPr lang="en-US" dirty="0"/>
          </a:p>
        </p:txBody>
      </p:sp>
    </p:spTree>
    <p:extLst>
      <p:ext uri="{BB962C8B-B14F-4D97-AF65-F5344CB8AC3E}">
        <p14:creationId xmlns:p14="http://schemas.microsoft.com/office/powerpoint/2010/main" val="994339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Google’s P-DNS a Factor?</a:t>
            </a:r>
            <a:endParaRPr lang="en-US" dirty="0"/>
          </a:p>
        </p:txBody>
      </p:sp>
      <p:sp>
        <p:nvSpPr>
          <p:cNvPr id="3" name="Content Placeholder 2"/>
          <p:cNvSpPr>
            <a:spLocks noGrp="1"/>
          </p:cNvSpPr>
          <p:nvPr>
            <p:ph idx="1"/>
          </p:nvPr>
        </p:nvSpPr>
        <p:spPr>
          <a:xfrm>
            <a:off x="188370" y="1600200"/>
            <a:ext cx="8955630" cy="4685334"/>
          </a:xfrm>
        </p:spPr>
        <p:txBody>
          <a:bodyPr>
            <a:normAutofit fontScale="55000" lnSpcReduction="20000"/>
          </a:bodyPr>
          <a:lstStyle/>
          <a:p>
            <a:pPr marL="0" indent="0">
              <a:spcBef>
                <a:spcPts val="200"/>
              </a:spcBef>
              <a:buNone/>
            </a:pPr>
            <a:r>
              <a:rPr lang="en-US" b="1" dirty="0" smtClean="0">
                <a:solidFill>
                  <a:schemeClr val="tx2"/>
                </a:solidFill>
                <a:latin typeface="Lucida Console"/>
                <a:cs typeface="Lucida Console"/>
              </a:rPr>
              <a:t>Rank CC	  Count	  % D		  %AG 	  %SG	 %NG	Country</a:t>
            </a:r>
          </a:p>
          <a:p>
            <a:pPr marL="0" indent="0">
              <a:spcBef>
                <a:spcPts val="200"/>
              </a:spcBef>
              <a:buNone/>
            </a:pPr>
            <a:r>
              <a:rPr lang="en-US" dirty="0" smtClean="0">
                <a:latin typeface="Lucida Console"/>
                <a:cs typeface="Lucida Console"/>
              </a:rPr>
              <a:t> 1</a:t>
            </a:r>
            <a:r>
              <a:rPr lang="en-US" dirty="0">
                <a:latin typeface="Lucida Console"/>
                <a:cs typeface="Lucida Console"/>
              </a:rPr>
              <a:t> </a:t>
            </a:r>
            <a:r>
              <a:rPr lang="en-US" dirty="0" smtClean="0">
                <a:latin typeface="Lucida Console"/>
                <a:cs typeface="Lucida Console"/>
              </a:rPr>
              <a:t>  SE	  5,349	 77.92	-&gt;	 1.78	 0.19	98.03	Sweden </a:t>
            </a:r>
          </a:p>
          <a:p>
            <a:pPr marL="0" indent="0">
              <a:spcBef>
                <a:spcPts val="200"/>
              </a:spcBef>
              <a:buNone/>
            </a:pPr>
            <a:r>
              <a:rPr lang="en-US" dirty="0" smtClean="0">
                <a:latin typeface="Lucida Console"/>
                <a:cs typeface="Lucida Console"/>
              </a:rPr>
              <a:t> 2</a:t>
            </a:r>
            <a:r>
              <a:rPr lang="en-US" dirty="0">
                <a:latin typeface="Lucida Console"/>
                <a:cs typeface="Lucida Console"/>
              </a:rPr>
              <a:t> </a:t>
            </a:r>
            <a:r>
              <a:rPr lang="en-US" dirty="0" smtClean="0">
                <a:latin typeface="Lucida Console"/>
                <a:cs typeface="Lucida Console"/>
              </a:rPr>
              <a:t>  SI	  4,758	 58.85	-&gt;	 7.89	 0.21	91.89	Slovenia </a:t>
            </a:r>
          </a:p>
          <a:p>
            <a:pPr marL="0" indent="0">
              <a:spcBef>
                <a:spcPts val="200"/>
              </a:spcBef>
              <a:buNone/>
            </a:pPr>
            <a:r>
              <a:rPr lang="en-US" dirty="0" smtClean="0">
                <a:latin typeface="Lucida Console"/>
                <a:cs typeface="Lucida Console"/>
              </a:rPr>
              <a:t> 3</a:t>
            </a:r>
            <a:r>
              <a:rPr lang="en-US" dirty="0">
                <a:latin typeface="Lucida Console"/>
                <a:cs typeface="Lucida Console"/>
              </a:rPr>
              <a:t> </a:t>
            </a:r>
            <a:r>
              <a:rPr lang="en-US" dirty="0" smtClean="0">
                <a:latin typeface="Lucida Console"/>
                <a:cs typeface="Lucida Console"/>
              </a:rPr>
              <a:t>  LU	    652	 43.87	-&gt;	 1.40	 0.00	98.60	Luxembourg </a:t>
            </a:r>
          </a:p>
          <a:p>
            <a:pPr marL="0" indent="0">
              <a:spcBef>
                <a:spcPts val="200"/>
              </a:spcBef>
              <a:buNone/>
            </a:pPr>
            <a:r>
              <a:rPr lang="en-US" dirty="0" smtClean="0">
                <a:latin typeface="Lucida Console"/>
                <a:cs typeface="Lucida Console"/>
              </a:rPr>
              <a:t> 4</a:t>
            </a:r>
            <a:r>
              <a:rPr lang="en-US" dirty="0">
                <a:latin typeface="Lucida Console"/>
                <a:cs typeface="Lucida Console"/>
              </a:rPr>
              <a:t> </a:t>
            </a:r>
            <a:r>
              <a:rPr lang="en-US" dirty="0" smtClean="0">
                <a:latin typeface="Lucida Console"/>
                <a:cs typeface="Lucida Console"/>
              </a:rPr>
              <a:t>  VN	 26,665	 38.28	-&gt;	</a:t>
            </a:r>
            <a:r>
              <a:rPr lang="en-US" b="1" dirty="0" smtClean="0">
                <a:solidFill>
                  <a:srgbClr val="FF0000"/>
                </a:solidFill>
                <a:latin typeface="Lucida Console"/>
                <a:cs typeface="Lucida Console"/>
              </a:rPr>
              <a:t>96.66	 2.25	 1.09	Vietnam</a:t>
            </a:r>
          </a:p>
          <a:p>
            <a:pPr marL="0" indent="0">
              <a:spcBef>
                <a:spcPts val="200"/>
              </a:spcBef>
              <a:buNone/>
            </a:pPr>
            <a:r>
              <a:rPr lang="en-US" dirty="0" smtClean="0">
                <a:latin typeface="Lucida Console"/>
                <a:cs typeface="Lucida Console"/>
              </a:rPr>
              <a:t> 5</a:t>
            </a:r>
            <a:r>
              <a:rPr lang="en-US" dirty="0">
                <a:latin typeface="Lucida Console"/>
                <a:cs typeface="Lucida Console"/>
              </a:rPr>
              <a:t> </a:t>
            </a:r>
            <a:r>
              <a:rPr lang="en-US" dirty="0" smtClean="0">
                <a:latin typeface="Lucida Console"/>
                <a:cs typeface="Lucida Console"/>
              </a:rPr>
              <a:t>  FI	  2,456	 37.01	-&gt;	 2.64	 0.33	97.03	Finland </a:t>
            </a:r>
          </a:p>
          <a:p>
            <a:pPr marL="0" indent="0">
              <a:spcBef>
                <a:spcPts val="200"/>
              </a:spcBef>
              <a:buNone/>
            </a:pPr>
            <a:r>
              <a:rPr lang="en-US" dirty="0" smtClean="0">
                <a:latin typeface="Lucida Console"/>
                <a:cs typeface="Lucida Console"/>
              </a:rPr>
              <a:t> 6</a:t>
            </a:r>
            <a:r>
              <a:rPr lang="en-US" dirty="0">
                <a:latin typeface="Lucida Console"/>
                <a:cs typeface="Lucida Console"/>
              </a:rPr>
              <a:t> </a:t>
            </a:r>
            <a:r>
              <a:rPr lang="en-US" dirty="0" smtClean="0">
                <a:latin typeface="Lucida Console"/>
                <a:cs typeface="Lucida Console"/>
              </a:rPr>
              <a:t>  CZ	 30,827	 33.20	-&gt;	11.71	 3.99	84.30	Czech Republic</a:t>
            </a:r>
          </a:p>
          <a:p>
            <a:pPr marL="0" indent="0">
              <a:spcBef>
                <a:spcPts val="200"/>
              </a:spcBef>
              <a:buNone/>
            </a:pPr>
            <a:r>
              <a:rPr lang="en-US" dirty="0" smtClean="0">
                <a:latin typeface="Lucida Console"/>
                <a:cs typeface="Lucida Console"/>
              </a:rPr>
              <a:t> 7</a:t>
            </a:r>
            <a:r>
              <a:rPr lang="en-US" dirty="0">
                <a:latin typeface="Lucida Console"/>
                <a:cs typeface="Lucida Console"/>
              </a:rPr>
              <a:t> </a:t>
            </a:r>
            <a:r>
              <a:rPr lang="en-US" dirty="0" smtClean="0">
                <a:latin typeface="Lucida Console"/>
                <a:cs typeface="Lucida Console"/>
              </a:rPr>
              <a:t>  CL	 46,151	 30.26	-&gt;	 3.62	 0.45	95.92	Chile </a:t>
            </a:r>
          </a:p>
          <a:p>
            <a:pPr marL="0" indent="0">
              <a:spcBef>
                <a:spcPts val="200"/>
              </a:spcBef>
              <a:buNone/>
            </a:pPr>
            <a:r>
              <a:rPr lang="en-US" dirty="0" smtClean="0">
                <a:latin typeface="Lucida Console"/>
                <a:cs typeface="Lucida Console"/>
              </a:rPr>
              <a:t> 8</a:t>
            </a:r>
            <a:r>
              <a:rPr lang="en-US" dirty="0">
                <a:latin typeface="Lucida Console"/>
                <a:cs typeface="Lucida Console"/>
              </a:rPr>
              <a:t> </a:t>
            </a:r>
            <a:r>
              <a:rPr lang="en-US" dirty="0" smtClean="0">
                <a:latin typeface="Lucida Console"/>
                <a:cs typeface="Lucida Console"/>
              </a:rPr>
              <a:t>  JM	  1,545	 28.22	-&gt;	</a:t>
            </a:r>
            <a:r>
              <a:rPr lang="en-US" b="1" dirty="0" smtClean="0">
                <a:solidFill>
                  <a:srgbClr val="FF0000"/>
                </a:solidFill>
                <a:latin typeface="Lucida Console"/>
                <a:cs typeface="Lucida Console"/>
              </a:rPr>
              <a:t>91.74	 0.69	 7.57	Jamaica </a:t>
            </a:r>
          </a:p>
          <a:p>
            <a:pPr marL="0" indent="0">
              <a:spcBef>
                <a:spcPts val="200"/>
              </a:spcBef>
              <a:buNone/>
            </a:pPr>
            <a:r>
              <a:rPr lang="en-US" dirty="0" smtClean="0">
                <a:latin typeface="Lucida Console"/>
                <a:cs typeface="Lucida Console"/>
              </a:rPr>
              <a:t> 9</a:t>
            </a:r>
            <a:r>
              <a:rPr lang="en-US" dirty="0">
                <a:latin typeface="Lucida Console"/>
                <a:cs typeface="Lucida Console"/>
              </a:rPr>
              <a:t> </a:t>
            </a:r>
            <a:r>
              <a:rPr lang="en-US" dirty="0" smtClean="0">
                <a:latin typeface="Lucida Console"/>
                <a:cs typeface="Lucida Console"/>
              </a:rPr>
              <a:t>  IE	  8,079	 27.94	-&gt;	12.18	 0.93	86.89	Ireland </a:t>
            </a:r>
          </a:p>
          <a:p>
            <a:pPr marL="0" indent="0">
              <a:spcBef>
                <a:spcPts val="200"/>
              </a:spcBef>
              <a:buNone/>
            </a:pPr>
            <a:r>
              <a:rPr lang="en-US" dirty="0" smtClean="0">
                <a:latin typeface="Lucida Console"/>
                <a:cs typeface="Lucida Console"/>
              </a:rPr>
              <a:t>10   BB	  1,312	 24.24	-&gt;	 7.86	 0.31	91.82	Barbados </a:t>
            </a:r>
          </a:p>
          <a:p>
            <a:pPr marL="0" indent="0">
              <a:spcBef>
                <a:spcPts val="200"/>
              </a:spcBef>
              <a:buNone/>
            </a:pPr>
            <a:r>
              <a:rPr lang="en-US" dirty="0" smtClean="0">
                <a:latin typeface="Lucida Console"/>
                <a:cs typeface="Lucida Console"/>
              </a:rPr>
              <a:t>11   ID	 54,816	 23.87	-&gt;	</a:t>
            </a:r>
            <a:r>
              <a:rPr lang="en-US" b="1" dirty="0" smtClean="0">
                <a:solidFill>
                  <a:srgbClr val="FF0000"/>
                </a:solidFill>
                <a:latin typeface="Lucida Console"/>
                <a:cs typeface="Lucida Console"/>
              </a:rPr>
              <a:t>68.36	12.63	19.01	Indonesia </a:t>
            </a:r>
          </a:p>
          <a:p>
            <a:pPr marL="0" indent="0">
              <a:spcBef>
                <a:spcPts val="200"/>
              </a:spcBef>
              <a:buNone/>
            </a:pPr>
            <a:r>
              <a:rPr lang="en-US" dirty="0" smtClean="0">
                <a:latin typeface="Lucida Console"/>
                <a:cs typeface="Lucida Console"/>
              </a:rPr>
              <a:t>12   UA	 26,399	 21.65	-&gt;	19.84	 2.15	78.01	Ukraine </a:t>
            </a:r>
          </a:p>
          <a:p>
            <a:pPr marL="0" indent="0">
              <a:spcBef>
                <a:spcPts val="200"/>
              </a:spcBef>
              <a:buNone/>
            </a:pPr>
            <a:r>
              <a:rPr lang="en-US" dirty="0" smtClean="0">
                <a:latin typeface="Lucida Console"/>
                <a:cs typeface="Lucida Console"/>
              </a:rPr>
              <a:t>13   ZA	  2,969	 21.15	-&gt;	 5.73	 0.80	93.47	South Africa</a:t>
            </a:r>
          </a:p>
          <a:p>
            <a:pPr marL="0" indent="0">
              <a:spcBef>
                <a:spcPts val="200"/>
              </a:spcBef>
              <a:buNone/>
            </a:pPr>
            <a:r>
              <a:rPr lang="en-US" dirty="0" smtClean="0">
                <a:latin typeface="Lucida Console"/>
                <a:cs typeface="Lucida Console"/>
              </a:rPr>
              <a:t>14   TR	 49,498	 18.06	-&gt;	</a:t>
            </a:r>
            <a:r>
              <a:rPr lang="en-US" b="1" dirty="0" smtClean="0">
                <a:solidFill>
                  <a:srgbClr val="FF0000"/>
                </a:solidFill>
                <a:latin typeface="Lucida Console"/>
                <a:cs typeface="Lucida Console"/>
              </a:rPr>
              <a:t>93.25	 3.33	 3.41	Turkey</a:t>
            </a:r>
            <a:r>
              <a:rPr lang="en-US" dirty="0" smtClean="0">
                <a:latin typeface="Lucida Console"/>
                <a:cs typeface="Lucida Console"/>
              </a:rPr>
              <a:t> </a:t>
            </a:r>
          </a:p>
          <a:p>
            <a:pPr marL="0" indent="0">
              <a:spcBef>
                <a:spcPts val="200"/>
              </a:spcBef>
              <a:buNone/>
            </a:pPr>
            <a:r>
              <a:rPr lang="en-US" dirty="0" smtClean="0">
                <a:latin typeface="Lucida Console"/>
                <a:cs typeface="Lucida Console"/>
              </a:rPr>
              <a:t>15   US	140,234	 17.32	-&gt;	 7.28	 0.73	91.98	United States of America</a:t>
            </a:r>
          </a:p>
          <a:p>
            <a:pPr marL="0" indent="0">
              <a:spcBef>
                <a:spcPts val="200"/>
              </a:spcBef>
              <a:buNone/>
            </a:pPr>
            <a:r>
              <a:rPr lang="en-US" dirty="0" smtClean="0">
                <a:latin typeface="Lucida Console"/>
                <a:cs typeface="Lucida Console"/>
              </a:rPr>
              <a:t>16   EG	 36,061	 14.68	-&gt;	</a:t>
            </a:r>
            <a:r>
              <a:rPr lang="en-US" b="1" dirty="0" smtClean="0">
                <a:solidFill>
                  <a:srgbClr val="FF0000"/>
                </a:solidFill>
                <a:latin typeface="Lucida Console"/>
                <a:cs typeface="Lucida Console"/>
              </a:rPr>
              <a:t>86.28	 9.88	 3.84	Egypt </a:t>
            </a:r>
          </a:p>
          <a:p>
            <a:pPr marL="0" indent="0">
              <a:spcBef>
                <a:spcPts val="200"/>
              </a:spcBef>
              <a:buNone/>
            </a:pPr>
            <a:r>
              <a:rPr lang="en-US" dirty="0" smtClean="0">
                <a:latin typeface="Lucida Console"/>
                <a:cs typeface="Lucida Console"/>
              </a:rPr>
              <a:t>17   GH	    973	 14.59	-&gt;	59.86	14.08	26.06	Ghana </a:t>
            </a:r>
          </a:p>
          <a:p>
            <a:pPr marL="0" indent="0">
              <a:spcBef>
                <a:spcPts val="200"/>
              </a:spcBef>
              <a:buNone/>
            </a:pPr>
            <a:r>
              <a:rPr lang="en-US" dirty="0" smtClean="0">
                <a:latin typeface="Lucida Console"/>
                <a:cs typeface="Lucida Console"/>
              </a:rPr>
              <a:t>18   AZ	  7,409	 14.55	-&gt;	</a:t>
            </a:r>
            <a:r>
              <a:rPr lang="en-US" b="1" dirty="0" smtClean="0">
                <a:solidFill>
                  <a:srgbClr val="FF0000"/>
                </a:solidFill>
                <a:latin typeface="Lucida Console"/>
                <a:cs typeface="Lucida Console"/>
              </a:rPr>
              <a:t>71.24	26.72	 2.04	Azerbaijan </a:t>
            </a:r>
          </a:p>
          <a:p>
            <a:pPr marL="0" indent="0">
              <a:spcBef>
                <a:spcPts val="200"/>
              </a:spcBef>
              <a:buNone/>
            </a:pPr>
            <a:r>
              <a:rPr lang="en-US" dirty="0" smtClean="0">
                <a:latin typeface="Lucida Console"/>
                <a:cs typeface="Lucida Console"/>
              </a:rPr>
              <a:t>19   BR	179,424	 14.43	-&gt;	</a:t>
            </a:r>
            <a:r>
              <a:rPr lang="en-US" b="1" dirty="0" smtClean="0">
                <a:solidFill>
                  <a:srgbClr val="FF0000"/>
                </a:solidFill>
                <a:latin typeface="Lucida Console"/>
                <a:cs typeface="Lucida Console"/>
              </a:rPr>
              <a:t>50.31	 7.08	42.61	Brazil </a:t>
            </a:r>
          </a:p>
          <a:p>
            <a:pPr marL="514350" indent="-514350">
              <a:spcBef>
                <a:spcPts val="200"/>
              </a:spcBef>
              <a:buAutoNum type="arabicPlain" startAt="20"/>
            </a:pPr>
            <a:r>
              <a:rPr lang="en-US" dirty="0" smtClean="0">
                <a:latin typeface="Lucida Console"/>
                <a:cs typeface="Lucida Console"/>
              </a:rPr>
              <a:t>PS	  2,893	 14.00	-&gt;	40.49	59.51	 0.00	Occupied Palestinian T.</a:t>
            </a:r>
          </a:p>
        </p:txBody>
      </p:sp>
      <p:sp>
        <p:nvSpPr>
          <p:cNvPr id="8" name="TextBox 7"/>
          <p:cNvSpPr txBox="1"/>
          <p:nvPr/>
        </p:nvSpPr>
        <p:spPr>
          <a:xfrm>
            <a:off x="1529638" y="5916202"/>
            <a:ext cx="7002802" cy="923330"/>
          </a:xfrm>
          <a:prstGeom prst="rect">
            <a:avLst/>
          </a:prstGeom>
          <a:solidFill>
            <a:srgbClr val="FFFFFF"/>
          </a:solidFill>
        </p:spPr>
        <p:txBody>
          <a:bodyPr wrap="square" rtlCol="0">
            <a:spAutoFit/>
          </a:bodyPr>
          <a:lstStyle/>
          <a:p>
            <a:r>
              <a:rPr lang="en-US" i="1" dirty="0" smtClean="0"/>
              <a:t>Of those clients who perform DNSSEC validation, what resolvers</a:t>
            </a:r>
          </a:p>
          <a:p>
            <a:r>
              <a:rPr lang="en-US" i="1" dirty="0"/>
              <a:t>a</a:t>
            </a:r>
            <a:r>
              <a:rPr lang="en-US" i="1" dirty="0" smtClean="0"/>
              <a:t>re they using: All Google P-DNS? Some Google P-DNS? No Google P-DNS?</a:t>
            </a:r>
            <a:endParaRPr lang="en-US" i="1" dirty="0"/>
          </a:p>
        </p:txBody>
      </p:sp>
    </p:spTree>
    <p:extLst>
      <p:ext uri="{BB962C8B-B14F-4D97-AF65-F5344CB8AC3E}">
        <p14:creationId xmlns:p14="http://schemas.microsoft.com/office/powerpoint/2010/main" val="550608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a:t>
            </a:r>
            <a:r>
              <a:rPr lang="en-US" baseline="0" dirty="0" smtClean="0"/>
              <a:t> by Networks – the Top 25</a:t>
            </a:r>
            <a:endParaRPr lang="en-US" dirty="0"/>
          </a:p>
        </p:txBody>
      </p:sp>
      <p:sp>
        <p:nvSpPr>
          <p:cNvPr id="3" name="Content Placeholder 2"/>
          <p:cNvSpPr>
            <a:spLocks noGrp="1"/>
          </p:cNvSpPr>
          <p:nvPr>
            <p:ph idx="1"/>
          </p:nvPr>
        </p:nvSpPr>
        <p:spPr>
          <a:xfrm>
            <a:off x="251520" y="1196752"/>
            <a:ext cx="8890225" cy="4525963"/>
          </a:xfrm>
        </p:spPr>
        <p:txBody>
          <a:bodyPr>
            <a:noAutofit/>
          </a:bodyPr>
          <a:lstStyle/>
          <a:p>
            <a:pPr marL="0" indent="0">
              <a:spcBef>
                <a:spcPts val="200"/>
              </a:spcBef>
              <a:buNone/>
            </a:pPr>
            <a:r>
              <a:rPr lang="hr-HR" sz="1100" b="1" dirty="0" smtClean="0">
                <a:solidFill>
                  <a:srgbClr val="0000FF"/>
                </a:solidFill>
                <a:latin typeface="Lucida Console"/>
                <a:cs typeface="Lucida Console"/>
              </a:rPr>
              <a:t>Rank  AS	  Count	  % D</a:t>
            </a:r>
            <a:r>
              <a:rPr lang="hr-HR" sz="1100" b="1" dirty="0">
                <a:solidFill>
                  <a:srgbClr val="0000FF"/>
                </a:solidFill>
                <a:latin typeface="Lucida Console"/>
                <a:cs typeface="Lucida Console"/>
              </a:rPr>
              <a:t> </a:t>
            </a:r>
            <a:r>
              <a:rPr lang="hr-HR" sz="1100" b="1" dirty="0" smtClean="0">
                <a:solidFill>
                  <a:srgbClr val="0000FF"/>
                </a:solidFill>
                <a:latin typeface="Lucida Console"/>
                <a:cs typeface="Lucida Console"/>
              </a:rPr>
              <a:t>   %x </a:t>
            </a:r>
            <a:r>
              <a:rPr lang="hr-HR" sz="1100" b="1" dirty="0">
                <a:solidFill>
                  <a:srgbClr val="0000FF"/>
                </a:solidFill>
                <a:latin typeface="Lucida Console"/>
                <a:cs typeface="Lucida Console"/>
              </a:rPr>
              <a:t> </a:t>
            </a:r>
            <a:r>
              <a:rPr lang="hr-HR" sz="1100" b="1" dirty="0" smtClean="0">
                <a:solidFill>
                  <a:srgbClr val="0000FF"/>
                </a:solidFill>
                <a:latin typeface="Lucida Console"/>
                <a:cs typeface="Lucida Console"/>
              </a:rPr>
              <a:t>   %A	   %G	AS Name</a:t>
            </a:r>
          </a:p>
          <a:p>
            <a:pPr marL="0" indent="0">
              <a:spcBef>
                <a:spcPts val="200"/>
              </a:spcBef>
              <a:buNone/>
            </a:pPr>
            <a:r>
              <a:rPr lang="hr-HR" sz="1100" dirty="0" smtClean="0">
                <a:latin typeface="Lucida Console"/>
                <a:cs typeface="Lucida Console"/>
              </a:rPr>
              <a:t> 1  AS39651    710	98.73</a:t>
            </a:r>
            <a:r>
              <a:rPr lang="hr-HR" sz="1100" dirty="0">
                <a:latin typeface="Lucida Console"/>
                <a:cs typeface="Lucida Console"/>
              </a:rPr>
              <a:t> </a:t>
            </a:r>
            <a:r>
              <a:rPr lang="hr-HR" sz="1100" dirty="0" smtClean="0">
                <a:latin typeface="Lucida Console"/>
                <a:cs typeface="Lucida Console"/>
              </a:rPr>
              <a:t>  0.14</a:t>
            </a:r>
            <a:r>
              <a:rPr lang="hr-HR" sz="1100" dirty="0">
                <a:latin typeface="Lucida Console"/>
                <a:cs typeface="Lucida Console"/>
              </a:rPr>
              <a:t> </a:t>
            </a:r>
            <a:r>
              <a:rPr lang="hr-HR" sz="1100" dirty="0" smtClean="0">
                <a:latin typeface="Lucida Console"/>
                <a:cs typeface="Lucida Console"/>
              </a:rPr>
              <a:t>  1.13	  0.71 	Com Hem, SE</a:t>
            </a:r>
          </a:p>
          <a:p>
            <a:pPr marL="0" indent="0">
              <a:spcBef>
                <a:spcPts val="200"/>
              </a:spcBef>
              <a:buNone/>
            </a:pPr>
            <a:r>
              <a:rPr lang="hr-HR" sz="1100" dirty="0" smtClean="0">
                <a:latin typeface="Lucida Console"/>
                <a:cs typeface="Lucida Console"/>
              </a:rPr>
              <a:t> 2  AS27831    627	97.77</a:t>
            </a:r>
            <a:r>
              <a:rPr lang="hr-HR" sz="1100" dirty="0">
                <a:latin typeface="Lucida Console"/>
                <a:cs typeface="Lucida Console"/>
              </a:rPr>
              <a:t> </a:t>
            </a:r>
            <a:r>
              <a:rPr lang="hr-HR" sz="1100" dirty="0" smtClean="0">
                <a:latin typeface="Lucida Console"/>
                <a:cs typeface="Lucida Console"/>
              </a:rPr>
              <a:t>  2.23</a:t>
            </a:r>
            <a:r>
              <a:rPr lang="hr-HR" sz="1100" dirty="0">
                <a:latin typeface="Lucida Console"/>
                <a:cs typeface="Lucida Console"/>
              </a:rPr>
              <a:t> </a:t>
            </a:r>
            <a:r>
              <a:rPr lang="hr-HR" sz="1100" dirty="0" smtClean="0">
                <a:latin typeface="Lucida Console"/>
                <a:cs typeface="Lucida Console"/>
              </a:rPr>
              <a:t>  0.00	  0.49 	Colombia Movil,CO</a:t>
            </a:r>
          </a:p>
          <a:p>
            <a:pPr marL="0" indent="0">
              <a:spcBef>
                <a:spcPts val="200"/>
              </a:spcBef>
              <a:buNone/>
            </a:pPr>
            <a:r>
              <a:rPr lang="hr-HR" sz="1100" dirty="0" smtClean="0">
                <a:latin typeface="Lucida Console"/>
                <a:cs typeface="Lucida Console"/>
              </a:rPr>
              <a:t> 3  AS12912  1,486	97.71</a:t>
            </a:r>
            <a:r>
              <a:rPr lang="hr-HR" sz="1100" dirty="0">
                <a:latin typeface="Lucida Console"/>
                <a:cs typeface="Lucida Console"/>
              </a:rPr>
              <a:t> </a:t>
            </a:r>
            <a:r>
              <a:rPr lang="hr-HR" sz="1100" dirty="0" smtClean="0">
                <a:latin typeface="Lucida Console"/>
                <a:cs typeface="Lucida Console"/>
              </a:rPr>
              <a:t>  1.14</a:t>
            </a:r>
            <a:r>
              <a:rPr lang="hr-HR" sz="1100" dirty="0">
                <a:latin typeface="Lucida Console"/>
                <a:cs typeface="Lucida Console"/>
              </a:rPr>
              <a:t> </a:t>
            </a:r>
            <a:r>
              <a:rPr lang="hr-HR" sz="1100" dirty="0" smtClean="0">
                <a:latin typeface="Lucida Console"/>
                <a:cs typeface="Lucida Console"/>
              </a:rPr>
              <a:t>  1.14	  2.34 	ERA Polska Telefonia, PL</a:t>
            </a:r>
          </a:p>
          <a:p>
            <a:pPr marL="0" indent="0">
              <a:spcBef>
                <a:spcPts val="200"/>
              </a:spcBef>
              <a:buNone/>
            </a:pPr>
            <a:r>
              <a:rPr lang="hr-HR" sz="1100" dirty="0" smtClean="0">
                <a:latin typeface="Lucida Console"/>
                <a:cs typeface="Lucida Console"/>
              </a:rPr>
              <a:t> 4  AS34779    834	96.76</a:t>
            </a:r>
            <a:r>
              <a:rPr lang="hr-HR" sz="1100" dirty="0">
                <a:latin typeface="Lucida Console"/>
                <a:cs typeface="Lucida Console"/>
              </a:rPr>
              <a:t> </a:t>
            </a:r>
            <a:r>
              <a:rPr lang="hr-HR" sz="1100" dirty="0" smtClean="0">
                <a:latin typeface="Lucida Console"/>
                <a:cs typeface="Lucida Console"/>
              </a:rPr>
              <a:t>  0.84</a:t>
            </a:r>
            <a:r>
              <a:rPr lang="hr-HR" sz="1100" dirty="0">
                <a:latin typeface="Lucida Console"/>
                <a:cs typeface="Lucida Console"/>
              </a:rPr>
              <a:t> </a:t>
            </a:r>
            <a:r>
              <a:rPr lang="hr-HR" sz="1100" dirty="0" smtClean="0">
                <a:latin typeface="Lucida Console"/>
                <a:cs typeface="Lucida Console"/>
              </a:rPr>
              <a:t>  2.40	  1.24 	T-2 Slovenia, SI</a:t>
            </a:r>
          </a:p>
          <a:p>
            <a:pPr marL="0" indent="0">
              <a:spcBef>
                <a:spcPts val="200"/>
              </a:spcBef>
              <a:buNone/>
            </a:pPr>
            <a:r>
              <a:rPr lang="hr-HR" sz="1100" dirty="0" smtClean="0">
                <a:latin typeface="Lucida Console"/>
                <a:cs typeface="Lucida Console"/>
              </a:rPr>
              <a:t> 5  AS29562    582	96.74</a:t>
            </a:r>
            <a:r>
              <a:rPr lang="hr-HR" sz="1100" dirty="0">
                <a:latin typeface="Lucida Console"/>
                <a:cs typeface="Lucida Console"/>
              </a:rPr>
              <a:t> </a:t>
            </a:r>
            <a:r>
              <a:rPr lang="hr-HR" sz="1100" dirty="0" smtClean="0">
                <a:latin typeface="Lucida Console"/>
                <a:cs typeface="Lucida Console"/>
              </a:rPr>
              <a:t>  0.86</a:t>
            </a:r>
            <a:r>
              <a:rPr lang="hr-HR" sz="1100" dirty="0">
                <a:latin typeface="Lucida Console"/>
                <a:cs typeface="Lucida Console"/>
              </a:rPr>
              <a:t> </a:t>
            </a:r>
            <a:r>
              <a:rPr lang="hr-HR" sz="1100" dirty="0" smtClean="0">
                <a:latin typeface="Lucida Console"/>
                <a:cs typeface="Lucida Console"/>
              </a:rPr>
              <a:t>  2.41	  1.07 	Kabel BW GmbH, DE</a:t>
            </a:r>
          </a:p>
          <a:p>
            <a:pPr marL="0" indent="0">
              <a:spcBef>
                <a:spcPts val="200"/>
              </a:spcBef>
              <a:buNone/>
            </a:pPr>
            <a:r>
              <a:rPr lang="hr-HR" sz="1100" dirty="0" smtClean="0">
                <a:latin typeface="Lucida Console"/>
                <a:cs typeface="Lucida Console"/>
              </a:rPr>
              <a:t> 6  AS5603	  1,372	96.72</a:t>
            </a:r>
            <a:r>
              <a:rPr lang="hr-HR" sz="1100" dirty="0">
                <a:latin typeface="Lucida Console"/>
                <a:cs typeface="Lucida Console"/>
              </a:rPr>
              <a:t> </a:t>
            </a:r>
            <a:r>
              <a:rPr lang="hr-HR" sz="1100" dirty="0" smtClean="0">
                <a:latin typeface="Lucida Console"/>
                <a:cs typeface="Lucida Console"/>
              </a:rPr>
              <a:t>  0.87   2.41	  0.53 	Telekom Slovenije, SI</a:t>
            </a:r>
          </a:p>
          <a:p>
            <a:pPr marL="0" indent="0">
              <a:spcBef>
                <a:spcPts val="200"/>
              </a:spcBef>
              <a:buNone/>
            </a:pPr>
            <a:r>
              <a:rPr lang="hr-HR" sz="1100" dirty="0" smtClean="0">
                <a:latin typeface="Lucida Console"/>
                <a:cs typeface="Lucida Console"/>
              </a:rPr>
              <a:t> 7  AS198471   730	96.44</a:t>
            </a:r>
            <a:r>
              <a:rPr lang="hr-HR" sz="1100" dirty="0">
                <a:latin typeface="Lucida Console"/>
                <a:cs typeface="Lucida Console"/>
              </a:rPr>
              <a:t> </a:t>
            </a:r>
            <a:r>
              <a:rPr lang="hr-HR" sz="1100" dirty="0" smtClean="0">
                <a:latin typeface="Lucida Console"/>
                <a:cs typeface="Lucida Console"/>
              </a:rPr>
              <a:t>  1.10</a:t>
            </a:r>
            <a:r>
              <a:rPr lang="hr-HR" sz="1100" dirty="0">
                <a:latin typeface="Lucida Console"/>
                <a:cs typeface="Lucida Console"/>
              </a:rPr>
              <a:t> </a:t>
            </a:r>
            <a:r>
              <a:rPr lang="hr-HR" sz="1100" dirty="0" smtClean="0">
                <a:latin typeface="Lucida Console"/>
                <a:cs typeface="Lucida Console"/>
              </a:rPr>
              <a:t>  2.47 	 99.86 	Linkem spa, IT</a:t>
            </a:r>
          </a:p>
          <a:p>
            <a:pPr marL="0" indent="0">
              <a:spcBef>
                <a:spcPts val="200"/>
              </a:spcBef>
              <a:buNone/>
            </a:pPr>
            <a:r>
              <a:rPr lang="hr-HR" sz="1100" dirty="0" smtClean="0">
                <a:latin typeface="Lucida Console"/>
                <a:cs typeface="Lucida Console"/>
              </a:rPr>
              <a:t> 8  AS719	    583	96.05</a:t>
            </a:r>
            <a:r>
              <a:rPr lang="hr-HR" sz="1100" dirty="0">
                <a:latin typeface="Lucida Console"/>
                <a:cs typeface="Lucida Console"/>
              </a:rPr>
              <a:t> </a:t>
            </a:r>
            <a:r>
              <a:rPr lang="hr-HR" sz="1100" dirty="0" smtClean="0">
                <a:latin typeface="Lucida Console"/>
                <a:cs typeface="Lucida Console"/>
              </a:rPr>
              <a:t>  0.69</a:t>
            </a:r>
            <a:r>
              <a:rPr lang="hr-HR" sz="1100" dirty="0">
                <a:latin typeface="Lucida Console"/>
                <a:cs typeface="Lucida Console"/>
              </a:rPr>
              <a:t> </a:t>
            </a:r>
            <a:r>
              <a:rPr lang="hr-HR" sz="1100" dirty="0" smtClean="0">
                <a:latin typeface="Lucida Console"/>
                <a:cs typeface="Lucida Console"/>
              </a:rPr>
              <a:t>  3.26	  1.07 	Elisa Oyj, EU</a:t>
            </a:r>
          </a:p>
          <a:p>
            <a:pPr marL="0" indent="0">
              <a:spcBef>
                <a:spcPts val="200"/>
              </a:spcBef>
              <a:buNone/>
            </a:pPr>
            <a:r>
              <a:rPr lang="hr-HR" sz="1100" dirty="0" smtClean="0">
                <a:latin typeface="Lucida Console"/>
                <a:cs typeface="Lucida Console"/>
              </a:rPr>
              <a:t> 9  AS5466	  2,093	94.70</a:t>
            </a:r>
            <a:r>
              <a:rPr lang="hr-HR" sz="1100" dirty="0">
                <a:latin typeface="Lucida Console"/>
                <a:cs typeface="Lucida Console"/>
              </a:rPr>
              <a:t> </a:t>
            </a:r>
            <a:r>
              <a:rPr lang="hr-HR" sz="1100" dirty="0" smtClean="0">
                <a:latin typeface="Lucida Console"/>
                <a:cs typeface="Lucida Console"/>
              </a:rPr>
              <a:t>  1.53</a:t>
            </a:r>
            <a:r>
              <a:rPr lang="hr-HR" sz="1100" dirty="0">
                <a:latin typeface="Lucida Console"/>
                <a:cs typeface="Lucida Console"/>
              </a:rPr>
              <a:t> </a:t>
            </a:r>
            <a:r>
              <a:rPr lang="hr-HR" sz="1100" dirty="0" smtClean="0">
                <a:latin typeface="Lucida Console"/>
                <a:cs typeface="Lucida Console"/>
              </a:rPr>
              <a:t>  3.77	  1.21 	Eircom, IE</a:t>
            </a:r>
          </a:p>
          <a:p>
            <a:pPr marL="0" indent="0">
              <a:spcBef>
                <a:spcPts val="200"/>
              </a:spcBef>
              <a:buNone/>
            </a:pPr>
            <a:r>
              <a:rPr lang="hr-HR" sz="1100" dirty="0" smtClean="0">
                <a:latin typeface="Lucida Console"/>
                <a:cs typeface="Lucida Console"/>
              </a:rPr>
              <a:t>10  AS6849	  4,596	92.43</a:t>
            </a:r>
            <a:r>
              <a:rPr lang="hr-HR" sz="1100" dirty="0">
                <a:latin typeface="Lucida Console"/>
                <a:cs typeface="Lucida Console"/>
              </a:rPr>
              <a:t> </a:t>
            </a:r>
            <a:r>
              <a:rPr lang="hr-HR" sz="1100" dirty="0" smtClean="0">
                <a:latin typeface="Lucida Console"/>
                <a:cs typeface="Lucida Console"/>
              </a:rPr>
              <a:t>  2.15</a:t>
            </a:r>
            <a:r>
              <a:rPr lang="hr-HR" sz="1100" dirty="0">
                <a:latin typeface="Lucida Console"/>
                <a:cs typeface="Lucida Console"/>
              </a:rPr>
              <a:t> </a:t>
            </a:r>
            <a:r>
              <a:rPr lang="hr-HR" sz="1100" dirty="0" smtClean="0">
                <a:latin typeface="Lucida Console"/>
                <a:cs typeface="Lucida Console"/>
              </a:rPr>
              <a:t>  5.42	  3.55 	UKRTELECOM, UA</a:t>
            </a:r>
          </a:p>
          <a:p>
            <a:pPr marL="0" indent="0">
              <a:spcBef>
                <a:spcPts val="200"/>
              </a:spcBef>
              <a:buNone/>
            </a:pPr>
            <a:r>
              <a:rPr lang="hr-HR" sz="1100" dirty="0" smtClean="0">
                <a:latin typeface="Lucida Console"/>
                <a:cs typeface="Lucida Console"/>
              </a:rPr>
              <a:t>11  AS3301	  1,445	91.56</a:t>
            </a:r>
            <a:r>
              <a:rPr lang="hr-HR" sz="1100" dirty="0">
                <a:latin typeface="Lucida Console"/>
                <a:cs typeface="Lucida Console"/>
              </a:rPr>
              <a:t> </a:t>
            </a:r>
            <a:r>
              <a:rPr lang="hr-HR" sz="1100" dirty="0" smtClean="0">
                <a:latin typeface="Lucida Console"/>
                <a:cs typeface="Lucida Console"/>
              </a:rPr>
              <a:t>  1.45</a:t>
            </a:r>
            <a:r>
              <a:rPr lang="hr-HR" sz="1100" dirty="0">
                <a:latin typeface="Lucida Console"/>
                <a:cs typeface="Lucida Console"/>
              </a:rPr>
              <a:t> </a:t>
            </a:r>
            <a:r>
              <a:rPr lang="hr-HR" sz="1100" dirty="0" smtClean="0">
                <a:latin typeface="Lucida Console"/>
                <a:cs typeface="Lucida Console"/>
              </a:rPr>
              <a:t>  6.99	  1.44 	TeliaSonera, SE</a:t>
            </a:r>
          </a:p>
          <a:p>
            <a:pPr marL="0" indent="0">
              <a:spcBef>
                <a:spcPts val="200"/>
              </a:spcBef>
              <a:buNone/>
            </a:pPr>
            <a:r>
              <a:rPr lang="hr-HR" sz="1100" dirty="0" smtClean="0">
                <a:latin typeface="Lucida Console"/>
                <a:cs typeface="Lucida Console"/>
              </a:rPr>
              <a:t>12  AS5610	  6,889	90.58</a:t>
            </a:r>
            <a:r>
              <a:rPr lang="hr-HR" sz="1100" dirty="0">
                <a:latin typeface="Lucida Console"/>
                <a:cs typeface="Lucida Console"/>
              </a:rPr>
              <a:t> </a:t>
            </a:r>
            <a:r>
              <a:rPr lang="hr-HR" sz="1100" dirty="0" smtClean="0">
                <a:latin typeface="Lucida Console"/>
                <a:cs typeface="Lucida Console"/>
              </a:rPr>
              <a:t>  2.48</a:t>
            </a:r>
            <a:r>
              <a:rPr lang="hr-HR" sz="1100" dirty="0">
                <a:latin typeface="Lucida Console"/>
                <a:cs typeface="Lucida Console"/>
              </a:rPr>
              <a:t> </a:t>
            </a:r>
            <a:r>
              <a:rPr lang="hr-HR" sz="1100" dirty="0" smtClean="0">
                <a:latin typeface="Lucida Console"/>
                <a:cs typeface="Lucida Console"/>
              </a:rPr>
              <a:t>  6.94	  4.97 	TO2 Telefonica Czech Rep., CZ</a:t>
            </a:r>
          </a:p>
          <a:p>
            <a:pPr marL="0" indent="0">
              <a:spcBef>
                <a:spcPts val="200"/>
              </a:spcBef>
              <a:buNone/>
            </a:pPr>
            <a:r>
              <a:rPr lang="hr-HR" sz="1100" dirty="0" smtClean="0">
                <a:latin typeface="Lucida Console"/>
                <a:cs typeface="Lucida Console"/>
              </a:rPr>
              <a:t>13  AS7922	 24,129	89.57</a:t>
            </a:r>
            <a:r>
              <a:rPr lang="hr-HR" sz="1100" dirty="0">
                <a:latin typeface="Lucida Console"/>
                <a:cs typeface="Lucida Console"/>
              </a:rPr>
              <a:t> </a:t>
            </a:r>
            <a:r>
              <a:rPr lang="hr-HR" sz="1100" dirty="0" smtClean="0">
                <a:latin typeface="Lucida Console"/>
                <a:cs typeface="Lucida Console"/>
              </a:rPr>
              <a:t>  2.07</a:t>
            </a:r>
            <a:r>
              <a:rPr lang="hr-HR" sz="1100" dirty="0">
                <a:latin typeface="Lucida Console"/>
                <a:cs typeface="Lucida Console"/>
              </a:rPr>
              <a:t> </a:t>
            </a:r>
            <a:r>
              <a:rPr lang="hr-HR" sz="1100" dirty="0" smtClean="0">
                <a:latin typeface="Lucida Console"/>
                <a:cs typeface="Lucida Console"/>
              </a:rPr>
              <a:t>  8.36	  1.09 	Comcast Cable, US</a:t>
            </a:r>
          </a:p>
          <a:p>
            <a:pPr marL="0" indent="0">
              <a:spcBef>
                <a:spcPts val="200"/>
              </a:spcBef>
              <a:buNone/>
            </a:pPr>
            <a:r>
              <a:rPr lang="hr-HR" sz="1100" dirty="0" smtClean="0">
                <a:latin typeface="Lucida Console"/>
                <a:cs typeface="Lucida Console"/>
              </a:rPr>
              <a:t>14  AS22047 15,274	88.61</a:t>
            </a:r>
            <a:r>
              <a:rPr lang="hr-HR" sz="1100" dirty="0">
                <a:latin typeface="Lucida Console"/>
                <a:cs typeface="Lucida Console"/>
              </a:rPr>
              <a:t> </a:t>
            </a:r>
            <a:r>
              <a:rPr lang="hr-HR" sz="1100" dirty="0" smtClean="0">
                <a:latin typeface="Lucida Console"/>
                <a:cs typeface="Lucida Console"/>
              </a:rPr>
              <a:t>  9.68</a:t>
            </a:r>
            <a:r>
              <a:rPr lang="hr-HR" sz="1100" dirty="0">
                <a:latin typeface="Lucida Console"/>
                <a:cs typeface="Lucida Console"/>
              </a:rPr>
              <a:t> </a:t>
            </a:r>
            <a:r>
              <a:rPr lang="hr-HR" sz="1100" dirty="0" smtClean="0">
                <a:latin typeface="Lucida Console"/>
                <a:cs typeface="Lucida Console"/>
              </a:rPr>
              <a:t>  1.71	  1.12 	VTR BANDA ANCHA, CL</a:t>
            </a:r>
          </a:p>
          <a:p>
            <a:pPr marL="0" indent="0">
              <a:spcBef>
                <a:spcPts val="200"/>
              </a:spcBef>
              <a:buNone/>
            </a:pPr>
            <a:r>
              <a:rPr lang="hr-HR" sz="1100" dirty="0" smtClean="0">
                <a:latin typeface="Lucida Console"/>
                <a:cs typeface="Lucida Console"/>
              </a:rPr>
              <a:t>15  AS1257	    795	86.29</a:t>
            </a:r>
            <a:r>
              <a:rPr lang="hr-HR" sz="1100" dirty="0">
                <a:latin typeface="Lucida Console"/>
                <a:cs typeface="Lucida Console"/>
              </a:rPr>
              <a:t> </a:t>
            </a:r>
            <a:r>
              <a:rPr lang="hr-HR" sz="1100" dirty="0" smtClean="0">
                <a:latin typeface="Lucida Console"/>
                <a:cs typeface="Lucida Console"/>
              </a:rPr>
              <a:t>  1.38</a:t>
            </a:r>
            <a:r>
              <a:rPr lang="hr-HR" sz="1100" dirty="0">
                <a:latin typeface="Lucida Console"/>
                <a:cs typeface="Lucida Console"/>
              </a:rPr>
              <a:t> </a:t>
            </a:r>
            <a:r>
              <a:rPr lang="hr-HR" sz="1100" dirty="0" smtClean="0">
                <a:latin typeface="Lucida Console"/>
                <a:cs typeface="Lucida Console"/>
              </a:rPr>
              <a:t> 12.33	  1.60 	TELE2, SE</a:t>
            </a:r>
          </a:p>
          <a:p>
            <a:pPr marL="0" indent="0">
              <a:spcBef>
                <a:spcPts val="200"/>
              </a:spcBef>
              <a:buNone/>
            </a:pPr>
            <a:r>
              <a:rPr lang="hr-HR" sz="1100" dirty="0" smtClean="0">
                <a:latin typeface="Lucida Console"/>
                <a:cs typeface="Lucida Console"/>
              </a:rPr>
              <a:t>16  AS38511  1,221	79.36</a:t>
            </a:r>
            <a:r>
              <a:rPr lang="hr-HR" sz="1100" dirty="0">
                <a:latin typeface="Lucida Console"/>
                <a:cs typeface="Lucida Console"/>
              </a:rPr>
              <a:t> </a:t>
            </a:r>
            <a:r>
              <a:rPr lang="hr-HR" sz="1100" dirty="0" smtClean="0">
                <a:latin typeface="Lucida Console"/>
                <a:cs typeface="Lucida Console"/>
              </a:rPr>
              <a:t>  4.18</a:t>
            </a:r>
            <a:r>
              <a:rPr lang="hr-HR" sz="1100" dirty="0">
                <a:latin typeface="Lucida Console"/>
                <a:cs typeface="Lucida Console"/>
              </a:rPr>
              <a:t> </a:t>
            </a:r>
            <a:r>
              <a:rPr lang="hr-HR" sz="1100" dirty="0" smtClean="0">
                <a:latin typeface="Lucida Console"/>
                <a:cs typeface="Lucida Console"/>
              </a:rPr>
              <a:t> 16.46	 10.84 	PT Remala Abadi, ID</a:t>
            </a:r>
          </a:p>
          <a:p>
            <a:pPr marL="0" indent="0">
              <a:spcBef>
                <a:spcPts val="200"/>
              </a:spcBef>
              <a:buNone/>
            </a:pPr>
            <a:r>
              <a:rPr lang="hr-HR" sz="1100" dirty="0" smtClean="0">
                <a:latin typeface="Lucida Console"/>
                <a:cs typeface="Lucida Console"/>
              </a:rPr>
              <a:t>17  AS2519	    523	57.36</a:t>
            </a:r>
            <a:r>
              <a:rPr lang="hr-HR" sz="1100" dirty="0">
                <a:latin typeface="Lucida Console"/>
                <a:cs typeface="Lucida Console"/>
              </a:rPr>
              <a:t> </a:t>
            </a:r>
            <a:r>
              <a:rPr lang="hr-HR" sz="1100" dirty="0" smtClean="0">
                <a:latin typeface="Lucida Console"/>
                <a:cs typeface="Lucida Console"/>
              </a:rPr>
              <a:t>  3.82</a:t>
            </a:r>
            <a:r>
              <a:rPr lang="hr-HR" sz="1100" dirty="0">
                <a:latin typeface="Lucida Console"/>
                <a:cs typeface="Lucida Console"/>
              </a:rPr>
              <a:t> </a:t>
            </a:r>
            <a:r>
              <a:rPr lang="hr-HR" sz="1100" dirty="0" smtClean="0">
                <a:latin typeface="Lucida Console"/>
                <a:cs typeface="Lucida Console"/>
              </a:rPr>
              <a:t> 38.81	  0.67 	VECTANT, JP</a:t>
            </a:r>
          </a:p>
          <a:p>
            <a:pPr marL="0" indent="0">
              <a:spcBef>
                <a:spcPts val="200"/>
              </a:spcBef>
              <a:buNone/>
            </a:pPr>
            <a:r>
              <a:rPr lang="hr-HR" sz="1100" dirty="0" smtClean="0">
                <a:latin typeface="Lucida Console"/>
                <a:cs typeface="Lucida Console"/>
              </a:rPr>
              <a:t>18  AS1759	    562	51.78</a:t>
            </a:r>
            <a:r>
              <a:rPr lang="hr-HR" sz="1100" dirty="0">
                <a:latin typeface="Lucida Console"/>
                <a:cs typeface="Lucida Console"/>
              </a:rPr>
              <a:t> </a:t>
            </a:r>
            <a:r>
              <a:rPr lang="hr-HR" sz="1100" dirty="0" smtClean="0">
                <a:latin typeface="Lucida Console"/>
                <a:cs typeface="Lucida Console"/>
              </a:rPr>
              <a:t> 26.51</a:t>
            </a:r>
            <a:r>
              <a:rPr lang="hr-HR" sz="1100" dirty="0">
                <a:latin typeface="Lucida Console"/>
                <a:cs typeface="Lucida Console"/>
              </a:rPr>
              <a:t> </a:t>
            </a:r>
            <a:r>
              <a:rPr lang="hr-HR" sz="1100" dirty="0" smtClean="0">
                <a:latin typeface="Lucida Console"/>
                <a:cs typeface="Lucida Console"/>
              </a:rPr>
              <a:t> 21.71	  2.06 	TeliaSonera, FI</a:t>
            </a:r>
          </a:p>
          <a:p>
            <a:pPr marL="0" indent="0">
              <a:spcBef>
                <a:spcPts val="200"/>
              </a:spcBef>
              <a:buNone/>
            </a:pPr>
            <a:r>
              <a:rPr lang="hr-HR" sz="1100" dirty="0" smtClean="0">
                <a:latin typeface="Lucida Console"/>
                <a:cs typeface="Lucida Console"/>
              </a:rPr>
              <a:t>19  AS2819	    734	48.37</a:t>
            </a:r>
            <a:r>
              <a:rPr lang="hr-HR" sz="1100" dirty="0">
                <a:latin typeface="Lucida Console"/>
                <a:cs typeface="Lucida Console"/>
              </a:rPr>
              <a:t> </a:t>
            </a:r>
            <a:r>
              <a:rPr lang="hr-HR" sz="1100" dirty="0" smtClean="0">
                <a:latin typeface="Lucida Console"/>
                <a:cs typeface="Lucida Console"/>
              </a:rPr>
              <a:t> 15.53</a:t>
            </a:r>
            <a:r>
              <a:rPr lang="hr-HR" sz="1100" dirty="0">
                <a:latin typeface="Lucida Console"/>
                <a:cs typeface="Lucida Console"/>
              </a:rPr>
              <a:t> </a:t>
            </a:r>
            <a:r>
              <a:rPr lang="hr-HR" sz="1100" dirty="0" smtClean="0">
                <a:latin typeface="Lucida Console"/>
                <a:cs typeface="Lucida Console"/>
              </a:rPr>
              <a:t> 36.10	 20.85 	GTSCZ GTS Czech, CZ</a:t>
            </a:r>
          </a:p>
          <a:p>
            <a:pPr marL="0" indent="0">
              <a:spcBef>
                <a:spcPts val="200"/>
              </a:spcBef>
              <a:buNone/>
            </a:pPr>
            <a:r>
              <a:rPr lang="hr-HR" sz="1100" dirty="0" smtClean="0">
                <a:latin typeface="Lucida Console"/>
                <a:cs typeface="Lucida Console"/>
              </a:rPr>
              <a:t>20  AS45899 14,306	45.93</a:t>
            </a:r>
            <a:r>
              <a:rPr lang="hr-HR" sz="1100" dirty="0">
                <a:latin typeface="Lucida Console"/>
                <a:cs typeface="Lucida Console"/>
              </a:rPr>
              <a:t> </a:t>
            </a:r>
            <a:r>
              <a:rPr lang="hr-HR" sz="1100" dirty="0" smtClean="0">
                <a:latin typeface="Lucida Console"/>
                <a:cs typeface="Lucida Console"/>
              </a:rPr>
              <a:t>  3.16  50.91	 97.76 	VNPT, VN</a:t>
            </a:r>
          </a:p>
          <a:p>
            <a:pPr marL="0" indent="0">
              <a:spcBef>
                <a:spcPts val="200"/>
              </a:spcBef>
              <a:buNone/>
            </a:pPr>
            <a:r>
              <a:rPr lang="hr-HR" sz="1100" dirty="0" smtClean="0">
                <a:latin typeface="Lucida Console"/>
                <a:cs typeface="Lucida Console"/>
              </a:rPr>
              <a:t>21  AS27738   950	45.79</a:t>
            </a:r>
            <a:r>
              <a:rPr lang="hr-HR" sz="1100" dirty="0">
                <a:latin typeface="Lucida Console"/>
                <a:cs typeface="Lucida Console"/>
              </a:rPr>
              <a:t> </a:t>
            </a:r>
            <a:r>
              <a:rPr lang="hr-HR" sz="1100" dirty="0" smtClean="0">
                <a:latin typeface="Lucida Console"/>
                <a:cs typeface="Lucida Console"/>
              </a:rPr>
              <a:t> 40.11</a:t>
            </a:r>
            <a:r>
              <a:rPr lang="hr-HR" sz="1100" dirty="0">
                <a:latin typeface="Lucida Console"/>
                <a:cs typeface="Lucida Console"/>
              </a:rPr>
              <a:t> </a:t>
            </a:r>
            <a:r>
              <a:rPr lang="hr-HR" sz="1100" dirty="0" smtClean="0">
                <a:latin typeface="Lucida Console"/>
                <a:cs typeface="Lucida Console"/>
              </a:rPr>
              <a:t> 14.11	  4.60 	Ecuadortelecom, EC</a:t>
            </a:r>
          </a:p>
          <a:p>
            <a:pPr marL="0" indent="0">
              <a:spcBef>
                <a:spcPts val="200"/>
              </a:spcBef>
              <a:buNone/>
            </a:pPr>
            <a:r>
              <a:rPr lang="hr-HR" sz="1100" dirty="0" smtClean="0">
                <a:latin typeface="Lucida Console"/>
                <a:cs typeface="Lucida Console"/>
              </a:rPr>
              <a:t>22  AS12301 6,885	42.96</a:t>
            </a:r>
            <a:r>
              <a:rPr lang="hr-HR" sz="1100" dirty="0">
                <a:latin typeface="Lucida Console"/>
                <a:cs typeface="Lucida Console"/>
              </a:rPr>
              <a:t> </a:t>
            </a:r>
            <a:r>
              <a:rPr lang="hr-HR" sz="1100" dirty="0" smtClean="0">
                <a:latin typeface="Lucida Console"/>
                <a:cs typeface="Lucida Console"/>
              </a:rPr>
              <a:t>  3.59</a:t>
            </a:r>
            <a:r>
              <a:rPr lang="hr-HR" sz="1100" dirty="0">
                <a:latin typeface="Lucida Console"/>
                <a:cs typeface="Lucida Console"/>
              </a:rPr>
              <a:t> </a:t>
            </a:r>
            <a:r>
              <a:rPr lang="hr-HR" sz="1100" dirty="0" smtClean="0">
                <a:latin typeface="Lucida Console"/>
                <a:cs typeface="Lucida Console"/>
              </a:rPr>
              <a:t> 53.45	  5.71 	Invitel Tavkozlesi HU</a:t>
            </a:r>
          </a:p>
          <a:p>
            <a:pPr marL="0" indent="0">
              <a:spcBef>
                <a:spcPts val="200"/>
              </a:spcBef>
              <a:buNone/>
            </a:pPr>
            <a:r>
              <a:rPr lang="hr-HR" sz="1100" dirty="0" smtClean="0">
                <a:latin typeface="Lucida Console"/>
                <a:cs typeface="Lucida Console"/>
              </a:rPr>
              <a:t>23  AS4230	 1,327	37.91</a:t>
            </a:r>
            <a:r>
              <a:rPr lang="hr-HR" sz="1100" dirty="0">
                <a:latin typeface="Lucida Console"/>
                <a:cs typeface="Lucida Console"/>
              </a:rPr>
              <a:t> </a:t>
            </a:r>
            <a:r>
              <a:rPr lang="hr-HR" sz="1100" dirty="0" smtClean="0">
                <a:latin typeface="Lucida Console"/>
                <a:cs typeface="Lucida Console"/>
              </a:rPr>
              <a:t> 17.48</a:t>
            </a:r>
            <a:r>
              <a:rPr lang="hr-HR" sz="1100" dirty="0">
                <a:latin typeface="Lucida Console"/>
                <a:cs typeface="Lucida Console"/>
              </a:rPr>
              <a:t> </a:t>
            </a:r>
            <a:r>
              <a:rPr lang="hr-HR" sz="1100" dirty="0" smtClean="0">
                <a:latin typeface="Lucida Console"/>
                <a:cs typeface="Lucida Console"/>
              </a:rPr>
              <a:t> 44.61	 59.44 	EMBRATEL-EMPRESA, BR</a:t>
            </a:r>
          </a:p>
          <a:p>
            <a:pPr marL="0" indent="0">
              <a:spcBef>
                <a:spcPts val="200"/>
              </a:spcBef>
              <a:buNone/>
            </a:pPr>
            <a:r>
              <a:rPr lang="hr-HR" sz="1100" dirty="0" smtClean="0">
                <a:latin typeface="Lucida Console"/>
                <a:cs typeface="Lucida Console"/>
              </a:rPr>
              <a:t>24  AS34170 1,169	36.36</a:t>
            </a:r>
            <a:r>
              <a:rPr lang="hr-HR" sz="1100" dirty="0">
                <a:latin typeface="Lucida Console"/>
                <a:cs typeface="Lucida Console"/>
              </a:rPr>
              <a:t> </a:t>
            </a:r>
            <a:r>
              <a:rPr lang="hr-HR" sz="1100" dirty="0" smtClean="0">
                <a:latin typeface="Lucida Console"/>
                <a:cs typeface="Lucida Console"/>
              </a:rPr>
              <a:t> 55.18   8.47	 72.00 	AZTELEKOM Azerbaijan Tele, AZ</a:t>
            </a:r>
          </a:p>
          <a:p>
            <a:pPr marL="0" indent="0">
              <a:spcBef>
                <a:spcPts val="200"/>
              </a:spcBef>
              <a:buNone/>
            </a:pPr>
            <a:r>
              <a:rPr lang="hr-HR" sz="1100" dirty="0" smtClean="0">
                <a:latin typeface="Lucida Console"/>
                <a:cs typeface="Lucida Console"/>
              </a:rPr>
              <a:t>25  AS7552	 3,708	35.92</a:t>
            </a:r>
            <a:r>
              <a:rPr lang="hr-HR" sz="1100" dirty="0">
                <a:latin typeface="Lucida Console"/>
                <a:cs typeface="Lucida Console"/>
              </a:rPr>
              <a:t> </a:t>
            </a:r>
            <a:r>
              <a:rPr lang="hr-HR" sz="1100" dirty="0" smtClean="0">
                <a:latin typeface="Lucida Console"/>
                <a:cs typeface="Lucida Console"/>
              </a:rPr>
              <a:t>  5.02</a:t>
            </a:r>
            <a:r>
              <a:rPr lang="hr-HR" sz="1100" dirty="0">
                <a:latin typeface="Lucida Console"/>
                <a:cs typeface="Lucida Console"/>
              </a:rPr>
              <a:t> </a:t>
            </a:r>
            <a:r>
              <a:rPr lang="hr-HR" sz="1100" dirty="0" smtClean="0">
                <a:latin typeface="Lucida Console"/>
                <a:cs typeface="Lucida Console"/>
              </a:rPr>
              <a:t> 59.06	 96.47 	Vietel, VN</a:t>
            </a:r>
          </a:p>
          <a:p>
            <a:pPr marL="0" indent="0">
              <a:spcBef>
                <a:spcPts val="200"/>
              </a:spcBef>
              <a:buNone/>
            </a:pPr>
            <a:endParaRPr lang="en-US" sz="1100" dirty="0">
              <a:latin typeface="Lucida Console"/>
              <a:cs typeface="Lucida Console"/>
            </a:endParaRPr>
          </a:p>
        </p:txBody>
      </p:sp>
      <p:sp>
        <p:nvSpPr>
          <p:cNvPr id="4" name="Rectangular Callout 3"/>
          <p:cNvSpPr/>
          <p:nvPr/>
        </p:nvSpPr>
        <p:spPr>
          <a:xfrm>
            <a:off x="273437" y="1623938"/>
            <a:ext cx="1779770" cy="1529280"/>
          </a:xfrm>
          <a:prstGeom prst="wedgeRectCallout">
            <a:avLst>
              <a:gd name="adj1" fmla="val 66340"/>
              <a:gd name="adj2" fmla="val -59219"/>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appear to use DNSSEC-validating resolvers</a:t>
            </a:r>
            <a:endParaRPr lang="en-US" sz="1600" i="1" dirty="0">
              <a:solidFill>
                <a:schemeClr val="accent6">
                  <a:lumMod val="50000"/>
                </a:schemeClr>
              </a:solidFill>
              <a:cs typeface="AhnbergHand"/>
            </a:endParaRPr>
          </a:p>
        </p:txBody>
      </p:sp>
      <p:sp>
        <p:nvSpPr>
          <p:cNvPr id="5" name="Rectangular Callout 4"/>
          <p:cNvSpPr/>
          <p:nvPr/>
        </p:nvSpPr>
        <p:spPr>
          <a:xfrm>
            <a:off x="1691680" y="3789040"/>
            <a:ext cx="2111208" cy="1696560"/>
          </a:xfrm>
          <a:prstGeom prst="wedgeRectCallout">
            <a:avLst>
              <a:gd name="adj1" fmla="val 6458"/>
              <a:gd name="adj2" fmla="val -191645"/>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a mix of DNSSEC-validating resolvers and non-validating resolvers</a:t>
            </a:r>
            <a:endParaRPr lang="en-US" sz="1600" i="1" dirty="0">
              <a:solidFill>
                <a:schemeClr val="accent6">
                  <a:lumMod val="50000"/>
                </a:schemeClr>
              </a:solidFill>
              <a:cs typeface="AhnbergHand"/>
            </a:endParaRPr>
          </a:p>
        </p:txBody>
      </p:sp>
      <p:sp>
        <p:nvSpPr>
          <p:cNvPr id="6" name="Rectangular Callout 5"/>
          <p:cNvSpPr/>
          <p:nvPr/>
        </p:nvSpPr>
        <p:spPr>
          <a:xfrm>
            <a:off x="3995936" y="3501008"/>
            <a:ext cx="2111208" cy="1250400"/>
          </a:xfrm>
          <a:prstGeom prst="wedgeRectCallout">
            <a:avLst>
              <a:gd name="adj1" fmla="val -70388"/>
              <a:gd name="adj2" fmla="val -214256"/>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non-validating resolvers</a:t>
            </a:r>
            <a:endParaRPr lang="en-US" sz="1600" i="1" dirty="0">
              <a:solidFill>
                <a:schemeClr val="accent6">
                  <a:lumMod val="50000"/>
                </a:schemeClr>
              </a:solidFill>
              <a:cs typeface="AhnbergHand"/>
            </a:endParaRPr>
          </a:p>
        </p:txBody>
      </p:sp>
      <p:sp>
        <p:nvSpPr>
          <p:cNvPr id="7" name="Rectangular Callout 6"/>
          <p:cNvSpPr/>
          <p:nvPr/>
        </p:nvSpPr>
        <p:spPr>
          <a:xfrm>
            <a:off x="6300192" y="1916832"/>
            <a:ext cx="1779770" cy="1529280"/>
          </a:xfrm>
          <a:prstGeom prst="wedgeRectCallout">
            <a:avLst>
              <a:gd name="adj1" fmla="val -164377"/>
              <a:gd name="adj2" fmla="val -80468"/>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validating clients who exclusively use Google’s P-DNS</a:t>
            </a:r>
            <a:endParaRPr lang="en-US" sz="1600" i="1" dirty="0">
              <a:solidFill>
                <a:schemeClr val="accent6">
                  <a:lumMod val="50000"/>
                </a:schemeClr>
              </a:solidFill>
              <a:cs typeface="AhnbergHand"/>
            </a:endParaRPr>
          </a:p>
        </p:txBody>
      </p:sp>
    </p:spTree>
    <p:extLst>
      <p:ext uri="{BB962C8B-B14F-4D97-AF65-F5344CB8AC3E}">
        <p14:creationId xmlns:p14="http://schemas.microsoft.com/office/powerpoint/2010/main" val="20441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a:t>
            </a:r>
            <a:r>
              <a:rPr lang="en-US" baseline="0" dirty="0" smtClean="0"/>
              <a:t> by Networks – the Top 25</a:t>
            </a:r>
            <a:endParaRPr lang="en-US" dirty="0"/>
          </a:p>
        </p:txBody>
      </p:sp>
      <p:sp>
        <p:nvSpPr>
          <p:cNvPr id="3" name="Content Placeholder 2"/>
          <p:cNvSpPr>
            <a:spLocks noGrp="1"/>
          </p:cNvSpPr>
          <p:nvPr>
            <p:ph idx="1"/>
          </p:nvPr>
        </p:nvSpPr>
        <p:spPr>
          <a:xfrm>
            <a:off x="251520" y="1196752"/>
            <a:ext cx="8890225" cy="4525963"/>
          </a:xfrm>
        </p:spPr>
        <p:txBody>
          <a:bodyPr>
            <a:noAutofit/>
          </a:bodyPr>
          <a:lstStyle/>
          <a:p>
            <a:pPr marL="0" indent="0">
              <a:spcBef>
                <a:spcPts val="200"/>
              </a:spcBef>
              <a:buNone/>
            </a:pPr>
            <a:r>
              <a:rPr lang="hr-HR" sz="1100" b="1" dirty="0" smtClean="0">
                <a:solidFill>
                  <a:srgbClr val="0000FF"/>
                </a:solidFill>
                <a:latin typeface="Lucida Console"/>
                <a:cs typeface="Lucida Console"/>
              </a:rPr>
              <a:t>Rank  AS	  Count	  % D</a:t>
            </a:r>
            <a:r>
              <a:rPr lang="hr-HR" sz="1100" b="1" dirty="0">
                <a:solidFill>
                  <a:srgbClr val="0000FF"/>
                </a:solidFill>
                <a:latin typeface="Lucida Console"/>
                <a:cs typeface="Lucida Console"/>
              </a:rPr>
              <a:t> </a:t>
            </a:r>
            <a:r>
              <a:rPr lang="hr-HR" sz="1100" b="1" dirty="0" smtClean="0">
                <a:solidFill>
                  <a:srgbClr val="0000FF"/>
                </a:solidFill>
                <a:latin typeface="Lucida Console"/>
                <a:cs typeface="Lucida Console"/>
              </a:rPr>
              <a:t>   %x </a:t>
            </a:r>
            <a:r>
              <a:rPr lang="hr-HR" sz="1100" b="1" dirty="0">
                <a:solidFill>
                  <a:srgbClr val="0000FF"/>
                </a:solidFill>
                <a:latin typeface="Lucida Console"/>
                <a:cs typeface="Lucida Console"/>
              </a:rPr>
              <a:t> </a:t>
            </a:r>
            <a:r>
              <a:rPr lang="hr-HR" sz="1100" b="1" dirty="0" smtClean="0">
                <a:solidFill>
                  <a:srgbClr val="0000FF"/>
                </a:solidFill>
                <a:latin typeface="Lucida Console"/>
                <a:cs typeface="Lucida Console"/>
              </a:rPr>
              <a:t>   %A	   %G	AS Name</a:t>
            </a:r>
          </a:p>
          <a:p>
            <a:pPr marL="0" indent="0">
              <a:spcBef>
                <a:spcPts val="200"/>
              </a:spcBef>
              <a:buNone/>
            </a:pPr>
            <a:r>
              <a:rPr lang="hr-HR" sz="1100" dirty="0" smtClean="0">
                <a:latin typeface="Lucida Console"/>
                <a:cs typeface="Lucida Console"/>
              </a:rPr>
              <a:t> 1  AS39651    710	98.73</a:t>
            </a:r>
            <a:r>
              <a:rPr lang="hr-HR" sz="1100" dirty="0">
                <a:latin typeface="Lucida Console"/>
                <a:cs typeface="Lucida Console"/>
              </a:rPr>
              <a:t> </a:t>
            </a:r>
            <a:r>
              <a:rPr lang="hr-HR" sz="1100" dirty="0" smtClean="0">
                <a:latin typeface="Lucida Console"/>
                <a:cs typeface="Lucida Console"/>
              </a:rPr>
              <a:t>  0.14</a:t>
            </a:r>
            <a:r>
              <a:rPr lang="hr-HR" sz="1100" dirty="0">
                <a:latin typeface="Lucida Console"/>
                <a:cs typeface="Lucida Console"/>
              </a:rPr>
              <a:t> </a:t>
            </a:r>
            <a:r>
              <a:rPr lang="hr-HR" sz="1100" dirty="0" smtClean="0">
                <a:latin typeface="Lucida Console"/>
                <a:cs typeface="Lucida Console"/>
              </a:rPr>
              <a:t>  1.13	  0.71 	Com Hem, SE</a:t>
            </a:r>
          </a:p>
          <a:p>
            <a:pPr marL="0" indent="0">
              <a:spcBef>
                <a:spcPts val="200"/>
              </a:spcBef>
              <a:buNone/>
            </a:pPr>
            <a:r>
              <a:rPr lang="hr-HR" sz="1100" dirty="0" smtClean="0">
                <a:latin typeface="Lucida Console"/>
                <a:cs typeface="Lucida Console"/>
              </a:rPr>
              <a:t> 2  AS27831    627	97.77</a:t>
            </a:r>
            <a:r>
              <a:rPr lang="hr-HR" sz="1100" dirty="0">
                <a:latin typeface="Lucida Console"/>
                <a:cs typeface="Lucida Console"/>
              </a:rPr>
              <a:t> </a:t>
            </a:r>
            <a:r>
              <a:rPr lang="hr-HR" sz="1100" dirty="0" smtClean="0">
                <a:latin typeface="Lucida Console"/>
                <a:cs typeface="Lucida Console"/>
              </a:rPr>
              <a:t>  2.23</a:t>
            </a:r>
            <a:r>
              <a:rPr lang="hr-HR" sz="1100" dirty="0">
                <a:latin typeface="Lucida Console"/>
                <a:cs typeface="Lucida Console"/>
              </a:rPr>
              <a:t> </a:t>
            </a:r>
            <a:r>
              <a:rPr lang="hr-HR" sz="1100" dirty="0" smtClean="0">
                <a:latin typeface="Lucida Console"/>
                <a:cs typeface="Lucida Console"/>
              </a:rPr>
              <a:t>  0.00	  0.49 	Colombia Movil,CO</a:t>
            </a:r>
          </a:p>
          <a:p>
            <a:pPr marL="0" indent="0">
              <a:spcBef>
                <a:spcPts val="200"/>
              </a:spcBef>
              <a:buNone/>
            </a:pPr>
            <a:r>
              <a:rPr lang="hr-HR" sz="1100" dirty="0" smtClean="0">
                <a:latin typeface="Lucida Console"/>
                <a:cs typeface="Lucida Console"/>
              </a:rPr>
              <a:t> 3  AS12912  1,486	97.71</a:t>
            </a:r>
            <a:r>
              <a:rPr lang="hr-HR" sz="1100" dirty="0">
                <a:latin typeface="Lucida Console"/>
                <a:cs typeface="Lucida Console"/>
              </a:rPr>
              <a:t> </a:t>
            </a:r>
            <a:r>
              <a:rPr lang="hr-HR" sz="1100" dirty="0" smtClean="0">
                <a:latin typeface="Lucida Console"/>
                <a:cs typeface="Lucida Console"/>
              </a:rPr>
              <a:t>  1.14</a:t>
            </a:r>
            <a:r>
              <a:rPr lang="hr-HR" sz="1100" dirty="0">
                <a:latin typeface="Lucida Console"/>
                <a:cs typeface="Lucida Console"/>
              </a:rPr>
              <a:t> </a:t>
            </a:r>
            <a:r>
              <a:rPr lang="hr-HR" sz="1100" dirty="0" smtClean="0">
                <a:latin typeface="Lucida Console"/>
                <a:cs typeface="Lucida Console"/>
              </a:rPr>
              <a:t>  1.14	  2.34 	ERA Polska Telefonia, PL</a:t>
            </a:r>
          </a:p>
          <a:p>
            <a:pPr marL="0" indent="0">
              <a:spcBef>
                <a:spcPts val="200"/>
              </a:spcBef>
              <a:buNone/>
            </a:pPr>
            <a:r>
              <a:rPr lang="hr-HR" sz="1100" dirty="0" smtClean="0">
                <a:latin typeface="Lucida Console"/>
                <a:cs typeface="Lucida Console"/>
              </a:rPr>
              <a:t> 4  AS34779    834	96.76</a:t>
            </a:r>
            <a:r>
              <a:rPr lang="hr-HR" sz="1100" dirty="0">
                <a:latin typeface="Lucida Console"/>
                <a:cs typeface="Lucida Console"/>
              </a:rPr>
              <a:t> </a:t>
            </a:r>
            <a:r>
              <a:rPr lang="hr-HR" sz="1100" dirty="0" smtClean="0">
                <a:latin typeface="Lucida Console"/>
                <a:cs typeface="Lucida Console"/>
              </a:rPr>
              <a:t>  0.84</a:t>
            </a:r>
            <a:r>
              <a:rPr lang="hr-HR" sz="1100" dirty="0">
                <a:latin typeface="Lucida Console"/>
                <a:cs typeface="Lucida Console"/>
              </a:rPr>
              <a:t> </a:t>
            </a:r>
            <a:r>
              <a:rPr lang="hr-HR" sz="1100" dirty="0" smtClean="0">
                <a:latin typeface="Lucida Console"/>
                <a:cs typeface="Lucida Console"/>
              </a:rPr>
              <a:t>  2.40	  1.24 	T-2 Slovenia, SI</a:t>
            </a:r>
          </a:p>
          <a:p>
            <a:pPr marL="0" indent="0">
              <a:spcBef>
                <a:spcPts val="200"/>
              </a:spcBef>
              <a:buNone/>
            </a:pPr>
            <a:r>
              <a:rPr lang="hr-HR" sz="1100" dirty="0" smtClean="0">
                <a:latin typeface="Lucida Console"/>
                <a:cs typeface="Lucida Console"/>
              </a:rPr>
              <a:t> 5  AS29562    582	96.74</a:t>
            </a:r>
            <a:r>
              <a:rPr lang="hr-HR" sz="1100" dirty="0">
                <a:latin typeface="Lucida Console"/>
                <a:cs typeface="Lucida Console"/>
              </a:rPr>
              <a:t> </a:t>
            </a:r>
            <a:r>
              <a:rPr lang="hr-HR" sz="1100" dirty="0" smtClean="0">
                <a:latin typeface="Lucida Console"/>
                <a:cs typeface="Lucida Console"/>
              </a:rPr>
              <a:t>  0.86</a:t>
            </a:r>
            <a:r>
              <a:rPr lang="hr-HR" sz="1100" dirty="0">
                <a:latin typeface="Lucida Console"/>
                <a:cs typeface="Lucida Console"/>
              </a:rPr>
              <a:t> </a:t>
            </a:r>
            <a:r>
              <a:rPr lang="hr-HR" sz="1100" dirty="0" smtClean="0">
                <a:latin typeface="Lucida Console"/>
                <a:cs typeface="Lucida Console"/>
              </a:rPr>
              <a:t>  2.41	  1.07 	Kabel BW GmbH, DE</a:t>
            </a:r>
          </a:p>
          <a:p>
            <a:pPr marL="0" indent="0">
              <a:spcBef>
                <a:spcPts val="200"/>
              </a:spcBef>
              <a:buNone/>
            </a:pPr>
            <a:r>
              <a:rPr lang="hr-HR" sz="1100" dirty="0" smtClean="0">
                <a:latin typeface="Lucida Console"/>
                <a:cs typeface="Lucida Console"/>
              </a:rPr>
              <a:t> 6  AS5603	  1,372	96.72</a:t>
            </a:r>
            <a:r>
              <a:rPr lang="hr-HR" sz="1100" dirty="0">
                <a:latin typeface="Lucida Console"/>
                <a:cs typeface="Lucida Console"/>
              </a:rPr>
              <a:t> </a:t>
            </a:r>
            <a:r>
              <a:rPr lang="hr-HR" sz="1100" dirty="0" smtClean="0">
                <a:latin typeface="Lucida Console"/>
                <a:cs typeface="Lucida Console"/>
              </a:rPr>
              <a:t>  0.87   2.41	  0.53 	Telekom Slovenije, SI</a:t>
            </a:r>
          </a:p>
          <a:p>
            <a:pPr marL="0" indent="0">
              <a:spcBef>
                <a:spcPts val="200"/>
              </a:spcBef>
              <a:buNone/>
            </a:pPr>
            <a:r>
              <a:rPr lang="hr-HR" sz="1100" dirty="0" smtClean="0">
                <a:latin typeface="Lucida Console"/>
                <a:cs typeface="Lucida Console"/>
              </a:rPr>
              <a:t> 7  AS198471   730	96.44</a:t>
            </a:r>
            <a:r>
              <a:rPr lang="hr-HR" sz="1100" dirty="0">
                <a:latin typeface="Lucida Console"/>
                <a:cs typeface="Lucida Console"/>
              </a:rPr>
              <a:t> </a:t>
            </a:r>
            <a:r>
              <a:rPr lang="hr-HR" sz="1100" dirty="0" smtClean="0">
                <a:latin typeface="Lucida Console"/>
                <a:cs typeface="Lucida Console"/>
              </a:rPr>
              <a:t>  1.10</a:t>
            </a:r>
            <a:r>
              <a:rPr lang="hr-HR" sz="1100" dirty="0">
                <a:latin typeface="Lucida Console"/>
                <a:cs typeface="Lucida Console"/>
              </a:rPr>
              <a:t> </a:t>
            </a:r>
            <a:r>
              <a:rPr lang="hr-HR" sz="1100" dirty="0" smtClean="0">
                <a:latin typeface="Lucida Console"/>
                <a:cs typeface="Lucida Console"/>
              </a:rPr>
              <a:t>  2.47 	 99.86 	Linkem spa, IT</a:t>
            </a:r>
          </a:p>
          <a:p>
            <a:pPr marL="0" indent="0">
              <a:spcBef>
                <a:spcPts val="200"/>
              </a:spcBef>
              <a:buNone/>
            </a:pPr>
            <a:r>
              <a:rPr lang="hr-HR" sz="1100" dirty="0" smtClean="0">
                <a:latin typeface="Lucida Console"/>
                <a:cs typeface="Lucida Console"/>
              </a:rPr>
              <a:t> 8  AS719	    583	96.05</a:t>
            </a:r>
            <a:r>
              <a:rPr lang="hr-HR" sz="1100" dirty="0">
                <a:latin typeface="Lucida Console"/>
                <a:cs typeface="Lucida Console"/>
              </a:rPr>
              <a:t> </a:t>
            </a:r>
            <a:r>
              <a:rPr lang="hr-HR" sz="1100" dirty="0" smtClean="0">
                <a:latin typeface="Lucida Console"/>
                <a:cs typeface="Lucida Console"/>
              </a:rPr>
              <a:t>  0.69</a:t>
            </a:r>
            <a:r>
              <a:rPr lang="hr-HR" sz="1100" dirty="0">
                <a:latin typeface="Lucida Console"/>
                <a:cs typeface="Lucida Console"/>
              </a:rPr>
              <a:t> </a:t>
            </a:r>
            <a:r>
              <a:rPr lang="hr-HR" sz="1100" dirty="0" smtClean="0">
                <a:latin typeface="Lucida Console"/>
                <a:cs typeface="Lucida Console"/>
              </a:rPr>
              <a:t>  3.26	  1.07 	Elisa Oyj, EU</a:t>
            </a:r>
          </a:p>
          <a:p>
            <a:pPr marL="0" indent="0">
              <a:spcBef>
                <a:spcPts val="200"/>
              </a:spcBef>
              <a:buNone/>
            </a:pPr>
            <a:r>
              <a:rPr lang="hr-HR" sz="1100" dirty="0" smtClean="0">
                <a:latin typeface="Lucida Console"/>
                <a:cs typeface="Lucida Console"/>
              </a:rPr>
              <a:t> 9  AS5466	  2,093	94.70</a:t>
            </a:r>
            <a:r>
              <a:rPr lang="hr-HR" sz="1100" dirty="0">
                <a:latin typeface="Lucida Console"/>
                <a:cs typeface="Lucida Console"/>
              </a:rPr>
              <a:t> </a:t>
            </a:r>
            <a:r>
              <a:rPr lang="hr-HR" sz="1100" dirty="0" smtClean="0">
                <a:latin typeface="Lucida Console"/>
                <a:cs typeface="Lucida Console"/>
              </a:rPr>
              <a:t>  1.53</a:t>
            </a:r>
            <a:r>
              <a:rPr lang="hr-HR" sz="1100" dirty="0">
                <a:latin typeface="Lucida Console"/>
                <a:cs typeface="Lucida Console"/>
              </a:rPr>
              <a:t> </a:t>
            </a:r>
            <a:r>
              <a:rPr lang="hr-HR" sz="1100" dirty="0" smtClean="0">
                <a:latin typeface="Lucida Console"/>
                <a:cs typeface="Lucida Console"/>
              </a:rPr>
              <a:t>  3.77	  1.21 	Eircom, IE</a:t>
            </a:r>
          </a:p>
          <a:p>
            <a:pPr marL="0" indent="0">
              <a:spcBef>
                <a:spcPts val="200"/>
              </a:spcBef>
              <a:buNone/>
            </a:pPr>
            <a:r>
              <a:rPr lang="hr-HR" sz="1100" dirty="0" smtClean="0">
                <a:latin typeface="Lucida Console"/>
                <a:cs typeface="Lucida Console"/>
              </a:rPr>
              <a:t>10  AS6849	  4,596	92.43</a:t>
            </a:r>
            <a:r>
              <a:rPr lang="hr-HR" sz="1100" dirty="0">
                <a:latin typeface="Lucida Console"/>
                <a:cs typeface="Lucida Console"/>
              </a:rPr>
              <a:t> </a:t>
            </a:r>
            <a:r>
              <a:rPr lang="hr-HR" sz="1100" dirty="0" smtClean="0">
                <a:latin typeface="Lucida Console"/>
                <a:cs typeface="Lucida Console"/>
              </a:rPr>
              <a:t>  2.15</a:t>
            </a:r>
            <a:r>
              <a:rPr lang="hr-HR" sz="1100" dirty="0">
                <a:latin typeface="Lucida Console"/>
                <a:cs typeface="Lucida Console"/>
              </a:rPr>
              <a:t> </a:t>
            </a:r>
            <a:r>
              <a:rPr lang="hr-HR" sz="1100" dirty="0" smtClean="0">
                <a:latin typeface="Lucida Console"/>
                <a:cs typeface="Lucida Console"/>
              </a:rPr>
              <a:t>  5.42	  3.55 	UKRTELECOM, UA</a:t>
            </a:r>
          </a:p>
          <a:p>
            <a:pPr marL="0" indent="0">
              <a:spcBef>
                <a:spcPts val="200"/>
              </a:spcBef>
              <a:buNone/>
            </a:pPr>
            <a:r>
              <a:rPr lang="hr-HR" sz="1100" dirty="0" smtClean="0">
                <a:latin typeface="Lucida Console"/>
                <a:cs typeface="Lucida Console"/>
              </a:rPr>
              <a:t>11  AS3301	  1,445	91.56</a:t>
            </a:r>
            <a:r>
              <a:rPr lang="hr-HR" sz="1100" dirty="0">
                <a:latin typeface="Lucida Console"/>
                <a:cs typeface="Lucida Console"/>
              </a:rPr>
              <a:t> </a:t>
            </a:r>
            <a:r>
              <a:rPr lang="hr-HR" sz="1100" dirty="0" smtClean="0">
                <a:latin typeface="Lucida Console"/>
                <a:cs typeface="Lucida Console"/>
              </a:rPr>
              <a:t>  1.45</a:t>
            </a:r>
            <a:r>
              <a:rPr lang="hr-HR" sz="1100" dirty="0">
                <a:latin typeface="Lucida Console"/>
                <a:cs typeface="Lucida Console"/>
              </a:rPr>
              <a:t> </a:t>
            </a:r>
            <a:r>
              <a:rPr lang="hr-HR" sz="1100" dirty="0" smtClean="0">
                <a:latin typeface="Lucida Console"/>
                <a:cs typeface="Lucida Console"/>
              </a:rPr>
              <a:t>  6.99	  1.44 	TeliaSonera, SE</a:t>
            </a:r>
          </a:p>
          <a:p>
            <a:pPr marL="0" indent="0">
              <a:spcBef>
                <a:spcPts val="200"/>
              </a:spcBef>
              <a:buNone/>
            </a:pPr>
            <a:r>
              <a:rPr lang="hr-HR" sz="1100" dirty="0" smtClean="0">
                <a:latin typeface="Lucida Console"/>
                <a:cs typeface="Lucida Console"/>
              </a:rPr>
              <a:t>12  AS5610	  6,889	90.58</a:t>
            </a:r>
            <a:r>
              <a:rPr lang="hr-HR" sz="1100" dirty="0">
                <a:latin typeface="Lucida Console"/>
                <a:cs typeface="Lucida Console"/>
              </a:rPr>
              <a:t> </a:t>
            </a:r>
            <a:r>
              <a:rPr lang="hr-HR" sz="1100" dirty="0" smtClean="0">
                <a:latin typeface="Lucida Console"/>
                <a:cs typeface="Lucida Console"/>
              </a:rPr>
              <a:t>  2.48</a:t>
            </a:r>
            <a:r>
              <a:rPr lang="hr-HR" sz="1100" dirty="0">
                <a:latin typeface="Lucida Console"/>
                <a:cs typeface="Lucida Console"/>
              </a:rPr>
              <a:t> </a:t>
            </a:r>
            <a:r>
              <a:rPr lang="hr-HR" sz="1100" dirty="0" smtClean="0">
                <a:latin typeface="Lucida Console"/>
                <a:cs typeface="Lucida Console"/>
              </a:rPr>
              <a:t>  6.94	  4.97 	TO2 Telefonica Czech Rep., CZ</a:t>
            </a:r>
          </a:p>
          <a:p>
            <a:pPr marL="0" indent="0">
              <a:spcBef>
                <a:spcPts val="200"/>
              </a:spcBef>
              <a:buNone/>
            </a:pPr>
            <a:r>
              <a:rPr lang="hr-HR" sz="1100" dirty="0" smtClean="0">
                <a:latin typeface="Lucida Console"/>
                <a:cs typeface="Lucida Console"/>
              </a:rPr>
              <a:t>13  AS7922	 24,129	89.57</a:t>
            </a:r>
            <a:r>
              <a:rPr lang="hr-HR" sz="1100" dirty="0">
                <a:latin typeface="Lucida Console"/>
                <a:cs typeface="Lucida Console"/>
              </a:rPr>
              <a:t> </a:t>
            </a:r>
            <a:r>
              <a:rPr lang="hr-HR" sz="1100" dirty="0" smtClean="0">
                <a:latin typeface="Lucida Console"/>
                <a:cs typeface="Lucida Console"/>
              </a:rPr>
              <a:t>  2.07</a:t>
            </a:r>
            <a:r>
              <a:rPr lang="hr-HR" sz="1100" dirty="0">
                <a:latin typeface="Lucida Console"/>
                <a:cs typeface="Lucida Console"/>
              </a:rPr>
              <a:t> </a:t>
            </a:r>
            <a:r>
              <a:rPr lang="hr-HR" sz="1100" dirty="0" smtClean="0">
                <a:latin typeface="Lucida Console"/>
                <a:cs typeface="Lucida Console"/>
              </a:rPr>
              <a:t>  8.36	  1.09 	Comcast Cable, US</a:t>
            </a:r>
          </a:p>
          <a:p>
            <a:pPr marL="0" indent="0">
              <a:spcBef>
                <a:spcPts val="200"/>
              </a:spcBef>
              <a:buNone/>
            </a:pPr>
            <a:r>
              <a:rPr lang="hr-HR" sz="1100" dirty="0" smtClean="0">
                <a:latin typeface="Lucida Console"/>
                <a:cs typeface="Lucida Console"/>
              </a:rPr>
              <a:t>14  AS22047 15,274	88.61</a:t>
            </a:r>
            <a:r>
              <a:rPr lang="hr-HR" sz="1100" dirty="0">
                <a:latin typeface="Lucida Console"/>
                <a:cs typeface="Lucida Console"/>
              </a:rPr>
              <a:t> </a:t>
            </a:r>
            <a:r>
              <a:rPr lang="hr-HR" sz="1100" dirty="0" smtClean="0">
                <a:latin typeface="Lucida Console"/>
                <a:cs typeface="Lucida Console"/>
              </a:rPr>
              <a:t>  9.68</a:t>
            </a:r>
            <a:r>
              <a:rPr lang="hr-HR" sz="1100" dirty="0">
                <a:latin typeface="Lucida Console"/>
                <a:cs typeface="Lucida Console"/>
              </a:rPr>
              <a:t> </a:t>
            </a:r>
            <a:r>
              <a:rPr lang="hr-HR" sz="1100" dirty="0" smtClean="0">
                <a:latin typeface="Lucida Console"/>
                <a:cs typeface="Lucida Console"/>
              </a:rPr>
              <a:t>  1.71	  1.12 	VTR BANDA ANCHA, CL</a:t>
            </a:r>
          </a:p>
          <a:p>
            <a:pPr marL="0" indent="0">
              <a:spcBef>
                <a:spcPts val="200"/>
              </a:spcBef>
              <a:buNone/>
            </a:pPr>
            <a:r>
              <a:rPr lang="hr-HR" sz="1100" dirty="0" smtClean="0">
                <a:latin typeface="Lucida Console"/>
                <a:cs typeface="Lucida Console"/>
              </a:rPr>
              <a:t>15  AS1257	    795	86.29</a:t>
            </a:r>
            <a:r>
              <a:rPr lang="hr-HR" sz="1100" dirty="0">
                <a:latin typeface="Lucida Console"/>
                <a:cs typeface="Lucida Console"/>
              </a:rPr>
              <a:t> </a:t>
            </a:r>
            <a:r>
              <a:rPr lang="hr-HR" sz="1100" dirty="0" smtClean="0">
                <a:latin typeface="Lucida Console"/>
                <a:cs typeface="Lucida Console"/>
              </a:rPr>
              <a:t>  1.38</a:t>
            </a:r>
            <a:r>
              <a:rPr lang="hr-HR" sz="1100" dirty="0">
                <a:latin typeface="Lucida Console"/>
                <a:cs typeface="Lucida Console"/>
              </a:rPr>
              <a:t> </a:t>
            </a:r>
            <a:r>
              <a:rPr lang="hr-HR" sz="1100" dirty="0" smtClean="0">
                <a:latin typeface="Lucida Console"/>
                <a:cs typeface="Lucida Console"/>
              </a:rPr>
              <a:t> 12.33	  1.60 	TELE2, SE</a:t>
            </a:r>
          </a:p>
          <a:p>
            <a:pPr marL="0" indent="0">
              <a:spcBef>
                <a:spcPts val="200"/>
              </a:spcBef>
              <a:buNone/>
            </a:pPr>
            <a:r>
              <a:rPr lang="hr-HR" sz="1100" dirty="0" smtClean="0">
                <a:latin typeface="Lucida Console"/>
                <a:cs typeface="Lucida Console"/>
              </a:rPr>
              <a:t>16  AS38511  1,221	79.36</a:t>
            </a:r>
            <a:r>
              <a:rPr lang="hr-HR" sz="1100" dirty="0">
                <a:latin typeface="Lucida Console"/>
                <a:cs typeface="Lucida Console"/>
              </a:rPr>
              <a:t> </a:t>
            </a:r>
            <a:r>
              <a:rPr lang="hr-HR" sz="1100" dirty="0" smtClean="0">
                <a:latin typeface="Lucida Console"/>
                <a:cs typeface="Lucida Console"/>
              </a:rPr>
              <a:t>  4.18</a:t>
            </a:r>
            <a:r>
              <a:rPr lang="hr-HR" sz="1100" dirty="0">
                <a:latin typeface="Lucida Console"/>
                <a:cs typeface="Lucida Console"/>
              </a:rPr>
              <a:t> </a:t>
            </a:r>
            <a:r>
              <a:rPr lang="hr-HR" sz="1100" dirty="0" smtClean="0">
                <a:latin typeface="Lucida Console"/>
                <a:cs typeface="Lucida Console"/>
              </a:rPr>
              <a:t> 16.46	 10.84 	PT Remala Abadi, ID</a:t>
            </a:r>
          </a:p>
          <a:p>
            <a:pPr marL="0" indent="0">
              <a:spcBef>
                <a:spcPts val="200"/>
              </a:spcBef>
              <a:buNone/>
            </a:pPr>
            <a:r>
              <a:rPr lang="hr-HR" sz="1100" dirty="0" smtClean="0">
                <a:latin typeface="Lucida Console"/>
                <a:cs typeface="Lucida Console"/>
              </a:rPr>
              <a:t>17  AS2519	    523	57.36</a:t>
            </a:r>
            <a:r>
              <a:rPr lang="hr-HR" sz="1100" dirty="0">
                <a:latin typeface="Lucida Console"/>
                <a:cs typeface="Lucida Console"/>
              </a:rPr>
              <a:t> </a:t>
            </a:r>
            <a:r>
              <a:rPr lang="hr-HR" sz="1100" dirty="0" smtClean="0">
                <a:latin typeface="Lucida Console"/>
                <a:cs typeface="Lucida Console"/>
              </a:rPr>
              <a:t>  3.82</a:t>
            </a:r>
            <a:r>
              <a:rPr lang="hr-HR" sz="1100" dirty="0">
                <a:latin typeface="Lucida Console"/>
                <a:cs typeface="Lucida Console"/>
              </a:rPr>
              <a:t> </a:t>
            </a:r>
            <a:r>
              <a:rPr lang="hr-HR" sz="1100" dirty="0" smtClean="0">
                <a:latin typeface="Lucida Console"/>
                <a:cs typeface="Lucida Console"/>
              </a:rPr>
              <a:t> 38.81	  0.67 	VECTANT, JP</a:t>
            </a:r>
          </a:p>
          <a:p>
            <a:pPr marL="0" indent="0">
              <a:spcBef>
                <a:spcPts val="200"/>
              </a:spcBef>
              <a:buNone/>
            </a:pPr>
            <a:r>
              <a:rPr lang="hr-HR" sz="1100" dirty="0" smtClean="0">
                <a:latin typeface="Lucida Console"/>
                <a:cs typeface="Lucida Console"/>
              </a:rPr>
              <a:t>18  AS1759	    562	51.78</a:t>
            </a:r>
            <a:r>
              <a:rPr lang="hr-HR" sz="1100" dirty="0">
                <a:latin typeface="Lucida Console"/>
                <a:cs typeface="Lucida Console"/>
              </a:rPr>
              <a:t> </a:t>
            </a:r>
            <a:r>
              <a:rPr lang="hr-HR" sz="1100" dirty="0" smtClean="0">
                <a:latin typeface="Lucida Console"/>
                <a:cs typeface="Lucida Console"/>
              </a:rPr>
              <a:t> 26.51</a:t>
            </a:r>
            <a:r>
              <a:rPr lang="hr-HR" sz="1100" dirty="0">
                <a:latin typeface="Lucida Console"/>
                <a:cs typeface="Lucida Console"/>
              </a:rPr>
              <a:t> </a:t>
            </a:r>
            <a:r>
              <a:rPr lang="hr-HR" sz="1100" dirty="0" smtClean="0">
                <a:latin typeface="Lucida Console"/>
                <a:cs typeface="Lucida Console"/>
              </a:rPr>
              <a:t> 21.71	  2.06 	TeliaSonera, FI</a:t>
            </a:r>
          </a:p>
          <a:p>
            <a:pPr marL="0" indent="0">
              <a:spcBef>
                <a:spcPts val="200"/>
              </a:spcBef>
              <a:buNone/>
            </a:pPr>
            <a:r>
              <a:rPr lang="hr-HR" sz="1100" dirty="0" smtClean="0">
                <a:latin typeface="Lucida Console"/>
                <a:cs typeface="Lucida Console"/>
              </a:rPr>
              <a:t>19  AS2819	    734	48.37</a:t>
            </a:r>
            <a:r>
              <a:rPr lang="hr-HR" sz="1100" dirty="0">
                <a:latin typeface="Lucida Console"/>
                <a:cs typeface="Lucida Console"/>
              </a:rPr>
              <a:t> </a:t>
            </a:r>
            <a:r>
              <a:rPr lang="hr-HR" sz="1100" dirty="0" smtClean="0">
                <a:latin typeface="Lucida Console"/>
                <a:cs typeface="Lucida Console"/>
              </a:rPr>
              <a:t> 15.53</a:t>
            </a:r>
            <a:r>
              <a:rPr lang="hr-HR" sz="1100" dirty="0">
                <a:latin typeface="Lucida Console"/>
                <a:cs typeface="Lucida Console"/>
              </a:rPr>
              <a:t> </a:t>
            </a:r>
            <a:r>
              <a:rPr lang="hr-HR" sz="1100" dirty="0" smtClean="0">
                <a:latin typeface="Lucida Console"/>
                <a:cs typeface="Lucida Console"/>
              </a:rPr>
              <a:t> 36.10	 20.85 	GTSCZ GTS Czech, CZ</a:t>
            </a:r>
          </a:p>
          <a:p>
            <a:pPr marL="0" indent="0">
              <a:spcBef>
                <a:spcPts val="200"/>
              </a:spcBef>
              <a:buNone/>
            </a:pPr>
            <a:r>
              <a:rPr lang="hr-HR" sz="1100" dirty="0" smtClean="0">
                <a:latin typeface="Lucida Console"/>
                <a:cs typeface="Lucida Console"/>
              </a:rPr>
              <a:t>20  AS45899 14,306	45.93</a:t>
            </a:r>
            <a:r>
              <a:rPr lang="hr-HR" sz="1100" dirty="0">
                <a:latin typeface="Lucida Console"/>
                <a:cs typeface="Lucida Console"/>
              </a:rPr>
              <a:t> </a:t>
            </a:r>
            <a:r>
              <a:rPr lang="hr-HR" sz="1100" dirty="0" smtClean="0">
                <a:latin typeface="Lucida Console"/>
                <a:cs typeface="Lucida Console"/>
              </a:rPr>
              <a:t>  3.16  50.91	 97.76 	VNPT, VN</a:t>
            </a:r>
          </a:p>
          <a:p>
            <a:pPr marL="0" indent="0">
              <a:spcBef>
                <a:spcPts val="200"/>
              </a:spcBef>
              <a:buNone/>
            </a:pPr>
            <a:r>
              <a:rPr lang="hr-HR" sz="1100" dirty="0" smtClean="0">
                <a:latin typeface="Lucida Console"/>
                <a:cs typeface="Lucida Console"/>
              </a:rPr>
              <a:t>21  AS27738   950	45.79</a:t>
            </a:r>
            <a:r>
              <a:rPr lang="hr-HR" sz="1100" dirty="0">
                <a:latin typeface="Lucida Console"/>
                <a:cs typeface="Lucida Console"/>
              </a:rPr>
              <a:t> </a:t>
            </a:r>
            <a:r>
              <a:rPr lang="hr-HR" sz="1100" dirty="0" smtClean="0">
                <a:latin typeface="Lucida Console"/>
                <a:cs typeface="Lucida Console"/>
              </a:rPr>
              <a:t> 40.11</a:t>
            </a:r>
            <a:r>
              <a:rPr lang="hr-HR" sz="1100" dirty="0">
                <a:latin typeface="Lucida Console"/>
                <a:cs typeface="Lucida Console"/>
              </a:rPr>
              <a:t> </a:t>
            </a:r>
            <a:r>
              <a:rPr lang="hr-HR" sz="1100" dirty="0" smtClean="0">
                <a:latin typeface="Lucida Console"/>
                <a:cs typeface="Lucida Console"/>
              </a:rPr>
              <a:t> 14.11	  4.60 	Ecuadortelecom, EC</a:t>
            </a:r>
          </a:p>
          <a:p>
            <a:pPr marL="0" indent="0">
              <a:spcBef>
                <a:spcPts val="200"/>
              </a:spcBef>
              <a:buNone/>
            </a:pPr>
            <a:r>
              <a:rPr lang="hr-HR" sz="1100" dirty="0" smtClean="0">
                <a:latin typeface="Lucida Console"/>
                <a:cs typeface="Lucida Console"/>
              </a:rPr>
              <a:t>22  AS12301 6,885	42.96</a:t>
            </a:r>
            <a:r>
              <a:rPr lang="hr-HR" sz="1100" dirty="0">
                <a:latin typeface="Lucida Console"/>
                <a:cs typeface="Lucida Console"/>
              </a:rPr>
              <a:t> </a:t>
            </a:r>
            <a:r>
              <a:rPr lang="hr-HR" sz="1100" dirty="0" smtClean="0">
                <a:latin typeface="Lucida Console"/>
                <a:cs typeface="Lucida Console"/>
              </a:rPr>
              <a:t>  3.59</a:t>
            </a:r>
            <a:r>
              <a:rPr lang="hr-HR" sz="1100" dirty="0">
                <a:latin typeface="Lucida Console"/>
                <a:cs typeface="Lucida Console"/>
              </a:rPr>
              <a:t> </a:t>
            </a:r>
            <a:r>
              <a:rPr lang="hr-HR" sz="1100" dirty="0" smtClean="0">
                <a:latin typeface="Lucida Console"/>
                <a:cs typeface="Lucida Console"/>
              </a:rPr>
              <a:t> 53.45	  5.71 	Invitel Tavkozlesi HU</a:t>
            </a:r>
          </a:p>
          <a:p>
            <a:pPr marL="0" indent="0">
              <a:spcBef>
                <a:spcPts val="200"/>
              </a:spcBef>
              <a:buNone/>
            </a:pPr>
            <a:r>
              <a:rPr lang="hr-HR" sz="1100" dirty="0" smtClean="0">
                <a:latin typeface="Lucida Console"/>
                <a:cs typeface="Lucida Console"/>
              </a:rPr>
              <a:t>23  AS4230	 1,327	37.91</a:t>
            </a:r>
            <a:r>
              <a:rPr lang="hr-HR" sz="1100" dirty="0">
                <a:latin typeface="Lucida Console"/>
                <a:cs typeface="Lucida Console"/>
              </a:rPr>
              <a:t> </a:t>
            </a:r>
            <a:r>
              <a:rPr lang="hr-HR" sz="1100" dirty="0" smtClean="0">
                <a:latin typeface="Lucida Console"/>
                <a:cs typeface="Lucida Console"/>
              </a:rPr>
              <a:t> 17.48</a:t>
            </a:r>
            <a:r>
              <a:rPr lang="hr-HR" sz="1100" dirty="0">
                <a:latin typeface="Lucida Console"/>
                <a:cs typeface="Lucida Console"/>
              </a:rPr>
              <a:t> </a:t>
            </a:r>
            <a:r>
              <a:rPr lang="hr-HR" sz="1100" dirty="0" smtClean="0">
                <a:latin typeface="Lucida Console"/>
                <a:cs typeface="Lucida Console"/>
              </a:rPr>
              <a:t> 44.61	 59.44 	EMBRATEL-EMPRESA, BR</a:t>
            </a:r>
          </a:p>
          <a:p>
            <a:pPr marL="0" indent="0">
              <a:spcBef>
                <a:spcPts val="200"/>
              </a:spcBef>
              <a:buNone/>
            </a:pPr>
            <a:r>
              <a:rPr lang="hr-HR" sz="1100" dirty="0" smtClean="0">
                <a:latin typeface="Lucida Console"/>
                <a:cs typeface="Lucida Console"/>
              </a:rPr>
              <a:t>24  AS34170 1,169	36.36</a:t>
            </a:r>
            <a:r>
              <a:rPr lang="hr-HR" sz="1100" dirty="0">
                <a:latin typeface="Lucida Console"/>
                <a:cs typeface="Lucida Console"/>
              </a:rPr>
              <a:t> </a:t>
            </a:r>
            <a:r>
              <a:rPr lang="hr-HR" sz="1100" dirty="0" smtClean="0">
                <a:latin typeface="Lucida Console"/>
                <a:cs typeface="Lucida Console"/>
              </a:rPr>
              <a:t> 55.18   8.47	 72.00 	AZTELEKOM Azerbaijan Tele, AZ</a:t>
            </a:r>
          </a:p>
          <a:p>
            <a:pPr marL="0" indent="0">
              <a:spcBef>
                <a:spcPts val="200"/>
              </a:spcBef>
              <a:buNone/>
            </a:pPr>
            <a:r>
              <a:rPr lang="hr-HR" sz="1100" dirty="0" smtClean="0">
                <a:latin typeface="Lucida Console"/>
                <a:cs typeface="Lucida Console"/>
              </a:rPr>
              <a:t>25  AS7552	 3,708	35.92</a:t>
            </a:r>
            <a:r>
              <a:rPr lang="hr-HR" sz="1100" dirty="0">
                <a:latin typeface="Lucida Console"/>
                <a:cs typeface="Lucida Console"/>
              </a:rPr>
              <a:t> </a:t>
            </a:r>
            <a:r>
              <a:rPr lang="hr-HR" sz="1100" dirty="0" smtClean="0">
                <a:latin typeface="Lucida Console"/>
                <a:cs typeface="Lucida Console"/>
              </a:rPr>
              <a:t>  5.02</a:t>
            </a:r>
            <a:r>
              <a:rPr lang="hr-HR" sz="1100" dirty="0">
                <a:latin typeface="Lucida Console"/>
                <a:cs typeface="Lucida Console"/>
              </a:rPr>
              <a:t> </a:t>
            </a:r>
            <a:r>
              <a:rPr lang="hr-HR" sz="1100" dirty="0" smtClean="0">
                <a:latin typeface="Lucida Console"/>
                <a:cs typeface="Lucida Console"/>
              </a:rPr>
              <a:t> 59.06	 96.47 	Vietel, VN</a:t>
            </a:r>
          </a:p>
          <a:p>
            <a:pPr marL="0" indent="0">
              <a:spcBef>
                <a:spcPts val="200"/>
              </a:spcBef>
              <a:buNone/>
            </a:pPr>
            <a:endParaRPr lang="en-US" sz="1100" dirty="0">
              <a:latin typeface="Lucida Console"/>
              <a:cs typeface="Lucida Console"/>
            </a:endParaRPr>
          </a:p>
        </p:txBody>
      </p:sp>
    </p:spTree>
    <p:extLst>
      <p:ext uri="{BB962C8B-B14F-4D97-AF65-F5344CB8AC3E}">
        <p14:creationId xmlns:p14="http://schemas.microsoft.com/office/powerpoint/2010/main" val="4285389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Performance</a:t>
            </a:r>
            <a:endParaRPr lang="en-US" dirty="0"/>
          </a:p>
        </p:txBody>
      </p:sp>
      <p:sp>
        <p:nvSpPr>
          <p:cNvPr id="3" name="Content Placeholder 2"/>
          <p:cNvSpPr>
            <a:spLocks noGrp="1"/>
          </p:cNvSpPr>
          <p:nvPr>
            <p:ph idx="1"/>
          </p:nvPr>
        </p:nvSpPr>
        <p:spPr/>
        <p:txBody>
          <a:bodyPr/>
          <a:lstStyle/>
          <a:p>
            <a:pPr marL="0" indent="0">
              <a:buNone/>
            </a:pPr>
            <a:r>
              <a:rPr lang="en-US" dirty="0" smtClean="0"/>
              <a:t>How can we measure the time taken to resolve each of the three DNSSEC domain name types (signed, unsigned, badly signed)?</a:t>
            </a:r>
            <a:endParaRPr lang="en-US" dirty="0"/>
          </a:p>
        </p:txBody>
      </p:sp>
    </p:spTree>
    <p:extLst>
      <p:ext uri="{BB962C8B-B14F-4D97-AF65-F5344CB8AC3E}">
        <p14:creationId xmlns:p14="http://schemas.microsoft.com/office/powerpoint/2010/main" val="3390247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Absolute Measurements don</a:t>
            </a:r>
            <a:r>
              <a:rPr lang="fr-FR" dirty="0" smtClean="0"/>
              <a:t>’</a:t>
            </a:r>
            <a:r>
              <a:rPr lang="en-US" dirty="0" smtClean="0"/>
              <a:t>t make much sense…</a:t>
            </a:r>
            <a:endParaRPr lang="en-US" dirty="0"/>
          </a:p>
        </p:txBody>
      </p:sp>
      <p:pic>
        <p:nvPicPr>
          <p:cNvPr id="4" name="Content Placeholder 3" descr="Screen Shot 2013-07-10 at 4.15.4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40" r="340"/>
          <a:stretch/>
        </p:blipFill>
        <p:spPr>
          <a:xfrm>
            <a:off x="0" y="1600200"/>
            <a:ext cx="9144000" cy="4525963"/>
          </a:xfrm>
        </p:spPr>
      </p:pic>
      <p:sp>
        <p:nvSpPr>
          <p:cNvPr id="5" name="7-Point Star 4"/>
          <p:cNvSpPr/>
          <p:nvPr/>
        </p:nvSpPr>
        <p:spPr>
          <a:xfrm>
            <a:off x="2090801" y="3093120"/>
            <a:ext cx="95037" cy="77760"/>
          </a:xfrm>
          <a:prstGeom prst="star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508104" y="5589240"/>
            <a:ext cx="3365024" cy="646331"/>
          </a:xfrm>
          <a:prstGeom prst="rect">
            <a:avLst/>
          </a:prstGeom>
          <a:noFill/>
        </p:spPr>
        <p:txBody>
          <a:bodyPr wrap="none" rtlCol="0">
            <a:spAutoFit/>
          </a:bodyPr>
          <a:lstStyle/>
          <a:p>
            <a:r>
              <a:rPr lang="en-US" dirty="0" smtClean="0"/>
              <a:t>Average RTT from Client to Server</a:t>
            </a:r>
          </a:p>
          <a:p>
            <a:r>
              <a:rPr lang="en-US" dirty="0"/>
              <a:t>b</a:t>
            </a:r>
            <a:r>
              <a:rPr lang="en-US" dirty="0" smtClean="0"/>
              <a:t>y country of origin (</a:t>
            </a:r>
            <a:r>
              <a:rPr lang="en-US" dirty="0" err="1" smtClean="0"/>
              <a:t>ms</a:t>
            </a:r>
            <a:r>
              <a:rPr lang="en-US" dirty="0" smtClean="0"/>
              <a:t>)</a:t>
            </a:r>
            <a:endParaRPr lang="en-US" dirty="0"/>
          </a:p>
        </p:txBody>
      </p:sp>
      <p:sp>
        <p:nvSpPr>
          <p:cNvPr id="3" name="TextBox 2"/>
          <p:cNvSpPr txBox="1"/>
          <p:nvPr/>
        </p:nvSpPr>
        <p:spPr>
          <a:xfrm>
            <a:off x="783167" y="3958167"/>
            <a:ext cx="2095445" cy="369332"/>
          </a:xfrm>
          <a:prstGeom prst="rect">
            <a:avLst/>
          </a:prstGeom>
          <a:noFill/>
        </p:spPr>
        <p:txBody>
          <a:bodyPr wrap="none" rtlCol="0">
            <a:spAutoFit/>
          </a:bodyPr>
          <a:lstStyle/>
          <a:p>
            <a:r>
              <a:rPr lang="en-US" dirty="0" smtClean="0">
                <a:latin typeface="AhnbergHand"/>
                <a:cs typeface="AhnbergHand"/>
              </a:rPr>
              <a:t>Server Location</a:t>
            </a:r>
            <a:endParaRPr lang="en-US" dirty="0">
              <a:latin typeface="AhnbergHand"/>
              <a:cs typeface="AhnbergHand"/>
            </a:endParaRPr>
          </a:p>
        </p:txBody>
      </p:sp>
      <p:sp>
        <p:nvSpPr>
          <p:cNvPr id="7" name="Freeform 6"/>
          <p:cNvSpPr/>
          <p:nvPr/>
        </p:nvSpPr>
        <p:spPr>
          <a:xfrm>
            <a:off x="1555750" y="3141266"/>
            <a:ext cx="494384" cy="668734"/>
          </a:xfrm>
          <a:custGeom>
            <a:avLst/>
            <a:gdLst>
              <a:gd name="connsiteX0" fmla="*/ 0 w 494384"/>
              <a:gd name="connsiteY0" fmla="*/ 668734 h 668734"/>
              <a:gd name="connsiteX1" fmla="*/ 74083 w 494384"/>
              <a:gd name="connsiteY1" fmla="*/ 298317 h 668734"/>
              <a:gd name="connsiteX2" fmla="*/ 444500 w 494384"/>
              <a:gd name="connsiteY2" fmla="*/ 44317 h 668734"/>
              <a:gd name="connsiteX3" fmla="*/ 285750 w 494384"/>
              <a:gd name="connsiteY3" fmla="*/ 1984 h 668734"/>
              <a:gd name="connsiteX4" fmla="*/ 486833 w 494384"/>
              <a:gd name="connsiteY4" fmla="*/ 23151 h 668734"/>
              <a:gd name="connsiteX5" fmla="*/ 455083 w 494384"/>
              <a:gd name="connsiteY5" fmla="*/ 160734 h 66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384" h="668734">
                <a:moveTo>
                  <a:pt x="0" y="668734"/>
                </a:moveTo>
                <a:cubicBezTo>
                  <a:pt x="0" y="535560"/>
                  <a:pt x="0" y="402386"/>
                  <a:pt x="74083" y="298317"/>
                </a:cubicBezTo>
                <a:cubicBezTo>
                  <a:pt x="148166" y="194248"/>
                  <a:pt x="409222" y="93706"/>
                  <a:pt x="444500" y="44317"/>
                </a:cubicBezTo>
                <a:cubicBezTo>
                  <a:pt x="479778" y="-5072"/>
                  <a:pt x="278695" y="5512"/>
                  <a:pt x="285750" y="1984"/>
                </a:cubicBezTo>
                <a:cubicBezTo>
                  <a:pt x="292805" y="-1544"/>
                  <a:pt x="458611" y="-3307"/>
                  <a:pt x="486833" y="23151"/>
                </a:cubicBezTo>
                <a:cubicBezTo>
                  <a:pt x="515055" y="49609"/>
                  <a:pt x="455083" y="160734"/>
                  <a:pt x="455083" y="160734"/>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51212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Measurements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Let’s define the FETCH TIME as the time at the authoritative server from the first DNS query for an object to the HTTP GET command for the same object</a:t>
            </a:r>
          </a:p>
          <a:p>
            <a:pPr marL="266700" lvl="1" indent="0">
              <a:buNone/>
            </a:pPr>
            <a:r>
              <a:rPr lang="en-US" dirty="0" smtClean="0"/>
              <a:t>This time should reflect the DNS resolution time and a single RTT interval for the TCP handshake</a:t>
            </a:r>
          </a:p>
          <a:p>
            <a:pPr marL="0" indent="0">
              <a:buNone/>
            </a:pPr>
            <a:endParaRPr lang="en-US" dirty="0" smtClean="0"/>
          </a:p>
          <a:p>
            <a:pPr marL="0" indent="0">
              <a:buNone/>
            </a:pPr>
            <a:r>
              <a:rPr lang="en-US" dirty="0" smtClean="0"/>
              <a:t>If the “base” fetch time is the time to load an unsigned DNSSEC object, then how much longer does it take to load an object that is DNSSEC-signed?</a:t>
            </a:r>
          </a:p>
          <a:p>
            <a:pPr marL="0" indent="0">
              <a:buNone/>
            </a:pPr>
            <a:r>
              <a:rPr lang="en-US" dirty="0"/>
              <a:t>	</a:t>
            </a:r>
          </a:p>
        </p:txBody>
      </p:sp>
    </p:spTree>
    <p:extLst>
      <p:ext uri="{BB962C8B-B14F-4D97-AF65-F5344CB8AC3E}">
        <p14:creationId xmlns:p14="http://schemas.microsoft.com/office/powerpoint/2010/main" val="3740230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a:t>
            </a:r>
            <a:endParaRPr lang="en-US" dirty="0"/>
          </a:p>
        </p:txBody>
      </p:sp>
      <p:pic>
        <p:nvPicPr>
          <p:cNvPr id="4" name="Content Placeholder 3"/>
          <p:cNvPicPr>
            <a:picLocks noGrp="1" noChangeAspect="1"/>
          </p:cNvPicPr>
          <p:nvPr>
            <p:ph idx="1"/>
          </p:nvPr>
        </p:nvPicPr>
        <p:blipFill rotWithShape="1">
          <a:blip r:embed="rId2"/>
          <a:srcRect t="-352" b="-304"/>
          <a:stretch/>
        </p:blipFill>
        <p:spPr>
          <a:xfrm>
            <a:off x="457200" y="1520640"/>
            <a:ext cx="8229600" cy="4682880"/>
          </a:xfrm>
        </p:spPr>
      </p:pic>
      <p:sp>
        <p:nvSpPr>
          <p:cNvPr id="5" name="TextBox 4"/>
          <p:cNvSpPr txBox="1"/>
          <p:nvPr/>
        </p:nvSpPr>
        <p:spPr>
          <a:xfrm>
            <a:off x="5662584" y="3006720"/>
            <a:ext cx="2623622" cy="1477328"/>
          </a:xfrm>
          <a:prstGeom prst="rect">
            <a:avLst/>
          </a:prstGeom>
          <a:solidFill>
            <a:schemeClr val="bg1"/>
          </a:solidFill>
          <a:ln>
            <a:solidFill>
              <a:schemeClr val="bg1"/>
            </a:solidFill>
          </a:ln>
        </p:spPr>
        <p:txBody>
          <a:bodyPr wrap="none" rtlCol="0">
            <a:spAutoFit/>
          </a:bodyPr>
          <a:lstStyle/>
          <a:p>
            <a:r>
              <a:rPr lang="en-US" dirty="0" smtClean="0"/>
              <a:t>The additional delay here</a:t>
            </a:r>
          </a:p>
          <a:p>
            <a:r>
              <a:rPr lang="en-US" dirty="0"/>
              <a:t>i</a:t>
            </a:r>
            <a:r>
              <a:rPr lang="en-US" dirty="0" smtClean="0"/>
              <a:t>s due to the minimum of </a:t>
            </a:r>
          </a:p>
          <a:p>
            <a:r>
              <a:rPr lang="en-US" dirty="0" smtClean="0"/>
              <a:t>2 additional DNSSEC RR </a:t>
            </a:r>
          </a:p>
          <a:p>
            <a:r>
              <a:rPr lang="en-US" dirty="0"/>
              <a:t>f</a:t>
            </a:r>
            <a:r>
              <a:rPr lang="en-US" dirty="0" smtClean="0"/>
              <a:t>etches when the resolver</a:t>
            </a:r>
          </a:p>
          <a:p>
            <a:r>
              <a:rPr lang="en-US" dirty="0" smtClean="0"/>
              <a:t>is performing validation</a:t>
            </a:r>
            <a:endParaRPr lang="en-US" dirty="0"/>
          </a:p>
        </p:txBody>
      </p:sp>
    </p:spTree>
    <p:extLst>
      <p:ext uri="{BB962C8B-B14F-4D97-AF65-F5344CB8AC3E}">
        <p14:creationId xmlns:p14="http://schemas.microsoft.com/office/powerpoint/2010/main" val="3759779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pic>
        <p:nvPicPr>
          <p:cNvPr id="4" name="Content Placeholder 3"/>
          <p:cNvPicPr>
            <a:picLocks noGrp="1" noChangeAspect="1"/>
          </p:cNvPicPr>
          <p:nvPr>
            <p:ph idx="1"/>
          </p:nvPr>
        </p:nvPicPr>
        <p:blipFill rotWithShape="1">
          <a:blip r:embed="rId2"/>
          <a:srcRect t="-683" b="-444"/>
          <a:stretch/>
        </p:blipFill>
        <p:spPr>
          <a:xfrm>
            <a:off x="457200" y="1508126"/>
            <a:ext cx="8229600" cy="4699000"/>
          </a:xfrm>
        </p:spPr>
      </p:pic>
    </p:spTree>
    <p:extLst>
      <p:ext uri="{BB962C8B-B14F-4D97-AF65-F5344CB8AC3E}">
        <p14:creationId xmlns:p14="http://schemas.microsoft.com/office/powerpoint/2010/main" val="2237499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a:t>
            </a:r>
            <a:endParaRPr lang="en-US" dirty="0"/>
          </a:p>
        </p:txBody>
      </p:sp>
      <p:sp>
        <p:nvSpPr>
          <p:cNvPr id="3" name="Content Placeholder 2"/>
          <p:cNvSpPr>
            <a:spLocks noGrp="1"/>
          </p:cNvSpPr>
          <p:nvPr>
            <p:ph idx="1"/>
          </p:nvPr>
        </p:nvSpPr>
        <p:spPr/>
        <p:txBody>
          <a:bodyPr>
            <a:normAutofit/>
          </a:bodyPr>
          <a:lstStyle/>
          <a:p>
            <a:r>
              <a:rPr lang="en-US" dirty="0" smtClean="0"/>
              <a:t>That didn’t work as intended!</a:t>
            </a:r>
          </a:p>
          <a:p>
            <a:r>
              <a:rPr lang="en-US" dirty="0" smtClean="0"/>
              <a:t>The client is running a Flash Engine, and it appears when when you use action code to load up additional URLS then:</a:t>
            </a:r>
          </a:p>
          <a:p>
            <a:pPr lvl="1"/>
            <a:r>
              <a:rPr lang="en-US" dirty="0" smtClean="0"/>
              <a:t>The order that the flash engine performs the load is not the same as the order in the action code!</a:t>
            </a:r>
          </a:p>
          <a:p>
            <a:pPr lvl="1"/>
            <a:r>
              <a:rPr lang="en-US" dirty="0" smtClean="0"/>
              <a:t>There appears to be an explicit scheduling interval between name resolution phase and the scheduling of the object fetch</a:t>
            </a:r>
          </a:p>
          <a:p>
            <a:pPr lvl="1"/>
            <a:r>
              <a:rPr lang="en-US" dirty="0" smtClean="0"/>
              <a:t>Flash Engines appear to use a scheduler that is difficult to understand from this data!</a:t>
            </a:r>
          </a:p>
        </p:txBody>
      </p:sp>
    </p:spTree>
    <p:extLst>
      <p:ext uri="{BB962C8B-B14F-4D97-AF65-F5344CB8AC3E}">
        <p14:creationId xmlns:p14="http://schemas.microsoft.com/office/powerpoint/2010/main" val="1560759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a:t>
            </a:r>
            <a:endParaRPr lang="en-US" dirty="0"/>
          </a:p>
        </p:txBody>
      </p:sp>
      <p:sp>
        <p:nvSpPr>
          <p:cNvPr id="3" name="Content Placeholder 2"/>
          <p:cNvSpPr>
            <a:spLocks noGrp="1"/>
          </p:cNvSpPr>
          <p:nvPr>
            <p:ph idx="1"/>
          </p:nvPr>
        </p:nvSpPr>
        <p:spPr/>
        <p:txBody>
          <a:bodyPr>
            <a:normAutofit/>
          </a:bodyPr>
          <a:lstStyle/>
          <a:p>
            <a:r>
              <a:rPr lang="en-US" dirty="0" smtClean="0"/>
              <a:t>There is a slight left/right difference in this data, but its difficult to conclude that fetches of DNSSEC-signed objects is consistently slower for clients using DNSSEC-resolving resolvers</a:t>
            </a:r>
          </a:p>
          <a:p>
            <a:r>
              <a:rPr lang="en-US" dirty="0" smtClean="0"/>
              <a:t>So lets focus on the DNS queries</a:t>
            </a:r>
          </a:p>
          <a:p>
            <a:pPr lvl="1"/>
            <a:r>
              <a:rPr lang="en-US" dirty="0" smtClean="0"/>
              <a:t>And measure the elapsed time from the first seen to the last seen DNS query for each instance of the experiment</a:t>
            </a:r>
          </a:p>
          <a:p>
            <a:pPr marL="266700" lvl="1" indent="0">
              <a:buNone/>
            </a:pPr>
            <a:endParaRPr lang="en-US" dirty="0" smtClean="0"/>
          </a:p>
        </p:txBody>
      </p:sp>
    </p:spTree>
    <p:extLst>
      <p:ext uri="{BB962C8B-B14F-4D97-AF65-F5344CB8AC3E}">
        <p14:creationId xmlns:p14="http://schemas.microsoft.com/office/powerpoint/2010/main" val="1624025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Experiment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Three URLs:</a:t>
            </a:r>
          </a:p>
          <a:p>
            <a:pPr marL="0" indent="0">
              <a:buNone/>
            </a:pPr>
            <a:r>
              <a:rPr lang="en-US" dirty="0"/>
              <a:t>	</a:t>
            </a:r>
            <a:r>
              <a:rPr lang="en-US" dirty="0" smtClean="0">
                <a:solidFill>
                  <a:srgbClr val="008000"/>
                </a:solidFill>
              </a:rPr>
              <a:t>the good (DNSSEC signed)</a:t>
            </a:r>
          </a:p>
          <a:p>
            <a:pPr marL="0" indent="0">
              <a:buNone/>
            </a:pPr>
            <a:r>
              <a:rPr lang="en-US" dirty="0"/>
              <a:t>	</a:t>
            </a:r>
            <a:r>
              <a:rPr lang="en-US" dirty="0" smtClean="0">
                <a:solidFill>
                  <a:srgbClr val="FF0000"/>
                </a:solidFill>
              </a:rPr>
              <a:t>the bad (invalid DNSSEC signature)</a:t>
            </a:r>
          </a:p>
          <a:p>
            <a:pPr marL="0" indent="0">
              <a:buNone/>
            </a:pPr>
            <a:r>
              <a:rPr lang="en-US" dirty="0"/>
              <a:t>	</a:t>
            </a:r>
            <a:r>
              <a:rPr lang="en-US" dirty="0" smtClean="0">
                <a:solidFill>
                  <a:srgbClr val="0000FF"/>
                </a:solidFill>
              </a:rPr>
              <a:t>the control (no DNSSEC at all)</a:t>
            </a:r>
          </a:p>
          <a:p>
            <a:pPr marL="0" indent="0">
              <a:buNone/>
            </a:pPr>
            <a:endParaRPr lang="en-US" dirty="0"/>
          </a:p>
          <a:p>
            <a:pPr marL="0" indent="0">
              <a:buNone/>
            </a:pPr>
            <a:r>
              <a:rPr lang="en-US" dirty="0" smtClean="0"/>
              <a:t>And an online ad system to deliver the test to a large pseudo-random set of clients</a:t>
            </a:r>
          </a:p>
        </p:txBody>
      </p:sp>
    </p:spTree>
    <p:extLst>
      <p:ext uri="{BB962C8B-B14F-4D97-AF65-F5344CB8AC3E}">
        <p14:creationId xmlns:p14="http://schemas.microsoft.com/office/powerpoint/2010/main" val="1024307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Query Time</a:t>
            </a:r>
            <a:endParaRPr lang="en-US" dirty="0"/>
          </a:p>
        </p:txBody>
      </p:sp>
      <p:pic>
        <p:nvPicPr>
          <p:cNvPr id="4" name="Content Placeholder 3"/>
          <p:cNvPicPr>
            <a:picLocks noGrp="1" noChangeAspect="1"/>
          </p:cNvPicPr>
          <p:nvPr>
            <p:ph idx="1"/>
          </p:nvPr>
        </p:nvPicPr>
        <p:blipFill rotWithShape="1">
          <a:blip r:embed="rId2"/>
          <a:srcRect t="-359" b="-1889"/>
          <a:stretch/>
        </p:blipFill>
        <p:spPr>
          <a:xfrm>
            <a:off x="457200" y="1166400"/>
            <a:ext cx="8229600" cy="5633280"/>
          </a:xfrm>
        </p:spPr>
      </p:pic>
    </p:spTree>
    <p:extLst>
      <p:ext uri="{BB962C8B-B14F-4D97-AF65-F5344CB8AC3E}">
        <p14:creationId xmlns:p14="http://schemas.microsoft.com/office/powerpoint/2010/main" val="4264012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Query Time</a:t>
            </a:r>
            <a:endParaRPr lang="en-US" dirty="0"/>
          </a:p>
        </p:txBody>
      </p:sp>
      <p:pic>
        <p:nvPicPr>
          <p:cNvPr id="4" name="Content Placeholder 3"/>
          <p:cNvPicPr>
            <a:picLocks noGrp="1" noChangeAspect="1"/>
          </p:cNvPicPr>
          <p:nvPr>
            <p:ph idx="1"/>
          </p:nvPr>
        </p:nvPicPr>
        <p:blipFill rotWithShape="1">
          <a:blip r:embed="rId2"/>
          <a:srcRect t="-359" b="-1889"/>
          <a:stretch/>
        </p:blipFill>
        <p:spPr>
          <a:xfrm>
            <a:off x="457200" y="1166400"/>
            <a:ext cx="8229600" cy="5633280"/>
          </a:xfrm>
        </p:spPr>
      </p:pic>
      <p:sp>
        <p:nvSpPr>
          <p:cNvPr id="3" name="TextBox 2"/>
          <p:cNvSpPr txBox="1"/>
          <p:nvPr/>
        </p:nvSpPr>
        <p:spPr>
          <a:xfrm>
            <a:off x="1388962" y="1614037"/>
            <a:ext cx="7063863" cy="2677656"/>
          </a:xfrm>
          <a:prstGeom prst="rect">
            <a:avLst/>
          </a:prstGeom>
          <a:solidFill>
            <a:srgbClr val="FFFFFF"/>
          </a:solidFill>
        </p:spPr>
        <p:txBody>
          <a:bodyPr wrap="square" rtlCol="0">
            <a:spAutoFit/>
          </a:bodyPr>
          <a:lstStyle/>
          <a:p>
            <a:r>
              <a:rPr lang="en-US" sz="2400" dirty="0" smtClean="0"/>
              <a:t>T</a:t>
            </a:r>
            <a:r>
              <a:rPr lang="fr-FR" sz="2400" dirty="0" err="1" smtClean="0"/>
              <a:t>his</a:t>
            </a:r>
            <a:r>
              <a:rPr lang="fr-FR" sz="2400" dirty="0" smtClean="0"/>
              <a:t> i</a:t>
            </a:r>
            <a:r>
              <a:rPr lang="en-US" sz="2400" dirty="0" smtClean="0"/>
              <a:t>s more like what we expected to see!</a:t>
            </a:r>
          </a:p>
          <a:p>
            <a:pPr marL="342900" indent="-342900">
              <a:buFont typeface="Arial"/>
              <a:buChar char="•"/>
            </a:pPr>
            <a:r>
              <a:rPr lang="en-US" sz="2400" dirty="0"/>
              <a:t>F</a:t>
            </a:r>
            <a:r>
              <a:rPr lang="en-US" sz="2400" dirty="0" smtClean="0"/>
              <a:t>or most clients the time taken to perform the DNS queries for the DNSSEC-signed names is longer than the unsigned name</a:t>
            </a:r>
          </a:p>
          <a:p>
            <a:pPr marL="342900" indent="-342900">
              <a:buFont typeface="Arial"/>
              <a:buChar char="•"/>
            </a:pPr>
            <a:r>
              <a:rPr lang="en-US" sz="2400" dirty="0"/>
              <a:t>T</a:t>
            </a:r>
            <a:r>
              <a:rPr lang="en-US" sz="2400" dirty="0" smtClean="0"/>
              <a:t>he time taken to perform the DNS queries for the invalidly-signed DNSSEC name </a:t>
            </a:r>
            <a:r>
              <a:rPr lang="en-US" sz="2400" dirty="0"/>
              <a:t>i</a:t>
            </a:r>
            <a:r>
              <a:rPr lang="en-US" sz="2400" dirty="0" smtClean="0"/>
              <a:t>s longer than the well-signed name</a:t>
            </a:r>
            <a:endParaRPr lang="en-US" sz="2400" dirty="0"/>
          </a:p>
        </p:txBody>
      </p:sp>
      <p:sp>
        <p:nvSpPr>
          <p:cNvPr id="5" name="Freeform 4"/>
          <p:cNvSpPr/>
          <p:nvPr/>
        </p:nvSpPr>
        <p:spPr>
          <a:xfrm>
            <a:off x="5648446" y="5290709"/>
            <a:ext cx="3241740" cy="1469233"/>
          </a:xfrm>
          <a:custGeom>
            <a:avLst/>
            <a:gdLst>
              <a:gd name="connsiteX0" fmla="*/ 1719684 w 1799882"/>
              <a:gd name="connsiteY0" fmla="*/ 543635 h 1469233"/>
              <a:gd name="connsiteX1" fmla="*/ 502688 w 1799882"/>
              <a:gd name="connsiteY1" fmla="*/ 1213 h 1469233"/>
              <a:gd name="connsiteX2" fmla="*/ 16 w 1799882"/>
              <a:gd name="connsiteY2" fmla="*/ 675933 h 1469233"/>
              <a:gd name="connsiteX3" fmla="*/ 489460 w 1799882"/>
              <a:gd name="connsiteY3" fmla="*/ 1310964 h 1469233"/>
              <a:gd name="connsiteX4" fmla="*/ 1666771 w 1799882"/>
              <a:gd name="connsiteY4" fmla="*/ 1403572 h 1469233"/>
              <a:gd name="connsiteX5" fmla="*/ 1772597 w 1799882"/>
              <a:gd name="connsiteY5" fmla="*/ 464256 h 146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9882" h="1469233">
                <a:moveTo>
                  <a:pt x="1719684" y="543635"/>
                </a:moveTo>
                <a:cubicBezTo>
                  <a:pt x="1254491" y="261399"/>
                  <a:pt x="789299" y="-20837"/>
                  <a:pt x="502688" y="1213"/>
                </a:cubicBezTo>
                <a:cubicBezTo>
                  <a:pt x="216077" y="23263"/>
                  <a:pt x="2221" y="457641"/>
                  <a:pt x="16" y="675933"/>
                </a:cubicBezTo>
                <a:cubicBezTo>
                  <a:pt x="-2189" y="894225"/>
                  <a:pt x="211668" y="1189691"/>
                  <a:pt x="489460" y="1310964"/>
                </a:cubicBezTo>
                <a:cubicBezTo>
                  <a:pt x="767252" y="1432237"/>
                  <a:pt x="1452915" y="1544690"/>
                  <a:pt x="1666771" y="1403572"/>
                </a:cubicBezTo>
                <a:cubicBezTo>
                  <a:pt x="1880627" y="1262454"/>
                  <a:pt x="1772597" y="464256"/>
                  <a:pt x="1772597" y="464256"/>
                </a:cubicBezTo>
              </a:path>
            </a:pathLst>
          </a:custGeom>
          <a:ln w="57150"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1706439" y="5703148"/>
            <a:ext cx="2523203" cy="369332"/>
          </a:xfrm>
          <a:prstGeom prst="rect">
            <a:avLst/>
          </a:prstGeom>
          <a:solidFill>
            <a:srgbClr val="FFFFFF"/>
          </a:solidFill>
        </p:spPr>
        <p:txBody>
          <a:bodyPr wrap="none" rtlCol="0">
            <a:spAutoFit/>
          </a:bodyPr>
          <a:lstStyle/>
          <a:p>
            <a:r>
              <a:rPr lang="en-US" dirty="0" smtClean="0">
                <a:latin typeface="AhnbergHand"/>
                <a:cs typeface="AhnbergHand"/>
              </a:rPr>
              <a:t>This is unexpected!</a:t>
            </a:r>
            <a:endParaRPr lang="en-US" dirty="0">
              <a:latin typeface="AhnbergHand"/>
              <a:cs typeface="AhnbergHand"/>
            </a:endParaRPr>
          </a:p>
        </p:txBody>
      </p:sp>
      <p:sp>
        <p:nvSpPr>
          <p:cNvPr id="7" name="Freeform 6"/>
          <p:cNvSpPr/>
          <p:nvPr/>
        </p:nvSpPr>
        <p:spPr>
          <a:xfrm>
            <a:off x="3584747" y="6046021"/>
            <a:ext cx="2156859" cy="410124"/>
          </a:xfrm>
          <a:custGeom>
            <a:avLst/>
            <a:gdLst>
              <a:gd name="connsiteX0" fmla="*/ 13326 w 2156859"/>
              <a:gd name="connsiteY0" fmla="*/ 79379 h 410124"/>
              <a:gd name="connsiteX1" fmla="*/ 304347 w 2156859"/>
              <a:gd name="connsiteY1" fmla="*/ 410124 h 410124"/>
              <a:gd name="connsiteX2" fmla="*/ 2063699 w 2156859"/>
              <a:gd name="connsiteY2" fmla="*/ 79379 h 410124"/>
              <a:gd name="connsiteX3" fmla="*/ 1772678 w 2156859"/>
              <a:gd name="connsiteY3" fmla="*/ 0 h 410124"/>
              <a:gd name="connsiteX4" fmla="*/ 2156296 w 2156859"/>
              <a:gd name="connsiteY4" fmla="*/ 105838 h 410124"/>
              <a:gd name="connsiteX5" fmla="*/ 1865275 w 2156859"/>
              <a:gd name="connsiteY5" fmla="*/ 330745 h 4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6859" h="410124">
                <a:moveTo>
                  <a:pt x="13326" y="79379"/>
                </a:moveTo>
                <a:cubicBezTo>
                  <a:pt x="-12028" y="244751"/>
                  <a:pt x="-37382" y="410124"/>
                  <a:pt x="304347" y="410124"/>
                </a:cubicBezTo>
                <a:cubicBezTo>
                  <a:pt x="646076" y="410124"/>
                  <a:pt x="1818977" y="147733"/>
                  <a:pt x="2063699" y="79379"/>
                </a:cubicBezTo>
                <a:lnTo>
                  <a:pt x="1772678" y="0"/>
                </a:lnTo>
                <a:cubicBezTo>
                  <a:pt x="1788111" y="4410"/>
                  <a:pt x="2140863" y="50714"/>
                  <a:pt x="2156296" y="105838"/>
                </a:cubicBezTo>
                <a:cubicBezTo>
                  <a:pt x="2171729" y="160962"/>
                  <a:pt x="1865275" y="330745"/>
                  <a:pt x="1865275" y="330745"/>
                </a:cubicBezTo>
              </a:path>
            </a:pathLst>
          </a:custGeom>
          <a:ln w="57150" cmpd="sng">
            <a:solidFill>
              <a:srgbClr val="E46C0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39366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Time Distribution</a:t>
            </a:r>
            <a:endParaRPr lang="en-US" dirty="0"/>
          </a:p>
        </p:txBody>
      </p:sp>
      <p:pic>
        <p:nvPicPr>
          <p:cNvPr id="4" name="Content Placeholder 3"/>
          <p:cNvPicPr>
            <a:picLocks noGrp="1" noChangeAspect="1"/>
          </p:cNvPicPr>
          <p:nvPr>
            <p:ph idx="1"/>
          </p:nvPr>
        </p:nvPicPr>
        <p:blipFill>
          <a:blip r:embed="rId2"/>
          <a:srcRect l="504" r="504"/>
          <a:stretch>
            <a:fillRect/>
          </a:stretch>
        </p:blipFill>
        <p:spPr/>
      </p:pic>
      <p:cxnSp>
        <p:nvCxnSpPr>
          <p:cNvPr id="5" name="Straight Connector 4"/>
          <p:cNvCxnSpPr/>
          <p:nvPr/>
        </p:nvCxnSpPr>
        <p:spPr>
          <a:xfrm>
            <a:off x="1622303" y="1600200"/>
            <a:ext cx="0" cy="4525963"/>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7200" y="2679234"/>
            <a:ext cx="8460836"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2028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½ second</a:t>
            </a:r>
            <a:endParaRPr lang="en-US" dirty="0"/>
          </a:p>
        </p:txBody>
      </p:sp>
      <p:pic>
        <p:nvPicPr>
          <p:cNvPr id="4" name="Content Placeholder 3"/>
          <p:cNvPicPr>
            <a:picLocks noGrp="1" noChangeAspect="1"/>
          </p:cNvPicPr>
          <p:nvPr>
            <p:ph idx="1"/>
          </p:nvPr>
        </p:nvPicPr>
        <p:blipFill rotWithShape="1">
          <a:blip r:embed="rId2"/>
          <a:srcRect t="-382" b="-2416"/>
          <a:stretch/>
        </p:blipFill>
        <p:spPr>
          <a:xfrm>
            <a:off x="457200" y="1347840"/>
            <a:ext cx="8229600" cy="5132160"/>
          </a:xfrm>
        </p:spPr>
      </p:pic>
    </p:spTree>
    <p:extLst>
      <p:ext uri="{BB962C8B-B14F-4D97-AF65-F5344CB8AC3E}">
        <p14:creationId xmlns:p14="http://schemas.microsoft.com/office/powerpoint/2010/main" val="736906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say?</a:t>
            </a:r>
            <a:endParaRPr lang="en-US" dirty="0"/>
          </a:p>
        </p:txBody>
      </p:sp>
      <p:sp>
        <p:nvSpPr>
          <p:cNvPr id="3" name="Content Placeholder 2"/>
          <p:cNvSpPr>
            <a:spLocks noGrp="1"/>
          </p:cNvSpPr>
          <p:nvPr>
            <p:ph idx="1"/>
          </p:nvPr>
        </p:nvSpPr>
        <p:spPr/>
        <p:txBody>
          <a:bodyPr>
            <a:normAutofit/>
          </a:bodyPr>
          <a:lstStyle/>
          <a:p>
            <a:r>
              <a:rPr lang="en-US" dirty="0" smtClean="0"/>
              <a:t>DNSSEC takes longer</a:t>
            </a:r>
          </a:p>
          <a:p>
            <a:pPr lvl="1"/>
            <a:r>
              <a:rPr lang="en-US" dirty="0" smtClean="0"/>
              <a:t>Which is not a surprise</a:t>
            </a:r>
          </a:p>
          <a:p>
            <a:pPr lvl="1"/>
            <a:r>
              <a:rPr lang="en-US" dirty="0" smtClean="0"/>
              <a:t>Additional queries for DS and DNSKEY RRs</a:t>
            </a:r>
          </a:p>
          <a:p>
            <a:pPr lvl="1"/>
            <a:r>
              <a:rPr lang="en-US" dirty="0" smtClean="0"/>
              <a:t>At a minimum that</a:t>
            </a:r>
            <a:r>
              <a:rPr lang="fr-FR" dirty="0" smtClean="0"/>
              <a:t>’</a:t>
            </a:r>
            <a:r>
              <a:rPr lang="en-US" dirty="0" smtClean="0"/>
              <a:t>s 2 DNS query/answer intervals</a:t>
            </a:r>
          </a:p>
          <a:p>
            <a:pPr lvl="2"/>
            <a:r>
              <a:rPr lang="en-US" dirty="0" smtClean="0"/>
              <a:t>Because it appears that most resolvers </a:t>
            </a:r>
            <a:r>
              <a:rPr lang="en-US" dirty="0" err="1" smtClean="0"/>
              <a:t>serialise</a:t>
            </a:r>
            <a:r>
              <a:rPr lang="en-US" dirty="0" smtClean="0"/>
              <a:t> and perform resolution then validation</a:t>
            </a:r>
          </a:p>
          <a:p>
            <a:r>
              <a:rPr lang="en-US" dirty="0" smtClean="0"/>
              <a:t>Badly-Signed DNSSEC takes even longer</a:t>
            </a:r>
          </a:p>
          <a:p>
            <a:pPr lvl="1"/>
            <a:r>
              <a:rPr lang="en-US" dirty="0" smtClean="0"/>
              <a:t>Resolvers try hard to find a good validation path</a:t>
            </a:r>
          </a:p>
          <a:p>
            <a:pPr lvl="1"/>
            <a:r>
              <a:rPr lang="en-US" dirty="0" smtClean="0"/>
              <a:t>And the SERVFAIL response causes clients to try subsequent resolvers in their list</a:t>
            </a:r>
            <a:endParaRPr lang="en-US" dirty="0"/>
          </a:p>
        </p:txBody>
      </p:sp>
    </p:spTree>
    <p:extLst>
      <p:ext uri="{BB962C8B-B14F-4D97-AF65-F5344CB8AC3E}">
        <p14:creationId xmlns:p14="http://schemas.microsoft.com/office/powerpoint/2010/main" val="2540954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other end…</a:t>
            </a:r>
            <a:endParaRPr lang="en-US" dirty="0"/>
          </a:p>
        </p:txBody>
      </p:sp>
      <p:sp>
        <p:nvSpPr>
          <p:cNvPr id="3" name="Content Placeholder 2"/>
          <p:cNvSpPr>
            <a:spLocks noGrp="1"/>
          </p:cNvSpPr>
          <p:nvPr>
            <p:ph idx="1"/>
          </p:nvPr>
        </p:nvSpPr>
        <p:spPr/>
        <p:txBody>
          <a:bodyPr/>
          <a:lstStyle/>
          <a:p>
            <a:pPr marL="0" indent="0">
              <a:buNone/>
            </a:pPr>
            <a:r>
              <a:rPr lang="en-US" dirty="0" smtClean="0"/>
              <a:t>Lets look at performance </a:t>
            </a:r>
            <a:r>
              <a:rPr lang="en-US" dirty="0"/>
              <a:t>f</a:t>
            </a:r>
            <a:r>
              <a:rPr lang="en-US" dirty="0" smtClean="0"/>
              <a:t>rom the perspective of an Authoritative Name server who serves DNSSEC-signed domain names</a:t>
            </a:r>
            <a:endParaRPr lang="en-US" dirty="0"/>
          </a:p>
        </p:txBody>
      </p:sp>
    </p:spTree>
    <p:extLst>
      <p:ext uri="{BB962C8B-B14F-4D97-AF65-F5344CB8AC3E}">
        <p14:creationId xmlns:p14="http://schemas.microsoft.com/office/powerpoint/2010/main" val="2573341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Query count per Domain Name</a:t>
            </a:r>
            <a:endParaRPr lang="en-US" dirty="0"/>
          </a:p>
        </p:txBody>
      </p:sp>
      <p:pic>
        <p:nvPicPr>
          <p:cNvPr id="4" name="Content Placeholder 3"/>
          <p:cNvPicPr>
            <a:picLocks noGrp="1" noChangeAspect="1"/>
          </p:cNvPicPr>
          <p:nvPr>
            <p:ph idx="1"/>
          </p:nvPr>
        </p:nvPicPr>
        <p:blipFill rotWithShape="1">
          <a:blip r:embed="rId2"/>
          <a:srcRect t="-852" b="-508"/>
          <a:stretch/>
        </p:blipFill>
        <p:spPr>
          <a:xfrm>
            <a:off x="1038240" y="1508575"/>
            <a:ext cx="7063273" cy="4816488"/>
          </a:xfrm>
        </p:spPr>
      </p:pic>
      <p:sp>
        <p:nvSpPr>
          <p:cNvPr id="3" name="Rounded Rectangular Callout 2"/>
          <p:cNvSpPr/>
          <p:nvPr/>
        </p:nvSpPr>
        <p:spPr>
          <a:xfrm>
            <a:off x="3096257" y="1974672"/>
            <a:ext cx="1733547" cy="982694"/>
          </a:xfrm>
          <a:prstGeom prst="wedgeRoundRectCallout">
            <a:avLst>
              <a:gd name="adj1" fmla="val -129924"/>
              <a:gd name="adj2" fmla="val -17688"/>
              <a:gd name="adj3" fmla="val 16667"/>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No DNSSEC (control)</a:t>
            </a:r>
            <a:endParaRPr lang="en-US" dirty="0">
              <a:solidFill>
                <a:srgbClr val="000090"/>
              </a:solidFill>
            </a:endParaRPr>
          </a:p>
        </p:txBody>
      </p:sp>
      <p:sp>
        <p:nvSpPr>
          <p:cNvPr id="6" name="Rounded Rectangular Callout 5"/>
          <p:cNvSpPr/>
          <p:nvPr/>
        </p:nvSpPr>
        <p:spPr>
          <a:xfrm>
            <a:off x="3851227" y="3123106"/>
            <a:ext cx="1733547" cy="511021"/>
          </a:xfrm>
          <a:prstGeom prst="wedgeRoundRectCallout">
            <a:avLst>
              <a:gd name="adj1" fmla="val -129924"/>
              <a:gd name="adj2" fmla="val -17688"/>
              <a:gd name="adj3" fmla="val 16667"/>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DNSSEC signed</a:t>
            </a:r>
            <a:endParaRPr lang="en-US" dirty="0">
              <a:solidFill>
                <a:srgbClr val="FF0000"/>
              </a:solidFill>
            </a:endParaRPr>
          </a:p>
        </p:txBody>
      </p:sp>
      <p:sp>
        <p:nvSpPr>
          <p:cNvPr id="7" name="Rounded Rectangular Callout 6"/>
          <p:cNvSpPr/>
          <p:nvPr/>
        </p:nvSpPr>
        <p:spPr>
          <a:xfrm>
            <a:off x="4870400" y="4610487"/>
            <a:ext cx="1733547" cy="757261"/>
          </a:xfrm>
          <a:prstGeom prst="wedgeRoundRectCallout">
            <a:avLst>
              <a:gd name="adj1" fmla="val -129924"/>
              <a:gd name="adj2" fmla="val -17688"/>
              <a:gd name="adj3" fmla="val 16667"/>
            </a:avLst>
          </a:prstGeom>
          <a:solidFill>
            <a:schemeClr val="bg1"/>
          </a:solid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8000"/>
                </a:solidFill>
              </a:rPr>
              <a:t>DNSSEC signed – badly!</a:t>
            </a:r>
            <a:endParaRPr lang="en-US" dirty="0">
              <a:solidFill>
                <a:srgbClr val="008000"/>
              </a:solidFill>
            </a:endParaRPr>
          </a:p>
        </p:txBody>
      </p:sp>
    </p:spTree>
    <p:extLst>
      <p:ext uri="{BB962C8B-B14F-4D97-AF65-F5344CB8AC3E}">
        <p14:creationId xmlns:p14="http://schemas.microsoft.com/office/powerpoint/2010/main" val="3565702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Performance</a:t>
            </a:r>
            <a:endParaRPr lang="en-US" dirty="0"/>
          </a:p>
        </p:txBody>
      </p:sp>
      <p:sp>
        <p:nvSpPr>
          <p:cNvPr id="3" name="Content Placeholder 2"/>
          <p:cNvSpPr>
            <a:spLocks noGrp="1"/>
          </p:cNvSpPr>
          <p:nvPr>
            <p:ph idx="1"/>
          </p:nvPr>
        </p:nvSpPr>
        <p:spPr>
          <a:xfrm>
            <a:off x="457200" y="1600200"/>
            <a:ext cx="8229600" cy="4972050"/>
          </a:xfrm>
        </p:spPr>
        <p:txBody>
          <a:bodyPr>
            <a:normAutofit/>
          </a:bodyPr>
          <a:lstStyle/>
          <a:p>
            <a:pPr marL="0" indent="0">
              <a:buNone/>
            </a:pPr>
            <a:r>
              <a:rPr lang="en-US" dirty="0" smtClean="0"/>
              <a:t>At the Authoritative Name Server:</a:t>
            </a:r>
          </a:p>
          <a:p>
            <a:pPr marL="0" indent="0">
              <a:buNone/>
            </a:pPr>
            <a:r>
              <a:rPr lang="en-US" dirty="0" smtClean="0"/>
              <a:t>Serving DNSSEC-signed zones = More Queries!</a:t>
            </a:r>
          </a:p>
          <a:p>
            <a:pPr lvl="1"/>
            <a:r>
              <a:rPr lang="en-US" dirty="0" smtClean="0"/>
              <a:t>The Authoritative server will now see additional queries for the DNSKEY and DS RRs for a zone, in addition to the A (and AAAA) queries</a:t>
            </a:r>
          </a:p>
          <a:p>
            <a:pPr marL="457200" lvl="1" indent="0">
              <a:buNone/>
            </a:pPr>
            <a:endParaRPr lang="en-US" dirty="0"/>
          </a:p>
          <a:p>
            <a:pPr marL="457200" lvl="1" indent="0">
              <a:buNone/>
            </a:pPr>
            <a:r>
              <a:rPr lang="en-US" b="1" dirty="0" smtClean="0">
                <a:solidFill>
                  <a:srgbClr val="984807"/>
                </a:solidFill>
              </a:rPr>
              <a:t>     2,637,091</a:t>
            </a:r>
            <a:r>
              <a:rPr lang="en-US" dirty="0" smtClean="0"/>
              <a:t> launched experiments</a:t>
            </a:r>
          </a:p>
          <a:p>
            <a:pPr marL="457200" lvl="1" indent="0">
              <a:buNone/>
            </a:pPr>
            <a:endParaRPr lang="en-US" dirty="0" smtClean="0"/>
          </a:p>
          <a:p>
            <a:pPr marL="914400" lvl="2" indent="0">
              <a:buNone/>
            </a:pPr>
            <a:r>
              <a:rPr lang="en-US" dirty="0" smtClean="0"/>
              <a:t>  </a:t>
            </a:r>
            <a:r>
              <a:rPr lang="en-US" b="1" dirty="0" smtClean="0">
                <a:solidFill>
                  <a:srgbClr val="984807"/>
                </a:solidFill>
              </a:rPr>
              <a:t>4,222,352</a:t>
            </a:r>
            <a:r>
              <a:rPr lang="en-US" dirty="0" smtClean="0"/>
              <a:t> unsigned name queries</a:t>
            </a:r>
          </a:p>
          <a:p>
            <a:pPr marL="914400" lvl="2" indent="0">
              <a:buNone/>
            </a:pPr>
            <a:r>
              <a:rPr lang="en-US" dirty="0" smtClean="0"/>
              <a:t>  </a:t>
            </a:r>
            <a:r>
              <a:rPr lang="en-US" b="1" dirty="0" smtClean="0">
                <a:solidFill>
                  <a:srgbClr val="984807"/>
                </a:solidFill>
              </a:rPr>
              <a:t>7,394,794</a:t>
            </a:r>
            <a:r>
              <a:rPr lang="en-US" dirty="0" smtClean="0"/>
              <a:t> signed name queries</a:t>
            </a:r>
          </a:p>
          <a:p>
            <a:pPr marL="914400" lvl="2" indent="0">
              <a:buNone/>
            </a:pPr>
            <a:r>
              <a:rPr lang="en-US" b="1" dirty="0" smtClean="0">
                <a:solidFill>
                  <a:srgbClr val="984807"/>
                </a:solidFill>
              </a:rPr>
              <a:t>12,213,677</a:t>
            </a:r>
            <a:r>
              <a:rPr lang="en-US" dirty="0" smtClean="0"/>
              <a:t> badly-signed name queries</a:t>
            </a:r>
            <a:endParaRPr lang="en-US" dirty="0"/>
          </a:p>
          <a:p>
            <a:pPr lvl="1"/>
            <a:endParaRPr lang="en-US" dirty="0" smtClean="0"/>
          </a:p>
          <a:p>
            <a:pPr lvl="1"/>
            <a:endParaRPr lang="en-US" dirty="0"/>
          </a:p>
        </p:txBody>
      </p:sp>
    </p:spTree>
    <p:extLst>
      <p:ext uri="{BB962C8B-B14F-4D97-AF65-F5344CB8AC3E}">
        <p14:creationId xmlns:p14="http://schemas.microsoft.com/office/powerpoint/2010/main" val="2381524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everybody was doing it?</a:t>
            </a:r>
            <a:endParaRPr lang="en-US" dirty="0"/>
          </a:p>
        </p:txBody>
      </p:sp>
      <p:sp>
        <p:nvSpPr>
          <p:cNvPr id="3" name="Content Placeholder 2"/>
          <p:cNvSpPr>
            <a:spLocks noGrp="1"/>
          </p:cNvSpPr>
          <p:nvPr>
            <p:ph idx="1"/>
          </p:nvPr>
        </p:nvSpPr>
        <p:spPr/>
        <p:txBody>
          <a:bodyPr>
            <a:noAutofit/>
          </a:bodyPr>
          <a:lstStyle/>
          <a:p>
            <a:pPr marL="0" indent="0">
              <a:buNone/>
            </a:pPr>
            <a:r>
              <a:rPr lang="en-US" sz="1800" dirty="0" smtClean="0"/>
              <a:t>For the control name there are 1.6 queries per experiment</a:t>
            </a:r>
          </a:p>
          <a:p>
            <a:pPr marL="0" indent="0">
              <a:buNone/>
            </a:pPr>
            <a:r>
              <a:rPr lang="en-US" sz="1800" dirty="0" smtClean="0"/>
              <a:t>The total profile of queries for the control DNS name was:</a:t>
            </a:r>
          </a:p>
          <a:p>
            <a:pPr marL="914400" lvl="2" indent="0">
              <a:buNone/>
            </a:pPr>
            <a:r>
              <a:rPr lang="en-US" sz="1200" dirty="0" smtClean="0"/>
              <a:t>3.4M A queries</a:t>
            </a:r>
          </a:p>
          <a:p>
            <a:pPr marL="914400" lvl="2" indent="0">
              <a:buNone/>
            </a:pPr>
            <a:r>
              <a:rPr lang="en-US" sz="1200" dirty="0" smtClean="0"/>
              <a:t>0.4M AAAA queries</a:t>
            </a:r>
          </a:p>
          <a:p>
            <a:pPr marL="914400" lvl="2" indent="0">
              <a:buNone/>
            </a:pPr>
            <a:r>
              <a:rPr lang="en-US" sz="1200" dirty="0" smtClean="0"/>
              <a:t>0.4M Other (NS, MX, ANY, SOA, CNAME, TXT, A6) queries</a:t>
            </a:r>
          </a:p>
          <a:p>
            <a:pPr marL="0" indent="0">
              <a:buNone/>
            </a:pPr>
            <a:r>
              <a:rPr lang="en-US" sz="1800" dirty="0" smtClean="0"/>
              <a:t>For the signed name, only 12.6% of clients use DNSSEC-aware resolvers, so the theory (2 additional queries per name) says we will see 4.8M queries</a:t>
            </a:r>
          </a:p>
          <a:p>
            <a:pPr marL="0" indent="0">
              <a:buNone/>
            </a:pPr>
            <a:r>
              <a:rPr lang="en-US" sz="1800" dirty="0" smtClean="0"/>
              <a:t>But we saw 7.4M queries for the signed DNS Name</a:t>
            </a:r>
          </a:p>
          <a:p>
            <a:pPr lvl="1"/>
            <a:r>
              <a:rPr lang="en-US" sz="1400" dirty="0" smtClean="0"/>
              <a:t>If 12.6% of clients’ resolvers using DNSSEC generate an additional </a:t>
            </a:r>
            <a:r>
              <a:rPr lang="en-US" sz="1400" dirty="0"/>
              <a:t>3</a:t>
            </a:r>
            <a:r>
              <a:rPr lang="en-US" sz="1400" dirty="0" smtClean="0"/>
              <a:t>.1M queries for a signed domain name, what if every DNS resolver  was DNSSEC aware?</a:t>
            </a:r>
          </a:p>
          <a:p>
            <a:pPr lvl="1"/>
            <a:r>
              <a:rPr lang="en-US" sz="1400" dirty="0" smtClean="0"/>
              <a:t>That would be 25M queries in the context of our experiment</a:t>
            </a:r>
          </a:p>
          <a:p>
            <a:pPr lvl="1"/>
            <a:endParaRPr lang="en-US" sz="1400" dirty="0" smtClean="0"/>
          </a:p>
          <a:p>
            <a:pPr marL="114300" indent="0">
              <a:buNone/>
            </a:pPr>
            <a:r>
              <a:rPr lang="en-US" sz="2000" b="1" dirty="0" smtClean="0">
                <a:solidFill>
                  <a:schemeClr val="accent6">
                    <a:lumMod val="50000"/>
                  </a:schemeClr>
                </a:solidFill>
              </a:rPr>
              <a:t>A DNSSEC signed zone would see 6 times the query level of an unsigned zone if every resolver performed DNSSEC validation</a:t>
            </a:r>
          </a:p>
          <a:p>
            <a:pPr lvl="1"/>
            <a:endParaRPr lang="en-US" sz="1400" dirty="0"/>
          </a:p>
        </p:txBody>
      </p:sp>
    </p:spTree>
    <p:extLst>
      <p:ext uri="{BB962C8B-B14F-4D97-AF65-F5344CB8AC3E}">
        <p14:creationId xmlns:p14="http://schemas.microsoft.com/office/powerpoint/2010/main" val="1953383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a:t>
            </a:r>
            <a:r>
              <a:rPr lang="en-US" dirty="0" err="1" smtClean="0"/>
              <a:t>vs</a:t>
            </a:r>
            <a:r>
              <a:rPr lang="en-US" dirty="0" smtClean="0"/>
              <a:t> Bad for Everyone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If 12.6% of clients performing some form of DNSSEC validation generate 12.2M queries for a badly-signed name, compared to the no-DNSSEC control level of 4.2M queries, what would be the query load if every resolver performed DNSSEC validation for the same badly signed domain?</a:t>
            </a:r>
          </a:p>
          <a:p>
            <a:pPr marL="685800" lvl="1"/>
            <a:r>
              <a:rPr lang="en-US" sz="2000" dirty="0" smtClean="0"/>
              <a:t>In our case that would be 63M queries</a:t>
            </a:r>
          </a:p>
          <a:p>
            <a:endParaRPr lang="en-US" sz="2400" dirty="0" smtClean="0"/>
          </a:p>
          <a:p>
            <a:pPr marL="0" indent="0">
              <a:buNone/>
            </a:pPr>
            <a:r>
              <a:rPr lang="en-US" sz="2400" b="1" dirty="0" smtClean="0">
                <a:solidFill>
                  <a:schemeClr val="accent6">
                    <a:lumMod val="50000"/>
                  </a:schemeClr>
                </a:solidFill>
              </a:rPr>
              <a:t>A badly-signed DNSSEC </a:t>
            </a:r>
            <a:r>
              <a:rPr lang="en-US" sz="2400" b="1" dirty="0">
                <a:solidFill>
                  <a:schemeClr val="accent6">
                    <a:lumMod val="50000"/>
                  </a:schemeClr>
                </a:solidFill>
              </a:rPr>
              <a:t>signed zone </a:t>
            </a:r>
            <a:r>
              <a:rPr lang="en-US" sz="2400" b="1" dirty="0" smtClean="0">
                <a:solidFill>
                  <a:schemeClr val="accent6">
                    <a:lumMod val="50000"/>
                  </a:schemeClr>
                </a:solidFill>
              </a:rPr>
              <a:t>would seen  15 </a:t>
            </a:r>
            <a:r>
              <a:rPr lang="en-US" sz="2400" b="1" dirty="0">
                <a:solidFill>
                  <a:schemeClr val="accent6">
                    <a:lumMod val="50000"/>
                  </a:schemeClr>
                </a:solidFill>
              </a:rPr>
              <a:t>times the query level of an unsigned zone if every resolver performed DNSSEC validation</a:t>
            </a:r>
          </a:p>
          <a:p>
            <a:pPr marL="0" indent="0">
              <a:buNone/>
            </a:pPr>
            <a:r>
              <a:rPr lang="en-US" sz="2400" dirty="0" smtClean="0"/>
              <a:t> </a:t>
            </a:r>
            <a:endParaRPr lang="en-US" sz="2400" dirty="0"/>
          </a:p>
        </p:txBody>
      </p:sp>
    </p:spTree>
    <p:extLst>
      <p:ext uri="{BB962C8B-B14F-4D97-AF65-F5344CB8AC3E}">
        <p14:creationId xmlns:p14="http://schemas.microsoft.com/office/powerpoint/2010/main" val="2558434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Nits</a:t>
            </a:r>
            <a:endParaRPr lang="en-US" dirty="0"/>
          </a:p>
        </p:txBody>
      </p:sp>
      <p:sp>
        <p:nvSpPr>
          <p:cNvPr id="3" name="Content Placeholder 2"/>
          <p:cNvSpPr>
            <a:spLocks noGrp="1"/>
          </p:cNvSpPr>
          <p:nvPr>
            <p:ph idx="1"/>
          </p:nvPr>
        </p:nvSpPr>
        <p:spPr/>
        <p:txBody>
          <a:bodyPr>
            <a:normAutofit/>
          </a:bodyPr>
          <a:lstStyle/>
          <a:p>
            <a:r>
              <a:rPr lang="en-US" dirty="0" smtClean="0"/>
              <a:t>DNS caching is (for our experiment) evil !</a:t>
            </a:r>
          </a:p>
          <a:p>
            <a:pPr lvl="1"/>
            <a:r>
              <a:rPr lang="en-US" dirty="0" smtClean="0"/>
              <a:t>But massive Signed Zones are a PITA!</a:t>
            </a:r>
          </a:p>
          <a:p>
            <a:pPr lvl="1"/>
            <a:r>
              <a:rPr lang="en-US" dirty="0" smtClean="0"/>
              <a:t>And we wanted a very simple approach That Just Worked</a:t>
            </a:r>
          </a:p>
          <a:p>
            <a:pPr lvl="1"/>
            <a:endParaRPr lang="en-US" dirty="0" smtClean="0"/>
          </a:p>
          <a:p>
            <a:r>
              <a:rPr lang="en-US" dirty="0" smtClean="0"/>
              <a:t>So we opted to use a more modest set of 1M signed subdomains</a:t>
            </a:r>
          </a:p>
          <a:p>
            <a:pPr lvl="1"/>
            <a:r>
              <a:rPr lang="en-US" dirty="0" smtClean="0"/>
              <a:t>And cycled though these subdomains over a &gt;24 hour period</a:t>
            </a:r>
          </a:p>
          <a:p>
            <a:pPr lvl="1"/>
            <a:r>
              <a:rPr lang="en-US" dirty="0"/>
              <a:t>A</a:t>
            </a:r>
            <a:r>
              <a:rPr lang="en-US" dirty="0" smtClean="0"/>
              <a:t>s long as the resolvers honor the cache TTL of the DNSSEC RRs then resolver caching is avoided and all queries will head to our authoritative server</a:t>
            </a:r>
          </a:p>
        </p:txBody>
      </p:sp>
    </p:spTree>
    <p:extLst>
      <p:ext uri="{BB962C8B-B14F-4D97-AF65-F5344CB8AC3E}">
        <p14:creationId xmlns:p14="http://schemas.microsoft.com/office/powerpoint/2010/main" val="3768646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Response Sizes</a:t>
            </a:r>
            <a:endParaRPr lang="en-US"/>
          </a:p>
        </p:txBody>
      </p:sp>
      <p:sp>
        <p:nvSpPr>
          <p:cNvPr id="3" name="Content Placeholder 2"/>
          <p:cNvSpPr>
            <a:spLocks noGrp="1"/>
          </p:cNvSpPr>
          <p:nvPr>
            <p:ph idx="1"/>
          </p:nvPr>
        </p:nvSpPr>
        <p:spPr/>
        <p:txBody>
          <a:bodyPr/>
          <a:lstStyle/>
          <a:p>
            <a:pPr marL="0" indent="0">
              <a:buNone/>
            </a:pPr>
            <a:r>
              <a:rPr lang="en-US" dirty="0" smtClean="0"/>
              <a:t>What about the relative traffic loads at the server?</a:t>
            </a:r>
          </a:p>
          <a:p>
            <a:pPr marL="0" indent="0">
              <a:buNone/>
            </a:pPr>
            <a:r>
              <a:rPr lang="en-US" dirty="0" smtClean="0"/>
              <a:t>In particular, what are the relative changes in the traffic profile for responses from the Authoritative Server?</a:t>
            </a:r>
          </a:p>
        </p:txBody>
      </p:sp>
    </p:spTree>
    <p:extLst>
      <p:ext uri="{BB962C8B-B14F-4D97-AF65-F5344CB8AC3E}">
        <p14:creationId xmlns:p14="http://schemas.microsoft.com/office/powerpoint/2010/main" val="1117018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Response Sizes</a:t>
            </a:r>
            <a:endParaRPr lang="en-US" dirty="0"/>
          </a:p>
        </p:txBody>
      </p:sp>
      <p:sp>
        <p:nvSpPr>
          <p:cNvPr id="3" name="Content Placeholder 2"/>
          <p:cNvSpPr>
            <a:spLocks noGrp="1"/>
          </p:cNvSpPr>
          <p:nvPr>
            <p:ph idx="1"/>
          </p:nvPr>
        </p:nvSpPr>
        <p:spPr/>
        <p:txBody>
          <a:bodyPr>
            <a:normAutofit fontScale="85000" lnSpcReduction="20000"/>
          </a:bodyPr>
          <a:lstStyle/>
          <a:p>
            <a:pPr marL="0" indent="0">
              <a:spcBef>
                <a:spcPts val="200"/>
              </a:spcBef>
              <a:buNone/>
            </a:pPr>
            <a:r>
              <a:rPr lang="en-US" dirty="0" smtClean="0"/>
              <a:t>Control (no DNSSEC)</a:t>
            </a:r>
          </a:p>
          <a:p>
            <a:pPr marL="0" indent="0">
              <a:spcBef>
                <a:spcPts val="200"/>
              </a:spcBef>
              <a:buNone/>
            </a:pPr>
            <a:r>
              <a:rPr lang="en-US" dirty="0"/>
              <a:t>	</a:t>
            </a:r>
            <a:r>
              <a:rPr lang="en-US" dirty="0" smtClean="0"/>
              <a:t>Query: 124 octets</a:t>
            </a:r>
          </a:p>
          <a:p>
            <a:pPr marL="0" indent="0">
              <a:spcBef>
                <a:spcPts val="200"/>
              </a:spcBef>
              <a:buNone/>
            </a:pPr>
            <a:r>
              <a:rPr lang="en-US" dirty="0"/>
              <a:t>	</a:t>
            </a:r>
            <a:r>
              <a:rPr lang="en-US" dirty="0" smtClean="0"/>
              <a:t>Response: 176 octets</a:t>
            </a:r>
          </a:p>
          <a:p>
            <a:pPr marL="0" indent="0">
              <a:spcBef>
                <a:spcPts val="200"/>
              </a:spcBef>
              <a:buNone/>
            </a:pPr>
            <a:endParaRPr lang="en-US" dirty="0" smtClean="0"/>
          </a:p>
          <a:p>
            <a:pPr marL="0" indent="0">
              <a:spcBef>
                <a:spcPts val="200"/>
              </a:spcBef>
              <a:buNone/>
            </a:pPr>
            <a:endParaRPr lang="en-US" dirty="0"/>
          </a:p>
          <a:p>
            <a:pPr marL="0" indent="0">
              <a:spcBef>
                <a:spcPts val="200"/>
              </a:spcBef>
              <a:buNone/>
            </a:pPr>
            <a:r>
              <a:rPr lang="en-US" dirty="0" smtClean="0"/>
              <a:t>DNSSEC-Signed</a:t>
            </a:r>
          </a:p>
          <a:p>
            <a:pPr marL="0" indent="0">
              <a:spcBef>
                <a:spcPts val="200"/>
              </a:spcBef>
              <a:buNone/>
            </a:pPr>
            <a:r>
              <a:rPr lang="en-US" dirty="0"/>
              <a:t>	</a:t>
            </a:r>
            <a:r>
              <a:rPr lang="en-US" dirty="0" smtClean="0"/>
              <a:t>Query: (A Record) 124 octets</a:t>
            </a:r>
          </a:p>
          <a:p>
            <a:pPr marL="0" indent="0">
              <a:spcBef>
                <a:spcPts val="200"/>
              </a:spcBef>
              <a:buNone/>
            </a:pPr>
            <a:r>
              <a:rPr lang="en-US" dirty="0"/>
              <a:t>	</a:t>
            </a:r>
            <a:r>
              <a:rPr lang="en-US" dirty="0" smtClean="0"/>
              <a:t>Response: 951 Octets</a:t>
            </a:r>
          </a:p>
          <a:p>
            <a:pPr marL="0" indent="0">
              <a:spcBef>
                <a:spcPts val="200"/>
              </a:spcBef>
              <a:buNone/>
            </a:pPr>
            <a:endParaRPr lang="en-US" dirty="0" smtClean="0"/>
          </a:p>
          <a:p>
            <a:pPr marL="0" indent="0">
              <a:spcBef>
                <a:spcPts val="200"/>
              </a:spcBef>
              <a:buNone/>
            </a:pPr>
            <a:r>
              <a:rPr lang="en-US" dirty="0"/>
              <a:t>	Query: </a:t>
            </a:r>
            <a:r>
              <a:rPr lang="en-US" dirty="0" smtClean="0"/>
              <a:t>(DNSKEY </a:t>
            </a:r>
            <a:r>
              <a:rPr lang="en-US" dirty="0"/>
              <a:t>Record) </a:t>
            </a:r>
            <a:r>
              <a:rPr lang="en-US" dirty="0" smtClean="0"/>
              <a:t>80 </a:t>
            </a:r>
            <a:r>
              <a:rPr lang="en-US" dirty="0"/>
              <a:t>octets</a:t>
            </a:r>
          </a:p>
          <a:p>
            <a:pPr marL="0" indent="0">
              <a:spcBef>
                <a:spcPts val="200"/>
              </a:spcBef>
              <a:buNone/>
            </a:pPr>
            <a:r>
              <a:rPr lang="en-US" dirty="0"/>
              <a:t>	Response: </a:t>
            </a:r>
            <a:r>
              <a:rPr lang="en-US" dirty="0" smtClean="0"/>
              <a:t>342 </a:t>
            </a:r>
            <a:r>
              <a:rPr lang="en-US" dirty="0"/>
              <a:t>Octets</a:t>
            </a:r>
          </a:p>
          <a:p>
            <a:pPr marL="0" indent="0">
              <a:spcBef>
                <a:spcPts val="200"/>
              </a:spcBef>
              <a:buNone/>
            </a:pPr>
            <a:endParaRPr lang="en-US" dirty="0" smtClean="0"/>
          </a:p>
          <a:p>
            <a:pPr marL="0" indent="0">
              <a:spcBef>
                <a:spcPts val="200"/>
              </a:spcBef>
              <a:buNone/>
            </a:pPr>
            <a:r>
              <a:rPr lang="en-US" dirty="0"/>
              <a:t>	Query: </a:t>
            </a:r>
            <a:r>
              <a:rPr lang="en-US" dirty="0" smtClean="0"/>
              <a:t>(DS </a:t>
            </a:r>
            <a:r>
              <a:rPr lang="en-US" dirty="0"/>
              <a:t>Record) </a:t>
            </a:r>
            <a:r>
              <a:rPr lang="en-US" dirty="0" smtClean="0"/>
              <a:t>80 </a:t>
            </a:r>
            <a:r>
              <a:rPr lang="en-US" dirty="0"/>
              <a:t>octets</a:t>
            </a:r>
          </a:p>
          <a:p>
            <a:pPr marL="0" indent="0">
              <a:spcBef>
                <a:spcPts val="200"/>
              </a:spcBef>
              <a:buNone/>
            </a:pPr>
            <a:r>
              <a:rPr lang="en-US" dirty="0"/>
              <a:t>	Response: </a:t>
            </a:r>
            <a:r>
              <a:rPr lang="en-US" dirty="0" smtClean="0"/>
              <a:t>341 Octets</a:t>
            </a:r>
          </a:p>
          <a:p>
            <a:pPr marL="0" indent="0">
              <a:spcBef>
                <a:spcPts val="200"/>
              </a:spcBef>
              <a:buNone/>
            </a:pPr>
            <a:endParaRPr lang="en-US" dirty="0"/>
          </a:p>
          <a:p>
            <a:pPr marL="0" indent="0">
              <a:spcBef>
                <a:spcPts val="200"/>
              </a:spcBef>
              <a:buNone/>
            </a:pPr>
            <a:r>
              <a:rPr lang="en-US" dirty="0" smtClean="0"/>
              <a:t>	Total: Query: 284 octets</a:t>
            </a:r>
          </a:p>
          <a:p>
            <a:pPr marL="0" indent="0">
              <a:spcBef>
                <a:spcPts val="200"/>
              </a:spcBef>
              <a:buNone/>
            </a:pPr>
            <a:r>
              <a:rPr lang="en-US" dirty="0"/>
              <a:t>	</a:t>
            </a:r>
            <a:r>
              <a:rPr lang="en-US" dirty="0" smtClean="0"/>
              <a:t>Total Response: 1634 octets</a:t>
            </a:r>
            <a:endParaRPr lang="en-US" dirty="0"/>
          </a:p>
          <a:p>
            <a:pPr marL="0" indent="0">
              <a:spcBef>
                <a:spcPts val="200"/>
              </a:spcBef>
              <a:buNone/>
            </a:pPr>
            <a:endParaRPr lang="en-US" dirty="0"/>
          </a:p>
          <a:p>
            <a:pPr marL="0" indent="0">
              <a:spcBef>
                <a:spcPts val="200"/>
              </a:spcBef>
              <a:buNone/>
            </a:pPr>
            <a:endParaRPr lang="en-US" dirty="0"/>
          </a:p>
        </p:txBody>
      </p:sp>
      <p:sp>
        <p:nvSpPr>
          <p:cNvPr id="4" name="TextBox 3"/>
          <p:cNvSpPr txBox="1"/>
          <p:nvPr/>
        </p:nvSpPr>
        <p:spPr>
          <a:xfrm rot="21113228">
            <a:off x="4299446" y="1147130"/>
            <a:ext cx="4582583" cy="2585323"/>
          </a:xfrm>
          <a:prstGeom prst="rect">
            <a:avLst/>
          </a:prstGeom>
          <a:solidFill>
            <a:srgbClr val="FFFFFF"/>
          </a:solidFill>
          <a:ln w="3175" cmpd="sng">
            <a:solidFill>
              <a:srgbClr val="BFBFBF"/>
            </a:solidFill>
          </a:ln>
        </p:spPr>
        <p:txBody>
          <a:bodyPr wrap="square" rtlCol="0">
            <a:spAutoFit/>
          </a:bodyPr>
          <a:lstStyle/>
          <a:p>
            <a:r>
              <a:rPr lang="en-US" dirty="0" smtClean="0">
                <a:latin typeface="AhnbergHand"/>
                <a:cs typeface="AhnbergHand"/>
              </a:rPr>
              <a:t>These are not constant sizes – the DNS packet sizes of responses relate to the particular name being resolver, the number of keys being used, and the key size</a:t>
            </a:r>
          </a:p>
          <a:p>
            <a:endParaRPr lang="en-US" dirty="0">
              <a:latin typeface="AhnbergHand"/>
              <a:cs typeface="AhnbergHand"/>
            </a:endParaRPr>
          </a:p>
          <a:p>
            <a:r>
              <a:rPr lang="en-US" dirty="0" smtClean="0">
                <a:latin typeface="AhnbergHand"/>
                <a:cs typeface="AhnbergHand"/>
              </a:rPr>
              <a:t>So these numbers are illustrative of what is going on, but particular cases will vary from these numbers</a:t>
            </a:r>
            <a:endParaRPr lang="en-US" dirty="0">
              <a:latin typeface="AhnbergHand"/>
              <a:cs typeface="AhnbergHand"/>
            </a:endParaRPr>
          </a:p>
        </p:txBody>
      </p:sp>
      <p:sp>
        <p:nvSpPr>
          <p:cNvPr id="7" name="Freeform 6"/>
          <p:cNvSpPr/>
          <p:nvPr/>
        </p:nvSpPr>
        <p:spPr>
          <a:xfrm>
            <a:off x="5148064" y="3933056"/>
            <a:ext cx="692286" cy="751416"/>
          </a:xfrm>
          <a:custGeom>
            <a:avLst/>
            <a:gdLst>
              <a:gd name="connsiteX0" fmla="*/ 551859 w 692286"/>
              <a:gd name="connsiteY0" fmla="*/ 0 h 751416"/>
              <a:gd name="connsiteX1" fmla="*/ 657693 w 692286"/>
              <a:gd name="connsiteY1" fmla="*/ 560916 h 751416"/>
              <a:gd name="connsiteX2" fmla="*/ 22693 w 692286"/>
              <a:gd name="connsiteY2" fmla="*/ 508000 h 751416"/>
              <a:gd name="connsiteX3" fmla="*/ 128526 w 692286"/>
              <a:gd name="connsiteY3" fmla="*/ 359833 h 751416"/>
              <a:gd name="connsiteX4" fmla="*/ 1526 w 692286"/>
              <a:gd name="connsiteY4" fmla="*/ 497416 h 751416"/>
              <a:gd name="connsiteX5" fmla="*/ 128526 w 692286"/>
              <a:gd name="connsiteY5" fmla="*/ 751416 h 75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286" h="751416">
                <a:moveTo>
                  <a:pt x="551859" y="0"/>
                </a:moveTo>
                <a:cubicBezTo>
                  <a:pt x="648873" y="238124"/>
                  <a:pt x="745887" y="476249"/>
                  <a:pt x="657693" y="560916"/>
                </a:cubicBezTo>
                <a:cubicBezTo>
                  <a:pt x="569499" y="645583"/>
                  <a:pt x="110887" y="541514"/>
                  <a:pt x="22693" y="508000"/>
                </a:cubicBezTo>
                <a:cubicBezTo>
                  <a:pt x="-65501" y="474486"/>
                  <a:pt x="132054" y="361597"/>
                  <a:pt x="128526" y="359833"/>
                </a:cubicBezTo>
                <a:cubicBezTo>
                  <a:pt x="124998" y="358069"/>
                  <a:pt x="1526" y="432152"/>
                  <a:pt x="1526" y="497416"/>
                </a:cubicBezTo>
                <a:cubicBezTo>
                  <a:pt x="1526" y="562680"/>
                  <a:pt x="128526" y="751416"/>
                  <a:pt x="128526" y="7514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31664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 Response Traffic Volume</a:t>
            </a:r>
            <a:endParaRPr lang="en-US" dirty="0"/>
          </a:p>
        </p:txBody>
      </p:sp>
      <p:pic>
        <p:nvPicPr>
          <p:cNvPr id="4" name="Content Placeholder 3" descr="Screen Shot 2013-07-15 at 11.04.4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831" b="-1875"/>
          <a:stretch/>
        </p:blipFill>
        <p:spPr>
          <a:xfrm>
            <a:off x="457200" y="1312333"/>
            <a:ext cx="8229600" cy="5154083"/>
          </a:xfrm>
        </p:spPr>
      </p:pic>
      <p:cxnSp>
        <p:nvCxnSpPr>
          <p:cNvPr id="5" name="Straight Connector 4"/>
          <p:cNvCxnSpPr/>
          <p:nvPr/>
        </p:nvCxnSpPr>
        <p:spPr>
          <a:xfrm>
            <a:off x="1259632" y="5733256"/>
            <a:ext cx="6912768"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0508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Traffic Data</a:t>
            </a:r>
            <a:endParaRPr lang="en-US" dirty="0"/>
          </a:p>
        </p:txBody>
      </p:sp>
      <p:sp>
        <p:nvSpPr>
          <p:cNvPr id="3" name="Content Placeholder 2"/>
          <p:cNvSpPr>
            <a:spLocks noGrp="1"/>
          </p:cNvSpPr>
          <p:nvPr>
            <p:ph idx="1"/>
          </p:nvPr>
        </p:nvSpPr>
        <p:spPr/>
        <p:txBody>
          <a:bodyPr>
            <a:normAutofit lnSpcReduction="10000"/>
          </a:bodyPr>
          <a:lstStyle/>
          <a:p>
            <a:r>
              <a:rPr lang="en-US" dirty="0" smtClean="0"/>
              <a:t>The validly-signed domain name appears to generate 5x the traffic volume in responses as compared to the unsigned domain name</a:t>
            </a:r>
          </a:p>
          <a:p>
            <a:endParaRPr lang="en-US" dirty="0" smtClean="0"/>
          </a:p>
          <a:p>
            <a:r>
              <a:rPr lang="en-US" dirty="0" smtClean="0"/>
              <a:t>The badly-signed domain name appears to generate  7.5x the traffic volume in responses</a:t>
            </a:r>
          </a:p>
          <a:p>
            <a:endParaRPr lang="en-US" dirty="0" smtClean="0"/>
          </a:p>
          <a:p>
            <a:r>
              <a:rPr lang="en-US" dirty="0" smtClean="0"/>
              <a:t>What’s contributing to this?</a:t>
            </a:r>
          </a:p>
          <a:p>
            <a:pPr marL="971550" lvl="1" indent="-514350">
              <a:buFont typeface="+mj-lt"/>
              <a:buAutoNum type="arabicPeriod"/>
            </a:pPr>
            <a:r>
              <a:rPr lang="en-US" dirty="0" smtClean="0"/>
              <a:t>Setting the DNSSEC OK bit in a query to the signed zone raises the response size from 176 to 951 octets</a:t>
            </a:r>
          </a:p>
          <a:p>
            <a:pPr marL="971550" lvl="1" indent="-514350">
              <a:buFont typeface="+mj-lt"/>
              <a:buAutoNum type="arabicPeriod"/>
            </a:pPr>
            <a:r>
              <a:rPr lang="en-US" dirty="0" smtClean="0"/>
              <a:t>Performing DNSSEC signature validation adds a minimum of a further 683 octets in DS and DNSKEY responses</a:t>
            </a:r>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4269618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you just sign your domain?</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Lets start with the hypothetical question: How much more traffic will you be generating at the Authoritative Server if you sign your domain and NO resolvers perform DNSSEC validation?</a:t>
            </a:r>
          </a:p>
          <a:p>
            <a:pPr marL="0" indent="0">
              <a:buNone/>
            </a:pPr>
            <a:r>
              <a:rPr lang="en-US" dirty="0" smtClean="0"/>
              <a:t>76% of clients use resolvers who pass our server queries with EDNS0 + DNSSEC OK flag set</a:t>
            </a:r>
          </a:p>
          <a:p>
            <a:pPr marL="0" indent="0">
              <a:buNone/>
            </a:pPr>
            <a:r>
              <a:rPr lang="en-US" dirty="0"/>
              <a:t>	</a:t>
            </a:r>
            <a:r>
              <a:rPr lang="en-US" dirty="0" smtClean="0"/>
              <a:t>69% of queries for the unsigned zone</a:t>
            </a:r>
          </a:p>
          <a:p>
            <a:pPr marL="0" indent="0">
              <a:buNone/>
            </a:pPr>
            <a:r>
              <a:rPr lang="en-US" dirty="0"/>
              <a:t>	</a:t>
            </a:r>
            <a:r>
              <a:rPr lang="en-US" dirty="0" smtClean="0"/>
              <a:t>75% of queries for the signed zone</a:t>
            </a:r>
          </a:p>
          <a:p>
            <a:pPr marL="0" indent="0">
              <a:buNone/>
            </a:pPr>
            <a:r>
              <a:rPr lang="en-US" dirty="0"/>
              <a:t>	</a:t>
            </a:r>
            <a:r>
              <a:rPr lang="en-US" dirty="0" smtClean="0"/>
              <a:t>83% of queries for the badly-signed zone</a:t>
            </a:r>
          </a:p>
          <a:p>
            <a:pPr marL="0" indent="0">
              <a:buNone/>
            </a:pPr>
            <a:r>
              <a:rPr lang="en-US" sz="2500" dirty="0" smtClean="0"/>
              <a:t>	</a:t>
            </a:r>
            <a:r>
              <a:rPr lang="en-US" sz="2500" dirty="0" smtClean="0">
                <a:latin typeface="AhnbergHand"/>
              </a:rPr>
              <a:t>(aside: why are these proportions different for each of these zones?)</a:t>
            </a:r>
          </a:p>
          <a:p>
            <a:pPr marL="0" indent="0">
              <a:buNone/>
            </a:pPr>
            <a:endParaRPr lang="en-US" dirty="0" smtClean="0"/>
          </a:p>
          <a:p>
            <a:pPr marL="0" indent="0">
              <a:buNone/>
            </a:pPr>
            <a:r>
              <a:rPr lang="en-US" dirty="0" smtClean="0"/>
              <a:t>If you just sign your zone and no resolvers are performing DNSSEC validation</a:t>
            </a:r>
          </a:p>
          <a:p>
            <a:pPr marL="400050" lvl="1" indent="0">
              <a:buNone/>
            </a:pPr>
            <a:r>
              <a:rPr lang="en-US" dirty="0" smtClean="0"/>
              <a:t>Then from the May data, 69% of queries elicit a larger response then the total outbound traffic load is </a:t>
            </a:r>
            <a:r>
              <a:rPr lang="en-US" b="1" u="sng" dirty="0" smtClean="0"/>
              <a:t>4x</a:t>
            </a:r>
            <a:r>
              <a:rPr lang="en-US" dirty="0" smtClean="0"/>
              <a:t> the traffic load of an unsigned zone</a:t>
            </a:r>
          </a:p>
          <a:p>
            <a:pPr marL="400050" lvl="1" indent="0">
              <a:buNone/>
            </a:pPr>
            <a:endParaRPr lang="en-US" dirty="0" smtClean="0"/>
          </a:p>
          <a:p>
            <a:pPr marL="0" indent="0">
              <a:buNone/>
            </a:pPr>
            <a:r>
              <a:rPr lang="en-US" dirty="0" smtClean="0"/>
              <a:t>But we saw a rise of </a:t>
            </a:r>
            <a:r>
              <a:rPr lang="en-US" b="1" u="sng" dirty="0" smtClean="0"/>
              <a:t>5x</a:t>
            </a:r>
            <a:r>
              <a:rPr lang="en-US" dirty="0" smtClean="0"/>
              <a:t> – why?</a:t>
            </a:r>
          </a:p>
          <a:p>
            <a:pPr marL="0" indent="0">
              <a:buNone/>
            </a:pPr>
            <a:r>
              <a:rPr lang="en-US" dirty="0"/>
              <a:t>	</a:t>
            </a:r>
            <a:r>
              <a:rPr lang="en-US" dirty="0" smtClean="0"/>
              <a:t>That</a:t>
            </a:r>
            <a:r>
              <a:rPr lang="fr-FR" dirty="0" smtClean="0"/>
              <a:t>’</a:t>
            </a:r>
            <a:r>
              <a:rPr lang="en-US" dirty="0" smtClean="0"/>
              <a:t>s because 12.6 % of clients are also performing DNSSEC validation</a:t>
            </a:r>
          </a:p>
          <a:p>
            <a:pPr marL="0" indent="0">
              <a:buNone/>
            </a:pP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1642140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everybody was doing it?</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If 12.6% of clients performing some form of DNSSEC validation </a:t>
            </a:r>
            <a:r>
              <a:rPr lang="en-US" dirty="0" smtClean="0"/>
              <a:t>for a signed zone generate around 5 times the traffic as compared to an unsigned zone, then what if every resolver performed DNSSEC validation?</a:t>
            </a:r>
          </a:p>
          <a:p>
            <a:pPr marL="0" indent="0">
              <a:buNone/>
            </a:pPr>
            <a:endParaRPr lang="en-US" dirty="0" smtClean="0"/>
          </a:p>
          <a:p>
            <a:pPr marL="0" indent="0">
              <a:buNone/>
            </a:pPr>
            <a:r>
              <a:rPr lang="en-US" b="1" dirty="0" smtClean="0">
                <a:solidFill>
                  <a:schemeClr val="accent6">
                    <a:lumMod val="50000"/>
                  </a:schemeClr>
                </a:solidFill>
              </a:rPr>
              <a:t>An authoritative server for a </a:t>
            </a:r>
            <a:r>
              <a:rPr lang="en-US" b="1" dirty="0">
                <a:solidFill>
                  <a:schemeClr val="accent6">
                    <a:lumMod val="50000"/>
                  </a:schemeClr>
                </a:solidFill>
              </a:rPr>
              <a:t>DNSSEC signed zone would’ve </a:t>
            </a:r>
            <a:r>
              <a:rPr lang="en-US" b="1" dirty="0" smtClean="0">
                <a:solidFill>
                  <a:schemeClr val="accent6">
                    <a:lumMod val="50000"/>
                  </a:schemeClr>
                </a:solidFill>
              </a:rPr>
              <a:t>seen 13 times the traffic </a:t>
            </a:r>
            <a:r>
              <a:rPr lang="en-US" b="1" dirty="0">
                <a:solidFill>
                  <a:schemeClr val="accent6">
                    <a:lumMod val="50000"/>
                  </a:schemeClr>
                </a:solidFill>
              </a:rPr>
              <a:t>level of an unsigned </a:t>
            </a:r>
            <a:r>
              <a:rPr lang="en-US" b="1" dirty="0" smtClean="0">
                <a:solidFill>
                  <a:schemeClr val="accent6">
                    <a:lumMod val="50000"/>
                  </a:schemeClr>
                </a:solidFill>
              </a:rPr>
              <a:t>zone if every resolver performed DNSSEC validation</a:t>
            </a:r>
          </a:p>
          <a:p>
            <a:pPr marL="0" indent="0">
              <a:buNone/>
            </a:pPr>
            <a:endParaRPr lang="en-US" b="1" dirty="0" smtClean="0">
              <a:solidFill>
                <a:schemeClr val="accent6">
                  <a:lumMod val="50000"/>
                </a:schemeClr>
              </a:solidFill>
            </a:endParaRPr>
          </a:p>
          <a:p>
            <a:pPr marL="0" indent="0">
              <a:buNone/>
            </a:pPr>
            <a:r>
              <a:rPr lang="en-US" b="1" dirty="0" smtClean="0">
                <a:solidFill>
                  <a:schemeClr val="accent6">
                    <a:lumMod val="50000"/>
                  </a:schemeClr>
                </a:solidFill>
              </a:rPr>
              <a:t>A badly-signed DNSSEC zone would seen 31 times the traffic level of an unsigned zone</a:t>
            </a:r>
            <a:endParaRPr lang="en-US" dirty="0" smtClean="0"/>
          </a:p>
          <a:p>
            <a:pPr marL="0" indent="0">
              <a:buNone/>
            </a:pPr>
            <a:r>
              <a:rPr lang="en-US" dirty="0"/>
              <a:t>	</a:t>
            </a:r>
            <a:endParaRPr lang="en-US" dirty="0" smtClean="0"/>
          </a:p>
          <a:p>
            <a:pPr marL="0" indent="0">
              <a:buNone/>
            </a:pPr>
            <a:r>
              <a:rPr lang="en-US" dirty="0"/>
              <a:t>	</a:t>
            </a:r>
          </a:p>
        </p:txBody>
      </p:sp>
    </p:spTree>
    <p:extLst>
      <p:ext uri="{BB962C8B-B14F-4D97-AF65-F5344CB8AC3E}">
        <p14:creationId xmlns:p14="http://schemas.microsoft.com/office/powerpoint/2010/main" val="1752296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means more </a:t>
            </a:r>
            <a:r>
              <a:rPr lang="en-US" dirty="0"/>
              <a:t>S</a:t>
            </a:r>
            <a:r>
              <a:rPr lang="en-US" dirty="0" smtClean="0"/>
              <a:t>erver Grunt</a:t>
            </a:r>
            <a:endParaRPr lang="en-US" dirty="0"/>
          </a:p>
        </p:txBody>
      </p:sp>
      <p:sp>
        <p:nvSpPr>
          <p:cNvPr id="3" name="Content Placeholder 2"/>
          <p:cNvSpPr>
            <a:spLocks noGrp="1"/>
          </p:cNvSpPr>
          <p:nvPr>
            <p:ph idx="1"/>
          </p:nvPr>
        </p:nvSpPr>
        <p:spPr/>
        <p:txBody>
          <a:bodyPr>
            <a:normAutofit/>
          </a:bodyPr>
          <a:lstStyle/>
          <a:p>
            <a:r>
              <a:rPr lang="en-US" dirty="0" smtClean="0"/>
              <a:t>Its probably a good idea to plan the serve the worst case: a badly signed zone</a:t>
            </a:r>
          </a:p>
          <a:p>
            <a:endParaRPr lang="en-US" dirty="0" smtClean="0"/>
          </a:p>
          <a:p>
            <a:r>
              <a:rPr lang="en-US" dirty="0" smtClean="0"/>
              <a:t>In which case you may want to consider provisioning the authoritative name servers with processing capacity to handle 15x the query load, and 30x the generated traffic load that you would need to serve an unsigned zone</a:t>
            </a:r>
          </a:p>
        </p:txBody>
      </p:sp>
    </p:spTree>
    <p:extLst>
      <p:ext uri="{BB962C8B-B14F-4D97-AF65-F5344CB8AC3E}">
        <p14:creationId xmlns:p14="http://schemas.microsoft.com/office/powerpoint/2010/main" val="397524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could be better than this…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“Real” performance of DNSSEC could be a lot better than what we have observed here</a:t>
            </a:r>
          </a:p>
          <a:p>
            <a:endParaRPr lang="en-US" dirty="0" smtClean="0"/>
          </a:p>
          <a:p>
            <a:r>
              <a:rPr lang="en-US" dirty="0" smtClean="0"/>
              <a:t>We have deliberately negated any form of resolver caching</a:t>
            </a:r>
          </a:p>
          <a:p>
            <a:pPr lvl="1"/>
            <a:r>
              <a:rPr lang="en-US" dirty="0" smtClean="0"/>
              <a:t>Every client receives a “unique” signed URL, and therefore every DNS resolver has to to perform A, DS and DNSKEY fetches for the unique label</a:t>
            </a:r>
          </a:p>
          <a:p>
            <a:pPr lvl="1"/>
            <a:r>
              <a:rPr lang="en-US" dirty="0" smtClean="0"/>
              <a:t>The Ad placement technique constantly searches for “fresh eyeballs”, so caching is not as efficient as it could be</a:t>
            </a:r>
          </a:p>
          <a:p>
            <a:pPr lvl="1"/>
            <a:r>
              <a:rPr lang="en-US" dirty="0" smtClean="0"/>
              <a:t>Conventional DNS caching would dramatically change this picture</a:t>
            </a:r>
          </a:p>
          <a:p>
            <a:pPr lvl="2"/>
            <a:r>
              <a:rPr lang="en-US" dirty="0"/>
              <a:t>O</a:t>
            </a:r>
            <a:r>
              <a:rPr lang="en-US" dirty="0" smtClean="0"/>
              <a:t>ur 16 day experiment generated 12,748,834 queries</a:t>
            </a:r>
          </a:p>
          <a:p>
            <a:pPr lvl="2"/>
            <a:r>
              <a:rPr lang="en-US" dirty="0" smtClean="0"/>
              <a:t>A 7 day TTL would cut this to a (roughly estimated)  2</a:t>
            </a:r>
            <a:r>
              <a:rPr lang="en-US" dirty="0"/>
              <a:t>M</a:t>
            </a:r>
            <a:r>
              <a:rPr lang="en-US" dirty="0" smtClean="0"/>
              <a:t> queries</a:t>
            </a:r>
          </a:p>
          <a:p>
            <a:pPr lvl="2"/>
            <a:endParaRPr lang="en-US" dirty="0" smtClean="0"/>
          </a:p>
          <a:p>
            <a:pPr lvl="1"/>
            <a:endParaRPr lang="en-US" dirty="0"/>
          </a:p>
        </p:txBody>
      </p:sp>
    </p:spTree>
    <p:extLst>
      <p:ext uri="{BB962C8B-B14F-4D97-AF65-F5344CB8AC3E}">
        <p14:creationId xmlns:p14="http://schemas.microsoft.com/office/powerpoint/2010/main" val="919961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 could be a whole lot worse!</a:t>
            </a:r>
            <a:endParaRPr lang="en-US" dirty="0"/>
          </a:p>
        </p:txBody>
      </p:sp>
      <p:sp>
        <p:nvSpPr>
          <p:cNvPr id="3" name="Content Placeholder 2"/>
          <p:cNvSpPr>
            <a:spLocks noGrp="1"/>
          </p:cNvSpPr>
          <p:nvPr>
            <p:ph idx="1"/>
          </p:nvPr>
        </p:nvSpPr>
        <p:spPr>
          <a:xfrm>
            <a:off x="457200" y="1600200"/>
            <a:ext cx="8229600" cy="4834467"/>
          </a:xfrm>
        </p:spPr>
        <p:txBody>
          <a:bodyPr>
            <a:normAutofit fontScale="92500" lnSpcReduction="10000"/>
          </a:bodyPr>
          <a:lstStyle/>
          <a:p>
            <a:r>
              <a:rPr lang="en-US" dirty="0" smtClean="0"/>
              <a:t>For the invalid DNSSEC case we deliberately limited the impact of invalidity on the server</a:t>
            </a:r>
          </a:p>
          <a:p>
            <a:pPr lvl="1"/>
            <a:r>
              <a:rPr lang="en-US" dirty="0" smtClean="0"/>
              <a:t>DNSSEC invalidity is not handled consistently by resolvers</a:t>
            </a:r>
            <a:endParaRPr lang="en-US" dirty="0"/>
          </a:p>
          <a:p>
            <a:pPr lvl="1"/>
            <a:r>
              <a:rPr lang="en-US" u="sng" dirty="0" smtClean="0"/>
              <a:t>Some</a:t>
            </a:r>
            <a:r>
              <a:rPr lang="en-US" dirty="0" smtClean="0"/>
              <a:t> resolvers will perform an exhaustive check of all possible NS validation paths in the event of DNSSEC validation failure</a:t>
            </a:r>
          </a:p>
          <a:p>
            <a:pPr marL="800100" lvl="2" indent="0">
              <a:buNone/>
            </a:pPr>
            <a:r>
              <a:rPr lang="en-US" dirty="0" smtClean="0"/>
              <a:t>See </a:t>
            </a:r>
            <a:r>
              <a:rPr lang="en-US" dirty="0"/>
              <a:t>“Roll Over and Die” </a:t>
            </a:r>
            <a:r>
              <a:rPr lang="en-US" sz="1400" dirty="0"/>
              <a:t>(</a:t>
            </a:r>
            <a:r>
              <a:rPr lang="en-US" sz="1400" dirty="0">
                <a:hlinkClick r:id="rId2"/>
              </a:rPr>
              <a:t>http://www.potaroo.net/ispcol/2010-02/rollover.html</a:t>
            </a:r>
            <a:r>
              <a:rPr lang="en-US" sz="1400" dirty="0" smtClean="0"/>
              <a:t>)</a:t>
            </a:r>
          </a:p>
          <a:p>
            <a:pPr marL="800100" lvl="2" indent="0">
              <a:buNone/>
            </a:pPr>
            <a:endParaRPr lang="en-US" sz="1400" dirty="0"/>
          </a:p>
          <a:p>
            <a:pPr lvl="1"/>
            <a:r>
              <a:rPr lang="en-US" dirty="0" smtClean="0"/>
              <a:t>In this experiment we used a single NS record for the invalidly signed domains</a:t>
            </a:r>
          </a:p>
          <a:p>
            <a:pPr lvl="1"/>
            <a:r>
              <a:rPr lang="en-US" dirty="0" smtClean="0"/>
              <a:t>If we had chosen to use multiple </a:t>
            </a:r>
            <a:r>
              <a:rPr lang="en-US" dirty="0" err="1" smtClean="0"/>
              <a:t>nameservers</a:t>
            </a:r>
            <a:r>
              <a:rPr lang="en-US" dirty="0" smtClean="0"/>
              <a:t>, or used a deeper-signed label path, or both, on the invalid label, then the query load would’ve been (a lot?) higher</a:t>
            </a:r>
          </a:p>
          <a:p>
            <a:r>
              <a:rPr lang="en-US" dirty="0" smtClean="0"/>
              <a:t>Resolver caching of invalidly signed data is also unclear – so a break in the DNSSEC validation material may also change the caching </a:t>
            </a:r>
            <a:r>
              <a:rPr lang="en-US" dirty="0" err="1" smtClean="0"/>
              <a:t>behaviour</a:t>
            </a:r>
            <a:r>
              <a:rPr lang="en-US" dirty="0" smtClean="0"/>
              <a:t> of resolvers, and increase load at the server</a:t>
            </a:r>
          </a:p>
          <a:p>
            <a:endParaRPr lang="en-US" dirty="0" smtClean="0"/>
          </a:p>
        </p:txBody>
      </p:sp>
    </p:spTree>
    <p:extLst>
      <p:ext uri="{BB962C8B-B14F-4D97-AF65-F5344CB8AC3E}">
        <p14:creationId xmlns:p14="http://schemas.microsoft.com/office/powerpoint/2010/main" val="1630414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a:bodyPr>
          <a:lstStyle/>
          <a:p>
            <a:r>
              <a:rPr lang="en-US" dirty="0" smtClean="0"/>
              <a:t>DNSSEC generates very large responses from very small queries</a:t>
            </a:r>
          </a:p>
          <a:p>
            <a:pPr lvl="1"/>
            <a:r>
              <a:rPr lang="en-US" dirty="0" smtClean="0"/>
              <a:t>Which makes it a highly effective DDOS amplifier</a:t>
            </a:r>
          </a:p>
          <a:p>
            <a:pPr lvl="1"/>
            <a:r>
              <a:rPr lang="en-US" dirty="0" smtClean="0"/>
              <a:t>Is relying on BCP38 going to work?</a:t>
            </a:r>
          </a:p>
          <a:p>
            <a:pPr lvl="1"/>
            <a:r>
              <a:rPr lang="en-US" dirty="0" smtClean="0"/>
              <a:t>Do we need to think about DNS over TCP again?</a:t>
            </a:r>
          </a:p>
          <a:p>
            <a:pPr lvl="1"/>
            <a:r>
              <a:rPr lang="en-US" dirty="0"/>
              <a:t>But how many resolvers/firewalls/other middleware stuff support using TCP for DNS</a:t>
            </a:r>
            <a:r>
              <a:rPr lang="en-US" dirty="0" smtClean="0"/>
              <a:t>?</a:t>
            </a:r>
            <a:endParaRPr lang="en-US" dirty="0"/>
          </a:p>
          <a:p>
            <a:pPr lvl="1"/>
            <a:r>
              <a:rPr lang="en-US" dirty="0"/>
              <a:t>What’s the impact on the authoritative server load and caching recursive resolver load when moving from UDP to TCP?</a:t>
            </a:r>
          </a:p>
          <a:p>
            <a:pPr lvl="1"/>
            <a:endParaRPr lang="en-US" dirty="0" smtClean="0"/>
          </a:p>
          <a:p>
            <a:pPr lvl="1"/>
            <a:endParaRPr lang="en-US" dirty="0"/>
          </a:p>
        </p:txBody>
      </p:sp>
    </p:spTree>
    <p:extLst>
      <p:ext uri="{BB962C8B-B14F-4D97-AF65-F5344CB8AC3E}">
        <p14:creationId xmlns:p14="http://schemas.microsoft.com/office/powerpoint/2010/main" val="1902582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DNS Resolvers </a:t>
            </a:r>
            <a:r>
              <a:rPr lang="en-US" baseline="0" dirty="0" smtClean="0"/>
              <a:t>is “tricky”</a:t>
            </a:r>
            <a:endParaRPr lang="en-US" dirty="0"/>
          </a:p>
        </p:txBody>
      </p:sp>
      <p:sp>
        <p:nvSpPr>
          <p:cNvPr id="3" name="TextBox 2"/>
          <p:cNvSpPr txBox="1"/>
          <p:nvPr/>
        </p:nvSpPr>
        <p:spPr>
          <a:xfrm>
            <a:off x="1221893" y="1746702"/>
            <a:ext cx="5434075" cy="369332"/>
          </a:xfrm>
          <a:prstGeom prst="rect">
            <a:avLst/>
          </a:prstGeom>
          <a:noFill/>
        </p:spPr>
        <p:txBody>
          <a:bodyPr wrap="none" rtlCol="0">
            <a:spAutoFit/>
          </a:bodyPr>
          <a:lstStyle/>
          <a:p>
            <a:r>
              <a:rPr lang="en-US" dirty="0" smtClean="0">
                <a:solidFill>
                  <a:schemeClr val="accent6">
                    <a:lumMod val="75000"/>
                  </a:schemeClr>
                </a:solidFill>
                <a:cs typeface="AhnbergHand"/>
              </a:rPr>
              <a:t>What we would like to think happens in DNS resolution!</a:t>
            </a:r>
            <a:endParaRPr lang="en-US" dirty="0">
              <a:solidFill>
                <a:schemeClr val="accent6">
                  <a:lumMod val="75000"/>
                </a:schemeClr>
              </a:solidFill>
              <a:cs typeface="AhnbergHand"/>
            </a:endParaRPr>
          </a:p>
        </p:txBody>
      </p:sp>
      <p:sp>
        <p:nvSpPr>
          <p:cNvPr id="6" name="Freeform 5"/>
          <p:cNvSpPr/>
          <p:nvPr/>
        </p:nvSpPr>
        <p:spPr>
          <a:xfrm>
            <a:off x="2770521" y="2106526"/>
            <a:ext cx="466542" cy="26686"/>
          </a:xfrm>
          <a:custGeom>
            <a:avLst/>
            <a:gdLst>
              <a:gd name="connsiteX0" fmla="*/ 0 w 466542"/>
              <a:gd name="connsiteY0" fmla="*/ 26686 h 26686"/>
              <a:gd name="connsiteX1" fmla="*/ 241911 w 466542"/>
              <a:gd name="connsiteY1" fmla="*/ 766 h 26686"/>
              <a:gd name="connsiteX2" fmla="*/ 466542 w 466542"/>
              <a:gd name="connsiteY2" fmla="*/ 9406 h 26686"/>
            </a:gdLst>
            <a:ahLst/>
            <a:cxnLst>
              <a:cxn ang="0">
                <a:pos x="connsiteX0" y="connsiteY0"/>
              </a:cxn>
              <a:cxn ang="0">
                <a:pos x="connsiteX1" y="connsiteY1"/>
              </a:cxn>
              <a:cxn ang="0">
                <a:pos x="connsiteX2" y="connsiteY2"/>
              </a:cxn>
            </a:cxnLst>
            <a:rect l="l" t="t" r="r" b="b"/>
            <a:pathLst>
              <a:path w="466542" h="26686">
                <a:moveTo>
                  <a:pt x="0" y="26686"/>
                </a:moveTo>
                <a:cubicBezTo>
                  <a:pt x="82077" y="15166"/>
                  <a:pt x="164154" y="3646"/>
                  <a:pt x="241911" y="766"/>
                </a:cubicBezTo>
                <a:cubicBezTo>
                  <a:pt x="319668" y="-2114"/>
                  <a:pt x="393105" y="3646"/>
                  <a:pt x="466542" y="940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1143001" y="4300168"/>
            <a:ext cx="1018227" cy="400110"/>
          </a:xfrm>
          <a:prstGeom prst="rect">
            <a:avLst/>
          </a:prstGeom>
          <a:noFill/>
        </p:spPr>
        <p:txBody>
          <a:bodyPr wrap="none" rtlCol="0">
            <a:spAutoFit/>
          </a:bodyPr>
          <a:lstStyle/>
          <a:p>
            <a:r>
              <a:rPr lang="en-US" sz="2000" b="1" dirty="0" smtClean="0">
                <a:solidFill>
                  <a:srgbClr val="0000FF"/>
                </a:solidFill>
                <a:latin typeface="AhnbergHand"/>
                <a:cs typeface="AhnbergHand"/>
              </a:rPr>
              <a:t>Client</a:t>
            </a:r>
            <a:endParaRPr lang="en-US" sz="2000" b="1" dirty="0">
              <a:solidFill>
                <a:srgbClr val="0000FF"/>
              </a:solidFill>
              <a:latin typeface="AhnbergHand"/>
              <a:cs typeface="AhnbergHand"/>
            </a:endParaRPr>
          </a:p>
        </p:txBody>
      </p:sp>
      <p:sp>
        <p:nvSpPr>
          <p:cNvPr id="7" name="Freeform 6"/>
          <p:cNvSpPr/>
          <p:nvPr/>
        </p:nvSpPr>
        <p:spPr>
          <a:xfrm>
            <a:off x="878417" y="4017355"/>
            <a:ext cx="1771154" cy="898617"/>
          </a:xfrm>
          <a:custGeom>
            <a:avLst/>
            <a:gdLst>
              <a:gd name="connsiteX0" fmla="*/ 0 w 1771154"/>
              <a:gd name="connsiteY0" fmla="*/ 4312 h 898617"/>
              <a:gd name="connsiteX1" fmla="*/ 63500 w 1771154"/>
              <a:gd name="connsiteY1" fmla="*/ 850978 h 898617"/>
              <a:gd name="connsiteX2" fmla="*/ 84666 w 1771154"/>
              <a:gd name="connsiteY2" fmla="*/ 798062 h 898617"/>
              <a:gd name="connsiteX3" fmla="*/ 1629833 w 1771154"/>
              <a:gd name="connsiteY3" fmla="*/ 829812 h 898617"/>
              <a:gd name="connsiteX4" fmla="*/ 1682750 w 1771154"/>
              <a:gd name="connsiteY4" fmla="*/ 57228 h 898617"/>
              <a:gd name="connsiteX5" fmla="*/ 1471083 w 1771154"/>
              <a:gd name="connsiteY5" fmla="*/ 57228 h 898617"/>
              <a:gd name="connsiteX6" fmla="*/ 201083 w 1771154"/>
              <a:gd name="connsiteY6" fmla="*/ 99562 h 89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154" h="898617">
                <a:moveTo>
                  <a:pt x="0" y="4312"/>
                </a:moveTo>
                <a:cubicBezTo>
                  <a:pt x="24694" y="361499"/>
                  <a:pt x="49389" y="718686"/>
                  <a:pt x="63500" y="850978"/>
                </a:cubicBezTo>
                <a:cubicBezTo>
                  <a:pt x="77611" y="983270"/>
                  <a:pt x="84666" y="798062"/>
                  <a:pt x="84666" y="798062"/>
                </a:cubicBezTo>
                <a:cubicBezTo>
                  <a:pt x="345721" y="794534"/>
                  <a:pt x="1363486" y="953284"/>
                  <a:pt x="1629833" y="829812"/>
                </a:cubicBezTo>
                <a:cubicBezTo>
                  <a:pt x="1896180" y="706340"/>
                  <a:pt x="1709208" y="185992"/>
                  <a:pt x="1682750" y="57228"/>
                </a:cubicBezTo>
                <a:cubicBezTo>
                  <a:pt x="1656292" y="-71536"/>
                  <a:pt x="1471083" y="57228"/>
                  <a:pt x="1471083" y="57228"/>
                </a:cubicBezTo>
                <a:lnTo>
                  <a:pt x="201083" y="99562"/>
                </a:ln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3464986" y="4204917"/>
            <a:ext cx="2095445" cy="400110"/>
          </a:xfrm>
          <a:prstGeom prst="rect">
            <a:avLst/>
          </a:prstGeom>
          <a:noFill/>
        </p:spPr>
        <p:txBody>
          <a:bodyPr wrap="none" rtlCol="0">
            <a:spAutoFit/>
          </a:bodyPr>
          <a:lstStyle/>
          <a:p>
            <a:r>
              <a:rPr lang="en-US" sz="2000" b="1" dirty="0" smtClean="0">
                <a:solidFill>
                  <a:schemeClr val="accent6">
                    <a:lumMod val="50000"/>
                  </a:schemeClr>
                </a:solidFill>
                <a:latin typeface="AhnbergHand"/>
                <a:cs typeface="AhnbergHand"/>
              </a:rPr>
              <a:t>DNS Resolver</a:t>
            </a:r>
            <a:endParaRPr lang="en-US" sz="2000" b="1" dirty="0">
              <a:solidFill>
                <a:schemeClr val="accent6">
                  <a:lumMod val="50000"/>
                </a:schemeClr>
              </a:solidFill>
              <a:latin typeface="AhnbergHand"/>
              <a:cs typeface="AhnbergHand"/>
            </a:endParaRPr>
          </a:p>
        </p:txBody>
      </p:sp>
      <p:sp>
        <p:nvSpPr>
          <p:cNvPr id="9" name="Freeform 8"/>
          <p:cNvSpPr/>
          <p:nvPr/>
        </p:nvSpPr>
        <p:spPr>
          <a:xfrm>
            <a:off x="3352772" y="3909742"/>
            <a:ext cx="2308339" cy="980623"/>
          </a:xfrm>
          <a:custGeom>
            <a:avLst/>
            <a:gdLst>
              <a:gd name="connsiteX0" fmla="*/ 139728 w 2308339"/>
              <a:gd name="connsiteY0" fmla="*/ 905675 h 980623"/>
              <a:gd name="connsiteX1" fmla="*/ 192645 w 2308339"/>
              <a:gd name="connsiteY1" fmla="*/ 884508 h 980623"/>
              <a:gd name="connsiteX2" fmla="*/ 2139978 w 2308339"/>
              <a:gd name="connsiteY2" fmla="*/ 884508 h 980623"/>
              <a:gd name="connsiteX3" fmla="*/ 2203478 w 2308339"/>
              <a:gd name="connsiteY3" fmla="*/ 926841 h 980623"/>
              <a:gd name="connsiteX4" fmla="*/ 2118811 w 2308339"/>
              <a:gd name="connsiteY4" fmla="*/ 48425 h 980623"/>
              <a:gd name="connsiteX5" fmla="*/ 2087061 w 2308339"/>
              <a:gd name="connsiteY5" fmla="*/ 111925 h 980623"/>
              <a:gd name="connsiteX6" fmla="*/ 150311 w 2308339"/>
              <a:gd name="connsiteY6" fmla="*/ 90758 h 980623"/>
              <a:gd name="connsiteX7" fmla="*/ 129145 w 2308339"/>
              <a:gd name="connsiteY7" fmla="*/ 143675 h 980623"/>
              <a:gd name="connsiteX8" fmla="*/ 139728 w 2308339"/>
              <a:gd name="connsiteY8" fmla="*/ 905675 h 98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339" h="980623">
                <a:moveTo>
                  <a:pt x="139728" y="905675"/>
                </a:moveTo>
                <a:cubicBezTo>
                  <a:pt x="150311" y="1029147"/>
                  <a:pt x="-140730" y="888036"/>
                  <a:pt x="192645" y="884508"/>
                </a:cubicBezTo>
                <a:cubicBezTo>
                  <a:pt x="526020" y="880980"/>
                  <a:pt x="1804839" y="877453"/>
                  <a:pt x="2139978" y="884508"/>
                </a:cubicBezTo>
                <a:cubicBezTo>
                  <a:pt x="2475117" y="891563"/>
                  <a:pt x="2207006" y="1066188"/>
                  <a:pt x="2203478" y="926841"/>
                </a:cubicBezTo>
                <a:cubicBezTo>
                  <a:pt x="2199950" y="787494"/>
                  <a:pt x="2138214" y="184244"/>
                  <a:pt x="2118811" y="48425"/>
                </a:cubicBezTo>
                <a:cubicBezTo>
                  <a:pt x="2099408" y="-87394"/>
                  <a:pt x="2415144" y="104870"/>
                  <a:pt x="2087061" y="111925"/>
                </a:cubicBezTo>
                <a:cubicBezTo>
                  <a:pt x="1758978" y="118980"/>
                  <a:pt x="476630" y="85466"/>
                  <a:pt x="150311" y="90758"/>
                </a:cubicBezTo>
                <a:cubicBezTo>
                  <a:pt x="-176008" y="96050"/>
                  <a:pt x="130909" y="6092"/>
                  <a:pt x="129145" y="143675"/>
                </a:cubicBezTo>
                <a:cubicBezTo>
                  <a:pt x="127381" y="281258"/>
                  <a:pt x="129145" y="782203"/>
                  <a:pt x="139728" y="905675"/>
                </a:cubicBezTo>
                <a:close/>
              </a:path>
            </a:pathLst>
          </a:custGeom>
          <a:no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550583" y="3534833"/>
            <a:ext cx="799128"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a:t>
            </a:r>
            <a:endParaRPr lang="en-US" dirty="0">
              <a:latin typeface="AhnbergHand"/>
              <a:cs typeface="AhnbergHand"/>
            </a:endParaRPr>
          </a:p>
        </p:txBody>
      </p:sp>
      <p:sp>
        <p:nvSpPr>
          <p:cNvPr id="11" name="Freeform 10"/>
          <p:cNvSpPr/>
          <p:nvPr/>
        </p:nvSpPr>
        <p:spPr>
          <a:xfrm>
            <a:off x="2582333" y="4011069"/>
            <a:ext cx="775205" cy="232848"/>
          </a:xfrm>
          <a:custGeom>
            <a:avLst/>
            <a:gdLst>
              <a:gd name="connsiteX0" fmla="*/ 0 w 775205"/>
              <a:gd name="connsiteY0" fmla="*/ 179931 h 232848"/>
              <a:gd name="connsiteX1" fmla="*/ 338667 w 775205"/>
              <a:gd name="connsiteY1" fmla="*/ 14 h 232848"/>
              <a:gd name="connsiteX2" fmla="*/ 762000 w 775205"/>
              <a:gd name="connsiteY2" fmla="*/ 169348 h 232848"/>
              <a:gd name="connsiteX3" fmla="*/ 677334 w 775205"/>
              <a:gd name="connsiteY3" fmla="*/ 63514 h 232848"/>
              <a:gd name="connsiteX4" fmla="*/ 772584 w 775205"/>
              <a:gd name="connsiteY4" fmla="*/ 179931 h 232848"/>
              <a:gd name="connsiteX5" fmla="*/ 656167 w 775205"/>
              <a:gd name="connsiteY5" fmla="*/ 232848 h 23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205" h="232848">
                <a:moveTo>
                  <a:pt x="0" y="179931"/>
                </a:moveTo>
                <a:cubicBezTo>
                  <a:pt x="105833" y="90854"/>
                  <a:pt x="211667" y="1778"/>
                  <a:pt x="338667" y="14"/>
                </a:cubicBezTo>
                <a:cubicBezTo>
                  <a:pt x="465667" y="-1750"/>
                  <a:pt x="705556" y="158765"/>
                  <a:pt x="762000" y="169348"/>
                </a:cubicBezTo>
                <a:cubicBezTo>
                  <a:pt x="818444" y="179931"/>
                  <a:pt x="675570" y="61750"/>
                  <a:pt x="677334" y="63514"/>
                </a:cubicBezTo>
                <a:cubicBezTo>
                  <a:pt x="679098" y="65278"/>
                  <a:pt x="776112" y="151709"/>
                  <a:pt x="772584" y="179931"/>
                </a:cubicBezTo>
                <a:cubicBezTo>
                  <a:pt x="769056" y="208153"/>
                  <a:pt x="656167" y="232848"/>
                  <a:pt x="656167" y="232848"/>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6655968" y="3904165"/>
            <a:ext cx="1707217" cy="646331"/>
          </a:xfrm>
          <a:prstGeom prst="rect">
            <a:avLst/>
          </a:prstGeom>
          <a:noFill/>
        </p:spPr>
        <p:txBody>
          <a:bodyPr wrap="none" rtlCol="0">
            <a:spAutoFit/>
          </a:bodyPr>
          <a:lstStyle/>
          <a:p>
            <a:r>
              <a:rPr lang="en-US" dirty="0" smtClean="0">
                <a:solidFill>
                  <a:srgbClr val="FF0000"/>
                </a:solidFill>
                <a:latin typeface="AhnbergHand"/>
                <a:cs typeface="AhnbergHand"/>
              </a:rPr>
              <a:t>Authoritative</a:t>
            </a:r>
          </a:p>
          <a:p>
            <a:r>
              <a:rPr lang="en-US" dirty="0" err="1" smtClean="0">
                <a:solidFill>
                  <a:srgbClr val="FF0000"/>
                </a:solidFill>
                <a:latin typeface="AhnbergHand"/>
                <a:cs typeface="AhnbergHand"/>
              </a:rPr>
              <a:t>Nameserver</a:t>
            </a:r>
            <a:endParaRPr lang="en-US" dirty="0">
              <a:solidFill>
                <a:srgbClr val="FF0000"/>
              </a:solidFill>
              <a:latin typeface="AhnbergHand"/>
              <a:cs typeface="AhnbergHand"/>
            </a:endParaRPr>
          </a:p>
        </p:txBody>
      </p:sp>
      <p:sp>
        <p:nvSpPr>
          <p:cNvPr id="13" name="TextBox 12"/>
          <p:cNvSpPr txBox="1"/>
          <p:nvPr/>
        </p:nvSpPr>
        <p:spPr>
          <a:xfrm>
            <a:off x="5687655" y="3540410"/>
            <a:ext cx="799128"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a:t>
            </a:r>
            <a:endParaRPr lang="en-US" dirty="0">
              <a:latin typeface="AhnbergHand"/>
              <a:cs typeface="AhnbergHand"/>
            </a:endParaRPr>
          </a:p>
        </p:txBody>
      </p:sp>
      <p:sp>
        <p:nvSpPr>
          <p:cNvPr id="14" name="Freeform 13"/>
          <p:cNvSpPr/>
          <p:nvPr/>
        </p:nvSpPr>
        <p:spPr>
          <a:xfrm>
            <a:off x="6451781" y="3908384"/>
            <a:ext cx="2069156" cy="762537"/>
          </a:xfrm>
          <a:custGeom>
            <a:avLst/>
            <a:gdLst>
              <a:gd name="connsiteX0" fmla="*/ 141636 w 2069156"/>
              <a:gd name="connsiteY0" fmla="*/ 60366 h 762537"/>
              <a:gd name="connsiteX1" fmla="*/ 1909052 w 2069156"/>
              <a:gd name="connsiteY1" fmla="*/ 49783 h 762537"/>
              <a:gd name="connsiteX2" fmla="*/ 1993719 w 2069156"/>
              <a:gd name="connsiteY2" fmla="*/ 49783 h 762537"/>
              <a:gd name="connsiteX3" fmla="*/ 1972552 w 2069156"/>
              <a:gd name="connsiteY3" fmla="*/ 716533 h 762537"/>
              <a:gd name="connsiteX4" fmla="*/ 1951386 w 2069156"/>
              <a:gd name="connsiteY4" fmla="*/ 705949 h 762537"/>
              <a:gd name="connsiteX5" fmla="*/ 183969 w 2069156"/>
              <a:gd name="connsiteY5" fmla="*/ 716533 h 762537"/>
              <a:gd name="connsiteX6" fmla="*/ 120469 w 2069156"/>
              <a:gd name="connsiteY6" fmla="*/ 653033 h 762537"/>
              <a:gd name="connsiteX7" fmla="*/ 141636 w 2069156"/>
              <a:gd name="connsiteY7" fmla="*/ 60366 h 76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156" h="762537">
                <a:moveTo>
                  <a:pt x="141636" y="60366"/>
                </a:moveTo>
                <a:cubicBezTo>
                  <a:pt x="439733" y="-40176"/>
                  <a:pt x="1909052" y="49783"/>
                  <a:pt x="1909052" y="49783"/>
                </a:cubicBezTo>
                <a:cubicBezTo>
                  <a:pt x="2217732" y="48019"/>
                  <a:pt x="1983136" y="-61342"/>
                  <a:pt x="1993719" y="49783"/>
                </a:cubicBezTo>
                <a:cubicBezTo>
                  <a:pt x="2004302" y="160908"/>
                  <a:pt x="1979607" y="607172"/>
                  <a:pt x="1972552" y="716533"/>
                </a:cubicBezTo>
                <a:cubicBezTo>
                  <a:pt x="1965497" y="825894"/>
                  <a:pt x="1951386" y="705949"/>
                  <a:pt x="1951386" y="705949"/>
                </a:cubicBezTo>
                <a:lnTo>
                  <a:pt x="183969" y="716533"/>
                </a:lnTo>
                <a:cubicBezTo>
                  <a:pt x="-121184" y="707714"/>
                  <a:pt x="134580" y="764158"/>
                  <a:pt x="120469" y="653033"/>
                </a:cubicBezTo>
                <a:cubicBezTo>
                  <a:pt x="106358" y="541908"/>
                  <a:pt x="-156461" y="160908"/>
                  <a:pt x="141636" y="60366"/>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5513917" y="3999558"/>
            <a:ext cx="828793" cy="180859"/>
          </a:xfrm>
          <a:custGeom>
            <a:avLst/>
            <a:gdLst>
              <a:gd name="connsiteX0" fmla="*/ 0 w 828793"/>
              <a:gd name="connsiteY0" fmla="*/ 180859 h 180859"/>
              <a:gd name="connsiteX1" fmla="*/ 338666 w 828793"/>
              <a:gd name="connsiteY1" fmla="*/ 942 h 180859"/>
              <a:gd name="connsiteX2" fmla="*/ 814916 w 828793"/>
              <a:gd name="connsiteY2" fmla="*/ 106775 h 180859"/>
              <a:gd name="connsiteX3" fmla="*/ 709083 w 828793"/>
              <a:gd name="connsiteY3" fmla="*/ 32692 h 180859"/>
              <a:gd name="connsiteX4" fmla="*/ 793750 w 828793"/>
              <a:gd name="connsiteY4" fmla="*/ 106775 h 180859"/>
              <a:gd name="connsiteX5" fmla="*/ 656166 w 828793"/>
              <a:gd name="connsiteY5" fmla="*/ 117359 h 18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793" h="180859">
                <a:moveTo>
                  <a:pt x="0" y="180859"/>
                </a:moveTo>
                <a:cubicBezTo>
                  <a:pt x="101423" y="97074"/>
                  <a:pt x="202847" y="13289"/>
                  <a:pt x="338666" y="942"/>
                </a:cubicBezTo>
                <a:cubicBezTo>
                  <a:pt x="474485" y="-11405"/>
                  <a:pt x="753180" y="101483"/>
                  <a:pt x="814916" y="106775"/>
                </a:cubicBezTo>
                <a:cubicBezTo>
                  <a:pt x="876652" y="112067"/>
                  <a:pt x="712611" y="32692"/>
                  <a:pt x="709083" y="32692"/>
                </a:cubicBezTo>
                <a:cubicBezTo>
                  <a:pt x="705555" y="32692"/>
                  <a:pt x="802570" y="92664"/>
                  <a:pt x="793750" y="106775"/>
                </a:cubicBezTo>
                <a:cubicBezTo>
                  <a:pt x="784930" y="120886"/>
                  <a:pt x="656166" y="117359"/>
                  <a:pt x="656166" y="117359"/>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5547953" y="4454668"/>
            <a:ext cx="939630" cy="244332"/>
          </a:xfrm>
          <a:custGeom>
            <a:avLst/>
            <a:gdLst>
              <a:gd name="connsiteX0" fmla="*/ 939630 w 939630"/>
              <a:gd name="connsiteY0" fmla="*/ 64415 h 244332"/>
              <a:gd name="connsiteX1" fmla="*/ 421047 w 939630"/>
              <a:gd name="connsiteY1" fmla="*/ 180832 h 244332"/>
              <a:gd name="connsiteX2" fmla="*/ 8297 w 939630"/>
              <a:gd name="connsiteY2" fmla="*/ 85582 h 244332"/>
              <a:gd name="connsiteX3" fmla="*/ 135297 w 939630"/>
              <a:gd name="connsiteY3" fmla="*/ 915 h 244332"/>
              <a:gd name="connsiteX4" fmla="*/ 18880 w 939630"/>
              <a:gd name="connsiteY4" fmla="*/ 53832 h 244332"/>
              <a:gd name="connsiteX5" fmla="*/ 82380 w 939630"/>
              <a:gd name="connsiteY5" fmla="*/ 244332 h 2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630" h="244332">
                <a:moveTo>
                  <a:pt x="939630" y="64415"/>
                </a:moveTo>
                <a:cubicBezTo>
                  <a:pt x="757949" y="120859"/>
                  <a:pt x="576269" y="177304"/>
                  <a:pt x="421047" y="180832"/>
                </a:cubicBezTo>
                <a:cubicBezTo>
                  <a:pt x="265825" y="184360"/>
                  <a:pt x="55922" y="115568"/>
                  <a:pt x="8297" y="85582"/>
                </a:cubicBezTo>
                <a:cubicBezTo>
                  <a:pt x="-39328" y="55596"/>
                  <a:pt x="133533" y="6207"/>
                  <a:pt x="135297" y="915"/>
                </a:cubicBezTo>
                <a:cubicBezTo>
                  <a:pt x="137061" y="-4377"/>
                  <a:pt x="27699" y="13263"/>
                  <a:pt x="18880" y="53832"/>
                </a:cubicBezTo>
                <a:cubicBezTo>
                  <a:pt x="10061" y="94401"/>
                  <a:pt x="46220" y="169366"/>
                  <a:pt x="82380" y="24433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2563637" y="4484902"/>
            <a:ext cx="939630" cy="244332"/>
          </a:xfrm>
          <a:custGeom>
            <a:avLst/>
            <a:gdLst>
              <a:gd name="connsiteX0" fmla="*/ 939630 w 939630"/>
              <a:gd name="connsiteY0" fmla="*/ 64415 h 244332"/>
              <a:gd name="connsiteX1" fmla="*/ 421047 w 939630"/>
              <a:gd name="connsiteY1" fmla="*/ 180832 h 244332"/>
              <a:gd name="connsiteX2" fmla="*/ 8297 w 939630"/>
              <a:gd name="connsiteY2" fmla="*/ 85582 h 244332"/>
              <a:gd name="connsiteX3" fmla="*/ 135297 w 939630"/>
              <a:gd name="connsiteY3" fmla="*/ 915 h 244332"/>
              <a:gd name="connsiteX4" fmla="*/ 18880 w 939630"/>
              <a:gd name="connsiteY4" fmla="*/ 53832 h 244332"/>
              <a:gd name="connsiteX5" fmla="*/ 82380 w 939630"/>
              <a:gd name="connsiteY5" fmla="*/ 244332 h 2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630" h="244332">
                <a:moveTo>
                  <a:pt x="939630" y="64415"/>
                </a:moveTo>
                <a:cubicBezTo>
                  <a:pt x="757949" y="120859"/>
                  <a:pt x="576269" y="177304"/>
                  <a:pt x="421047" y="180832"/>
                </a:cubicBezTo>
                <a:cubicBezTo>
                  <a:pt x="265825" y="184360"/>
                  <a:pt x="55922" y="115568"/>
                  <a:pt x="8297" y="85582"/>
                </a:cubicBezTo>
                <a:cubicBezTo>
                  <a:pt x="-39328" y="55596"/>
                  <a:pt x="133533" y="6207"/>
                  <a:pt x="135297" y="915"/>
                </a:cubicBezTo>
                <a:cubicBezTo>
                  <a:pt x="137061" y="-4377"/>
                  <a:pt x="27699" y="13263"/>
                  <a:pt x="18880" y="53832"/>
                </a:cubicBezTo>
                <a:cubicBezTo>
                  <a:pt x="10061" y="94401"/>
                  <a:pt x="46220" y="169366"/>
                  <a:pt x="82380" y="24433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5688455" y="4737959"/>
            <a:ext cx="1707204"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 10.0.0.1</a:t>
            </a:r>
            <a:endParaRPr lang="en-US" dirty="0">
              <a:latin typeface="AhnbergHand"/>
              <a:cs typeface="AhnbergHand"/>
            </a:endParaRPr>
          </a:p>
        </p:txBody>
      </p:sp>
      <p:sp>
        <p:nvSpPr>
          <p:cNvPr id="20" name="TextBox 19"/>
          <p:cNvSpPr txBox="1"/>
          <p:nvPr/>
        </p:nvSpPr>
        <p:spPr>
          <a:xfrm>
            <a:off x="2496109" y="4890133"/>
            <a:ext cx="1707204"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 10.0.0.1</a:t>
            </a:r>
            <a:endParaRPr lang="en-US" dirty="0">
              <a:latin typeface="AhnbergHand"/>
              <a:cs typeface="AhnbergHand"/>
            </a:endParaRPr>
          </a:p>
        </p:txBody>
      </p:sp>
    </p:spTree>
    <p:extLst>
      <p:ext uri="{BB962C8B-B14F-4D97-AF65-F5344CB8AC3E}">
        <p14:creationId xmlns:p14="http://schemas.microsoft.com/office/powerpoint/2010/main" val="2467240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a:xfrm>
            <a:off x="251519" y="1600200"/>
            <a:ext cx="3304487" cy="4525963"/>
          </a:xfrm>
        </p:spPr>
        <p:txBody>
          <a:bodyPr>
            <a:noAutofit/>
          </a:bodyPr>
          <a:lstStyle/>
          <a:p>
            <a:pPr marL="0" indent="0">
              <a:buNone/>
            </a:pPr>
            <a:r>
              <a:rPr lang="en-US" sz="1800" dirty="0" smtClean="0"/>
              <a:t>Resolver / Client Distribution</a:t>
            </a:r>
          </a:p>
          <a:p>
            <a:r>
              <a:rPr lang="en-US" sz="1800" dirty="0" smtClean="0"/>
              <a:t>1% of visible resolvers provide the server with 58% of the seen queries</a:t>
            </a:r>
          </a:p>
          <a:p>
            <a:r>
              <a:rPr lang="en-US" sz="1800" dirty="0" smtClean="0"/>
              <a:t>A few resolvers handle a very significant proportion of the total query volume</a:t>
            </a:r>
          </a:p>
          <a:p>
            <a:r>
              <a:rPr lang="en-US" sz="1800" dirty="0" smtClean="0"/>
              <a:t>But there are an awful lot of small, old, and poorly maintained resolvers running old code out there too!</a:t>
            </a:r>
          </a:p>
          <a:p>
            <a:pPr lvl="1"/>
            <a:endParaRPr lang="en-US" sz="1600" dirty="0" smtClean="0"/>
          </a:p>
          <a:p>
            <a:endParaRPr lang="en-US" sz="1800" dirty="0" smtClean="0"/>
          </a:p>
          <a:p>
            <a:pPr marL="0" indent="0">
              <a:buNone/>
            </a:pPr>
            <a:endParaRPr lang="en-US" sz="1800" dirty="0"/>
          </a:p>
        </p:txBody>
      </p:sp>
      <p:pic>
        <p:nvPicPr>
          <p:cNvPr id="4" name="Picture 3" descr="Screen Shot 2013-07-13 at 10.45.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579" y="1892670"/>
            <a:ext cx="5576798" cy="3346079"/>
          </a:xfrm>
          <a:prstGeom prst="rect">
            <a:avLst/>
          </a:prstGeom>
        </p:spPr>
      </p:pic>
    </p:spTree>
    <p:extLst>
      <p:ext uri="{BB962C8B-B14F-4D97-AF65-F5344CB8AC3E}">
        <p14:creationId xmlns:p14="http://schemas.microsoft.com/office/powerpoint/2010/main" val="2563691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lstStyle/>
          <a:p>
            <a:r>
              <a:rPr lang="en-US" dirty="0" smtClean="0"/>
              <a:t>Google’s Public DNS is currently handling queries from 7.5% of the Internet’s end client population</a:t>
            </a:r>
          </a:p>
          <a:p>
            <a:pPr lvl="1"/>
            <a:r>
              <a:rPr lang="en-US" dirty="0" smtClean="0"/>
              <a:t>That</a:t>
            </a:r>
            <a:r>
              <a:rPr lang="fr-FR" dirty="0" smtClean="0"/>
              <a:t>’</a:t>
            </a:r>
            <a:r>
              <a:rPr lang="en-US" dirty="0" smtClean="0"/>
              <a:t>s around 1 in 13 users</a:t>
            </a:r>
          </a:p>
          <a:p>
            <a:pPr lvl="1"/>
            <a:r>
              <a:rPr lang="en-US" dirty="0" smtClean="0"/>
              <a:t>In this time of heightened awareness about corporate and state surveillance, and issues around online anonymity and privacy, what do we think about this level of use of Google’s Public DNS Service?</a:t>
            </a:r>
            <a:endParaRPr lang="en-US" dirty="0"/>
          </a:p>
        </p:txBody>
      </p:sp>
    </p:spTree>
    <p:extLst>
      <p:ext uri="{BB962C8B-B14F-4D97-AF65-F5344CB8AC3E}">
        <p14:creationId xmlns:p14="http://schemas.microsoft.com/office/powerpoint/2010/main" val="35209025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lstStyle/>
          <a:p>
            <a:pPr marL="0" indent="0">
              <a:buNone/>
            </a:pPr>
            <a:r>
              <a:rPr lang="en-US" dirty="0" smtClean="0"/>
              <a:t>Is the DNS </a:t>
            </a:r>
            <a:r>
              <a:rPr lang="en-US" dirty="0" err="1" smtClean="0"/>
              <a:t>borked</a:t>
            </a:r>
            <a:r>
              <a:rPr lang="en-US" dirty="0" smtClean="0"/>
              <a:t>? </a:t>
            </a:r>
          </a:p>
          <a:p>
            <a:pPr marL="457200" lvl="1" indent="0">
              <a:buNone/>
            </a:pPr>
            <a:r>
              <a:rPr lang="en-US" dirty="0" smtClean="0"/>
              <a:t>Why do 20% of clients use resolvers that make &gt;1 DNS query for a simple unsigned </a:t>
            </a:r>
            <a:r>
              <a:rPr lang="en-US" dirty="0" err="1" smtClean="0"/>
              <a:t>uncached</a:t>
            </a:r>
            <a:r>
              <a:rPr lang="en-US" dirty="0" smtClean="0"/>
              <a:t> domain name?</a:t>
            </a:r>
          </a:p>
          <a:p>
            <a:pPr lvl="2"/>
            <a:r>
              <a:rPr lang="en-US" sz="1800" dirty="0" smtClean="0"/>
              <a:t>Is the DNS resolver ecosystem THAT broken that 1 in 5 clients use resolvers that generate repeat queries gratuitously?</a:t>
            </a:r>
          </a:p>
          <a:p>
            <a:pPr lvl="2"/>
            <a:r>
              <a:rPr lang="en-US" sz="1800" dirty="0" smtClean="0"/>
              <a:t>And is it reasonable that 1 in 20 clients take more than 1 second to resolve a simple DNS name?</a:t>
            </a:r>
            <a:endParaRPr lang="en-US" dirty="0"/>
          </a:p>
        </p:txBody>
      </p:sp>
    </p:spTree>
    <p:extLst>
      <p:ext uri="{BB962C8B-B14F-4D97-AF65-F5344CB8AC3E}">
        <p14:creationId xmlns:p14="http://schemas.microsoft.com/office/powerpoint/2010/main" val="815997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a:xfrm>
            <a:off x="457200" y="1600200"/>
            <a:ext cx="8229600" cy="4991267"/>
          </a:xfrm>
        </p:spPr>
        <p:txBody>
          <a:bodyPr>
            <a:normAutofit fontScale="92500" lnSpcReduction="10000"/>
          </a:bodyPr>
          <a:lstStyle/>
          <a:p>
            <a:pPr marL="0" indent="0">
              <a:buNone/>
            </a:pPr>
            <a:r>
              <a:rPr lang="en-US" sz="2800" dirty="0" smtClean="0"/>
              <a:t>SERVFAIL is not just a “DNSSEC validation is busted” signal</a:t>
            </a:r>
          </a:p>
          <a:p>
            <a:pPr lvl="1"/>
            <a:r>
              <a:rPr lang="en-US" sz="2400" dirty="0" smtClean="0"/>
              <a:t>clients start walking through their resolver set asking the same query</a:t>
            </a:r>
          </a:p>
          <a:p>
            <a:pPr lvl="1"/>
            <a:r>
              <a:rPr lang="en-US" sz="2400" dirty="0" smtClean="0"/>
              <a:t>Which delays the client and loads the server</a:t>
            </a:r>
          </a:p>
          <a:p>
            <a:pPr lvl="2"/>
            <a:r>
              <a:rPr lang="en-US" sz="2000" dirty="0" smtClean="0"/>
              <a:t>The moral argument: Failure should include a visible cost!</a:t>
            </a:r>
          </a:p>
          <a:p>
            <a:pPr lvl="2"/>
            <a:r>
              <a:rPr lang="en-US" sz="2000" dirty="0" smtClean="0"/>
              <a:t>The expedient argument: nothing to see here, move along!</a:t>
            </a:r>
          </a:p>
          <a:p>
            <a:pPr marL="0" indent="0">
              <a:buNone/>
            </a:pPr>
            <a:endParaRPr lang="en-US" sz="2800" dirty="0" smtClean="0"/>
          </a:p>
          <a:p>
            <a:pPr marL="0" indent="0">
              <a:buNone/>
            </a:pPr>
            <a:r>
              <a:rPr lang="en-US" sz="2800" dirty="0" smtClean="0"/>
              <a:t>Maybe we need some richer signaling in the DNS for DNSSEC validation failure</a:t>
            </a:r>
          </a:p>
          <a:p>
            <a:pPr marL="0" indent="0">
              <a:buNone/>
            </a:pPr>
            <a:endParaRPr lang="en-US" sz="2800" dirty="0" smtClean="0"/>
          </a:p>
          <a:p>
            <a:pPr marL="0" indent="0">
              <a:buNone/>
            </a:pPr>
            <a:r>
              <a:rPr lang="en-US" sz="2800" dirty="0"/>
              <a:t>	</a:t>
            </a:r>
            <a:endParaRPr lang="en-US" sz="2800" dirty="0" smtClean="0"/>
          </a:p>
          <a:p>
            <a:pPr marL="0" indent="0">
              <a:buNone/>
            </a:pPr>
            <a:endParaRPr lang="en-US" sz="2800" dirty="0"/>
          </a:p>
        </p:txBody>
      </p:sp>
    </p:spTree>
    <p:extLst>
      <p:ext uri="{BB962C8B-B14F-4D97-AF65-F5344CB8AC3E}">
        <p14:creationId xmlns:p14="http://schemas.microsoft.com/office/powerpoint/2010/main" val="1094350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a:bodyPr>
          <a:lstStyle/>
          <a:p>
            <a:pPr marL="0" indent="0">
              <a:buNone/>
            </a:pPr>
            <a:r>
              <a:rPr lang="en-US" dirty="0" err="1" smtClean="0"/>
              <a:t>Olde</a:t>
            </a:r>
            <a:r>
              <a:rPr lang="en-US" dirty="0" smtClean="0"/>
              <a:t> code never seems to die out</a:t>
            </a:r>
          </a:p>
          <a:p>
            <a:pPr marL="0" indent="0">
              <a:buNone/>
            </a:pPr>
            <a:r>
              <a:rPr lang="en-US" dirty="0"/>
              <a:t>	</a:t>
            </a:r>
            <a:r>
              <a:rPr lang="en-US" dirty="0" smtClean="0"/>
              <a:t>We still see A6 queries!</a:t>
            </a:r>
          </a:p>
          <a:p>
            <a:pPr marL="0" indent="0">
              <a:buNone/>
            </a:pPr>
            <a:endParaRPr lang="en-US" dirty="0" smtClean="0"/>
          </a:p>
          <a:p>
            <a:pPr marL="0" indent="0">
              <a:buNone/>
            </a:pPr>
            <a:r>
              <a:rPr lang="en-US" dirty="0" smtClean="0"/>
              <a:t>So what about Key rollover and RFC5011 support?</a:t>
            </a:r>
          </a:p>
          <a:p>
            <a:pPr marL="400050" lvl="1" indent="0">
              <a:buNone/>
            </a:pPr>
            <a:r>
              <a:rPr lang="en-US" dirty="0" smtClean="0"/>
              <a:t>How many resolvers don’t support RFC5011 in their key management?</a:t>
            </a:r>
          </a:p>
          <a:p>
            <a:pPr marL="400050" lvl="1" indent="0">
              <a:buNone/>
            </a:pPr>
            <a:r>
              <a:rPr lang="en-US" dirty="0" smtClean="0"/>
              <a:t>We don</a:t>
            </a:r>
            <a:r>
              <a:rPr lang="fr-FR" dirty="0" smtClean="0"/>
              <a:t>’</a:t>
            </a:r>
            <a:r>
              <a:rPr lang="en-US" dirty="0" smtClean="0"/>
              <a:t>t know because we can’t get resolvers to signal their capability</a:t>
            </a:r>
          </a:p>
          <a:p>
            <a:pPr marL="400050" lvl="1" indent="0">
              <a:buNone/>
            </a:pPr>
            <a:r>
              <a:rPr lang="en-US" dirty="0"/>
              <a:t>If we roll the TA, and if resolvers have hand-installed trust, and don’t implement </a:t>
            </a:r>
            <a:r>
              <a:rPr lang="en-US" dirty="0" smtClean="0"/>
              <a:t>RFC5011 </a:t>
            </a:r>
            <a:r>
              <a:rPr lang="en-US" dirty="0" err="1"/>
              <a:t>signalling</a:t>
            </a:r>
            <a:endParaRPr lang="en-US" dirty="0"/>
          </a:p>
          <a:p>
            <a:pPr marL="800100" lvl="2" indent="0">
              <a:buNone/>
            </a:pPr>
            <a:r>
              <a:rPr lang="en-US" dirty="0" smtClean="0"/>
              <a:t>How </a:t>
            </a:r>
            <a:r>
              <a:rPr lang="en-US" dirty="0"/>
              <a:t>many will say “broken DNSSEC” when the old sigs expire?</a:t>
            </a:r>
          </a:p>
          <a:p>
            <a:pPr marL="800100" lvl="2" indent="0">
              <a:buNone/>
            </a:pPr>
            <a:r>
              <a:rPr lang="en-US" dirty="0"/>
              <a:t>How many will re-query per NS high in the tree to the authoritative servers?</a:t>
            </a:r>
          </a:p>
          <a:p>
            <a:pPr marL="800100" lvl="2" indent="0">
              <a:buNone/>
            </a:pPr>
            <a:r>
              <a:rPr lang="en-US" dirty="0"/>
              <a:t>What percentage </a:t>
            </a:r>
            <a:r>
              <a:rPr lang="en-US" dirty="0" smtClean="0"/>
              <a:t>of </a:t>
            </a:r>
            <a:r>
              <a:rPr lang="en-US" dirty="0"/>
              <a:t>worldwide DNSSEC will do this?</a:t>
            </a:r>
          </a:p>
          <a:p>
            <a:pPr marL="400050" lvl="1" indent="0">
              <a:buNone/>
            </a:pPr>
            <a:endParaRPr lang="en-US" dirty="0" smtClean="0"/>
          </a:p>
          <a:p>
            <a:pPr marL="400050" lvl="1" indent="0">
              <a:buNone/>
            </a:pPr>
            <a:endParaRPr lang="en-US" dirty="0" smtClean="0"/>
          </a:p>
          <a:p>
            <a:pPr marL="400050" lvl="1" indent="0">
              <a:buNone/>
            </a:pPr>
            <a:endParaRPr lang="en-US" dirty="0"/>
          </a:p>
        </p:txBody>
      </p:sp>
    </p:spTree>
    <p:extLst>
      <p:ext uri="{BB962C8B-B14F-4D97-AF65-F5344CB8AC3E}">
        <p14:creationId xmlns:p14="http://schemas.microsoft.com/office/powerpoint/2010/main" val="27764075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lstStyle/>
          <a:p>
            <a:r>
              <a:rPr lang="en-US" dirty="0" smtClean="0"/>
              <a:t>Why do up to 80% of queries have EDNS0 and the DNSSEC OK flag set, yet only 8.3% of clients perform DNSSEC validation?</a:t>
            </a:r>
          </a:p>
          <a:p>
            <a:r>
              <a:rPr lang="en-US" dirty="0" smtClean="0"/>
              <a:t>How come we see relatively more queries with the DNSSEC OK flag set for queries to domains in signed zones?</a:t>
            </a:r>
          </a:p>
          <a:p>
            <a:pPr marL="0" indent="0">
              <a:buNone/>
            </a:pPr>
            <a:r>
              <a:rPr lang="en-US" dirty="0" smtClean="0"/>
              <a:t> </a:t>
            </a:r>
            <a:endParaRPr lang="en-US" dirty="0"/>
          </a:p>
        </p:txBody>
      </p:sp>
    </p:spTree>
    <p:extLst>
      <p:ext uri="{BB962C8B-B14F-4D97-AF65-F5344CB8AC3E}">
        <p14:creationId xmlns:p14="http://schemas.microsoft.com/office/powerpoint/2010/main" val="1352862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where are we?</a:t>
            </a:r>
            <a:endParaRPr lang="en-US" dirty="0"/>
          </a:p>
        </p:txBody>
      </p:sp>
      <p:sp>
        <p:nvSpPr>
          <p:cNvPr id="3" name="Content Placeholder 2"/>
          <p:cNvSpPr>
            <a:spLocks noGrp="1"/>
          </p:cNvSpPr>
          <p:nvPr>
            <p:ph idx="1"/>
          </p:nvPr>
        </p:nvSpPr>
        <p:spPr/>
        <p:txBody>
          <a:bodyPr/>
          <a:lstStyle/>
          <a:p>
            <a:pPr marL="0" indent="0">
              <a:buNone/>
            </a:pPr>
            <a:r>
              <a:rPr lang="en-US" dirty="0" smtClean="0"/>
              <a:t>User Measurement provides a rich feedback channel about how technology is being deployed - there is much more to learn here about the </a:t>
            </a:r>
            <a:r>
              <a:rPr lang="en-US" dirty="0" err="1" smtClean="0"/>
              <a:t>behaviour</a:t>
            </a:r>
            <a:r>
              <a:rPr lang="en-US" dirty="0" smtClean="0"/>
              <a:t> of the DNS</a:t>
            </a:r>
          </a:p>
          <a:p>
            <a:pPr marL="0" indent="0">
              <a:buNone/>
            </a:pPr>
            <a:endParaRPr lang="en-US" dirty="0" smtClean="0"/>
          </a:p>
          <a:p>
            <a:pPr marL="0" indent="0">
              <a:buNone/>
            </a:pPr>
            <a:r>
              <a:rPr lang="en-US" dirty="0" smtClean="0"/>
              <a:t>And much to think about in terms of security, robustness, scalability and performance of the DNS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19570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3840" y="1600200"/>
            <a:ext cx="6464300" cy="4525963"/>
          </a:xfrm>
        </p:spPr>
        <p:txBody>
          <a:bodyPr/>
          <a:lstStyle/>
          <a:p>
            <a:pPr marL="0" indent="0">
              <a:buNone/>
            </a:pPr>
            <a:r>
              <a:rPr lang="en-US" dirty="0" smtClean="0"/>
              <a:t>Thanks!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lgn="r">
              <a:buNone/>
            </a:pPr>
            <a:r>
              <a:rPr lang="en-US" dirty="0" smtClean="0"/>
              <a:t>Questions?</a:t>
            </a:r>
            <a:endParaRPr lang="en-US" dirty="0"/>
          </a:p>
        </p:txBody>
      </p:sp>
      <p:sp>
        <p:nvSpPr>
          <p:cNvPr id="4" name="Freeform 3"/>
          <p:cNvSpPr/>
          <p:nvPr/>
        </p:nvSpPr>
        <p:spPr>
          <a:xfrm>
            <a:off x="3651223" y="2148376"/>
            <a:ext cx="1470372" cy="2391957"/>
          </a:xfrm>
          <a:custGeom>
            <a:avLst/>
            <a:gdLst>
              <a:gd name="connsiteX0" fmla="*/ 0 w 1470372"/>
              <a:gd name="connsiteY0" fmla="*/ 624457 h 2391957"/>
              <a:gd name="connsiteX1" fmla="*/ 560917 w 1470372"/>
              <a:gd name="connsiteY1" fmla="*/ 127041 h 2391957"/>
              <a:gd name="connsiteX2" fmla="*/ 1460500 w 1470372"/>
              <a:gd name="connsiteY2" fmla="*/ 391624 h 2391957"/>
              <a:gd name="connsiteX3" fmla="*/ 994834 w 1470372"/>
              <a:gd name="connsiteY3" fmla="*/ 941957 h 2391957"/>
              <a:gd name="connsiteX4" fmla="*/ 285750 w 1470372"/>
              <a:gd name="connsiteY4" fmla="*/ 1576957 h 2391957"/>
              <a:gd name="connsiteX5" fmla="*/ 179917 w 1470372"/>
              <a:gd name="connsiteY5" fmla="*/ 2381291 h 2391957"/>
              <a:gd name="connsiteX6" fmla="*/ 169334 w 1470372"/>
              <a:gd name="connsiteY6" fmla="*/ 1820374 h 2391957"/>
              <a:gd name="connsiteX7" fmla="*/ 613834 w 1470372"/>
              <a:gd name="connsiteY7" fmla="*/ 1238291 h 2391957"/>
              <a:gd name="connsiteX8" fmla="*/ 1270000 w 1470372"/>
              <a:gd name="connsiteY8" fmla="*/ 550374 h 2391957"/>
              <a:gd name="connsiteX9" fmla="*/ 740834 w 1470372"/>
              <a:gd name="connsiteY9" fmla="*/ 41 h 2391957"/>
              <a:gd name="connsiteX10" fmla="*/ 95250 w 1470372"/>
              <a:gd name="connsiteY10" fmla="*/ 518624 h 2391957"/>
              <a:gd name="connsiteX11" fmla="*/ 486834 w 1470372"/>
              <a:gd name="connsiteY11" fmla="*/ 105874 h 2391957"/>
              <a:gd name="connsiteX12" fmla="*/ 1090084 w 1470372"/>
              <a:gd name="connsiteY12" fmla="*/ 148207 h 2391957"/>
              <a:gd name="connsiteX13" fmla="*/ 1375834 w 1470372"/>
              <a:gd name="connsiteY13" fmla="*/ 486874 h 2391957"/>
              <a:gd name="connsiteX14" fmla="*/ 910167 w 1470372"/>
              <a:gd name="connsiteY14" fmla="*/ 1111291 h 2391957"/>
              <a:gd name="connsiteX15" fmla="*/ 105834 w 1470372"/>
              <a:gd name="connsiteY15" fmla="*/ 1651041 h 2391957"/>
              <a:gd name="connsiteX16" fmla="*/ 190500 w 1470372"/>
              <a:gd name="connsiteY16" fmla="*/ 2391874 h 2391957"/>
              <a:gd name="connsiteX17" fmla="*/ 179917 w 1470372"/>
              <a:gd name="connsiteY17" fmla="*/ 1693374 h 2391957"/>
              <a:gd name="connsiteX18" fmla="*/ 1153584 w 1470372"/>
              <a:gd name="connsiteY18" fmla="*/ 814957 h 2391957"/>
              <a:gd name="connsiteX19" fmla="*/ 1227667 w 1470372"/>
              <a:gd name="connsiteY19" fmla="*/ 296374 h 2391957"/>
              <a:gd name="connsiteX20" fmla="*/ 508000 w 1470372"/>
              <a:gd name="connsiteY20" fmla="*/ 31791 h 2391957"/>
              <a:gd name="connsiteX21" fmla="*/ 52917 w 1470372"/>
              <a:gd name="connsiteY21" fmla="*/ 550374 h 239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70372" h="2391957">
                <a:moveTo>
                  <a:pt x="0" y="624457"/>
                </a:moveTo>
                <a:cubicBezTo>
                  <a:pt x="158750" y="395151"/>
                  <a:pt x="317500" y="165846"/>
                  <a:pt x="560917" y="127041"/>
                </a:cubicBezTo>
                <a:cubicBezTo>
                  <a:pt x="804334" y="88236"/>
                  <a:pt x="1388181" y="255805"/>
                  <a:pt x="1460500" y="391624"/>
                </a:cubicBezTo>
                <a:cubicBezTo>
                  <a:pt x="1532819" y="527443"/>
                  <a:pt x="1190626" y="744402"/>
                  <a:pt x="994834" y="941957"/>
                </a:cubicBezTo>
                <a:cubicBezTo>
                  <a:pt x="799042" y="1139513"/>
                  <a:pt x="421569" y="1337068"/>
                  <a:pt x="285750" y="1576957"/>
                </a:cubicBezTo>
                <a:cubicBezTo>
                  <a:pt x="149931" y="1816846"/>
                  <a:pt x="199320" y="2340722"/>
                  <a:pt x="179917" y="2381291"/>
                </a:cubicBezTo>
                <a:cubicBezTo>
                  <a:pt x="160514" y="2421860"/>
                  <a:pt x="97014" y="2010874"/>
                  <a:pt x="169334" y="1820374"/>
                </a:cubicBezTo>
                <a:cubicBezTo>
                  <a:pt x="241654" y="1629874"/>
                  <a:pt x="430390" y="1449958"/>
                  <a:pt x="613834" y="1238291"/>
                </a:cubicBezTo>
                <a:cubicBezTo>
                  <a:pt x="797278" y="1026624"/>
                  <a:pt x="1248833" y="756749"/>
                  <a:pt x="1270000" y="550374"/>
                </a:cubicBezTo>
                <a:cubicBezTo>
                  <a:pt x="1291167" y="343999"/>
                  <a:pt x="936626" y="5333"/>
                  <a:pt x="740834" y="41"/>
                </a:cubicBezTo>
                <a:cubicBezTo>
                  <a:pt x="545042" y="-5251"/>
                  <a:pt x="137583" y="500985"/>
                  <a:pt x="95250" y="518624"/>
                </a:cubicBezTo>
                <a:cubicBezTo>
                  <a:pt x="52917" y="536263"/>
                  <a:pt x="321028" y="167610"/>
                  <a:pt x="486834" y="105874"/>
                </a:cubicBezTo>
                <a:cubicBezTo>
                  <a:pt x="652640" y="44138"/>
                  <a:pt x="941917" y="84707"/>
                  <a:pt x="1090084" y="148207"/>
                </a:cubicBezTo>
                <a:cubicBezTo>
                  <a:pt x="1238251" y="211707"/>
                  <a:pt x="1405820" y="326360"/>
                  <a:pt x="1375834" y="486874"/>
                </a:cubicBezTo>
                <a:cubicBezTo>
                  <a:pt x="1345848" y="647388"/>
                  <a:pt x="1121834" y="917263"/>
                  <a:pt x="910167" y="1111291"/>
                </a:cubicBezTo>
                <a:cubicBezTo>
                  <a:pt x="698500" y="1305319"/>
                  <a:pt x="225779" y="1437611"/>
                  <a:pt x="105834" y="1651041"/>
                </a:cubicBezTo>
                <a:cubicBezTo>
                  <a:pt x="-14111" y="1864472"/>
                  <a:pt x="178153" y="2384819"/>
                  <a:pt x="190500" y="2391874"/>
                </a:cubicBezTo>
                <a:cubicBezTo>
                  <a:pt x="202847" y="2398929"/>
                  <a:pt x="19403" y="1956193"/>
                  <a:pt x="179917" y="1693374"/>
                </a:cubicBezTo>
                <a:cubicBezTo>
                  <a:pt x="340431" y="1430555"/>
                  <a:pt x="978959" y="1047790"/>
                  <a:pt x="1153584" y="814957"/>
                </a:cubicBezTo>
                <a:cubicBezTo>
                  <a:pt x="1328209" y="582124"/>
                  <a:pt x="1335264" y="426902"/>
                  <a:pt x="1227667" y="296374"/>
                </a:cubicBezTo>
                <a:cubicBezTo>
                  <a:pt x="1120070" y="165846"/>
                  <a:pt x="703792" y="-10542"/>
                  <a:pt x="508000" y="31791"/>
                </a:cubicBezTo>
                <a:cubicBezTo>
                  <a:pt x="312208" y="74124"/>
                  <a:pt x="52917" y="550374"/>
                  <a:pt x="52917" y="550374"/>
                </a:cubicBezTo>
              </a:path>
            </a:pathLst>
          </a:custGeom>
          <a:ln w="28575" cmpd="sng">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3638747" y="5005759"/>
            <a:ext cx="205501" cy="189007"/>
          </a:xfrm>
          <a:custGeom>
            <a:avLst/>
            <a:gdLst>
              <a:gd name="connsiteX0" fmla="*/ 107726 w 205501"/>
              <a:gd name="connsiteY0" fmla="*/ 158 h 189007"/>
              <a:gd name="connsiteX1" fmla="*/ 1893 w 205501"/>
              <a:gd name="connsiteY1" fmla="*/ 180074 h 189007"/>
              <a:gd name="connsiteX2" fmla="*/ 202976 w 205501"/>
              <a:gd name="connsiteY2" fmla="*/ 148324 h 189007"/>
              <a:gd name="connsiteX3" fmla="*/ 107726 w 205501"/>
              <a:gd name="connsiteY3" fmla="*/ 158 h 189007"/>
            </a:gdLst>
            <a:ahLst/>
            <a:cxnLst>
              <a:cxn ang="0">
                <a:pos x="connsiteX0" y="connsiteY0"/>
              </a:cxn>
              <a:cxn ang="0">
                <a:pos x="connsiteX1" y="connsiteY1"/>
              </a:cxn>
              <a:cxn ang="0">
                <a:pos x="connsiteX2" y="connsiteY2"/>
              </a:cxn>
              <a:cxn ang="0">
                <a:pos x="connsiteX3" y="connsiteY3"/>
              </a:cxn>
            </a:cxnLst>
            <a:rect l="l" t="t" r="r" b="b"/>
            <a:pathLst>
              <a:path w="205501" h="189007">
                <a:moveTo>
                  <a:pt x="107726" y="158"/>
                </a:moveTo>
                <a:cubicBezTo>
                  <a:pt x="74212" y="5450"/>
                  <a:pt x="-13982" y="155380"/>
                  <a:pt x="1893" y="180074"/>
                </a:cubicBezTo>
                <a:cubicBezTo>
                  <a:pt x="17768" y="204768"/>
                  <a:pt x="185337" y="173018"/>
                  <a:pt x="202976" y="148324"/>
                </a:cubicBezTo>
                <a:cubicBezTo>
                  <a:pt x="220615" y="123630"/>
                  <a:pt x="141240" y="-5134"/>
                  <a:pt x="107726" y="158"/>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3615353" y="4980288"/>
            <a:ext cx="239921" cy="290963"/>
          </a:xfrm>
          <a:custGeom>
            <a:avLst/>
            <a:gdLst>
              <a:gd name="connsiteX0" fmla="*/ 141704 w 239921"/>
              <a:gd name="connsiteY0" fmla="*/ 89129 h 290963"/>
              <a:gd name="connsiteX1" fmla="*/ 4120 w 239921"/>
              <a:gd name="connsiteY1" fmla="*/ 163212 h 290963"/>
              <a:gd name="connsiteX2" fmla="*/ 162870 w 239921"/>
              <a:gd name="connsiteY2" fmla="*/ 290212 h 290963"/>
              <a:gd name="connsiteX3" fmla="*/ 236954 w 239921"/>
              <a:gd name="connsiteY3" fmla="*/ 99712 h 290963"/>
              <a:gd name="connsiteX4" fmla="*/ 67620 w 239921"/>
              <a:gd name="connsiteY4" fmla="*/ 4462 h 290963"/>
              <a:gd name="connsiteX5" fmla="*/ 4120 w 239921"/>
              <a:gd name="connsiteY5" fmla="*/ 237295 h 290963"/>
              <a:gd name="connsiteX6" fmla="*/ 141704 w 239921"/>
              <a:gd name="connsiteY6" fmla="*/ 89129 h 2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921" h="290963">
                <a:moveTo>
                  <a:pt x="141704" y="89129"/>
                </a:moveTo>
                <a:cubicBezTo>
                  <a:pt x="141704" y="76782"/>
                  <a:pt x="592" y="129698"/>
                  <a:pt x="4120" y="163212"/>
                </a:cubicBezTo>
                <a:cubicBezTo>
                  <a:pt x="7648" y="196726"/>
                  <a:pt x="124065" y="300795"/>
                  <a:pt x="162870" y="290212"/>
                </a:cubicBezTo>
                <a:cubicBezTo>
                  <a:pt x="201675" y="279629"/>
                  <a:pt x="252829" y="147337"/>
                  <a:pt x="236954" y="99712"/>
                </a:cubicBezTo>
                <a:cubicBezTo>
                  <a:pt x="221079" y="52087"/>
                  <a:pt x="106425" y="-18468"/>
                  <a:pt x="67620" y="4462"/>
                </a:cubicBezTo>
                <a:cubicBezTo>
                  <a:pt x="28815" y="27392"/>
                  <a:pt x="-13519" y="219656"/>
                  <a:pt x="4120" y="237295"/>
                </a:cubicBezTo>
                <a:cubicBezTo>
                  <a:pt x="21759" y="254934"/>
                  <a:pt x="141704" y="101476"/>
                  <a:pt x="141704" y="89129"/>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01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DNS Resolvers </a:t>
            </a:r>
            <a:r>
              <a:rPr lang="en-US" baseline="0" dirty="0" smtClean="0"/>
              <a:t>is “tricky”</a:t>
            </a:r>
            <a:endParaRPr lang="en-US" dirty="0"/>
          </a:p>
        </p:txBody>
      </p:sp>
      <p:pic>
        <p:nvPicPr>
          <p:cNvPr id="5" name="Content Placeholder 4"/>
          <p:cNvPicPr>
            <a:picLocks noGrp="1" noChangeAspect="1"/>
          </p:cNvPicPr>
          <p:nvPr>
            <p:ph idx="1"/>
          </p:nvPr>
        </p:nvPicPr>
        <p:blipFill>
          <a:blip r:embed="rId2"/>
          <a:srcRect t="1568" b="1568"/>
          <a:stretch>
            <a:fillRect/>
          </a:stretch>
        </p:blipFill>
        <p:spPr/>
      </p:pic>
      <p:sp>
        <p:nvSpPr>
          <p:cNvPr id="4" name="TextBox 3"/>
          <p:cNvSpPr txBox="1"/>
          <p:nvPr/>
        </p:nvSpPr>
        <p:spPr>
          <a:xfrm>
            <a:off x="107504" y="5877272"/>
            <a:ext cx="5855389" cy="369332"/>
          </a:xfrm>
          <a:prstGeom prst="rect">
            <a:avLst/>
          </a:prstGeom>
          <a:noFill/>
        </p:spPr>
        <p:txBody>
          <a:bodyPr wrap="none" rtlCol="0">
            <a:spAutoFit/>
          </a:bodyPr>
          <a:lstStyle/>
          <a:p>
            <a:r>
              <a:rPr lang="en-US" dirty="0" smtClean="0">
                <a:solidFill>
                  <a:schemeClr val="accent6">
                    <a:lumMod val="75000"/>
                  </a:schemeClr>
                </a:solidFill>
                <a:cs typeface="AhnbergHand"/>
              </a:rPr>
              <a:t>A small sample of what appears to happen in DNS resolution</a:t>
            </a:r>
            <a:endParaRPr lang="en-US" dirty="0">
              <a:solidFill>
                <a:schemeClr val="accent6">
                  <a:lumMod val="75000"/>
                </a:schemeClr>
              </a:solidFill>
              <a:cs typeface="AhnbergHand"/>
            </a:endParaRPr>
          </a:p>
        </p:txBody>
      </p:sp>
      <p:sp>
        <p:nvSpPr>
          <p:cNvPr id="3" name="Freeform 2"/>
          <p:cNvSpPr/>
          <p:nvPr/>
        </p:nvSpPr>
        <p:spPr>
          <a:xfrm>
            <a:off x="2626457" y="6509596"/>
            <a:ext cx="803489" cy="45293"/>
          </a:xfrm>
          <a:custGeom>
            <a:avLst/>
            <a:gdLst>
              <a:gd name="connsiteX0" fmla="*/ 0 w 803489"/>
              <a:gd name="connsiteY0" fmla="*/ 34560 h 45293"/>
              <a:gd name="connsiteX1" fmla="*/ 276469 w 803489"/>
              <a:gd name="connsiteY1" fmla="*/ 43200 h 45293"/>
              <a:gd name="connsiteX2" fmla="*/ 647975 w 803489"/>
              <a:gd name="connsiteY2" fmla="*/ 0 h 45293"/>
              <a:gd name="connsiteX3" fmla="*/ 803489 w 803489"/>
              <a:gd name="connsiteY3" fmla="*/ 43200 h 45293"/>
            </a:gdLst>
            <a:ahLst/>
            <a:cxnLst>
              <a:cxn ang="0">
                <a:pos x="connsiteX0" y="connsiteY0"/>
              </a:cxn>
              <a:cxn ang="0">
                <a:pos x="connsiteX1" y="connsiteY1"/>
              </a:cxn>
              <a:cxn ang="0">
                <a:pos x="connsiteX2" y="connsiteY2"/>
              </a:cxn>
              <a:cxn ang="0">
                <a:pos x="connsiteX3" y="connsiteY3"/>
              </a:cxn>
            </a:cxnLst>
            <a:rect l="l" t="t" r="r" b="b"/>
            <a:pathLst>
              <a:path w="803489" h="45293">
                <a:moveTo>
                  <a:pt x="0" y="34560"/>
                </a:moveTo>
                <a:cubicBezTo>
                  <a:pt x="84236" y="41760"/>
                  <a:pt x="168473" y="48960"/>
                  <a:pt x="276469" y="43200"/>
                </a:cubicBezTo>
                <a:cubicBezTo>
                  <a:pt x="384465" y="37440"/>
                  <a:pt x="560138" y="0"/>
                  <a:pt x="647975" y="0"/>
                </a:cubicBezTo>
                <a:cubicBezTo>
                  <a:pt x="735812" y="0"/>
                  <a:pt x="769650" y="21600"/>
                  <a:pt x="803489" y="4320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61898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DNS Resolvers </a:t>
            </a:r>
            <a:r>
              <a:rPr lang="en-US" baseline="0" dirty="0" smtClean="0"/>
              <a:t>is “tricky”</a:t>
            </a:r>
            <a:endParaRPr lang="en-US" dirty="0"/>
          </a:p>
        </p:txBody>
      </p:sp>
      <p:pic>
        <p:nvPicPr>
          <p:cNvPr id="4" name="Content Placeholder 3"/>
          <p:cNvPicPr>
            <a:picLocks noGrp="1" noChangeAspect="1"/>
          </p:cNvPicPr>
          <p:nvPr>
            <p:ph idx="1"/>
          </p:nvPr>
        </p:nvPicPr>
        <p:blipFill>
          <a:blip r:embed="rId2"/>
          <a:srcRect t="6566" b="6566"/>
          <a:stretch>
            <a:fillRect/>
          </a:stretch>
        </p:blipFill>
        <p:spPr/>
      </p:pic>
      <p:sp>
        <p:nvSpPr>
          <p:cNvPr id="5" name="TextBox 4"/>
          <p:cNvSpPr txBox="1"/>
          <p:nvPr/>
        </p:nvSpPr>
        <p:spPr>
          <a:xfrm>
            <a:off x="2843808" y="1052736"/>
            <a:ext cx="4585245" cy="369332"/>
          </a:xfrm>
          <a:prstGeom prst="rect">
            <a:avLst/>
          </a:prstGeom>
          <a:noFill/>
        </p:spPr>
        <p:txBody>
          <a:bodyPr wrap="none" rtlCol="0">
            <a:spAutoFit/>
          </a:bodyPr>
          <a:lstStyle/>
          <a:p>
            <a:r>
              <a:rPr lang="en-US" dirty="0" smtClean="0">
                <a:solidFill>
                  <a:srgbClr val="E46C0A"/>
                </a:solidFill>
                <a:cs typeface="AhnbergHand"/>
              </a:rPr>
              <a:t>The best model we can use for DNS resolution</a:t>
            </a:r>
            <a:endParaRPr lang="en-US" dirty="0">
              <a:solidFill>
                <a:srgbClr val="E46C0A"/>
              </a:solidFill>
              <a:cs typeface="AhnbergHand"/>
            </a:endParaRPr>
          </a:p>
        </p:txBody>
      </p:sp>
    </p:spTree>
    <p:extLst>
      <p:ext uri="{BB962C8B-B14F-4D97-AF65-F5344CB8AC3E}">
        <p14:creationId xmlns:p14="http://schemas.microsoft.com/office/powerpoint/2010/main" val="3740987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means…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That it is hard to talk about “</a:t>
            </a:r>
            <a:r>
              <a:rPr lang="en-US" dirty="0" smtClean="0">
                <a:solidFill>
                  <a:srgbClr val="E46C0A"/>
                </a:solidFill>
              </a:rPr>
              <a:t>all resolvers</a:t>
            </a:r>
            <a:r>
              <a:rPr lang="en-US" dirty="0" smtClean="0"/>
              <a:t>” </a:t>
            </a:r>
          </a:p>
          <a:p>
            <a:pPr lvl="1"/>
            <a:r>
              <a:rPr lang="en-US" dirty="0" smtClean="0"/>
              <a:t>We don</a:t>
            </a:r>
            <a:r>
              <a:rPr lang="fr-FR" dirty="0" smtClean="0"/>
              <a:t>’</a:t>
            </a:r>
            <a:r>
              <a:rPr lang="en-US" dirty="0" smtClean="0"/>
              <a:t>t know the ratio of the number of resolvers we cannot see compared to the resolvers we can see from the perspective of an authoritative name server</a:t>
            </a:r>
          </a:p>
          <a:p>
            <a:pPr lvl="1"/>
            <a:r>
              <a:rPr lang="en-US" dirty="0" smtClean="0"/>
              <a:t>We can only talk about “</a:t>
            </a:r>
            <a:r>
              <a:rPr lang="en-US" dirty="0" smtClean="0">
                <a:solidFill>
                  <a:srgbClr val="E46C0A"/>
                </a:solidFill>
              </a:rPr>
              <a:t>visible resolvers</a:t>
            </a:r>
            <a:r>
              <a:rPr lang="en-US" dirty="0" smtClean="0"/>
              <a:t>”</a:t>
            </a:r>
          </a:p>
          <a:p>
            <a:endParaRPr lang="en-US" dirty="0" smtClean="0"/>
          </a:p>
        </p:txBody>
      </p:sp>
    </p:spTree>
    <p:extLst>
      <p:ext uri="{BB962C8B-B14F-4D97-AF65-F5344CB8AC3E}">
        <p14:creationId xmlns:p14="http://schemas.microsoft.com/office/powerpoint/2010/main" val="3292756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means…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And there is an added issue with DNSSEC:</a:t>
            </a:r>
          </a:p>
          <a:p>
            <a:pPr lvl="1"/>
            <a:r>
              <a:rPr lang="en-US" dirty="0" smtClean="0"/>
              <a:t>It can be hard to tell the difference between a visible resolver performing DNSSEC validation and an occluded validating resolver performing validation via a visible non-validating forwarder </a:t>
            </a:r>
            <a:endParaRPr lang="en-US" dirty="0" smtClean="0"/>
          </a:p>
          <a:p>
            <a:pPr lvl="1"/>
            <a:endParaRPr lang="en-US" dirty="0"/>
          </a:p>
          <a:p>
            <a:pPr marL="266700" lvl="1" indent="0">
              <a:buNone/>
            </a:pPr>
            <a:endParaRPr lang="en-US" dirty="0"/>
          </a:p>
          <a:p>
            <a:pPr marL="266700" lvl="1" indent="0">
              <a:buNone/>
            </a:pPr>
            <a:r>
              <a:rPr lang="en-US" dirty="0" smtClean="0">
                <a:latin typeface="AhnbergHand"/>
                <a:cs typeface="AhnbergHand"/>
              </a:rPr>
              <a:t>(Yes, I know it’s a subtle distinction, but it makes looking at RESOLVERS difficult!)</a:t>
            </a:r>
            <a:endParaRPr lang="en-US" dirty="0" smtClean="0">
              <a:latin typeface="AhnbergHand"/>
              <a:cs typeface="AhnbergHand"/>
            </a:endParaRPr>
          </a:p>
        </p:txBody>
      </p:sp>
    </p:spTree>
    <p:extLst>
      <p:ext uri="{BB962C8B-B14F-4D97-AF65-F5344CB8AC3E}">
        <p14:creationId xmlns:p14="http://schemas.microsoft.com/office/powerpoint/2010/main" val="3483593251"/>
      </p:ext>
    </p:extLst>
  </p:cSld>
  <p:clrMapOvr>
    <a:masterClrMapping/>
  </p:clrMapOvr>
</p:sld>
</file>

<file path=ppt/theme/theme1.xml><?xml version="1.0" encoding="utf-8"?>
<a:theme xmlns:a="http://schemas.openxmlformats.org/drawingml/2006/main" name="APNIC 36 PPT template">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APNIC 36 PPT template.pot</Template>
  <TotalTime>734</TotalTime>
  <Words>2858</Words>
  <Application>Microsoft Macintosh PowerPoint</Application>
  <PresentationFormat>On-screen Show (4:3)</PresentationFormat>
  <Paragraphs>462</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APNIC 36 PPT template</vt:lpstr>
      <vt:lpstr>Measuring DNSSEC Use</vt:lpstr>
      <vt:lpstr>Our Questions…</vt:lpstr>
      <vt:lpstr>The Experiment</vt:lpstr>
      <vt:lpstr>Experimental Nits</vt:lpstr>
      <vt:lpstr>Understanding DNS Resolvers is “tricky”</vt:lpstr>
      <vt:lpstr>Understanding DNS Resolvers is “tricky”</vt:lpstr>
      <vt:lpstr>Understanding DNS Resolvers is “tricky”</vt:lpstr>
      <vt:lpstr>This means…</vt:lpstr>
      <vt:lpstr>This means…</vt:lpstr>
      <vt:lpstr>This means…</vt:lpstr>
      <vt:lpstr>On to Some Results</vt:lpstr>
      <vt:lpstr>That means…</vt:lpstr>
      <vt:lpstr>Refining these Results</vt:lpstr>
      <vt:lpstr>That means…</vt:lpstr>
      <vt:lpstr>Another observation from the data</vt:lpstr>
      <vt:lpstr>Where is DNSSEC? – The Top 20</vt:lpstr>
      <vt:lpstr>Where is DNSSEC? – The Top 20</vt:lpstr>
      <vt:lpstr>The Mapped view of DNSSEC Use</vt:lpstr>
      <vt:lpstr>Is Google’s P-DNS a Factor?</vt:lpstr>
      <vt:lpstr>Is Google’s P-DNS a Factor?</vt:lpstr>
      <vt:lpstr>DNSSEC by Networks – the Top 25</vt:lpstr>
      <vt:lpstr>DNSSEC by Networks – the Top 25</vt:lpstr>
      <vt:lpstr>DNS Performance</vt:lpstr>
      <vt:lpstr>Absolute Measurements don’t make much sense…</vt:lpstr>
      <vt:lpstr>Relative Measurements …</vt:lpstr>
      <vt:lpstr>Theory…</vt:lpstr>
      <vt:lpstr>Result</vt:lpstr>
      <vt:lpstr>Well…</vt:lpstr>
      <vt:lpstr>Well…</vt:lpstr>
      <vt:lpstr>DNS Query Time</vt:lpstr>
      <vt:lpstr>DNS Query Time</vt:lpstr>
      <vt:lpstr>Cumulative Time Distribution</vt:lpstr>
      <vt:lpstr>The first ½ second</vt:lpstr>
      <vt:lpstr>What can we say?</vt:lpstr>
      <vt:lpstr>At the other end…</vt:lpstr>
      <vt:lpstr>DNS Query count per Domain Name</vt:lpstr>
      <vt:lpstr>DNSSEC Performance</vt:lpstr>
      <vt:lpstr>What if everybody was doing it?</vt:lpstr>
      <vt:lpstr>Good vs Bad for Everyone</vt:lpstr>
      <vt:lpstr>Response Sizes</vt:lpstr>
      <vt:lpstr>DNS Response Sizes</vt:lpstr>
      <vt:lpstr>Measurement – Response Traffic Volume</vt:lpstr>
      <vt:lpstr>Interpreting Traffic Data</vt:lpstr>
      <vt:lpstr>What if you just sign your domain?</vt:lpstr>
      <vt:lpstr>What if everybody was doing it?</vt:lpstr>
      <vt:lpstr>DNSSEC means more Server Grunt</vt:lpstr>
      <vt:lpstr>It could be better than this…</vt:lpstr>
      <vt:lpstr>And it could be a whole lot worse!</vt:lpstr>
      <vt:lpstr>Some things to think about</vt:lpstr>
      <vt:lpstr>Some things to think about</vt:lpstr>
      <vt:lpstr>Some things to think about</vt:lpstr>
      <vt:lpstr>Some things to think about</vt:lpstr>
      <vt:lpstr>Some things to think about</vt:lpstr>
      <vt:lpstr>Some things to think about</vt:lpstr>
      <vt:lpstr>Some things to think about</vt:lpstr>
      <vt:lpstr>So where are we?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55</cp:revision>
  <dcterms:created xsi:type="dcterms:W3CDTF">2011-12-06T02:23:30Z</dcterms:created>
  <dcterms:modified xsi:type="dcterms:W3CDTF">2013-08-27T04:31:54Z</dcterms:modified>
</cp:coreProperties>
</file>