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79"/>
  </p:notesMasterIdLst>
  <p:sldIdLst>
    <p:sldId id="273" r:id="rId2"/>
    <p:sldId id="332" r:id="rId3"/>
    <p:sldId id="370" r:id="rId4"/>
    <p:sldId id="315" r:id="rId5"/>
    <p:sldId id="333" r:id="rId6"/>
    <p:sldId id="330" r:id="rId7"/>
    <p:sldId id="331" r:id="rId8"/>
    <p:sldId id="316" r:id="rId9"/>
    <p:sldId id="364" r:id="rId10"/>
    <p:sldId id="317" r:id="rId11"/>
    <p:sldId id="318" r:id="rId12"/>
    <p:sldId id="319" r:id="rId13"/>
    <p:sldId id="371" r:id="rId14"/>
    <p:sldId id="372" r:id="rId15"/>
    <p:sldId id="320" r:id="rId16"/>
    <p:sldId id="321" r:id="rId17"/>
    <p:sldId id="322" r:id="rId18"/>
    <p:sldId id="323" r:id="rId19"/>
    <p:sldId id="324" r:id="rId20"/>
    <p:sldId id="325" r:id="rId21"/>
    <p:sldId id="326" r:id="rId22"/>
    <p:sldId id="336" r:id="rId23"/>
    <p:sldId id="327" r:id="rId24"/>
    <p:sldId id="328" r:id="rId25"/>
    <p:sldId id="337" r:id="rId26"/>
    <p:sldId id="338" r:id="rId27"/>
    <p:sldId id="339" r:id="rId28"/>
    <p:sldId id="340" r:id="rId29"/>
    <p:sldId id="341" r:id="rId30"/>
    <p:sldId id="342" r:id="rId31"/>
    <p:sldId id="344" r:id="rId32"/>
    <p:sldId id="345" r:id="rId33"/>
    <p:sldId id="346" r:id="rId34"/>
    <p:sldId id="347" r:id="rId35"/>
    <p:sldId id="348" r:id="rId36"/>
    <p:sldId id="349" r:id="rId37"/>
    <p:sldId id="350" r:id="rId38"/>
    <p:sldId id="352" r:id="rId39"/>
    <p:sldId id="353" r:id="rId40"/>
    <p:sldId id="354" r:id="rId41"/>
    <p:sldId id="355" r:id="rId42"/>
    <p:sldId id="357" r:id="rId43"/>
    <p:sldId id="358" r:id="rId44"/>
    <p:sldId id="365" r:id="rId45"/>
    <p:sldId id="359" r:id="rId46"/>
    <p:sldId id="373" r:id="rId47"/>
    <p:sldId id="360" r:id="rId48"/>
    <p:sldId id="361" r:id="rId49"/>
    <p:sldId id="274" r:id="rId50"/>
    <p:sldId id="306" r:id="rId51"/>
    <p:sldId id="311" r:id="rId52"/>
    <p:sldId id="276" r:id="rId53"/>
    <p:sldId id="308" r:id="rId54"/>
    <p:sldId id="362" r:id="rId55"/>
    <p:sldId id="277" r:id="rId56"/>
    <p:sldId id="363" r:id="rId57"/>
    <p:sldId id="279" r:id="rId58"/>
    <p:sldId id="281" r:id="rId59"/>
    <p:sldId id="282" r:id="rId60"/>
    <p:sldId id="283" r:id="rId61"/>
    <p:sldId id="284" r:id="rId62"/>
    <p:sldId id="285" r:id="rId63"/>
    <p:sldId id="300" r:id="rId64"/>
    <p:sldId id="287" r:id="rId65"/>
    <p:sldId id="288" r:id="rId66"/>
    <p:sldId id="289" r:id="rId67"/>
    <p:sldId id="290" r:id="rId68"/>
    <p:sldId id="301" r:id="rId69"/>
    <p:sldId id="302" r:id="rId70"/>
    <p:sldId id="374" r:id="rId71"/>
    <p:sldId id="297" r:id="rId72"/>
    <p:sldId id="304" r:id="rId73"/>
    <p:sldId id="298" r:id="rId74"/>
    <p:sldId id="366" r:id="rId75"/>
    <p:sldId id="367" r:id="rId76"/>
    <p:sldId id="369" r:id="rId77"/>
    <p:sldId id="368" r:id="rId7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5C5C"/>
    <a:srgbClr val="C01B1C"/>
    <a:srgbClr val="C40836"/>
    <a:srgbClr val="590F4A"/>
    <a:srgbClr val="166813"/>
    <a:srgbClr val="004FBB"/>
    <a:srgbClr val="383838"/>
    <a:srgbClr val="00A2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0" d="100"/>
          <a:sy n="140" d="100"/>
        </p:scale>
        <p:origin x="-117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3A5CC9A8-5951-5D4A-A73F-E58B9FAC14F2}" type="datetimeFigureOut">
              <a:rPr lang="en-AU"/>
              <a:pPr>
                <a:defRPr/>
              </a:pPr>
              <a:t>26/08/13</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140467A1-46C9-7D4B-9D77-1619C3D48EC7}" type="slidenum">
              <a:rPr lang="en-AU"/>
              <a:pPr>
                <a:defRPr/>
              </a:pPr>
              <a:t>‹#›</a:t>
            </a:fld>
            <a:endParaRPr lang="en-AU"/>
          </a:p>
        </p:txBody>
      </p:sp>
    </p:spTree>
    <p:extLst>
      <p:ext uri="{BB962C8B-B14F-4D97-AF65-F5344CB8AC3E}">
        <p14:creationId xmlns:p14="http://schemas.microsoft.com/office/powerpoint/2010/main" val="41847498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mn-lt"/>
        <a:ea typeface="ＭＳ Ｐゴシック" charset="0"/>
        <a:cs typeface="+mn-cs"/>
      </a:defRPr>
    </a:lvl2pPr>
    <a:lvl3pPr marL="914400" algn="l" rtl="0" fontAlgn="base">
      <a:spcBef>
        <a:spcPct val="30000"/>
      </a:spcBef>
      <a:spcAft>
        <a:spcPct val="0"/>
      </a:spcAft>
      <a:defRPr sz="1200" kern="1200">
        <a:solidFill>
          <a:schemeClr val="tx1"/>
        </a:solidFill>
        <a:latin typeface="+mn-lt"/>
        <a:ea typeface="ＭＳ Ｐゴシック" charset="0"/>
        <a:cs typeface="+mn-cs"/>
      </a:defRPr>
    </a:lvl3pPr>
    <a:lvl4pPr marL="1371600" algn="l" rtl="0" fontAlgn="base">
      <a:spcBef>
        <a:spcPct val="30000"/>
      </a:spcBef>
      <a:spcAft>
        <a:spcPct val="0"/>
      </a:spcAft>
      <a:defRPr sz="1200" kern="1200">
        <a:solidFill>
          <a:schemeClr val="tx1"/>
        </a:solidFill>
        <a:latin typeface="+mn-lt"/>
        <a:ea typeface="ＭＳ Ｐゴシック" charset="0"/>
        <a:cs typeface="+mn-cs"/>
      </a:defRPr>
    </a:lvl4pPr>
    <a:lvl5pPr marL="1828800" algn="l" rtl="0" fontAlgn="base">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36 PPT_cover-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23528" y="1844825"/>
            <a:ext cx="8424936" cy="2160239"/>
          </a:xfrm>
        </p:spPr>
        <p:txBody>
          <a:bodyPr>
            <a:normAutofit/>
          </a:bodyPr>
          <a:lstStyle>
            <a:lvl1pPr algn="l">
              <a:defRPr sz="5400">
                <a:solidFill>
                  <a:schemeClr val="bg1"/>
                </a:solidFill>
              </a:defRPr>
            </a:lvl1pPr>
          </a:lstStyle>
          <a:p>
            <a:r>
              <a:rPr lang="en-AU" smtClean="0"/>
              <a:t>Click to edit Master title style</a:t>
            </a:r>
            <a:endParaRPr lang="en-AU" dirty="0"/>
          </a:p>
        </p:txBody>
      </p:sp>
      <p:sp>
        <p:nvSpPr>
          <p:cNvPr id="3" name="Subtitle 2"/>
          <p:cNvSpPr>
            <a:spLocks noGrp="1"/>
          </p:cNvSpPr>
          <p:nvPr>
            <p:ph type="subTitle" idx="1"/>
          </p:nvPr>
        </p:nvSpPr>
        <p:spPr>
          <a:xfrm>
            <a:off x="323528" y="4077072"/>
            <a:ext cx="8424936"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AU" dirty="0"/>
          </a:p>
        </p:txBody>
      </p:sp>
    </p:spTree>
    <p:extLst>
      <p:ext uri="{BB962C8B-B14F-4D97-AF65-F5344CB8AC3E}">
        <p14:creationId xmlns:p14="http://schemas.microsoft.com/office/powerpoint/2010/main" val="2455385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352928" cy="1143000"/>
          </a:xfrm>
        </p:spPr>
        <p:txBody>
          <a:bodyPr/>
          <a:lstStyle>
            <a:lvl1pPr>
              <a:defRPr/>
            </a:lvl1pPr>
          </a:lstStyle>
          <a:p>
            <a:r>
              <a:rPr lang="en-AU" smtClean="0"/>
              <a:t>Click to edit Master title style</a:t>
            </a:r>
            <a:endParaRPr lang="en-AU" dirty="0"/>
          </a:p>
        </p:txBody>
      </p:sp>
      <p:sp>
        <p:nvSpPr>
          <p:cNvPr id="3" name="Text Placeholder 2"/>
          <p:cNvSpPr>
            <a:spLocks noGrp="1"/>
          </p:cNvSpPr>
          <p:nvPr>
            <p:ph type="body" idx="1"/>
          </p:nvPr>
        </p:nvSpPr>
        <p:spPr>
          <a:xfrm>
            <a:off x="395536" y="1535113"/>
            <a:ext cx="4104456" cy="639762"/>
          </a:xfrm>
        </p:spPr>
        <p:txBody>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395536" y="2174875"/>
            <a:ext cx="4104456"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p:txBody>
      </p:sp>
      <p:sp>
        <p:nvSpPr>
          <p:cNvPr id="5" name="Text Placeholder 4"/>
          <p:cNvSpPr>
            <a:spLocks noGrp="1"/>
          </p:cNvSpPr>
          <p:nvPr>
            <p:ph type="body" sz="quarter" idx="3"/>
          </p:nvPr>
        </p:nvSpPr>
        <p:spPr>
          <a:xfrm>
            <a:off x="4572001" y="1535113"/>
            <a:ext cx="4176463" cy="639762"/>
          </a:xfrm>
        </p:spPr>
        <p:txBody>
          <a:bodyP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572001" y="2174875"/>
            <a:ext cx="4176463"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p:txBody>
      </p:sp>
      <p:sp>
        <p:nvSpPr>
          <p:cNvPr id="7" name="Footer Placeholder 2"/>
          <p:cNvSpPr>
            <a:spLocks noGrp="1"/>
          </p:cNvSpPr>
          <p:nvPr>
            <p:ph type="ftr" sz="quarter" idx="10"/>
          </p:nvPr>
        </p:nvSpPr>
        <p:spPr>
          <a:ln/>
        </p:spPr>
        <p:txBody>
          <a:bodyPr/>
          <a:lstStyle>
            <a:lvl1pPr>
              <a:defRPr/>
            </a:lvl1pPr>
          </a:lstStyle>
          <a:p>
            <a:endParaRPr lang="en-AU"/>
          </a:p>
        </p:txBody>
      </p:sp>
      <p:sp>
        <p:nvSpPr>
          <p:cNvPr id="8" name="Slide Number Placeholder 3"/>
          <p:cNvSpPr>
            <a:spLocks noGrp="1"/>
          </p:cNvSpPr>
          <p:nvPr>
            <p:ph type="sldNum" sz="quarter" idx="11"/>
          </p:nvPr>
        </p:nvSpPr>
        <p:spPr>
          <a:ln/>
        </p:spPr>
        <p:txBody>
          <a:bodyPr/>
          <a:lstStyle>
            <a:lvl1pPr>
              <a:defRPr/>
            </a:lvl1pPr>
          </a:lstStyle>
          <a:p>
            <a:fld id="{F46FD0FC-A53C-7548-9A72-299FC8F88DFB}" type="slidenum">
              <a:rPr lang="en-AU"/>
              <a:pPr/>
              <a:t>‹#›</a:t>
            </a:fld>
            <a:endParaRPr lang="en-AU"/>
          </a:p>
        </p:txBody>
      </p:sp>
    </p:spTree>
    <p:extLst>
      <p:ext uri="{BB962C8B-B14F-4D97-AF65-F5344CB8AC3E}">
        <p14:creationId xmlns:p14="http://schemas.microsoft.com/office/powerpoint/2010/main" val="4239682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352928" cy="1143000"/>
          </a:xfrm>
        </p:spPr>
        <p:txBody>
          <a:bodyPr/>
          <a:lstStyle/>
          <a:p>
            <a:r>
              <a:rPr lang="en-AU" smtClean="0"/>
              <a:t>Click to edit Master title style</a:t>
            </a:r>
            <a:endParaRPr lang="en-AU" dirty="0"/>
          </a:p>
        </p:txBody>
      </p:sp>
      <p:sp>
        <p:nvSpPr>
          <p:cNvPr id="3" name="Footer Placeholder 2"/>
          <p:cNvSpPr>
            <a:spLocks noGrp="1"/>
          </p:cNvSpPr>
          <p:nvPr>
            <p:ph type="ftr" sz="quarter" idx="10"/>
          </p:nvPr>
        </p:nvSpPr>
        <p:spPr>
          <a:ln/>
        </p:spPr>
        <p:txBody>
          <a:bodyPr/>
          <a:lstStyle>
            <a:lvl1pPr>
              <a:defRPr/>
            </a:lvl1pPr>
          </a:lstStyle>
          <a:p>
            <a:endParaRPr lang="en-AU"/>
          </a:p>
        </p:txBody>
      </p:sp>
      <p:sp>
        <p:nvSpPr>
          <p:cNvPr id="4" name="Slide Number Placeholder 3"/>
          <p:cNvSpPr>
            <a:spLocks noGrp="1"/>
          </p:cNvSpPr>
          <p:nvPr>
            <p:ph type="sldNum" sz="quarter" idx="11"/>
          </p:nvPr>
        </p:nvSpPr>
        <p:spPr>
          <a:ln/>
        </p:spPr>
        <p:txBody>
          <a:bodyPr/>
          <a:lstStyle>
            <a:lvl1pPr>
              <a:defRPr/>
            </a:lvl1pPr>
          </a:lstStyle>
          <a:p>
            <a:fld id="{0F348910-C9F6-2A40-86DF-26CC85488CD7}" type="slidenum">
              <a:rPr lang="en-AU"/>
              <a:pPr/>
              <a:t>‹#›</a:t>
            </a:fld>
            <a:endParaRPr lang="en-AU"/>
          </a:p>
        </p:txBody>
      </p:sp>
    </p:spTree>
    <p:extLst>
      <p:ext uri="{BB962C8B-B14F-4D97-AF65-F5344CB8AC3E}">
        <p14:creationId xmlns:p14="http://schemas.microsoft.com/office/powerpoint/2010/main" val="48086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ln/>
        </p:spPr>
        <p:txBody>
          <a:bodyPr/>
          <a:lstStyle>
            <a:lvl1pPr>
              <a:defRPr/>
            </a:lvl1pPr>
          </a:lstStyle>
          <a:p>
            <a:endParaRPr lang="en-AU"/>
          </a:p>
        </p:txBody>
      </p:sp>
      <p:sp>
        <p:nvSpPr>
          <p:cNvPr id="3" name="Slide Number Placeholder 3"/>
          <p:cNvSpPr>
            <a:spLocks noGrp="1"/>
          </p:cNvSpPr>
          <p:nvPr>
            <p:ph type="sldNum" sz="quarter" idx="11"/>
          </p:nvPr>
        </p:nvSpPr>
        <p:spPr>
          <a:ln/>
        </p:spPr>
        <p:txBody>
          <a:bodyPr/>
          <a:lstStyle>
            <a:lvl1pPr>
              <a:defRPr/>
            </a:lvl1pPr>
          </a:lstStyle>
          <a:p>
            <a:fld id="{FBD55526-98AA-6F4A-AD4B-23318B014ECA}" type="slidenum">
              <a:rPr lang="en-AU"/>
              <a:pPr/>
              <a:t>‹#›</a:t>
            </a:fld>
            <a:endParaRPr lang="en-AU"/>
          </a:p>
        </p:txBody>
      </p:sp>
    </p:spTree>
    <p:extLst>
      <p:ext uri="{BB962C8B-B14F-4D97-AF65-F5344CB8AC3E}">
        <p14:creationId xmlns:p14="http://schemas.microsoft.com/office/powerpoint/2010/main" val="2713930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ith logos">
    <p:spTree>
      <p:nvGrpSpPr>
        <p:cNvPr id="1" name=""/>
        <p:cNvGrpSpPr/>
        <p:nvPr/>
      </p:nvGrpSpPr>
      <p:grpSpPr>
        <a:xfrm>
          <a:off x="0" y="0"/>
          <a:ext cx="0" cy="0"/>
          <a:chOff x="0" y="0"/>
          <a:chExt cx="0" cy="0"/>
        </a:xfrm>
      </p:grpSpPr>
      <p:pic>
        <p:nvPicPr>
          <p:cNvPr id="4" name="Picture 6" descr="36 PPT_cover_no image-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25438" y="5084763"/>
            <a:ext cx="8459787" cy="1081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2" name="Title 1"/>
          <p:cNvSpPr>
            <a:spLocks noGrp="1"/>
          </p:cNvSpPr>
          <p:nvPr>
            <p:ph type="ctrTitle"/>
          </p:nvPr>
        </p:nvSpPr>
        <p:spPr>
          <a:xfrm>
            <a:off x="323528" y="1844824"/>
            <a:ext cx="8424936" cy="2016223"/>
          </a:xfrm>
        </p:spPr>
        <p:txBody>
          <a:bodyPr anchor="t">
            <a:normAutofit/>
          </a:bodyPr>
          <a:lstStyle>
            <a:lvl1pPr algn="l">
              <a:defRPr sz="5400">
                <a:solidFill>
                  <a:schemeClr val="bg1"/>
                </a:solidFill>
              </a:defRPr>
            </a:lvl1pPr>
          </a:lstStyle>
          <a:p>
            <a:r>
              <a:rPr lang="en-AU" smtClean="0"/>
              <a:t>Click to edit Master title style</a:t>
            </a:r>
            <a:endParaRPr lang="en-AU" dirty="0"/>
          </a:p>
        </p:txBody>
      </p:sp>
      <p:sp>
        <p:nvSpPr>
          <p:cNvPr id="3" name="Subtitle 2"/>
          <p:cNvSpPr>
            <a:spLocks noGrp="1"/>
          </p:cNvSpPr>
          <p:nvPr>
            <p:ph type="subTitle" idx="1"/>
          </p:nvPr>
        </p:nvSpPr>
        <p:spPr>
          <a:xfrm>
            <a:off x="323528" y="3933056"/>
            <a:ext cx="8424936" cy="1152128"/>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AU" dirty="0"/>
          </a:p>
        </p:txBody>
      </p:sp>
    </p:spTree>
    <p:extLst>
      <p:ext uri="{BB962C8B-B14F-4D97-AF65-F5344CB8AC3E}">
        <p14:creationId xmlns:p14="http://schemas.microsoft.com/office/powerpoint/2010/main" val="1607549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352928" cy="1143000"/>
          </a:xfrm>
        </p:spPr>
        <p:txBody>
          <a:bodyPr/>
          <a:lstStyle/>
          <a:p>
            <a:r>
              <a:rPr lang="en-AU" smtClean="0"/>
              <a:t>Click to edit Master title style</a:t>
            </a:r>
            <a:endParaRPr lang="en-AU" dirty="0"/>
          </a:p>
        </p:txBody>
      </p:sp>
      <p:sp>
        <p:nvSpPr>
          <p:cNvPr id="3" name="Content Placeholder 2"/>
          <p:cNvSpPr>
            <a:spLocks noGrp="1"/>
          </p:cNvSpPr>
          <p:nvPr>
            <p:ph idx="1"/>
          </p:nvPr>
        </p:nvSpPr>
        <p:spPr>
          <a:xfrm>
            <a:off x="395536" y="1600200"/>
            <a:ext cx="8352928" cy="4565103"/>
          </a:xfrm>
        </p:spPr>
        <p:txBody>
          <a:bodyPr/>
          <a:lstStyle/>
          <a:p>
            <a:pPr lvl="0"/>
            <a:r>
              <a:rPr lang="en-AU" smtClean="0"/>
              <a:t>Click to edit Master text styles</a:t>
            </a:r>
          </a:p>
          <a:p>
            <a:pPr lvl="1"/>
            <a:r>
              <a:rPr lang="en-AU" smtClean="0"/>
              <a:t>Second level</a:t>
            </a:r>
          </a:p>
          <a:p>
            <a:pPr lvl="2"/>
            <a:r>
              <a:rPr lang="en-AU" smtClean="0"/>
              <a:t>Third level</a:t>
            </a:r>
          </a:p>
        </p:txBody>
      </p:sp>
      <p:sp>
        <p:nvSpPr>
          <p:cNvPr id="4" name="Footer Placeholder 2"/>
          <p:cNvSpPr>
            <a:spLocks noGrp="1"/>
          </p:cNvSpPr>
          <p:nvPr>
            <p:ph type="ftr" sz="quarter" idx="10"/>
          </p:nvPr>
        </p:nvSpPr>
        <p:spPr>
          <a:ln/>
        </p:spPr>
        <p:txBody>
          <a:bodyPr/>
          <a:lstStyle>
            <a:lvl1pPr>
              <a:defRPr/>
            </a:lvl1pPr>
          </a:lstStyle>
          <a:p>
            <a:endParaRPr lang="en-AU"/>
          </a:p>
        </p:txBody>
      </p:sp>
      <p:sp>
        <p:nvSpPr>
          <p:cNvPr id="5" name="Slide Number Placeholder 3"/>
          <p:cNvSpPr>
            <a:spLocks noGrp="1"/>
          </p:cNvSpPr>
          <p:nvPr>
            <p:ph type="sldNum" sz="quarter" idx="11"/>
          </p:nvPr>
        </p:nvSpPr>
        <p:spPr>
          <a:ln/>
        </p:spPr>
        <p:txBody>
          <a:bodyPr/>
          <a:lstStyle>
            <a:lvl1pPr>
              <a:defRPr/>
            </a:lvl1pPr>
          </a:lstStyle>
          <a:p>
            <a:fld id="{CF82383A-89E8-B24E-81A0-C761A709A3DA}" type="slidenum">
              <a:rPr lang="en-AU"/>
              <a:pPr/>
              <a:t>‹#›</a:t>
            </a:fld>
            <a:endParaRPr lang="en-AU"/>
          </a:p>
        </p:txBody>
      </p:sp>
    </p:spTree>
    <p:extLst>
      <p:ext uri="{BB962C8B-B14F-4D97-AF65-F5344CB8AC3E}">
        <p14:creationId xmlns:p14="http://schemas.microsoft.com/office/powerpoint/2010/main" val="1887398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pic>
        <p:nvPicPr>
          <p:cNvPr id="4" name="Picture 6" descr="36 PPT_cover-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536" y="1421904"/>
            <a:ext cx="8352928" cy="1143000"/>
          </a:xfrm>
        </p:spPr>
        <p:txBody>
          <a:bodyPr/>
          <a:lstStyle>
            <a:lvl1pPr>
              <a:defRPr>
                <a:solidFill>
                  <a:schemeClr val="bg1"/>
                </a:solidFill>
              </a:defRPr>
            </a:lvl1pPr>
          </a:lstStyle>
          <a:p>
            <a:r>
              <a:rPr lang="en-AU" smtClean="0"/>
              <a:t>Click to edit Master title style</a:t>
            </a:r>
            <a:endParaRPr lang="en-AU" dirty="0"/>
          </a:p>
        </p:txBody>
      </p:sp>
      <p:sp>
        <p:nvSpPr>
          <p:cNvPr id="3" name="Content Placeholder 2"/>
          <p:cNvSpPr>
            <a:spLocks noGrp="1"/>
          </p:cNvSpPr>
          <p:nvPr>
            <p:ph idx="1"/>
          </p:nvPr>
        </p:nvSpPr>
        <p:spPr>
          <a:xfrm>
            <a:off x="395536" y="2636912"/>
            <a:ext cx="8352928" cy="3528391"/>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AU" smtClean="0"/>
              <a:t>Click to edit Master text styles</a:t>
            </a:r>
          </a:p>
          <a:p>
            <a:pPr lvl="1"/>
            <a:r>
              <a:rPr lang="en-AU" smtClean="0"/>
              <a:t>Second level</a:t>
            </a:r>
          </a:p>
          <a:p>
            <a:pPr lvl="2"/>
            <a:r>
              <a:rPr lang="en-AU" smtClean="0"/>
              <a:t>Third level</a:t>
            </a:r>
          </a:p>
        </p:txBody>
      </p:sp>
      <p:sp>
        <p:nvSpPr>
          <p:cNvPr id="5" name="Footer Placeholder 2"/>
          <p:cNvSpPr>
            <a:spLocks noGrp="1"/>
          </p:cNvSpPr>
          <p:nvPr>
            <p:ph type="ftr" sz="quarter" idx="10"/>
          </p:nvPr>
        </p:nvSpPr>
        <p:spPr/>
        <p:txBody>
          <a:bodyPr/>
          <a:lstStyle>
            <a:lvl1pPr>
              <a:defRPr/>
            </a:lvl1pPr>
          </a:lstStyle>
          <a:p>
            <a:endParaRPr lang="en-AU"/>
          </a:p>
        </p:txBody>
      </p:sp>
      <p:sp>
        <p:nvSpPr>
          <p:cNvPr id="6" name="Slide Number Placeholder 3"/>
          <p:cNvSpPr>
            <a:spLocks noGrp="1"/>
          </p:cNvSpPr>
          <p:nvPr>
            <p:ph type="sldNum" sz="quarter" idx="11"/>
          </p:nvPr>
        </p:nvSpPr>
        <p:spPr/>
        <p:txBody>
          <a:bodyPr/>
          <a:lstStyle>
            <a:lvl1pPr>
              <a:defRPr/>
            </a:lvl1pPr>
          </a:lstStyle>
          <a:p>
            <a:fld id="{5378EAED-CDBD-CF4D-A777-596262DE280E}" type="slidenum">
              <a:rPr lang="en-AU"/>
              <a:pPr/>
              <a:t>‹#›</a:t>
            </a:fld>
            <a:endParaRPr lang="en-AU"/>
          </a:p>
        </p:txBody>
      </p:sp>
    </p:spTree>
    <p:extLst>
      <p:ext uri="{BB962C8B-B14F-4D97-AF65-F5344CB8AC3E}">
        <p14:creationId xmlns:p14="http://schemas.microsoft.com/office/powerpoint/2010/main" val="1219741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pic>
        <p:nvPicPr>
          <p:cNvPr id="5" name="Picture 6" descr="36 PPT_cover-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2997200"/>
            <a:ext cx="9144000" cy="3527425"/>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2" name="Title 1"/>
          <p:cNvSpPr>
            <a:spLocks noGrp="1"/>
          </p:cNvSpPr>
          <p:nvPr>
            <p:ph type="title"/>
          </p:nvPr>
        </p:nvSpPr>
        <p:spPr>
          <a:xfrm>
            <a:off x="395536" y="1570782"/>
            <a:ext cx="8352928" cy="778098"/>
          </a:xfrm>
        </p:spPr>
        <p:txBody>
          <a:bodyPr>
            <a:normAutofit/>
          </a:bodyPr>
          <a:lstStyle>
            <a:lvl1pPr algn="l">
              <a:defRPr sz="4400">
                <a:solidFill>
                  <a:schemeClr val="bg1"/>
                </a:solidFill>
              </a:defRPr>
            </a:lvl1pPr>
          </a:lstStyle>
          <a:p>
            <a:r>
              <a:rPr lang="en-AU" smtClean="0"/>
              <a:t>Click to edit Master title style</a:t>
            </a:r>
            <a:endParaRPr lang="en-AU" dirty="0"/>
          </a:p>
        </p:txBody>
      </p:sp>
      <p:sp>
        <p:nvSpPr>
          <p:cNvPr id="3" name="Content Placeholder 2"/>
          <p:cNvSpPr>
            <a:spLocks noGrp="1"/>
          </p:cNvSpPr>
          <p:nvPr>
            <p:ph idx="1"/>
          </p:nvPr>
        </p:nvSpPr>
        <p:spPr>
          <a:xfrm>
            <a:off x="395536" y="3140968"/>
            <a:ext cx="8352928" cy="3253066"/>
          </a:xfrm>
        </p:spPr>
        <p:txBody>
          <a:bodyPr>
            <a:normAutofit/>
          </a:bodyPr>
          <a:lstStyle>
            <a:lvl1pPr marL="0" indent="0">
              <a:buNone/>
              <a:defRPr sz="1600">
                <a:solidFill>
                  <a:schemeClr val="tx1"/>
                </a:solidFill>
              </a:defRPr>
            </a:lvl1pPr>
            <a:lvl2pPr>
              <a:defRPr>
                <a:solidFill>
                  <a:schemeClr val="bg1"/>
                </a:solidFill>
              </a:defRPr>
            </a:lvl2pPr>
            <a:lvl3pPr>
              <a:defRPr>
                <a:solidFill>
                  <a:schemeClr val="bg1"/>
                </a:solidFill>
              </a:defRPr>
            </a:lvl3pPr>
          </a:lstStyle>
          <a:p>
            <a:pPr lvl="0"/>
            <a:r>
              <a:rPr lang="en-AU" smtClean="0"/>
              <a:t>Click to edit Master text styles</a:t>
            </a:r>
          </a:p>
        </p:txBody>
      </p:sp>
      <p:sp>
        <p:nvSpPr>
          <p:cNvPr id="8" name="Text Placeholder 7"/>
          <p:cNvSpPr>
            <a:spLocks noGrp="1"/>
          </p:cNvSpPr>
          <p:nvPr>
            <p:ph type="body" sz="quarter" idx="13"/>
          </p:nvPr>
        </p:nvSpPr>
        <p:spPr>
          <a:xfrm>
            <a:off x="395536" y="2420888"/>
            <a:ext cx="8352928" cy="504602"/>
          </a:xfrm>
        </p:spPr>
        <p:txBody>
          <a:bodyPr/>
          <a:lstStyle>
            <a:lvl1pPr marL="0" indent="0">
              <a:buNone/>
              <a:defRPr>
                <a:solidFill>
                  <a:schemeClr val="bg1"/>
                </a:solidFill>
              </a:defRPr>
            </a:lvl1pPr>
          </a:lstStyle>
          <a:p>
            <a:pPr lvl="0"/>
            <a:r>
              <a:rPr lang="en-AU" smtClean="0"/>
              <a:t>Click to edit Master text styles</a:t>
            </a:r>
          </a:p>
        </p:txBody>
      </p:sp>
      <p:sp>
        <p:nvSpPr>
          <p:cNvPr id="7" name="Footer Placeholder 2"/>
          <p:cNvSpPr>
            <a:spLocks noGrp="1"/>
          </p:cNvSpPr>
          <p:nvPr>
            <p:ph type="ftr" sz="quarter" idx="14"/>
          </p:nvPr>
        </p:nvSpPr>
        <p:spPr/>
        <p:txBody>
          <a:bodyPr/>
          <a:lstStyle>
            <a:lvl1pPr>
              <a:defRPr/>
            </a:lvl1pPr>
          </a:lstStyle>
          <a:p>
            <a:endParaRPr lang="en-AU"/>
          </a:p>
        </p:txBody>
      </p:sp>
      <p:sp>
        <p:nvSpPr>
          <p:cNvPr id="9" name="Slide Number Placeholder 3"/>
          <p:cNvSpPr>
            <a:spLocks noGrp="1"/>
          </p:cNvSpPr>
          <p:nvPr>
            <p:ph type="sldNum" sz="quarter" idx="15"/>
          </p:nvPr>
        </p:nvSpPr>
        <p:spPr/>
        <p:txBody>
          <a:bodyPr/>
          <a:lstStyle>
            <a:lvl1pPr>
              <a:defRPr/>
            </a:lvl1pPr>
          </a:lstStyle>
          <a:p>
            <a:fld id="{480B1D43-612C-6141-908C-80912780D85B}" type="slidenum">
              <a:rPr lang="en-AU"/>
              <a:pPr/>
              <a:t>‹#›</a:t>
            </a:fld>
            <a:endParaRPr lang="en-AU"/>
          </a:p>
        </p:txBody>
      </p:sp>
    </p:spTree>
    <p:extLst>
      <p:ext uri="{BB962C8B-B14F-4D97-AF65-F5344CB8AC3E}">
        <p14:creationId xmlns:p14="http://schemas.microsoft.com/office/powerpoint/2010/main" val="207166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side text">
    <p:spTree>
      <p:nvGrpSpPr>
        <p:cNvPr id="1" name=""/>
        <p:cNvGrpSpPr/>
        <p:nvPr/>
      </p:nvGrpSpPr>
      <p:grpSpPr>
        <a:xfrm>
          <a:off x="0" y="0"/>
          <a:ext cx="0" cy="0"/>
          <a:chOff x="0" y="0"/>
          <a:chExt cx="0" cy="0"/>
        </a:xfrm>
      </p:grpSpPr>
      <p:pic>
        <p:nvPicPr>
          <p:cNvPr id="5" name="Picture 6" descr="36 PPT_cover-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5580063" cy="6884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7" name="Picture 9"/>
          <p:cNvPicPr>
            <a:picLocks noChangeAspect="1"/>
          </p:cNvPicPr>
          <p:nvPr/>
        </p:nvPicPr>
        <p:blipFill>
          <a:blip r:embed="rId3">
            <a:extLst>
              <a:ext uri="{28A0092B-C50C-407E-A947-70E740481C1C}">
                <a14:useLocalDpi xmlns:a14="http://schemas.microsoft.com/office/drawing/2010/main" val="0"/>
              </a:ext>
            </a:extLst>
          </a:blip>
          <a:srcRect t="5782" b="2"/>
          <a:stretch>
            <a:fillRect/>
          </a:stretch>
        </p:blipFill>
        <p:spPr bwMode="auto">
          <a:xfrm>
            <a:off x="0" y="6380163"/>
            <a:ext cx="20320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536" y="274638"/>
            <a:ext cx="4896544" cy="1143000"/>
          </a:xfrm>
        </p:spPr>
        <p:txBody>
          <a:bodyPr/>
          <a:lstStyle>
            <a:lvl1pPr>
              <a:defRPr i="0">
                <a:solidFill>
                  <a:schemeClr val="tx1"/>
                </a:solidFill>
              </a:defRPr>
            </a:lvl1pPr>
          </a:lstStyle>
          <a:p>
            <a:r>
              <a:rPr lang="en-AU" smtClean="0"/>
              <a:t>Click to edit Master title style</a:t>
            </a:r>
            <a:endParaRPr lang="en-AU" dirty="0"/>
          </a:p>
        </p:txBody>
      </p:sp>
      <p:sp>
        <p:nvSpPr>
          <p:cNvPr id="3" name="Content Placeholder 2"/>
          <p:cNvSpPr>
            <a:spLocks noGrp="1"/>
          </p:cNvSpPr>
          <p:nvPr>
            <p:ph idx="1"/>
          </p:nvPr>
        </p:nvSpPr>
        <p:spPr>
          <a:xfrm>
            <a:off x="395536" y="1600200"/>
            <a:ext cx="4896544" cy="45651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AU" smtClean="0"/>
              <a:t>Click to edit Master text styles</a:t>
            </a:r>
          </a:p>
          <a:p>
            <a:pPr lvl="1"/>
            <a:r>
              <a:rPr lang="en-AU" smtClean="0"/>
              <a:t>Second level</a:t>
            </a:r>
          </a:p>
          <a:p>
            <a:pPr lvl="2"/>
            <a:r>
              <a:rPr lang="en-AU" smtClean="0"/>
              <a:t>Third level</a:t>
            </a:r>
          </a:p>
        </p:txBody>
      </p:sp>
      <p:sp>
        <p:nvSpPr>
          <p:cNvPr id="11" name="Text Placeholder 10"/>
          <p:cNvSpPr>
            <a:spLocks noGrp="1"/>
          </p:cNvSpPr>
          <p:nvPr>
            <p:ph type="body" sz="quarter" idx="13"/>
          </p:nvPr>
        </p:nvSpPr>
        <p:spPr>
          <a:xfrm>
            <a:off x="6012161" y="260350"/>
            <a:ext cx="2808312" cy="5904954"/>
          </a:xfrm>
        </p:spPr>
        <p:txBody>
          <a:bodyPr anchor="ctr">
            <a:normAutofit/>
          </a:bodyPr>
          <a:lstStyle>
            <a:lvl1pPr marL="0" indent="0">
              <a:buNone/>
              <a:defRPr sz="2800">
                <a:solidFill>
                  <a:schemeClr val="bg1"/>
                </a:solidFill>
              </a:defRPr>
            </a:lvl1pPr>
          </a:lstStyle>
          <a:p>
            <a:pPr lvl="0"/>
            <a:r>
              <a:rPr lang="en-AU" smtClean="0"/>
              <a:t>Click to edit Master text styles</a:t>
            </a:r>
          </a:p>
        </p:txBody>
      </p:sp>
      <p:sp>
        <p:nvSpPr>
          <p:cNvPr id="8" name="Footer Placeholder 2"/>
          <p:cNvSpPr>
            <a:spLocks noGrp="1"/>
          </p:cNvSpPr>
          <p:nvPr>
            <p:ph type="ftr" sz="quarter" idx="14"/>
          </p:nvPr>
        </p:nvSpPr>
        <p:spPr>
          <a:xfrm>
            <a:off x="2700338" y="6548438"/>
            <a:ext cx="2808287" cy="228600"/>
          </a:xfrm>
        </p:spPr>
        <p:txBody>
          <a:bodyPr/>
          <a:lstStyle>
            <a:lvl1pPr>
              <a:defRPr>
                <a:solidFill>
                  <a:schemeClr val="tx1"/>
                </a:solidFill>
              </a:defRPr>
            </a:lvl1pPr>
          </a:lstStyle>
          <a:p>
            <a:endParaRPr lang="en-AU"/>
          </a:p>
        </p:txBody>
      </p:sp>
      <p:sp>
        <p:nvSpPr>
          <p:cNvPr id="9" name="Slide Number Placeholder 3"/>
          <p:cNvSpPr>
            <a:spLocks noGrp="1"/>
          </p:cNvSpPr>
          <p:nvPr>
            <p:ph type="sldNum" sz="quarter" idx="15"/>
          </p:nvPr>
        </p:nvSpPr>
        <p:spPr/>
        <p:txBody>
          <a:bodyPr/>
          <a:lstStyle>
            <a:lvl1pPr>
              <a:defRPr/>
            </a:lvl1pPr>
          </a:lstStyle>
          <a:p>
            <a:fld id="{16623E6A-D310-134A-92EE-70202CC0D074}" type="slidenum">
              <a:rPr lang="en-AU"/>
              <a:pPr/>
              <a:t>‹#›</a:t>
            </a:fld>
            <a:endParaRPr lang="en-AU"/>
          </a:p>
        </p:txBody>
      </p:sp>
    </p:spTree>
    <p:extLst>
      <p:ext uri="{BB962C8B-B14F-4D97-AF65-F5344CB8AC3E}">
        <p14:creationId xmlns:p14="http://schemas.microsoft.com/office/powerpoint/2010/main" val="3244146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6" descr="36 PPT_cover-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9144001" cy="688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916113"/>
            <a:ext cx="9144000" cy="2808287"/>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8" name="Title 1"/>
          <p:cNvSpPr>
            <a:spLocks noGrp="1"/>
          </p:cNvSpPr>
          <p:nvPr>
            <p:ph type="title"/>
          </p:nvPr>
        </p:nvSpPr>
        <p:spPr>
          <a:xfrm>
            <a:off x="395536" y="2420888"/>
            <a:ext cx="8352928" cy="1362075"/>
          </a:xfrm>
        </p:spPr>
        <p:txBody>
          <a:bodyPr>
            <a:noAutofit/>
          </a:bodyPr>
          <a:lstStyle>
            <a:lvl1pPr algn="l">
              <a:defRPr sz="4800" b="1" cap="none" baseline="0">
                <a:solidFill>
                  <a:schemeClr val="tx1"/>
                </a:solidFill>
              </a:defRPr>
            </a:lvl1pPr>
          </a:lstStyle>
          <a:p>
            <a:r>
              <a:rPr lang="en-AU" smtClean="0"/>
              <a:t>Click to edit Master title style</a:t>
            </a:r>
            <a:endParaRPr lang="en-AU" dirty="0"/>
          </a:p>
        </p:txBody>
      </p:sp>
      <p:sp>
        <p:nvSpPr>
          <p:cNvPr id="9" name="Text Placeholder 8"/>
          <p:cNvSpPr>
            <a:spLocks noGrp="1"/>
          </p:cNvSpPr>
          <p:nvPr>
            <p:ph type="body" sz="quarter" idx="13"/>
          </p:nvPr>
        </p:nvSpPr>
        <p:spPr>
          <a:xfrm>
            <a:off x="395536" y="3965525"/>
            <a:ext cx="8373710" cy="649288"/>
          </a:xfrm>
        </p:spPr>
        <p:txBody>
          <a:bodyPr/>
          <a:lstStyle>
            <a:lvl1pPr marL="0" indent="0" algn="l">
              <a:buNone/>
              <a:defRPr>
                <a:solidFill>
                  <a:schemeClr val="tx1"/>
                </a:solidFill>
              </a:defRPr>
            </a:lvl1pPr>
          </a:lstStyle>
          <a:p>
            <a:pPr lvl="0"/>
            <a:r>
              <a:rPr lang="en-AU" smtClean="0"/>
              <a:t>Click to edit Master text styles</a:t>
            </a:r>
          </a:p>
        </p:txBody>
      </p:sp>
      <p:sp>
        <p:nvSpPr>
          <p:cNvPr id="6" name="Footer Placeholder 2"/>
          <p:cNvSpPr>
            <a:spLocks noGrp="1"/>
          </p:cNvSpPr>
          <p:nvPr>
            <p:ph type="ftr" sz="quarter" idx="14"/>
          </p:nvPr>
        </p:nvSpPr>
        <p:spPr/>
        <p:txBody>
          <a:bodyPr/>
          <a:lstStyle>
            <a:lvl1pPr>
              <a:defRPr/>
            </a:lvl1pPr>
          </a:lstStyle>
          <a:p>
            <a:endParaRPr lang="en-AU"/>
          </a:p>
        </p:txBody>
      </p:sp>
      <p:sp>
        <p:nvSpPr>
          <p:cNvPr id="7" name="Slide Number Placeholder 3"/>
          <p:cNvSpPr>
            <a:spLocks noGrp="1"/>
          </p:cNvSpPr>
          <p:nvPr>
            <p:ph type="sldNum" sz="quarter" idx="15"/>
          </p:nvPr>
        </p:nvSpPr>
        <p:spPr/>
        <p:txBody>
          <a:bodyPr/>
          <a:lstStyle>
            <a:lvl1pPr>
              <a:defRPr/>
            </a:lvl1pPr>
          </a:lstStyle>
          <a:p>
            <a:fld id="{938E9645-113C-3B4E-ADB9-8A8FA6039712}" type="slidenum">
              <a:rPr lang="en-AU"/>
              <a:pPr/>
              <a:t>‹#›</a:t>
            </a:fld>
            <a:endParaRPr lang="en-AU"/>
          </a:p>
        </p:txBody>
      </p:sp>
    </p:spTree>
    <p:extLst>
      <p:ext uri="{BB962C8B-B14F-4D97-AF65-F5344CB8AC3E}">
        <p14:creationId xmlns:p14="http://schemas.microsoft.com/office/powerpoint/2010/main" val="2443557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3" name="Picture 6" descr="36 PPT_cover-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5580063" cy="6884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5" name="Picture 9"/>
          <p:cNvPicPr>
            <a:picLocks noChangeAspect="1"/>
          </p:cNvPicPr>
          <p:nvPr/>
        </p:nvPicPr>
        <p:blipFill>
          <a:blip r:embed="rId3">
            <a:extLst>
              <a:ext uri="{28A0092B-C50C-407E-A947-70E740481C1C}">
                <a14:useLocalDpi xmlns:a14="http://schemas.microsoft.com/office/drawing/2010/main" val="0"/>
              </a:ext>
            </a:extLst>
          </a:blip>
          <a:srcRect t="5782" b="2"/>
          <a:stretch>
            <a:fillRect/>
          </a:stretch>
        </p:blipFill>
        <p:spPr bwMode="auto">
          <a:xfrm>
            <a:off x="0" y="6380163"/>
            <a:ext cx="20320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536" y="2060848"/>
            <a:ext cx="4896544" cy="2049191"/>
          </a:xfrm>
        </p:spPr>
        <p:txBody>
          <a:bodyPr>
            <a:noAutofit/>
          </a:bodyPr>
          <a:lstStyle>
            <a:lvl1pPr algn="l">
              <a:defRPr sz="4800" b="1" cap="none" baseline="0">
                <a:solidFill>
                  <a:schemeClr val="tx1"/>
                </a:solidFill>
              </a:defRPr>
            </a:lvl1pPr>
          </a:lstStyle>
          <a:p>
            <a:r>
              <a:rPr lang="en-AU" smtClean="0"/>
              <a:t>Click to edit Master title style</a:t>
            </a:r>
            <a:endParaRPr lang="en-AU" dirty="0"/>
          </a:p>
        </p:txBody>
      </p:sp>
      <p:sp>
        <p:nvSpPr>
          <p:cNvPr id="6" name="Footer Placeholder 2"/>
          <p:cNvSpPr>
            <a:spLocks noGrp="1"/>
          </p:cNvSpPr>
          <p:nvPr>
            <p:ph type="ftr" sz="quarter" idx="10"/>
          </p:nvPr>
        </p:nvSpPr>
        <p:spPr>
          <a:xfrm>
            <a:off x="2700338" y="6548438"/>
            <a:ext cx="2808287" cy="228600"/>
          </a:xfrm>
        </p:spPr>
        <p:txBody>
          <a:bodyPr/>
          <a:lstStyle>
            <a:lvl1pPr>
              <a:defRPr>
                <a:solidFill>
                  <a:schemeClr val="tx1"/>
                </a:solidFill>
              </a:defRPr>
            </a:lvl1pPr>
          </a:lstStyle>
          <a:p>
            <a:endParaRPr lang="en-AU"/>
          </a:p>
        </p:txBody>
      </p:sp>
      <p:sp>
        <p:nvSpPr>
          <p:cNvPr id="7" name="Slide Number Placeholder 3"/>
          <p:cNvSpPr>
            <a:spLocks noGrp="1"/>
          </p:cNvSpPr>
          <p:nvPr>
            <p:ph type="sldNum" sz="quarter" idx="11"/>
          </p:nvPr>
        </p:nvSpPr>
        <p:spPr/>
        <p:txBody>
          <a:bodyPr/>
          <a:lstStyle>
            <a:lvl1pPr>
              <a:defRPr/>
            </a:lvl1pPr>
          </a:lstStyle>
          <a:p>
            <a:fld id="{D9B83FFA-E10F-EE4F-BC6D-1BB83578C91C}" type="slidenum">
              <a:rPr lang="en-AU"/>
              <a:pPr/>
              <a:t>‹#›</a:t>
            </a:fld>
            <a:endParaRPr lang="en-AU"/>
          </a:p>
        </p:txBody>
      </p:sp>
    </p:spTree>
    <p:extLst>
      <p:ext uri="{BB962C8B-B14F-4D97-AF65-F5344CB8AC3E}">
        <p14:creationId xmlns:p14="http://schemas.microsoft.com/office/powerpoint/2010/main" val="1001449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352928" cy="1143000"/>
          </a:xfrm>
        </p:spPr>
        <p:txBody>
          <a:bodyPr/>
          <a:lstStyle/>
          <a:p>
            <a:r>
              <a:rPr lang="en-AU" smtClean="0"/>
              <a:t>Click to edit Master title style</a:t>
            </a:r>
            <a:endParaRPr lang="en-AU" dirty="0"/>
          </a:p>
        </p:txBody>
      </p:sp>
      <p:sp>
        <p:nvSpPr>
          <p:cNvPr id="3" name="Content Placeholder 2"/>
          <p:cNvSpPr>
            <a:spLocks noGrp="1"/>
          </p:cNvSpPr>
          <p:nvPr>
            <p:ph sz="half" idx="1"/>
          </p:nvPr>
        </p:nvSpPr>
        <p:spPr>
          <a:xfrm>
            <a:off x="395536" y="1600200"/>
            <a:ext cx="4104456"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4" name="Content Placeholder 3"/>
          <p:cNvSpPr>
            <a:spLocks noGrp="1"/>
          </p:cNvSpPr>
          <p:nvPr>
            <p:ph sz="half" idx="2"/>
          </p:nvPr>
        </p:nvSpPr>
        <p:spPr>
          <a:xfrm>
            <a:off x="4572000" y="1600200"/>
            <a:ext cx="41764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5" name="Footer Placeholder 2"/>
          <p:cNvSpPr>
            <a:spLocks noGrp="1"/>
          </p:cNvSpPr>
          <p:nvPr>
            <p:ph type="ftr" sz="quarter" idx="10"/>
          </p:nvPr>
        </p:nvSpPr>
        <p:spPr>
          <a:ln/>
        </p:spPr>
        <p:txBody>
          <a:bodyPr/>
          <a:lstStyle>
            <a:lvl1pPr>
              <a:defRPr/>
            </a:lvl1pPr>
          </a:lstStyle>
          <a:p>
            <a:endParaRPr lang="en-AU"/>
          </a:p>
        </p:txBody>
      </p:sp>
      <p:sp>
        <p:nvSpPr>
          <p:cNvPr id="6" name="Slide Number Placeholder 3"/>
          <p:cNvSpPr>
            <a:spLocks noGrp="1"/>
          </p:cNvSpPr>
          <p:nvPr>
            <p:ph type="sldNum" sz="quarter" idx="11"/>
          </p:nvPr>
        </p:nvSpPr>
        <p:spPr>
          <a:ln/>
        </p:spPr>
        <p:txBody>
          <a:bodyPr/>
          <a:lstStyle>
            <a:lvl1pPr>
              <a:defRPr/>
            </a:lvl1pPr>
          </a:lstStyle>
          <a:p>
            <a:fld id="{8547DF85-623A-4A4B-9088-4D0ED42BAE37}" type="slidenum">
              <a:rPr lang="en-AU"/>
              <a:pPr/>
              <a:t>‹#›</a:t>
            </a:fld>
            <a:endParaRPr lang="en-AU"/>
          </a:p>
        </p:txBody>
      </p:sp>
    </p:spTree>
    <p:extLst>
      <p:ext uri="{BB962C8B-B14F-4D97-AF65-F5344CB8AC3E}">
        <p14:creationId xmlns:p14="http://schemas.microsoft.com/office/powerpoint/2010/main" val="36767901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8" descr="36_Bar.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36111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395288" y="274638"/>
            <a:ext cx="8353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AU" smtClean="0"/>
              <a:t>Click to edit Master title style</a:t>
            </a:r>
            <a:endParaRPr lang="en-AU"/>
          </a:p>
        </p:txBody>
      </p:sp>
      <p:sp>
        <p:nvSpPr>
          <p:cNvPr id="1028" name="Text Placeholder 2"/>
          <p:cNvSpPr>
            <a:spLocks noGrp="1"/>
          </p:cNvSpPr>
          <p:nvPr>
            <p:ph type="body" idx="1"/>
          </p:nvPr>
        </p:nvSpPr>
        <p:spPr bwMode="auto">
          <a:xfrm>
            <a:off x="395288" y="1600200"/>
            <a:ext cx="8353425"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29" name="Footer Placeholder 2"/>
          <p:cNvSpPr>
            <a:spLocks noGrp="1"/>
          </p:cNvSpPr>
          <p:nvPr>
            <p:ph type="ftr" sz="quarter" idx="3"/>
          </p:nvPr>
        </p:nvSpPr>
        <p:spPr bwMode="auto">
          <a:xfrm>
            <a:off x="2700338" y="6548438"/>
            <a:ext cx="39592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defRPr sz="1000">
                <a:solidFill>
                  <a:schemeClr val="bg1"/>
                </a:solidFill>
              </a:defRPr>
            </a:lvl1pPr>
          </a:lstStyle>
          <a:p>
            <a:endParaRPr lang="en-AU"/>
          </a:p>
        </p:txBody>
      </p:sp>
      <p:sp>
        <p:nvSpPr>
          <p:cNvPr id="1030" name="Slide Number Placeholder 3"/>
          <p:cNvSpPr>
            <a:spLocks noGrp="1"/>
          </p:cNvSpPr>
          <p:nvPr>
            <p:ph type="sldNum" sz="quarter" idx="4"/>
          </p:nvPr>
        </p:nvSpPr>
        <p:spPr bwMode="auto">
          <a:xfrm>
            <a:off x="8748713" y="6548438"/>
            <a:ext cx="28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lgn="r">
              <a:defRPr sz="1000">
                <a:solidFill>
                  <a:schemeClr val="bg1"/>
                </a:solidFill>
              </a:defRPr>
            </a:lvl1pPr>
          </a:lstStyle>
          <a:p>
            <a:fld id="{EAAA4169-5F75-E845-AF20-24D900063C9B}" type="slidenum">
              <a:rPr lang="en-AU"/>
              <a:pPr/>
              <a:t>‹#›</a:t>
            </a:fld>
            <a:endParaRPr lang="en-AU"/>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09" r:id="rId3"/>
    <p:sldLayoutId id="2147483716" r:id="rId4"/>
    <p:sldLayoutId id="2147483717" r:id="rId5"/>
    <p:sldLayoutId id="2147483718" r:id="rId6"/>
    <p:sldLayoutId id="2147483719" r:id="rId7"/>
    <p:sldLayoutId id="2147483720" r:id="rId8"/>
    <p:sldLayoutId id="2147483710" r:id="rId9"/>
    <p:sldLayoutId id="2147483711" r:id="rId10"/>
    <p:sldLayoutId id="2147483712" r:id="rId11"/>
    <p:sldLayoutId id="2147483713" r:id="rId12"/>
  </p:sldLayoutIdLst>
  <p:timing>
    <p:tnLst>
      <p:par>
        <p:cTn xmlns:p14="http://schemas.microsoft.com/office/powerpoint/2010/main" id="1" dur="indefinite" restart="never" nodeType="tmRoot"/>
      </p:par>
    </p:tnLst>
  </p:timing>
  <p:hf sldNum="0" hdr="0" ftr="0" dt="0"/>
  <p:txStyles>
    <p:titleStyle>
      <a:lvl1pPr algn="l" rtl="0" eaLnBrk="1" fontAlgn="base" hangingPunct="1">
        <a:spcBef>
          <a:spcPct val="0"/>
        </a:spcBef>
        <a:spcAft>
          <a:spcPct val="0"/>
        </a:spcAft>
        <a:defRPr sz="3600" b="1" kern="1200">
          <a:solidFill>
            <a:schemeClr val="tx1"/>
          </a:solidFill>
          <a:latin typeface="+mj-lt"/>
          <a:ea typeface="ＭＳ Ｐゴシック" charset="0"/>
          <a:cs typeface="ＭＳ Ｐゴシック" charset="0"/>
        </a:defRPr>
      </a:lvl1pPr>
      <a:lvl2pPr algn="l" rtl="0" eaLnBrk="1" fontAlgn="base" hangingPunct="1">
        <a:spcBef>
          <a:spcPct val="0"/>
        </a:spcBef>
        <a:spcAft>
          <a:spcPct val="0"/>
        </a:spcAft>
        <a:defRPr sz="3600" b="1">
          <a:solidFill>
            <a:schemeClr val="tx1"/>
          </a:solidFill>
          <a:latin typeface="Arial" charset="0"/>
          <a:ea typeface="ＭＳ Ｐゴシック" charset="0"/>
          <a:cs typeface="ＭＳ Ｐゴシック" charset="0"/>
        </a:defRPr>
      </a:lvl2pPr>
      <a:lvl3pPr algn="l" rtl="0" eaLnBrk="1" fontAlgn="base" hangingPunct="1">
        <a:spcBef>
          <a:spcPct val="0"/>
        </a:spcBef>
        <a:spcAft>
          <a:spcPct val="0"/>
        </a:spcAft>
        <a:defRPr sz="3600" b="1">
          <a:solidFill>
            <a:schemeClr val="tx1"/>
          </a:solidFill>
          <a:latin typeface="Arial" charset="0"/>
          <a:ea typeface="ＭＳ Ｐゴシック" charset="0"/>
          <a:cs typeface="ＭＳ Ｐゴシック" charset="0"/>
        </a:defRPr>
      </a:lvl3pPr>
      <a:lvl4pPr algn="l" rtl="0" eaLnBrk="1" fontAlgn="base" hangingPunct="1">
        <a:spcBef>
          <a:spcPct val="0"/>
        </a:spcBef>
        <a:spcAft>
          <a:spcPct val="0"/>
        </a:spcAft>
        <a:defRPr sz="3600" b="1">
          <a:solidFill>
            <a:schemeClr val="tx1"/>
          </a:solidFill>
          <a:latin typeface="Arial" charset="0"/>
          <a:ea typeface="ＭＳ Ｐゴシック" charset="0"/>
          <a:cs typeface="ＭＳ Ｐゴシック" charset="0"/>
        </a:defRPr>
      </a:lvl4pPr>
      <a:lvl5pPr algn="l" rtl="0" eaLnBrk="1" fontAlgn="base" hangingPunct="1">
        <a:spcBef>
          <a:spcPct val="0"/>
        </a:spcBef>
        <a:spcAft>
          <a:spcPct val="0"/>
        </a:spcAft>
        <a:defRPr sz="3600" b="1">
          <a:solidFill>
            <a:schemeClr val="tx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600" b="1">
          <a:solidFill>
            <a:schemeClr val="tx1"/>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chemeClr val="tx1"/>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chemeClr val="tx1"/>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chemeClr val="tx1"/>
          </a:solidFill>
          <a:latin typeface="Arial" charset="0"/>
          <a:ea typeface="ＭＳ Ｐゴシック" charset="0"/>
          <a:cs typeface="ＭＳ Ｐゴシック" charset="0"/>
        </a:defRPr>
      </a:lvl9pPr>
    </p:titleStyle>
    <p:bodyStyle>
      <a:lvl1pPr marL="266700" indent="-266700" algn="l" rtl="0" eaLnBrk="1" fontAlgn="base" hangingPunct="1">
        <a:spcBef>
          <a:spcPts val="12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33400" indent="-266700" algn="l" rtl="0" eaLnBrk="1" fontAlgn="base" hangingPunct="1">
        <a:spcBef>
          <a:spcPts val="400"/>
        </a:spcBef>
        <a:spcAft>
          <a:spcPct val="0"/>
        </a:spcAft>
        <a:buFont typeface="Arial" charset="0"/>
        <a:buChar char="–"/>
        <a:defRPr sz="2000" kern="1200">
          <a:solidFill>
            <a:schemeClr val="tx1"/>
          </a:solidFill>
          <a:latin typeface="+mn-lt"/>
          <a:ea typeface="ＭＳ Ｐゴシック" charset="0"/>
          <a:cs typeface="+mn-cs"/>
        </a:defRPr>
      </a:lvl2pPr>
      <a:lvl3pPr marL="812800" indent="-279400" algn="l" rtl="0" eaLnBrk="1" fontAlgn="base" hangingPunct="1">
        <a:spcBef>
          <a:spcPts val="400"/>
        </a:spcBef>
        <a:spcAft>
          <a:spcPct val="0"/>
        </a:spcAft>
        <a:buFont typeface="Arial" charset="0"/>
        <a:buChar char="•"/>
        <a:defRPr sz="16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wmf"/><Relationship Id="rId3" Type="http://schemas.openxmlformats.org/officeDocument/2006/relationships/image" Target="../media/image5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p:txBody>
          <a:bodyPr/>
          <a:lstStyle/>
          <a:p>
            <a:pPr eaLnBrk="1" hangingPunct="1"/>
            <a:r>
              <a:rPr lang="en-US" dirty="0">
                <a:latin typeface="Calibri" charset="0"/>
              </a:rPr>
              <a:t>Launch+365</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r>
              <a:rPr lang="en-US" dirty="0" smtClean="0">
                <a:ea typeface="+mn-ea"/>
                <a:cs typeface="+mn-cs"/>
              </a:rPr>
              <a:t>Geoff Huston</a:t>
            </a:r>
          </a:p>
          <a:p>
            <a:pPr eaLnBrk="1" fontAlgn="auto" hangingPunct="1">
              <a:spcAft>
                <a:spcPts val="0"/>
              </a:spcAft>
              <a:buFont typeface="Arial"/>
              <a:buNone/>
              <a:defRPr/>
            </a:pPr>
            <a:r>
              <a:rPr lang="en-US" dirty="0" err="1" smtClean="0">
                <a:solidFill>
                  <a:srgbClr val="FFFFFF"/>
                </a:solidFill>
                <a:ea typeface="+mn-ea"/>
                <a:cs typeface="+mn-cs"/>
              </a:rPr>
              <a:t>research@apnic.net</a:t>
            </a:r>
            <a:endParaRPr lang="en-US" dirty="0" smtClean="0">
              <a:solidFill>
                <a:srgbClr val="FFFFFF"/>
              </a:solidFill>
              <a:ea typeface="+mn-ea"/>
              <a:cs typeface="+mn-cs"/>
            </a:endParaRPr>
          </a:p>
        </p:txBody>
      </p:sp>
    </p:spTree>
    <p:extLst>
      <p:ext uri="{BB962C8B-B14F-4D97-AF65-F5344CB8AC3E}">
        <p14:creationId xmlns:p14="http://schemas.microsoft.com/office/powerpoint/2010/main" val="7639163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reminder</a:t>
            </a:r>
            <a:endParaRPr lang="en-US" dirty="0"/>
          </a:p>
        </p:txBody>
      </p:sp>
      <p:sp>
        <p:nvSpPr>
          <p:cNvPr id="3" name="Content Placeholder 2"/>
          <p:cNvSpPr>
            <a:spLocks noGrp="1"/>
          </p:cNvSpPr>
          <p:nvPr>
            <p:ph idx="1"/>
          </p:nvPr>
        </p:nvSpPr>
        <p:spPr>
          <a:xfrm>
            <a:off x="899592" y="1600200"/>
            <a:ext cx="7848872" cy="4565103"/>
          </a:xfrm>
        </p:spPr>
        <p:txBody>
          <a:bodyPr/>
          <a:lstStyle/>
          <a:p>
            <a:pPr marL="0" indent="0">
              <a:buNone/>
            </a:pPr>
            <a:r>
              <a:rPr lang="en-US" dirty="0" smtClean="0"/>
              <a:t>In case you weren’t paying attention at the time here’s a few blasts from my archives…</a:t>
            </a:r>
            <a:endParaRPr lang="en-US" dirty="0"/>
          </a:p>
        </p:txBody>
      </p:sp>
    </p:spTree>
    <p:extLst>
      <p:ext uri="{BB962C8B-B14F-4D97-AF65-F5344CB8AC3E}">
        <p14:creationId xmlns:p14="http://schemas.microsoft.com/office/powerpoint/2010/main" val="4642533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years ago, in China</a:t>
            </a:r>
            <a:endParaRPr lang="en-US" dirty="0"/>
          </a:p>
        </p:txBody>
      </p:sp>
      <p:pic>
        <p:nvPicPr>
          <p:cNvPr id="4" name="Picture 3" descr="Screen Shot 2013-08-25 at 7.56.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5698" y="1196752"/>
            <a:ext cx="5234654" cy="3916530"/>
          </a:xfrm>
          <a:prstGeom prst="rect">
            <a:avLst/>
          </a:prstGeom>
        </p:spPr>
      </p:pic>
    </p:spTree>
    <p:extLst>
      <p:ext uri="{BB962C8B-B14F-4D97-AF65-F5344CB8AC3E}">
        <p14:creationId xmlns:p14="http://schemas.microsoft.com/office/powerpoint/2010/main" val="39602890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8-26 at 10.34.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1052736"/>
            <a:ext cx="5991569" cy="4510097"/>
          </a:xfrm>
          <a:prstGeom prst="rect">
            <a:avLst/>
          </a:prstGeom>
        </p:spPr>
      </p:pic>
      <p:sp>
        <p:nvSpPr>
          <p:cNvPr id="2" name="Title 1"/>
          <p:cNvSpPr>
            <a:spLocks noGrp="1"/>
          </p:cNvSpPr>
          <p:nvPr>
            <p:ph type="title"/>
          </p:nvPr>
        </p:nvSpPr>
        <p:spPr/>
        <p:txBody>
          <a:bodyPr/>
          <a:lstStyle/>
          <a:p>
            <a:r>
              <a:rPr lang="en-US" dirty="0" smtClean="0"/>
              <a:t>2002: On IPv6 Myths</a:t>
            </a:r>
            <a:endParaRPr lang="en-US" dirty="0"/>
          </a:p>
        </p:txBody>
      </p:sp>
      <p:sp>
        <p:nvSpPr>
          <p:cNvPr id="5" name="TextBox 4"/>
          <p:cNvSpPr txBox="1"/>
          <p:nvPr/>
        </p:nvSpPr>
        <p:spPr>
          <a:xfrm>
            <a:off x="323528" y="5517232"/>
            <a:ext cx="8424936" cy="648072"/>
          </a:xfrm>
          <a:prstGeom prst="rect">
            <a:avLst/>
          </a:prstGeom>
          <a:solidFill>
            <a:schemeClr val="bg1">
              <a:lumMod val="85000"/>
            </a:schemeClr>
          </a:solidFill>
        </p:spPr>
        <p:txBody>
          <a:bodyPr wrap="square" rtlCol="0">
            <a:spAutoFit/>
          </a:bodyPr>
          <a:lstStyle/>
          <a:p>
            <a:r>
              <a:rPr lang="en-US" dirty="0" smtClean="0"/>
              <a:t>The “anti-hype” message – IPv6 is not brighter, shiner, or more miraculous. It just has more addresses!</a:t>
            </a:r>
            <a:endParaRPr lang="en-US" dirty="0"/>
          </a:p>
        </p:txBody>
      </p:sp>
    </p:spTree>
    <p:extLst>
      <p:ext uri="{BB962C8B-B14F-4D97-AF65-F5344CB8AC3E}">
        <p14:creationId xmlns:p14="http://schemas.microsoft.com/office/powerpoint/2010/main" val="17022997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8-26 at 10.36.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232" y="764704"/>
            <a:ext cx="7834768" cy="5868918"/>
          </a:xfrm>
          <a:prstGeom prst="rect">
            <a:avLst/>
          </a:prstGeom>
        </p:spPr>
      </p:pic>
      <p:sp>
        <p:nvSpPr>
          <p:cNvPr id="2" name="Title 1"/>
          <p:cNvSpPr>
            <a:spLocks noGrp="1"/>
          </p:cNvSpPr>
          <p:nvPr>
            <p:ph type="title"/>
          </p:nvPr>
        </p:nvSpPr>
        <p:spPr/>
        <p:txBody>
          <a:bodyPr/>
          <a:lstStyle/>
          <a:p>
            <a:r>
              <a:rPr lang="en-US" dirty="0" smtClean="0"/>
              <a:t>2003: </a:t>
            </a:r>
            <a:r>
              <a:rPr lang="en-US" dirty="0" smtClean="0"/>
              <a:t>On IPv6 Myths</a:t>
            </a:r>
            <a:endParaRPr lang="en-US" dirty="0"/>
          </a:p>
        </p:txBody>
      </p:sp>
      <p:sp>
        <p:nvSpPr>
          <p:cNvPr id="5" name="TextBox 4"/>
          <p:cNvSpPr txBox="1"/>
          <p:nvPr/>
        </p:nvSpPr>
        <p:spPr>
          <a:xfrm>
            <a:off x="323528" y="5517232"/>
            <a:ext cx="8424936" cy="648072"/>
          </a:xfrm>
          <a:prstGeom prst="rect">
            <a:avLst/>
          </a:prstGeom>
          <a:solidFill>
            <a:schemeClr val="bg1">
              <a:lumMod val="85000"/>
            </a:schemeClr>
          </a:solidFill>
        </p:spPr>
        <p:txBody>
          <a:bodyPr wrap="square" rtlCol="0">
            <a:spAutoFit/>
          </a:bodyPr>
          <a:lstStyle/>
          <a:p>
            <a:r>
              <a:rPr lang="en-US" dirty="0" smtClean="0"/>
              <a:t>The “anti-hype” message – IPv6 is not brighter, shiner, or more miraculous. It just has more addresses!</a:t>
            </a:r>
            <a:endParaRPr lang="en-US" dirty="0"/>
          </a:p>
        </p:txBody>
      </p:sp>
    </p:spTree>
    <p:extLst>
      <p:ext uri="{BB962C8B-B14F-4D97-AF65-F5344CB8AC3E}">
        <p14:creationId xmlns:p14="http://schemas.microsoft.com/office/powerpoint/2010/main" val="13936163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8-26 at 10.30.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3" y="916068"/>
            <a:ext cx="6768752" cy="5111604"/>
          </a:xfrm>
          <a:prstGeom prst="rect">
            <a:avLst/>
          </a:prstGeom>
        </p:spPr>
      </p:pic>
      <p:sp>
        <p:nvSpPr>
          <p:cNvPr id="2" name="Title 1"/>
          <p:cNvSpPr>
            <a:spLocks noGrp="1"/>
          </p:cNvSpPr>
          <p:nvPr>
            <p:ph type="title"/>
          </p:nvPr>
        </p:nvSpPr>
        <p:spPr/>
        <p:txBody>
          <a:bodyPr/>
          <a:lstStyle/>
          <a:p>
            <a:r>
              <a:rPr lang="en-US" dirty="0" smtClean="0"/>
              <a:t>2003: </a:t>
            </a:r>
            <a:r>
              <a:rPr lang="en-US" dirty="0" smtClean="0"/>
              <a:t>On IPv6 Myths</a:t>
            </a:r>
            <a:endParaRPr lang="en-US" dirty="0"/>
          </a:p>
        </p:txBody>
      </p:sp>
      <p:sp>
        <p:nvSpPr>
          <p:cNvPr id="5" name="TextBox 4"/>
          <p:cNvSpPr txBox="1"/>
          <p:nvPr/>
        </p:nvSpPr>
        <p:spPr>
          <a:xfrm>
            <a:off x="323528" y="5517232"/>
            <a:ext cx="8424936" cy="648072"/>
          </a:xfrm>
          <a:prstGeom prst="rect">
            <a:avLst/>
          </a:prstGeom>
          <a:solidFill>
            <a:schemeClr val="bg1">
              <a:lumMod val="85000"/>
            </a:schemeClr>
          </a:solidFill>
        </p:spPr>
        <p:txBody>
          <a:bodyPr wrap="square" rtlCol="0">
            <a:spAutoFit/>
          </a:bodyPr>
          <a:lstStyle/>
          <a:p>
            <a:r>
              <a:rPr lang="en-US" dirty="0" smtClean="0"/>
              <a:t>The “anti-hype” message – IPv6 is not brighter, shiner, or more miraculous. It just has more addresses!</a:t>
            </a:r>
            <a:endParaRPr lang="en-US" dirty="0"/>
          </a:p>
        </p:txBody>
      </p:sp>
    </p:spTree>
    <p:extLst>
      <p:ext uri="{BB962C8B-B14F-4D97-AF65-F5344CB8AC3E}">
        <p14:creationId xmlns:p14="http://schemas.microsoft.com/office/powerpoint/2010/main" val="2667848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2003: Wavering in the ranks!</a:t>
            </a:r>
            <a:endParaRPr lang="en-US" dirty="0"/>
          </a:p>
        </p:txBody>
      </p:sp>
      <p:pic>
        <p:nvPicPr>
          <p:cNvPr id="4" name="Picture 3" descr="Screen Shot 2013-08-25 at 9.16.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124744"/>
            <a:ext cx="6414979" cy="4840151"/>
          </a:xfrm>
          <a:prstGeom prst="rect">
            <a:avLst/>
          </a:prstGeom>
        </p:spPr>
      </p:pic>
      <p:sp>
        <p:nvSpPr>
          <p:cNvPr id="5" name="TextBox 4"/>
          <p:cNvSpPr txBox="1"/>
          <p:nvPr/>
        </p:nvSpPr>
        <p:spPr>
          <a:xfrm>
            <a:off x="323528" y="5723964"/>
            <a:ext cx="8424936" cy="369332"/>
          </a:xfrm>
          <a:prstGeom prst="rect">
            <a:avLst/>
          </a:prstGeom>
          <a:solidFill>
            <a:schemeClr val="bg1">
              <a:lumMod val="85000"/>
            </a:schemeClr>
          </a:solidFill>
        </p:spPr>
        <p:txBody>
          <a:bodyPr wrap="square" rtlCol="0">
            <a:spAutoFit/>
          </a:bodyPr>
          <a:lstStyle/>
          <a:p>
            <a:r>
              <a:rPr lang="en-US" dirty="0" smtClean="0"/>
              <a:t>I’m having moments of doubt and uncertainty!</a:t>
            </a:r>
            <a:endParaRPr lang="en-US" dirty="0"/>
          </a:p>
        </p:txBody>
      </p:sp>
    </p:spTree>
    <p:extLst>
      <p:ext uri="{BB962C8B-B14F-4D97-AF65-F5344CB8AC3E}">
        <p14:creationId xmlns:p14="http://schemas.microsoft.com/office/powerpoint/2010/main" val="29111492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384"/>
            <a:ext cx="8352928" cy="1143000"/>
          </a:xfrm>
        </p:spPr>
        <p:txBody>
          <a:bodyPr/>
          <a:lstStyle/>
          <a:p>
            <a:r>
              <a:rPr lang="en-US" dirty="0" smtClean="0"/>
              <a:t>2004: IPv6 Address Policies Revisited</a:t>
            </a:r>
            <a:endParaRPr lang="en-US" dirty="0"/>
          </a:p>
        </p:txBody>
      </p:sp>
      <p:pic>
        <p:nvPicPr>
          <p:cNvPr id="4" name="Picture 3" descr="Screen Shot 2013-08-25 at 9.19.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052736"/>
            <a:ext cx="5820139" cy="4365104"/>
          </a:xfrm>
          <a:prstGeom prst="rect">
            <a:avLst/>
          </a:prstGeom>
        </p:spPr>
      </p:pic>
      <p:sp>
        <p:nvSpPr>
          <p:cNvPr id="5" name="TextBox 4"/>
          <p:cNvSpPr txBox="1"/>
          <p:nvPr/>
        </p:nvSpPr>
        <p:spPr>
          <a:xfrm>
            <a:off x="323528" y="5517232"/>
            <a:ext cx="8424936" cy="677108"/>
          </a:xfrm>
          <a:prstGeom prst="rect">
            <a:avLst/>
          </a:prstGeom>
          <a:solidFill>
            <a:schemeClr val="bg1">
              <a:lumMod val="85000"/>
            </a:schemeClr>
          </a:solidFill>
        </p:spPr>
        <p:txBody>
          <a:bodyPr wrap="square" rtlCol="0">
            <a:spAutoFit/>
          </a:bodyPr>
          <a:lstStyle/>
          <a:p>
            <a:r>
              <a:rPr lang="en-US" dirty="0" smtClean="0"/>
              <a:t>Contemplating changing the HD Ratio and the 48 bit end site prefix. </a:t>
            </a:r>
          </a:p>
          <a:p>
            <a:r>
              <a:rPr lang="en-US" sz="2000" dirty="0" smtClean="0">
                <a:latin typeface="Calibri"/>
                <a:cs typeface="Calibri"/>
              </a:rPr>
              <a:t>“</a:t>
            </a:r>
            <a:r>
              <a:rPr lang="en-US" i="1" dirty="0" smtClean="0">
                <a:latin typeface="Calibri"/>
                <a:cs typeface="Calibri"/>
              </a:rPr>
              <a:t>But you can’t do that! The installed base of IPv6 is too big to change!</a:t>
            </a:r>
            <a:r>
              <a:rPr lang="en-US" sz="2000" dirty="0" smtClean="0">
                <a:latin typeface="Calibri"/>
                <a:cs typeface="Calibri"/>
              </a:rPr>
              <a:t>”</a:t>
            </a:r>
            <a:endParaRPr lang="en-US" sz="2000" dirty="0">
              <a:latin typeface="Calibri"/>
              <a:cs typeface="Calibri"/>
            </a:endParaRPr>
          </a:p>
        </p:txBody>
      </p:sp>
    </p:spTree>
    <p:extLst>
      <p:ext uri="{BB962C8B-B14F-4D97-AF65-F5344CB8AC3E}">
        <p14:creationId xmlns:p14="http://schemas.microsoft.com/office/powerpoint/2010/main" val="21414447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2005:</a:t>
            </a:r>
            <a:endParaRPr lang="en-US" dirty="0"/>
          </a:p>
        </p:txBody>
      </p:sp>
      <p:pic>
        <p:nvPicPr>
          <p:cNvPr id="4" name="Picture 3" descr="Screen Shot 2013-08-25 at 9.21.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1196751"/>
            <a:ext cx="5944010" cy="4464497"/>
          </a:xfrm>
          <a:prstGeom prst="rect">
            <a:avLst/>
          </a:prstGeom>
        </p:spPr>
      </p:pic>
    </p:spTree>
    <p:extLst>
      <p:ext uri="{BB962C8B-B14F-4D97-AF65-F5344CB8AC3E}">
        <p14:creationId xmlns:p14="http://schemas.microsoft.com/office/powerpoint/2010/main" val="12335619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4624"/>
            <a:ext cx="8352928" cy="1143000"/>
          </a:xfrm>
        </p:spPr>
        <p:txBody>
          <a:bodyPr/>
          <a:lstStyle/>
          <a:p>
            <a:r>
              <a:rPr lang="en-US" dirty="0" smtClean="0"/>
              <a:t>2005: defining terms of engagement</a:t>
            </a:r>
            <a:endParaRPr lang="en-US" dirty="0"/>
          </a:p>
        </p:txBody>
      </p:sp>
      <p:pic>
        <p:nvPicPr>
          <p:cNvPr id="3" name="Picture 2" descr="Screen Shot 2013-08-25 at 10.23.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980728"/>
            <a:ext cx="6490340" cy="4570922"/>
          </a:xfrm>
          <a:prstGeom prst="rect">
            <a:avLst/>
          </a:prstGeom>
        </p:spPr>
      </p:pic>
      <p:sp>
        <p:nvSpPr>
          <p:cNvPr id="6" name="TextBox 5"/>
          <p:cNvSpPr txBox="1"/>
          <p:nvPr/>
        </p:nvSpPr>
        <p:spPr>
          <a:xfrm>
            <a:off x="323528" y="5723964"/>
            <a:ext cx="8424936" cy="369332"/>
          </a:xfrm>
          <a:prstGeom prst="rect">
            <a:avLst/>
          </a:prstGeom>
          <a:solidFill>
            <a:schemeClr val="bg1">
              <a:lumMod val="85000"/>
            </a:schemeClr>
          </a:solidFill>
        </p:spPr>
        <p:txBody>
          <a:bodyPr wrap="square" rtlCol="0">
            <a:spAutoFit/>
          </a:bodyPr>
          <a:lstStyle/>
          <a:p>
            <a:r>
              <a:rPr lang="en-US" dirty="0" smtClean="0"/>
              <a:t>The realization that IPv6 won’t just happen – there are other factors at play here.</a:t>
            </a:r>
            <a:endParaRPr lang="en-US" dirty="0"/>
          </a:p>
        </p:txBody>
      </p:sp>
    </p:spTree>
    <p:extLst>
      <p:ext uri="{BB962C8B-B14F-4D97-AF65-F5344CB8AC3E}">
        <p14:creationId xmlns:p14="http://schemas.microsoft.com/office/powerpoint/2010/main" val="5151936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2006:</a:t>
            </a:r>
            <a:endParaRPr lang="en-US" dirty="0"/>
          </a:p>
        </p:txBody>
      </p:sp>
      <p:pic>
        <p:nvPicPr>
          <p:cNvPr id="4" name="Picture 3" descr="Screen Shot 2013-08-25 at 10.29.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1219560"/>
            <a:ext cx="5904656" cy="4369680"/>
          </a:xfrm>
          <a:prstGeom prst="rect">
            <a:avLst/>
          </a:prstGeom>
        </p:spPr>
      </p:pic>
      <p:sp>
        <p:nvSpPr>
          <p:cNvPr id="5" name="TextBox 4"/>
          <p:cNvSpPr txBox="1"/>
          <p:nvPr/>
        </p:nvSpPr>
        <p:spPr>
          <a:xfrm>
            <a:off x="323528" y="5723964"/>
            <a:ext cx="8424936" cy="369332"/>
          </a:xfrm>
          <a:prstGeom prst="rect">
            <a:avLst/>
          </a:prstGeom>
          <a:solidFill>
            <a:schemeClr val="bg1">
              <a:lumMod val="85000"/>
            </a:schemeClr>
          </a:solidFill>
        </p:spPr>
        <p:txBody>
          <a:bodyPr wrap="square" rtlCol="0">
            <a:spAutoFit/>
          </a:bodyPr>
          <a:lstStyle/>
          <a:p>
            <a:r>
              <a:rPr lang="en-US" dirty="0" smtClean="0"/>
              <a:t>Searching for drivers for IPv6 adoption</a:t>
            </a:r>
            <a:endParaRPr lang="en-US" dirty="0"/>
          </a:p>
        </p:txBody>
      </p:sp>
    </p:spTree>
    <p:extLst>
      <p:ext uri="{BB962C8B-B14F-4D97-AF65-F5344CB8AC3E}">
        <p14:creationId xmlns:p14="http://schemas.microsoft.com/office/powerpoint/2010/main" val="36914847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 was going to talk about “IPv6 Launch”</a:t>
            </a:r>
            <a:endParaRPr lang="en-US" sz="3200" dirty="0"/>
          </a:p>
        </p:txBody>
      </p:sp>
      <p:sp>
        <p:nvSpPr>
          <p:cNvPr id="3" name="Content Placeholder 2"/>
          <p:cNvSpPr>
            <a:spLocks noGrp="1"/>
          </p:cNvSpPr>
          <p:nvPr>
            <p:ph idx="1"/>
          </p:nvPr>
        </p:nvSpPr>
        <p:spPr/>
        <p:txBody>
          <a:bodyPr/>
          <a:lstStyle/>
          <a:p>
            <a:pPr marL="0" indent="0">
              <a:buNone/>
            </a:pPr>
            <a:r>
              <a:rPr lang="en-US" dirty="0"/>
              <a:t>a</a:t>
            </a:r>
            <a:r>
              <a:rPr lang="en-US" dirty="0" smtClean="0"/>
              <a:t>nd look at what has happened to the IPv6 Internet one year after the launch</a:t>
            </a:r>
          </a:p>
          <a:p>
            <a:pPr marL="0" indent="0">
              <a:buNone/>
            </a:pPr>
            <a:endParaRPr lang="en-US" dirty="0" smtClean="0"/>
          </a:p>
        </p:txBody>
      </p:sp>
    </p:spTree>
    <p:extLst>
      <p:ext uri="{BB962C8B-B14F-4D97-AF65-F5344CB8AC3E}">
        <p14:creationId xmlns:p14="http://schemas.microsoft.com/office/powerpoint/2010/main" val="23605629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035a08e616468d1b0500bc12dcc11e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4958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e035a08e616468d1b0500bc12dcc11e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e035a08e616468d1b0500bc12dcc11e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4958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e035a08e616468d1b0500bc12dcc11e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Grp="1" noChangeArrowheads="1"/>
          </p:cNvSpPr>
          <p:nvPr>
            <p:ph type="title" idx="4294967295"/>
          </p:nvPr>
        </p:nvSpPr>
        <p:spPr>
          <a:xfrm>
            <a:off x="1150938" y="214313"/>
            <a:ext cx="7793037" cy="1462087"/>
          </a:xfrm>
        </p:spPr>
        <p:txBody>
          <a:bodyPr/>
          <a:lstStyle/>
          <a:p>
            <a:pPr eaLnBrk="1" hangingPunct="1"/>
            <a:endParaRPr lang="en-US">
              <a:latin typeface="Arial" charset="0"/>
            </a:endParaRPr>
          </a:p>
        </p:txBody>
      </p:sp>
    </p:spTree>
    <p:extLst>
      <p:ext uri="{BB962C8B-B14F-4D97-AF65-F5344CB8AC3E}">
        <p14:creationId xmlns:p14="http://schemas.microsoft.com/office/powerpoint/2010/main" val="6953904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5776" y="2852936"/>
            <a:ext cx="3718670" cy="369332"/>
          </a:xfrm>
          <a:prstGeom prst="rect">
            <a:avLst/>
          </a:prstGeom>
          <a:noFill/>
        </p:spPr>
        <p:txBody>
          <a:bodyPr wrap="none" rtlCol="0">
            <a:spAutoFit/>
          </a:bodyPr>
          <a:lstStyle/>
          <a:p>
            <a:r>
              <a:rPr lang="en-US" dirty="0" smtClean="0">
                <a:latin typeface="AhnbergHand"/>
                <a:cs typeface="AhnbergHand"/>
              </a:rPr>
              <a:t>I could watch that for hours!</a:t>
            </a:r>
          </a:p>
        </p:txBody>
      </p:sp>
    </p:spTree>
    <p:extLst>
      <p:ext uri="{BB962C8B-B14F-4D97-AF65-F5344CB8AC3E}">
        <p14:creationId xmlns:p14="http://schemas.microsoft.com/office/powerpoint/2010/main" val="32414038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352928" cy="1143000"/>
          </a:xfrm>
        </p:spPr>
        <p:txBody>
          <a:bodyPr/>
          <a:lstStyle/>
          <a:p>
            <a:r>
              <a:rPr lang="en-US" dirty="0" smtClean="0"/>
              <a:t>2007:</a:t>
            </a:r>
            <a:endParaRPr lang="en-US" dirty="0"/>
          </a:p>
        </p:txBody>
      </p:sp>
      <p:pic>
        <p:nvPicPr>
          <p:cNvPr id="4" name="Picture 3" descr="Screen Shot 2013-08-25 at 10.46.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208" y="1196752"/>
            <a:ext cx="6275168" cy="4608512"/>
          </a:xfrm>
          <a:prstGeom prst="rect">
            <a:avLst/>
          </a:prstGeom>
        </p:spPr>
      </p:pic>
      <p:sp>
        <p:nvSpPr>
          <p:cNvPr id="5" name="TextBox 4"/>
          <p:cNvSpPr txBox="1"/>
          <p:nvPr/>
        </p:nvSpPr>
        <p:spPr>
          <a:xfrm>
            <a:off x="323528" y="5723964"/>
            <a:ext cx="8424936" cy="369332"/>
          </a:xfrm>
          <a:prstGeom prst="rect">
            <a:avLst/>
          </a:prstGeom>
          <a:solidFill>
            <a:schemeClr val="bg1">
              <a:lumMod val="85000"/>
            </a:schemeClr>
          </a:solidFill>
        </p:spPr>
        <p:txBody>
          <a:bodyPr wrap="square" rtlCol="0">
            <a:spAutoFit/>
          </a:bodyPr>
          <a:lstStyle/>
          <a:p>
            <a:r>
              <a:rPr lang="en-US" dirty="0" smtClean="0"/>
              <a:t>It’s not just a technology issue – there are business drivers here as well</a:t>
            </a:r>
            <a:endParaRPr lang="en-US" dirty="0"/>
          </a:p>
        </p:txBody>
      </p:sp>
    </p:spTree>
    <p:extLst>
      <p:ext uri="{BB962C8B-B14F-4D97-AF65-F5344CB8AC3E}">
        <p14:creationId xmlns:p14="http://schemas.microsoft.com/office/powerpoint/2010/main" val="34173080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69888" y="8112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266700" indent="-266700" algn="l" rtl="0" eaLnBrk="1" fontAlgn="base" hangingPunct="1">
              <a:spcBef>
                <a:spcPts val="12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33400" indent="-266700" algn="l" rtl="0" eaLnBrk="1" fontAlgn="base" hangingPunct="1">
              <a:spcBef>
                <a:spcPts val="400"/>
              </a:spcBef>
              <a:spcAft>
                <a:spcPct val="0"/>
              </a:spcAft>
              <a:buFont typeface="Arial" charset="0"/>
              <a:buChar char="–"/>
              <a:defRPr sz="2000" kern="1200">
                <a:solidFill>
                  <a:schemeClr val="tx1"/>
                </a:solidFill>
                <a:latin typeface="+mn-lt"/>
                <a:ea typeface="ＭＳ Ｐゴシック" charset="0"/>
                <a:cs typeface="+mn-cs"/>
              </a:defRPr>
            </a:lvl2pPr>
            <a:lvl3pPr marL="812800" indent="-279400" algn="l" rtl="0" eaLnBrk="1" fontAlgn="base" hangingPunct="1">
              <a:spcBef>
                <a:spcPts val="400"/>
              </a:spcBef>
              <a:spcAft>
                <a:spcPct val="0"/>
              </a:spcAft>
              <a:buFont typeface="Arial" charset="0"/>
              <a:buChar char="•"/>
              <a:defRPr sz="16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 typeface="Wingdings" charset="0"/>
              <a:buNone/>
            </a:pPr>
            <a:r>
              <a:rPr lang="en-AU" smtClean="0">
                <a:solidFill>
                  <a:schemeClr val="tx2"/>
                </a:solidFill>
                <a:latin typeface="Powderfinger Type" charset="0"/>
              </a:rPr>
              <a:t>New Markets for IPv6?</a:t>
            </a:r>
          </a:p>
          <a:p>
            <a:pPr>
              <a:lnSpc>
                <a:spcPct val="90000"/>
              </a:lnSpc>
              <a:buFont typeface="Wingdings" charset="0"/>
              <a:buNone/>
            </a:pPr>
            <a:endParaRPr lang="en-AU" smtClean="0">
              <a:latin typeface="Powderfinger Type" charset="0"/>
            </a:endParaRPr>
          </a:p>
          <a:p>
            <a:pPr>
              <a:lnSpc>
                <a:spcPct val="90000"/>
              </a:lnSpc>
              <a:buFont typeface="Wingdings" charset="0"/>
              <a:buNone/>
            </a:pPr>
            <a:r>
              <a:rPr lang="en-AU" smtClean="0">
                <a:latin typeface="Powderfinger Type" charset="0"/>
              </a:rPr>
              <a:t>The Universe of Tiny Things?</a:t>
            </a:r>
          </a:p>
          <a:p>
            <a:pPr>
              <a:lnSpc>
                <a:spcPct val="90000"/>
              </a:lnSpc>
              <a:buFont typeface="Wingdings" charset="0"/>
              <a:buNone/>
            </a:pPr>
            <a:endParaRPr lang="en-AU" smtClean="0">
              <a:latin typeface="Powderfinger Type" charset="0"/>
            </a:endParaRPr>
          </a:p>
          <a:p>
            <a:pPr lvl="1">
              <a:lnSpc>
                <a:spcPct val="90000"/>
              </a:lnSpc>
              <a:buFont typeface="Wingdings" charset="0"/>
              <a:buNone/>
            </a:pPr>
            <a:r>
              <a:rPr lang="en-AU" smtClean="0">
                <a:latin typeface="Powderfinger Type" charset="0"/>
              </a:rPr>
              <a:t>	The world of billions of chattering devices unleashing new rivers of gold into the IP industry?</a:t>
            </a:r>
          </a:p>
          <a:p>
            <a:pPr lvl="2">
              <a:lnSpc>
                <a:spcPct val="90000"/>
              </a:lnSpc>
              <a:buFont typeface="Wingdings" charset="0"/>
              <a:buNone/>
            </a:pPr>
            <a:r>
              <a:rPr lang="en-AU" sz="1800" smtClean="0">
                <a:latin typeface="Powderfinger Type" charset="0"/>
              </a:rPr>
              <a:t>	Or is this just the economy? There is no new money and these billions of chattering devices will generate much the same revenue as we have today</a:t>
            </a:r>
          </a:p>
          <a:p>
            <a:pPr lvl="3">
              <a:lnSpc>
                <a:spcPct val="90000"/>
              </a:lnSpc>
              <a:buFont typeface="Wingdings" charset="0"/>
              <a:buNone/>
            </a:pPr>
            <a:r>
              <a:rPr lang="en-AU" sz="1600" smtClean="0">
                <a:latin typeface="Powderfinger Type" charset="0"/>
              </a:rPr>
              <a:t>	So we have to cram all these billions of new devices trillions of new packets into the same money that we have today.</a:t>
            </a:r>
          </a:p>
          <a:p>
            <a:pPr lvl="4">
              <a:lnSpc>
                <a:spcPct val="90000"/>
              </a:lnSpc>
              <a:buFont typeface="Wingdings" charset="0"/>
              <a:buNone/>
            </a:pPr>
            <a:r>
              <a:rPr lang="en-AU" sz="1600" smtClean="0">
                <a:latin typeface="Powderfinger Type" charset="0"/>
              </a:rPr>
              <a:t>	</a:t>
            </a:r>
            <a:r>
              <a:rPr lang="en-AU" sz="1400" smtClean="0">
                <a:latin typeface="Powderfinger Type" charset="0"/>
              </a:rPr>
              <a:t>technology leverage will make tomorrow</a:t>
            </a:r>
            <a:r>
              <a:rPr lang="ja-JP" altLang="en-AU" sz="1400" smtClean="0">
                <a:latin typeface="Powderfinger Type" charset="0"/>
              </a:rPr>
              <a:t>’</a:t>
            </a:r>
            <a:r>
              <a:rPr lang="en-AU" sz="1400" smtClean="0">
                <a:latin typeface="Powderfinger Type" charset="0"/>
              </a:rPr>
              <a:t>s networks 1,000 times CHEAPER to deliver an IP packet than today</a:t>
            </a:r>
            <a:r>
              <a:rPr lang="ja-JP" altLang="en-AU" sz="1400" smtClean="0">
                <a:latin typeface="Powderfinger Type" charset="0"/>
              </a:rPr>
              <a:t>’</a:t>
            </a:r>
            <a:r>
              <a:rPr lang="en-AU" sz="1400" smtClean="0">
                <a:latin typeface="Powderfinger Type" charset="0"/>
              </a:rPr>
              <a:t>s network?</a:t>
            </a:r>
          </a:p>
          <a:p>
            <a:pPr lvl="4">
              <a:lnSpc>
                <a:spcPct val="90000"/>
              </a:lnSpc>
            </a:pPr>
            <a:endParaRPr lang="en-AU" sz="1600" dirty="0">
              <a:latin typeface="Powderfinger Type" charset="0"/>
            </a:endParaRPr>
          </a:p>
        </p:txBody>
      </p:sp>
      <p:pic>
        <p:nvPicPr>
          <p:cNvPr id="5" name="Picture 4" descr="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0"/>
            <a:ext cx="2857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2754313" y="5708650"/>
            <a:ext cx="48180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l" eaLnBrk="1" hangingPunct="1"/>
            <a:r>
              <a:rPr lang="en-US" sz="900">
                <a:latin typeface="Powderfinger Type" charset="0"/>
              </a:rPr>
              <a:t>Or have we reached some limit to the economic viability of communications that imply that ever smaller valued transactions can’t be sustained over ever larger networks?</a:t>
            </a:r>
          </a:p>
        </p:txBody>
      </p:sp>
      <p:sp>
        <p:nvSpPr>
          <p:cNvPr id="7" name="Text Box 7"/>
          <p:cNvSpPr txBox="1">
            <a:spLocks noChangeArrowheads="1"/>
          </p:cNvSpPr>
          <p:nvPr/>
        </p:nvSpPr>
        <p:spPr bwMode="auto">
          <a:xfrm>
            <a:off x="3097213" y="6216650"/>
            <a:ext cx="4818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l" eaLnBrk="1" hangingPunct="1"/>
            <a:r>
              <a:rPr lang="en-US" sz="600">
                <a:latin typeface="Powderfinger Type" charset="0"/>
              </a:rPr>
              <a:t>Do RFID and Bluetooth provide a different model of communication that is viable in the universe of things, where the identity is global but the communication is strictly limited in scope and </a:t>
            </a:r>
          </a:p>
        </p:txBody>
      </p:sp>
      <p:sp>
        <p:nvSpPr>
          <p:cNvPr id="8" name="Text Box 8"/>
          <p:cNvSpPr txBox="1">
            <a:spLocks noChangeArrowheads="1"/>
          </p:cNvSpPr>
          <p:nvPr/>
        </p:nvSpPr>
        <p:spPr bwMode="auto">
          <a:xfrm>
            <a:off x="3490913" y="6470650"/>
            <a:ext cx="4937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l" eaLnBrk="1" hangingPunct="1"/>
            <a:r>
              <a:rPr lang="en-US" sz="400">
                <a:latin typeface="Powderfinger Type" charset="0"/>
              </a:rPr>
              <a:t>And if you ever are curious enough to enlarge this slide to see if there is text all the way down the page you will have got yourself to this point, where it becomes obvious that I’ve got nothing more to say and I want to fill up the bottom of the slide with tiny text.</a:t>
            </a:r>
          </a:p>
        </p:txBody>
      </p:sp>
      <p:sp>
        <p:nvSpPr>
          <p:cNvPr id="9" name="Title 1"/>
          <p:cNvSpPr>
            <a:spLocks noGrp="1"/>
          </p:cNvSpPr>
          <p:nvPr>
            <p:ph type="title"/>
          </p:nvPr>
        </p:nvSpPr>
        <p:spPr>
          <a:xfrm>
            <a:off x="35496" y="-306288"/>
            <a:ext cx="8352928" cy="1143000"/>
          </a:xfrm>
        </p:spPr>
        <p:txBody>
          <a:bodyPr/>
          <a:lstStyle/>
          <a:p>
            <a:r>
              <a:rPr lang="en-US" dirty="0" smtClean="0"/>
              <a:t>2008:</a:t>
            </a:r>
            <a:endParaRPr lang="en-US" dirty="0"/>
          </a:p>
        </p:txBody>
      </p:sp>
    </p:spTree>
    <p:extLst>
      <p:ext uri="{BB962C8B-B14F-4D97-AF65-F5344CB8AC3E}">
        <p14:creationId xmlns:p14="http://schemas.microsoft.com/office/powerpoint/2010/main" val="37183928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2008</a:t>
            </a:r>
            <a:endParaRPr lang="en-US" dirty="0"/>
          </a:p>
        </p:txBody>
      </p:sp>
      <p:sp>
        <p:nvSpPr>
          <p:cNvPr id="4" name="TextBox 3"/>
          <p:cNvSpPr txBox="1"/>
          <p:nvPr/>
        </p:nvSpPr>
        <p:spPr>
          <a:xfrm>
            <a:off x="611560" y="2132856"/>
            <a:ext cx="8419004" cy="1200329"/>
          </a:xfrm>
          <a:prstGeom prst="rect">
            <a:avLst/>
          </a:prstGeom>
          <a:noFill/>
        </p:spPr>
        <p:txBody>
          <a:bodyPr wrap="none" rtlCol="0">
            <a:spAutoFit/>
          </a:bodyPr>
          <a:lstStyle/>
          <a:p>
            <a:r>
              <a:rPr lang="en-US" dirty="0" smtClean="0"/>
              <a:t>This is the time of the “</a:t>
            </a:r>
            <a:r>
              <a:rPr lang="en-US" b="1" dirty="0" smtClean="0"/>
              <a:t>IPv4</a:t>
            </a:r>
            <a:r>
              <a:rPr lang="en-US" dirty="0" smtClean="0"/>
              <a:t> </a:t>
            </a:r>
            <a:r>
              <a:rPr lang="en-US" b="1" dirty="0" smtClean="0"/>
              <a:t>exhaustion is coming. What are we going to do?</a:t>
            </a:r>
            <a:r>
              <a:rPr lang="en-US" dirty="0" smtClean="0"/>
              <a:t>”</a:t>
            </a:r>
          </a:p>
          <a:p>
            <a:r>
              <a:rPr lang="en-US" dirty="0"/>
              <a:t>p</a:t>
            </a:r>
            <a:r>
              <a:rPr lang="en-US" dirty="0" smtClean="0"/>
              <a:t>resentations.</a:t>
            </a:r>
          </a:p>
          <a:p>
            <a:endParaRPr lang="en-US" dirty="0"/>
          </a:p>
          <a:p>
            <a:r>
              <a:rPr lang="en-US" dirty="0" smtClean="0"/>
              <a:t>Lets dive into one of them for a few slides from 2008…</a:t>
            </a:r>
            <a:endParaRPr lang="en-US" dirty="0"/>
          </a:p>
        </p:txBody>
      </p:sp>
    </p:spTree>
    <p:extLst>
      <p:ext uri="{BB962C8B-B14F-4D97-AF65-F5344CB8AC3E}">
        <p14:creationId xmlns:p14="http://schemas.microsoft.com/office/powerpoint/2010/main" val="4228339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5.12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77304"/>
          </a:xfrm>
          <a:prstGeom prst="rect">
            <a:avLst/>
          </a:prstGeom>
        </p:spPr>
      </p:pic>
      <p:sp>
        <p:nvSpPr>
          <p:cNvPr id="4" name="Frame 3"/>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06785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5.23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5586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438721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5.35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73371"/>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302005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5.4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27673"/>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360044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01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57586"/>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72125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1840" y="1600200"/>
            <a:ext cx="5616624" cy="4565103"/>
          </a:xfrm>
        </p:spPr>
        <p:txBody>
          <a:bodyPr/>
          <a:lstStyle/>
          <a:p>
            <a:pPr marL="0" indent="0">
              <a:buNone/>
            </a:pPr>
            <a:endParaRPr lang="en-US" dirty="0" smtClean="0"/>
          </a:p>
          <a:p>
            <a:pPr marL="0" indent="0">
              <a:buNone/>
            </a:pPr>
            <a:r>
              <a:rPr lang="en-US" dirty="0" smtClean="0"/>
              <a:t>But…</a:t>
            </a:r>
          </a:p>
        </p:txBody>
      </p:sp>
    </p:spTree>
    <p:extLst>
      <p:ext uri="{BB962C8B-B14F-4D97-AF65-F5344CB8AC3E}">
        <p14:creationId xmlns:p14="http://schemas.microsoft.com/office/powerpoint/2010/main" val="12069993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13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8640"/>
            <a:ext cx="9144000" cy="650223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112868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22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8670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825906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3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7214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7641351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45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49462"/>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131150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55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80628"/>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900255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11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27673"/>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8665129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1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8670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0603300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2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7821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2552444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42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6185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0191320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50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63113"/>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207656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our 20</a:t>
            </a:r>
            <a:r>
              <a:rPr lang="en-US" baseline="30000" dirty="0" smtClean="0"/>
              <a:t>th</a:t>
            </a:r>
            <a:r>
              <a:rPr lang="en-US" dirty="0" smtClean="0"/>
              <a:t> Birthday!</a:t>
            </a:r>
            <a:endParaRPr lang="en-US" dirty="0"/>
          </a:p>
        </p:txBody>
      </p:sp>
      <p:sp>
        <p:nvSpPr>
          <p:cNvPr id="3" name="Content Placeholder 2"/>
          <p:cNvSpPr>
            <a:spLocks noGrp="1"/>
          </p:cNvSpPr>
          <p:nvPr>
            <p:ph idx="1"/>
          </p:nvPr>
        </p:nvSpPr>
        <p:spPr/>
        <p:txBody>
          <a:bodyPr/>
          <a:lstStyle/>
          <a:p>
            <a:pPr marL="0" indent="0">
              <a:buNone/>
            </a:pPr>
            <a:r>
              <a:rPr lang="en-US" dirty="0" smtClean="0"/>
              <a:t>So I thought I would add a little nostalgia to the proceedings</a:t>
            </a:r>
          </a:p>
        </p:txBody>
      </p:sp>
    </p:spTree>
    <p:extLst>
      <p:ext uri="{BB962C8B-B14F-4D97-AF65-F5344CB8AC3E}">
        <p14:creationId xmlns:p14="http://schemas.microsoft.com/office/powerpoint/2010/main" val="67580097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8.15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7214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1065232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8-25 at 11.18.31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49462"/>
          </a:xfrm>
          <a:prstGeom prst="rect">
            <a:avLst/>
          </a:prstGeom>
        </p:spPr>
      </p:pic>
      <p:sp>
        <p:nvSpPr>
          <p:cNvPr id="4" name="Frame 3"/>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7637927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8-25 at 11.18.5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81546"/>
          </a:xfrm>
          <a:prstGeom prst="rect">
            <a:avLst/>
          </a:prstGeom>
        </p:spPr>
      </p:pic>
      <p:sp>
        <p:nvSpPr>
          <p:cNvPr id="4" name="Frame 3"/>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3040172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9.0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39232"/>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6575271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9.0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39232"/>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2555776" y="2852936"/>
            <a:ext cx="3168352" cy="8640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86024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 invoking economics!</a:t>
            </a:r>
            <a:endParaRPr lang="en-US" dirty="0"/>
          </a:p>
        </p:txBody>
      </p:sp>
      <p:pic>
        <p:nvPicPr>
          <p:cNvPr id="4" name="Picture 3" descr="Screen Shot 2013-08-25 at 11.29.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412776"/>
            <a:ext cx="6444208" cy="4820537"/>
          </a:xfrm>
          <a:prstGeom prst="rect">
            <a:avLst/>
          </a:prstGeom>
        </p:spPr>
      </p:pic>
    </p:spTree>
    <p:extLst>
      <p:ext uri="{BB962C8B-B14F-4D97-AF65-F5344CB8AC3E}">
        <p14:creationId xmlns:p14="http://schemas.microsoft.com/office/powerpoint/2010/main" val="39538636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8-26 at 10.49.00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074" y="929786"/>
            <a:ext cx="8317925" cy="5739574"/>
          </a:xfrm>
          <a:prstGeom prst="rect">
            <a:avLst/>
          </a:prstGeom>
        </p:spPr>
      </p:pic>
      <p:sp>
        <p:nvSpPr>
          <p:cNvPr id="2" name="Title 1"/>
          <p:cNvSpPr>
            <a:spLocks noGrp="1"/>
          </p:cNvSpPr>
          <p:nvPr>
            <p:ph type="title"/>
          </p:nvPr>
        </p:nvSpPr>
        <p:spPr/>
        <p:txBody>
          <a:bodyPr/>
          <a:lstStyle/>
          <a:p>
            <a:r>
              <a:rPr lang="en-US" dirty="0" smtClean="0"/>
              <a:t>2010 – invoking economics!</a:t>
            </a:r>
            <a:endParaRPr lang="en-US" dirty="0"/>
          </a:p>
        </p:txBody>
      </p:sp>
    </p:spTree>
    <p:extLst>
      <p:ext uri="{BB962C8B-B14F-4D97-AF65-F5344CB8AC3E}">
        <p14:creationId xmlns:p14="http://schemas.microsoft.com/office/powerpoint/2010/main" val="40797845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8-25 at 11.34.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800415"/>
            <a:ext cx="7626350" cy="5724929"/>
          </a:xfrm>
          <a:prstGeom prst="rect">
            <a:avLst/>
          </a:prstGeom>
        </p:spPr>
      </p:pic>
      <p:sp>
        <p:nvSpPr>
          <p:cNvPr id="2" name="Title 1"/>
          <p:cNvSpPr>
            <a:spLocks noGrp="1"/>
          </p:cNvSpPr>
          <p:nvPr>
            <p:ph type="title"/>
          </p:nvPr>
        </p:nvSpPr>
        <p:spPr/>
        <p:txBody>
          <a:bodyPr/>
          <a:lstStyle/>
          <a:p>
            <a:r>
              <a:rPr lang="en-US" dirty="0" smtClean="0"/>
              <a:t>2012: measurement</a:t>
            </a:r>
            <a:endParaRPr lang="en-US" dirty="0"/>
          </a:p>
        </p:txBody>
      </p:sp>
    </p:spTree>
    <p:extLst>
      <p:ext uri="{BB962C8B-B14F-4D97-AF65-F5344CB8AC3E}">
        <p14:creationId xmlns:p14="http://schemas.microsoft.com/office/powerpoint/2010/main" val="260068959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brings us to…</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0466173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a:latin typeface="Calibri" charset="0"/>
              </a:rPr>
              <a:t>6 June 2012</a:t>
            </a:r>
          </a:p>
        </p:txBody>
      </p:sp>
      <p:sp>
        <p:nvSpPr>
          <p:cNvPr id="14338" name="Content Placeholder 2"/>
          <p:cNvSpPr>
            <a:spLocks noGrp="1"/>
          </p:cNvSpPr>
          <p:nvPr>
            <p:ph idx="1"/>
          </p:nvPr>
        </p:nvSpPr>
        <p:spPr>
          <a:xfrm>
            <a:off x="2339752" y="5733256"/>
            <a:ext cx="5770984" cy="779462"/>
          </a:xfrm>
        </p:spPr>
        <p:txBody>
          <a:bodyPr/>
          <a:lstStyle/>
          <a:p>
            <a:pPr marL="0" indent="0" eaLnBrk="1" hangingPunct="1">
              <a:buFont typeface="Arial" charset="0"/>
              <a:buNone/>
            </a:pPr>
            <a:r>
              <a:rPr lang="en-US" dirty="0">
                <a:latin typeface="AhnbergHand" charset="0"/>
                <a:cs typeface="AhnbergHand" charset="0"/>
              </a:rPr>
              <a:t>Was it only a year ago?</a:t>
            </a:r>
          </a:p>
        </p:txBody>
      </p:sp>
      <p:pic>
        <p:nvPicPr>
          <p:cNvPr id="14339" name="Picture 3" descr="Screen Shot 2013-07-16 at 4.06.4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2225"/>
            <a:ext cx="914400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400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our 20</a:t>
            </a:r>
            <a:r>
              <a:rPr lang="en-US" baseline="30000" dirty="0" smtClean="0"/>
              <a:t>th</a:t>
            </a:r>
            <a:r>
              <a:rPr lang="en-US" dirty="0" smtClean="0"/>
              <a:t> Birthday!</a:t>
            </a:r>
            <a:endParaRPr lang="en-US" dirty="0"/>
          </a:p>
        </p:txBody>
      </p:sp>
      <p:sp>
        <p:nvSpPr>
          <p:cNvPr id="3" name="Content Placeholder 2"/>
          <p:cNvSpPr>
            <a:spLocks noGrp="1"/>
          </p:cNvSpPr>
          <p:nvPr>
            <p:ph idx="1"/>
          </p:nvPr>
        </p:nvSpPr>
        <p:spPr/>
        <p:txBody>
          <a:bodyPr/>
          <a:lstStyle/>
          <a:p>
            <a:pPr marL="0" indent="0">
              <a:buNone/>
            </a:pPr>
            <a:r>
              <a:rPr lang="en-US" dirty="0" smtClean="0"/>
              <a:t>Lets start by looking way back to my early presentations on IPv6, and see how they have changed over the years…</a:t>
            </a:r>
          </a:p>
        </p:txBody>
      </p:sp>
    </p:spTree>
    <p:extLst>
      <p:ext uri="{BB962C8B-B14F-4D97-AF65-F5344CB8AC3E}">
        <p14:creationId xmlns:p14="http://schemas.microsoft.com/office/powerpoint/2010/main" val="37400877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IPv6 Launch</a:t>
            </a:r>
            <a:endParaRPr lang="en-US" dirty="0"/>
          </a:p>
        </p:txBody>
      </p:sp>
      <p:sp>
        <p:nvSpPr>
          <p:cNvPr id="3" name="Content Placeholder 2"/>
          <p:cNvSpPr>
            <a:spLocks noGrp="1"/>
          </p:cNvSpPr>
          <p:nvPr>
            <p:ph idx="1"/>
          </p:nvPr>
        </p:nvSpPr>
        <p:spPr/>
        <p:txBody>
          <a:bodyPr/>
          <a:lstStyle/>
          <a:p>
            <a:pPr marL="0" indent="0">
              <a:buNone/>
            </a:pPr>
            <a:r>
              <a:rPr lang="en-US" dirty="0" smtClean="0"/>
              <a:t>“This time it’s forever”</a:t>
            </a:r>
          </a:p>
          <a:p>
            <a:pPr marL="0" indent="0">
              <a:buNone/>
            </a:pPr>
            <a:endParaRPr lang="en-US" dirty="0"/>
          </a:p>
          <a:p>
            <a:pPr marL="0" indent="0">
              <a:buNone/>
            </a:pPr>
            <a:r>
              <a:rPr lang="en-US" dirty="0" smtClean="0"/>
              <a:t>Urging service providers to turn on IPv6, and leave it on.</a:t>
            </a:r>
          </a:p>
          <a:p>
            <a:pPr marL="0" indent="0">
              <a:buNone/>
            </a:pPr>
            <a:endParaRPr lang="en-US" dirty="0"/>
          </a:p>
          <a:p>
            <a:pPr marL="0" indent="0">
              <a:buNone/>
            </a:pPr>
            <a:r>
              <a:rPr lang="en-US" dirty="0" smtClean="0"/>
              <a:t>Reach out to network, access and content providers to start moving in public on IPv6 services</a:t>
            </a:r>
            <a:endParaRPr lang="en-US" dirty="0"/>
          </a:p>
        </p:txBody>
      </p:sp>
    </p:spTree>
    <p:extLst>
      <p:ext uri="{BB962C8B-B14F-4D97-AF65-F5344CB8AC3E}">
        <p14:creationId xmlns:p14="http://schemas.microsoft.com/office/powerpoint/2010/main" val="344488273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smtClean="0">
                <a:latin typeface="Calibri" charset="0"/>
              </a:rPr>
              <a:t>Some Questions one </a:t>
            </a:r>
            <a:r>
              <a:rPr lang="en-US" dirty="0">
                <a:latin typeface="Calibri" charset="0"/>
              </a:rPr>
              <a:t>year later…</a:t>
            </a:r>
          </a:p>
        </p:txBody>
      </p:sp>
      <p:sp>
        <p:nvSpPr>
          <p:cNvPr id="15362" name="Content Placeholder 2"/>
          <p:cNvSpPr>
            <a:spLocks noGrp="1"/>
          </p:cNvSpPr>
          <p:nvPr>
            <p:ph idx="1"/>
          </p:nvPr>
        </p:nvSpPr>
        <p:spPr/>
        <p:txBody>
          <a:bodyPr/>
          <a:lstStyle/>
          <a:p>
            <a:pPr eaLnBrk="1" hangingPunct="1"/>
            <a:r>
              <a:rPr lang="en-US" dirty="0">
                <a:latin typeface="Calibri" charset="0"/>
              </a:rPr>
              <a:t>Did it work? </a:t>
            </a:r>
            <a:endParaRPr lang="en-US" dirty="0" smtClean="0">
              <a:latin typeface="Calibri" charset="0"/>
            </a:endParaRPr>
          </a:p>
          <a:p>
            <a:pPr eaLnBrk="1" hangingPunct="1"/>
            <a:r>
              <a:rPr lang="en-US" dirty="0" smtClean="0">
                <a:latin typeface="Calibri" charset="0"/>
              </a:rPr>
              <a:t>What </a:t>
            </a:r>
            <a:r>
              <a:rPr lang="en-US" dirty="0">
                <a:latin typeface="Calibri" charset="0"/>
              </a:rPr>
              <a:t>has changed in the past 12 months?</a:t>
            </a:r>
          </a:p>
          <a:p>
            <a:pPr eaLnBrk="1" hangingPunct="1"/>
            <a:r>
              <a:rPr lang="en-US" dirty="0">
                <a:latin typeface="Calibri" charset="0"/>
              </a:rPr>
              <a:t>Who is deploying IPv6?</a:t>
            </a:r>
          </a:p>
          <a:p>
            <a:pPr eaLnBrk="1" hangingPunct="1"/>
            <a:r>
              <a:rPr lang="en-US" dirty="0">
                <a:latin typeface="Calibri" charset="0"/>
              </a:rPr>
              <a:t>Where are they</a:t>
            </a:r>
            <a:r>
              <a:rPr lang="en-US" dirty="0" smtClean="0">
                <a:latin typeface="Calibri" charset="0"/>
              </a:rPr>
              <a:t>?</a:t>
            </a:r>
            <a:endParaRPr lang="en-US" dirty="0">
              <a:latin typeface="Calibri" charset="0"/>
            </a:endParaRPr>
          </a:p>
        </p:txBody>
      </p:sp>
    </p:spTree>
    <p:extLst>
      <p:ext uri="{BB962C8B-B14F-4D97-AF65-F5344CB8AC3E}">
        <p14:creationId xmlns:p14="http://schemas.microsoft.com/office/powerpoint/2010/main" val="362140962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dirty="0" smtClean="0">
                <a:latin typeface="Calibri" charset="0"/>
              </a:rPr>
              <a:t>APNIC’s IPv6 Measurements</a:t>
            </a:r>
            <a:endParaRPr lang="en-US" dirty="0">
              <a:latin typeface="Calibri" charset="0"/>
            </a:endParaRP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a:buChar char="•"/>
              <a:defRPr/>
            </a:pPr>
            <a:r>
              <a:rPr lang="en-US" sz="2200" dirty="0" smtClean="0">
                <a:ea typeface="+mn-ea"/>
              </a:rPr>
              <a:t>The Internet is all about end-to-end services</a:t>
            </a:r>
          </a:p>
          <a:p>
            <a:pPr eaLnBrk="1" fontAlgn="auto" hangingPunct="1">
              <a:spcAft>
                <a:spcPts val="0"/>
              </a:spcAft>
              <a:buFont typeface="Arial"/>
              <a:buChar char="•"/>
              <a:defRPr/>
            </a:pPr>
            <a:r>
              <a:rPr lang="en-US" sz="2200" dirty="0" smtClean="0">
                <a:ea typeface="+mn-ea"/>
              </a:rPr>
              <a:t>We want to also perform end-to-end measurements</a:t>
            </a:r>
          </a:p>
          <a:p>
            <a:pPr eaLnBrk="1" fontAlgn="auto" hangingPunct="1">
              <a:spcAft>
                <a:spcPts val="0"/>
              </a:spcAft>
              <a:buFont typeface="Arial"/>
              <a:buChar char="•"/>
              <a:defRPr/>
            </a:pPr>
            <a:r>
              <a:rPr lang="en-US" sz="2200" dirty="0" smtClean="0">
                <a:ea typeface="+mn-ea"/>
              </a:rPr>
              <a:t>But how can we measure the IPv6 capability of millions of end users?</a:t>
            </a:r>
          </a:p>
          <a:p>
            <a:pPr eaLnBrk="1" fontAlgn="auto" hangingPunct="1">
              <a:spcAft>
                <a:spcPts val="0"/>
              </a:spcAft>
              <a:buFont typeface="Arial"/>
              <a:buChar char="•"/>
              <a:defRPr/>
            </a:pPr>
            <a:r>
              <a:rPr lang="en-US" sz="2200" dirty="0" smtClean="0">
                <a:ea typeface="+mn-ea"/>
              </a:rPr>
              <a:t>And do so day by day?</a:t>
            </a:r>
          </a:p>
        </p:txBody>
      </p:sp>
    </p:spTree>
    <p:extLst>
      <p:ext uri="{BB962C8B-B14F-4D97-AF65-F5344CB8AC3E}">
        <p14:creationId xmlns:p14="http://schemas.microsoft.com/office/powerpoint/2010/main" val="233703867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Millions?</a:t>
            </a:r>
            <a:endParaRPr lang="en-US" dirty="0"/>
          </a:p>
        </p:txBody>
      </p:sp>
      <p:sp>
        <p:nvSpPr>
          <p:cNvPr id="3" name="Content Placeholder 2"/>
          <p:cNvSpPr>
            <a:spLocks noGrp="1"/>
          </p:cNvSpPr>
          <p:nvPr>
            <p:ph idx="1"/>
          </p:nvPr>
        </p:nvSpPr>
        <p:spPr/>
        <p:txBody>
          <a:bodyPr/>
          <a:lstStyle/>
          <a:p>
            <a:pPr marL="0" indent="0">
              <a:buNone/>
            </a:pPr>
            <a:r>
              <a:rPr lang="en-US" dirty="0" smtClean="0"/>
              <a:t>Option A - Be Google!</a:t>
            </a:r>
          </a:p>
        </p:txBody>
      </p:sp>
      <p:pic>
        <p:nvPicPr>
          <p:cNvPr id="4" name="Picture 3" descr="Screen Shot 2013-08-25 at 11.37.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132856"/>
            <a:ext cx="6732240" cy="3506209"/>
          </a:xfrm>
          <a:prstGeom prst="rect">
            <a:avLst/>
          </a:prstGeom>
        </p:spPr>
      </p:pic>
    </p:spTree>
    <p:extLst>
      <p:ext uri="{BB962C8B-B14F-4D97-AF65-F5344CB8AC3E}">
        <p14:creationId xmlns:p14="http://schemas.microsoft.com/office/powerpoint/2010/main" val="308055776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Millions</a:t>
            </a:r>
            <a:endParaRPr lang="en-US" dirty="0"/>
          </a:p>
        </p:txBody>
      </p:sp>
      <p:sp>
        <p:nvSpPr>
          <p:cNvPr id="3" name="Content Placeholder 2"/>
          <p:cNvSpPr>
            <a:spLocks noGrp="1"/>
          </p:cNvSpPr>
          <p:nvPr>
            <p:ph idx="1"/>
          </p:nvPr>
        </p:nvSpPr>
        <p:spPr/>
        <p:txBody>
          <a:bodyPr/>
          <a:lstStyle/>
          <a:p>
            <a:pPr marL="0" indent="0">
              <a:buNone/>
            </a:pPr>
            <a:r>
              <a:rPr lang="en-US" dirty="0" smtClean="0"/>
              <a:t>Option B - Use Google!</a:t>
            </a:r>
          </a:p>
          <a:p>
            <a:pPr marL="0" indent="0">
              <a:buNone/>
            </a:pPr>
            <a:endParaRPr lang="en-US" dirty="0"/>
          </a:p>
          <a:p>
            <a:pPr marL="0" indent="0">
              <a:buNone/>
            </a:pPr>
            <a:r>
              <a:rPr lang="en-US" dirty="0" smtClean="0"/>
              <a:t>Use their online ad network as a vehicle for embedded measurement tests</a:t>
            </a:r>
          </a:p>
        </p:txBody>
      </p:sp>
    </p:spTree>
    <p:extLst>
      <p:ext uri="{BB962C8B-B14F-4D97-AF65-F5344CB8AC3E}">
        <p14:creationId xmlns:p14="http://schemas.microsoft.com/office/powerpoint/2010/main" val="243866340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dirty="0" smtClean="0">
                <a:latin typeface="Calibri" charset="0"/>
              </a:rPr>
              <a:t>Embedded on the ad are 3 tests </a:t>
            </a:r>
            <a:endParaRPr lang="en-US" dirty="0">
              <a:latin typeface="Calibri" charset="0"/>
            </a:endParaRP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a:buChar char="•"/>
              <a:defRPr/>
            </a:pPr>
            <a:r>
              <a:rPr lang="en-US" dirty="0" smtClean="0">
                <a:ea typeface="+mn-ea"/>
                <a:cs typeface="+mn-cs"/>
              </a:rPr>
              <a:t>V4 only URL</a:t>
            </a:r>
          </a:p>
          <a:p>
            <a:pPr lvl="1" eaLnBrk="1" fontAlgn="auto" hangingPunct="1">
              <a:spcAft>
                <a:spcPts val="0"/>
              </a:spcAft>
              <a:buFont typeface="Arial"/>
              <a:buChar char="–"/>
              <a:defRPr/>
            </a:pPr>
            <a:r>
              <a:rPr lang="en-US" dirty="0" smtClean="0">
                <a:ea typeface="+mn-ea"/>
              </a:rPr>
              <a:t>Control comparison (Reliability, RTT)</a:t>
            </a:r>
          </a:p>
          <a:p>
            <a:pPr eaLnBrk="1" fontAlgn="auto" hangingPunct="1">
              <a:spcAft>
                <a:spcPts val="0"/>
              </a:spcAft>
              <a:buFont typeface="Arial"/>
              <a:buChar char="•"/>
              <a:defRPr/>
            </a:pPr>
            <a:r>
              <a:rPr lang="en-US" dirty="0" smtClean="0">
                <a:ea typeface="+mn-ea"/>
                <a:cs typeface="+mn-cs"/>
              </a:rPr>
              <a:t>Dual Stack URL</a:t>
            </a:r>
          </a:p>
          <a:p>
            <a:pPr lvl="1" eaLnBrk="1" fontAlgn="auto" hangingPunct="1">
              <a:spcAft>
                <a:spcPts val="0"/>
              </a:spcAft>
              <a:buFont typeface="Arial"/>
              <a:buChar char="–"/>
              <a:defRPr/>
            </a:pPr>
            <a:r>
              <a:rPr lang="en-US" dirty="0" smtClean="0">
                <a:ea typeface="+mn-ea"/>
              </a:rPr>
              <a:t>Which protocol will the client PREFER to use?</a:t>
            </a:r>
          </a:p>
          <a:p>
            <a:pPr eaLnBrk="1" fontAlgn="auto" hangingPunct="1">
              <a:spcAft>
                <a:spcPts val="0"/>
              </a:spcAft>
              <a:buFont typeface="Arial"/>
              <a:buChar char="•"/>
              <a:defRPr/>
            </a:pPr>
            <a:r>
              <a:rPr lang="en-US" dirty="0" smtClean="0">
                <a:ea typeface="+mn-ea"/>
                <a:cs typeface="+mn-cs"/>
              </a:rPr>
              <a:t>V6 only URL</a:t>
            </a:r>
          </a:p>
          <a:p>
            <a:pPr lvl="1" eaLnBrk="1" fontAlgn="auto" hangingPunct="1">
              <a:spcAft>
                <a:spcPts val="0"/>
              </a:spcAft>
              <a:buFont typeface="Arial"/>
              <a:buChar char="–"/>
              <a:defRPr/>
            </a:pPr>
            <a:r>
              <a:rPr lang="en-US" dirty="0" smtClean="0">
                <a:ea typeface="+mn-ea"/>
              </a:rPr>
              <a:t>Is the client CAPABLE of using IPv6?</a:t>
            </a:r>
          </a:p>
        </p:txBody>
      </p:sp>
      <p:sp>
        <p:nvSpPr>
          <p:cNvPr id="2" name="Freeform 1"/>
          <p:cNvSpPr/>
          <p:nvPr/>
        </p:nvSpPr>
        <p:spPr>
          <a:xfrm>
            <a:off x="4182314" y="3161575"/>
            <a:ext cx="1141797" cy="51401"/>
          </a:xfrm>
          <a:custGeom>
            <a:avLst/>
            <a:gdLst>
              <a:gd name="connsiteX0" fmla="*/ 0 w 1141797"/>
              <a:gd name="connsiteY0" fmla="*/ 51401 h 51401"/>
              <a:gd name="connsiteX1" fmla="*/ 474679 w 1141797"/>
              <a:gd name="connsiteY1" fmla="*/ 90 h 51401"/>
              <a:gd name="connsiteX2" fmla="*/ 1013505 w 1141797"/>
              <a:gd name="connsiteY2" fmla="*/ 38573 h 51401"/>
              <a:gd name="connsiteX3" fmla="*/ 1141797 w 1141797"/>
              <a:gd name="connsiteY3" fmla="*/ 25745 h 51401"/>
            </a:gdLst>
            <a:ahLst/>
            <a:cxnLst>
              <a:cxn ang="0">
                <a:pos x="connsiteX0" y="connsiteY0"/>
              </a:cxn>
              <a:cxn ang="0">
                <a:pos x="connsiteX1" y="connsiteY1"/>
              </a:cxn>
              <a:cxn ang="0">
                <a:pos x="connsiteX2" y="connsiteY2"/>
              </a:cxn>
              <a:cxn ang="0">
                <a:pos x="connsiteX3" y="connsiteY3"/>
              </a:cxn>
            </a:cxnLst>
            <a:rect l="l" t="t" r="r" b="b"/>
            <a:pathLst>
              <a:path w="1141797" h="51401">
                <a:moveTo>
                  <a:pt x="0" y="51401"/>
                </a:moveTo>
                <a:cubicBezTo>
                  <a:pt x="152881" y="26814"/>
                  <a:pt x="305762" y="2228"/>
                  <a:pt x="474679" y="90"/>
                </a:cubicBezTo>
                <a:cubicBezTo>
                  <a:pt x="643596" y="-2048"/>
                  <a:pt x="902319" y="34297"/>
                  <a:pt x="1013505" y="38573"/>
                </a:cubicBezTo>
                <a:cubicBezTo>
                  <a:pt x="1124691" y="42849"/>
                  <a:pt x="1133244" y="34297"/>
                  <a:pt x="1141797" y="25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2195736" y="4077072"/>
            <a:ext cx="1141797" cy="51401"/>
          </a:xfrm>
          <a:custGeom>
            <a:avLst/>
            <a:gdLst>
              <a:gd name="connsiteX0" fmla="*/ 0 w 1141797"/>
              <a:gd name="connsiteY0" fmla="*/ 51401 h 51401"/>
              <a:gd name="connsiteX1" fmla="*/ 474679 w 1141797"/>
              <a:gd name="connsiteY1" fmla="*/ 90 h 51401"/>
              <a:gd name="connsiteX2" fmla="*/ 1013505 w 1141797"/>
              <a:gd name="connsiteY2" fmla="*/ 38573 h 51401"/>
              <a:gd name="connsiteX3" fmla="*/ 1141797 w 1141797"/>
              <a:gd name="connsiteY3" fmla="*/ 25745 h 51401"/>
            </a:gdLst>
            <a:ahLst/>
            <a:cxnLst>
              <a:cxn ang="0">
                <a:pos x="connsiteX0" y="connsiteY0"/>
              </a:cxn>
              <a:cxn ang="0">
                <a:pos x="connsiteX1" y="connsiteY1"/>
              </a:cxn>
              <a:cxn ang="0">
                <a:pos x="connsiteX2" y="connsiteY2"/>
              </a:cxn>
              <a:cxn ang="0">
                <a:pos x="connsiteX3" y="connsiteY3"/>
              </a:cxn>
            </a:cxnLst>
            <a:rect l="l" t="t" r="r" b="b"/>
            <a:pathLst>
              <a:path w="1141797" h="51401">
                <a:moveTo>
                  <a:pt x="0" y="51401"/>
                </a:moveTo>
                <a:cubicBezTo>
                  <a:pt x="152881" y="26814"/>
                  <a:pt x="305762" y="2228"/>
                  <a:pt x="474679" y="90"/>
                </a:cubicBezTo>
                <a:cubicBezTo>
                  <a:pt x="643596" y="-2048"/>
                  <a:pt x="902319" y="34297"/>
                  <a:pt x="1013505" y="38573"/>
                </a:cubicBezTo>
                <a:cubicBezTo>
                  <a:pt x="1124691" y="42849"/>
                  <a:pt x="1133244" y="34297"/>
                  <a:pt x="1141797" y="25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5456235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this is what we saw</a:t>
            </a:r>
            <a:endParaRPr lang="en-US" dirty="0"/>
          </a:p>
        </p:txBody>
      </p:sp>
      <p:sp>
        <p:nvSpPr>
          <p:cNvPr id="3" name="Content Placeholder 2"/>
          <p:cNvSpPr>
            <a:spLocks noGrp="1"/>
          </p:cNvSpPr>
          <p:nvPr>
            <p:ph idx="1"/>
          </p:nvPr>
        </p:nvSpPr>
        <p:spPr/>
        <p:txBody>
          <a:bodyPr/>
          <a:lstStyle/>
          <a:p>
            <a:pPr marL="0" indent="0">
              <a:buNone/>
            </a:pPr>
            <a:r>
              <a:rPr lang="en-US" dirty="0"/>
              <a:t>W</a:t>
            </a:r>
            <a:r>
              <a:rPr lang="en-US" dirty="0" smtClean="0"/>
              <a:t>hen </a:t>
            </a:r>
            <a:r>
              <a:rPr lang="en-US" dirty="0" smtClean="0"/>
              <a:t>we asked 300,000 new end users every day about their IPv6 capability we saw this…</a:t>
            </a:r>
            <a:endParaRPr lang="en-US" dirty="0"/>
          </a:p>
        </p:txBody>
      </p:sp>
    </p:spTree>
    <p:extLst>
      <p:ext uri="{BB962C8B-B14F-4D97-AF65-F5344CB8AC3E}">
        <p14:creationId xmlns:p14="http://schemas.microsoft.com/office/powerpoint/2010/main" val="60442750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r>
              <a:rPr lang="en-US">
                <a:latin typeface="Calibri" charset="0"/>
              </a:rPr>
              <a:t>IPv6, Globally </a:t>
            </a:r>
          </a:p>
        </p:txBody>
      </p:sp>
      <p:pic>
        <p:nvPicPr>
          <p:cNvPr id="1945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1151" b="-1588"/>
          <a:stretch>
            <a:fillRect/>
          </a:stretch>
        </p:blipFill>
        <p:spPr>
          <a:xfrm>
            <a:off x="457200" y="1320800"/>
            <a:ext cx="8229600" cy="5105400"/>
          </a:xfrm>
        </p:spPr>
      </p:pic>
      <p:sp>
        <p:nvSpPr>
          <p:cNvPr id="3" name="Rounded Rectangular Callout 2"/>
          <p:cNvSpPr/>
          <p:nvPr/>
        </p:nvSpPr>
        <p:spPr>
          <a:xfrm>
            <a:off x="1416050" y="4908550"/>
            <a:ext cx="1535113" cy="839788"/>
          </a:xfrm>
          <a:prstGeom prst="wedgeRoundRectCallout">
            <a:avLst>
              <a:gd name="adj1" fmla="val -64408"/>
              <a:gd name="adj2" fmla="val -89542"/>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June 2012</a:t>
            </a:r>
          </a:p>
          <a:p>
            <a:pPr algn="ctr" fontAlgn="auto">
              <a:spcBef>
                <a:spcPts val="0"/>
              </a:spcBef>
              <a:spcAft>
                <a:spcPts val="0"/>
              </a:spcAft>
              <a:defRPr/>
            </a:pPr>
            <a:r>
              <a:rPr lang="en-US" dirty="0">
                <a:solidFill>
                  <a:schemeClr val="tx1"/>
                </a:solidFill>
              </a:rPr>
              <a:t>0.45%</a:t>
            </a:r>
          </a:p>
        </p:txBody>
      </p:sp>
      <p:sp>
        <p:nvSpPr>
          <p:cNvPr id="5" name="Rounded Rectangular Callout 4"/>
          <p:cNvSpPr/>
          <p:nvPr/>
        </p:nvSpPr>
        <p:spPr>
          <a:xfrm>
            <a:off x="7150100" y="4897438"/>
            <a:ext cx="1536700" cy="841375"/>
          </a:xfrm>
          <a:prstGeom prst="wedgeRoundRectCallout">
            <a:avLst>
              <a:gd name="adj1" fmla="val 41179"/>
              <a:gd name="adj2" fmla="val -372195"/>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June 2013</a:t>
            </a:r>
          </a:p>
          <a:p>
            <a:pPr algn="ctr" fontAlgn="auto">
              <a:spcBef>
                <a:spcPts val="0"/>
              </a:spcBef>
              <a:spcAft>
                <a:spcPts val="0"/>
              </a:spcAft>
              <a:defRPr/>
            </a:pPr>
            <a:r>
              <a:rPr lang="en-US" dirty="0">
                <a:solidFill>
                  <a:schemeClr val="tx1"/>
                </a:solidFill>
              </a:rPr>
              <a:t>1.29%</a:t>
            </a:r>
          </a:p>
        </p:txBody>
      </p:sp>
    </p:spTree>
    <p:extLst>
      <p:ext uri="{BB962C8B-B14F-4D97-AF65-F5344CB8AC3E}">
        <p14:creationId xmlns:p14="http://schemas.microsoft.com/office/powerpoint/2010/main" val="205510624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Content Placeholder 3" descr="Screen Shot 2013-07-17 at 12.08.57 PM.png"/>
          <p:cNvPicPr>
            <a:picLocks noGrp="1" noChangeAspect="1"/>
          </p:cNvPicPr>
          <p:nvPr>
            <p:ph idx="1"/>
          </p:nvPr>
        </p:nvPicPr>
        <p:blipFill>
          <a:blip r:embed="rId2">
            <a:extLst>
              <a:ext uri="{28A0092B-C50C-407E-A947-70E740481C1C}">
                <a14:useLocalDpi xmlns:a14="http://schemas.microsoft.com/office/drawing/2010/main" val="0"/>
              </a:ext>
            </a:extLst>
          </a:blip>
          <a:srcRect t="-584" b="-1801"/>
          <a:stretch>
            <a:fillRect/>
          </a:stretch>
        </p:blipFill>
        <p:spPr>
          <a:xfrm>
            <a:off x="457200" y="938213"/>
            <a:ext cx="8229600" cy="5919787"/>
          </a:xfrm>
        </p:spPr>
      </p:pic>
      <p:sp>
        <p:nvSpPr>
          <p:cNvPr id="21506" name="Title 1"/>
          <p:cNvSpPr>
            <a:spLocks noGrp="1"/>
          </p:cNvSpPr>
          <p:nvPr>
            <p:ph type="title"/>
          </p:nvPr>
        </p:nvSpPr>
        <p:spPr>
          <a:xfrm>
            <a:off x="457200" y="-9525"/>
            <a:ext cx="8229600" cy="1143000"/>
          </a:xfrm>
        </p:spPr>
        <p:txBody>
          <a:bodyPr/>
          <a:lstStyle/>
          <a:p>
            <a:pPr eaLnBrk="1" hangingPunct="1"/>
            <a:r>
              <a:rPr lang="en-US">
                <a:latin typeface="Calibri" charset="0"/>
              </a:rPr>
              <a:t>IPv6, Regionally</a:t>
            </a:r>
          </a:p>
        </p:txBody>
      </p:sp>
      <p:sp>
        <p:nvSpPr>
          <p:cNvPr id="6" name="Rectangular Callout 5"/>
          <p:cNvSpPr/>
          <p:nvPr/>
        </p:nvSpPr>
        <p:spPr>
          <a:xfrm>
            <a:off x="4402138" y="2003425"/>
            <a:ext cx="2468562" cy="1649413"/>
          </a:xfrm>
          <a:prstGeom prst="wedgeRectCallout">
            <a:avLst>
              <a:gd name="adj1" fmla="val 74195"/>
              <a:gd name="adj2" fmla="val 105149"/>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latin typeface="AhnbergHand"/>
                <a:cs typeface="AhnbergHand"/>
              </a:rPr>
              <a:t>In relative terms, Europe has been the most active region in 2012/2013</a:t>
            </a:r>
          </a:p>
        </p:txBody>
      </p:sp>
    </p:spTree>
    <p:extLst>
      <p:ext uri="{BB962C8B-B14F-4D97-AF65-F5344CB8AC3E}">
        <p14:creationId xmlns:p14="http://schemas.microsoft.com/office/powerpoint/2010/main" val="388642205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descr="Screen Shot 2013-07-17 at 1.09.0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874713"/>
            <a:ext cx="8329613"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1"/>
          <p:cNvSpPr>
            <a:spLocks noGrp="1"/>
          </p:cNvSpPr>
          <p:nvPr>
            <p:ph type="title"/>
          </p:nvPr>
        </p:nvSpPr>
        <p:spPr>
          <a:xfrm>
            <a:off x="457200" y="46038"/>
            <a:ext cx="8229600" cy="1143000"/>
          </a:xfrm>
        </p:spPr>
        <p:txBody>
          <a:bodyPr/>
          <a:lstStyle/>
          <a:p>
            <a:pPr eaLnBrk="1" hangingPunct="1"/>
            <a:r>
              <a:rPr lang="en-US">
                <a:latin typeface="Calibri" charset="0"/>
              </a:rPr>
              <a:t>IPv6 in the AP Region</a:t>
            </a:r>
          </a:p>
        </p:txBody>
      </p:sp>
      <p:sp>
        <p:nvSpPr>
          <p:cNvPr id="6" name="Rectangular Callout 5"/>
          <p:cNvSpPr/>
          <p:nvPr/>
        </p:nvSpPr>
        <p:spPr>
          <a:xfrm>
            <a:off x="4402138" y="2003425"/>
            <a:ext cx="2468562" cy="1649413"/>
          </a:xfrm>
          <a:prstGeom prst="wedgeRectCallout">
            <a:avLst>
              <a:gd name="adj1" fmla="val 74195"/>
              <a:gd name="adj2" fmla="val 105149"/>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latin typeface="AhnbergHand"/>
                <a:cs typeface="AhnbergHand"/>
              </a:rPr>
              <a:t>In Asia Pacific the last 12 months of Ipv6 is all about East Asian Economies</a:t>
            </a:r>
          </a:p>
        </p:txBody>
      </p:sp>
    </p:spTree>
    <p:extLst>
      <p:ext uri="{BB962C8B-B14F-4D97-AF65-F5344CB8AC3E}">
        <p14:creationId xmlns:p14="http://schemas.microsoft.com/office/powerpoint/2010/main" val="299814129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p:txBody>
          <a:bodyPr>
            <a:normAutofit fontScale="90000"/>
          </a:bodyPr>
          <a:lstStyle/>
          <a:p>
            <a:r>
              <a:rPr lang="en-US" dirty="0">
                <a:latin typeface="Calibri" charset="0"/>
              </a:rPr>
              <a:t>Launch-3650</a:t>
            </a:r>
            <a:br>
              <a:rPr lang="en-US" dirty="0">
                <a:latin typeface="Calibri" charset="0"/>
              </a:rPr>
            </a:br>
            <a:r>
              <a:rPr lang="en-US" dirty="0">
                <a:latin typeface="Calibri" charset="0"/>
              </a:rPr>
              <a:t>10 years of IPv6 Presentations</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r>
              <a:rPr lang="en-US" dirty="0" smtClean="0">
                <a:ea typeface="+mn-ea"/>
                <a:cs typeface="+mn-cs"/>
              </a:rPr>
              <a:t>Geoff Huston</a:t>
            </a:r>
          </a:p>
          <a:p>
            <a:pPr eaLnBrk="1" fontAlgn="auto" hangingPunct="1">
              <a:spcAft>
                <a:spcPts val="0"/>
              </a:spcAft>
              <a:buFont typeface="Arial"/>
              <a:buNone/>
              <a:defRPr/>
            </a:pPr>
            <a:r>
              <a:rPr lang="en-US" dirty="0" err="1" smtClean="0">
                <a:solidFill>
                  <a:srgbClr val="FFFFFF"/>
                </a:solidFill>
                <a:ea typeface="+mn-ea"/>
                <a:cs typeface="+mn-cs"/>
              </a:rPr>
              <a:t>research@apnic.net</a:t>
            </a:r>
            <a:endParaRPr lang="en-US" dirty="0" smtClean="0">
              <a:solidFill>
                <a:srgbClr val="FFFFFF"/>
              </a:solidFill>
              <a:ea typeface="+mn-ea"/>
              <a:cs typeface="+mn-cs"/>
            </a:endParaRPr>
          </a:p>
        </p:txBody>
      </p:sp>
    </p:spTree>
    <p:extLst>
      <p:ext uri="{BB962C8B-B14F-4D97-AF65-F5344CB8AC3E}">
        <p14:creationId xmlns:p14="http://schemas.microsoft.com/office/powerpoint/2010/main" val="4245142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descr="Screen Shot 2013-07-17 at 1.27.2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5913" y="674688"/>
            <a:ext cx="8472487" cy="59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itle 1"/>
          <p:cNvSpPr>
            <a:spLocks noGrp="1"/>
          </p:cNvSpPr>
          <p:nvPr>
            <p:ph type="title"/>
          </p:nvPr>
        </p:nvSpPr>
        <p:spPr>
          <a:xfrm>
            <a:off x="457200" y="-80963"/>
            <a:ext cx="8229600" cy="1143001"/>
          </a:xfrm>
        </p:spPr>
        <p:txBody>
          <a:bodyPr/>
          <a:lstStyle/>
          <a:p>
            <a:pPr eaLnBrk="1" hangingPunct="1"/>
            <a:r>
              <a:rPr lang="en-US">
                <a:latin typeface="Calibri" charset="0"/>
              </a:rPr>
              <a:t>IPv6 in East Asia</a:t>
            </a:r>
          </a:p>
        </p:txBody>
      </p:sp>
      <p:sp>
        <p:nvSpPr>
          <p:cNvPr id="5" name="Rectangular Callout 4"/>
          <p:cNvSpPr/>
          <p:nvPr/>
        </p:nvSpPr>
        <p:spPr>
          <a:xfrm>
            <a:off x="1655763" y="2043113"/>
            <a:ext cx="1239837" cy="623887"/>
          </a:xfrm>
          <a:prstGeom prst="wedgeRectCallout">
            <a:avLst>
              <a:gd name="adj1" fmla="val 72284"/>
              <a:gd name="adj2" fmla="val 183630"/>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2">
                    <a:lumMod val="60000"/>
                    <a:lumOff val="40000"/>
                  </a:schemeClr>
                </a:solidFill>
                <a:latin typeface="AhnbergHand"/>
                <a:cs typeface="AhnbergHand"/>
              </a:rPr>
              <a:t>Japan</a:t>
            </a:r>
          </a:p>
        </p:txBody>
      </p:sp>
      <p:sp>
        <p:nvSpPr>
          <p:cNvPr id="6" name="Rectangular Callout 5"/>
          <p:cNvSpPr/>
          <p:nvPr/>
        </p:nvSpPr>
        <p:spPr>
          <a:xfrm>
            <a:off x="2274888" y="4167188"/>
            <a:ext cx="1239837" cy="623887"/>
          </a:xfrm>
          <a:prstGeom prst="wedgeRectCallout">
            <a:avLst>
              <a:gd name="adj1" fmla="val 75469"/>
              <a:gd name="adj2" fmla="val 125402"/>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FF"/>
                </a:solidFill>
                <a:latin typeface="AhnbergHand"/>
                <a:cs typeface="AhnbergHand"/>
              </a:rPr>
              <a:t>China</a:t>
            </a:r>
          </a:p>
        </p:txBody>
      </p:sp>
      <p:sp>
        <p:nvSpPr>
          <p:cNvPr id="7" name="Rectangular Callout 6"/>
          <p:cNvSpPr/>
          <p:nvPr/>
        </p:nvSpPr>
        <p:spPr>
          <a:xfrm>
            <a:off x="5133975" y="4310063"/>
            <a:ext cx="1238250" cy="622300"/>
          </a:xfrm>
          <a:prstGeom prst="wedgeRectCallout">
            <a:avLst>
              <a:gd name="adj1" fmla="val 75469"/>
              <a:gd name="adj2" fmla="val 125402"/>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latin typeface="AhnbergHand"/>
                <a:cs typeface="AhnbergHand"/>
              </a:rPr>
              <a:t>Taiwan</a:t>
            </a:r>
          </a:p>
        </p:txBody>
      </p:sp>
      <p:sp>
        <p:nvSpPr>
          <p:cNvPr id="8" name="Rectangular Callout 7"/>
          <p:cNvSpPr/>
          <p:nvPr/>
        </p:nvSpPr>
        <p:spPr>
          <a:xfrm>
            <a:off x="6073775" y="3573463"/>
            <a:ext cx="1616075" cy="622300"/>
          </a:xfrm>
          <a:prstGeom prst="wedgeRectCallout">
            <a:avLst>
              <a:gd name="adj1" fmla="val 71289"/>
              <a:gd name="adj2" fmla="val 287427"/>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accent2">
                    <a:lumMod val="60000"/>
                    <a:lumOff val="40000"/>
                  </a:schemeClr>
                </a:solidFill>
                <a:latin typeface="AhnbergHand"/>
                <a:cs typeface="AhnbergHand"/>
              </a:rPr>
              <a:t>Hong Kong</a:t>
            </a:r>
          </a:p>
        </p:txBody>
      </p:sp>
    </p:spTree>
    <p:extLst>
      <p:ext uri="{BB962C8B-B14F-4D97-AF65-F5344CB8AC3E}">
        <p14:creationId xmlns:p14="http://schemas.microsoft.com/office/powerpoint/2010/main" val="73051541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a:latin typeface="Calibri" charset="0"/>
              </a:rPr>
              <a:t>Globally Speaking</a:t>
            </a:r>
          </a:p>
        </p:txBody>
      </p:sp>
      <p:sp>
        <p:nvSpPr>
          <p:cNvPr id="24578" name="Content Placeholder 2"/>
          <p:cNvSpPr>
            <a:spLocks noGrp="1"/>
          </p:cNvSpPr>
          <p:nvPr>
            <p:ph idx="1"/>
          </p:nvPr>
        </p:nvSpPr>
        <p:spPr/>
        <p:txBody>
          <a:bodyPr/>
          <a:lstStyle/>
          <a:p>
            <a:pPr eaLnBrk="1" hangingPunct="1"/>
            <a:r>
              <a:rPr lang="en-US">
                <a:latin typeface="Calibri" charset="0"/>
              </a:rPr>
              <a:t>IPv6 did not happen everywhere and all at once in 2012 / 2013</a:t>
            </a:r>
          </a:p>
          <a:p>
            <a:pPr eaLnBrk="1" hangingPunct="1"/>
            <a:r>
              <a:rPr lang="en-US">
                <a:latin typeface="Calibri" charset="0"/>
              </a:rPr>
              <a:t>Some economies have been very active in terms of IPv6 deployment</a:t>
            </a:r>
          </a:p>
          <a:p>
            <a:pPr eaLnBrk="1" hangingPunct="1"/>
            <a:r>
              <a:rPr lang="en-US">
                <a:latin typeface="Calibri" charset="0"/>
              </a:rPr>
              <a:t>So lets look at this on a country-by-country basis…</a:t>
            </a:r>
          </a:p>
        </p:txBody>
      </p:sp>
    </p:spTree>
    <p:extLst>
      <p:ext uri="{BB962C8B-B14F-4D97-AF65-F5344CB8AC3E}">
        <p14:creationId xmlns:p14="http://schemas.microsoft.com/office/powerpoint/2010/main" val="16352738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ea typeface="+mj-ea"/>
                <a:cs typeface="+mj-cs"/>
              </a:rPr>
              <a:t>Where is IPv6?</a:t>
            </a:r>
            <a:br>
              <a:rPr lang="en-US" dirty="0" smtClean="0">
                <a:ea typeface="+mj-ea"/>
                <a:cs typeface="+mj-cs"/>
              </a:rPr>
            </a:br>
            <a:r>
              <a:rPr lang="en-US" dirty="0">
                <a:ea typeface="+mj-ea"/>
                <a:cs typeface="+mj-cs"/>
              </a:rPr>
              <a:t>T</a:t>
            </a:r>
            <a:r>
              <a:rPr lang="en-US" dirty="0" smtClean="0">
                <a:ea typeface="+mj-ea"/>
                <a:cs typeface="+mj-cs"/>
              </a:rPr>
              <a:t>he National Top 20 – Then and Now</a:t>
            </a:r>
            <a:endParaRPr lang="en-US" dirty="0">
              <a:ea typeface="+mj-ea"/>
              <a:cs typeface="+mj-cs"/>
            </a:endParaRPr>
          </a:p>
        </p:txBody>
      </p:sp>
      <p:sp>
        <p:nvSpPr>
          <p:cNvPr id="3" name="Content Placeholder 2"/>
          <p:cNvSpPr>
            <a:spLocks noGrp="1"/>
          </p:cNvSpPr>
          <p:nvPr>
            <p:ph idx="1"/>
          </p:nvPr>
        </p:nvSpPr>
        <p:spPr>
          <a:xfrm>
            <a:off x="457200" y="1516063"/>
            <a:ext cx="4194175" cy="4408487"/>
          </a:xfrm>
        </p:spPr>
        <p:txBody>
          <a:bodyPr rtlCol="0">
            <a:normAutofit/>
          </a:bodyPr>
          <a:lstStyle/>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2012  </a:t>
            </a:r>
          </a:p>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Rank</a:t>
            </a:r>
            <a:r>
              <a:rPr lang="en-US" sz="1000" dirty="0">
                <a:solidFill>
                  <a:srgbClr val="000000"/>
                </a:solidFill>
                <a:ea typeface="Verdana"/>
                <a:cs typeface="Verdana"/>
              </a:rPr>
              <a:t> </a:t>
            </a:r>
            <a:r>
              <a:rPr lang="en-US" sz="1000" dirty="0" smtClean="0">
                <a:solidFill>
                  <a:srgbClr val="000000"/>
                </a:solidFill>
                <a:ea typeface="Verdana"/>
                <a:cs typeface="Verdana"/>
              </a:rPr>
              <a:t>  </a:t>
            </a:r>
            <a:r>
              <a:rPr lang="en-US" sz="1000" b="1" dirty="0" smtClean="0">
                <a:solidFill>
                  <a:srgbClr val="000000"/>
                </a:solidFill>
                <a:ea typeface="Verdana"/>
                <a:cs typeface="Verdana"/>
              </a:rPr>
              <a:t>Economy</a:t>
            </a:r>
            <a:r>
              <a:rPr lang="en-US" sz="1000" dirty="0">
                <a:solidFill>
                  <a:srgbClr val="000000"/>
                </a:solidFill>
                <a:ea typeface="Verdana"/>
                <a:cs typeface="Verdana"/>
              </a:rPr>
              <a:t> </a:t>
            </a:r>
            <a:r>
              <a:rPr lang="en-US" sz="1000" dirty="0" smtClean="0">
                <a:solidFill>
                  <a:srgbClr val="000000"/>
                </a:solidFill>
                <a:ea typeface="Verdana"/>
                <a:cs typeface="Verdana"/>
              </a:rPr>
              <a:t>      </a:t>
            </a:r>
            <a:r>
              <a:rPr lang="en-US" sz="1000" b="1" dirty="0" smtClean="0">
                <a:solidFill>
                  <a:srgbClr val="000000"/>
                </a:solidFill>
                <a:ea typeface="Verdana"/>
                <a:cs typeface="Verdana"/>
              </a:rPr>
              <a:t>% of Internet Users</a:t>
            </a:r>
            <a:r>
              <a:rPr lang="en-US" sz="1000" dirty="0" smtClean="0">
                <a:solidFill>
                  <a:srgbClr val="000000"/>
                </a:solidFill>
                <a:ea typeface="Verdana"/>
                <a:cs typeface="Verdana"/>
              </a:rPr>
              <a:t>	</a:t>
            </a:r>
            <a:r>
              <a:rPr lang="en-US" sz="1000" b="1" dirty="0" smtClean="0">
                <a:solidFill>
                  <a:srgbClr val="000000"/>
                </a:solidFill>
                <a:ea typeface="Verdana"/>
                <a:cs typeface="Verdana"/>
              </a:rPr>
              <a:t>   </a:t>
            </a:r>
          </a:p>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 		  # of IPv6 Users (</a:t>
            </a:r>
            <a:r>
              <a:rPr lang="en-US" sz="1000" b="1" dirty="0" err="1" smtClean="0">
                <a:solidFill>
                  <a:srgbClr val="000000"/>
                </a:solidFill>
                <a:ea typeface="Verdana"/>
                <a:cs typeface="Verdana"/>
              </a:rPr>
              <a:t>est</a:t>
            </a:r>
            <a:r>
              <a:rPr lang="en-US" sz="1000" b="1" dirty="0" smtClean="0">
                <a:solidFill>
                  <a:srgbClr val="000000"/>
                </a:solidFill>
                <a:ea typeface="Verdana"/>
                <a:cs typeface="Verdana"/>
              </a:rPr>
              <a:t>)</a:t>
            </a:r>
            <a:endParaRPr lang="en-US" sz="1000" dirty="0" smtClean="0">
              <a:solidFill>
                <a:srgbClr val="000000"/>
              </a:solidFill>
              <a:ea typeface="Verdana"/>
              <a:cs typeface="Verdana"/>
            </a:endParaRP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1     Romania	             7.40%	        641,389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2     France	             4.03% 	     2,013,920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3     Luxembourg</a:t>
            </a:r>
            <a:r>
              <a:rPr lang="en-US" sz="1000" dirty="0">
                <a:solidFill>
                  <a:srgbClr val="000000"/>
                </a:solidFill>
                <a:ea typeface="Verdana"/>
                <a:cs typeface="Verdana"/>
              </a:rPr>
              <a:t> </a:t>
            </a:r>
            <a:r>
              <a:rPr lang="en-US" sz="1000" dirty="0" smtClean="0">
                <a:solidFill>
                  <a:srgbClr val="000000"/>
                </a:solidFill>
                <a:ea typeface="Verdana"/>
                <a:cs typeface="Verdana"/>
              </a:rPr>
              <a:t>         2.59%	          12,049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4     Japan	             1.75%	     1,766,799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5     Slovenia	             1.07%	          15,175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6</a:t>
            </a:r>
            <a:r>
              <a:rPr lang="en-US" sz="1000" dirty="0">
                <a:solidFill>
                  <a:srgbClr val="000000"/>
                </a:solidFill>
                <a:ea typeface="Verdana"/>
                <a:cs typeface="Verdana"/>
              </a:rPr>
              <a:t> </a:t>
            </a:r>
            <a:r>
              <a:rPr lang="en-US" sz="1000" dirty="0" smtClean="0">
                <a:solidFill>
                  <a:srgbClr val="000000"/>
                </a:solidFill>
                <a:ea typeface="Verdana"/>
                <a:cs typeface="Verdana"/>
              </a:rPr>
              <a:t>    United States         1.01%	     2,500,684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7</a:t>
            </a:r>
            <a:r>
              <a:rPr lang="en-US" sz="1000" dirty="0">
                <a:solidFill>
                  <a:srgbClr val="000000"/>
                </a:solidFill>
                <a:ea typeface="Verdana"/>
                <a:cs typeface="Verdana"/>
              </a:rPr>
              <a:t> </a:t>
            </a:r>
            <a:r>
              <a:rPr lang="en-US" sz="1000" dirty="0" smtClean="0">
                <a:solidFill>
                  <a:srgbClr val="000000"/>
                </a:solidFill>
                <a:ea typeface="Verdana"/>
                <a:cs typeface="Verdana"/>
              </a:rPr>
              <a:t>    China	              1.01%	     5,209,030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8</a:t>
            </a:r>
            <a:r>
              <a:rPr lang="en-US" sz="1000" dirty="0">
                <a:solidFill>
                  <a:srgbClr val="000000"/>
                </a:solidFill>
                <a:ea typeface="Verdana"/>
                <a:cs typeface="Verdana"/>
              </a:rPr>
              <a:t> </a:t>
            </a:r>
            <a:r>
              <a:rPr lang="en-US" sz="1000" dirty="0" smtClean="0">
                <a:solidFill>
                  <a:srgbClr val="000000"/>
                </a:solidFill>
                <a:ea typeface="Verdana"/>
                <a:cs typeface="Verdana"/>
              </a:rPr>
              <a:t>    Croatia	              0.85%	          22,551</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9</a:t>
            </a:r>
            <a:r>
              <a:rPr lang="en-US" sz="1000" dirty="0">
                <a:solidFill>
                  <a:srgbClr val="000000"/>
                </a:solidFill>
                <a:ea typeface="Verdana"/>
                <a:cs typeface="Verdana"/>
              </a:rPr>
              <a:t> </a:t>
            </a:r>
            <a:r>
              <a:rPr lang="en-US" sz="1000" dirty="0" smtClean="0">
                <a:solidFill>
                  <a:srgbClr val="000000"/>
                </a:solidFill>
                <a:ea typeface="Verdana"/>
                <a:cs typeface="Verdana"/>
              </a:rPr>
              <a:t>    Switzerland</a:t>
            </a:r>
            <a:r>
              <a:rPr lang="en-US" sz="1000" dirty="0">
                <a:solidFill>
                  <a:srgbClr val="000000"/>
                </a:solidFill>
                <a:ea typeface="Verdana"/>
                <a:cs typeface="Verdana"/>
              </a:rPr>
              <a:t> </a:t>
            </a:r>
            <a:r>
              <a:rPr lang="en-US" sz="1000" dirty="0" smtClean="0">
                <a:solidFill>
                  <a:srgbClr val="000000"/>
                </a:solidFill>
                <a:ea typeface="Verdana"/>
                <a:cs typeface="Verdana"/>
              </a:rPr>
              <a:t>           0.80%	          51,575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10     Lithuania	              0.66%	          13,845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11     Czech Republic      0.55%	          39,694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12     Norway	              0.51%	          23,333</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13     Slovakia	              0.44%	          19,112</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14     Russian Fed.          0.39%	        238,576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15     Germany	              0.32%	        217,494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16     Hungary	              0.31%	          19,896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17     Portugal	              0.30%	          16,406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18     Netherlands</a:t>
            </a:r>
            <a:r>
              <a:rPr lang="en-US" sz="1000" dirty="0">
                <a:solidFill>
                  <a:srgbClr val="000000"/>
                </a:solidFill>
                <a:ea typeface="Verdana"/>
                <a:cs typeface="Verdana"/>
              </a:rPr>
              <a:t> </a:t>
            </a:r>
            <a:r>
              <a:rPr lang="en-US" sz="1000" dirty="0" smtClean="0">
                <a:solidFill>
                  <a:srgbClr val="000000"/>
                </a:solidFill>
                <a:ea typeface="Verdana"/>
                <a:cs typeface="Verdana"/>
              </a:rPr>
              <a:t>           0.27%	          40,870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19     Australia	              0.25%	          49,425</a:t>
            </a:r>
          </a:p>
          <a:p>
            <a:pPr marL="0" indent="0" eaLnBrk="1" fontAlgn="auto" hangingPunct="1">
              <a:spcBef>
                <a:spcPts val="250"/>
              </a:spcBef>
              <a:spcAft>
                <a:spcPts val="0"/>
              </a:spcAft>
              <a:buFont typeface="Arial" charset="0"/>
              <a:buNone/>
              <a:defRPr/>
            </a:pPr>
            <a:r>
              <a:rPr lang="en-US" sz="1000" dirty="0" smtClean="0">
                <a:solidFill>
                  <a:srgbClr val="000000"/>
                </a:solidFill>
                <a:ea typeface="Verdana"/>
                <a:cs typeface="Verdana"/>
              </a:rPr>
              <a:t>20     Taiwan	              0.24%	          38,843</a:t>
            </a:r>
            <a:endParaRPr lang="en-US" sz="1000" dirty="0" smtClean="0">
              <a:ea typeface="+mn-ea"/>
              <a:cs typeface="+mn-cs"/>
            </a:endParaRPr>
          </a:p>
        </p:txBody>
      </p:sp>
      <p:sp>
        <p:nvSpPr>
          <p:cNvPr id="4" name="Rectangle 3"/>
          <p:cNvSpPr/>
          <p:nvPr/>
        </p:nvSpPr>
        <p:spPr>
          <a:xfrm>
            <a:off x="4473575" y="1516063"/>
            <a:ext cx="4572000" cy="4337050"/>
          </a:xfrm>
          <a:prstGeom prst="rect">
            <a:avLst/>
          </a:prstGeom>
        </p:spPr>
        <p:txBody>
          <a:bodyPr>
            <a:spAutoFit/>
          </a:bodyPr>
          <a:lstStyle/>
          <a:p>
            <a:pPr fontAlgn="auto">
              <a:spcBef>
                <a:spcPts val="250"/>
              </a:spcBef>
              <a:spcAft>
                <a:spcPts val="0"/>
              </a:spcAft>
              <a:defRPr/>
            </a:pPr>
            <a:r>
              <a:rPr lang="en-US" sz="1000" b="1" dirty="0">
                <a:latin typeface="+mn-lt"/>
                <a:ea typeface="+mn-ea"/>
                <a:cs typeface="+mn-cs"/>
              </a:rPr>
              <a:t>2013  </a:t>
            </a:r>
          </a:p>
          <a:p>
            <a:pPr fontAlgn="auto">
              <a:spcBef>
                <a:spcPts val="250"/>
              </a:spcBef>
              <a:spcAft>
                <a:spcPts val="0"/>
              </a:spcAft>
              <a:defRPr/>
            </a:pPr>
            <a:r>
              <a:rPr lang="en-US" sz="1000" b="1" dirty="0" smtClean="0">
                <a:latin typeface="+mn-lt"/>
                <a:ea typeface="+mn-ea"/>
                <a:cs typeface="+mn-cs"/>
              </a:rPr>
              <a:t>Rank</a:t>
            </a:r>
            <a:r>
              <a:rPr lang="en-US" sz="1000" dirty="0">
                <a:latin typeface="+mn-lt"/>
                <a:ea typeface="+mn-ea"/>
                <a:cs typeface="+mn-cs"/>
              </a:rPr>
              <a:t> </a:t>
            </a:r>
            <a:r>
              <a:rPr lang="en-US" sz="1000" dirty="0" smtClean="0">
                <a:latin typeface="+mn-lt"/>
                <a:ea typeface="+mn-ea"/>
                <a:cs typeface="+mn-cs"/>
              </a:rPr>
              <a:t> </a:t>
            </a:r>
            <a:r>
              <a:rPr lang="en-US" sz="1000" b="1" dirty="0" smtClean="0">
                <a:latin typeface="+mn-lt"/>
                <a:ea typeface="+mn-ea"/>
                <a:cs typeface="+mn-cs"/>
              </a:rPr>
              <a:t>Economy</a:t>
            </a:r>
            <a:r>
              <a:rPr lang="en-US" sz="1000" dirty="0">
                <a:latin typeface="+mn-lt"/>
                <a:ea typeface="+mn-ea"/>
                <a:cs typeface="+mn-cs"/>
              </a:rPr>
              <a:t> </a:t>
            </a:r>
            <a:r>
              <a:rPr lang="en-US" sz="1000" dirty="0" smtClean="0">
                <a:latin typeface="+mn-lt"/>
                <a:ea typeface="+mn-ea"/>
                <a:cs typeface="+mn-cs"/>
              </a:rPr>
              <a:t> </a:t>
            </a:r>
            <a:r>
              <a:rPr lang="en-US" sz="1000" b="1" dirty="0" smtClean="0">
                <a:latin typeface="+mn-lt"/>
                <a:ea typeface="+mn-ea"/>
                <a:cs typeface="+mn-cs"/>
              </a:rPr>
              <a:t>% </a:t>
            </a:r>
            <a:r>
              <a:rPr lang="en-US" sz="1000" b="1" dirty="0">
                <a:latin typeface="+mn-lt"/>
                <a:ea typeface="+mn-ea"/>
                <a:cs typeface="+mn-cs"/>
              </a:rPr>
              <a:t>of Internet Users</a:t>
            </a:r>
          </a:p>
          <a:p>
            <a:pPr fontAlgn="auto">
              <a:spcBef>
                <a:spcPts val="250"/>
              </a:spcBef>
              <a:spcAft>
                <a:spcPts val="0"/>
              </a:spcAft>
              <a:defRPr/>
            </a:pPr>
            <a:r>
              <a:rPr lang="en-US" sz="1000" b="1" dirty="0">
                <a:latin typeface="+mn-lt"/>
                <a:ea typeface="+mn-ea"/>
                <a:cs typeface="+mn-cs"/>
              </a:rPr>
              <a:t>			</a:t>
            </a:r>
            <a:r>
              <a:rPr lang="en-US" sz="1000" b="1" dirty="0" smtClean="0">
                <a:latin typeface="+mn-lt"/>
                <a:ea typeface="+mn-ea"/>
                <a:cs typeface="+mn-cs"/>
              </a:rPr>
              <a:t># </a:t>
            </a:r>
            <a:r>
              <a:rPr lang="en-US" sz="1000" b="1" dirty="0">
                <a:latin typeface="+mn-lt"/>
                <a:ea typeface="+mn-ea"/>
                <a:cs typeface="+mn-cs"/>
              </a:rPr>
              <a:t>of IPv6 Users (</a:t>
            </a:r>
            <a:r>
              <a:rPr lang="en-US" sz="1000" b="1" dirty="0" err="1">
                <a:latin typeface="+mn-lt"/>
                <a:ea typeface="+mn-ea"/>
                <a:cs typeface="+mn-cs"/>
              </a:rPr>
              <a:t>est</a:t>
            </a:r>
            <a:r>
              <a:rPr lang="en-US" sz="1000" b="1" dirty="0">
                <a:latin typeface="+mn-lt"/>
                <a:ea typeface="+mn-ea"/>
                <a:cs typeface="+mn-cs"/>
              </a:rPr>
              <a:t>)</a:t>
            </a:r>
            <a:endParaRPr lang="en-US" sz="1000" dirty="0">
              <a:latin typeface="+mn-lt"/>
              <a:ea typeface="+mn-ea"/>
              <a:cs typeface="+mn-cs"/>
            </a:endParaRPr>
          </a:p>
          <a:p>
            <a:pPr fontAlgn="auto">
              <a:spcBef>
                <a:spcPts val="250"/>
              </a:spcBef>
              <a:spcAft>
                <a:spcPts val="0"/>
              </a:spcAft>
              <a:defRPr/>
            </a:pPr>
            <a:r>
              <a:rPr lang="en-US" sz="1000" dirty="0" smtClean="0">
                <a:latin typeface="+mn-lt"/>
                <a:ea typeface="+mn-ea"/>
                <a:cs typeface="+mn-cs"/>
              </a:rPr>
              <a:t> 1</a:t>
            </a:r>
            <a:r>
              <a:rPr lang="en-US" sz="1000" dirty="0">
                <a:latin typeface="+mn-lt"/>
                <a:ea typeface="+mn-ea"/>
                <a:cs typeface="+mn-cs"/>
              </a:rPr>
              <a:t> </a:t>
            </a:r>
            <a:r>
              <a:rPr lang="en-US" sz="1000" dirty="0" smtClean="0">
                <a:latin typeface="+mn-lt"/>
                <a:ea typeface="+mn-ea"/>
                <a:cs typeface="+mn-cs"/>
              </a:rPr>
              <a:t>    Romania</a:t>
            </a:r>
            <a:r>
              <a:rPr lang="en-US" sz="1000" dirty="0">
                <a:latin typeface="+mn-lt"/>
                <a:ea typeface="+mn-ea"/>
                <a:cs typeface="+mn-cs"/>
              </a:rPr>
              <a:t>	</a:t>
            </a:r>
            <a:r>
              <a:rPr lang="en-US" sz="1000" dirty="0" smtClean="0">
                <a:latin typeface="+mn-lt"/>
                <a:ea typeface="+mn-ea"/>
                <a:cs typeface="+mn-cs"/>
              </a:rPr>
              <a:t>              10.84</a:t>
            </a:r>
            <a:r>
              <a:rPr lang="en-US" sz="1000" dirty="0">
                <a:latin typeface="+mn-lt"/>
                <a:ea typeface="+mn-ea"/>
                <a:cs typeface="+mn-cs"/>
              </a:rPr>
              <a:t>%	1,053,237</a:t>
            </a:r>
          </a:p>
          <a:p>
            <a:pPr fontAlgn="auto">
              <a:spcBef>
                <a:spcPts val="250"/>
              </a:spcBef>
              <a:spcAft>
                <a:spcPts val="0"/>
              </a:spcAft>
              <a:defRPr/>
            </a:pPr>
            <a:r>
              <a:rPr lang="en-US" sz="1000" dirty="0" smtClean="0">
                <a:latin typeface="+mn-lt"/>
                <a:ea typeface="+mn-ea"/>
                <a:cs typeface="+mn-cs"/>
              </a:rPr>
              <a:t> 2</a:t>
            </a:r>
            <a:r>
              <a:rPr lang="en-US" sz="1000" dirty="0">
                <a:latin typeface="+mn-lt"/>
                <a:ea typeface="+mn-ea"/>
                <a:cs typeface="+mn-cs"/>
              </a:rPr>
              <a:t> </a:t>
            </a:r>
            <a:r>
              <a:rPr lang="en-US" sz="1000" dirty="0" smtClean="0">
                <a:latin typeface="+mn-lt"/>
                <a:ea typeface="+mn-ea"/>
                <a:cs typeface="+mn-cs"/>
              </a:rPr>
              <a:t>    Switzerland</a:t>
            </a:r>
            <a:r>
              <a:rPr lang="en-US" sz="1000" dirty="0">
                <a:latin typeface="+mn-lt"/>
                <a:ea typeface="+mn-ea"/>
                <a:cs typeface="+mn-cs"/>
              </a:rPr>
              <a:t> </a:t>
            </a:r>
            <a:r>
              <a:rPr lang="en-US" sz="1000" dirty="0" smtClean="0">
                <a:latin typeface="+mn-lt"/>
                <a:ea typeface="+mn-ea"/>
                <a:cs typeface="+mn-cs"/>
              </a:rPr>
              <a:t>             10.72</a:t>
            </a:r>
            <a:r>
              <a:rPr lang="en-US" sz="1000" dirty="0">
                <a:latin typeface="+mn-lt"/>
                <a:ea typeface="+mn-ea"/>
                <a:cs typeface="+mn-cs"/>
              </a:rPr>
              <a:t>%	   700,777</a:t>
            </a:r>
          </a:p>
          <a:p>
            <a:pPr fontAlgn="auto">
              <a:spcBef>
                <a:spcPts val="250"/>
              </a:spcBef>
              <a:spcAft>
                <a:spcPts val="0"/>
              </a:spcAft>
              <a:defRPr/>
            </a:pPr>
            <a:r>
              <a:rPr lang="en-US" sz="1000" dirty="0" smtClean="0">
                <a:latin typeface="+mn-lt"/>
                <a:ea typeface="+mn-ea"/>
                <a:cs typeface="+mn-cs"/>
              </a:rPr>
              <a:t> 3</a:t>
            </a:r>
            <a:r>
              <a:rPr lang="en-US" sz="1000" dirty="0">
                <a:latin typeface="+mn-lt"/>
                <a:ea typeface="+mn-ea"/>
                <a:cs typeface="+mn-cs"/>
              </a:rPr>
              <a:t> </a:t>
            </a:r>
            <a:r>
              <a:rPr lang="en-US" sz="1000" dirty="0" smtClean="0">
                <a:latin typeface="+mn-lt"/>
                <a:ea typeface="+mn-ea"/>
                <a:cs typeface="+mn-cs"/>
              </a:rPr>
              <a:t>    Luxembourg</a:t>
            </a:r>
            <a:r>
              <a:rPr lang="en-US" sz="1000" dirty="0">
                <a:latin typeface="+mn-lt"/>
                <a:ea typeface="+mn-ea"/>
                <a:cs typeface="+mn-cs"/>
              </a:rPr>
              <a:t> </a:t>
            </a:r>
            <a:r>
              <a:rPr lang="en-US" sz="1000" dirty="0" smtClean="0">
                <a:latin typeface="+mn-lt"/>
                <a:ea typeface="+mn-ea"/>
                <a:cs typeface="+mn-cs"/>
              </a:rPr>
              <a:t>              6.96</a:t>
            </a:r>
            <a:r>
              <a:rPr lang="en-US" sz="1000" dirty="0">
                <a:latin typeface="+mn-lt"/>
                <a:ea typeface="+mn-ea"/>
                <a:cs typeface="+mn-cs"/>
              </a:rPr>
              <a:t>%	     32,535</a:t>
            </a:r>
          </a:p>
          <a:p>
            <a:pPr fontAlgn="auto">
              <a:spcBef>
                <a:spcPts val="250"/>
              </a:spcBef>
              <a:spcAft>
                <a:spcPts val="0"/>
              </a:spcAft>
              <a:defRPr/>
            </a:pPr>
            <a:r>
              <a:rPr lang="en-US" sz="1000" dirty="0" smtClean="0">
                <a:latin typeface="+mn-lt"/>
                <a:ea typeface="+mn-ea"/>
                <a:cs typeface="+mn-cs"/>
              </a:rPr>
              <a:t> 4</a:t>
            </a:r>
            <a:r>
              <a:rPr lang="en-US" sz="1000" dirty="0">
                <a:latin typeface="+mn-lt"/>
                <a:ea typeface="+mn-ea"/>
                <a:cs typeface="+mn-cs"/>
              </a:rPr>
              <a:t> </a:t>
            </a:r>
            <a:r>
              <a:rPr lang="en-US" sz="1000" dirty="0" smtClean="0">
                <a:latin typeface="+mn-lt"/>
                <a:ea typeface="+mn-ea"/>
                <a:cs typeface="+mn-cs"/>
              </a:rPr>
              <a:t>    France</a:t>
            </a:r>
            <a:r>
              <a:rPr lang="en-US" sz="1000" dirty="0">
                <a:latin typeface="+mn-lt"/>
                <a:ea typeface="+mn-ea"/>
                <a:cs typeface="+mn-cs"/>
              </a:rPr>
              <a:t>	</a:t>
            </a:r>
            <a:r>
              <a:rPr lang="en-US" sz="1000" dirty="0" smtClean="0">
                <a:latin typeface="+mn-lt"/>
                <a:ea typeface="+mn-ea"/>
                <a:cs typeface="+mn-cs"/>
              </a:rPr>
              <a:t>                 5.46</a:t>
            </a:r>
            <a:r>
              <a:rPr lang="en-US" sz="1000" dirty="0">
                <a:latin typeface="+mn-lt"/>
                <a:ea typeface="+mn-ea"/>
                <a:cs typeface="+mn-cs"/>
              </a:rPr>
              <a:t>%	2,824,465</a:t>
            </a:r>
          </a:p>
          <a:p>
            <a:pPr fontAlgn="auto">
              <a:spcBef>
                <a:spcPts val="250"/>
              </a:spcBef>
              <a:spcAft>
                <a:spcPts val="0"/>
              </a:spcAft>
              <a:defRPr/>
            </a:pPr>
            <a:r>
              <a:rPr lang="en-US" sz="1000" dirty="0" smtClean="0">
                <a:latin typeface="+mn-lt"/>
                <a:ea typeface="+mn-ea"/>
                <a:cs typeface="+mn-cs"/>
              </a:rPr>
              <a:t> 5</a:t>
            </a:r>
            <a:r>
              <a:rPr lang="en-US" sz="1000" dirty="0">
                <a:latin typeface="+mn-lt"/>
                <a:ea typeface="+mn-ea"/>
                <a:cs typeface="+mn-cs"/>
              </a:rPr>
              <a:t> </a:t>
            </a:r>
            <a:r>
              <a:rPr lang="en-US" sz="1000" dirty="0" smtClean="0">
                <a:latin typeface="+mn-lt"/>
                <a:ea typeface="+mn-ea"/>
                <a:cs typeface="+mn-cs"/>
              </a:rPr>
              <a:t>    Belgium</a:t>
            </a:r>
            <a:r>
              <a:rPr lang="en-US" sz="1000" dirty="0">
                <a:latin typeface="+mn-lt"/>
                <a:ea typeface="+mn-ea"/>
                <a:cs typeface="+mn-cs"/>
              </a:rPr>
              <a:t>	</a:t>
            </a:r>
            <a:r>
              <a:rPr lang="en-US" sz="1000" dirty="0" smtClean="0">
                <a:latin typeface="+mn-lt"/>
                <a:ea typeface="+mn-ea"/>
                <a:cs typeface="+mn-cs"/>
              </a:rPr>
              <a:t>                 4.17</a:t>
            </a:r>
            <a:r>
              <a:rPr lang="en-US" sz="1000" dirty="0">
                <a:latin typeface="+mn-lt"/>
                <a:ea typeface="+mn-ea"/>
                <a:cs typeface="+mn-cs"/>
              </a:rPr>
              <a:t>%	   339,651</a:t>
            </a:r>
          </a:p>
          <a:p>
            <a:pPr fontAlgn="auto">
              <a:spcBef>
                <a:spcPts val="250"/>
              </a:spcBef>
              <a:spcAft>
                <a:spcPts val="0"/>
              </a:spcAft>
              <a:defRPr/>
            </a:pPr>
            <a:r>
              <a:rPr lang="en-US" sz="1000" dirty="0" smtClean="0">
                <a:latin typeface="+mn-lt"/>
                <a:ea typeface="+mn-ea"/>
                <a:cs typeface="+mn-cs"/>
              </a:rPr>
              <a:t> 6</a:t>
            </a:r>
            <a:r>
              <a:rPr lang="en-US" sz="1000" dirty="0">
                <a:latin typeface="+mn-lt"/>
                <a:ea typeface="+mn-ea"/>
                <a:cs typeface="+mn-cs"/>
              </a:rPr>
              <a:t> </a:t>
            </a:r>
            <a:r>
              <a:rPr lang="en-US" sz="1000" dirty="0" smtClean="0">
                <a:latin typeface="+mn-lt"/>
                <a:ea typeface="+mn-ea"/>
                <a:cs typeface="+mn-cs"/>
              </a:rPr>
              <a:t>    Japan</a:t>
            </a:r>
            <a:r>
              <a:rPr lang="en-US" sz="1000" dirty="0">
                <a:latin typeface="+mn-lt"/>
                <a:ea typeface="+mn-ea"/>
                <a:cs typeface="+mn-cs"/>
              </a:rPr>
              <a:t>	</a:t>
            </a:r>
            <a:r>
              <a:rPr lang="en-US" sz="1000" dirty="0" smtClean="0">
                <a:latin typeface="+mn-lt"/>
                <a:ea typeface="+mn-ea"/>
                <a:cs typeface="+mn-cs"/>
              </a:rPr>
              <a:t>                 4.13</a:t>
            </a:r>
            <a:r>
              <a:rPr lang="en-US" sz="1000" dirty="0">
                <a:latin typeface="+mn-lt"/>
                <a:ea typeface="+mn-ea"/>
                <a:cs typeface="+mn-cs"/>
              </a:rPr>
              <a:t>%	4,137,476</a:t>
            </a:r>
          </a:p>
          <a:p>
            <a:pPr fontAlgn="auto">
              <a:spcBef>
                <a:spcPts val="250"/>
              </a:spcBef>
              <a:spcAft>
                <a:spcPts val="0"/>
              </a:spcAft>
              <a:defRPr/>
            </a:pPr>
            <a:r>
              <a:rPr lang="en-US" sz="1000" dirty="0" smtClean="0">
                <a:latin typeface="+mn-lt"/>
                <a:ea typeface="+mn-ea"/>
                <a:cs typeface="+mn-cs"/>
              </a:rPr>
              <a:t> 7</a:t>
            </a:r>
            <a:r>
              <a:rPr lang="en-US" sz="1000" dirty="0">
                <a:latin typeface="+mn-lt"/>
                <a:ea typeface="+mn-ea"/>
                <a:cs typeface="+mn-cs"/>
              </a:rPr>
              <a:t> </a:t>
            </a:r>
            <a:r>
              <a:rPr lang="en-US" sz="1000" dirty="0" smtClean="0">
                <a:latin typeface="+mn-lt"/>
                <a:ea typeface="+mn-ea"/>
                <a:cs typeface="+mn-cs"/>
              </a:rPr>
              <a:t>    Germany</a:t>
            </a:r>
            <a:r>
              <a:rPr lang="en-US" sz="1000" dirty="0">
                <a:latin typeface="+mn-lt"/>
                <a:ea typeface="+mn-ea"/>
                <a:cs typeface="+mn-cs"/>
              </a:rPr>
              <a:t>	</a:t>
            </a:r>
            <a:r>
              <a:rPr lang="en-US" sz="1000" dirty="0" smtClean="0">
                <a:latin typeface="+mn-lt"/>
                <a:ea typeface="+mn-ea"/>
                <a:cs typeface="+mn-cs"/>
              </a:rPr>
              <a:t>                 3.24</a:t>
            </a:r>
            <a:r>
              <a:rPr lang="en-US" sz="1000" dirty="0">
                <a:latin typeface="+mn-lt"/>
                <a:ea typeface="+mn-ea"/>
                <a:cs typeface="+mn-cs"/>
              </a:rPr>
              <a:t>%	2,212,062</a:t>
            </a:r>
          </a:p>
          <a:p>
            <a:pPr fontAlgn="auto">
              <a:spcBef>
                <a:spcPts val="250"/>
              </a:spcBef>
              <a:spcAft>
                <a:spcPts val="0"/>
              </a:spcAft>
              <a:defRPr/>
            </a:pPr>
            <a:r>
              <a:rPr lang="en-US" sz="1000" dirty="0" smtClean="0">
                <a:latin typeface="+mn-lt"/>
                <a:ea typeface="+mn-ea"/>
                <a:cs typeface="+mn-cs"/>
              </a:rPr>
              <a:t> 8</a:t>
            </a:r>
            <a:r>
              <a:rPr lang="en-US" sz="1000" dirty="0">
                <a:latin typeface="+mn-lt"/>
                <a:ea typeface="+mn-ea"/>
                <a:cs typeface="+mn-cs"/>
              </a:rPr>
              <a:t> </a:t>
            </a:r>
            <a:r>
              <a:rPr lang="en-US" sz="1000" dirty="0" smtClean="0">
                <a:latin typeface="+mn-lt"/>
                <a:ea typeface="+mn-ea"/>
                <a:cs typeface="+mn-cs"/>
              </a:rPr>
              <a:t>    United States             2.72</a:t>
            </a:r>
            <a:r>
              <a:rPr lang="en-US" sz="1000" dirty="0">
                <a:latin typeface="+mn-lt"/>
                <a:ea typeface="+mn-ea"/>
                <a:cs typeface="+mn-cs"/>
              </a:rPr>
              <a:t>%	6,768,264</a:t>
            </a:r>
          </a:p>
          <a:p>
            <a:pPr fontAlgn="auto">
              <a:spcBef>
                <a:spcPts val="250"/>
              </a:spcBef>
              <a:spcAft>
                <a:spcPts val="0"/>
              </a:spcAft>
              <a:defRPr/>
            </a:pPr>
            <a:r>
              <a:rPr lang="en-US" sz="1000" dirty="0" smtClean="0">
                <a:latin typeface="+mn-lt"/>
                <a:ea typeface="+mn-ea"/>
                <a:cs typeface="+mn-cs"/>
              </a:rPr>
              <a:t> 9</a:t>
            </a:r>
            <a:r>
              <a:rPr lang="en-US" sz="1000" dirty="0">
                <a:latin typeface="+mn-lt"/>
                <a:ea typeface="+mn-ea"/>
                <a:cs typeface="+mn-cs"/>
              </a:rPr>
              <a:t> </a:t>
            </a:r>
            <a:r>
              <a:rPr lang="en-US" sz="1000" dirty="0" smtClean="0">
                <a:latin typeface="+mn-lt"/>
                <a:ea typeface="+mn-ea"/>
                <a:cs typeface="+mn-cs"/>
              </a:rPr>
              <a:t>    Peru</a:t>
            </a:r>
            <a:r>
              <a:rPr lang="en-US" sz="1000" dirty="0">
                <a:latin typeface="+mn-lt"/>
                <a:ea typeface="+mn-ea"/>
                <a:cs typeface="+mn-cs"/>
              </a:rPr>
              <a:t>	</a:t>
            </a:r>
            <a:r>
              <a:rPr lang="en-US" sz="1000" dirty="0" smtClean="0">
                <a:latin typeface="+mn-lt"/>
                <a:ea typeface="+mn-ea"/>
                <a:cs typeface="+mn-cs"/>
              </a:rPr>
              <a:t>                 2.42</a:t>
            </a:r>
            <a:r>
              <a:rPr lang="en-US" sz="1000" dirty="0">
                <a:latin typeface="+mn-lt"/>
                <a:ea typeface="+mn-ea"/>
                <a:cs typeface="+mn-cs"/>
              </a:rPr>
              <a:t>%	   273,370</a:t>
            </a:r>
          </a:p>
          <a:p>
            <a:pPr fontAlgn="auto">
              <a:spcBef>
                <a:spcPts val="250"/>
              </a:spcBef>
              <a:spcAft>
                <a:spcPts val="0"/>
              </a:spcAft>
              <a:defRPr/>
            </a:pPr>
            <a:r>
              <a:rPr lang="en-US" sz="1000" dirty="0" smtClean="0">
                <a:latin typeface="+mn-lt"/>
                <a:ea typeface="+mn-ea"/>
                <a:cs typeface="+mn-cs"/>
              </a:rPr>
              <a:t>10    Czech Republic          2.12</a:t>
            </a:r>
            <a:r>
              <a:rPr lang="en-US" sz="1000" dirty="0">
                <a:latin typeface="+mn-lt"/>
                <a:ea typeface="+mn-ea"/>
                <a:cs typeface="+mn-cs"/>
              </a:rPr>
              <a:t>%	   157,203</a:t>
            </a:r>
          </a:p>
          <a:p>
            <a:pPr fontAlgn="auto">
              <a:spcBef>
                <a:spcPts val="250"/>
              </a:spcBef>
              <a:spcAft>
                <a:spcPts val="0"/>
              </a:spcAft>
              <a:defRPr/>
            </a:pPr>
            <a:r>
              <a:rPr lang="en-US" sz="1000" dirty="0" smtClean="0">
                <a:latin typeface="+mn-lt"/>
                <a:ea typeface="+mn-ea"/>
                <a:cs typeface="+mn-cs"/>
              </a:rPr>
              <a:t>11     Singapore</a:t>
            </a:r>
            <a:r>
              <a:rPr lang="en-US" sz="1000" dirty="0">
                <a:latin typeface="+mn-lt"/>
                <a:ea typeface="+mn-ea"/>
                <a:cs typeface="+mn-cs"/>
              </a:rPr>
              <a:t>	</a:t>
            </a:r>
            <a:r>
              <a:rPr lang="en-US" sz="1000" dirty="0" smtClean="0">
                <a:latin typeface="+mn-lt"/>
                <a:ea typeface="+mn-ea"/>
                <a:cs typeface="+mn-cs"/>
              </a:rPr>
              <a:t>                 1.58</a:t>
            </a:r>
            <a:r>
              <a:rPr lang="en-US" sz="1000" dirty="0">
                <a:latin typeface="+mn-lt"/>
                <a:ea typeface="+mn-ea"/>
                <a:cs typeface="+mn-cs"/>
              </a:rPr>
              <a:t>%	     54,060</a:t>
            </a:r>
          </a:p>
          <a:p>
            <a:pPr fontAlgn="auto">
              <a:spcBef>
                <a:spcPts val="250"/>
              </a:spcBef>
              <a:spcAft>
                <a:spcPts val="0"/>
              </a:spcAft>
              <a:defRPr/>
            </a:pPr>
            <a:r>
              <a:rPr lang="en-US" sz="1000" dirty="0" smtClean="0">
                <a:latin typeface="+mn-lt"/>
                <a:ea typeface="+mn-ea"/>
                <a:cs typeface="+mn-cs"/>
              </a:rPr>
              <a:t>12     Norway</a:t>
            </a:r>
            <a:r>
              <a:rPr lang="en-US" sz="1000" dirty="0">
                <a:latin typeface="+mn-lt"/>
                <a:ea typeface="+mn-ea"/>
                <a:cs typeface="+mn-cs"/>
              </a:rPr>
              <a:t>	</a:t>
            </a:r>
            <a:r>
              <a:rPr lang="en-US" sz="1000" dirty="0" smtClean="0">
                <a:latin typeface="+mn-lt"/>
                <a:ea typeface="+mn-ea"/>
                <a:cs typeface="+mn-cs"/>
              </a:rPr>
              <a:t>                 1.21</a:t>
            </a:r>
            <a:r>
              <a:rPr lang="en-US" sz="1000" dirty="0">
                <a:latin typeface="+mn-lt"/>
                <a:ea typeface="+mn-ea"/>
                <a:cs typeface="+mn-cs"/>
              </a:rPr>
              <a:t>%	     53,677</a:t>
            </a:r>
          </a:p>
          <a:p>
            <a:pPr fontAlgn="auto">
              <a:spcBef>
                <a:spcPts val="250"/>
              </a:spcBef>
              <a:spcAft>
                <a:spcPts val="0"/>
              </a:spcAft>
              <a:defRPr/>
            </a:pPr>
            <a:r>
              <a:rPr lang="en-US" sz="1000" dirty="0" smtClean="0">
                <a:latin typeface="+mn-lt"/>
                <a:ea typeface="+mn-ea"/>
                <a:cs typeface="+mn-cs"/>
              </a:rPr>
              <a:t>13     Slovenia</a:t>
            </a:r>
            <a:r>
              <a:rPr lang="en-US" sz="1000" dirty="0">
                <a:latin typeface="+mn-lt"/>
                <a:ea typeface="+mn-ea"/>
                <a:cs typeface="+mn-cs"/>
              </a:rPr>
              <a:t>	</a:t>
            </a:r>
            <a:r>
              <a:rPr lang="en-US" sz="1000" dirty="0" smtClean="0">
                <a:latin typeface="+mn-lt"/>
                <a:ea typeface="+mn-ea"/>
                <a:cs typeface="+mn-cs"/>
              </a:rPr>
              <a:t>                 0.92</a:t>
            </a:r>
            <a:r>
              <a:rPr lang="en-US" sz="1000" dirty="0">
                <a:latin typeface="+mn-lt"/>
                <a:ea typeface="+mn-ea"/>
                <a:cs typeface="+mn-cs"/>
              </a:rPr>
              <a:t>%	     13,230</a:t>
            </a:r>
          </a:p>
          <a:p>
            <a:pPr fontAlgn="auto">
              <a:spcBef>
                <a:spcPts val="250"/>
              </a:spcBef>
              <a:spcAft>
                <a:spcPts val="0"/>
              </a:spcAft>
              <a:defRPr/>
            </a:pPr>
            <a:r>
              <a:rPr lang="en-US" sz="1000" dirty="0" smtClean="0">
                <a:latin typeface="+mn-lt"/>
                <a:ea typeface="+mn-ea"/>
                <a:cs typeface="+mn-cs"/>
              </a:rPr>
              <a:t>14     China</a:t>
            </a:r>
            <a:r>
              <a:rPr lang="en-US" sz="1000" dirty="0">
                <a:latin typeface="+mn-lt"/>
                <a:ea typeface="+mn-ea"/>
                <a:cs typeface="+mn-cs"/>
              </a:rPr>
              <a:t>	</a:t>
            </a:r>
            <a:r>
              <a:rPr lang="en-US" sz="1000" dirty="0" smtClean="0">
                <a:latin typeface="+mn-lt"/>
                <a:ea typeface="+mn-ea"/>
                <a:cs typeface="+mn-cs"/>
              </a:rPr>
              <a:t>                 0.90</a:t>
            </a:r>
            <a:r>
              <a:rPr lang="en-US" sz="1000" dirty="0">
                <a:latin typeface="+mn-lt"/>
                <a:ea typeface="+mn-ea"/>
                <a:cs typeface="+mn-cs"/>
              </a:rPr>
              <a:t>%	4,651,953</a:t>
            </a:r>
          </a:p>
          <a:p>
            <a:pPr fontAlgn="auto">
              <a:spcBef>
                <a:spcPts val="250"/>
              </a:spcBef>
              <a:spcAft>
                <a:spcPts val="0"/>
              </a:spcAft>
              <a:defRPr/>
            </a:pPr>
            <a:r>
              <a:rPr lang="en-US" sz="1000" dirty="0" smtClean="0">
                <a:latin typeface="+mn-lt"/>
                <a:ea typeface="+mn-ea"/>
                <a:cs typeface="+mn-cs"/>
              </a:rPr>
              <a:t>15     Greece</a:t>
            </a:r>
            <a:r>
              <a:rPr lang="en-US" sz="1000" dirty="0">
                <a:latin typeface="+mn-lt"/>
                <a:ea typeface="+mn-ea"/>
                <a:cs typeface="+mn-cs"/>
              </a:rPr>
              <a:t>	</a:t>
            </a:r>
            <a:r>
              <a:rPr lang="en-US" sz="1000" dirty="0" smtClean="0">
                <a:latin typeface="+mn-lt"/>
                <a:ea typeface="+mn-ea"/>
                <a:cs typeface="+mn-cs"/>
              </a:rPr>
              <a:t>                 0.78</a:t>
            </a:r>
            <a:r>
              <a:rPr lang="en-US" sz="1000" dirty="0">
                <a:latin typeface="+mn-lt"/>
                <a:ea typeface="+mn-ea"/>
                <a:cs typeface="+mn-cs"/>
              </a:rPr>
              <a:t>%	     44,572</a:t>
            </a:r>
          </a:p>
          <a:p>
            <a:pPr fontAlgn="auto">
              <a:spcBef>
                <a:spcPts val="250"/>
              </a:spcBef>
              <a:spcAft>
                <a:spcPts val="0"/>
              </a:spcAft>
              <a:defRPr/>
            </a:pPr>
            <a:r>
              <a:rPr lang="en-US" sz="1000" dirty="0" smtClean="0">
                <a:latin typeface="+mn-lt"/>
                <a:ea typeface="+mn-ea"/>
                <a:cs typeface="+mn-cs"/>
              </a:rPr>
              <a:t>16     Portugal</a:t>
            </a:r>
            <a:r>
              <a:rPr lang="en-US" sz="1000" dirty="0">
                <a:latin typeface="+mn-lt"/>
                <a:ea typeface="+mn-ea"/>
                <a:cs typeface="+mn-cs"/>
              </a:rPr>
              <a:t>	</a:t>
            </a:r>
            <a:r>
              <a:rPr lang="en-US" sz="1000" dirty="0" smtClean="0">
                <a:latin typeface="+mn-lt"/>
                <a:ea typeface="+mn-ea"/>
                <a:cs typeface="+mn-cs"/>
              </a:rPr>
              <a:t>                 0.76</a:t>
            </a:r>
            <a:r>
              <a:rPr lang="en-US" sz="1000" dirty="0">
                <a:latin typeface="+mn-lt"/>
                <a:ea typeface="+mn-ea"/>
                <a:cs typeface="+mn-cs"/>
              </a:rPr>
              <a:t>%	     45,408</a:t>
            </a:r>
          </a:p>
          <a:p>
            <a:pPr fontAlgn="auto">
              <a:spcBef>
                <a:spcPts val="250"/>
              </a:spcBef>
              <a:spcAft>
                <a:spcPts val="0"/>
              </a:spcAft>
              <a:defRPr/>
            </a:pPr>
            <a:r>
              <a:rPr lang="en-US" sz="1000" dirty="0" smtClean="0">
                <a:latin typeface="+mn-lt"/>
                <a:ea typeface="+mn-ea"/>
                <a:cs typeface="+mn-cs"/>
              </a:rPr>
              <a:t>17     Taiwan</a:t>
            </a:r>
            <a:r>
              <a:rPr lang="en-US" sz="1000" dirty="0">
                <a:latin typeface="+mn-lt"/>
                <a:ea typeface="+mn-ea"/>
                <a:cs typeface="+mn-cs"/>
              </a:rPr>
              <a:t>	</a:t>
            </a:r>
            <a:r>
              <a:rPr lang="en-US" sz="1000" dirty="0" smtClean="0">
                <a:latin typeface="+mn-lt"/>
                <a:ea typeface="+mn-ea"/>
                <a:cs typeface="+mn-cs"/>
              </a:rPr>
              <a:t>                 0.72</a:t>
            </a:r>
            <a:r>
              <a:rPr lang="en-US" sz="1000" dirty="0">
                <a:latin typeface="+mn-lt"/>
                <a:ea typeface="+mn-ea"/>
                <a:cs typeface="+mn-cs"/>
              </a:rPr>
              <a:t>%	   120,180</a:t>
            </a:r>
          </a:p>
          <a:p>
            <a:pPr fontAlgn="auto">
              <a:spcBef>
                <a:spcPts val="250"/>
              </a:spcBef>
              <a:spcAft>
                <a:spcPts val="0"/>
              </a:spcAft>
              <a:defRPr/>
            </a:pPr>
            <a:r>
              <a:rPr lang="en-US" sz="1000" dirty="0" smtClean="0">
                <a:latin typeface="+mn-lt"/>
                <a:ea typeface="+mn-ea"/>
                <a:cs typeface="+mn-cs"/>
              </a:rPr>
              <a:t>18     Netherlands               0.70</a:t>
            </a:r>
            <a:r>
              <a:rPr lang="en-US" sz="1000" dirty="0">
                <a:latin typeface="+mn-lt"/>
                <a:ea typeface="+mn-ea"/>
                <a:cs typeface="+mn-cs"/>
              </a:rPr>
              <a:t>%	   109,425</a:t>
            </a:r>
          </a:p>
          <a:p>
            <a:pPr fontAlgn="auto">
              <a:spcBef>
                <a:spcPts val="250"/>
              </a:spcBef>
              <a:spcAft>
                <a:spcPts val="0"/>
              </a:spcAft>
              <a:defRPr/>
            </a:pPr>
            <a:r>
              <a:rPr lang="en-US" sz="1000" dirty="0" smtClean="0">
                <a:latin typeface="+mn-lt"/>
                <a:ea typeface="+mn-ea"/>
                <a:cs typeface="+mn-cs"/>
              </a:rPr>
              <a:t>19     Australia</a:t>
            </a:r>
            <a:r>
              <a:rPr lang="en-US" sz="1000" dirty="0">
                <a:latin typeface="+mn-lt"/>
                <a:ea typeface="+mn-ea"/>
                <a:cs typeface="+mn-cs"/>
              </a:rPr>
              <a:t>	</a:t>
            </a:r>
            <a:r>
              <a:rPr lang="en-US" sz="1000" dirty="0" smtClean="0">
                <a:latin typeface="+mn-lt"/>
                <a:ea typeface="+mn-ea"/>
                <a:cs typeface="+mn-cs"/>
              </a:rPr>
              <a:t>                 0.69</a:t>
            </a:r>
            <a:r>
              <a:rPr lang="en-US" sz="1000" dirty="0">
                <a:latin typeface="+mn-lt"/>
                <a:ea typeface="+mn-ea"/>
                <a:cs typeface="+mn-cs"/>
              </a:rPr>
              <a:t>%	   121,256</a:t>
            </a:r>
          </a:p>
          <a:p>
            <a:pPr fontAlgn="auto">
              <a:spcBef>
                <a:spcPts val="250"/>
              </a:spcBef>
              <a:spcAft>
                <a:spcPts val="0"/>
              </a:spcAft>
              <a:defRPr/>
            </a:pPr>
            <a:r>
              <a:rPr lang="en-US" sz="1000" dirty="0" smtClean="0">
                <a:latin typeface="+mn-lt"/>
                <a:ea typeface="+mn-ea"/>
                <a:cs typeface="+mn-cs"/>
              </a:rPr>
              <a:t>20     Slovakia</a:t>
            </a:r>
            <a:r>
              <a:rPr lang="en-US" sz="1000" dirty="0">
                <a:latin typeface="+mn-lt"/>
                <a:ea typeface="+mn-ea"/>
                <a:cs typeface="+mn-cs"/>
              </a:rPr>
              <a:t>	</a:t>
            </a:r>
            <a:r>
              <a:rPr lang="en-US" sz="1000" dirty="0" smtClean="0">
                <a:latin typeface="+mn-lt"/>
                <a:ea typeface="+mn-ea"/>
                <a:cs typeface="+mn-cs"/>
              </a:rPr>
              <a:t>                 </a:t>
            </a:r>
            <a:r>
              <a:rPr lang="en-US" sz="1000" dirty="0">
                <a:latin typeface="+mn-lt"/>
                <a:ea typeface="+mn-ea"/>
                <a:cs typeface="+mn-cs"/>
              </a:rPr>
              <a:t>0.52%	     21,169</a:t>
            </a:r>
          </a:p>
        </p:txBody>
      </p:sp>
    </p:spTree>
    <p:extLst>
      <p:ext uri="{BB962C8B-B14F-4D97-AF65-F5344CB8AC3E}">
        <p14:creationId xmlns:p14="http://schemas.microsoft.com/office/powerpoint/2010/main" val="413211574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ea typeface="+mj-ea"/>
                <a:cs typeface="+mj-cs"/>
              </a:rPr>
              <a:t>Where is IPv6?</a:t>
            </a:r>
            <a:br>
              <a:rPr lang="en-US" dirty="0" smtClean="0">
                <a:ea typeface="+mj-ea"/>
                <a:cs typeface="+mj-cs"/>
              </a:rPr>
            </a:br>
            <a:r>
              <a:rPr lang="en-US" dirty="0">
                <a:ea typeface="+mj-ea"/>
                <a:cs typeface="+mj-cs"/>
              </a:rPr>
              <a:t>T</a:t>
            </a:r>
            <a:r>
              <a:rPr lang="en-US" dirty="0" smtClean="0">
                <a:ea typeface="+mj-ea"/>
                <a:cs typeface="+mj-cs"/>
              </a:rPr>
              <a:t>he National Top 20 – Then and Now</a:t>
            </a:r>
            <a:endParaRPr lang="en-US" dirty="0">
              <a:ea typeface="+mj-ea"/>
              <a:cs typeface="+mj-cs"/>
            </a:endParaRPr>
          </a:p>
        </p:txBody>
      </p:sp>
      <p:sp>
        <p:nvSpPr>
          <p:cNvPr id="3" name="Content Placeholder 2"/>
          <p:cNvSpPr>
            <a:spLocks noGrp="1"/>
          </p:cNvSpPr>
          <p:nvPr>
            <p:ph idx="1"/>
          </p:nvPr>
        </p:nvSpPr>
        <p:spPr>
          <a:xfrm>
            <a:off x="457200" y="1516063"/>
            <a:ext cx="4194175" cy="4408487"/>
          </a:xfrm>
        </p:spPr>
        <p:txBody>
          <a:bodyPr rtlCol="0">
            <a:normAutofit/>
          </a:bodyPr>
          <a:lstStyle/>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2012  </a:t>
            </a:r>
          </a:p>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Rank</a:t>
            </a:r>
            <a:r>
              <a:rPr lang="en-US" sz="1000" dirty="0">
                <a:solidFill>
                  <a:srgbClr val="000000"/>
                </a:solidFill>
                <a:ea typeface="Verdana"/>
                <a:cs typeface="Verdana"/>
              </a:rPr>
              <a:t> </a:t>
            </a:r>
            <a:r>
              <a:rPr lang="en-US" sz="1000" dirty="0" smtClean="0">
                <a:solidFill>
                  <a:srgbClr val="000000"/>
                </a:solidFill>
                <a:ea typeface="Verdana"/>
                <a:cs typeface="Verdana"/>
              </a:rPr>
              <a:t>  </a:t>
            </a:r>
            <a:r>
              <a:rPr lang="en-US" sz="1000" b="1" dirty="0" smtClean="0">
                <a:solidFill>
                  <a:srgbClr val="000000"/>
                </a:solidFill>
                <a:ea typeface="Verdana"/>
                <a:cs typeface="Verdana"/>
              </a:rPr>
              <a:t>Economy</a:t>
            </a:r>
            <a:r>
              <a:rPr lang="en-US" sz="1000" dirty="0">
                <a:solidFill>
                  <a:srgbClr val="000000"/>
                </a:solidFill>
                <a:ea typeface="Verdana"/>
                <a:cs typeface="Verdana"/>
              </a:rPr>
              <a:t> </a:t>
            </a:r>
            <a:r>
              <a:rPr lang="en-US" sz="1000" dirty="0" smtClean="0">
                <a:solidFill>
                  <a:srgbClr val="000000"/>
                </a:solidFill>
                <a:ea typeface="Verdana"/>
                <a:cs typeface="Verdana"/>
              </a:rPr>
              <a:t>      </a:t>
            </a:r>
            <a:r>
              <a:rPr lang="en-US" sz="1000" b="1" dirty="0" smtClean="0">
                <a:solidFill>
                  <a:srgbClr val="000000"/>
                </a:solidFill>
                <a:ea typeface="Verdana"/>
                <a:cs typeface="Verdana"/>
              </a:rPr>
              <a:t>% of Internet Users</a:t>
            </a:r>
            <a:r>
              <a:rPr lang="en-US" sz="1000" dirty="0" smtClean="0">
                <a:solidFill>
                  <a:srgbClr val="000000"/>
                </a:solidFill>
                <a:ea typeface="Verdana"/>
                <a:cs typeface="Verdana"/>
              </a:rPr>
              <a:t>	</a:t>
            </a:r>
            <a:r>
              <a:rPr lang="en-US" sz="1000" b="1" dirty="0" smtClean="0">
                <a:solidFill>
                  <a:srgbClr val="000000"/>
                </a:solidFill>
                <a:ea typeface="Verdana"/>
                <a:cs typeface="Verdana"/>
              </a:rPr>
              <a:t>   </a:t>
            </a:r>
          </a:p>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 		  # of IPv6 Users (</a:t>
            </a:r>
            <a:r>
              <a:rPr lang="en-US" sz="1000" b="1" dirty="0" err="1" smtClean="0">
                <a:solidFill>
                  <a:srgbClr val="000000"/>
                </a:solidFill>
                <a:ea typeface="Verdana"/>
                <a:cs typeface="Verdana"/>
              </a:rPr>
              <a:t>est</a:t>
            </a:r>
            <a:r>
              <a:rPr lang="en-US" sz="1000" b="1" dirty="0" smtClean="0">
                <a:solidFill>
                  <a:srgbClr val="000000"/>
                </a:solidFill>
                <a:ea typeface="Verdana"/>
                <a:cs typeface="Verdana"/>
              </a:rPr>
              <a:t>)</a:t>
            </a:r>
            <a:endParaRPr lang="en-US" sz="1000" dirty="0" smtClean="0">
              <a:solidFill>
                <a:srgbClr val="000000"/>
              </a:solidFill>
              <a:ea typeface="Verdana"/>
              <a:cs typeface="Verdana"/>
            </a:endParaRP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1     Romania	             7.40%	        641,389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2     France	             4.03% 	     2,013,920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3     Luxembourg</a:t>
            </a:r>
            <a:r>
              <a:rPr lang="en-US" sz="1000" dirty="0">
                <a:solidFill>
                  <a:srgbClr val="000000"/>
                </a:solidFill>
                <a:ea typeface="Verdana"/>
                <a:cs typeface="Verdana"/>
              </a:rPr>
              <a:t> </a:t>
            </a:r>
            <a:r>
              <a:rPr lang="en-US" sz="1000" dirty="0" smtClean="0">
                <a:solidFill>
                  <a:srgbClr val="000000"/>
                </a:solidFill>
                <a:ea typeface="Verdana"/>
                <a:cs typeface="Verdana"/>
              </a:rPr>
              <a:t>         2.59%	          12,049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4     Japan	             1.75%	     1,766,799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5     Slovenia	             1.07%	          15,175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6</a:t>
            </a:r>
            <a:r>
              <a:rPr lang="en-US" sz="1000" dirty="0">
                <a:solidFill>
                  <a:srgbClr val="000000"/>
                </a:solidFill>
                <a:ea typeface="Verdana"/>
                <a:cs typeface="Verdana"/>
              </a:rPr>
              <a:t> </a:t>
            </a:r>
            <a:r>
              <a:rPr lang="en-US" sz="1000" dirty="0" smtClean="0">
                <a:solidFill>
                  <a:srgbClr val="000000"/>
                </a:solidFill>
                <a:ea typeface="Verdana"/>
                <a:cs typeface="Verdana"/>
              </a:rPr>
              <a:t>    United States         1.01%	     2,500,684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7</a:t>
            </a:r>
            <a:r>
              <a:rPr lang="en-US" sz="1000" dirty="0">
                <a:solidFill>
                  <a:srgbClr val="000000"/>
                </a:solidFill>
                <a:ea typeface="Verdana"/>
                <a:cs typeface="Verdana"/>
              </a:rPr>
              <a:t> </a:t>
            </a:r>
            <a:r>
              <a:rPr lang="en-US" sz="1000" dirty="0" smtClean="0">
                <a:solidFill>
                  <a:srgbClr val="000000"/>
                </a:solidFill>
                <a:ea typeface="Verdana"/>
                <a:cs typeface="Verdana"/>
              </a:rPr>
              <a:t>    China	              1.01%	     5,209,030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8</a:t>
            </a:r>
            <a:r>
              <a:rPr lang="en-US" sz="1000" dirty="0">
                <a:solidFill>
                  <a:srgbClr val="000000"/>
                </a:solidFill>
                <a:ea typeface="Verdana"/>
                <a:cs typeface="Verdana"/>
              </a:rPr>
              <a:t> </a:t>
            </a:r>
            <a:r>
              <a:rPr lang="en-US" sz="1000" dirty="0" smtClean="0">
                <a:solidFill>
                  <a:srgbClr val="000000"/>
                </a:solidFill>
                <a:ea typeface="Verdana"/>
                <a:cs typeface="Verdana"/>
              </a:rPr>
              <a:t>    Croatia	              0.85%	          22,551</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9</a:t>
            </a:r>
            <a:r>
              <a:rPr lang="en-US" sz="1000" dirty="0">
                <a:solidFill>
                  <a:srgbClr val="000000"/>
                </a:solidFill>
                <a:ea typeface="Verdana"/>
                <a:cs typeface="Verdana"/>
              </a:rPr>
              <a:t> </a:t>
            </a:r>
            <a:r>
              <a:rPr lang="en-US" sz="1000" dirty="0" smtClean="0">
                <a:solidFill>
                  <a:srgbClr val="000000"/>
                </a:solidFill>
                <a:ea typeface="Verdana"/>
                <a:cs typeface="Verdana"/>
              </a:rPr>
              <a:t>    Switzerland</a:t>
            </a:r>
            <a:r>
              <a:rPr lang="en-US" sz="1000" dirty="0">
                <a:solidFill>
                  <a:srgbClr val="000000"/>
                </a:solidFill>
                <a:ea typeface="Verdana"/>
                <a:cs typeface="Verdana"/>
              </a:rPr>
              <a:t> </a:t>
            </a:r>
            <a:r>
              <a:rPr lang="en-US" sz="1000" dirty="0" smtClean="0">
                <a:solidFill>
                  <a:srgbClr val="000000"/>
                </a:solidFill>
                <a:ea typeface="Verdana"/>
                <a:cs typeface="Verdana"/>
              </a:rPr>
              <a:t>           0.80%	          51,575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10     Lithuania	              0.66%	          13,845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11     Czech Republic      0.55%	          39,694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12     Norway	              0.51%	          23,333</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13     Slovakia	              0.44%	          19,112</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14     Russian Fed.          0.39%	        238,576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15     Germany	              0.32%	        217,494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16     Hungary	              0.31%	          19,896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17     Portugal	              0.30%	          16,406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18     Netherlands</a:t>
            </a:r>
            <a:r>
              <a:rPr lang="en-US" sz="1000" dirty="0">
                <a:solidFill>
                  <a:srgbClr val="000000"/>
                </a:solidFill>
                <a:ea typeface="Verdana"/>
                <a:cs typeface="Verdana"/>
              </a:rPr>
              <a:t> </a:t>
            </a:r>
            <a:r>
              <a:rPr lang="en-US" sz="1000" dirty="0" smtClean="0">
                <a:solidFill>
                  <a:srgbClr val="000000"/>
                </a:solidFill>
                <a:ea typeface="Verdana"/>
                <a:cs typeface="Verdana"/>
              </a:rPr>
              <a:t>           0.27%	          40,870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19     Australia	              0.25%	          49,425</a:t>
            </a:r>
          </a:p>
          <a:p>
            <a:pPr marL="0" indent="0" eaLnBrk="1" fontAlgn="auto" hangingPunct="1">
              <a:spcBef>
                <a:spcPts val="250"/>
              </a:spcBef>
              <a:spcAft>
                <a:spcPts val="0"/>
              </a:spcAft>
              <a:buFont typeface="Arial" charset="0"/>
              <a:buNone/>
              <a:defRPr/>
            </a:pPr>
            <a:r>
              <a:rPr lang="en-US" sz="1000" dirty="0" smtClean="0">
                <a:solidFill>
                  <a:srgbClr val="000000"/>
                </a:solidFill>
                <a:ea typeface="Verdana"/>
                <a:cs typeface="Verdana"/>
              </a:rPr>
              <a:t>20     Taiwan	              0.24%	 </a:t>
            </a:r>
            <a:r>
              <a:rPr lang="en-US" sz="1000" smtClean="0">
                <a:solidFill>
                  <a:srgbClr val="000000"/>
                </a:solidFill>
                <a:ea typeface="Verdana"/>
                <a:cs typeface="Verdana"/>
              </a:rPr>
              <a:t>         </a:t>
            </a:r>
            <a:r>
              <a:rPr lang="en-US" sz="1000" dirty="0" smtClean="0">
                <a:solidFill>
                  <a:srgbClr val="000000"/>
                </a:solidFill>
                <a:ea typeface="Verdana"/>
                <a:cs typeface="Verdana"/>
              </a:rPr>
              <a:t>38,843</a:t>
            </a:r>
            <a:endParaRPr lang="en-US" sz="1000" dirty="0" smtClean="0">
              <a:ea typeface="+mn-ea"/>
              <a:cs typeface="+mn-cs"/>
            </a:endParaRPr>
          </a:p>
        </p:txBody>
      </p:sp>
      <p:sp>
        <p:nvSpPr>
          <p:cNvPr id="4" name="Rectangle 3"/>
          <p:cNvSpPr/>
          <p:nvPr/>
        </p:nvSpPr>
        <p:spPr>
          <a:xfrm>
            <a:off x="4473575" y="1516063"/>
            <a:ext cx="4572000" cy="4337050"/>
          </a:xfrm>
          <a:prstGeom prst="rect">
            <a:avLst/>
          </a:prstGeom>
        </p:spPr>
        <p:txBody>
          <a:bodyPr>
            <a:spAutoFit/>
          </a:bodyPr>
          <a:lstStyle/>
          <a:p>
            <a:pPr fontAlgn="auto">
              <a:spcBef>
                <a:spcPts val="250"/>
              </a:spcBef>
              <a:spcAft>
                <a:spcPts val="0"/>
              </a:spcAft>
              <a:defRPr/>
            </a:pPr>
            <a:r>
              <a:rPr lang="en-US" sz="1000" b="1" dirty="0">
                <a:latin typeface="+mn-lt"/>
                <a:ea typeface="+mn-ea"/>
                <a:cs typeface="+mn-cs"/>
              </a:rPr>
              <a:t>2013  </a:t>
            </a:r>
          </a:p>
          <a:p>
            <a:pPr fontAlgn="auto">
              <a:spcBef>
                <a:spcPts val="250"/>
              </a:spcBef>
              <a:spcAft>
                <a:spcPts val="0"/>
              </a:spcAft>
              <a:defRPr/>
            </a:pPr>
            <a:r>
              <a:rPr lang="en-US" sz="1000" b="1" dirty="0" smtClean="0">
                <a:latin typeface="+mn-lt"/>
                <a:ea typeface="+mn-ea"/>
                <a:cs typeface="+mn-cs"/>
              </a:rPr>
              <a:t>Rank</a:t>
            </a:r>
            <a:r>
              <a:rPr lang="en-US" sz="1000" dirty="0">
                <a:latin typeface="+mn-lt"/>
                <a:ea typeface="+mn-ea"/>
                <a:cs typeface="+mn-cs"/>
              </a:rPr>
              <a:t> </a:t>
            </a:r>
            <a:r>
              <a:rPr lang="en-US" sz="1000" dirty="0" smtClean="0">
                <a:latin typeface="+mn-lt"/>
                <a:ea typeface="+mn-ea"/>
                <a:cs typeface="+mn-cs"/>
              </a:rPr>
              <a:t> </a:t>
            </a:r>
            <a:r>
              <a:rPr lang="en-US" sz="1000" b="1" dirty="0" smtClean="0">
                <a:latin typeface="+mn-lt"/>
                <a:ea typeface="+mn-ea"/>
                <a:cs typeface="+mn-cs"/>
              </a:rPr>
              <a:t>Economy</a:t>
            </a:r>
            <a:r>
              <a:rPr lang="en-US" sz="1000" dirty="0">
                <a:latin typeface="+mn-lt"/>
                <a:ea typeface="+mn-ea"/>
                <a:cs typeface="+mn-cs"/>
              </a:rPr>
              <a:t> </a:t>
            </a:r>
            <a:r>
              <a:rPr lang="en-US" sz="1000" dirty="0" smtClean="0">
                <a:latin typeface="+mn-lt"/>
                <a:ea typeface="+mn-ea"/>
                <a:cs typeface="+mn-cs"/>
              </a:rPr>
              <a:t> </a:t>
            </a:r>
            <a:r>
              <a:rPr lang="en-US" sz="1000" b="1" dirty="0" smtClean="0">
                <a:latin typeface="+mn-lt"/>
                <a:ea typeface="+mn-ea"/>
                <a:cs typeface="+mn-cs"/>
              </a:rPr>
              <a:t>% </a:t>
            </a:r>
            <a:r>
              <a:rPr lang="en-US" sz="1000" b="1" dirty="0">
                <a:latin typeface="+mn-lt"/>
                <a:ea typeface="+mn-ea"/>
                <a:cs typeface="+mn-cs"/>
              </a:rPr>
              <a:t>of Internet Users</a:t>
            </a:r>
          </a:p>
          <a:p>
            <a:pPr fontAlgn="auto">
              <a:spcBef>
                <a:spcPts val="250"/>
              </a:spcBef>
              <a:spcAft>
                <a:spcPts val="0"/>
              </a:spcAft>
              <a:defRPr/>
            </a:pPr>
            <a:r>
              <a:rPr lang="en-US" sz="1000" b="1" dirty="0">
                <a:latin typeface="+mn-lt"/>
                <a:ea typeface="+mn-ea"/>
                <a:cs typeface="+mn-cs"/>
              </a:rPr>
              <a:t>			</a:t>
            </a:r>
            <a:r>
              <a:rPr lang="en-US" sz="1000" b="1" dirty="0" smtClean="0">
                <a:latin typeface="+mn-lt"/>
                <a:ea typeface="+mn-ea"/>
                <a:cs typeface="+mn-cs"/>
              </a:rPr>
              <a:t># </a:t>
            </a:r>
            <a:r>
              <a:rPr lang="en-US" sz="1000" b="1" dirty="0">
                <a:latin typeface="+mn-lt"/>
                <a:ea typeface="+mn-ea"/>
                <a:cs typeface="+mn-cs"/>
              </a:rPr>
              <a:t>of IPv6 Users (</a:t>
            </a:r>
            <a:r>
              <a:rPr lang="en-US" sz="1000" b="1" dirty="0" err="1">
                <a:latin typeface="+mn-lt"/>
                <a:ea typeface="+mn-ea"/>
                <a:cs typeface="+mn-cs"/>
              </a:rPr>
              <a:t>est</a:t>
            </a:r>
            <a:r>
              <a:rPr lang="en-US" sz="1000" b="1" dirty="0">
                <a:latin typeface="+mn-lt"/>
                <a:ea typeface="+mn-ea"/>
                <a:cs typeface="+mn-cs"/>
              </a:rPr>
              <a:t>)</a:t>
            </a:r>
            <a:endParaRPr lang="en-US" sz="1000" dirty="0">
              <a:latin typeface="+mn-lt"/>
              <a:ea typeface="+mn-ea"/>
              <a:cs typeface="+mn-cs"/>
            </a:endParaRPr>
          </a:p>
          <a:p>
            <a:pPr fontAlgn="auto">
              <a:spcBef>
                <a:spcPts val="250"/>
              </a:spcBef>
              <a:spcAft>
                <a:spcPts val="0"/>
              </a:spcAft>
              <a:defRPr/>
            </a:pPr>
            <a:r>
              <a:rPr lang="en-US" sz="1000" dirty="0" smtClean="0">
                <a:latin typeface="+mn-lt"/>
                <a:ea typeface="+mn-ea"/>
                <a:cs typeface="+mn-cs"/>
              </a:rPr>
              <a:t> 1</a:t>
            </a:r>
            <a:r>
              <a:rPr lang="en-US" sz="1000" dirty="0">
                <a:latin typeface="+mn-lt"/>
                <a:ea typeface="+mn-ea"/>
                <a:cs typeface="+mn-cs"/>
              </a:rPr>
              <a:t> </a:t>
            </a:r>
            <a:r>
              <a:rPr lang="en-US" sz="1000" dirty="0" smtClean="0">
                <a:latin typeface="+mn-lt"/>
                <a:ea typeface="+mn-ea"/>
                <a:cs typeface="+mn-cs"/>
              </a:rPr>
              <a:t>    Romania</a:t>
            </a:r>
            <a:r>
              <a:rPr lang="en-US" sz="1000" dirty="0">
                <a:latin typeface="+mn-lt"/>
                <a:ea typeface="+mn-ea"/>
                <a:cs typeface="+mn-cs"/>
              </a:rPr>
              <a:t>	</a:t>
            </a:r>
            <a:r>
              <a:rPr lang="en-US" sz="1000" dirty="0" smtClean="0">
                <a:latin typeface="+mn-lt"/>
                <a:ea typeface="+mn-ea"/>
                <a:cs typeface="+mn-cs"/>
              </a:rPr>
              <a:t>              10.84</a:t>
            </a:r>
            <a:r>
              <a:rPr lang="en-US" sz="1000" dirty="0">
                <a:latin typeface="+mn-lt"/>
                <a:ea typeface="+mn-ea"/>
                <a:cs typeface="+mn-cs"/>
              </a:rPr>
              <a:t>%	1,053,237</a:t>
            </a:r>
          </a:p>
          <a:p>
            <a:pPr fontAlgn="auto">
              <a:spcBef>
                <a:spcPts val="250"/>
              </a:spcBef>
              <a:spcAft>
                <a:spcPts val="0"/>
              </a:spcAft>
              <a:defRPr/>
            </a:pPr>
            <a:r>
              <a:rPr lang="en-US" sz="1000" dirty="0" smtClean="0">
                <a:latin typeface="+mn-lt"/>
                <a:ea typeface="+mn-ea"/>
                <a:cs typeface="+mn-cs"/>
              </a:rPr>
              <a:t> 2</a:t>
            </a:r>
            <a:r>
              <a:rPr lang="en-US" sz="1000" dirty="0">
                <a:latin typeface="+mn-lt"/>
                <a:ea typeface="+mn-ea"/>
                <a:cs typeface="+mn-cs"/>
              </a:rPr>
              <a:t> </a:t>
            </a:r>
            <a:r>
              <a:rPr lang="en-US" sz="1000" dirty="0" smtClean="0">
                <a:latin typeface="+mn-lt"/>
                <a:ea typeface="+mn-ea"/>
                <a:cs typeface="+mn-cs"/>
              </a:rPr>
              <a:t>    Switzerland</a:t>
            </a:r>
            <a:r>
              <a:rPr lang="en-US" sz="1000" dirty="0">
                <a:latin typeface="+mn-lt"/>
                <a:ea typeface="+mn-ea"/>
                <a:cs typeface="+mn-cs"/>
              </a:rPr>
              <a:t> </a:t>
            </a:r>
            <a:r>
              <a:rPr lang="en-US" sz="1000" dirty="0" smtClean="0">
                <a:latin typeface="+mn-lt"/>
                <a:ea typeface="+mn-ea"/>
                <a:cs typeface="+mn-cs"/>
              </a:rPr>
              <a:t>             10.72</a:t>
            </a:r>
            <a:r>
              <a:rPr lang="en-US" sz="1000" dirty="0">
                <a:latin typeface="+mn-lt"/>
                <a:ea typeface="+mn-ea"/>
                <a:cs typeface="+mn-cs"/>
              </a:rPr>
              <a:t>%	   700,777</a:t>
            </a:r>
          </a:p>
          <a:p>
            <a:pPr fontAlgn="auto">
              <a:spcBef>
                <a:spcPts val="250"/>
              </a:spcBef>
              <a:spcAft>
                <a:spcPts val="0"/>
              </a:spcAft>
              <a:defRPr/>
            </a:pPr>
            <a:r>
              <a:rPr lang="en-US" sz="1000" dirty="0" smtClean="0">
                <a:latin typeface="+mn-lt"/>
                <a:ea typeface="+mn-ea"/>
                <a:cs typeface="+mn-cs"/>
              </a:rPr>
              <a:t> 3</a:t>
            </a:r>
            <a:r>
              <a:rPr lang="en-US" sz="1000" dirty="0">
                <a:latin typeface="+mn-lt"/>
                <a:ea typeface="+mn-ea"/>
                <a:cs typeface="+mn-cs"/>
              </a:rPr>
              <a:t> </a:t>
            </a:r>
            <a:r>
              <a:rPr lang="en-US" sz="1000" dirty="0" smtClean="0">
                <a:latin typeface="+mn-lt"/>
                <a:ea typeface="+mn-ea"/>
                <a:cs typeface="+mn-cs"/>
              </a:rPr>
              <a:t>    Luxembourg</a:t>
            </a:r>
            <a:r>
              <a:rPr lang="en-US" sz="1000" dirty="0">
                <a:latin typeface="+mn-lt"/>
                <a:ea typeface="+mn-ea"/>
                <a:cs typeface="+mn-cs"/>
              </a:rPr>
              <a:t> </a:t>
            </a:r>
            <a:r>
              <a:rPr lang="en-US" sz="1000" dirty="0" smtClean="0">
                <a:latin typeface="+mn-lt"/>
                <a:ea typeface="+mn-ea"/>
                <a:cs typeface="+mn-cs"/>
              </a:rPr>
              <a:t>              6.96</a:t>
            </a:r>
            <a:r>
              <a:rPr lang="en-US" sz="1000" dirty="0">
                <a:latin typeface="+mn-lt"/>
                <a:ea typeface="+mn-ea"/>
                <a:cs typeface="+mn-cs"/>
              </a:rPr>
              <a:t>%	     32,535</a:t>
            </a:r>
          </a:p>
          <a:p>
            <a:pPr fontAlgn="auto">
              <a:spcBef>
                <a:spcPts val="250"/>
              </a:spcBef>
              <a:spcAft>
                <a:spcPts val="0"/>
              </a:spcAft>
              <a:defRPr/>
            </a:pPr>
            <a:r>
              <a:rPr lang="en-US" sz="1000" dirty="0" smtClean="0">
                <a:latin typeface="+mn-lt"/>
                <a:ea typeface="+mn-ea"/>
                <a:cs typeface="+mn-cs"/>
              </a:rPr>
              <a:t> 4</a:t>
            </a:r>
            <a:r>
              <a:rPr lang="en-US" sz="1000" dirty="0">
                <a:latin typeface="+mn-lt"/>
                <a:ea typeface="+mn-ea"/>
                <a:cs typeface="+mn-cs"/>
              </a:rPr>
              <a:t> </a:t>
            </a:r>
            <a:r>
              <a:rPr lang="en-US" sz="1000" dirty="0" smtClean="0">
                <a:latin typeface="+mn-lt"/>
                <a:ea typeface="+mn-ea"/>
                <a:cs typeface="+mn-cs"/>
              </a:rPr>
              <a:t>    France</a:t>
            </a:r>
            <a:r>
              <a:rPr lang="en-US" sz="1000" dirty="0">
                <a:latin typeface="+mn-lt"/>
                <a:ea typeface="+mn-ea"/>
                <a:cs typeface="+mn-cs"/>
              </a:rPr>
              <a:t>	</a:t>
            </a:r>
            <a:r>
              <a:rPr lang="en-US" sz="1000" dirty="0" smtClean="0">
                <a:latin typeface="+mn-lt"/>
                <a:ea typeface="+mn-ea"/>
                <a:cs typeface="+mn-cs"/>
              </a:rPr>
              <a:t>                 5.46</a:t>
            </a:r>
            <a:r>
              <a:rPr lang="en-US" sz="1000" dirty="0">
                <a:latin typeface="+mn-lt"/>
                <a:ea typeface="+mn-ea"/>
                <a:cs typeface="+mn-cs"/>
              </a:rPr>
              <a:t>%	2,824,465</a:t>
            </a:r>
          </a:p>
          <a:p>
            <a:pPr fontAlgn="auto">
              <a:spcBef>
                <a:spcPts val="250"/>
              </a:spcBef>
              <a:spcAft>
                <a:spcPts val="0"/>
              </a:spcAft>
              <a:defRPr/>
            </a:pPr>
            <a:r>
              <a:rPr lang="en-US" sz="1000" dirty="0" smtClean="0">
                <a:latin typeface="+mn-lt"/>
                <a:ea typeface="+mn-ea"/>
                <a:cs typeface="+mn-cs"/>
              </a:rPr>
              <a:t> 5</a:t>
            </a:r>
            <a:r>
              <a:rPr lang="en-US" sz="1000" dirty="0">
                <a:latin typeface="+mn-lt"/>
                <a:ea typeface="+mn-ea"/>
                <a:cs typeface="+mn-cs"/>
              </a:rPr>
              <a:t> </a:t>
            </a:r>
            <a:r>
              <a:rPr lang="en-US" sz="1000" dirty="0" smtClean="0">
                <a:latin typeface="+mn-lt"/>
                <a:ea typeface="+mn-ea"/>
                <a:cs typeface="+mn-cs"/>
              </a:rPr>
              <a:t>    Belgium</a:t>
            </a:r>
            <a:r>
              <a:rPr lang="en-US" sz="1000" dirty="0">
                <a:latin typeface="+mn-lt"/>
                <a:ea typeface="+mn-ea"/>
                <a:cs typeface="+mn-cs"/>
              </a:rPr>
              <a:t>	</a:t>
            </a:r>
            <a:r>
              <a:rPr lang="en-US" sz="1000" dirty="0" smtClean="0">
                <a:latin typeface="+mn-lt"/>
                <a:ea typeface="+mn-ea"/>
                <a:cs typeface="+mn-cs"/>
              </a:rPr>
              <a:t>                 4.17</a:t>
            </a:r>
            <a:r>
              <a:rPr lang="en-US" sz="1000" dirty="0">
                <a:latin typeface="+mn-lt"/>
                <a:ea typeface="+mn-ea"/>
                <a:cs typeface="+mn-cs"/>
              </a:rPr>
              <a:t>%	   339,651</a:t>
            </a:r>
          </a:p>
          <a:p>
            <a:pPr fontAlgn="auto">
              <a:spcBef>
                <a:spcPts val="250"/>
              </a:spcBef>
              <a:spcAft>
                <a:spcPts val="0"/>
              </a:spcAft>
              <a:defRPr/>
            </a:pPr>
            <a:r>
              <a:rPr lang="en-US" sz="1000" dirty="0" smtClean="0">
                <a:latin typeface="+mn-lt"/>
                <a:ea typeface="+mn-ea"/>
                <a:cs typeface="+mn-cs"/>
              </a:rPr>
              <a:t> 6</a:t>
            </a:r>
            <a:r>
              <a:rPr lang="en-US" sz="1000" dirty="0">
                <a:latin typeface="+mn-lt"/>
                <a:ea typeface="+mn-ea"/>
                <a:cs typeface="+mn-cs"/>
              </a:rPr>
              <a:t> </a:t>
            </a:r>
            <a:r>
              <a:rPr lang="en-US" sz="1000" dirty="0" smtClean="0">
                <a:latin typeface="+mn-lt"/>
                <a:ea typeface="+mn-ea"/>
                <a:cs typeface="+mn-cs"/>
              </a:rPr>
              <a:t>    Japan</a:t>
            </a:r>
            <a:r>
              <a:rPr lang="en-US" sz="1000" dirty="0">
                <a:latin typeface="+mn-lt"/>
                <a:ea typeface="+mn-ea"/>
                <a:cs typeface="+mn-cs"/>
              </a:rPr>
              <a:t>	</a:t>
            </a:r>
            <a:r>
              <a:rPr lang="en-US" sz="1000" dirty="0" smtClean="0">
                <a:latin typeface="+mn-lt"/>
                <a:ea typeface="+mn-ea"/>
                <a:cs typeface="+mn-cs"/>
              </a:rPr>
              <a:t>                 4.13</a:t>
            </a:r>
            <a:r>
              <a:rPr lang="en-US" sz="1000" dirty="0">
                <a:latin typeface="+mn-lt"/>
                <a:ea typeface="+mn-ea"/>
                <a:cs typeface="+mn-cs"/>
              </a:rPr>
              <a:t>%	4,137,476</a:t>
            </a:r>
          </a:p>
          <a:p>
            <a:pPr fontAlgn="auto">
              <a:spcBef>
                <a:spcPts val="250"/>
              </a:spcBef>
              <a:spcAft>
                <a:spcPts val="0"/>
              </a:spcAft>
              <a:defRPr/>
            </a:pPr>
            <a:r>
              <a:rPr lang="en-US" sz="1000" dirty="0" smtClean="0">
                <a:latin typeface="+mn-lt"/>
                <a:ea typeface="+mn-ea"/>
                <a:cs typeface="+mn-cs"/>
              </a:rPr>
              <a:t> 7</a:t>
            </a:r>
            <a:r>
              <a:rPr lang="en-US" sz="1000" dirty="0">
                <a:latin typeface="+mn-lt"/>
                <a:ea typeface="+mn-ea"/>
                <a:cs typeface="+mn-cs"/>
              </a:rPr>
              <a:t> </a:t>
            </a:r>
            <a:r>
              <a:rPr lang="en-US" sz="1000" dirty="0" smtClean="0">
                <a:latin typeface="+mn-lt"/>
                <a:ea typeface="+mn-ea"/>
                <a:cs typeface="+mn-cs"/>
              </a:rPr>
              <a:t>    Germany</a:t>
            </a:r>
            <a:r>
              <a:rPr lang="en-US" sz="1000" dirty="0">
                <a:latin typeface="+mn-lt"/>
                <a:ea typeface="+mn-ea"/>
                <a:cs typeface="+mn-cs"/>
              </a:rPr>
              <a:t>	</a:t>
            </a:r>
            <a:r>
              <a:rPr lang="en-US" sz="1000" dirty="0" smtClean="0">
                <a:latin typeface="+mn-lt"/>
                <a:ea typeface="+mn-ea"/>
                <a:cs typeface="+mn-cs"/>
              </a:rPr>
              <a:t>                 3.24</a:t>
            </a:r>
            <a:r>
              <a:rPr lang="en-US" sz="1000" dirty="0">
                <a:latin typeface="+mn-lt"/>
                <a:ea typeface="+mn-ea"/>
                <a:cs typeface="+mn-cs"/>
              </a:rPr>
              <a:t>%	2,212,062</a:t>
            </a:r>
          </a:p>
          <a:p>
            <a:pPr fontAlgn="auto">
              <a:spcBef>
                <a:spcPts val="250"/>
              </a:spcBef>
              <a:spcAft>
                <a:spcPts val="0"/>
              </a:spcAft>
              <a:defRPr/>
            </a:pPr>
            <a:r>
              <a:rPr lang="en-US" sz="1000" dirty="0" smtClean="0">
                <a:latin typeface="+mn-lt"/>
                <a:ea typeface="+mn-ea"/>
                <a:cs typeface="+mn-cs"/>
              </a:rPr>
              <a:t> 8</a:t>
            </a:r>
            <a:r>
              <a:rPr lang="en-US" sz="1000" dirty="0">
                <a:latin typeface="+mn-lt"/>
                <a:ea typeface="+mn-ea"/>
                <a:cs typeface="+mn-cs"/>
              </a:rPr>
              <a:t> </a:t>
            </a:r>
            <a:r>
              <a:rPr lang="en-US" sz="1000" dirty="0" smtClean="0">
                <a:latin typeface="+mn-lt"/>
                <a:ea typeface="+mn-ea"/>
                <a:cs typeface="+mn-cs"/>
              </a:rPr>
              <a:t>    United States             2.72</a:t>
            </a:r>
            <a:r>
              <a:rPr lang="en-US" sz="1000" dirty="0">
                <a:latin typeface="+mn-lt"/>
                <a:ea typeface="+mn-ea"/>
                <a:cs typeface="+mn-cs"/>
              </a:rPr>
              <a:t>%	6,768,264</a:t>
            </a:r>
          </a:p>
          <a:p>
            <a:pPr fontAlgn="auto">
              <a:spcBef>
                <a:spcPts val="250"/>
              </a:spcBef>
              <a:spcAft>
                <a:spcPts val="0"/>
              </a:spcAft>
              <a:defRPr/>
            </a:pPr>
            <a:r>
              <a:rPr lang="en-US" sz="1000" dirty="0" smtClean="0">
                <a:latin typeface="+mn-lt"/>
                <a:ea typeface="+mn-ea"/>
                <a:cs typeface="+mn-cs"/>
              </a:rPr>
              <a:t> 9</a:t>
            </a:r>
            <a:r>
              <a:rPr lang="en-US" sz="1000" dirty="0">
                <a:latin typeface="+mn-lt"/>
                <a:ea typeface="+mn-ea"/>
                <a:cs typeface="+mn-cs"/>
              </a:rPr>
              <a:t> </a:t>
            </a:r>
            <a:r>
              <a:rPr lang="en-US" sz="1000" dirty="0" smtClean="0">
                <a:latin typeface="+mn-lt"/>
                <a:ea typeface="+mn-ea"/>
                <a:cs typeface="+mn-cs"/>
              </a:rPr>
              <a:t>    Peru</a:t>
            </a:r>
            <a:r>
              <a:rPr lang="en-US" sz="1000" dirty="0">
                <a:latin typeface="+mn-lt"/>
                <a:ea typeface="+mn-ea"/>
                <a:cs typeface="+mn-cs"/>
              </a:rPr>
              <a:t>	</a:t>
            </a:r>
            <a:r>
              <a:rPr lang="en-US" sz="1000" dirty="0" smtClean="0">
                <a:latin typeface="+mn-lt"/>
                <a:ea typeface="+mn-ea"/>
                <a:cs typeface="+mn-cs"/>
              </a:rPr>
              <a:t>                 2.42</a:t>
            </a:r>
            <a:r>
              <a:rPr lang="en-US" sz="1000" dirty="0">
                <a:latin typeface="+mn-lt"/>
                <a:ea typeface="+mn-ea"/>
                <a:cs typeface="+mn-cs"/>
              </a:rPr>
              <a:t>%	   273,370</a:t>
            </a:r>
          </a:p>
          <a:p>
            <a:pPr fontAlgn="auto">
              <a:spcBef>
                <a:spcPts val="250"/>
              </a:spcBef>
              <a:spcAft>
                <a:spcPts val="0"/>
              </a:spcAft>
              <a:defRPr/>
            </a:pPr>
            <a:r>
              <a:rPr lang="en-US" sz="1000" dirty="0" smtClean="0">
                <a:latin typeface="+mn-lt"/>
                <a:ea typeface="+mn-ea"/>
                <a:cs typeface="+mn-cs"/>
              </a:rPr>
              <a:t>10    Czech Republic          2.12</a:t>
            </a:r>
            <a:r>
              <a:rPr lang="en-US" sz="1000" dirty="0">
                <a:latin typeface="+mn-lt"/>
                <a:ea typeface="+mn-ea"/>
                <a:cs typeface="+mn-cs"/>
              </a:rPr>
              <a:t>%	   157,203</a:t>
            </a:r>
          </a:p>
          <a:p>
            <a:pPr fontAlgn="auto">
              <a:spcBef>
                <a:spcPts val="250"/>
              </a:spcBef>
              <a:spcAft>
                <a:spcPts val="0"/>
              </a:spcAft>
              <a:defRPr/>
            </a:pPr>
            <a:r>
              <a:rPr lang="en-US" sz="1000" dirty="0" smtClean="0">
                <a:latin typeface="+mn-lt"/>
                <a:ea typeface="+mn-ea"/>
                <a:cs typeface="+mn-cs"/>
              </a:rPr>
              <a:t>11     Singapore</a:t>
            </a:r>
            <a:r>
              <a:rPr lang="en-US" sz="1000" dirty="0">
                <a:latin typeface="+mn-lt"/>
                <a:ea typeface="+mn-ea"/>
                <a:cs typeface="+mn-cs"/>
              </a:rPr>
              <a:t>	</a:t>
            </a:r>
            <a:r>
              <a:rPr lang="en-US" sz="1000" dirty="0" smtClean="0">
                <a:latin typeface="+mn-lt"/>
                <a:ea typeface="+mn-ea"/>
                <a:cs typeface="+mn-cs"/>
              </a:rPr>
              <a:t>                 1.58</a:t>
            </a:r>
            <a:r>
              <a:rPr lang="en-US" sz="1000" dirty="0">
                <a:latin typeface="+mn-lt"/>
                <a:ea typeface="+mn-ea"/>
                <a:cs typeface="+mn-cs"/>
              </a:rPr>
              <a:t>%	     54,060</a:t>
            </a:r>
          </a:p>
          <a:p>
            <a:pPr fontAlgn="auto">
              <a:spcBef>
                <a:spcPts val="250"/>
              </a:spcBef>
              <a:spcAft>
                <a:spcPts val="0"/>
              </a:spcAft>
              <a:defRPr/>
            </a:pPr>
            <a:r>
              <a:rPr lang="en-US" sz="1000" dirty="0" smtClean="0">
                <a:latin typeface="+mn-lt"/>
                <a:ea typeface="+mn-ea"/>
                <a:cs typeface="+mn-cs"/>
              </a:rPr>
              <a:t>12     Norway</a:t>
            </a:r>
            <a:r>
              <a:rPr lang="en-US" sz="1000" dirty="0">
                <a:latin typeface="+mn-lt"/>
                <a:ea typeface="+mn-ea"/>
                <a:cs typeface="+mn-cs"/>
              </a:rPr>
              <a:t>	</a:t>
            </a:r>
            <a:r>
              <a:rPr lang="en-US" sz="1000" dirty="0" smtClean="0">
                <a:latin typeface="+mn-lt"/>
                <a:ea typeface="+mn-ea"/>
                <a:cs typeface="+mn-cs"/>
              </a:rPr>
              <a:t>                 1.21</a:t>
            </a:r>
            <a:r>
              <a:rPr lang="en-US" sz="1000" dirty="0">
                <a:latin typeface="+mn-lt"/>
                <a:ea typeface="+mn-ea"/>
                <a:cs typeface="+mn-cs"/>
              </a:rPr>
              <a:t>%	     53,677</a:t>
            </a:r>
          </a:p>
          <a:p>
            <a:pPr fontAlgn="auto">
              <a:spcBef>
                <a:spcPts val="250"/>
              </a:spcBef>
              <a:spcAft>
                <a:spcPts val="0"/>
              </a:spcAft>
              <a:defRPr/>
            </a:pPr>
            <a:r>
              <a:rPr lang="en-US" sz="1000" dirty="0" smtClean="0">
                <a:latin typeface="+mn-lt"/>
                <a:ea typeface="+mn-ea"/>
                <a:cs typeface="+mn-cs"/>
              </a:rPr>
              <a:t>13     Slovenia</a:t>
            </a:r>
            <a:r>
              <a:rPr lang="en-US" sz="1000" dirty="0">
                <a:latin typeface="+mn-lt"/>
                <a:ea typeface="+mn-ea"/>
                <a:cs typeface="+mn-cs"/>
              </a:rPr>
              <a:t>	</a:t>
            </a:r>
            <a:r>
              <a:rPr lang="en-US" sz="1000" dirty="0" smtClean="0">
                <a:latin typeface="+mn-lt"/>
                <a:ea typeface="+mn-ea"/>
                <a:cs typeface="+mn-cs"/>
              </a:rPr>
              <a:t>                 0.92</a:t>
            </a:r>
            <a:r>
              <a:rPr lang="en-US" sz="1000" dirty="0">
                <a:latin typeface="+mn-lt"/>
                <a:ea typeface="+mn-ea"/>
                <a:cs typeface="+mn-cs"/>
              </a:rPr>
              <a:t>%	     13,230</a:t>
            </a:r>
          </a:p>
          <a:p>
            <a:pPr fontAlgn="auto">
              <a:spcBef>
                <a:spcPts val="250"/>
              </a:spcBef>
              <a:spcAft>
                <a:spcPts val="0"/>
              </a:spcAft>
              <a:defRPr/>
            </a:pPr>
            <a:r>
              <a:rPr lang="en-US" sz="1000" dirty="0" smtClean="0">
                <a:latin typeface="+mn-lt"/>
                <a:ea typeface="+mn-ea"/>
                <a:cs typeface="+mn-cs"/>
              </a:rPr>
              <a:t>14     China</a:t>
            </a:r>
            <a:r>
              <a:rPr lang="en-US" sz="1000" dirty="0">
                <a:latin typeface="+mn-lt"/>
                <a:ea typeface="+mn-ea"/>
                <a:cs typeface="+mn-cs"/>
              </a:rPr>
              <a:t>	</a:t>
            </a:r>
            <a:r>
              <a:rPr lang="en-US" sz="1000" dirty="0" smtClean="0">
                <a:latin typeface="+mn-lt"/>
                <a:ea typeface="+mn-ea"/>
                <a:cs typeface="+mn-cs"/>
              </a:rPr>
              <a:t>                 0.90</a:t>
            </a:r>
            <a:r>
              <a:rPr lang="en-US" sz="1000" dirty="0">
                <a:latin typeface="+mn-lt"/>
                <a:ea typeface="+mn-ea"/>
                <a:cs typeface="+mn-cs"/>
              </a:rPr>
              <a:t>%	4,651,953</a:t>
            </a:r>
          </a:p>
          <a:p>
            <a:pPr fontAlgn="auto">
              <a:spcBef>
                <a:spcPts val="250"/>
              </a:spcBef>
              <a:spcAft>
                <a:spcPts val="0"/>
              </a:spcAft>
              <a:defRPr/>
            </a:pPr>
            <a:r>
              <a:rPr lang="en-US" sz="1000" dirty="0" smtClean="0">
                <a:latin typeface="+mn-lt"/>
                <a:ea typeface="+mn-ea"/>
                <a:cs typeface="+mn-cs"/>
              </a:rPr>
              <a:t>15     Greece</a:t>
            </a:r>
            <a:r>
              <a:rPr lang="en-US" sz="1000" dirty="0">
                <a:latin typeface="+mn-lt"/>
                <a:ea typeface="+mn-ea"/>
                <a:cs typeface="+mn-cs"/>
              </a:rPr>
              <a:t>	</a:t>
            </a:r>
            <a:r>
              <a:rPr lang="en-US" sz="1000" dirty="0" smtClean="0">
                <a:latin typeface="+mn-lt"/>
                <a:ea typeface="+mn-ea"/>
                <a:cs typeface="+mn-cs"/>
              </a:rPr>
              <a:t>                 0.78</a:t>
            </a:r>
            <a:r>
              <a:rPr lang="en-US" sz="1000" dirty="0">
                <a:latin typeface="+mn-lt"/>
                <a:ea typeface="+mn-ea"/>
                <a:cs typeface="+mn-cs"/>
              </a:rPr>
              <a:t>%	     44,572</a:t>
            </a:r>
          </a:p>
          <a:p>
            <a:pPr fontAlgn="auto">
              <a:spcBef>
                <a:spcPts val="250"/>
              </a:spcBef>
              <a:spcAft>
                <a:spcPts val="0"/>
              </a:spcAft>
              <a:defRPr/>
            </a:pPr>
            <a:r>
              <a:rPr lang="en-US" sz="1000" dirty="0" smtClean="0">
                <a:latin typeface="+mn-lt"/>
                <a:ea typeface="+mn-ea"/>
                <a:cs typeface="+mn-cs"/>
              </a:rPr>
              <a:t>16     Portugal</a:t>
            </a:r>
            <a:r>
              <a:rPr lang="en-US" sz="1000" dirty="0">
                <a:latin typeface="+mn-lt"/>
                <a:ea typeface="+mn-ea"/>
                <a:cs typeface="+mn-cs"/>
              </a:rPr>
              <a:t>	</a:t>
            </a:r>
            <a:r>
              <a:rPr lang="en-US" sz="1000" dirty="0" smtClean="0">
                <a:latin typeface="+mn-lt"/>
                <a:ea typeface="+mn-ea"/>
                <a:cs typeface="+mn-cs"/>
              </a:rPr>
              <a:t>                 0.76</a:t>
            </a:r>
            <a:r>
              <a:rPr lang="en-US" sz="1000" dirty="0">
                <a:latin typeface="+mn-lt"/>
                <a:ea typeface="+mn-ea"/>
                <a:cs typeface="+mn-cs"/>
              </a:rPr>
              <a:t>%	     45,408</a:t>
            </a:r>
          </a:p>
          <a:p>
            <a:pPr fontAlgn="auto">
              <a:spcBef>
                <a:spcPts val="250"/>
              </a:spcBef>
              <a:spcAft>
                <a:spcPts val="0"/>
              </a:spcAft>
              <a:defRPr/>
            </a:pPr>
            <a:r>
              <a:rPr lang="en-US" sz="1000" dirty="0" smtClean="0">
                <a:latin typeface="+mn-lt"/>
                <a:ea typeface="+mn-ea"/>
                <a:cs typeface="+mn-cs"/>
              </a:rPr>
              <a:t>17     Taiwan</a:t>
            </a:r>
            <a:r>
              <a:rPr lang="en-US" sz="1000" dirty="0">
                <a:latin typeface="+mn-lt"/>
                <a:ea typeface="+mn-ea"/>
                <a:cs typeface="+mn-cs"/>
              </a:rPr>
              <a:t>	</a:t>
            </a:r>
            <a:r>
              <a:rPr lang="en-US" sz="1000" dirty="0" smtClean="0">
                <a:latin typeface="+mn-lt"/>
                <a:ea typeface="+mn-ea"/>
                <a:cs typeface="+mn-cs"/>
              </a:rPr>
              <a:t>                 0.72</a:t>
            </a:r>
            <a:r>
              <a:rPr lang="en-US" sz="1000" dirty="0">
                <a:latin typeface="+mn-lt"/>
                <a:ea typeface="+mn-ea"/>
                <a:cs typeface="+mn-cs"/>
              </a:rPr>
              <a:t>%	   120,180</a:t>
            </a:r>
          </a:p>
          <a:p>
            <a:pPr fontAlgn="auto">
              <a:spcBef>
                <a:spcPts val="250"/>
              </a:spcBef>
              <a:spcAft>
                <a:spcPts val="0"/>
              </a:spcAft>
              <a:defRPr/>
            </a:pPr>
            <a:r>
              <a:rPr lang="en-US" sz="1000" dirty="0" smtClean="0">
                <a:latin typeface="+mn-lt"/>
                <a:ea typeface="+mn-ea"/>
                <a:cs typeface="+mn-cs"/>
              </a:rPr>
              <a:t>18     Netherlands               0.70</a:t>
            </a:r>
            <a:r>
              <a:rPr lang="en-US" sz="1000" dirty="0">
                <a:latin typeface="+mn-lt"/>
                <a:ea typeface="+mn-ea"/>
                <a:cs typeface="+mn-cs"/>
              </a:rPr>
              <a:t>%	   109,425</a:t>
            </a:r>
          </a:p>
          <a:p>
            <a:pPr fontAlgn="auto">
              <a:spcBef>
                <a:spcPts val="250"/>
              </a:spcBef>
              <a:spcAft>
                <a:spcPts val="0"/>
              </a:spcAft>
              <a:defRPr/>
            </a:pPr>
            <a:r>
              <a:rPr lang="en-US" sz="1000" dirty="0" smtClean="0">
                <a:latin typeface="+mn-lt"/>
                <a:ea typeface="+mn-ea"/>
                <a:cs typeface="+mn-cs"/>
              </a:rPr>
              <a:t>19     Australia</a:t>
            </a:r>
            <a:r>
              <a:rPr lang="en-US" sz="1000" dirty="0">
                <a:latin typeface="+mn-lt"/>
                <a:ea typeface="+mn-ea"/>
                <a:cs typeface="+mn-cs"/>
              </a:rPr>
              <a:t>	</a:t>
            </a:r>
            <a:r>
              <a:rPr lang="en-US" sz="1000" dirty="0" smtClean="0">
                <a:latin typeface="+mn-lt"/>
                <a:ea typeface="+mn-ea"/>
                <a:cs typeface="+mn-cs"/>
              </a:rPr>
              <a:t>                 0.69</a:t>
            </a:r>
            <a:r>
              <a:rPr lang="en-US" sz="1000" dirty="0">
                <a:latin typeface="+mn-lt"/>
                <a:ea typeface="+mn-ea"/>
                <a:cs typeface="+mn-cs"/>
              </a:rPr>
              <a:t>%	   121,256</a:t>
            </a:r>
          </a:p>
          <a:p>
            <a:pPr fontAlgn="auto">
              <a:spcBef>
                <a:spcPts val="250"/>
              </a:spcBef>
              <a:spcAft>
                <a:spcPts val="0"/>
              </a:spcAft>
              <a:defRPr/>
            </a:pPr>
            <a:r>
              <a:rPr lang="en-US" sz="1000" dirty="0" smtClean="0">
                <a:latin typeface="+mn-lt"/>
                <a:ea typeface="+mn-ea"/>
                <a:cs typeface="+mn-cs"/>
              </a:rPr>
              <a:t>20     Slovakia</a:t>
            </a:r>
            <a:r>
              <a:rPr lang="en-US" sz="1000" dirty="0">
                <a:latin typeface="+mn-lt"/>
                <a:ea typeface="+mn-ea"/>
                <a:cs typeface="+mn-cs"/>
              </a:rPr>
              <a:t>	</a:t>
            </a:r>
            <a:r>
              <a:rPr lang="en-US" sz="1000" dirty="0" smtClean="0">
                <a:latin typeface="+mn-lt"/>
                <a:ea typeface="+mn-ea"/>
                <a:cs typeface="+mn-cs"/>
              </a:rPr>
              <a:t>                 </a:t>
            </a:r>
            <a:r>
              <a:rPr lang="en-US" sz="1000" dirty="0">
                <a:latin typeface="+mn-lt"/>
                <a:ea typeface="+mn-ea"/>
                <a:cs typeface="+mn-cs"/>
              </a:rPr>
              <a:t>0.52%	     21,169</a:t>
            </a:r>
          </a:p>
        </p:txBody>
      </p:sp>
      <p:sp>
        <p:nvSpPr>
          <p:cNvPr id="5" name="Freeform 4"/>
          <p:cNvSpPr/>
          <p:nvPr/>
        </p:nvSpPr>
        <p:spPr>
          <a:xfrm>
            <a:off x="3080320" y="2348880"/>
            <a:ext cx="1546225" cy="1273175"/>
          </a:xfrm>
          <a:custGeom>
            <a:avLst/>
            <a:gdLst>
              <a:gd name="connsiteX0" fmla="*/ 0 w 1546020"/>
              <a:gd name="connsiteY0" fmla="*/ 1273509 h 1273509"/>
              <a:gd name="connsiteX1" fmla="*/ 536374 w 1546020"/>
              <a:gd name="connsiteY1" fmla="*/ 902753 h 1273509"/>
              <a:gd name="connsiteX2" fmla="*/ 1435590 w 1546020"/>
              <a:gd name="connsiteY2" fmla="*/ 74468 h 1273509"/>
              <a:gd name="connsiteX3" fmla="*/ 1404039 w 1546020"/>
              <a:gd name="connsiteY3" fmla="*/ 35026 h 1273509"/>
              <a:gd name="connsiteX4" fmla="*/ 1546020 w 1546020"/>
              <a:gd name="connsiteY4" fmla="*/ 35026 h 1273509"/>
              <a:gd name="connsiteX5" fmla="*/ 1475029 w 1546020"/>
              <a:gd name="connsiteY5" fmla="*/ 145464 h 127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6020" h="1273509">
                <a:moveTo>
                  <a:pt x="0" y="1273509"/>
                </a:moveTo>
                <a:cubicBezTo>
                  <a:pt x="148554" y="1188051"/>
                  <a:pt x="297109" y="1102593"/>
                  <a:pt x="536374" y="902753"/>
                </a:cubicBezTo>
                <a:cubicBezTo>
                  <a:pt x="775639" y="702913"/>
                  <a:pt x="1290979" y="219089"/>
                  <a:pt x="1435590" y="74468"/>
                </a:cubicBezTo>
                <a:cubicBezTo>
                  <a:pt x="1580201" y="-70153"/>
                  <a:pt x="1385634" y="41600"/>
                  <a:pt x="1404039" y="35026"/>
                </a:cubicBezTo>
                <a:cubicBezTo>
                  <a:pt x="1422444" y="28452"/>
                  <a:pt x="1534188" y="16620"/>
                  <a:pt x="1546020" y="35026"/>
                </a:cubicBezTo>
                <a:lnTo>
                  <a:pt x="1475029" y="145464"/>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8" name="Freeform 7"/>
          <p:cNvSpPr/>
          <p:nvPr/>
        </p:nvSpPr>
        <p:spPr>
          <a:xfrm>
            <a:off x="3040633" y="3298205"/>
            <a:ext cx="1603375" cy="1411288"/>
          </a:xfrm>
          <a:custGeom>
            <a:avLst/>
            <a:gdLst>
              <a:gd name="connsiteX0" fmla="*/ 55215 w 1666040"/>
              <a:gd name="connsiteY0" fmla="*/ 1428427 h 1492188"/>
              <a:gd name="connsiteX1" fmla="*/ 110430 w 1666040"/>
              <a:gd name="connsiteY1" fmla="*/ 1428427 h 1492188"/>
              <a:gd name="connsiteX2" fmla="*/ 1049085 w 1666040"/>
              <a:gd name="connsiteY2" fmla="*/ 765799 h 1492188"/>
              <a:gd name="connsiteX3" fmla="*/ 1624899 w 1666040"/>
              <a:gd name="connsiteY3" fmla="*/ 47953 h 1492188"/>
              <a:gd name="connsiteX4" fmla="*/ 1498693 w 1666040"/>
              <a:gd name="connsiteY4" fmla="*/ 63730 h 1492188"/>
              <a:gd name="connsiteX5" fmla="*/ 1656450 w 1666040"/>
              <a:gd name="connsiteY5" fmla="*/ 40064 h 1492188"/>
              <a:gd name="connsiteX6" fmla="*/ 1648562 w 1666040"/>
              <a:gd name="connsiteY6" fmla="*/ 174168 h 149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040" h="1492188">
                <a:moveTo>
                  <a:pt x="55215" y="1428427"/>
                </a:moveTo>
                <a:cubicBezTo>
                  <a:pt x="0" y="1483646"/>
                  <a:pt x="-55215" y="1538865"/>
                  <a:pt x="110430" y="1428427"/>
                </a:cubicBezTo>
                <a:cubicBezTo>
                  <a:pt x="276075" y="1317989"/>
                  <a:pt x="796674" y="995878"/>
                  <a:pt x="1049085" y="765799"/>
                </a:cubicBezTo>
                <a:cubicBezTo>
                  <a:pt x="1301497" y="535720"/>
                  <a:pt x="1549964" y="164964"/>
                  <a:pt x="1624899" y="47953"/>
                </a:cubicBezTo>
                <a:cubicBezTo>
                  <a:pt x="1699834" y="-69059"/>
                  <a:pt x="1493435" y="65045"/>
                  <a:pt x="1498693" y="63730"/>
                </a:cubicBezTo>
                <a:cubicBezTo>
                  <a:pt x="1503951" y="62415"/>
                  <a:pt x="1631472" y="21658"/>
                  <a:pt x="1656450" y="40064"/>
                </a:cubicBezTo>
                <a:cubicBezTo>
                  <a:pt x="1681428" y="58470"/>
                  <a:pt x="1649877" y="150503"/>
                  <a:pt x="1648562" y="174168"/>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extLst>
      <p:ext uri="{BB962C8B-B14F-4D97-AF65-F5344CB8AC3E}">
        <p14:creationId xmlns:p14="http://schemas.microsoft.com/office/powerpoint/2010/main" val="100315705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US" dirty="0" smtClean="0">
                <a:latin typeface="Calibri" charset="0"/>
              </a:rPr>
              <a:t>The IPv6 world, Geographically </a:t>
            </a:r>
            <a:r>
              <a:rPr lang="en-US" dirty="0">
                <a:latin typeface="Calibri" charset="0"/>
              </a:rPr>
              <a:t>Speaking…</a:t>
            </a:r>
          </a:p>
        </p:txBody>
      </p:sp>
      <p:pic>
        <p:nvPicPr>
          <p:cNvPr id="2765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595" r="-903"/>
          <a:stretch>
            <a:fillRect/>
          </a:stretch>
        </p:blipFill>
        <p:spPr>
          <a:xfrm>
            <a:off x="569913" y="2081213"/>
            <a:ext cx="8116887" cy="3848100"/>
          </a:xfrm>
        </p:spPr>
      </p:pic>
    </p:spTree>
    <p:extLst>
      <p:ext uri="{BB962C8B-B14F-4D97-AF65-F5344CB8AC3E}">
        <p14:creationId xmlns:p14="http://schemas.microsoft.com/office/powerpoint/2010/main" val="297192148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eaLnBrk="1" hangingPunct="1"/>
            <a:r>
              <a:rPr lang="en-US">
                <a:latin typeface="Calibri" charset="0"/>
              </a:rPr>
              <a:t>Nationally, who’s deploying IPv6 over the past year?</a:t>
            </a:r>
          </a:p>
        </p:txBody>
      </p:sp>
      <p:sp>
        <p:nvSpPr>
          <p:cNvPr id="3" name="Content Placeholder 2"/>
          <p:cNvSpPr>
            <a:spLocks noGrp="1"/>
          </p:cNvSpPr>
          <p:nvPr>
            <p:ph idx="1"/>
          </p:nvPr>
        </p:nvSpPr>
        <p:spPr>
          <a:xfrm>
            <a:off x="1115616" y="1600200"/>
            <a:ext cx="6786562" cy="4525963"/>
          </a:xfrm>
        </p:spPr>
        <p:txBody>
          <a:bodyPr rtlCol="0">
            <a:normAutofit fontScale="55000" lnSpcReduction="20000"/>
          </a:bodyPr>
          <a:lstStyle/>
          <a:p>
            <a:pPr marL="0" indent="0" eaLnBrk="1" fontAlgn="auto" hangingPunct="1">
              <a:spcBef>
                <a:spcPts val="200"/>
              </a:spcBef>
              <a:spcAft>
                <a:spcPts val="0"/>
              </a:spcAft>
              <a:buFont typeface="Arial"/>
              <a:buNone/>
              <a:defRPr/>
            </a:pPr>
            <a:r>
              <a:rPr lang="en-US" b="1" dirty="0">
                <a:ea typeface="+mn-ea"/>
                <a:cs typeface="+mn-cs"/>
              </a:rPr>
              <a:t>2013  </a:t>
            </a:r>
          </a:p>
          <a:p>
            <a:pPr marL="0" indent="0" eaLnBrk="1" fontAlgn="auto" hangingPunct="1">
              <a:spcBef>
                <a:spcPts val="200"/>
              </a:spcBef>
              <a:spcAft>
                <a:spcPts val="0"/>
              </a:spcAft>
              <a:buFont typeface="Arial"/>
              <a:buNone/>
              <a:defRPr/>
            </a:pPr>
            <a:r>
              <a:rPr lang="en-US" b="1" dirty="0">
                <a:ea typeface="+mn-ea"/>
                <a:cs typeface="+mn-cs"/>
              </a:rPr>
              <a:t>Rank</a:t>
            </a:r>
            <a:r>
              <a:rPr lang="en-US" dirty="0">
                <a:ea typeface="+mn-ea"/>
                <a:cs typeface="+mn-cs"/>
              </a:rPr>
              <a:t>	</a:t>
            </a:r>
            <a:r>
              <a:rPr lang="en-US" b="1" dirty="0">
                <a:ea typeface="+mn-ea"/>
                <a:cs typeface="+mn-cs"/>
              </a:rPr>
              <a:t>Economy</a:t>
            </a:r>
            <a:r>
              <a:rPr lang="en-US" dirty="0">
                <a:ea typeface="+mn-ea"/>
                <a:cs typeface="+mn-cs"/>
              </a:rPr>
              <a:t>	</a:t>
            </a:r>
            <a:r>
              <a:rPr lang="en-US" dirty="0" smtClean="0">
                <a:ea typeface="+mn-ea"/>
                <a:cs typeface="+mn-cs"/>
              </a:rPr>
              <a:t>	</a:t>
            </a:r>
            <a:r>
              <a:rPr lang="en-US" b="1" dirty="0" smtClean="0">
                <a:ea typeface="+mn-ea"/>
                <a:cs typeface="+mn-cs"/>
              </a:rPr>
              <a:t>Diff </a:t>
            </a:r>
            <a:r>
              <a:rPr lang="en-US" b="1" dirty="0">
                <a:ea typeface="+mn-ea"/>
                <a:cs typeface="+mn-cs"/>
              </a:rPr>
              <a:t>(%)</a:t>
            </a:r>
            <a:r>
              <a:rPr lang="en-US" dirty="0">
                <a:ea typeface="+mn-ea"/>
                <a:cs typeface="+mn-cs"/>
              </a:rPr>
              <a:t>	</a:t>
            </a:r>
            <a:r>
              <a:rPr lang="en-US" b="1" dirty="0">
                <a:ea typeface="+mn-ea"/>
                <a:cs typeface="+mn-cs"/>
              </a:rPr>
              <a:t>    </a:t>
            </a:r>
            <a:r>
              <a:rPr lang="en-US" b="1" dirty="0" smtClean="0">
                <a:ea typeface="+mn-ea"/>
                <a:cs typeface="+mn-cs"/>
              </a:rPr>
              <a:t>     Diff IPv6 User </a:t>
            </a:r>
            <a:r>
              <a:rPr lang="en-US" b="1" dirty="0">
                <a:ea typeface="+mn-ea"/>
                <a:cs typeface="+mn-cs"/>
              </a:rPr>
              <a:t>Count</a:t>
            </a:r>
            <a:r>
              <a:rPr lang="en-US" dirty="0">
                <a:ea typeface="+mn-ea"/>
                <a:cs typeface="+mn-cs"/>
              </a:rPr>
              <a:t>	</a:t>
            </a:r>
          </a:p>
          <a:p>
            <a:pPr marL="0" indent="0" eaLnBrk="1" fontAlgn="auto" hangingPunct="1">
              <a:spcBef>
                <a:spcPts val="200"/>
              </a:spcBef>
              <a:spcAft>
                <a:spcPts val="0"/>
              </a:spcAft>
              <a:buFont typeface="Arial"/>
              <a:buNone/>
              <a:defRPr/>
            </a:pPr>
            <a:r>
              <a:rPr lang="de-DE" dirty="0">
                <a:ea typeface="+mn-ea"/>
                <a:cs typeface="+mn-cs"/>
              </a:rPr>
              <a:t>1	</a:t>
            </a:r>
            <a:r>
              <a:rPr lang="de-DE" dirty="0" err="1">
                <a:ea typeface="+mn-ea"/>
                <a:cs typeface="+mn-cs"/>
              </a:rPr>
              <a:t>Switzerland</a:t>
            </a:r>
            <a:r>
              <a:rPr lang="de-DE" dirty="0">
                <a:ea typeface="+mn-ea"/>
                <a:cs typeface="+mn-cs"/>
              </a:rPr>
              <a:t>	</a:t>
            </a:r>
            <a:r>
              <a:rPr lang="de-DE" dirty="0" smtClean="0">
                <a:ea typeface="+mn-ea"/>
                <a:cs typeface="+mn-cs"/>
              </a:rPr>
              <a:t>	+</a:t>
            </a:r>
            <a:r>
              <a:rPr lang="de-DE" dirty="0">
                <a:ea typeface="+mn-ea"/>
                <a:cs typeface="+mn-cs"/>
              </a:rPr>
              <a:t>9.92%	</a:t>
            </a:r>
            <a:r>
              <a:rPr lang="de-DE" dirty="0" smtClean="0">
                <a:ea typeface="+mn-ea"/>
                <a:cs typeface="+mn-cs"/>
              </a:rPr>
              <a:t>	+  649,202</a:t>
            </a:r>
            <a:r>
              <a:rPr lang="de-DE" dirty="0">
                <a:ea typeface="+mn-ea"/>
                <a:cs typeface="+mn-cs"/>
              </a:rPr>
              <a:t>	</a:t>
            </a:r>
          </a:p>
          <a:p>
            <a:pPr marL="0" indent="0" eaLnBrk="1" fontAlgn="auto" hangingPunct="1">
              <a:spcBef>
                <a:spcPts val="200"/>
              </a:spcBef>
              <a:spcAft>
                <a:spcPts val="0"/>
              </a:spcAft>
              <a:buFont typeface="Arial"/>
              <a:buNone/>
              <a:defRPr/>
            </a:pPr>
            <a:r>
              <a:rPr lang="fr-FR" dirty="0">
                <a:ea typeface="+mn-ea"/>
                <a:cs typeface="+mn-cs"/>
              </a:rPr>
              <a:t>2	Luxembourg	</a:t>
            </a:r>
            <a:r>
              <a:rPr lang="fr-FR" dirty="0" smtClean="0">
                <a:ea typeface="+mn-ea"/>
                <a:cs typeface="+mn-cs"/>
              </a:rPr>
              <a:t>+</a:t>
            </a:r>
            <a:r>
              <a:rPr lang="fr-FR" dirty="0">
                <a:ea typeface="+mn-ea"/>
                <a:cs typeface="+mn-cs"/>
              </a:rPr>
              <a:t>4.37%	</a:t>
            </a:r>
            <a:r>
              <a:rPr lang="fr-FR" dirty="0" smtClean="0">
                <a:ea typeface="+mn-ea"/>
                <a:cs typeface="+mn-cs"/>
              </a:rPr>
              <a:t>	+     20,486</a:t>
            </a:r>
            <a:r>
              <a:rPr lang="fr-FR" dirty="0">
                <a:ea typeface="+mn-ea"/>
                <a:cs typeface="+mn-cs"/>
              </a:rPr>
              <a:t>	</a:t>
            </a:r>
          </a:p>
          <a:p>
            <a:pPr marL="0" indent="0" eaLnBrk="1" fontAlgn="auto" hangingPunct="1">
              <a:spcBef>
                <a:spcPts val="200"/>
              </a:spcBef>
              <a:spcAft>
                <a:spcPts val="0"/>
              </a:spcAft>
              <a:buFont typeface="Arial"/>
              <a:buNone/>
              <a:defRPr/>
            </a:pPr>
            <a:r>
              <a:rPr lang="it-IT" dirty="0">
                <a:ea typeface="+mn-ea"/>
                <a:cs typeface="+mn-cs"/>
              </a:rPr>
              <a:t>3	</a:t>
            </a:r>
            <a:r>
              <a:rPr lang="it-IT" dirty="0" err="1">
                <a:ea typeface="+mn-ea"/>
                <a:cs typeface="+mn-cs"/>
              </a:rPr>
              <a:t>Belgium</a:t>
            </a:r>
            <a:r>
              <a:rPr lang="it-IT" dirty="0">
                <a:ea typeface="+mn-ea"/>
                <a:cs typeface="+mn-cs"/>
              </a:rPr>
              <a:t>	</a:t>
            </a:r>
            <a:r>
              <a:rPr lang="it-IT" dirty="0" smtClean="0">
                <a:ea typeface="+mn-ea"/>
                <a:cs typeface="+mn-cs"/>
              </a:rPr>
              <a:t>	+</a:t>
            </a:r>
            <a:r>
              <a:rPr lang="it-IT" dirty="0">
                <a:ea typeface="+mn-ea"/>
                <a:cs typeface="+mn-cs"/>
              </a:rPr>
              <a:t>4.07%	</a:t>
            </a:r>
            <a:r>
              <a:rPr lang="it-IT" dirty="0" smtClean="0">
                <a:ea typeface="+mn-ea"/>
                <a:cs typeface="+mn-cs"/>
              </a:rPr>
              <a:t>	+   331,153</a:t>
            </a:r>
            <a:r>
              <a:rPr lang="it-IT" dirty="0">
                <a:ea typeface="+mn-ea"/>
                <a:cs typeface="+mn-cs"/>
              </a:rPr>
              <a:t>	</a:t>
            </a:r>
          </a:p>
          <a:p>
            <a:pPr marL="0" indent="0" eaLnBrk="1" fontAlgn="auto" hangingPunct="1">
              <a:spcBef>
                <a:spcPts val="200"/>
              </a:spcBef>
              <a:spcAft>
                <a:spcPts val="0"/>
              </a:spcAft>
              <a:buFont typeface="Arial"/>
              <a:buNone/>
              <a:defRPr/>
            </a:pPr>
            <a:r>
              <a:rPr lang="it-IT" dirty="0">
                <a:ea typeface="+mn-ea"/>
                <a:cs typeface="+mn-cs"/>
              </a:rPr>
              <a:t>4	Romania	</a:t>
            </a:r>
            <a:r>
              <a:rPr lang="it-IT" dirty="0" smtClean="0">
                <a:ea typeface="+mn-ea"/>
                <a:cs typeface="+mn-cs"/>
              </a:rPr>
              <a:t>	+</a:t>
            </a:r>
            <a:r>
              <a:rPr lang="it-IT" dirty="0">
                <a:ea typeface="+mn-ea"/>
                <a:cs typeface="+mn-cs"/>
              </a:rPr>
              <a:t>3.44%	</a:t>
            </a:r>
            <a:r>
              <a:rPr lang="it-IT" dirty="0" smtClean="0">
                <a:ea typeface="+mn-ea"/>
                <a:cs typeface="+mn-cs"/>
              </a:rPr>
              <a:t>	+   411,848</a:t>
            </a:r>
            <a:r>
              <a:rPr lang="it-IT"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5	Germany	</a:t>
            </a:r>
            <a:r>
              <a:rPr lang="en-US" dirty="0" smtClean="0">
                <a:ea typeface="+mn-ea"/>
                <a:cs typeface="+mn-cs"/>
              </a:rPr>
              <a:t>	+</a:t>
            </a:r>
            <a:r>
              <a:rPr lang="en-US" dirty="0">
                <a:ea typeface="+mn-ea"/>
                <a:cs typeface="+mn-cs"/>
              </a:rPr>
              <a:t>2.92%	</a:t>
            </a:r>
            <a:r>
              <a:rPr lang="en-US" dirty="0" smtClean="0">
                <a:ea typeface="+mn-ea"/>
                <a:cs typeface="+mn-cs"/>
              </a:rPr>
              <a:t>	+</a:t>
            </a:r>
            <a:r>
              <a:rPr lang="en-US" dirty="0">
                <a:ea typeface="+mn-ea"/>
                <a:cs typeface="+mn-cs"/>
              </a:rPr>
              <a:t>1,994,568	</a:t>
            </a:r>
          </a:p>
          <a:p>
            <a:pPr marL="0" indent="0" eaLnBrk="1" fontAlgn="auto" hangingPunct="1">
              <a:spcBef>
                <a:spcPts val="200"/>
              </a:spcBef>
              <a:spcAft>
                <a:spcPts val="0"/>
              </a:spcAft>
              <a:buFont typeface="Arial"/>
              <a:buNone/>
              <a:defRPr/>
            </a:pPr>
            <a:r>
              <a:rPr lang="en-US" dirty="0">
                <a:ea typeface="+mn-ea"/>
                <a:cs typeface="+mn-cs"/>
              </a:rPr>
              <a:t>6	Peru	</a:t>
            </a:r>
            <a:r>
              <a:rPr lang="en-US" dirty="0" smtClean="0">
                <a:ea typeface="+mn-ea"/>
                <a:cs typeface="+mn-cs"/>
              </a:rPr>
              <a:t>	+</a:t>
            </a:r>
            <a:r>
              <a:rPr lang="en-US" dirty="0">
                <a:ea typeface="+mn-ea"/>
                <a:cs typeface="+mn-cs"/>
              </a:rPr>
              <a:t>2.41%	</a:t>
            </a:r>
            <a:r>
              <a:rPr lang="en-US" dirty="0" smtClean="0">
                <a:ea typeface="+mn-ea"/>
                <a:cs typeface="+mn-cs"/>
              </a:rPr>
              <a:t>	+   272,327</a:t>
            </a:r>
            <a:r>
              <a:rPr lang="en-US"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7	Japan	</a:t>
            </a:r>
            <a:r>
              <a:rPr lang="en-US" dirty="0" smtClean="0">
                <a:ea typeface="+mn-ea"/>
                <a:cs typeface="+mn-cs"/>
              </a:rPr>
              <a:t>	+</a:t>
            </a:r>
            <a:r>
              <a:rPr lang="en-US" dirty="0">
                <a:ea typeface="+mn-ea"/>
                <a:cs typeface="+mn-cs"/>
              </a:rPr>
              <a:t>2.38%	</a:t>
            </a:r>
            <a:r>
              <a:rPr lang="en-US" dirty="0" smtClean="0">
                <a:ea typeface="+mn-ea"/>
                <a:cs typeface="+mn-cs"/>
              </a:rPr>
              <a:t>	+</a:t>
            </a:r>
            <a:r>
              <a:rPr lang="en-US" dirty="0">
                <a:ea typeface="+mn-ea"/>
                <a:cs typeface="+mn-cs"/>
              </a:rPr>
              <a:t>2,370,677	</a:t>
            </a:r>
          </a:p>
          <a:p>
            <a:pPr marL="0" indent="0" eaLnBrk="1" fontAlgn="auto" hangingPunct="1">
              <a:spcBef>
                <a:spcPts val="200"/>
              </a:spcBef>
              <a:spcAft>
                <a:spcPts val="0"/>
              </a:spcAft>
              <a:buFont typeface="Arial"/>
              <a:buNone/>
              <a:defRPr/>
            </a:pPr>
            <a:r>
              <a:rPr lang="en-US" dirty="0">
                <a:ea typeface="+mn-ea"/>
                <a:cs typeface="+mn-cs"/>
              </a:rPr>
              <a:t>8	United </a:t>
            </a:r>
            <a:r>
              <a:rPr lang="en-US" dirty="0" smtClean="0">
                <a:ea typeface="+mn-ea"/>
                <a:cs typeface="+mn-cs"/>
              </a:rPr>
              <a:t>States	+</a:t>
            </a:r>
            <a:r>
              <a:rPr lang="en-US" dirty="0">
                <a:ea typeface="+mn-ea"/>
                <a:cs typeface="+mn-cs"/>
              </a:rPr>
              <a:t>1.71%	</a:t>
            </a:r>
            <a:r>
              <a:rPr lang="en-US" dirty="0" smtClean="0">
                <a:ea typeface="+mn-ea"/>
                <a:cs typeface="+mn-cs"/>
              </a:rPr>
              <a:t>	+</a:t>
            </a:r>
            <a:r>
              <a:rPr lang="en-US" dirty="0">
                <a:ea typeface="+mn-ea"/>
                <a:cs typeface="+mn-cs"/>
              </a:rPr>
              <a:t>4,267,580	</a:t>
            </a:r>
          </a:p>
          <a:p>
            <a:pPr marL="0" indent="0" eaLnBrk="1" fontAlgn="auto" hangingPunct="1">
              <a:spcBef>
                <a:spcPts val="200"/>
              </a:spcBef>
              <a:spcAft>
                <a:spcPts val="0"/>
              </a:spcAft>
              <a:buFont typeface="Arial"/>
              <a:buNone/>
              <a:defRPr/>
            </a:pPr>
            <a:r>
              <a:rPr lang="pl-PL" dirty="0">
                <a:ea typeface="+mn-ea"/>
                <a:cs typeface="+mn-cs"/>
              </a:rPr>
              <a:t>9	Czech Republic	+1.57%	</a:t>
            </a:r>
            <a:r>
              <a:rPr lang="pl-PL" dirty="0" smtClean="0">
                <a:ea typeface="+mn-ea"/>
                <a:cs typeface="+mn-cs"/>
              </a:rPr>
              <a:t>	+   117,509</a:t>
            </a:r>
            <a:r>
              <a:rPr lang="pl-PL" dirty="0">
                <a:ea typeface="+mn-ea"/>
                <a:cs typeface="+mn-cs"/>
              </a:rPr>
              <a:t>	</a:t>
            </a:r>
          </a:p>
          <a:p>
            <a:pPr marL="0" indent="0" eaLnBrk="1" fontAlgn="auto" hangingPunct="1">
              <a:spcBef>
                <a:spcPts val="200"/>
              </a:spcBef>
              <a:spcAft>
                <a:spcPts val="0"/>
              </a:spcAft>
              <a:buFont typeface="Arial"/>
              <a:buNone/>
              <a:defRPr/>
            </a:pPr>
            <a:r>
              <a:rPr lang="is-IS" dirty="0">
                <a:ea typeface="+mn-ea"/>
                <a:cs typeface="+mn-cs"/>
              </a:rPr>
              <a:t>10	Singapore	</a:t>
            </a:r>
            <a:r>
              <a:rPr lang="is-IS" dirty="0" smtClean="0">
                <a:ea typeface="+mn-ea"/>
                <a:cs typeface="+mn-cs"/>
              </a:rPr>
              <a:t>	+</a:t>
            </a:r>
            <a:r>
              <a:rPr lang="is-IS" dirty="0">
                <a:ea typeface="+mn-ea"/>
                <a:cs typeface="+mn-cs"/>
              </a:rPr>
              <a:t>1.43%	</a:t>
            </a:r>
            <a:r>
              <a:rPr lang="is-IS" dirty="0" smtClean="0">
                <a:ea typeface="+mn-ea"/>
                <a:cs typeface="+mn-cs"/>
              </a:rPr>
              <a:t>	+     48,524</a:t>
            </a:r>
            <a:r>
              <a:rPr lang="is-IS" dirty="0">
                <a:ea typeface="+mn-ea"/>
                <a:cs typeface="+mn-cs"/>
              </a:rPr>
              <a:t>	</a:t>
            </a:r>
          </a:p>
          <a:p>
            <a:pPr marL="0" indent="0" eaLnBrk="1" fontAlgn="auto" hangingPunct="1">
              <a:spcBef>
                <a:spcPts val="200"/>
              </a:spcBef>
              <a:spcAft>
                <a:spcPts val="0"/>
              </a:spcAft>
              <a:buFont typeface="Arial"/>
              <a:buNone/>
              <a:defRPr/>
            </a:pPr>
            <a:r>
              <a:rPr lang="is-IS" dirty="0">
                <a:ea typeface="+mn-ea"/>
                <a:cs typeface="+mn-cs"/>
              </a:rPr>
              <a:t>11	France	</a:t>
            </a:r>
            <a:r>
              <a:rPr lang="is-IS" dirty="0" smtClean="0">
                <a:ea typeface="+mn-ea"/>
                <a:cs typeface="+mn-cs"/>
              </a:rPr>
              <a:t>	+</a:t>
            </a:r>
            <a:r>
              <a:rPr lang="is-IS" dirty="0">
                <a:ea typeface="+mn-ea"/>
                <a:cs typeface="+mn-cs"/>
              </a:rPr>
              <a:t>1.43%	</a:t>
            </a:r>
            <a:r>
              <a:rPr lang="is-IS" dirty="0" smtClean="0">
                <a:ea typeface="+mn-ea"/>
                <a:cs typeface="+mn-cs"/>
              </a:rPr>
              <a:t>	+    810,545</a:t>
            </a:r>
            <a:r>
              <a:rPr lang="is-IS"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12	Greece	</a:t>
            </a:r>
            <a:r>
              <a:rPr lang="en-US" dirty="0" smtClean="0">
                <a:ea typeface="+mn-ea"/>
                <a:cs typeface="+mn-cs"/>
              </a:rPr>
              <a:t>	+</a:t>
            </a:r>
            <a:r>
              <a:rPr lang="en-US" dirty="0">
                <a:ea typeface="+mn-ea"/>
                <a:cs typeface="+mn-cs"/>
              </a:rPr>
              <a:t>0.70%	</a:t>
            </a:r>
            <a:r>
              <a:rPr lang="en-US" dirty="0" smtClean="0">
                <a:ea typeface="+mn-ea"/>
                <a:cs typeface="+mn-cs"/>
              </a:rPr>
              <a:t>	+     40,530</a:t>
            </a:r>
            <a:r>
              <a:rPr lang="en-US"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13	Norway	</a:t>
            </a:r>
            <a:r>
              <a:rPr lang="en-US" dirty="0" smtClean="0">
                <a:ea typeface="+mn-ea"/>
                <a:cs typeface="+mn-cs"/>
              </a:rPr>
              <a:t>	+</a:t>
            </a:r>
            <a:r>
              <a:rPr lang="en-US" dirty="0">
                <a:ea typeface="+mn-ea"/>
                <a:cs typeface="+mn-cs"/>
              </a:rPr>
              <a:t>0.70%	</a:t>
            </a:r>
            <a:r>
              <a:rPr lang="en-US" dirty="0" smtClean="0">
                <a:ea typeface="+mn-ea"/>
                <a:cs typeface="+mn-cs"/>
              </a:rPr>
              <a:t>	+     30,344</a:t>
            </a:r>
            <a:r>
              <a:rPr lang="en-US" dirty="0">
                <a:ea typeface="+mn-ea"/>
                <a:cs typeface="+mn-cs"/>
              </a:rPr>
              <a:t>	</a:t>
            </a:r>
          </a:p>
          <a:p>
            <a:pPr marL="0" indent="0" eaLnBrk="1" fontAlgn="auto" hangingPunct="1">
              <a:spcBef>
                <a:spcPts val="200"/>
              </a:spcBef>
              <a:spcAft>
                <a:spcPts val="0"/>
              </a:spcAft>
              <a:buFont typeface="Arial"/>
              <a:buNone/>
              <a:defRPr/>
            </a:pPr>
            <a:r>
              <a:rPr lang="pl-PL" dirty="0">
                <a:ea typeface="+mn-ea"/>
                <a:cs typeface="+mn-cs"/>
              </a:rPr>
              <a:t>14	Taiwan	</a:t>
            </a:r>
            <a:r>
              <a:rPr lang="pl-PL" dirty="0" smtClean="0">
                <a:ea typeface="+mn-ea"/>
                <a:cs typeface="+mn-cs"/>
              </a:rPr>
              <a:t>	+</a:t>
            </a:r>
            <a:r>
              <a:rPr lang="pl-PL" dirty="0">
                <a:ea typeface="+mn-ea"/>
                <a:cs typeface="+mn-cs"/>
              </a:rPr>
              <a:t>0.48%	</a:t>
            </a:r>
            <a:r>
              <a:rPr lang="pl-PL" dirty="0" smtClean="0">
                <a:ea typeface="+mn-ea"/>
                <a:cs typeface="+mn-cs"/>
              </a:rPr>
              <a:t>	+     81,337</a:t>
            </a:r>
            <a:r>
              <a:rPr lang="pl-PL" dirty="0">
                <a:ea typeface="+mn-ea"/>
                <a:cs typeface="+mn-cs"/>
              </a:rPr>
              <a:t>	</a:t>
            </a:r>
          </a:p>
          <a:p>
            <a:pPr marL="0" indent="0" eaLnBrk="1" fontAlgn="auto" hangingPunct="1">
              <a:spcBef>
                <a:spcPts val="200"/>
              </a:spcBef>
              <a:spcAft>
                <a:spcPts val="0"/>
              </a:spcAft>
              <a:buFont typeface="Arial"/>
              <a:buNone/>
              <a:defRPr/>
            </a:pPr>
            <a:r>
              <a:rPr lang="pl-PL" dirty="0">
                <a:ea typeface="+mn-ea"/>
                <a:cs typeface="+mn-cs"/>
              </a:rPr>
              <a:t>15	Portugal	</a:t>
            </a:r>
            <a:r>
              <a:rPr lang="pl-PL" dirty="0" smtClean="0">
                <a:ea typeface="+mn-ea"/>
                <a:cs typeface="+mn-cs"/>
              </a:rPr>
              <a:t>	+</a:t>
            </a:r>
            <a:r>
              <a:rPr lang="pl-PL" dirty="0">
                <a:ea typeface="+mn-ea"/>
                <a:cs typeface="+mn-cs"/>
              </a:rPr>
              <a:t>0.46</a:t>
            </a:r>
            <a:r>
              <a:rPr lang="pl-PL" dirty="0" smtClean="0">
                <a:ea typeface="+mn-ea"/>
                <a:cs typeface="+mn-cs"/>
              </a:rPr>
              <a:t>%	</a:t>
            </a:r>
            <a:r>
              <a:rPr lang="pl-PL" dirty="0">
                <a:ea typeface="+mn-ea"/>
                <a:cs typeface="+mn-cs"/>
              </a:rPr>
              <a:t>	</a:t>
            </a:r>
            <a:r>
              <a:rPr lang="pl-PL" dirty="0" smtClean="0">
                <a:ea typeface="+mn-ea"/>
                <a:cs typeface="+mn-cs"/>
              </a:rPr>
              <a:t>+     29,002</a:t>
            </a:r>
            <a:r>
              <a:rPr lang="pl-PL" dirty="0">
                <a:ea typeface="+mn-ea"/>
                <a:cs typeface="+mn-cs"/>
              </a:rPr>
              <a:t>	</a:t>
            </a:r>
          </a:p>
          <a:p>
            <a:pPr marL="0" indent="0" eaLnBrk="1" fontAlgn="auto" hangingPunct="1">
              <a:spcBef>
                <a:spcPts val="200"/>
              </a:spcBef>
              <a:spcAft>
                <a:spcPts val="0"/>
              </a:spcAft>
              <a:buFont typeface="Arial"/>
              <a:buNone/>
              <a:defRPr/>
            </a:pPr>
            <a:r>
              <a:rPr lang="pl-PL" dirty="0">
                <a:ea typeface="+mn-ea"/>
                <a:cs typeface="+mn-cs"/>
              </a:rPr>
              <a:t>16	Australia	</a:t>
            </a:r>
            <a:r>
              <a:rPr lang="pl-PL" dirty="0" smtClean="0">
                <a:ea typeface="+mn-ea"/>
                <a:cs typeface="+mn-cs"/>
              </a:rPr>
              <a:t>	+</a:t>
            </a:r>
            <a:r>
              <a:rPr lang="pl-PL" dirty="0">
                <a:ea typeface="+mn-ea"/>
                <a:cs typeface="+mn-cs"/>
              </a:rPr>
              <a:t>0.44</a:t>
            </a:r>
            <a:r>
              <a:rPr lang="pl-PL" dirty="0" smtClean="0">
                <a:ea typeface="+mn-ea"/>
                <a:cs typeface="+mn-cs"/>
              </a:rPr>
              <a:t>%	</a:t>
            </a:r>
            <a:r>
              <a:rPr lang="pl-PL" dirty="0">
                <a:ea typeface="+mn-ea"/>
                <a:cs typeface="+mn-cs"/>
              </a:rPr>
              <a:t>	</a:t>
            </a:r>
            <a:r>
              <a:rPr lang="pl-PL" dirty="0" smtClean="0">
                <a:ea typeface="+mn-ea"/>
                <a:cs typeface="+mn-cs"/>
              </a:rPr>
              <a:t>+     71,831</a:t>
            </a:r>
            <a:r>
              <a:rPr lang="pl-PL"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17	Netherlands	</a:t>
            </a:r>
            <a:r>
              <a:rPr lang="en-US" dirty="0" smtClean="0">
                <a:ea typeface="+mn-ea"/>
                <a:cs typeface="+mn-cs"/>
              </a:rPr>
              <a:t>	+</a:t>
            </a:r>
            <a:r>
              <a:rPr lang="en-US" dirty="0">
                <a:ea typeface="+mn-ea"/>
                <a:cs typeface="+mn-cs"/>
              </a:rPr>
              <a:t>0.43</a:t>
            </a:r>
            <a:r>
              <a:rPr lang="en-US" dirty="0" smtClean="0">
                <a:ea typeface="+mn-ea"/>
                <a:cs typeface="+mn-cs"/>
              </a:rPr>
              <a:t>%	</a:t>
            </a:r>
            <a:r>
              <a:rPr lang="en-US" dirty="0">
                <a:ea typeface="+mn-ea"/>
                <a:cs typeface="+mn-cs"/>
              </a:rPr>
              <a:t>	</a:t>
            </a:r>
            <a:r>
              <a:rPr lang="en-US" dirty="0" smtClean="0">
                <a:ea typeface="+mn-ea"/>
                <a:cs typeface="+mn-cs"/>
              </a:rPr>
              <a:t>+     68,555</a:t>
            </a:r>
            <a:r>
              <a:rPr lang="en-US" dirty="0">
                <a:ea typeface="+mn-ea"/>
                <a:cs typeface="+mn-cs"/>
              </a:rPr>
              <a:t>	</a:t>
            </a:r>
          </a:p>
          <a:p>
            <a:pPr marL="0" indent="0" eaLnBrk="1" fontAlgn="auto" hangingPunct="1">
              <a:spcBef>
                <a:spcPts val="200"/>
              </a:spcBef>
              <a:spcAft>
                <a:spcPts val="0"/>
              </a:spcAft>
              <a:buFont typeface="Arial"/>
              <a:buNone/>
              <a:defRPr/>
            </a:pPr>
            <a:r>
              <a:rPr lang="pl-PL" dirty="0">
                <a:ea typeface="+mn-ea"/>
                <a:cs typeface="+mn-cs"/>
              </a:rPr>
              <a:t>18	New </a:t>
            </a:r>
            <a:r>
              <a:rPr lang="pl-PL" dirty="0" err="1">
                <a:ea typeface="+mn-ea"/>
                <a:cs typeface="+mn-cs"/>
              </a:rPr>
              <a:t>Zealand</a:t>
            </a:r>
            <a:r>
              <a:rPr lang="pl-PL" dirty="0">
                <a:ea typeface="+mn-ea"/>
                <a:cs typeface="+mn-cs"/>
              </a:rPr>
              <a:t>	</a:t>
            </a:r>
            <a:r>
              <a:rPr lang="pl-PL" dirty="0" smtClean="0">
                <a:ea typeface="+mn-ea"/>
                <a:cs typeface="+mn-cs"/>
              </a:rPr>
              <a:t>+</a:t>
            </a:r>
            <a:r>
              <a:rPr lang="pl-PL" dirty="0">
                <a:ea typeface="+mn-ea"/>
                <a:cs typeface="+mn-cs"/>
              </a:rPr>
              <a:t>0.35</a:t>
            </a:r>
            <a:r>
              <a:rPr lang="pl-PL" dirty="0" smtClean="0">
                <a:ea typeface="+mn-ea"/>
                <a:cs typeface="+mn-cs"/>
              </a:rPr>
              <a:t>%	</a:t>
            </a:r>
            <a:r>
              <a:rPr lang="pl-PL" dirty="0">
                <a:ea typeface="+mn-ea"/>
                <a:cs typeface="+mn-cs"/>
              </a:rPr>
              <a:t>	</a:t>
            </a:r>
            <a:r>
              <a:rPr lang="pl-PL" dirty="0" smtClean="0">
                <a:ea typeface="+mn-ea"/>
                <a:cs typeface="+mn-cs"/>
              </a:rPr>
              <a:t>+     13,174</a:t>
            </a:r>
            <a:r>
              <a:rPr lang="pl-PL"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19	South Africa	</a:t>
            </a:r>
            <a:r>
              <a:rPr lang="en-US" dirty="0" smtClean="0">
                <a:ea typeface="+mn-ea"/>
                <a:cs typeface="+mn-cs"/>
              </a:rPr>
              <a:t>	+</a:t>
            </a:r>
            <a:r>
              <a:rPr lang="en-US" dirty="0">
                <a:ea typeface="+mn-ea"/>
                <a:cs typeface="+mn-cs"/>
              </a:rPr>
              <a:t>0.33</a:t>
            </a:r>
            <a:r>
              <a:rPr lang="en-US" dirty="0" smtClean="0">
                <a:ea typeface="+mn-ea"/>
                <a:cs typeface="+mn-cs"/>
              </a:rPr>
              <a:t>%	</a:t>
            </a:r>
            <a:r>
              <a:rPr lang="en-US" dirty="0">
                <a:ea typeface="+mn-ea"/>
                <a:cs typeface="+mn-cs"/>
              </a:rPr>
              <a:t>	</a:t>
            </a:r>
            <a:r>
              <a:rPr lang="en-US" dirty="0" smtClean="0">
                <a:ea typeface="+mn-ea"/>
                <a:cs typeface="+mn-cs"/>
              </a:rPr>
              <a:t>+     34,022</a:t>
            </a:r>
            <a:r>
              <a:rPr lang="en-US" dirty="0">
                <a:ea typeface="+mn-ea"/>
                <a:cs typeface="+mn-cs"/>
              </a:rPr>
              <a:t>	</a:t>
            </a:r>
          </a:p>
          <a:p>
            <a:pPr marL="0" indent="0" eaLnBrk="1" fontAlgn="auto" hangingPunct="1">
              <a:spcBef>
                <a:spcPts val="200"/>
              </a:spcBef>
              <a:spcAft>
                <a:spcPts val="0"/>
              </a:spcAft>
              <a:buFont typeface="Arial" charset="0"/>
              <a:buNone/>
              <a:defRPr/>
            </a:pPr>
            <a:r>
              <a:rPr lang="pl-PL" dirty="0" smtClean="0">
                <a:ea typeface="+mn-ea"/>
                <a:cs typeface="+mn-cs"/>
              </a:rPr>
              <a:t>20	</a:t>
            </a:r>
            <a:r>
              <a:rPr lang="pl-PL" dirty="0" err="1" smtClean="0">
                <a:ea typeface="+mn-ea"/>
                <a:cs typeface="+mn-cs"/>
              </a:rPr>
              <a:t>Bosnia</a:t>
            </a:r>
            <a:r>
              <a:rPr lang="pl-PL" dirty="0" smtClean="0">
                <a:ea typeface="+mn-ea"/>
                <a:cs typeface="+mn-cs"/>
              </a:rPr>
              <a:t> </a:t>
            </a:r>
            <a:r>
              <a:rPr lang="pl-PL" dirty="0">
                <a:ea typeface="+mn-ea"/>
                <a:cs typeface="+mn-cs"/>
              </a:rPr>
              <a:t>and </a:t>
            </a:r>
            <a:r>
              <a:rPr lang="pl-PL" dirty="0" smtClean="0">
                <a:ea typeface="+mn-ea"/>
                <a:cs typeface="+mn-cs"/>
              </a:rPr>
              <a:t>Herz.</a:t>
            </a:r>
            <a:r>
              <a:rPr lang="pl-PL" dirty="0">
                <a:ea typeface="+mn-ea"/>
                <a:cs typeface="+mn-cs"/>
              </a:rPr>
              <a:t>	+0.32</a:t>
            </a:r>
            <a:r>
              <a:rPr lang="pl-PL" dirty="0" smtClean="0">
                <a:ea typeface="+mn-ea"/>
                <a:cs typeface="+mn-cs"/>
              </a:rPr>
              <a:t>%	</a:t>
            </a:r>
            <a:r>
              <a:rPr lang="pl-PL" dirty="0">
                <a:ea typeface="+mn-ea"/>
                <a:cs typeface="+mn-cs"/>
              </a:rPr>
              <a:t>	</a:t>
            </a:r>
            <a:r>
              <a:rPr lang="pl-PL" dirty="0" smtClean="0">
                <a:ea typeface="+mn-ea"/>
                <a:cs typeface="+mn-cs"/>
              </a:rPr>
              <a:t>+       8,914</a:t>
            </a:r>
            <a:r>
              <a:rPr lang="pl-PL" dirty="0">
                <a:ea typeface="+mn-ea"/>
                <a:cs typeface="+mn-cs"/>
              </a:rPr>
              <a:t>	</a:t>
            </a:r>
            <a:endParaRPr lang="pl-PL" dirty="0" smtClean="0">
              <a:ea typeface="+mn-ea"/>
              <a:cs typeface="+mn-cs"/>
            </a:endParaRPr>
          </a:p>
        </p:txBody>
      </p:sp>
    </p:spTree>
    <p:extLst>
      <p:ext uri="{BB962C8B-B14F-4D97-AF65-F5344CB8AC3E}">
        <p14:creationId xmlns:p14="http://schemas.microsoft.com/office/powerpoint/2010/main" val="184507015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395536" y="44624"/>
            <a:ext cx="8352928" cy="1143000"/>
          </a:xfrm>
        </p:spPr>
        <p:txBody>
          <a:bodyPr/>
          <a:lstStyle/>
          <a:p>
            <a:pPr eaLnBrk="1" hangingPunct="1"/>
            <a:r>
              <a:rPr lang="en-US">
                <a:latin typeface="Calibri" charset="0"/>
              </a:rPr>
              <a:t>And Some Countries…</a:t>
            </a:r>
          </a:p>
        </p:txBody>
      </p:sp>
      <p:pic>
        <p:nvPicPr>
          <p:cNvPr id="29698" name="Picture 3" descr="Screen Shot 2013-05-08 at 9.46.39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187624"/>
            <a:ext cx="3243262"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4"/>
          <p:cNvSpPr>
            <a:spLocks noChangeArrowheads="1"/>
          </p:cNvSpPr>
          <p:nvPr/>
        </p:nvSpPr>
        <p:spPr bwMode="auto">
          <a:xfrm>
            <a:off x="852488" y="3291061"/>
            <a:ext cx="122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Romania</a:t>
            </a:r>
          </a:p>
        </p:txBody>
      </p:sp>
      <p:sp>
        <p:nvSpPr>
          <p:cNvPr id="29700" name="Rectangle 6"/>
          <p:cNvSpPr>
            <a:spLocks noChangeArrowheads="1"/>
          </p:cNvSpPr>
          <p:nvPr/>
        </p:nvSpPr>
        <p:spPr bwMode="auto">
          <a:xfrm>
            <a:off x="6499225" y="3297411"/>
            <a:ext cx="1562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United States</a:t>
            </a:r>
          </a:p>
        </p:txBody>
      </p:sp>
      <p:sp>
        <p:nvSpPr>
          <p:cNvPr id="29701" name="Rectangle 9"/>
          <p:cNvSpPr>
            <a:spLocks noChangeArrowheads="1"/>
          </p:cNvSpPr>
          <p:nvPr/>
        </p:nvSpPr>
        <p:spPr bwMode="auto">
          <a:xfrm>
            <a:off x="1127125" y="5905674"/>
            <a:ext cx="122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China</a:t>
            </a:r>
          </a:p>
        </p:txBody>
      </p:sp>
      <p:sp>
        <p:nvSpPr>
          <p:cNvPr id="29702" name="Rectangle 11"/>
          <p:cNvSpPr>
            <a:spLocks noChangeArrowheads="1"/>
          </p:cNvSpPr>
          <p:nvPr/>
        </p:nvSpPr>
        <p:spPr bwMode="auto">
          <a:xfrm>
            <a:off x="6283325" y="5892974"/>
            <a:ext cx="122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Japan</a:t>
            </a:r>
          </a:p>
        </p:txBody>
      </p:sp>
      <p:pic>
        <p:nvPicPr>
          <p:cNvPr id="29703" name="Picture 1" descr="Screen Shot 2013-07-17 at 1.39.0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587924"/>
            <a:ext cx="3516313"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2" descr="Screen Shot 2013-07-17 at 1.39.42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3838" y="3665711"/>
            <a:ext cx="3125787"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3" descr="Screen Shot 2013-07-17 at 1.41.22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62575" y="960611"/>
            <a:ext cx="32861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04586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dirty="0">
                <a:latin typeface="Calibri" charset="0"/>
              </a:rPr>
              <a:t>Drilling down to the AS level…</a:t>
            </a:r>
          </a:p>
        </p:txBody>
      </p:sp>
      <p:sp>
        <p:nvSpPr>
          <p:cNvPr id="30722" name="Content Placeholder 2"/>
          <p:cNvSpPr>
            <a:spLocks noGrp="1"/>
          </p:cNvSpPr>
          <p:nvPr>
            <p:ph idx="1"/>
          </p:nvPr>
        </p:nvSpPr>
        <p:spPr>
          <a:xfrm>
            <a:off x="513456" y="1214458"/>
            <a:ext cx="4095056" cy="4525963"/>
          </a:xfrm>
        </p:spPr>
        <p:txBody>
          <a:bodyPr/>
          <a:lstStyle/>
          <a:p>
            <a:pPr marL="0" indent="0" eaLnBrk="1" hangingPunct="1">
              <a:spcBef>
                <a:spcPct val="0"/>
              </a:spcBef>
              <a:buFont typeface="Arial" charset="0"/>
              <a:buNone/>
            </a:pPr>
            <a:r>
              <a:rPr lang="en-US" sz="900" b="1" dirty="0" smtClean="0"/>
              <a:t>Economy  AS </a:t>
            </a:r>
            <a:r>
              <a:rPr lang="en-US" sz="900" b="1" dirty="0"/>
              <a:t>Number AS Name	  2012 IPv6 (%)	   2013 IPv6 (%)</a:t>
            </a:r>
          </a:p>
          <a:p>
            <a:pPr marL="0" indent="0" eaLnBrk="1" hangingPunct="1">
              <a:spcBef>
                <a:spcPct val="0"/>
              </a:spcBef>
              <a:buFont typeface="Arial" charset="0"/>
              <a:buNone/>
            </a:pPr>
            <a:endParaRPr lang="en-US" sz="900" dirty="0"/>
          </a:p>
          <a:p>
            <a:pPr marL="0" indent="0" eaLnBrk="1" hangingPunct="1">
              <a:spcBef>
                <a:spcPct val="0"/>
              </a:spcBef>
              <a:buFont typeface="Arial" charset="0"/>
              <a:buNone/>
            </a:pPr>
            <a:r>
              <a:rPr lang="en-US" sz="900" b="1" dirty="0"/>
              <a:t>United States of America</a:t>
            </a:r>
          </a:p>
          <a:p>
            <a:pPr marL="0" indent="0" eaLnBrk="1" hangingPunct="1">
              <a:spcBef>
                <a:spcPct val="0"/>
              </a:spcBef>
              <a:buFont typeface="Arial" charset="0"/>
              <a:buNone/>
            </a:pPr>
            <a:r>
              <a:rPr lang="en-US" sz="900" dirty="0"/>
              <a:t> </a:t>
            </a:r>
            <a:r>
              <a:rPr lang="en-US" sz="900" dirty="0" smtClean="0"/>
              <a:t>      AS6939</a:t>
            </a:r>
            <a:r>
              <a:rPr lang="en-US" sz="900" dirty="0"/>
              <a:t>	Hurricane Electric	</a:t>
            </a:r>
            <a:r>
              <a:rPr lang="en-US" sz="900" dirty="0" smtClean="0"/>
              <a:t>           29</a:t>
            </a:r>
            <a:r>
              <a:rPr lang="en-US" sz="900" dirty="0"/>
              <a:t>%	</a:t>
            </a:r>
            <a:r>
              <a:rPr lang="en-US" sz="900" dirty="0" smtClean="0"/>
              <a:t>      37</a:t>
            </a:r>
            <a:r>
              <a:rPr lang="en-US" sz="900" dirty="0"/>
              <a:t>%</a:t>
            </a:r>
          </a:p>
          <a:p>
            <a:pPr marL="0" indent="0" eaLnBrk="1" hangingPunct="1">
              <a:spcBef>
                <a:spcPct val="0"/>
              </a:spcBef>
              <a:buFont typeface="Arial" charset="0"/>
              <a:buNone/>
            </a:pPr>
            <a:r>
              <a:rPr lang="en-US" sz="900" dirty="0"/>
              <a:t> </a:t>
            </a:r>
            <a:r>
              <a:rPr lang="en-US" sz="900" dirty="0" smtClean="0"/>
              <a:t>      AS22394</a:t>
            </a:r>
            <a:r>
              <a:rPr lang="en-US" sz="900" dirty="0"/>
              <a:t>	</a:t>
            </a:r>
            <a:r>
              <a:rPr lang="en-US" sz="900" dirty="0" err="1"/>
              <a:t>Cellco</a:t>
            </a:r>
            <a:r>
              <a:rPr lang="en-US" sz="900" dirty="0"/>
              <a:t> Partnership DBA Verizon Wireless	</a:t>
            </a:r>
          </a:p>
          <a:p>
            <a:pPr marL="0" indent="0" eaLnBrk="1" hangingPunct="1">
              <a:spcBef>
                <a:spcPct val="0"/>
              </a:spcBef>
              <a:buFont typeface="Arial" charset="0"/>
              <a:buNone/>
            </a:pPr>
            <a:r>
              <a:rPr lang="en-US" sz="900" dirty="0"/>
              <a:t> 		 </a:t>
            </a:r>
            <a:r>
              <a:rPr lang="en-US" sz="900" dirty="0" smtClean="0"/>
              <a:t>            6</a:t>
            </a:r>
            <a:r>
              <a:rPr lang="en-US" sz="900" dirty="0"/>
              <a:t>%	</a:t>
            </a:r>
            <a:r>
              <a:rPr lang="en-US" sz="900" dirty="0" smtClean="0"/>
              <a:t>      20</a:t>
            </a:r>
            <a:r>
              <a:rPr lang="en-US" sz="900" dirty="0"/>
              <a:t>%</a:t>
            </a:r>
          </a:p>
          <a:p>
            <a:pPr marL="0" indent="0" eaLnBrk="1" hangingPunct="1">
              <a:spcBef>
                <a:spcPct val="0"/>
              </a:spcBef>
              <a:buFont typeface="Arial" charset="0"/>
              <a:buNone/>
            </a:pPr>
            <a:r>
              <a:rPr lang="en-US" sz="900" dirty="0"/>
              <a:t> </a:t>
            </a:r>
            <a:r>
              <a:rPr lang="en-US" sz="900" dirty="0" smtClean="0"/>
              <a:t>      AS7018</a:t>
            </a:r>
            <a:r>
              <a:rPr lang="en-US" sz="900" dirty="0"/>
              <a:t>	AT&amp;T Services	 </a:t>
            </a:r>
            <a:r>
              <a:rPr lang="en-US" sz="900" dirty="0" smtClean="0"/>
              <a:t>            6</a:t>
            </a:r>
            <a:r>
              <a:rPr lang="en-US" sz="900" dirty="0"/>
              <a:t>%	</a:t>
            </a:r>
            <a:r>
              <a:rPr lang="en-US" sz="900" dirty="0" smtClean="0"/>
              <a:t>      15</a:t>
            </a:r>
            <a:r>
              <a:rPr lang="en-US" sz="900" dirty="0"/>
              <a:t>%</a:t>
            </a:r>
          </a:p>
          <a:p>
            <a:pPr marL="0" indent="0" eaLnBrk="1" hangingPunct="1">
              <a:spcBef>
                <a:spcPct val="0"/>
              </a:spcBef>
              <a:buFont typeface="Arial" charset="0"/>
              <a:buNone/>
            </a:pPr>
            <a:r>
              <a:rPr lang="en-US" sz="900" dirty="0"/>
              <a:t> </a:t>
            </a:r>
            <a:r>
              <a:rPr lang="en-US" sz="900" dirty="0" smtClean="0"/>
              <a:t>      AS3561</a:t>
            </a:r>
            <a:r>
              <a:rPr lang="en-US" sz="900" dirty="0"/>
              <a:t>	</a:t>
            </a:r>
            <a:r>
              <a:rPr lang="en-US" sz="900" dirty="0" err="1"/>
              <a:t>Savvis</a:t>
            </a:r>
            <a:r>
              <a:rPr lang="en-US" sz="900" dirty="0"/>
              <a:t>	</a:t>
            </a:r>
            <a:r>
              <a:rPr lang="en-US" sz="900" dirty="0" smtClean="0"/>
              <a:t>            1</a:t>
            </a:r>
            <a:r>
              <a:rPr lang="en-US" sz="900" dirty="0"/>
              <a:t>%	</a:t>
            </a:r>
            <a:r>
              <a:rPr lang="en-US" sz="900" dirty="0" smtClean="0"/>
              <a:t>        5</a:t>
            </a:r>
            <a:r>
              <a:rPr lang="en-US" sz="900" dirty="0"/>
              <a:t>%</a:t>
            </a:r>
          </a:p>
          <a:p>
            <a:pPr marL="0" indent="0" eaLnBrk="1" hangingPunct="1">
              <a:spcBef>
                <a:spcPct val="0"/>
              </a:spcBef>
              <a:buFont typeface="Arial" charset="0"/>
              <a:buNone/>
            </a:pPr>
            <a:r>
              <a:rPr lang="en-US" sz="900" dirty="0"/>
              <a:t> </a:t>
            </a:r>
            <a:r>
              <a:rPr lang="en-US" sz="900" dirty="0" smtClean="0"/>
              <a:t>      AS7922</a:t>
            </a:r>
            <a:r>
              <a:rPr lang="en-US" sz="900" dirty="0"/>
              <a:t>	Comcast	</a:t>
            </a:r>
            <a:r>
              <a:rPr lang="en-US" sz="900" dirty="0" smtClean="0"/>
              <a:t>            1</a:t>
            </a:r>
            <a:r>
              <a:rPr lang="en-US" sz="900" dirty="0"/>
              <a:t>%	</a:t>
            </a:r>
            <a:r>
              <a:rPr lang="en-US" sz="900" dirty="0" smtClean="0"/>
              <a:t>        3</a:t>
            </a:r>
            <a:r>
              <a:rPr lang="en-US" sz="900" dirty="0"/>
              <a:t>%</a:t>
            </a:r>
          </a:p>
          <a:p>
            <a:pPr marL="0" indent="0" eaLnBrk="1" hangingPunct="1">
              <a:spcBef>
                <a:spcPct val="0"/>
              </a:spcBef>
              <a:buFont typeface="Arial" charset="0"/>
              <a:buNone/>
            </a:pPr>
            <a:r>
              <a:rPr lang="en-US" sz="900" b="1" dirty="0"/>
              <a:t>Japan</a:t>
            </a:r>
          </a:p>
          <a:p>
            <a:pPr marL="0" indent="0" eaLnBrk="1" hangingPunct="1">
              <a:spcBef>
                <a:spcPct val="0"/>
              </a:spcBef>
              <a:buFont typeface="Arial" charset="0"/>
              <a:buNone/>
            </a:pPr>
            <a:r>
              <a:rPr lang="en-US" sz="900" dirty="0"/>
              <a:t> </a:t>
            </a:r>
            <a:r>
              <a:rPr lang="en-US" sz="900" dirty="0" smtClean="0"/>
              <a:t>      AS2516</a:t>
            </a:r>
            <a:r>
              <a:rPr lang="en-US" sz="900" dirty="0"/>
              <a:t>	</a:t>
            </a:r>
            <a:r>
              <a:rPr lang="en-US" sz="900" dirty="0" smtClean="0"/>
              <a:t>KDDI </a:t>
            </a:r>
            <a:r>
              <a:rPr lang="en-US" sz="900" dirty="0"/>
              <a:t>	</a:t>
            </a:r>
            <a:r>
              <a:rPr lang="en-US" sz="900" dirty="0" smtClean="0"/>
              <a:t>          16</a:t>
            </a:r>
            <a:r>
              <a:rPr lang="en-US" sz="900" dirty="0"/>
              <a:t>%	</a:t>
            </a:r>
            <a:r>
              <a:rPr lang="en-US" sz="900" dirty="0" smtClean="0"/>
              <a:t>      27</a:t>
            </a:r>
            <a:r>
              <a:rPr lang="en-US" sz="900" dirty="0"/>
              <a:t>%</a:t>
            </a:r>
          </a:p>
          <a:p>
            <a:pPr marL="0" indent="0" eaLnBrk="1" hangingPunct="1">
              <a:spcBef>
                <a:spcPct val="0"/>
              </a:spcBef>
              <a:buFont typeface="Arial" charset="0"/>
              <a:buNone/>
            </a:pPr>
            <a:r>
              <a:rPr lang="en-US" sz="900" dirty="0"/>
              <a:t> </a:t>
            </a:r>
            <a:r>
              <a:rPr lang="en-US" sz="900" dirty="0" smtClean="0"/>
              <a:t>      AS18126</a:t>
            </a:r>
            <a:r>
              <a:rPr lang="en-US" sz="900" dirty="0"/>
              <a:t>	Chubu Telecomm	</a:t>
            </a:r>
            <a:r>
              <a:rPr lang="en-US" sz="900" dirty="0" smtClean="0"/>
              <a:t>            0</a:t>
            </a:r>
            <a:r>
              <a:rPr lang="en-US" sz="900" dirty="0"/>
              <a:t>%	</a:t>
            </a:r>
            <a:r>
              <a:rPr lang="en-US" sz="900" dirty="0" smtClean="0"/>
              <a:t>      23</a:t>
            </a:r>
            <a:r>
              <a:rPr lang="en-US" sz="900" dirty="0"/>
              <a:t>%</a:t>
            </a:r>
          </a:p>
          <a:p>
            <a:pPr marL="0" indent="0" eaLnBrk="1" hangingPunct="1">
              <a:spcBef>
                <a:spcPct val="0"/>
              </a:spcBef>
              <a:buFont typeface="Arial" charset="0"/>
              <a:buNone/>
            </a:pPr>
            <a:r>
              <a:rPr lang="en-US" sz="900" dirty="0"/>
              <a:t> </a:t>
            </a:r>
            <a:r>
              <a:rPr lang="en-US" sz="900" dirty="0" smtClean="0"/>
              <a:t>      AS17676</a:t>
            </a:r>
            <a:r>
              <a:rPr lang="en-US" sz="900" dirty="0"/>
              <a:t>	Softbank	</a:t>
            </a:r>
            <a:r>
              <a:rPr lang="en-US" sz="900" dirty="0" smtClean="0"/>
              <a:t>            </a:t>
            </a:r>
            <a:r>
              <a:rPr lang="en-US" sz="900" dirty="0"/>
              <a:t>1%	</a:t>
            </a:r>
            <a:r>
              <a:rPr lang="en-US" sz="900" dirty="0" smtClean="0"/>
              <a:t>        4</a:t>
            </a:r>
            <a:r>
              <a:rPr lang="en-US" sz="900" dirty="0"/>
              <a:t>%</a:t>
            </a:r>
          </a:p>
          <a:p>
            <a:pPr marL="0" indent="0" eaLnBrk="1" hangingPunct="1">
              <a:spcBef>
                <a:spcPct val="0"/>
              </a:spcBef>
              <a:buFont typeface="Arial" charset="0"/>
              <a:buNone/>
            </a:pPr>
            <a:r>
              <a:rPr lang="en-US" sz="900" b="1" dirty="0"/>
              <a:t>Germany</a:t>
            </a:r>
          </a:p>
          <a:p>
            <a:pPr marL="0" indent="0" eaLnBrk="1" hangingPunct="1">
              <a:spcBef>
                <a:spcPct val="0"/>
              </a:spcBef>
              <a:buFont typeface="Arial" charset="0"/>
              <a:buNone/>
            </a:pPr>
            <a:r>
              <a:rPr lang="en-US" sz="900" dirty="0"/>
              <a:t> </a:t>
            </a:r>
            <a:r>
              <a:rPr lang="en-US" sz="900" dirty="0" smtClean="0"/>
              <a:t>      AS3320</a:t>
            </a:r>
            <a:r>
              <a:rPr lang="en-US" sz="900" dirty="0"/>
              <a:t>	Deutsche Telekom </a:t>
            </a:r>
            <a:r>
              <a:rPr lang="en-US" sz="900" dirty="0" smtClean="0"/>
              <a:t>AG     0</a:t>
            </a:r>
            <a:r>
              <a:rPr lang="en-US" sz="900" dirty="0"/>
              <a:t>%	</a:t>
            </a:r>
            <a:r>
              <a:rPr lang="en-US" sz="900" dirty="0" smtClean="0"/>
              <a:t>        5</a:t>
            </a:r>
            <a:r>
              <a:rPr lang="en-US" sz="900" dirty="0"/>
              <a:t>%</a:t>
            </a:r>
          </a:p>
          <a:p>
            <a:pPr marL="0" indent="0" eaLnBrk="1" hangingPunct="1">
              <a:spcBef>
                <a:spcPct val="0"/>
              </a:spcBef>
              <a:buFont typeface="Arial" charset="0"/>
              <a:buNone/>
            </a:pPr>
            <a:r>
              <a:rPr lang="en-US" sz="900" dirty="0"/>
              <a:t> </a:t>
            </a:r>
            <a:r>
              <a:rPr lang="en-US" sz="900" dirty="0" smtClean="0"/>
              <a:t>      AS31334</a:t>
            </a:r>
            <a:r>
              <a:rPr lang="en-US" sz="900" dirty="0"/>
              <a:t>	</a:t>
            </a:r>
            <a:r>
              <a:rPr lang="en-US" sz="900" dirty="0" err="1"/>
              <a:t>Kabel</a:t>
            </a:r>
            <a:r>
              <a:rPr lang="en-US" sz="900" dirty="0"/>
              <a:t> </a:t>
            </a:r>
            <a:r>
              <a:rPr lang="en-US" sz="900" dirty="0" smtClean="0"/>
              <a:t>Deutschland          1</a:t>
            </a:r>
            <a:r>
              <a:rPr lang="en-US" sz="900" dirty="0"/>
              <a:t>%	</a:t>
            </a:r>
            <a:r>
              <a:rPr lang="en-US" sz="900" dirty="0" smtClean="0"/>
              <a:t>        7</a:t>
            </a:r>
            <a:r>
              <a:rPr lang="en-US" sz="900" dirty="0"/>
              <a:t>%</a:t>
            </a:r>
          </a:p>
          <a:p>
            <a:pPr marL="0" indent="0" eaLnBrk="1" hangingPunct="1">
              <a:spcBef>
                <a:spcPct val="0"/>
              </a:spcBef>
              <a:buFont typeface="Arial" charset="0"/>
              <a:buNone/>
            </a:pPr>
            <a:r>
              <a:rPr lang="en-US" sz="900" dirty="0"/>
              <a:t> </a:t>
            </a:r>
            <a:r>
              <a:rPr lang="en-US" sz="900" dirty="0" smtClean="0"/>
              <a:t>      AS29562</a:t>
            </a:r>
            <a:r>
              <a:rPr lang="en-US" sz="900" dirty="0"/>
              <a:t>	</a:t>
            </a:r>
            <a:r>
              <a:rPr lang="en-US" sz="900" dirty="0" err="1"/>
              <a:t>Kabel</a:t>
            </a:r>
            <a:r>
              <a:rPr lang="en-US" sz="900" dirty="0"/>
              <a:t> BW GmbH	</a:t>
            </a:r>
            <a:r>
              <a:rPr lang="en-US" sz="900" dirty="0" smtClean="0"/>
              <a:t>            0</a:t>
            </a:r>
            <a:r>
              <a:rPr lang="en-US" sz="900" dirty="0"/>
              <a:t>%	</a:t>
            </a:r>
            <a:r>
              <a:rPr lang="en-US" sz="900" dirty="0" smtClean="0"/>
              <a:t>      10</a:t>
            </a:r>
            <a:r>
              <a:rPr lang="en-US" sz="900" dirty="0"/>
              <a:t>%</a:t>
            </a:r>
          </a:p>
          <a:p>
            <a:pPr marL="0" indent="0" eaLnBrk="1" hangingPunct="1">
              <a:spcBef>
                <a:spcPct val="0"/>
              </a:spcBef>
              <a:buFont typeface="Arial" charset="0"/>
              <a:buNone/>
            </a:pPr>
            <a:r>
              <a:rPr lang="en-US" sz="900" b="1" dirty="0"/>
              <a:t>France</a:t>
            </a:r>
          </a:p>
          <a:p>
            <a:pPr marL="0" indent="0" eaLnBrk="1" hangingPunct="1">
              <a:spcBef>
                <a:spcPct val="0"/>
              </a:spcBef>
              <a:buFont typeface="Arial" charset="0"/>
              <a:buNone/>
            </a:pPr>
            <a:r>
              <a:rPr lang="en-US" sz="900" dirty="0"/>
              <a:t> </a:t>
            </a:r>
            <a:r>
              <a:rPr lang="en-US" sz="900" dirty="0" smtClean="0"/>
              <a:t>      AS12322</a:t>
            </a:r>
            <a:r>
              <a:rPr lang="en-US" sz="900" dirty="0"/>
              <a:t>	Free SAS	</a:t>
            </a:r>
            <a:r>
              <a:rPr lang="en-US" sz="900" dirty="0" smtClean="0"/>
              <a:t>          19</a:t>
            </a:r>
            <a:r>
              <a:rPr lang="en-US" sz="900" dirty="0"/>
              <a:t>%	</a:t>
            </a:r>
            <a:r>
              <a:rPr lang="en-US" sz="900" dirty="0" smtClean="0"/>
              <a:t>      22</a:t>
            </a:r>
            <a:r>
              <a:rPr lang="en-US" sz="900" dirty="0"/>
              <a:t>%</a:t>
            </a:r>
          </a:p>
          <a:p>
            <a:pPr marL="0" indent="0" eaLnBrk="1" hangingPunct="1">
              <a:spcBef>
                <a:spcPct val="0"/>
              </a:spcBef>
              <a:buFont typeface="Arial" charset="0"/>
              <a:buNone/>
            </a:pPr>
            <a:r>
              <a:rPr lang="en-US" sz="900" b="1" dirty="0"/>
              <a:t>Switzerland</a:t>
            </a:r>
          </a:p>
          <a:p>
            <a:pPr marL="0" indent="0" eaLnBrk="1" hangingPunct="1">
              <a:spcBef>
                <a:spcPct val="0"/>
              </a:spcBef>
              <a:buFont typeface="Arial" charset="0"/>
              <a:buNone/>
            </a:pPr>
            <a:r>
              <a:rPr lang="en-US" sz="900" dirty="0"/>
              <a:t> </a:t>
            </a:r>
            <a:r>
              <a:rPr lang="en-US" sz="900" dirty="0" smtClean="0"/>
              <a:t>      AS67722</a:t>
            </a:r>
            <a:r>
              <a:rPr lang="en-US" sz="900" dirty="0"/>
              <a:t>	</a:t>
            </a:r>
            <a:r>
              <a:rPr lang="en-US" sz="900" dirty="0" err="1"/>
              <a:t>Swisscomm</a:t>
            </a:r>
            <a:r>
              <a:rPr lang="en-US" sz="900" dirty="0"/>
              <a:t>	</a:t>
            </a:r>
            <a:r>
              <a:rPr lang="en-US" sz="900" dirty="0" smtClean="0"/>
              <a:t>            0</a:t>
            </a:r>
            <a:r>
              <a:rPr lang="en-US" sz="900" dirty="0"/>
              <a:t>%	</a:t>
            </a:r>
            <a:r>
              <a:rPr lang="en-US" sz="900" dirty="0" smtClean="0"/>
              <a:t>      23</a:t>
            </a:r>
            <a:r>
              <a:rPr lang="en-US" sz="900" dirty="0"/>
              <a:t>%</a:t>
            </a:r>
          </a:p>
          <a:p>
            <a:pPr marL="0" indent="0" eaLnBrk="1" hangingPunct="1">
              <a:spcBef>
                <a:spcPct val="0"/>
              </a:spcBef>
              <a:buFont typeface="Arial" charset="0"/>
              <a:buNone/>
            </a:pPr>
            <a:r>
              <a:rPr lang="en-US" sz="900" dirty="0"/>
              <a:t> </a:t>
            </a:r>
            <a:r>
              <a:rPr lang="en-US" sz="900" dirty="0" smtClean="0"/>
              <a:t>      AS559</a:t>
            </a:r>
            <a:r>
              <a:rPr lang="en-US" sz="900" dirty="0"/>
              <a:t>	Switch	</a:t>
            </a:r>
            <a:r>
              <a:rPr lang="en-US" sz="900" dirty="0" smtClean="0"/>
              <a:t>          11</a:t>
            </a:r>
            <a:r>
              <a:rPr lang="en-US" sz="900" dirty="0"/>
              <a:t>%	</a:t>
            </a:r>
            <a:r>
              <a:rPr lang="en-US" sz="900" dirty="0" smtClean="0"/>
              <a:t>      18</a:t>
            </a:r>
            <a:r>
              <a:rPr lang="en-US" sz="900" dirty="0"/>
              <a:t>%</a:t>
            </a:r>
          </a:p>
          <a:p>
            <a:pPr marL="0" indent="0" eaLnBrk="1" hangingPunct="1">
              <a:spcBef>
                <a:spcPct val="0"/>
              </a:spcBef>
              <a:buFont typeface="Arial" charset="0"/>
              <a:buNone/>
            </a:pPr>
            <a:r>
              <a:rPr lang="en-US" sz="900" b="1" dirty="0"/>
              <a:t>Romania</a:t>
            </a:r>
          </a:p>
          <a:p>
            <a:pPr marL="0" indent="0" eaLnBrk="1" hangingPunct="1">
              <a:spcBef>
                <a:spcPct val="0"/>
              </a:spcBef>
              <a:buFont typeface="Arial" charset="0"/>
              <a:buNone/>
            </a:pPr>
            <a:r>
              <a:rPr lang="en-US" sz="900" dirty="0"/>
              <a:t> </a:t>
            </a:r>
            <a:r>
              <a:rPr lang="en-US" sz="900" dirty="0" smtClean="0"/>
              <a:t>      AS8708</a:t>
            </a:r>
            <a:r>
              <a:rPr lang="en-US" sz="900" dirty="0"/>
              <a:t>	RCS &amp; RDS SA	</a:t>
            </a:r>
            <a:r>
              <a:rPr lang="en-US" sz="900" dirty="0" smtClean="0"/>
              <a:t>          11</a:t>
            </a:r>
            <a:r>
              <a:rPr lang="en-US" sz="900" dirty="0"/>
              <a:t>%	</a:t>
            </a:r>
            <a:r>
              <a:rPr lang="en-US" sz="900" dirty="0" smtClean="0"/>
              <a:t>      24</a:t>
            </a:r>
            <a:r>
              <a:rPr lang="en-US" sz="900" dirty="0"/>
              <a:t>%</a:t>
            </a:r>
          </a:p>
          <a:p>
            <a:pPr marL="0" indent="0" eaLnBrk="1" hangingPunct="1">
              <a:spcBef>
                <a:spcPct val="0"/>
              </a:spcBef>
              <a:buFont typeface="Arial" charset="0"/>
              <a:buNone/>
            </a:pPr>
            <a:r>
              <a:rPr lang="en-US" sz="900" b="1" dirty="0"/>
              <a:t>Belgium</a:t>
            </a:r>
            <a:r>
              <a:rPr lang="en-US" sz="900" dirty="0"/>
              <a:t>	</a:t>
            </a:r>
          </a:p>
          <a:p>
            <a:pPr marL="0" indent="0" eaLnBrk="1" hangingPunct="1">
              <a:spcBef>
                <a:spcPct val="0"/>
              </a:spcBef>
              <a:buFont typeface="Arial" charset="0"/>
              <a:buNone/>
            </a:pPr>
            <a:r>
              <a:rPr lang="en-US" sz="900" dirty="0"/>
              <a:t> </a:t>
            </a:r>
            <a:r>
              <a:rPr lang="en-US" sz="900" dirty="0" smtClean="0"/>
              <a:t>      AS12392</a:t>
            </a:r>
            <a:r>
              <a:rPr lang="en-US" sz="900" dirty="0"/>
              <a:t>	</a:t>
            </a:r>
            <a:r>
              <a:rPr lang="en-US" sz="900" dirty="0" err="1"/>
              <a:t>Brutele</a:t>
            </a:r>
            <a:r>
              <a:rPr lang="en-US" sz="900" dirty="0"/>
              <a:t> SC	</a:t>
            </a:r>
            <a:r>
              <a:rPr lang="en-US" sz="900" dirty="0" smtClean="0"/>
              <a:t>           </a:t>
            </a:r>
            <a:r>
              <a:rPr lang="en-US" sz="900" dirty="0"/>
              <a:t>0%	</a:t>
            </a:r>
            <a:r>
              <a:rPr lang="en-US" sz="900" dirty="0" smtClean="0"/>
              <a:t>      33</a:t>
            </a:r>
            <a:r>
              <a:rPr lang="en-US" sz="900" dirty="0"/>
              <a:t>%</a:t>
            </a:r>
          </a:p>
          <a:p>
            <a:pPr marL="0" indent="0" eaLnBrk="1" hangingPunct="1">
              <a:spcBef>
                <a:spcPct val="0"/>
              </a:spcBef>
              <a:buFont typeface="Arial" charset="0"/>
              <a:buNone/>
            </a:pPr>
            <a:r>
              <a:rPr lang="en-US" sz="900" dirty="0"/>
              <a:t> </a:t>
            </a:r>
            <a:r>
              <a:rPr lang="en-US" sz="900" dirty="0" smtClean="0"/>
              <a:t>      AS2611</a:t>
            </a:r>
            <a:r>
              <a:rPr lang="en-US" sz="900" dirty="0"/>
              <a:t>	BELNET	</a:t>
            </a:r>
            <a:r>
              <a:rPr lang="en-US" sz="900" dirty="0" smtClean="0"/>
              <a:t>           2</a:t>
            </a:r>
            <a:r>
              <a:rPr lang="en-US" sz="900" dirty="0"/>
              <a:t>%	</a:t>
            </a:r>
            <a:r>
              <a:rPr lang="en-US" sz="900" dirty="0" smtClean="0"/>
              <a:t>      22</a:t>
            </a:r>
            <a:r>
              <a:rPr lang="en-US" sz="900" dirty="0"/>
              <a:t>%</a:t>
            </a:r>
          </a:p>
          <a:p>
            <a:pPr marL="0" indent="0" eaLnBrk="1" hangingPunct="1">
              <a:spcBef>
                <a:spcPct val="0"/>
              </a:spcBef>
              <a:buFont typeface="Arial" charset="0"/>
              <a:buNone/>
            </a:pPr>
            <a:r>
              <a:rPr lang="en-US" sz="900" b="1" dirty="0"/>
              <a:t>Peru</a:t>
            </a:r>
          </a:p>
          <a:p>
            <a:pPr marL="0" indent="0" eaLnBrk="1" hangingPunct="1">
              <a:spcBef>
                <a:spcPct val="0"/>
              </a:spcBef>
              <a:buFont typeface="Arial" charset="0"/>
              <a:buNone/>
            </a:pPr>
            <a:r>
              <a:rPr lang="en-US" sz="900" dirty="0"/>
              <a:t> </a:t>
            </a:r>
            <a:r>
              <a:rPr lang="en-US" sz="900" dirty="0" smtClean="0"/>
              <a:t>      AS6147</a:t>
            </a:r>
            <a:r>
              <a:rPr lang="en-US" sz="900" dirty="0"/>
              <a:t>	</a:t>
            </a:r>
            <a:r>
              <a:rPr lang="en-US" sz="900" dirty="0" err="1"/>
              <a:t>Telefonica</a:t>
            </a:r>
            <a:r>
              <a:rPr lang="en-US" sz="900" dirty="0"/>
              <a:t> del Peru </a:t>
            </a:r>
            <a:r>
              <a:rPr lang="en-US" sz="900" dirty="0" smtClean="0"/>
              <a:t>SA    0</a:t>
            </a:r>
            <a:r>
              <a:rPr lang="en-US" sz="900" dirty="0"/>
              <a:t>%	</a:t>
            </a:r>
            <a:r>
              <a:rPr lang="en-US" sz="900" dirty="0" smtClean="0"/>
              <a:t>        </a:t>
            </a:r>
            <a:r>
              <a:rPr lang="en-US" sz="900" dirty="0"/>
              <a:t>3%</a:t>
            </a:r>
          </a:p>
          <a:p>
            <a:pPr marL="0" indent="0" eaLnBrk="1" hangingPunct="1">
              <a:spcBef>
                <a:spcPct val="0"/>
              </a:spcBef>
              <a:buFont typeface="Arial" charset="0"/>
              <a:buNone/>
            </a:pPr>
            <a:r>
              <a:rPr lang="en-US" sz="900" b="1" dirty="0"/>
              <a:t>Czech Republic</a:t>
            </a:r>
          </a:p>
          <a:p>
            <a:pPr marL="0" indent="0" eaLnBrk="1" hangingPunct="1">
              <a:spcBef>
                <a:spcPct val="0"/>
              </a:spcBef>
              <a:buFont typeface="Arial" charset="0"/>
              <a:buNone/>
            </a:pPr>
            <a:r>
              <a:rPr lang="en-US" sz="900" dirty="0"/>
              <a:t> </a:t>
            </a:r>
            <a:r>
              <a:rPr lang="en-US" sz="900" dirty="0" smtClean="0"/>
              <a:t>      AS2852</a:t>
            </a:r>
            <a:r>
              <a:rPr lang="en-US" sz="900" dirty="0"/>
              <a:t>	CESNET </a:t>
            </a:r>
            <a:r>
              <a:rPr lang="en-US" sz="900" dirty="0" err="1"/>
              <a:t>z.s.p.o</a:t>
            </a:r>
            <a:r>
              <a:rPr lang="en-US" sz="900" dirty="0"/>
              <a:t>.	</a:t>
            </a:r>
            <a:r>
              <a:rPr lang="en-US" sz="900" dirty="0" smtClean="0"/>
              <a:t>          20</a:t>
            </a:r>
            <a:r>
              <a:rPr lang="en-US" sz="900" dirty="0"/>
              <a:t>%	</a:t>
            </a:r>
            <a:r>
              <a:rPr lang="en-US" sz="900" dirty="0" smtClean="0"/>
              <a:t>      27</a:t>
            </a:r>
            <a:r>
              <a:rPr lang="en-US" sz="900" dirty="0"/>
              <a:t>%</a:t>
            </a:r>
          </a:p>
          <a:p>
            <a:pPr marL="0" indent="0" eaLnBrk="1" hangingPunct="1">
              <a:spcBef>
                <a:spcPct val="0"/>
              </a:spcBef>
              <a:buFont typeface="Arial" charset="0"/>
              <a:buNone/>
            </a:pPr>
            <a:r>
              <a:rPr lang="en-US" sz="900" dirty="0"/>
              <a:t> </a:t>
            </a:r>
            <a:r>
              <a:rPr lang="en-US" sz="900" dirty="0" smtClean="0"/>
              <a:t>      AS5610</a:t>
            </a:r>
            <a:r>
              <a:rPr lang="en-US" sz="900" dirty="0"/>
              <a:t>	</a:t>
            </a:r>
            <a:r>
              <a:rPr lang="en-US" sz="900" dirty="0" err="1"/>
              <a:t>Telefonica</a:t>
            </a:r>
            <a:r>
              <a:rPr lang="en-US" sz="900" dirty="0"/>
              <a:t> Czech	</a:t>
            </a:r>
            <a:r>
              <a:rPr lang="en-US" sz="900" dirty="0" smtClean="0"/>
              <a:t>            0</a:t>
            </a:r>
            <a:r>
              <a:rPr lang="en-US" sz="900" dirty="0"/>
              <a:t>%	</a:t>
            </a:r>
            <a:r>
              <a:rPr lang="en-US" sz="900" dirty="0" smtClean="0"/>
              <a:t>        </a:t>
            </a:r>
            <a:r>
              <a:rPr lang="en-US" sz="900" dirty="0"/>
              <a:t>3%</a:t>
            </a:r>
          </a:p>
          <a:p>
            <a:pPr marL="0" indent="0" eaLnBrk="1" hangingPunct="1">
              <a:spcBef>
                <a:spcPct val="0"/>
              </a:spcBef>
              <a:buFont typeface="Arial" charset="0"/>
              <a:buNone/>
            </a:pPr>
            <a:r>
              <a:rPr lang="en-US" sz="900" dirty="0"/>
              <a:t> </a:t>
            </a:r>
            <a:r>
              <a:rPr lang="en-US" sz="900" dirty="0" smtClean="0"/>
              <a:t>      AS51154</a:t>
            </a:r>
            <a:r>
              <a:rPr lang="en-US" sz="900" dirty="0"/>
              <a:t>	</a:t>
            </a:r>
            <a:r>
              <a:rPr lang="en-US" sz="900" dirty="0" err="1"/>
              <a:t>Internethome</a:t>
            </a:r>
            <a:r>
              <a:rPr lang="en-US" sz="900" dirty="0"/>
              <a:t>; </a:t>
            </a:r>
            <a:r>
              <a:rPr lang="en-US" sz="900" dirty="0" err="1" smtClean="0"/>
              <a:t>s.r.o</a:t>
            </a:r>
            <a:r>
              <a:rPr lang="en-US" sz="900" dirty="0" smtClean="0"/>
              <a:t>.          0</a:t>
            </a:r>
            <a:r>
              <a:rPr lang="en-US" sz="900" dirty="0"/>
              <a:t>%	</a:t>
            </a:r>
            <a:r>
              <a:rPr lang="en-US" sz="900" dirty="0" smtClean="0"/>
              <a:t>        </a:t>
            </a:r>
            <a:r>
              <a:rPr lang="en-US" sz="900" dirty="0"/>
              <a:t>2%</a:t>
            </a:r>
          </a:p>
          <a:p>
            <a:pPr marL="0" indent="0" eaLnBrk="1" hangingPunct="1">
              <a:spcBef>
                <a:spcPct val="0"/>
              </a:spcBef>
              <a:buFont typeface="Arial" charset="0"/>
              <a:buNone/>
            </a:pPr>
            <a:endParaRPr lang="en-US" sz="900" dirty="0"/>
          </a:p>
        </p:txBody>
      </p:sp>
      <p:sp>
        <p:nvSpPr>
          <p:cNvPr id="30723" name="TextBox 3"/>
          <p:cNvSpPr txBox="1">
            <a:spLocks noChangeArrowheads="1"/>
          </p:cNvSpPr>
          <p:nvPr/>
        </p:nvSpPr>
        <p:spPr bwMode="auto">
          <a:xfrm>
            <a:off x="4718744" y="1214458"/>
            <a:ext cx="4749800" cy="466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b="1" dirty="0" smtClean="0">
                <a:latin typeface="+mn-lt"/>
              </a:rPr>
              <a:t>Economy AS </a:t>
            </a:r>
            <a:r>
              <a:rPr lang="en-US" sz="900" b="1" dirty="0">
                <a:latin typeface="+mn-lt"/>
              </a:rPr>
              <a:t>Number AS Name	  2012 IPv6 (</a:t>
            </a:r>
            <a:r>
              <a:rPr lang="en-US" sz="900" b="1" dirty="0" smtClean="0">
                <a:latin typeface="+mn-lt"/>
              </a:rPr>
              <a:t>%)  </a:t>
            </a:r>
            <a:r>
              <a:rPr lang="en-US" sz="900" b="1" dirty="0">
                <a:latin typeface="+mn-lt"/>
              </a:rPr>
              <a:t>2013 IPv6 (%)</a:t>
            </a:r>
          </a:p>
          <a:p>
            <a:pPr eaLnBrk="1" hangingPunct="1"/>
            <a:endParaRPr lang="en-US" sz="900" dirty="0">
              <a:latin typeface="+mn-lt"/>
            </a:endParaRPr>
          </a:p>
          <a:p>
            <a:pPr eaLnBrk="1" hangingPunct="1"/>
            <a:r>
              <a:rPr lang="en-US" sz="900" b="1" dirty="0">
                <a:latin typeface="+mn-lt"/>
              </a:rPr>
              <a:t>United Kingdom</a:t>
            </a:r>
          </a:p>
          <a:p>
            <a:pPr eaLnBrk="1" hangingPunct="1"/>
            <a:r>
              <a:rPr lang="en-US" sz="900" dirty="0">
                <a:latin typeface="+mn-lt"/>
              </a:rPr>
              <a:t> </a:t>
            </a:r>
            <a:r>
              <a:rPr lang="en-US" sz="900" dirty="0" smtClean="0">
                <a:latin typeface="+mn-lt"/>
              </a:rPr>
              <a:t>    AS786</a:t>
            </a:r>
            <a:r>
              <a:rPr lang="en-US" sz="900" dirty="0">
                <a:latin typeface="+mn-lt"/>
              </a:rPr>
              <a:t>	JANET	</a:t>
            </a:r>
            <a:r>
              <a:rPr lang="en-US" sz="900" dirty="0" smtClean="0">
                <a:latin typeface="+mn-lt"/>
              </a:rPr>
              <a:t>51</a:t>
            </a:r>
            <a:r>
              <a:rPr lang="en-US" sz="900" dirty="0">
                <a:latin typeface="+mn-lt"/>
              </a:rPr>
              <a:t>%	</a:t>
            </a:r>
            <a:r>
              <a:rPr lang="en-US" sz="900" dirty="0" smtClean="0">
                <a:latin typeface="+mn-lt"/>
              </a:rPr>
              <a:t>68</a:t>
            </a:r>
            <a:r>
              <a:rPr lang="en-US" sz="900" dirty="0">
                <a:latin typeface="+mn-lt"/>
              </a:rPr>
              <a:t>%</a:t>
            </a:r>
          </a:p>
          <a:p>
            <a:pPr eaLnBrk="1" hangingPunct="1"/>
            <a:r>
              <a:rPr lang="en-US" sz="900" dirty="0">
                <a:latin typeface="+mn-lt"/>
              </a:rPr>
              <a:t> </a:t>
            </a:r>
            <a:r>
              <a:rPr lang="en-US" sz="900" dirty="0" smtClean="0">
                <a:latin typeface="+mn-lt"/>
              </a:rPr>
              <a:t>    AS13213</a:t>
            </a:r>
            <a:r>
              <a:rPr lang="en-US" sz="900" dirty="0">
                <a:latin typeface="+mn-lt"/>
              </a:rPr>
              <a:t>	UK2 Ltd	</a:t>
            </a:r>
            <a:r>
              <a:rPr lang="en-US" sz="900" dirty="0" smtClean="0">
                <a:latin typeface="+mn-lt"/>
              </a:rPr>
              <a:t> </a:t>
            </a:r>
            <a:r>
              <a:rPr lang="en-US" sz="900" dirty="0">
                <a:latin typeface="+mn-lt"/>
              </a:rPr>
              <a:t>0%	</a:t>
            </a:r>
            <a:r>
              <a:rPr lang="en-US" sz="900" dirty="0" smtClean="0">
                <a:latin typeface="+mn-lt"/>
              </a:rPr>
              <a:t>23</a:t>
            </a:r>
            <a:r>
              <a:rPr lang="en-US" sz="900" dirty="0">
                <a:latin typeface="+mn-lt"/>
              </a:rPr>
              <a:t>%</a:t>
            </a:r>
          </a:p>
          <a:p>
            <a:pPr eaLnBrk="1" hangingPunct="1"/>
            <a:r>
              <a:rPr lang="en-US" sz="900" b="1" dirty="0">
                <a:latin typeface="+mn-lt"/>
              </a:rPr>
              <a:t>Taiwan</a:t>
            </a:r>
          </a:p>
          <a:p>
            <a:pPr eaLnBrk="1" hangingPunct="1"/>
            <a:r>
              <a:rPr lang="en-US" sz="900" dirty="0">
                <a:latin typeface="+mn-lt"/>
              </a:rPr>
              <a:t> </a:t>
            </a:r>
            <a:r>
              <a:rPr lang="en-US" sz="900" dirty="0" smtClean="0">
                <a:latin typeface="+mn-lt"/>
              </a:rPr>
              <a:t>    AS9264</a:t>
            </a:r>
            <a:r>
              <a:rPr lang="en-US" sz="900" dirty="0">
                <a:latin typeface="+mn-lt"/>
              </a:rPr>
              <a:t>	Academic </a:t>
            </a:r>
            <a:r>
              <a:rPr lang="en-US" sz="900" dirty="0" err="1" smtClean="0">
                <a:latin typeface="+mn-lt"/>
              </a:rPr>
              <a:t>Sinica</a:t>
            </a:r>
            <a:r>
              <a:rPr lang="en-US" sz="900" dirty="0">
                <a:latin typeface="+mn-lt"/>
              </a:rPr>
              <a:t>	 0%	</a:t>
            </a:r>
            <a:r>
              <a:rPr lang="en-US" sz="900" dirty="0" smtClean="0">
                <a:latin typeface="+mn-lt"/>
              </a:rPr>
              <a:t>21</a:t>
            </a:r>
            <a:r>
              <a:rPr lang="en-US" sz="900" dirty="0">
                <a:latin typeface="+mn-lt"/>
              </a:rPr>
              <a:t>%</a:t>
            </a:r>
          </a:p>
          <a:p>
            <a:pPr eaLnBrk="1" hangingPunct="1"/>
            <a:r>
              <a:rPr lang="en-US" sz="900" dirty="0">
                <a:latin typeface="+mn-lt"/>
              </a:rPr>
              <a:t> </a:t>
            </a:r>
            <a:r>
              <a:rPr lang="en-US" sz="900" dirty="0" smtClean="0">
                <a:latin typeface="+mn-lt"/>
              </a:rPr>
              <a:t>    AS1659</a:t>
            </a:r>
            <a:r>
              <a:rPr lang="en-US" sz="900" dirty="0">
                <a:latin typeface="+mn-lt"/>
              </a:rPr>
              <a:t>	Taiwan </a:t>
            </a:r>
            <a:r>
              <a:rPr lang="en-US" sz="900" dirty="0" smtClean="0">
                <a:latin typeface="+mn-lt"/>
              </a:rPr>
              <a:t>Academic</a:t>
            </a:r>
            <a:r>
              <a:rPr lang="en-US" sz="900" dirty="0">
                <a:latin typeface="+mn-lt"/>
              </a:rPr>
              <a:t>	 2%	</a:t>
            </a:r>
            <a:r>
              <a:rPr lang="en-US" sz="900" dirty="0" smtClean="0">
                <a:latin typeface="+mn-lt"/>
              </a:rPr>
              <a:t> </a:t>
            </a:r>
            <a:r>
              <a:rPr lang="en-US" sz="900" dirty="0">
                <a:latin typeface="+mn-lt"/>
              </a:rPr>
              <a:t>8%</a:t>
            </a:r>
          </a:p>
          <a:p>
            <a:pPr eaLnBrk="1" hangingPunct="1"/>
            <a:r>
              <a:rPr lang="en-US" sz="900" b="1" dirty="0">
                <a:latin typeface="+mn-lt"/>
              </a:rPr>
              <a:t>Australia</a:t>
            </a:r>
          </a:p>
          <a:p>
            <a:pPr eaLnBrk="1" hangingPunct="1"/>
            <a:r>
              <a:rPr lang="en-US" sz="900" dirty="0">
                <a:latin typeface="+mn-lt"/>
              </a:rPr>
              <a:t> </a:t>
            </a:r>
            <a:r>
              <a:rPr lang="en-US" sz="900" dirty="0" smtClean="0">
                <a:latin typeface="+mn-lt"/>
              </a:rPr>
              <a:t>    AS7575</a:t>
            </a:r>
            <a:r>
              <a:rPr lang="en-US" sz="900" dirty="0">
                <a:latin typeface="+mn-lt"/>
              </a:rPr>
              <a:t>	</a:t>
            </a:r>
            <a:r>
              <a:rPr lang="en-US" sz="900" dirty="0" err="1">
                <a:latin typeface="+mn-lt"/>
              </a:rPr>
              <a:t>AARNet</a:t>
            </a:r>
            <a:r>
              <a:rPr lang="en-US" sz="900" dirty="0">
                <a:latin typeface="+mn-lt"/>
              </a:rPr>
              <a:t>	</a:t>
            </a:r>
            <a:r>
              <a:rPr lang="en-US" sz="900" dirty="0" smtClean="0">
                <a:latin typeface="+mn-lt"/>
              </a:rPr>
              <a:t>13</a:t>
            </a:r>
            <a:r>
              <a:rPr lang="en-US" sz="900" dirty="0">
                <a:latin typeface="+mn-lt"/>
              </a:rPr>
              <a:t>%	</a:t>
            </a:r>
            <a:r>
              <a:rPr lang="en-US" sz="900" dirty="0" smtClean="0">
                <a:latin typeface="+mn-lt"/>
              </a:rPr>
              <a:t>21</a:t>
            </a:r>
            <a:r>
              <a:rPr lang="en-US" sz="900" dirty="0">
                <a:latin typeface="+mn-lt"/>
              </a:rPr>
              <a:t>%</a:t>
            </a:r>
          </a:p>
          <a:p>
            <a:pPr eaLnBrk="1" hangingPunct="1"/>
            <a:r>
              <a:rPr lang="en-US" sz="900" dirty="0">
                <a:latin typeface="+mn-lt"/>
              </a:rPr>
              <a:t> </a:t>
            </a:r>
            <a:r>
              <a:rPr lang="en-US" sz="900" dirty="0" smtClean="0">
                <a:latin typeface="+mn-lt"/>
              </a:rPr>
              <a:t>    AS4739</a:t>
            </a:r>
            <a:r>
              <a:rPr lang="en-US" sz="900" dirty="0">
                <a:latin typeface="+mn-lt"/>
              </a:rPr>
              <a:t>	Internode	</a:t>
            </a:r>
            <a:r>
              <a:rPr lang="en-US" sz="900" dirty="0" smtClean="0">
                <a:latin typeface="+mn-lt"/>
              </a:rPr>
              <a:t> </a:t>
            </a:r>
            <a:r>
              <a:rPr lang="en-US" sz="900" dirty="0">
                <a:latin typeface="+mn-lt"/>
              </a:rPr>
              <a:t>5%	</a:t>
            </a:r>
            <a:r>
              <a:rPr lang="en-US" sz="900" dirty="0" smtClean="0">
                <a:latin typeface="+mn-lt"/>
              </a:rPr>
              <a:t>11</a:t>
            </a:r>
            <a:r>
              <a:rPr lang="en-US" sz="900" dirty="0">
                <a:latin typeface="+mn-lt"/>
              </a:rPr>
              <a:t>%</a:t>
            </a:r>
          </a:p>
          <a:p>
            <a:pPr eaLnBrk="1" hangingPunct="1"/>
            <a:r>
              <a:rPr lang="en-US" sz="900" b="1" dirty="0">
                <a:latin typeface="+mn-lt"/>
              </a:rPr>
              <a:t>Netherlands</a:t>
            </a:r>
          </a:p>
          <a:p>
            <a:pPr eaLnBrk="1" hangingPunct="1"/>
            <a:r>
              <a:rPr lang="en-US" sz="900" dirty="0">
                <a:latin typeface="+mn-lt"/>
              </a:rPr>
              <a:t> </a:t>
            </a:r>
            <a:r>
              <a:rPr lang="en-US" sz="900" dirty="0" smtClean="0">
                <a:latin typeface="+mn-lt"/>
              </a:rPr>
              <a:t>    AS3265</a:t>
            </a:r>
            <a:r>
              <a:rPr lang="en-US" sz="900" dirty="0">
                <a:latin typeface="+mn-lt"/>
              </a:rPr>
              <a:t>	XS4ALL Internet 	</a:t>
            </a:r>
            <a:r>
              <a:rPr lang="en-US" sz="900" dirty="0" smtClean="0">
                <a:latin typeface="+mn-lt"/>
              </a:rPr>
              <a:t> </a:t>
            </a:r>
            <a:r>
              <a:rPr lang="en-US" sz="900" dirty="0">
                <a:latin typeface="+mn-lt"/>
              </a:rPr>
              <a:t>6%	</a:t>
            </a:r>
            <a:r>
              <a:rPr lang="en-US" sz="900" dirty="0" smtClean="0">
                <a:latin typeface="+mn-lt"/>
              </a:rPr>
              <a:t>27</a:t>
            </a:r>
            <a:r>
              <a:rPr lang="en-US" sz="900" dirty="0">
                <a:latin typeface="+mn-lt"/>
              </a:rPr>
              <a:t>%</a:t>
            </a:r>
          </a:p>
          <a:p>
            <a:pPr eaLnBrk="1" hangingPunct="1"/>
            <a:r>
              <a:rPr lang="en-US" sz="900" b="1" dirty="0">
                <a:latin typeface="+mn-lt"/>
              </a:rPr>
              <a:t>Singapore</a:t>
            </a:r>
          </a:p>
          <a:p>
            <a:pPr eaLnBrk="1" hangingPunct="1"/>
            <a:r>
              <a:rPr lang="en-US" sz="900" dirty="0">
                <a:latin typeface="+mn-lt"/>
              </a:rPr>
              <a:t> </a:t>
            </a:r>
            <a:r>
              <a:rPr lang="en-US" sz="900" dirty="0" smtClean="0">
                <a:latin typeface="+mn-lt"/>
              </a:rPr>
              <a:t>    AS7472</a:t>
            </a:r>
            <a:r>
              <a:rPr lang="en-US" sz="900" dirty="0">
                <a:latin typeface="+mn-lt"/>
              </a:rPr>
              <a:t>	</a:t>
            </a:r>
            <a:r>
              <a:rPr lang="en-US" sz="900" dirty="0" err="1">
                <a:latin typeface="+mn-lt"/>
              </a:rPr>
              <a:t>Starhub</a:t>
            </a:r>
            <a:r>
              <a:rPr lang="en-US" sz="900" dirty="0">
                <a:latin typeface="+mn-lt"/>
              </a:rPr>
              <a:t> Internet	</a:t>
            </a:r>
            <a:r>
              <a:rPr lang="en-US" sz="900" dirty="0" smtClean="0">
                <a:latin typeface="+mn-lt"/>
              </a:rPr>
              <a:t> </a:t>
            </a:r>
            <a:r>
              <a:rPr lang="en-US" sz="900" dirty="0">
                <a:latin typeface="+mn-lt"/>
              </a:rPr>
              <a:t>0%	</a:t>
            </a:r>
            <a:r>
              <a:rPr lang="en-US" sz="900" dirty="0" smtClean="0">
                <a:latin typeface="+mn-lt"/>
              </a:rPr>
              <a:t>13</a:t>
            </a:r>
            <a:r>
              <a:rPr lang="en-US" sz="900" dirty="0">
                <a:latin typeface="+mn-lt"/>
              </a:rPr>
              <a:t>%</a:t>
            </a:r>
          </a:p>
          <a:p>
            <a:pPr eaLnBrk="1" hangingPunct="1"/>
            <a:r>
              <a:rPr lang="en-US" sz="900" dirty="0">
                <a:latin typeface="+mn-lt"/>
              </a:rPr>
              <a:t> </a:t>
            </a:r>
            <a:r>
              <a:rPr lang="en-US" sz="900" dirty="0" smtClean="0">
                <a:latin typeface="+mn-lt"/>
              </a:rPr>
              <a:t>    AS4773</a:t>
            </a:r>
            <a:r>
              <a:rPr lang="en-US" sz="900" dirty="0">
                <a:latin typeface="+mn-lt"/>
              </a:rPr>
              <a:t>	</a:t>
            </a:r>
            <a:r>
              <a:rPr lang="en-US" sz="900" dirty="0" err="1">
                <a:latin typeface="+mn-lt"/>
              </a:rPr>
              <a:t>MobileOne</a:t>
            </a:r>
            <a:r>
              <a:rPr lang="en-US" sz="900" dirty="0">
                <a:latin typeface="+mn-lt"/>
              </a:rPr>
              <a:t> Ltd.	</a:t>
            </a:r>
            <a:r>
              <a:rPr lang="en-US" sz="900" dirty="0" smtClean="0">
                <a:latin typeface="+mn-lt"/>
              </a:rPr>
              <a:t> </a:t>
            </a:r>
            <a:r>
              <a:rPr lang="en-US" sz="900" dirty="0">
                <a:latin typeface="+mn-lt"/>
              </a:rPr>
              <a:t>0%	</a:t>
            </a:r>
            <a:r>
              <a:rPr lang="en-US" sz="900" dirty="0" smtClean="0">
                <a:latin typeface="+mn-lt"/>
              </a:rPr>
              <a:t>10</a:t>
            </a:r>
            <a:r>
              <a:rPr lang="en-US" sz="900" dirty="0">
                <a:latin typeface="+mn-lt"/>
              </a:rPr>
              <a:t>%</a:t>
            </a:r>
          </a:p>
          <a:p>
            <a:pPr eaLnBrk="1" hangingPunct="1"/>
            <a:r>
              <a:rPr lang="en-US" sz="900" b="1" dirty="0">
                <a:latin typeface="+mn-lt"/>
              </a:rPr>
              <a:t>Greece</a:t>
            </a:r>
          </a:p>
          <a:p>
            <a:pPr eaLnBrk="1" hangingPunct="1"/>
            <a:r>
              <a:rPr lang="en-US" sz="900" dirty="0">
                <a:latin typeface="+mn-lt"/>
              </a:rPr>
              <a:t> </a:t>
            </a:r>
            <a:r>
              <a:rPr lang="en-US" sz="900" dirty="0" smtClean="0">
                <a:latin typeface="+mn-lt"/>
              </a:rPr>
              <a:t>    AS5408</a:t>
            </a:r>
            <a:r>
              <a:rPr lang="en-US" sz="900" dirty="0">
                <a:latin typeface="+mn-lt"/>
              </a:rPr>
              <a:t>	Greek R&amp;D	</a:t>
            </a:r>
            <a:r>
              <a:rPr lang="en-US" sz="900" dirty="0" smtClean="0">
                <a:latin typeface="+mn-lt"/>
              </a:rPr>
              <a:t>17</a:t>
            </a:r>
            <a:r>
              <a:rPr lang="en-US" sz="900" dirty="0">
                <a:latin typeface="+mn-lt"/>
              </a:rPr>
              <a:t>%	</a:t>
            </a:r>
            <a:r>
              <a:rPr lang="en-US" sz="900" dirty="0" smtClean="0">
                <a:latin typeface="+mn-lt"/>
              </a:rPr>
              <a:t>19</a:t>
            </a:r>
            <a:r>
              <a:rPr lang="en-US" sz="900" dirty="0">
                <a:latin typeface="+mn-lt"/>
              </a:rPr>
              <a:t>%</a:t>
            </a:r>
          </a:p>
          <a:p>
            <a:pPr eaLnBrk="1" hangingPunct="1"/>
            <a:r>
              <a:rPr lang="en-US" sz="900" b="1" dirty="0">
                <a:latin typeface="+mn-lt"/>
              </a:rPr>
              <a:t>South Africa</a:t>
            </a:r>
          </a:p>
          <a:p>
            <a:pPr eaLnBrk="1" hangingPunct="1"/>
            <a:r>
              <a:rPr lang="en-US" sz="900" dirty="0">
                <a:latin typeface="+mn-lt"/>
              </a:rPr>
              <a:t> </a:t>
            </a:r>
            <a:r>
              <a:rPr lang="en-US" sz="900" dirty="0" smtClean="0">
                <a:latin typeface="+mn-lt"/>
              </a:rPr>
              <a:t>    AS2018</a:t>
            </a:r>
            <a:r>
              <a:rPr lang="en-US" sz="900" dirty="0">
                <a:latin typeface="+mn-lt"/>
              </a:rPr>
              <a:t>	TENET	</a:t>
            </a:r>
            <a:r>
              <a:rPr lang="en-US" sz="900" dirty="0" smtClean="0">
                <a:latin typeface="+mn-lt"/>
              </a:rPr>
              <a:t> </a:t>
            </a:r>
            <a:r>
              <a:rPr lang="en-US" sz="900" dirty="0">
                <a:latin typeface="+mn-lt"/>
              </a:rPr>
              <a:t>0%	 </a:t>
            </a:r>
            <a:r>
              <a:rPr lang="en-US" sz="900" dirty="0" smtClean="0">
                <a:latin typeface="+mn-lt"/>
              </a:rPr>
              <a:t> </a:t>
            </a:r>
            <a:r>
              <a:rPr lang="en-US" sz="900" dirty="0">
                <a:latin typeface="+mn-lt"/>
              </a:rPr>
              <a:t>3%</a:t>
            </a:r>
          </a:p>
          <a:p>
            <a:pPr eaLnBrk="1" hangingPunct="1"/>
            <a:r>
              <a:rPr lang="en-US" sz="900" b="1" dirty="0">
                <a:latin typeface="+mn-lt"/>
              </a:rPr>
              <a:t>Canada</a:t>
            </a:r>
          </a:p>
          <a:p>
            <a:pPr eaLnBrk="1" hangingPunct="1"/>
            <a:r>
              <a:rPr lang="en-US" sz="900" dirty="0">
                <a:latin typeface="+mn-lt"/>
              </a:rPr>
              <a:t> </a:t>
            </a:r>
            <a:r>
              <a:rPr lang="en-US" sz="900" dirty="0" smtClean="0">
                <a:latin typeface="+mn-lt"/>
              </a:rPr>
              <a:t>    AS6453</a:t>
            </a:r>
            <a:r>
              <a:rPr lang="en-US" sz="900" dirty="0">
                <a:latin typeface="+mn-lt"/>
              </a:rPr>
              <a:t>	TATA </a:t>
            </a:r>
            <a:r>
              <a:rPr lang="en-US" sz="900" dirty="0" err="1" smtClean="0">
                <a:latin typeface="+mn-lt"/>
              </a:rPr>
              <a:t>Comms</a:t>
            </a:r>
            <a:r>
              <a:rPr lang="en-US" sz="900" dirty="0" smtClean="0">
                <a:latin typeface="+mn-lt"/>
              </a:rPr>
              <a:t>.</a:t>
            </a:r>
            <a:r>
              <a:rPr lang="en-US" sz="900" dirty="0">
                <a:latin typeface="+mn-lt"/>
              </a:rPr>
              <a:t>	10%	</a:t>
            </a:r>
            <a:r>
              <a:rPr lang="en-US" sz="900" dirty="0" smtClean="0">
                <a:latin typeface="+mn-lt"/>
              </a:rPr>
              <a:t>13</a:t>
            </a:r>
            <a:r>
              <a:rPr lang="en-US" sz="900" dirty="0">
                <a:latin typeface="+mn-lt"/>
              </a:rPr>
              <a:t>%</a:t>
            </a:r>
          </a:p>
          <a:p>
            <a:pPr eaLnBrk="1" hangingPunct="1"/>
            <a:r>
              <a:rPr lang="en-US" sz="900" dirty="0">
                <a:latin typeface="+mn-lt"/>
              </a:rPr>
              <a:t> </a:t>
            </a:r>
            <a:r>
              <a:rPr lang="en-US" sz="900" dirty="0" smtClean="0">
                <a:latin typeface="+mn-lt"/>
              </a:rPr>
              <a:t>    AS22995</a:t>
            </a:r>
            <a:r>
              <a:rPr lang="en-US" sz="900" dirty="0">
                <a:latin typeface="+mn-lt"/>
              </a:rPr>
              <a:t>	</a:t>
            </a:r>
            <a:r>
              <a:rPr lang="en-US" sz="900" dirty="0" err="1">
                <a:latin typeface="+mn-lt"/>
              </a:rPr>
              <a:t>Xplornet</a:t>
            </a:r>
            <a:r>
              <a:rPr lang="en-US" sz="900" dirty="0">
                <a:latin typeface="+mn-lt"/>
              </a:rPr>
              <a:t> </a:t>
            </a:r>
            <a:r>
              <a:rPr lang="en-US" sz="900" dirty="0" err="1" smtClean="0">
                <a:latin typeface="+mn-lt"/>
              </a:rPr>
              <a:t>Comms</a:t>
            </a:r>
            <a:r>
              <a:rPr lang="en-US" sz="900" dirty="0" smtClean="0">
                <a:latin typeface="+mn-lt"/>
              </a:rPr>
              <a:t>    </a:t>
            </a:r>
            <a:r>
              <a:rPr lang="en-US" sz="900" dirty="0">
                <a:latin typeface="+mn-lt"/>
              </a:rPr>
              <a:t>0%	</a:t>
            </a:r>
            <a:r>
              <a:rPr lang="en-US" sz="900" dirty="0" smtClean="0">
                <a:latin typeface="+mn-lt"/>
              </a:rPr>
              <a:t>  9</a:t>
            </a:r>
            <a:r>
              <a:rPr lang="en-US" sz="900" dirty="0">
                <a:latin typeface="+mn-lt"/>
              </a:rPr>
              <a:t>%</a:t>
            </a:r>
          </a:p>
          <a:p>
            <a:pPr eaLnBrk="1" hangingPunct="1"/>
            <a:r>
              <a:rPr lang="en-US" sz="900" b="1" dirty="0">
                <a:latin typeface="+mn-lt"/>
              </a:rPr>
              <a:t>Norway</a:t>
            </a:r>
          </a:p>
          <a:p>
            <a:pPr eaLnBrk="1" hangingPunct="1"/>
            <a:r>
              <a:rPr lang="en-US" sz="900" dirty="0">
                <a:latin typeface="+mn-lt"/>
              </a:rPr>
              <a:t> </a:t>
            </a:r>
            <a:r>
              <a:rPr lang="en-US" sz="900" dirty="0" smtClean="0">
                <a:latin typeface="+mn-lt"/>
              </a:rPr>
              <a:t>    AS224</a:t>
            </a:r>
            <a:r>
              <a:rPr lang="en-US" sz="900" dirty="0">
                <a:latin typeface="+mn-lt"/>
              </a:rPr>
              <a:t>	</a:t>
            </a:r>
            <a:r>
              <a:rPr lang="en-US" sz="900" dirty="0" err="1">
                <a:latin typeface="+mn-lt"/>
              </a:rPr>
              <a:t>Uninett</a:t>
            </a:r>
            <a:r>
              <a:rPr lang="en-US" sz="900" dirty="0">
                <a:latin typeface="+mn-lt"/>
              </a:rPr>
              <a:t>	</a:t>
            </a:r>
            <a:r>
              <a:rPr lang="en-US" sz="900" dirty="0" smtClean="0">
                <a:latin typeface="+mn-lt"/>
              </a:rPr>
              <a:t>16</a:t>
            </a:r>
            <a:r>
              <a:rPr lang="en-US" sz="900" dirty="0">
                <a:latin typeface="+mn-lt"/>
              </a:rPr>
              <a:t>%	</a:t>
            </a:r>
            <a:r>
              <a:rPr lang="en-US" sz="900" dirty="0" smtClean="0">
                <a:latin typeface="+mn-lt"/>
              </a:rPr>
              <a:t> 24</a:t>
            </a:r>
            <a:r>
              <a:rPr lang="en-US" sz="900" dirty="0">
                <a:latin typeface="+mn-lt"/>
              </a:rPr>
              <a:t>%</a:t>
            </a:r>
          </a:p>
          <a:p>
            <a:pPr eaLnBrk="1" hangingPunct="1"/>
            <a:r>
              <a:rPr lang="en-US" sz="900" dirty="0">
                <a:latin typeface="+mn-lt"/>
              </a:rPr>
              <a:t> </a:t>
            </a:r>
            <a:r>
              <a:rPr lang="en-US" sz="900" dirty="0" smtClean="0">
                <a:latin typeface="+mn-lt"/>
              </a:rPr>
              <a:t>    AS39832</a:t>
            </a:r>
            <a:r>
              <a:rPr lang="en-US" sz="900" dirty="0">
                <a:latin typeface="+mn-lt"/>
              </a:rPr>
              <a:t>	Opera </a:t>
            </a:r>
            <a:r>
              <a:rPr lang="en-US" sz="900" dirty="0" smtClean="0">
                <a:latin typeface="+mn-lt"/>
              </a:rPr>
              <a:t>Software</a:t>
            </a:r>
            <a:r>
              <a:rPr lang="en-US" sz="900" dirty="0">
                <a:latin typeface="+mn-lt"/>
              </a:rPr>
              <a:t>	</a:t>
            </a:r>
            <a:r>
              <a:rPr lang="en-US" sz="900" dirty="0" smtClean="0">
                <a:latin typeface="+mn-lt"/>
              </a:rPr>
              <a:t>  1%</a:t>
            </a:r>
            <a:r>
              <a:rPr lang="en-US" sz="900" dirty="0">
                <a:latin typeface="+mn-lt"/>
              </a:rPr>
              <a:t> </a:t>
            </a:r>
            <a:r>
              <a:rPr lang="en-US" sz="900" dirty="0" smtClean="0">
                <a:latin typeface="+mn-lt"/>
              </a:rPr>
              <a:t>                    </a:t>
            </a:r>
            <a:r>
              <a:rPr lang="en-US" sz="900" dirty="0">
                <a:latin typeface="+mn-lt"/>
              </a:rPr>
              <a:t>100%</a:t>
            </a:r>
          </a:p>
          <a:p>
            <a:pPr eaLnBrk="1" hangingPunct="1"/>
            <a:r>
              <a:rPr lang="en-US" sz="900" dirty="0">
                <a:latin typeface="+mn-lt"/>
              </a:rPr>
              <a:t> </a:t>
            </a:r>
            <a:r>
              <a:rPr lang="en-US" sz="900" dirty="0" smtClean="0">
                <a:latin typeface="+mn-lt"/>
              </a:rPr>
              <a:t>    AS57963</a:t>
            </a:r>
            <a:r>
              <a:rPr lang="en-US" sz="900" dirty="0">
                <a:latin typeface="+mn-lt"/>
              </a:rPr>
              <a:t>	</a:t>
            </a:r>
            <a:r>
              <a:rPr lang="en-US" sz="900" dirty="0" err="1">
                <a:latin typeface="+mn-lt"/>
              </a:rPr>
              <a:t>Lynet</a:t>
            </a:r>
            <a:r>
              <a:rPr lang="en-US" sz="900" dirty="0">
                <a:latin typeface="+mn-lt"/>
              </a:rPr>
              <a:t> </a:t>
            </a:r>
            <a:r>
              <a:rPr lang="en-US" sz="900" dirty="0" err="1">
                <a:latin typeface="+mn-lt"/>
              </a:rPr>
              <a:t>Internett</a:t>
            </a:r>
            <a:r>
              <a:rPr lang="en-US" sz="900" dirty="0">
                <a:latin typeface="+mn-lt"/>
              </a:rPr>
              <a:t>	 </a:t>
            </a:r>
            <a:r>
              <a:rPr lang="en-US" sz="900" dirty="0" smtClean="0">
                <a:latin typeface="+mn-lt"/>
              </a:rPr>
              <a:t>  </a:t>
            </a:r>
            <a:r>
              <a:rPr lang="en-US" sz="900" dirty="0">
                <a:latin typeface="+mn-lt"/>
              </a:rPr>
              <a:t>0%	</a:t>
            </a:r>
            <a:r>
              <a:rPr lang="en-US" sz="900" dirty="0" smtClean="0">
                <a:latin typeface="+mn-lt"/>
              </a:rPr>
              <a:t>  56</a:t>
            </a:r>
            <a:r>
              <a:rPr lang="en-US" sz="900" dirty="0">
                <a:latin typeface="+mn-lt"/>
              </a:rPr>
              <a:t>%</a:t>
            </a:r>
          </a:p>
          <a:p>
            <a:pPr eaLnBrk="1" hangingPunct="1"/>
            <a:r>
              <a:rPr lang="en-US" sz="900" b="1" dirty="0">
                <a:latin typeface="+mn-lt"/>
              </a:rPr>
              <a:t>Portugal</a:t>
            </a:r>
          </a:p>
          <a:p>
            <a:pPr eaLnBrk="1" hangingPunct="1"/>
            <a:r>
              <a:rPr lang="en-US" sz="900" dirty="0">
                <a:latin typeface="+mn-lt"/>
              </a:rPr>
              <a:t> </a:t>
            </a:r>
            <a:r>
              <a:rPr lang="en-US" sz="900" dirty="0" smtClean="0">
                <a:latin typeface="+mn-lt"/>
              </a:rPr>
              <a:t>    AS3243</a:t>
            </a:r>
            <a:r>
              <a:rPr lang="en-US" sz="900" dirty="0">
                <a:latin typeface="+mn-lt"/>
              </a:rPr>
              <a:t>	PT </a:t>
            </a:r>
            <a:r>
              <a:rPr lang="en-US" sz="900" dirty="0" err="1" smtClean="0">
                <a:latin typeface="+mn-lt"/>
              </a:rPr>
              <a:t>Comunicacoes</a:t>
            </a:r>
            <a:r>
              <a:rPr lang="en-US" sz="900" dirty="0">
                <a:latin typeface="+mn-lt"/>
              </a:rPr>
              <a:t> </a:t>
            </a:r>
            <a:r>
              <a:rPr lang="en-US" sz="900" dirty="0" smtClean="0">
                <a:latin typeface="+mn-lt"/>
              </a:rPr>
              <a:t> 0%</a:t>
            </a:r>
            <a:r>
              <a:rPr lang="en-US" sz="900" dirty="0">
                <a:latin typeface="+mn-lt"/>
              </a:rPr>
              <a:t>	</a:t>
            </a:r>
            <a:r>
              <a:rPr lang="en-US" sz="900" dirty="0" smtClean="0">
                <a:latin typeface="+mn-lt"/>
              </a:rPr>
              <a:t>    </a:t>
            </a:r>
            <a:r>
              <a:rPr lang="en-US" sz="900" dirty="0">
                <a:latin typeface="+mn-lt"/>
              </a:rPr>
              <a:t>1%</a:t>
            </a:r>
          </a:p>
          <a:p>
            <a:pPr eaLnBrk="1" hangingPunct="1"/>
            <a:r>
              <a:rPr lang="en-US" sz="900" b="1" dirty="0">
                <a:latin typeface="+mn-lt"/>
              </a:rPr>
              <a:t>Luxembourg</a:t>
            </a:r>
          </a:p>
          <a:p>
            <a:pPr eaLnBrk="1" hangingPunct="1"/>
            <a:r>
              <a:rPr lang="en-US" sz="900" dirty="0">
                <a:latin typeface="+mn-lt"/>
              </a:rPr>
              <a:t> </a:t>
            </a:r>
            <a:r>
              <a:rPr lang="en-US" sz="900" dirty="0" smtClean="0">
                <a:latin typeface="+mn-lt"/>
              </a:rPr>
              <a:t>    AS6661</a:t>
            </a:r>
            <a:r>
              <a:rPr lang="en-US" sz="900" dirty="0">
                <a:latin typeface="+mn-lt"/>
              </a:rPr>
              <a:t>	</a:t>
            </a:r>
            <a:r>
              <a:rPr lang="en-US" sz="900" dirty="0" err="1">
                <a:latin typeface="+mn-lt"/>
              </a:rPr>
              <a:t>Postes</a:t>
            </a:r>
            <a:r>
              <a:rPr lang="en-US" sz="900" dirty="0">
                <a:latin typeface="+mn-lt"/>
              </a:rPr>
              <a:t> et </a:t>
            </a:r>
            <a:r>
              <a:rPr lang="en-US" sz="900" dirty="0" smtClean="0">
                <a:latin typeface="+mn-lt"/>
              </a:rPr>
              <a:t>Telecom  </a:t>
            </a:r>
            <a:r>
              <a:rPr lang="en-US" sz="900" dirty="0">
                <a:latin typeface="+mn-lt"/>
              </a:rPr>
              <a:t>4%	</a:t>
            </a:r>
            <a:r>
              <a:rPr lang="en-US" sz="900" dirty="0" smtClean="0">
                <a:latin typeface="+mn-lt"/>
              </a:rPr>
              <a:t>  14</a:t>
            </a:r>
            <a:r>
              <a:rPr lang="en-US" sz="900" dirty="0">
                <a:latin typeface="+mn-lt"/>
              </a:rPr>
              <a:t>%</a:t>
            </a:r>
          </a:p>
          <a:p>
            <a:pPr eaLnBrk="1" hangingPunct="1"/>
            <a:endParaRPr lang="en-US" sz="900" dirty="0">
              <a:latin typeface="+mn-lt"/>
            </a:endParaRPr>
          </a:p>
        </p:txBody>
      </p:sp>
    </p:spTree>
    <p:extLst>
      <p:ext uri="{BB962C8B-B14F-4D97-AF65-F5344CB8AC3E}">
        <p14:creationId xmlns:p14="http://schemas.microsoft.com/office/powerpoint/2010/main" val="101047514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on…</a:t>
            </a:r>
            <a:endParaRPr lang="en-US" dirty="0"/>
          </a:p>
        </p:txBody>
      </p:sp>
      <p:sp>
        <p:nvSpPr>
          <p:cNvPr id="3" name="Content Placeholder 2"/>
          <p:cNvSpPr>
            <a:spLocks noGrp="1"/>
          </p:cNvSpPr>
          <p:nvPr>
            <p:ph idx="1"/>
          </p:nvPr>
        </p:nvSpPr>
        <p:spPr>
          <a:xfrm>
            <a:off x="395536" y="1600201"/>
            <a:ext cx="7344816" cy="676672"/>
          </a:xfrm>
        </p:spPr>
        <p:txBody>
          <a:bodyPr/>
          <a:lstStyle/>
          <a:p>
            <a:pPr marL="0" indent="0">
              <a:buNone/>
            </a:pPr>
            <a:r>
              <a:rPr lang="en-US" dirty="0" smtClean="0"/>
              <a:t>The pace of deployment continues in some countries</a:t>
            </a:r>
            <a:endParaRPr lang="en-US" dirty="0"/>
          </a:p>
        </p:txBody>
      </p:sp>
      <p:pic>
        <p:nvPicPr>
          <p:cNvPr id="4" name="Picture 3" descr="Screen Shot 2013-08-20 at 6.15.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280" y="2924944"/>
            <a:ext cx="2625672" cy="1897936"/>
          </a:xfrm>
          <a:prstGeom prst="rect">
            <a:avLst/>
          </a:prstGeom>
        </p:spPr>
      </p:pic>
      <p:sp>
        <p:nvSpPr>
          <p:cNvPr id="5" name="TextBox 4"/>
          <p:cNvSpPr txBox="1"/>
          <p:nvPr/>
        </p:nvSpPr>
        <p:spPr>
          <a:xfrm>
            <a:off x="1802312" y="4797152"/>
            <a:ext cx="1108522" cy="276999"/>
          </a:xfrm>
          <a:prstGeom prst="rect">
            <a:avLst/>
          </a:prstGeom>
          <a:noFill/>
        </p:spPr>
        <p:txBody>
          <a:bodyPr wrap="none" rtlCol="0">
            <a:spAutoFit/>
          </a:bodyPr>
          <a:lstStyle/>
          <a:p>
            <a:r>
              <a:rPr lang="en-US" sz="1200" dirty="0" smtClean="0"/>
              <a:t>United States</a:t>
            </a:r>
            <a:endParaRPr lang="en-US" sz="1200" dirty="0"/>
          </a:p>
        </p:txBody>
      </p:sp>
      <p:pic>
        <p:nvPicPr>
          <p:cNvPr id="6" name="Picture 5" descr="Screen Shot 2013-08-20 at 6.18.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2060848"/>
            <a:ext cx="2297133" cy="1588851"/>
          </a:xfrm>
          <a:prstGeom prst="rect">
            <a:avLst/>
          </a:prstGeom>
        </p:spPr>
      </p:pic>
      <p:sp>
        <p:nvSpPr>
          <p:cNvPr id="7" name="TextBox 6"/>
          <p:cNvSpPr txBox="1"/>
          <p:nvPr/>
        </p:nvSpPr>
        <p:spPr>
          <a:xfrm>
            <a:off x="4913421" y="3584049"/>
            <a:ext cx="2466891" cy="276999"/>
          </a:xfrm>
          <a:prstGeom prst="rect">
            <a:avLst/>
          </a:prstGeom>
          <a:noFill/>
        </p:spPr>
        <p:txBody>
          <a:bodyPr wrap="none" rtlCol="0">
            <a:spAutoFit/>
          </a:bodyPr>
          <a:lstStyle/>
          <a:p>
            <a:r>
              <a:rPr lang="en-US" sz="1200" dirty="0" smtClean="0"/>
              <a:t>AT&amp;T Internet Services (AS7018)</a:t>
            </a:r>
            <a:endParaRPr lang="en-US" sz="1200" dirty="0"/>
          </a:p>
        </p:txBody>
      </p:sp>
      <p:pic>
        <p:nvPicPr>
          <p:cNvPr id="8" name="Picture 7" descr="Screen Shot 2013-08-20 at 6.20.1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3861048"/>
            <a:ext cx="2632380" cy="1844824"/>
          </a:xfrm>
          <a:prstGeom prst="rect">
            <a:avLst/>
          </a:prstGeom>
        </p:spPr>
      </p:pic>
      <p:sp>
        <p:nvSpPr>
          <p:cNvPr id="9" name="TextBox 8"/>
          <p:cNvSpPr txBox="1"/>
          <p:nvPr/>
        </p:nvSpPr>
        <p:spPr>
          <a:xfrm>
            <a:off x="5724128" y="5744289"/>
            <a:ext cx="1484676" cy="276999"/>
          </a:xfrm>
          <a:prstGeom prst="rect">
            <a:avLst/>
          </a:prstGeom>
          <a:noFill/>
        </p:spPr>
        <p:txBody>
          <a:bodyPr wrap="none" rtlCol="0">
            <a:spAutoFit/>
          </a:bodyPr>
          <a:lstStyle/>
          <a:p>
            <a:r>
              <a:rPr lang="en-US" sz="1200" dirty="0" smtClean="0"/>
              <a:t>Comcast (AS7922)</a:t>
            </a:r>
            <a:endParaRPr lang="en-US" sz="1200" dirty="0"/>
          </a:p>
        </p:txBody>
      </p:sp>
    </p:spTree>
    <p:extLst>
      <p:ext uri="{BB962C8B-B14F-4D97-AF65-F5344CB8AC3E}">
        <p14:creationId xmlns:p14="http://schemas.microsoft.com/office/powerpoint/2010/main" val="165001012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on…</a:t>
            </a:r>
            <a:endParaRPr lang="en-US" dirty="0"/>
          </a:p>
        </p:txBody>
      </p:sp>
      <p:pic>
        <p:nvPicPr>
          <p:cNvPr id="4" name="Picture 3" descr="Screen Shot 2013-08-20 at 8.20.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412776"/>
            <a:ext cx="2818692" cy="2002284"/>
          </a:xfrm>
          <a:prstGeom prst="rect">
            <a:avLst/>
          </a:prstGeom>
        </p:spPr>
      </p:pic>
      <p:sp>
        <p:nvSpPr>
          <p:cNvPr id="5" name="TextBox 4"/>
          <p:cNvSpPr txBox="1"/>
          <p:nvPr/>
        </p:nvSpPr>
        <p:spPr>
          <a:xfrm>
            <a:off x="1378235" y="3284984"/>
            <a:ext cx="817501" cy="276999"/>
          </a:xfrm>
          <a:prstGeom prst="rect">
            <a:avLst/>
          </a:prstGeom>
          <a:noFill/>
        </p:spPr>
        <p:txBody>
          <a:bodyPr wrap="none" rtlCol="0">
            <a:spAutoFit/>
          </a:bodyPr>
          <a:lstStyle/>
          <a:p>
            <a:r>
              <a:rPr lang="en-US" sz="1200" dirty="0" smtClean="0"/>
              <a:t>Germany</a:t>
            </a:r>
            <a:endParaRPr lang="en-US" sz="1200" dirty="0"/>
          </a:p>
        </p:txBody>
      </p:sp>
      <p:pic>
        <p:nvPicPr>
          <p:cNvPr id="6" name="Picture 5" descr="Screen Shot 2013-08-20 at 8.2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926" y="1412350"/>
            <a:ext cx="2943410" cy="2027683"/>
          </a:xfrm>
          <a:prstGeom prst="rect">
            <a:avLst/>
          </a:prstGeom>
        </p:spPr>
      </p:pic>
      <p:sp>
        <p:nvSpPr>
          <p:cNvPr id="7" name="TextBox 6"/>
          <p:cNvSpPr txBox="1"/>
          <p:nvPr/>
        </p:nvSpPr>
        <p:spPr>
          <a:xfrm>
            <a:off x="5840257" y="3284984"/>
            <a:ext cx="603951" cy="276999"/>
          </a:xfrm>
          <a:prstGeom prst="rect">
            <a:avLst/>
          </a:prstGeom>
          <a:noFill/>
        </p:spPr>
        <p:txBody>
          <a:bodyPr wrap="none" rtlCol="0">
            <a:spAutoFit/>
          </a:bodyPr>
          <a:lstStyle/>
          <a:p>
            <a:r>
              <a:rPr lang="en-US" sz="1200" dirty="0" smtClean="0"/>
              <a:t>Japan</a:t>
            </a:r>
            <a:endParaRPr lang="en-US" sz="1200" dirty="0"/>
          </a:p>
        </p:txBody>
      </p:sp>
      <p:pic>
        <p:nvPicPr>
          <p:cNvPr id="8" name="Picture 7" descr="Screen Shot 2013-08-20 at 8.22.4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3789040"/>
            <a:ext cx="2898705" cy="2016224"/>
          </a:xfrm>
          <a:prstGeom prst="rect">
            <a:avLst/>
          </a:prstGeom>
        </p:spPr>
      </p:pic>
      <p:sp>
        <p:nvSpPr>
          <p:cNvPr id="9" name="TextBox 8"/>
          <p:cNvSpPr txBox="1"/>
          <p:nvPr/>
        </p:nvSpPr>
        <p:spPr>
          <a:xfrm>
            <a:off x="1475656" y="5805264"/>
            <a:ext cx="886255" cy="276999"/>
          </a:xfrm>
          <a:prstGeom prst="rect">
            <a:avLst/>
          </a:prstGeom>
          <a:noFill/>
        </p:spPr>
        <p:txBody>
          <a:bodyPr wrap="none" rtlCol="0">
            <a:spAutoFit/>
          </a:bodyPr>
          <a:lstStyle/>
          <a:p>
            <a:r>
              <a:rPr lang="en-US" sz="1200" dirty="0" smtClean="0"/>
              <a:t>Singapore</a:t>
            </a:r>
            <a:endParaRPr lang="en-US" sz="1200" dirty="0"/>
          </a:p>
        </p:txBody>
      </p:sp>
      <p:pic>
        <p:nvPicPr>
          <p:cNvPr id="10" name="Picture 9" descr="Screen Shot 2013-08-20 at 8.24.1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6424" y="3861048"/>
            <a:ext cx="2836702" cy="1926373"/>
          </a:xfrm>
          <a:prstGeom prst="rect">
            <a:avLst/>
          </a:prstGeom>
        </p:spPr>
      </p:pic>
      <p:sp>
        <p:nvSpPr>
          <p:cNvPr id="11" name="TextBox 10"/>
          <p:cNvSpPr txBox="1"/>
          <p:nvPr/>
        </p:nvSpPr>
        <p:spPr>
          <a:xfrm>
            <a:off x="5940152" y="5661248"/>
            <a:ext cx="796212" cy="276999"/>
          </a:xfrm>
          <a:prstGeom prst="rect">
            <a:avLst/>
          </a:prstGeom>
          <a:noFill/>
        </p:spPr>
        <p:txBody>
          <a:bodyPr wrap="none" rtlCol="0">
            <a:spAutoFit/>
          </a:bodyPr>
          <a:lstStyle/>
          <a:p>
            <a:r>
              <a:rPr lang="en-US" sz="1200" dirty="0" smtClean="0"/>
              <a:t>Australia</a:t>
            </a:r>
            <a:endParaRPr lang="en-US" sz="1200" dirty="0"/>
          </a:p>
        </p:txBody>
      </p:sp>
    </p:spTree>
    <p:extLst>
      <p:ext uri="{BB962C8B-B14F-4D97-AF65-F5344CB8AC3E}">
        <p14:creationId xmlns:p14="http://schemas.microsoft.com/office/powerpoint/2010/main" val="429479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question to each of you…</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4227622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then there’s China…</a:t>
            </a:r>
            <a:endParaRPr lang="en-US" dirty="0"/>
          </a:p>
        </p:txBody>
      </p:sp>
      <p:pic>
        <p:nvPicPr>
          <p:cNvPr id="4" name="Picture 3" descr="Screen Shot 2013-08-20 at 8.25.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988840"/>
            <a:ext cx="4934655" cy="3391937"/>
          </a:xfrm>
          <a:prstGeom prst="rect">
            <a:avLst/>
          </a:prstGeom>
        </p:spPr>
      </p:pic>
      <p:sp>
        <p:nvSpPr>
          <p:cNvPr id="5" name="TextBox 4"/>
          <p:cNvSpPr txBox="1"/>
          <p:nvPr/>
        </p:nvSpPr>
        <p:spPr>
          <a:xfrm>
            <a:off x="5436096" y="2492896"/>
            <a:ext cx="3096344" cy="2800766"/>
          </a:xfrm>
          <a:prstGeom prst="rect">
            <a:avLst/>
          </a:prstGeom>
          <a:noFill/>
        </p:spPr>
        <p:txBody>
          <a:bodyPr wrap="square" rtlCol="0">
            <a:spAutoFit/>
          </a:bodyPr>
          <a:lstStyle/>
          <a:p>
            <a:r>
              <a:rPr lang="en-US" sz="1600" dirty="0" smtClean="0">
                <a:latin typeface="AhnbergHand"/>
                <a:cs typeface="AhnbergHand"/>
              </a:rPr>
              <a:t>This high variance is difficult to explain. This is a view of clients’ IPv6 capabilities when the client is located within China and the server is external to China. The picture may be different if the experiment’s server was located within China as well.</a:t>
            </a:r>
            <a:endParaRPr lang="en-US" sz="1600" dirty="0">
              <a:latin typeface="AhnbergHand"/>
              <a:cs typeface="AhnbergHand"/>
            </a:endParaRPr>
          </a:p>
        </p:txBody>
      </p:sp>
    </p:spTree>
    <p:extLst>
      <p:ext uri="{BB962C8B-B14F-4D97-AF65-F5344CB8AC3E}">
        <p14:creationId xmlns:p14="http://schemas.microsoft.com/office/powerpoint/2010/main" val="38135653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Calibri" charset="0"/>
              </a:rPr>
              <a:t>What are we seeing?</a:t>
            </a: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IPv6 deployment </a:t>
            </a:r>
            <a:r>
              <a:rPr lang="en-US" dirty="0">
                <a:ea typeface="+mn-ea"/>
                <a:cs typeface="+mn-cs"/>
              </a:rPr>
              <a:t>is not happening </a:t>
            </a:r>
            <a:r>
              <a:rPr lang="en-US" dirty="0" smtClean="0">
                <a:ea typeface="+mn-ea"/>
                <a:cs typeface="+mn-cs"/>
              </a:rPr>
              <a:t>everywhere.</a:t>
            </a:r>
          </a:p>
          <a:p>
            <a:pPr marL="0" indent="0" eaLnBrk="1" fontAlgn="auto" hangingPunct="1">
              <a:spcAft>
                <a:spcPts val="0"/>
              </a:spcAft>
              <a:buFont typeface="Arial"/>
              <a:buNone/>
              <a:defRPr/>
            </a:pPr>
            <a:endParaRPr lang="en-US" dirty="0" smtClean="0">
              <a:ea typeface="+mn-ea"/>
              <a:cs typeface="+mn-cs"/>
            </a:endParaRPr>
          </a:p>
          <a:p>
            <a:pPr marL="0" indent="0" eaLnBrk="1" fontAlgn="auto" hangingPunct="1">
              <a:spcAft>
                <a:spcPts val="0"/>
              </a:spcAft>
              <a:buFont typeface="Arial"/>
              <a:buNone/>
              <a:defRPr/>
            </a:pPr>
            <a:r>
              <a:rPr lang="en-US" dirty="0" smtClean="0">
                <a:ea typeface="+mn-ea"/>
                <a:cs typeface="+mn-cs"/>
              </a:rPr>
              <a:t>IPv6 is not happening all at once.</a:t>
            </a:r>
          </a:p>
          <a:p>
            <a:pPr marL="0" indent="0" eaLnBrk="1" fontAlgn="auto" hangingPunct="1">
              <a:spcAft>
                <a:spcPts val="0"/>
              </a:spcAft>
              <a:buFont typeface="Arial"/>
              <a:buNone/>
              <a:defRPr/>
            </a:pPr>
            <a:endParaRPr lang="en-US" dirty="0" smtClean="0">
              <a:ea typeface="+mn-ea"/>
              <a:cs typeface="+mn-cs"/>
            </a:endParaRPr>
          </a:p>
          <a:p>
            <a:pPr marL="0" indent="0" eaLnBrk="1" fontAlgn="auto" hangingPunct="1">
              <a:spcAft>
                <a:spcPts val="0"/>
              </a:spcAft>
              <a:buFont typeface="Arial"/>
              <a:buNone/>
              <a:defRPr/>
            </a:pPr>
            <a:r>
              <a:rPr lang="en-US" dirty="0" smtClean="0">
                <a:ea typeface="+mn-ea"/>
                <a:cs typeface="+mn-cs"/>
              </a:rPr>
              <a:t>But it IS happening. </a:t>
            </a:r>
          </a:p>
          <a:p>
            <a:pPr marL="0" indent="0" eaLnBrk="1" fontAlgn="auto" hangingPunct="1">
              <a:spcAft>
                <a:spcPts val="0"/>
              </a:spcAft>
              <a:buFont typeface="Arial"/>
              <a:buNone/>
              <a:defRPr/>
            </a:pPr>
            <a:endParaRPr lang="en-US" dirty="0">
              <a:ea typeface="+mn-ea"/>
              <a:cs typeface="+mn-cs"/>
            </a:endParaRPr>
          </a:p>
        </p:txBody>
      </p:sp>
    </p:spTree>
    <p:extLst>
      <p:ext uri="{BB962C8B-B14F-4D97-AF65-F5344CB8AC3E}">
        <p14:creationId xmlns:p14="http://schemas.microsoft.com/office/powerpoint/2010/main" val="260030043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Calibri" charset="0"/>
              </a:rPr>
              <a:t>What are we seeing?</a:t>
            </a: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What </a:t>
            </a:r>
            <a:r>
              <a:rPr lang="en-US" dirty="0">
                <a:ea typeface="+mn-ea"/>
                <a:cs typeface="+mn-cs"/>
              </a:rPr>
              <a:t>we appear to be seeing are concentrated areas of quite intense IPv6 activity. </a:t>
            </a:r>
            <a:endParaRPr lang="en-US" dirty="0" smtClean="0">
              <a:ea typeface="+mn-ea"/>
              <a:cs typeface="+mn-cs"/>
            </a:endParaRPr>
          </a:p>
        </p:txBody>
      </p:sp>
    </p:spTree>
    <p:extLst>
      <p:ext uri="{BB962C8B-B14F-4D97-AF65-F5344CB8AC3E}">
        <p14:creationId xmlns:p14="http://schemas.microsoft.com/office/powerpoint/2010/main" val="104639833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a:latin typeface="Calibri" charset="0"/>
              </a:rPr>
              <a:t>Is </a:t>
            </a:r>
            <a:r>
              <a:rPr lang="en-US" dirty="0" smtClean="0">
                <a:latin typeface="Calibri" charset="0"/>
              </a:rPr>
              <a:t>IPv6 </a:t>
            </a:r>
            <a:r>
              <a:rPr lang="en-US" dirty="0">
                <a:latin typeface="Calibri" charset="0"/>
              </a:rPr>
              <a:t>still </a:t>
            </a:r>
            <a:r>
              <a:rPr lang="en-US" dirty="0" smtClean="0">
                <a:latin typeface="Calibri" charset="0"/>
              </a:rPr>
              <a:t>“A Waiting Game”?</a:t>
            </a:r>
            <a:endParaRPr lang="en-US" dirty="0">
              <a:latin typeface="Calibri" charset="0"/>
            </a:endParaRP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So far what we have heard from many industry actors about IPv6 is: </a:t>
            </a:r>
          </a:p>
          <a:p>
            <a:pPr marL="0" indent="0" eaLnBrk="1" fontAlgn="auto" hangingPunct="1">
              <a:spcAft>
                <a:spcPts val="0"/>
              </a:spcAft>
              <a:buFont typeface="Arial"/>
              <a:buNone/>
              <a:defRPr/>
            </a:pPr>
            <a:r>
              <a:rPr lang="en-US" dirty="0">
                <a:ea typeface="+mn-ea"/>
                <a:cs typeface="+mn-cs"/>
              </a:rPr>
              <a:t>	</a:t>
            </a:r>
            <a:r>
              <a:rPr lang="en-US" dirty="0" smtClean="0">
                <a:ea typeface="+mn-ea"/>
                <a:cs typeface="+mn-cs"/>
              </a:rPr>
              <a:t>“I’m waiting for others. I’ll jump when they jump.”</a:t>
            </a:r>
            <a:br>
              <a:rPr lang="en-US" dirty="0" smtClean="0">
                <a:ea typeface="+mn-ea"/>
                <a:cs typeface="+mn-cs"/>
              </a:rPr>
            </a:br>
            <a:endParaRPr lang="en-US" dirty="0">
              <a:ea typeface="+mn-ea"/>
              <a:cs typeface="+mn-cs"/>
            </a:endParaRPr>
          </a:p>
        </p:txBody>
      </p:sp>
    </p:spTree>
    <p:extLst>
      <p:ext uri="{BB962C8B-B14F-4D97-AF65-F5344CB8AC3E}">
        <p14:creationId xmlns:p14="http://schemas.microsoft.com/office/powerpoint/2010/main" val="246510685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a:latin typeface="Calibri" charset="0"/>
              </a:rPr>
              <a:t>Is </a:t>
            </a:r>
            <a:r>
              <a:rPr lang="en-US" dirty="0" smtClean="0">
                <a:latin typeface="Calibri" charset="0"/>
              </a:rPr>
              <a:t>IPv6 </a:t>
            </a:r>
            <a:r>
              <a:rPr lang="en-US" dirty="0">
                <a:latin typeface="Calibri" charset="0"/>
              </a:rPr>
              <a:t>still </a:t>
            </a:r>
            <a:r>
              <a:rPr lang="en-US" dirty="0" smtClean="0">
                <a:latin typeface="Calibri" charset="0"/>
              </a:rPr>
              <a:t>“A Waiting Game”?</a:t>
            </a:r>
            <a:endParaRPr lang="en-US" dirty="0">
              <a:latin typeface="Calibri" charset="0"/>
            </a:endParaRP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In the past year we have seen a number of major commercial network service operators, primarily in the United States, Japan, Germany, France, Switzerland, China and Romania, launch programs that integrate IPv6 services into their mass market retail offerings. </a:t>
            </a:r>
          </a:p>
        </p:txBody>
      </p:sp>
    </p:spTree>
    <p:extLst>
      <p:ext uri="{BB962C8B-B14F-4D97-AF65-F5344CB8AC3E}">
        <p14:creationId xmlns:p14="http://schemas.microsoft.com/office/powerpoint/2010/main" val="373375545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a:latin typeface="Calibri" charset="0"/>
              </a:rPr>
              <a:t>Is </a:t>
            </a:r>
            <a:r>
              <a:rPr lang="en-US" dirty="0" smtClean="0">
                <a:latin typeface="Calibri" charset="0"/>
              </a:rPr>
              <a:t>IPv6 </a:t>
            </a:r>
            <a:r>
              <a:rPr lang="en-US" dirty="0">
                <a:latin typeface="Calibri" charset="0"/>
              </a:rPr>
              <a:t>still </a:t>
            </a:r>
            <a:r>
              <a:rPr lang="en-US" dirty="0" smtClean="0">
                <a:latin typeface="Calibri" charset="0"/>
              </a:rPr>
              <a:t>“A Waiting Game”?</a:t>
            </a:r>
            <a:endParaRPr lang="en-US" dirty="0">
              <a:latin typeface="Calibri" charset="0"/>
            </a:endParaRP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Is this effort “enough” to break out of the waiting game?</a:t>
            </a:r>
          </a:p>
          <a:p>
            <a:pPr marL="0" indent="0" eaLnBrk="1" fontAlgn="auto" hangingPunct="1">
              <a:spcAft>
                <a:spcPts val="0"/>
              </a:spcAft>
              <a:buFont typeface="Arial"/>
              <a:buNone/>
              <a:defRPr/>
            </a:pPr>
            <a:endParaRPr lang="en-US" dirty="0" smtClean="0">
              <a:ea typeface="+mn-ea"/>
              <a:cs typeface="+mn-cs"/>
            </a:endParaRPr>
          </a:p>
          <a:p>
            <a:pPr marL="0" indent="0" eaLnBrk="1" fontAlgn="auto" hangingPunct="1">
              <a:spcAft>
                <a:spcPts val="0"/>
              </a:spcAft>
              <a:buFont typeface="Arial"/>
              <a:buNone/>
              <a:defRPr/>
            </a:pPr>
            <a:r>
              <a:rPr lang="en-US" dirty="0" smtClean="0">
                <a:ea typeface="+mn-ea"/>
                <a:cs typeface="+mn-cs"/>
              </a:rPr>
              <a:t>I’d like to think so!</a:t>
            </a:r>
            <a:endParaRPr lang="en-US" dirty="0">
              <a:ea typeface="+mn-ea"/>
              <a:cs typeface="+mn-cs"/>
            </a:endParaRPr>
          </a:p>
        </p:txBody>
      </p:sp>
    </p:spTree>
    <p:extLst>
      <p:ext uri="{BB962C8B-B14F-4D97-AF65-F5344CB8AC3E}">
        <p14:creationId xmlns:p14="http://schemas.microsoft.com/office/powerpoint/2010/main" val="173275042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2276872"/>
            <a:ext cx="7560840" cy="2736304"/>
          </a:xfrm>
          <a:prstGeom prst="rect">
            <a:avLst/>
          </a:prstGeom>
          <a:solidFill>
            <a:schemeClr val="bg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question to each </a:t>
            </a:r>
            <a:r>
              <a:rPr lang="en-US" smtClean="0"/>
              <a:t>of you…</a:t>
            </a:r>
            <a:endParaRPr lang="en-US" dirty="0"/>
          </a:p>
        </p:txBody>
      </p:sp>
      <p:sp>
        <p:nvSpPr>
          <p:cNvPr id="3" name="Content Placeholder 2"/>
          <p:cNvSpPr>
            <a:spLocks noGrp="1"/>
          </p:cNvSpPr>
          <p:nvPr>
            <p:ph idx="1"/>
          </p:nvPr>
        </p:nvSpPr>
        <p:spPr>
          <a:xfrm>
            <a:off x="899592" y="1600200"/>
            <a:ext cx="7848872" cy="4565103"/>
          </a:xfrm>
        </p:spPr>
        <p:txBody>
          <a:bodyPr/>
          <a:lstStyle/>
          <a:p>
            <a:pPr marL="0" indent="0">
              <a:buNone/>
            </a:pPr>
            <a:r>
              <a:rPr lang="en-US" dirty="0" smtClean="0"/>
              <a:t>How many IPv6 presentations have you sat through?</a:t>
            </a:r>
          </a:p>
          <a:p>
            <a:pPr marL="0" indent="0">
              <a:buNone/>
            </a:pPr>
            <a:endParaRPr lang="en-US" dirty="0"/>
          </a:p>
          <a:p>
            <a:pPr marL="0" indent="0">
              <a:buNone/>
            </a:pPr>
            <a:r>
              <a:rPr lang="en-US" dirty="0" smtClean="0"/>
              <a:t>	</a:t>
            </a:r>
            <a:r>
              <a:rPr lang="en-US" sz="2000" dirty="0" smtClean="0">
                <a:latin typeface="Powderfinger Type"/>
                <a:cs typeface="Powderfinger Type"/>
              </a:rPr>
              <a:t>21?</a:t>
            </a:r>
          </a:p>
          <a:p>
            <a:pPr marL="0" indent="0">
              <a:buNone/>
            </a:pPr>
            <a:r>
              <a:rPr lang="en-US" sz="2000" dirty="0" smtClean="0">
                <a:latin typeface="Powderfinger Type"/>
                <a:cs typeface="Powderfinger Type"/>
              </a:rPr>
              <a:t>	101?</a:t>
            </a:r>
          </a:p>
          <a:p>
            <a:pPr marL="0" indent="0">
              <a:buNone/>
            </a:pPr>
            <a:r>
              <a:rPr lang="en-US" sz="2000" dirty="0" smtClean="0">
                <a:latin typeface="Powderfinger Type"/>
                <a:cs typeface="Powderfinger Type"/>
              </a:rPr>
              <a:t>	1,001?</a:t>
            </a:r>
          </a:p>
          <a:p>
            <a:pPr marL="0" indent="0">
              <a:buNone/>
            </a:pPr>
            <a:r>
              <a:rPr lang="en-US" sz="2000" dirty="0" smtClean="0">
                <a:latin typeface="Powderfinger Type"/>
                <a:cs typeface="Powderfinger Type"/>
              </a:rPr>
              <a:t>	I don</a:t>
            </a:r>
            <a:r>
              <a:rPr lang="fr-FR" sz="2000" dirty="0" smtClean="0">
                <a:latin typeface="Powderfinger Type"/>
                <a:cs typeface="Powderfinger Type"/>
              </a:rPr>
              <a:t>’</a:t>
            </a:r>
            <a:r>
              <a:rPr lang="en-US" sz="2000" dirty="0" smtClean="0">
                <a:latin typeface="Powderfinger Type"/>
                <a:cs typeface="Powderfinger Type"/>
              </a:rPr>
              <a:t>t know – I was comatose by the end!</a:t>
            </a:r>
            <a:endParaRPr lang="en-US" sz="2000" dirty="0">
              <a:latin typeface="Powderfinger Type"/>
              <a:cs typeface="Powderfinger Type"/>
            </a:endParaRPr>
          </a:p>
        </p:txBody>
      </p:sp>
      <p:sp>
        <p:nvSpPr>
          <p:cNvPr id="5" name="Frame 4"/>
          <p:cNvSpPr/>
          <p:nvPr/>
        </p:nvSpPr>
        <p:spPr>
          <a:xfrm>
            <a:off x="1331640" y="2708920"/>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1331640" y="3182650"/>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1331640" y="3656380"/>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1331640" y="4130109"/>
            <a:ext cx="288032" cy="23499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eeform 9"/>
          <p:cNvSpPr/>
          <p:nvPr/>
        </p:nvSpPr>
        <p:spPr>
          <a:xfrm>
            <a:off x="1293600" y="4005064"/>
            <a:ext cx="398080" cy="293977"/>
          </a:xfrm>
          <a:custGeom>
            <a:avLst/>
            <a:gdLst>
              <a:gd name="connsiteX0" fmla="*/ 0 w 398080"/>
              <a:gd name="connsiteY0" fmla="*/ 132682 h 293977"/>
              <a:gd name="connsiteX1" fmla="*/ 151649 w 398080"/>
              <a:gd name="connsiteY1" fmla="*/ 293795 h 293977"/>
              <a:gd name="connsiteX2" fmla="*/ 236952 w 398080"/>
              <a:gd name="connsiteY2" fmla="*/ 161113 h 293977"/>
              <a:gd name="connsiteX3" fmla="*/ 398080 w 398080"/>
              <a:gd name="connsiteY3" fmla="*/ 0 h 293977"/>
            </a:gdLst>
            <a:ahLst/>
            <a:cxnLst>
              <a:cxn ang="0">
                <a:pos x="connsiteX0" y="connsiteY0"/>
              </a:cxn>
              <a:cxn ang="0">
                <a:pos x="connsiteX1" y="connsiteY1"/>
              </a:cxn>
              <a:cxn ang="0">
                <a:pos x="connsiteX2" y="connsiteY2"/>
              </a:cxn>
              <a:cxn ang="0">
                <a:pos x="connsiteX3" y="connsiteY3"/>
              </a:cxn>
            </a:cxnLst>
            <a:rect l="l" t="t" r="r" b="b"/>
            <a:pathLst>
              <a:path w="398080" h="293977">
                <a:moveTo>
                  <a:pt x="0" y="132682"/>
                </a:moveTo>
                <a:cubicBezTo>
                  <a:pt x="56078" y="210869"/>
                  <a:pt x="112157" y="289057"/>
                  <a:pt x="151649" y="293795"/>
                </a:cubicBezTo>
                <a:cubicBezTo>
                  <a:pt x="191141" y="298533"/>
                  <a:pt x="195880" y="210079"/>
                  <a:pt x="236952" y="161113"/>
                </a:cubicBezTo>
                <a:cubicBezTo>
                  <a:pt x="278024" y="112147"/>
                  <a:pt x="398080" y="0"/>
                  <a:pt x="398080" y="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3261874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89" y="2130695"/>
            <a:ext cx="4434340" cy="1470025"/>
          </a:xfrm>
        </p:spPr>
        <p:txBody>
          <a:bodyPr/>
          <a:lstStyle/>
          <a:p>
            <a:r>
              <a:rPr lang="en-US" sz="8700" dirty="0">
                <a:latin typeface="Max's Handwritin"/>
                <a:cs typeface="Max's Handwritin"/>
              </a:rPr>
              <a:t>Thank You!</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5517232"/>
            <a:ext cx="933120" cy="98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312" y="144462"/>
            <a:ext cx="4751388" cy="671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055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question to each </a:t>
            </a:r>
            <a:r>
              <a:rPr lang="en-US" smtClean="0"/>
              <a:t>of you…</a:t>
            </a:r>
            <a:endParaRPr lang="en-US" dirty="0"/>
          </a:p>
        </p:txBody>
      </p:sp>
      <p:sp>
        <p:nvSpPr>
          <p:cNvPr id="3" name="Content Placeholder 2"/>
          <p:cNvSpPr>
            <a:spLocks noGrp="1"/>
          </p:cNvSpPr>
          <p:nvPr>
            <p:ph idx="1"/>
          </p:nvPr>
        </p:nvSpPr>
        <p:spPr>
          <a:xfrm>
            <a:off x="899592" y="1600200"/>
            <a:ext cx="7848872" cy="4565103"/>
          </a:xfrm>
        </p:spPr>
        <p:txBody>
          <a:bodyPr/>
          <a:lstStyle/>
          <a:p>
            <a:pPr marL="0" indent="0">
              <a:buNone/>
            </a:pPr>
            <a:r>
              <a:rPr lang="en-US" dirty="0" smtClean="0"/>
              <a:t>How many IPv6 presentations have you sat through?</a:t>
            </a:r>
            <a:endParaRPr lang="en-US" dirty="0"/>
          </a:p>
        </p:txBody>
      </p:sp>
    </p:spTree>
    <p:extLst>
      <p:ext uri="{BB962C8B-B14F-4D97-AF65-F5344CB8AC3E}">
        <p14:creationId xmlns:p14="http://schemas.microsoft.com/office/powerpoint/2010/main" val="35442190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2276872"/>
            <a:ext cx="7560840" cy="2736304"/>
          </a:xfrm>
          <a:prstGeom prst="rect">
            <a:avLst/>
          </a:prstGeom>
          <a:solidFill>
            <a:schemeClr val="bg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question to each </a:t>
            </a:r>
            <a:r>
              <a:rPr lang="en-US" smtClean="0"/>
              <a:t>of you…</a:t>
            </a:r>
            <a:endParaRPr lang="en-US" dirty="0"/>
          </a:p>
        </p:txBody>
      </p:sp>
      <p:sp>
        <p:nvSpPr>
          <p:cNvPr id="3" name="Content Placeholder 2"/>
          <p:cNvSpPr>
            <a:spLocks noGrp="1"/>
          </p:cNvSpPr>
          <p:nvPr>
            <p:ph idx="1"/>
          </p:nvPr>
        </p:nvSpPr>
        <p:spPr>
          <a:xfrm>
            <a:off x="899592" y="1600200"/>
            <a:ext cx="7848872" cy="4565103"/>
          </a:xfrm>
        </p:spPr>
        <p:txBody>
          <a:bodyPr/>
          <a:lstStyle/>
          <a:p>
            <a:pPr marL="0" indent="0">
              <a:buNone/>
            </a:pPr>
            <a:r>
              <a:rPr lang="en-US" dirty="0" smtClean="0"/>
              <a:t>How many IPv6 presentations have you sat through?</a:t>
            </a:r>
          </a:p>
          <a:p>
            <a:pPr marL="0" indent="0">
              <a:buNone/>
            </a:pPr>
            <a:endParaRPr lang="en-US" dirty="0"/>
          </a:p>
          <a:p>
            <a:pPr marL="0" indent="0">
              <a:buNone/>
            </a:pPr>
            <a:r>
              <a:rPr lang="en-US" dirty="0" smtClean="0"/>
              <a:t>	</a:t>
            </a:r>
            <a:r>
              <a:rPr lang="en-US" sz="2000" dirty="0" smtClean="0">
                <a:latin typeface="Powderfinger Type"/>
                <a:cs typeface="Powderfinger Type"/>
              </a:rPr>
              <a:t>20?</a:t>
            </a:r>
          </a:p>
          <a:p>
            <a:pPr marL="0" indent="0">
              <a:buNone/>
            </a:pPr>
            <a:r>
              <a:rPr lang="en-US" sz="2000" dirty="0" smtClean="0">
                <a:latin typeface="Powderfinger Type"/>
                <a:cs typeface="Powderfinger Type"/>
              </a:rPr>
              <a:t>	100?</a:t>
            </a:r>
          </a:p>
          <a:p>
            <a:pPr marL="0" indent="0">
              <a:buNone/>
            </a:pPr>
            <a:r>
              <a:rPr lang="en-US" sz="2000" dirty="0" smtClean="0">
                <a:latin typeface="Powderfinger Type"/>
                <a:cs typeface="Powderfinger Type"/>
              </a:rPr>
              <a:t>	1,000?</a:t>
            </a:r>
          </a:p>
          <a:p>
            <a:pPr marL="0" indent="0">
              <a:buNone/>
            </a:pPr>
            <a:r>
              <a:rPr lang="en-US" sz="2000" dirty="0" smtClean="0">
                <a:latin typeface="Powderfinger Type"/>
                <a:cs typeface="Powderfinger Type"/>
              </a:rPr>
              <a:t>	I don</a:t>
            </a:r>
            <a:r>
              <a:rPr lang="fr-FR" sz="2000" dirty="0" smtClean="0">
                <a:latin typeface="Powderfinger Type"/>
                <a:cs typeface="Powderfinger Type"/>
              </a:rPr>
              <a:t>’</a:t>
            </a:r>
            <a:r>
              <a:rPr lang="en-US" sz="2000" dirty="0" smtClean="0">
                <a:latin typeface="Powderfinger Type"/>
                <a:cs typeface="Powderfinger Type"/>
              </a:rPr>
              <a:t>t know – I was comatose by the end!</a:t>
            </a:r>
            <a:endParaRPr lang="en-US" sz="2000" dirty="0">
              <a:latin typeface="Powderfinger Type"/>
              <a:cs typeface="Powderfinger Type"/>
            </a:endParaRPr>
          </a:p>
        </p:txBody>
      </p:sp>
      <p:sp>
        <p:nvSpPr>
          <p:cNvPr id="5" name="Frame 4"/>
          <p:cNvSpPr/>
          <p:nvPr/>
        </p:nvSpPr>
        <p:spPr>
          <a:xfrm>
            <a:off x="1331640" y="2708920"/>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1331640" y="3182650"/>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1331640" y="3656380"/>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1331640" y="4130109"/>
            <a:ext cx="288032" cy="23499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974464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PNIC 36 PPT template">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APNIC 36 PPT template.pot</Template>
  <TotalTime>1902</TotalTime>
  <Words>1185</Words>
  <Application>Microsoft Macintosh PowerPoint</Application>
  <PresentationFormat>On-screen Show (4:3)</PresentationFormat>
  <Paragraphs>343</Paragraphs>
  <Slides>77</Slides>
  <Notes>0</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APNIC 36 PPT template</vt:lpstr>
      <vt:lpstr>Launch+365</vt:lpstr>
      <vt:lpstr>I was going to talk about “IPv6 Launch”</vt:lpstr>
      <vt:lpstr>PowerPoint Presentation</vt:lpstr>
      <vt:lpstr>It’s our 20th Birthday!</vt:lpstr>
      <vt:lpstr>It’s our 20th Birthday!</vt:lpstr>
      <vt:lpstr>Launch-3650 10 years of IPv6 Presentations</vt:lpstr>
      <vt:lpstr>A question to each of you…</vt:lpstr>
      <vt:lpstr>A question to each of you…</vt:lpstr>
      <vt:lpstr>A question to each of you…</vt:lpstr>
      <vt:lpstr>A reminder</vt:lpstr>
      <vt:lpstr>11 years ago, in China</vt:lpstr>
      <vt:lpstr>2002: On IPv6 Myths</vt:lpstr>
      <vt:lpstr>2003: On IPv6 Myths</vt:lpstr>
      <vt:lpstr>2003: On IPv6 Myths</vt:lpstr>
      <vt:lpstr>2003: Wavering in the ranks!</vt:lpstr>
      <vt:lpstr>2004: IPv6 Address Policies Revisited</vt:lpstr>
      <vt:lpstr>2005:</vt:lpstr>
      <vt:lpstr>2005: defining terms of engagement</vt:lpstr>
      <vt:lpstr>2006:</vt:lpstr>
      <vt:lpstr>PowerPoint Presentation</vt:lpstr>
      <vt:lpstr>PowerPoint Presentation</vt:lpstr>
      <vt:lpstr>2007:</vt:lpstr>
      <vt:lpstr>2008:</vt:lpstr>
      <vt:lpstr>2008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2010 – invoking economics!</vt:lpstr>
      <vt:lpstr>2010 – invoking economics!</vt:lpstr>
      <vt:lpstr>2012: measurement</vt:lpstr>
      <vt:lpstr>Which brings us to…</vt:lpstr>
      <vt:lpstr>6 June 2012</vt:lpstr>
      <vt:lpstr>World IPv6 Launch</vt:lpstr>
      <vt:lpstr>Some Questions one year later…</vt:lpstr>
      <vt:lpstr>APNIC’s IPv6 Measurements</vt:lpstr>
      <vt:lpstr>Measuring Millions?</vt:lpstr>
      <vt:lpstr>Measuring Millions</vt:lpstr>
      <vt:lpstr>Embedded on the ad are 3 tests </vt:lpstr>
      <vt:lpstr>And this is what we saw</vt:lpstr>
      <vt:lpstr>IPv6, Globally </vt:lpstr>
      <vt:lpstr>IPv6, Regionally</vt:lpstr>
      <vt:lpstr>IPv6 in the AP Region</vt:lpstr>
      <vt:lpstr>IPv6 in East Asia</vt:lpstr>
      <vt:lpstr>Globally Speaking</vt:lpstr>
      <vt:lpstr>Where is IPv6? The National Top 20 – Then and Now</vt:lpstr>
      <vt:lpstr>Where is IPv6? The National Top 20 – Then and Now</vt:lpstr>
      <vt:lpstr>The IPv6 world, Geographically Speaking…</vt:lpstr>
      <vt:lpstr>Nationally, who’s deploying IPv6 over the past year?</vt:lpstr>
      <vt:lpstr>And Some Countries…</vt:lpstr>
      <vt:lpstr>Drilling down to the AS level…</vt:lpstr>
      <vt:lpstr>Moving on…</vt:lpstr>
      <vt:lpstr>Moving on…</vt:lpstr>
      <vt:lpstr>And then there’s China…</vt:lpstr>
      <vt:lpstr>What are we seeing?</vt:lpstr>
      <vt:lpstr>What are we seeing?</vt:lpstr>
      <vt:lpstr>Is IPv6 still “A Waiting Game”?</vt:lpstr>
      <vt:lpstr>Is IPv6 still “A Waiting Game”?</vt:lpstr>
      <vt:lpstr>Is IPv6 still “A Waiting Game”?</vt:lpstr>
      <vt:lpstr>A question to each of you…</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PowerPoint Template</dc:title>
  <dc:creator>Rebekah</dc:creator>
  <cp:lastModifiedBy>Geoff Huston</cp:lastModifiedBy>
  <cp:revision>80</cp:revision>
  <dcterms:created xsi:type="dcterms:W3CDTF">2011-12-06T02:23:30Z</dcterms:created>
  <dcterms:modified xsi:type="dcterms:W3CDTF">2013-08-26T06:21:27Z</dcterms:modified>
</cp:coreProperties>
</file>