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1" r:id="rId7"/>
    <p:sldId id="256" r:id="rId8"/>
    <p:sldId id="257" r:id="rId9"/>
    <p:sldId id="258" r:id="rId10"/>
    <p:sldId id="259" r:id="rId11"/>
    <p:sldId id="260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4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10030-8847-FA49-952E-F29F31FEE1E9}" type="datetimeFigureOut">
              <a:rPr lang="en-US" smtClean="0"/>
              <a:t>24/07/12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00D5-C99B-9541-A361-BD0E89A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84314"/>
            <a:ext cx="4475163" cy="36290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AU" sz="2800" dirty="0">
                <a:latin typeface="Powderfinger Type" charset="0"/>
              </a:rPr>
              <a:t>  The mainstream telecommunications industry has a rich history</a:t>
            </a:r>
          </a:p>
          <a:p>
            <a:pPr eaLnBrk="1" hangingPunct="1">
              <a:buFontTx/>
              <a:buNone/>
              <a:defRPr/>
            </a:pPr>
            <a:endParaRPr lang="en-AU" sz="2800" dirty="0">
              <a:latin typeface="Powderfinger Type" charset="0"/>
            </a:endParaRPr>
          </a:p>
          <a:p>
            <a:pPr eaLnBrk="1" hangingPunct="1">
              <a:buFontTx/>
              <a:buNone/>
              <a:defRPr/>
            </a:pPr>
            <a:r>
              <a:rPr lang="en-AU" sz="2800" dirty="0">
                <a:latin typeface="Powderfinger Type" charset="0"/>
              </a:rPr>
              <a:t> </a:t>
            </a:r>
          </a:p>
        </p:txBody>
      </p:sp>
      <p:pic>
        <p:nvPicPr>
          <p:cNvPr id="2" name="Picture 1" descr="P100009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5" y="1403945"/>
            <a:ext cx="3681792" cy="44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5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AsiaPac</a:t>
            </a:r>
            <a:r>
              <a:rPr lang="en-US" dirty="0" smtClean="0"/>
              <a:t> IPv6 User Population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129" b="5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279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0000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67" y="876480"/>
            <a:ext cx="6796800" cy="4451795"/>
          </a:xfrm>
          <a:prstGeom prst="rect">
            <a:avLst/>
          </a:prstGeom>
        </p:spPr>
      </p:pic>
      <p:pic>
        <p:nvPicPr>
          <p:cNvPr id="11" name="Picture 10" descr="P1000098x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61" y="3363675"/>
            <a:ext cx="2078208" cy="1161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765" y="5528964"/>
            <a:ext cx="7511512" cy="1324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cs typeface="Max's Handwritin"/>
              </a:rPr>
              <a:t>The risk in this transition phase is that the Internet heads off in a completely different direction!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3304" y="3363676"/>
            <a:ext cx="821535" cy="59158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3366FF"/>
                </a:solidFill>
                <a:latin typeface="Max's Handwritin"/>
                <a:cs typeface="Max's Handwritin"/>
              </a:rPr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4569" y="1403945"/>
            <a:ext cx="783063" cy="59158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Max's Handwritin"/>
                <a:cs typeface="Max's Handwritin"/>
              </a:rPr>
              <a:t>IPv6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1792" y="3102378"/>
            <a:ext cx="795887" cy="591587"/>
          </a:xfrm>
          <a:prstGeom prst="rect">
            <a:avLst/>
          </a:prstGeom>
          <a:solidFill>
            <a:srgbClr val="FFFFFE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Max's Handwritin"/>
                <a:cs typeface="Max's Handwritin"/>
              </a:rPr>
              <a:t>CGNs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2504" y="4212892"/>
            <a:ext cx="770239" cy="591587"/>
          </a:xfrm>
          <a:prstGeom prst="rect">
            <a:avLst/>
          </a:prstGeom>
          <a:solidFill>
            <a:srgbClr val="FFFFFE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90512B"/>
                </a:solidFill>
                <a:latin typeface="Max's Handwritin"/>
                <a:cs typeface="Max's Handwritin"/>
              </a:rPr>
              <a:t>ALGs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1389" y="4214471"/>
            <a:ext cx="757415" cy="591587"/>
          </a:xfrm>
          <a:prstGeom prst="rect">
            <a:avLst/>
          </a:prstGeom>
          <a:solidFill>
            <a:srgbClr val="FFFFFE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5D33CA"/>
                </a:solidFill>
                <a:latin typeface="Max's Handwritin"/>
                <a:cs typeface="Max's Handwritin"/>
              </a:rPr>
              <a:t>CDNs</a:t>
            </a:r>
          </a:p>
        </p:txBody>
      </p:sp>
      <p:sp>
        <p:nvSpPr>
          <p:cNvPr id="2" name="Rectangle 1"/>
          <p:cNvSpPr/>
          <p:nvPr/>
        </p:nvSpPr>
        <p:spPr bwMode="auto">
          <a:xfrm rot="3060743">
            <a:off x="3801800" y="2028944"/>
            <a:ext cx="718568" cy="1306350"/>
          </a:xfrm>
          <a:prstGeom prst="rect">
            <a:avLst/>
          </a:prstGeom>
          <a:solidFill>
            <a:srgbClr val="FFFFFE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6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13" name="Rectangle 12"/>
          <p:cNvSpPr/>
          <p:nvPr/>
        </p:nvSpPr>
        <p:spPr bwMode="auto">
          <a:xfrm rot="3788406">
            <a:off x="4900901" y="1637564"/>
            <a:ext cx="718568" cy="1306350"/>
          </a:xfrm>
          <a:prstGeom prst="rect">
            <a:avLst/>
          </a:prstGeom>
          <a:solidFill>
            <a:srgbClr val="FFFFFE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6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14" name="Rectangle 13"/>
          <p:cNvSpPr/>
          <p:nvPr/>
        </p:nvSpPr>
        <p:spPr bwMode="auto">
          <a:xfrm rot="3788406">
            <a:off x="6076616" y="1114970"/>
            <a:ext cx="718568" cy="1306350"/>
          </a:xfrm>
          <a:prstGeom prst="rect">
            <a:avLst/>
          </a:prstGeom>
          <a:solidFill>
            <a:srgbClr val="FFFFFE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6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15" name="Rectangle 14"/>
          <p:cNvSpPr/>
          <p:nvPr/>
        </p:nvSpPr>
        <p:spPr bwMode="auto">
          <a:xfrm rot="3788406">
            <a:off x="7305383" y="1105138"/>
            <a:ext cx="718568" cy="1306350"/>
          </a:xfrm>
          <a:prstGeom prst="rect">
            <a:avLst/>
          </a:prstGeom>
          <a:solidFill>
            <a:srgbClr val="FFFFFE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6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16" name="Rectangle 15"/>
          <p:cNvSpPr/>
          <p:nvPr/>
        </p:nvSpPr>
        <p:spPr bwMode="auto">
          <a:xfrm rot="3286428">
            <a:off x="3402828" y="3564618"/>
            <a:ext cx="540419" cy="625124"/>
          </a:xfrm>
          <a:prstGeom prst="rect">
            <a:avLst/>
          </a:prstGeom>
          <a:solidFill>
            <a:srgbClr val="FFFFFE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6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pic>
        <p:nvPicPr>
          <p:cNvPr id="17" name="Picture 16" descr="P1000100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42" y="4408865"/>
            <a:ext cx="1211904" cy="104612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2315" y="237106"/>
            <a:ext cx="5225399" cy="352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The challenge often lies in managing the transition from one technology to another</a:t>
            </a:r>
          </a:p>
        </p:txBody>
      </p:sp>
    </p:spTree>
    <p:extLst>
      <p:ext uri="{BB962C8B-B14F-4D97-AF65-F5344CB8AC3E}">
        <p14:creationId xmlns:p14="http://schemas.microsoft.com/office/powerpoint/2010/main" val="102736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The Hard Public Policy Question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3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Will market forces drive the industry to complete this transition to IPv6 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 is this transition turning into a case of a </a:t>
            </a:r>
            <a:r>
              <a:rPr lang="en-US" i="1" dirty="0" smtClean="0"/>
              <a:t>market failure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4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56" y="-216419"/>
            <a:ext cx="614437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10 Years from now?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67" y="1143000"/>
            <a:ext cx="4292600" cy="5715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025138" y="3755444"/>
            <a:ext cx="89462" cy="359363"/>
          </a:xfrm>
          <a:custGeom>
            <a:avLst/>
            <a:gdLst>
              <a:gd name="connsiteX0" fmla="*/ 10034 w 171243"/>
              <a:gd name="connsiteY0" fmla="*/ 105363 h 609226"/>
              <a:gd name="connsiteX1" fmla="*/ 10034 w 171243"/>
              <a:gd name="connsiteY1" fmla="*/ 342429 h 609226"/>
              <a:gd name="connsiteX2" fmla="*/ 10034 w 171243"/>
              <a:gd name="connsiteY2" fmla="*/ 579496 h 609226"/>
              <a:gd name="connsiteX3" fmla="*/ 145501 w 171243"/>
              <a:gd name="connsiteY3" fmla="*/ 545629 h 609226"/>
              <a:gd name="connsiteX4" fmla="*/ 162434 w 171243"/>
              <a:gd name="connsiteY4" fmla="*/ 37629 h 609226"/>
              <a:gd name="connsiteX5" fmla="*/ 43901 w 171243"/>
              <a:gd name="connsiteY5" fmla="*/ 37629 h 60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43" h="609226">
                <a:moveTo>
                  <a:pt x="10034" y="105363"/>
                </a:moveTo>
                <a:lnTo>
                  <a:pt x="10034" y="342429"/>
                </a:lnTo>
                <a:cubicBezTo>
                  <a:pt x="10034" y="421451"/>
                  <a:pt x="-12544" y="545629"/>
                  <a:pt x="10034" y="579496"/>
                </a:cubicBezTo>
                <a:cubicBezTo>
                  <a:pt x="32612" y="613363"/>
                  <a:pt x="120101" y="635940"/>
                  <a:pt x="145501" y="545629"/>
                </a:cubicBezTo>
                <a:cubicBezTo>
                  <a:pt x="170901" y="455318"/>
                  <a:pt x="179367" y="122296"/>
                  <a:pt x="162434" y="37629"/>
                </a:cubicBezTo>
                <a:cubicBezTo>
                  <a:pt x="145501" y="-47038"/>
                  <a:pt x="43901" y="37629"/>
                  <a:pt x="43901" y="37629"/>
                </a:cubicBezTo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3477" y="3595077"/>
            <a:ext cx="621323" cy="2616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hnbergHand"/>
                <a:cs typeface="AhnbergHand"/>
              </a:rPr>
              <a:t>2022</a:t>
            </a:r>
            <a:endParaRPr lang="en-US" sz="1100" b="1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23485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My personal view...by 2022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Internet will be all IPv6 by 2022!</a:t>
            </a:r>
          </a:p>
          <a:p>
            <a:pPr marL="457200" lvl="1" indent="0">
              <a:buNone/>
            </a:pPr>
            <a:r>
              <a:rPr lang="en-US" dirty="0" smtClean="0"/>
              <a:t>The market in IPv4 trading is a short term phase</a:t>
            </a:r>
          </a:p>
          <a:p>
            <a:pPr marL="457200" lvl="1" indent="0">
              <a:buNone/>
            </a:pPr>
            <a:r>
              <a:rPr lang="en-US" dirty="0" smtClean="0"/>
              <a:t>CGNs also have near term limits under intense scaling pressure</a:t>
            </a:r>
          </a:p>
          <a:p>
            <a:pPr marL="457200" lvl="1" indent="0">
              <a:buNone/>
            </a:pPr>
            <a:r>
              <a:rPr lang="en-US" dirty="0" smtClean="0"/>
              <a:t>There is no extended afterlife in store for CGNs + IPv4 if we make this transition to IPv6</a:t>
            </a:r>
          </a:p>
          <a:p>
            <a:pPr marL="914400" lvl="2" indent="0">
              <a:buNone/>
            </a:pPr>
            <a:r>
              <a:rPr lang="en-US" sz="2000" dirty="0" smtClean="0"/>
              <a:t>(look at what happened to </a:t>
            </a:r>
            <a:r>
              <a:rPr lang="en-US" sz="2000" dirty="0" err="1" smtClean="0"/>
              <a:t>DECnet</a:t>
            </a:r>
            <a:r>
              <a:rPr lang="en-US" sz="2000" dirty="0" smtClean="0"/>
              <a:t>, SNA, </a:t>
            </a:r>
            <a:r>
              <a:rPr lang="en-US" sz="2000" dirty="0" err="1" smtClean="0"/>
              <a:t>Appletalk</a:t>
            </a:r>
            <a:r>
              <a:rPr lang="en-US" sz="2000" dirty="0" smtClean="0"/>
              <a:t>, X.25,...)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70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My personal view...by 2022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 there will be no more Internet by then</a:t>
            </a:r>
          </a:p>
          <a:p>
            <a:pPr lvl="1"/>
            <a:r>
              <a:rPr lang="en-US" dirty="0" smtClean="0"/>
              <a:t>because all the CGNs, ALGs, CDNs in the world will not hold the Internet for 10 years of intense growth pressure</a:t>
            </a:r>
          </a:p>
          <a:p>
            <a:pPr lvl="1"/>
            <a:r>
              <a:rPr lang="en-US" dirty="0" smtClean="0"/>
              <a:t>And because one common protocol platform, one common address space, one common name space is a brittle state, it will fracture and splinter under address pressure</a:t>
            </a:r>
          </a:p>
        </p:txBody>
      </p:sp>
    </p:spTree>
    <p:extLst>
      <p:ext uri="{BB962C8B-B14F-4D97-AF65-F5344CB8AC3E}">
        <p14:creationId xmlns:p14="http://schemas.microsoft.com/office/powerpoint/2010/main" val="31206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84314"/>
            <a:ext cx="4475163" cy="36290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AU" sz="2800" dirty="0">
                <a:latin typeface="Powderfinger Type" charset="0"/>
              </a:rPr>
              <a:t>  The mainstream telecommunications industry has a rich history</a:t>
            </a:r>
          </a:p>
          <a:p>
            <a:pPr eaLnBrk="1" hangingPunct="1">
              <a:buFontTx/>
              <a:buNone/>
              <a:defRPr/>
            </a:pPr>
            <a:endParaRPr lang="en-AU" sz="2800" dirty="0">
              <a:latin typeface="Powderfinger Type" charset="0"/>
            </a:endParaRPr>
          </a:p>
          <a:p>
            <a:pPr eaLnBrk="1" hangingPunct="1">
              <a:buFontTx/>
              <a:buNone/>
              <a:defRPr/>
            </a:pPr>
            <a:r>
              <a:rPr lang="en-AU" sz="2800" dirty="0">
                <a:latin typeface="Powderfinger Type" charset="0"/>
              </a:rPr>
              <a:t> 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5289" y="3482976"/>
            <a:ext cx="5400675" cy="14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AU" sz="2800" dirty="0">
                <a:latin typeface="Powderfinger Type" charset="0"/>
                <a:cs typeface="+mn-cs"/>
              </a:rPr>
              <a:t>…of making very poor </a:t>
            </a:r>
          </a:p>
          <a:p>
            <a:pPr>
              <a:spcBef>
                <a:spcPct val="20000"/>
              </a:spcBef>
              <a:defRPr/>
            </a:pPr>
            <a:r>
              <a:rPr lang="en-AU" sz="2800" dirty="0">
                <a:latin typeface="Powderfinger Type" charset="0"/>
                <a:cs typeface="+mn-cs"/>
              </a:rPr>
              <a:t>technology choices</a:t>
            </a:r>
          </a:p>
          <a:p>
            <a:pPr>
              <a:defRPr/>
            </a:pPr>
            <a:endParaRPr lang="en-AU" sz="2800" dirty="0">
              <a:latin typeface="Powderfinger Type" charset="0"/>
              <a:cs typeface="+mn-cs"/>
            </a:endParaRPr>
          </a:p>
        </p:txBody>
      </p:sp>
      <p:pic>
        <p:nvPicPr>
          <p:cNvPr id="6" name="Picture 5" descr="P100009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5" y="1403945"/>
            <a:ext cx="3681792" cy="4470229"/>
          </a:xfrm>
          <a:prstGeom prst="rect">
            <a:avLst/>
          </a:prstGeom>
        </p:spPr>
      </p:pic>
      <p:pic>
        <p:nvPicPr>
          <p:cNvPr id="3" name="Picture 2" descr="P100009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851">
            <a:off x="5990673" y="2340607"/>
            <a:ext cx="1698255" cy="1355068"/>
          </a:xfrm>
          <a:prstGeom prst="rect">
            <a:avLst/>
          </a:prstGeom>
        </p:spPr>
      </p:pic>
      <p:pic>
        <p:nvPicPr>
          <p:cNvPr id="4" name="Picture 3" descr="P1000096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53">
            <a:off x="5969543" y="2325985"/>
            <a:ext cx="1746105" cy="13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84314"/>
            <a:ext cx="4475163" cy="36290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AU" sz="2800" dirty="0">
                <a:latin typeface="Powderfinger Type" charset="0"/>
              </a:rPr>
              <a:t>  The mainstream telecommunications industry has a rich history</a:t>
            </a:r>
          </a:p>
          <a:p>
            <a:pPr eaLnBrk="1" hangingPunct="1">
              <a:buFontTx/>
              <a:buNone/>
              <a:defRPr/>
            </a:pPr>
            <a:endParaRPr lang="en-AU" sz="2800" dirty="0">
              <a:latin typeface="Powderfinger Type" charset="0"/>
            </a:endParaRPr>
          </a:p>
          <a:p>
            <a:pPr eaLnBrk="1" hangingPunct="1">
              <a:buFontTx/>
              <a:buNone/>
              <a:defRPr/>
            </a:pPr>
            <a:r>
              <a:rPr lang="en-AU" sz="2800" dirty="0">
                <a:latin typeface="Powderfinger Type" charset="0"/>
              </a:rPr>
              <a:t> 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95289" y="3482976"/>
            <a:ext cx="5400675" cy="14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AU" sz="2800" dirty="0">
                <a:latin typeface="Powderfinger Type" charset="0"/>
                <a:cs typeface="+mn-cs"/>
              </a:rPr>
              <a:t>…of making very poor </a:t>
            </a:r>
          </a:p>
          <a:p>
            <a:pPr>
              <a:spcBef>
                <a:spcPct val="20000"/>
              </a:spcBef>
              <a:defRPr/>
            </a:pPr>
            <a:r>
              <a:rPr lang="en-AU" sz="2800" dirty="0">
                <a:latin typeface="Powderfinger Type" charset="0"/>
                <a:cs typeface="+mn-cs"/>
              </a:rPr>
              <a:t>technology guesses</a:t>
            </a:r>
          </a:p>
          <a:p>
            <a:pPr>
              <a:defRPr/>
            </a:pPr>
            <a:endParaRPr lang="en-AU" sz="2800" dirty="0">
              <a:latin typeface="Powderfinger Type" charset="0"/>
              <a:cs typeface="+mn-cs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68314" y="4792664"/>
            <a:ext cx="4302549" cy="18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Powderfinger Type" charset="0"/>
                <a:cs typeface="+mn-cs"/>
              </a:rPr>
              <a:t>and regularly being </a:t>
            </a:r>
          </a:p>
          <a:p>
            <a:pPr>
              <a:defRPr/>
            </a:pPr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Powderfinger Type" charset="0"/>
                <a:cs typeface="+mn-cs"/>
              </a:rPr>
              <a:t>taken by</a:t>
            </a:r>
          </a:p>
          <a:p>
            <a:pPr>
              <a:defRPr/>
            </a:pPr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Powderfinger Type" charset="0"/>
                <a:cs typeface="+mn-cs"/>
              </a:rPr>
              <a:t>surprise!</a:t>
            </a:r>
          </a:p>
          <a:p>
            <a:pPr>
              <a:defRPr/>
            </a:pPr>
            <a:endParaRPr lang="en-AU" sz="2800" dirty="0">
              <a:solidFill>
                <a:schemeClr val="accent6">
                  <a:lumMod val="50000"/>
                </a:schemeClr>
              </a:solidFill>
              <a:latin typeface="Powderfinger Type" charset="0"/>
              <a:cs typeface="+mn-cs"/>
            </a:endParaRPr>
          </a:p>
        </p:txBody>
      </p:sp>
      <p:pic>
        <p:nvPicPr>
          <p:cNvPr id="8" name="Picture 7" descr="P100009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5" y="1403945"/>
            <a:ext cx="3681792" cy="4470229"/>
          </a:xfrm>
          <a:prstGeom prst="rect">
            <a:avLst/>
          </a:prstGeom>
        </p:spPr>
      </p:pic>
      <p:pic>
        <p:nvPicPr>
          <p:cNvPr id="9" name="Picture 8" descr="P100009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851">
            <a:off x="5990673" y="2340607"/>
            <a:ext cx="1698255" cy="1355068"/>
          </a:xfrm>
          <a:prstGeom prst="rect">
            <a:avLst/>
          </a:prstGeom>
        </p:spPr>
      </p:pic>
      <p:pic>
        <p:nvPicPr>
          <p:cNvPr id="10" name="Picture 9" descr="P1000096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53">
            <a:off x="5969543" y="2325985"/>
            <a:ext cx="1746105" cy="13932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21342881">
            <a:off x="6120438" y="3690988"/>
            <a:ext cx="1815495" cy="1302889"/>
            <a:chOff x="7128544" y="4571925"/>
            <a:chExt cx="2783840" cy="2159000"/>
          </a:xfrm>
        </p:grpSpPr>
        <p:pic>
          <p:nvPicPr>
            <p:cNvPr id="2" name="Picture 1" descr="P1000096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544" y="4571925"/>
              <a:ext cx="2783840" cy="2159000"/>
            </a:xfrm>
            <a:prstGeom prst="rect">
              <a:avLst/>
            </a:prstGeom>
          </p:spPr>
        </p:pic>
        <p:pic>
          <p:nvPicPr>
            <p:cNvPr id="3" name="Picture 2" descr="P1000096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52" y="4787949"/>
              <a:ext cx="1391920" cy="174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82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27" y="2318485"/>
            <a:ext cx="4050202" cy="30658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Powderfinger Type"/>
                <a:cs typeface="Powderfinger Type"/>
              </a:rPr>
              <a:t>So, how are we going with the IPv4 to IPv6 transition?</a:t>
            </a:r>
          </a:p>
        </p:txBody>
      </p:sp>
      <p:pic>
        <p:nvPicPr>
          <p:cNvPr id="8" name="Picture 7" descr="P100009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50" y="1011999"/>
            <a:ext cx="3681792" cy="4470229"/>
          </a:xfrm>
          <a:prstGeom prst="rect">
            <a:avLst/>
          </a:prstGeom>
        </p:spPr>
      </p:pic>
      <p:pic>
        <p:nvPicPr>
          <p:cNvPr id="9" name="Picture 8" descr="P100009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851">
            <a:off x="4553688" y="1948661"/>
            <a:ext cx="1698255" cy="1355068"/>
          </a:xfrm>
          <a:prstGeom prst="rect">
            <a:avLst/>
          </a:prstGeom>
        </p:spPr>
      </p:pic>
      <p:pic>
        <p:nvPicPr>
          <p:cNvPr id="10" name="Picture 9" descr="P1000096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53">
            <a:off x="4532558" y="1934039"/>
            <a:ext cx="1746105" cy="13932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21342881">
            <a:off x="4683453" y="3299042"/>
            <a:ext cx="1815495" cy="1302889"/>
            <a:chOff x="7128544" y="4571925"/>
            <a:chExt cx="2783840" cy="2159000"/>
          </a:xfrm>
        </p:grpSpPr>
        <p:pic>
          <p:nvPicPr>
            <p:cNvPr id="12" name="Picture 11" descr="P1000096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544" y="4571925"/>
              <a:ext cx="2783840" cy="2159000"/>
            </a:xfrm>
            <a:prstGeom prst="rect">
              <a:avLst/>
            </a:prstGeom>
          </p:spPr>
        </p:pic>
        <p:pic>
          <p:nvPicPr>
            <p:cNvPr id="13" name="Picture 12" descr="P1000096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52" y="4787949"/>
              <a:ext cx="1391920" cy="1747520"/>
            </a:xfrm>
            <a:prstGeom prst="rect">
              <a:avLst/>
            </a:prstGeom>
          </p:spPr>
        </p:pic>
      </p:grpSp>
      <p:pic>
        <p:nvPicPr>
          <p:cNvPr id="2" name="Picture 1" descr="P1000097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59" y="2187837"/>
            <a:ext cx="2211840" cy="18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3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051520"/>
            <a:ext cx="8617966" cy="4660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Powderfinger Type"/>
                <a:cs typeface="Powderfinger Type"/>
              </a:rPr>
              <a:t>Some Measurements</a:t>
            </a:r>
          </a:p>
          <a:p>
            <a:pPr marL="457200" lvl="1" indent="0">
              <a:buNone/>
            </a:pPr>
            <a:r>
              <a:rPr lang="en-US" b="1" dirty="0" smtClean="0">
                <a:cs typeface="Max's Handwritin"/>
              </a:rPr>
              <a:t>50% </a:t>
            </a:r>
            <a:r>
              <a:rPr lang="en-US" dirty="0" smtClean="0">
                <a:cs typeface="Max's Handwritin"/>
              </a:rPr>
              <a:t>of the IPv4 transit networks appear to be dual stack capable</a:t>
            </a:r>
          </a:p>
          <a:p>
            <a:pPr marL="457200" lvl="1" indent="0">
              <a:buNone/>
            </a:pPr>
            <a:r>
              <a:rPr lang="en-US" b="1" dirty="0" smtClean="0">
                <a:cs typeface="Max's Handwritin"/>
              </a:rPr>
              <a:t>50%</a:t>
            </a:r>
            <a:r>
              <a:rPr lang="en-US" dirty="0" smtClean="0">
                <a:cs typeface="Max's Handwritin"/>
              </a:rPr>
              <a:t> of the Internet’s end devices have an installed IPv6 stack that can be tickled into life</a:t>
            </a:r>
          </a:p>
          <a:p>
            <a:pPr marL="457200" lvl="1" indent="0">
              <a:buNone/>
            </a:pPr>
            <a:r>
              <a:rPr lang="en-US" b="1" dirty="0" smtClean="0">
                <a:cs typeface="Max's Handwritin"/>
              </a:rPr>
              <a:t>0.6%</a:t>
            </a:r>
            <a:r>
              <a:rPr lang="en-US" dirty="0" smtClean="0">
                <a:cs typeface="Max's Handwritin"/>
              </a:rPr>
              <a:t> of the Internet’s end devices have native IPv6 delivered to them</a:t>
            </a:r>
            <a:endParaRPr lang="en-US" dirty="0">
              <a:cs typeface="Max's Handwritin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97574" y="3447144"/>
            <a:ext cx="1104106" cy="796992"/>
          </a:xfrm>
          <a:custGeom>
            <a:avLst/>
            <a:gdLst>
              <a:gd name="connsiteX0" fmla="*/ 466808 w 1104106"/>
              <a:gd name="connsiteY0" fmla="*/ 84666 h 796992"/>
              <a:gd name="connsiteX1" fmla="*/ 19284 w 1104106"/>
              <a:gd name="connsiteY1" fmla="*/ 217714 h 796992"/>
              <a:gd name="connsiteX2" fmla="*/ 164427 w 1104106"/>
              <a:gd name="connsiteY2" fmla="*/ 737809 h 796992"/>
              <a:gd name="connsiteX3" fmla="*/ 902236 w 1104106"/>
              <a:gd name="connsiteY3" fmla="*/ 725714 h 796992"/>
              <a:gd name="connsiteX4" fmla="*/ 1095760 w 1104106"/>
              <a:gd name="connsiteY4" fmla="*/ 205619 h 796992"/>
              <a:gd name="connsiteX5" fmla="*/ 696617 w 1104106"/>
              <a:gd name="connsiteY5" fmla="*/ 0 h 79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106" h="796992">
                <a:moveTo>
                  <a:pt x="466808" y="84666"/>
                </a:moveTo>
                <a:cubicBezTo>
                  <a:pt x="268244" y="96761"/>
                  <a:pt x="69681" y="108857"/>
                  <a:pt x="19284" y="217714"/>
                </a:cubicBezTo>
                <a:cubicBezTo>
                  <a:pt x="-31113" y="326571"/>
                  <a:pt x="17269" y="653142"/>
                  <a:pt x="164427" y="737809"/>
                </a:cubicBezTo>
                <a:cubicBezTo>
                  <a:pt x="311585" y="822476"/>
                  <a:pt x="747014" y="814412"/>
                  <a:pt x="902236" y="725714"/>
                </a:cubicBezTo>
                <a:cubicBezTo>
                  <a:pt x="1057458" y="637016"/>
                  <a:pt x="1130030" y="326571"/>
                  <a:pt x="1095760" y="205619"/>
                </a:cubicBezTo>
                <a:cubicBezTo>
                  <a:pt x="1061490" y="84667"/>
                  <a:pt x="696617" y="0"/>
                  <a:pt x="696617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274638"/>
            <a:ext cx="8720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IPv6 Uptake is NOT uniform!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Content Placeholder 3" descr="Screen Shot 2012-07-20 at 10.44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r="8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695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7-19 at 7.4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02810"/>
            <a:ext cx="8585200" cy="66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9665" y="924857"/>
            <a:ext cx="376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labs.apnic.net</a:t>
            </a:r>
            <a:r>
              <a:rPr lang="en-US" dirty="0" smtClean="0"/>
              <a:t>/</a:t>
            </a:r>
            <a:r>
              <a:rPr lang="en-US" dirty="0" err="1" smtClean="0"/>
              <a:t>dists</a:t>
            </a:r>
            <a:r>
              <a:rPr lang="en-US" dirty="0" smtClean="0"/>
              <a:t>/v6dcc.html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1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7-19 at 7.4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50900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9665" y="924857"/>
            <a:ext cx="376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labs.apnic.net</a:t>
            </a:r>
            <a:r>
              <a:rPr lang="en-US" dirty="0" smtClean="0"/>
              <a:t>/</a:t>
            </a:r>
            <a:r>
              <a:rPr lang="en-US" dirty="0" err="1" smtClean="0"/>
              <a:t>dists</a:t>
            </a:r>
            <a:r>
              <a:rPr lang="en-US" dirty="0" smtClean="0"/>
              <a:t>/v6dcc.html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3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AsiaPac</a:t>
            </a:r>
            <a:r>
              <a:rPr lang="en-US" dirty="0" smtClean="0"/>
              <a:t> IPv6 User Ratio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3" b="8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084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362</Words>
  <Application>Microsoft Macintosh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IPv6 Uptake is NOT uniform!</vt:lpstr>
      <vt:lpstr>PowerPoint Presentation</vt:lpstr>
      <vt:lpstr>PowerPoint Presentation</vt:lpstr>
      <vt:lpstr>AsiaPac IPv6 User Ratio</vt:lpstr>
      <vt:lpstr>AsiaPac IPv6 User Population</vt:lpstr>
      <vt:lpstr>PowerPoint Presentation</vt:lpstr>
      <vt:lpstr>The Hard Public Policy Question</vt:lpstr>
      <vt:lpstr>10 Years from now?</vt:lpstr>
      <vt:lpstr>My personal view...by 2022</vt:lpstr>
      <vt:lpstr>My personal view...by 2022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6</cp:revision>
  <dcterms:created xsi:type="dcterms:W3CDTF">2012-07-19T09:45:03Z</dcterms:created>
  <dcterms:modified xsi:type="dcterms:W3CDTF">2012-07-24T01:12:07Z</dcterms:modified>
</cp:coreProperties>
</file>