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1" r:id="rId3"/>
    <p:sldId id="259" r:id="rId4"/>
    <p:sldId id="302" r:id="rId5"/>
    <p:sldId id="303" r:id="rId6"/>
    <p:sldId id="260" r:id="rId7"/>
    <p:sldId id="257" r:id="rId8"/>
    <p:sldId id="261" r:id="rId9"/>
    <p:sldId id="294" r:id="rId10"/>
    <p:sldId id="296" r:id="rId11"/>
    <p:sldId id="295" r:id="rId12"/>
    <p:sldId id="297" r:id="rId13"/>
    <p:sldId id="298" r:id="rId14"/>
    <p:sldId id="299" r:id="rId15"/>
    <p:sldId id="304" r:id="rId16"/>
    <p:sldId id="262" r:id="rId17"/>
    <p:sldId id="267" r:id="rId18"/>
    <p:sldId id="270" r:id="rId19"/>
    <p:sldId id="271" r:id="rId20"/>
    <p:sldId id="272" r:id="rId21"/>
    <p:sldId id="273" r:id="rId22"/>
    <p:sldId id="274" r:id="rId23"/>
    <p:sldId id="263" r:id="rId24"/>
    <p:sldId id="300" r:id="rId25"/>
    <p:sldId id="286" r:id="rId26"/>
    <p:sldId id="292" r:id="rId27"/>
    <p:sldId id="276" r:id="rId28"/>
    <p:sldId id="278" r:id="rId29"/>
    <p:sldId id="279" r:id="rId30"/>
    <p:sldId id="287" r:id="rId31"/>
    <p:sldId id="280" r:id="rId32"/>
    <p:sldId id="268" r:id="rId33"/>
    <p:sldId id="305" r:id="rId34"/>
    <p:sldId id="288" r:id="rId35"/>
    <p:sldId id="293" r:id="rId36"/>
    <p:sldId id="289" r:id="rId37"/>
    <p:sldId id="269" r:id="rId38"/>
    <p:sldId id="290" r:id="rId39"/>
    <p:sldId id="266" r:id="rId40"/>
    <p:sldId id="291" r:id="rId41"/>
    <p:sldId id="281" r:id="rId42"/>
    <p:sldId id="258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41" autoAdjust="0"/>
    <p:restoredTop sz="86410" autoAdjust="0"/>
  </p:normalViewPr>
  <p:slideViewPr>
    <p:cSldViewPr snapToGrid="0" snapToObjects="1">
      <p:cViewPr varScale="1">
        <p:scale>
          <a:sx n="77" d="100"/>
          <a:sy n="77" d="100"/>
        </p:scale>
        <p:origin x="-9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3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ih:Downloads:Internet_users_00-10-1.xls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ih:Downloads:Mobile_cellular_00-10.xls" TargetMode="External"/><Relationship Id="rId2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ih:Downloads:Mobile_bb_00-10.xls" TargetMode="External"/><Relationship Id="rId2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Internet users per 100 inhabitants, 2000-2010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947276990460405"/>
          <c:y val="0.101821055142679"/>
          <c:w val="0.84627973915793"/>
          <c:h val="0.671381666914277"/>
        </c:manualLayout>
      </c:layout>
      <c:lineChart>
        <c:grouping val="standard"/>
        <c:varyColors val="0"/>
        <c:ser>
          <c:idx val="0"/>
          <c:order val="0"/>
          <c:tx>
            <c:strRef>
              <c:f>'Sheet 1'!$A$6</c:f>
              <c:strCache>
                <c:ptCount val="1"/>
                <c:pt idx="0">
                  <c:v>Developed</c:v>
                </c:pt>
              </c:strCache>
            </c:strRef>
          </c:tx>
          <c:spPr>
            <a:ln w="38100">
              <a:solidFill>
                <a:srgbClr val="666699"/>
              </a:solidFill>
              <a:prstDash val="solid"/>
            </a:ln>
          </c:spPr>
          <c:marker>
            <c:spPr>
              <a:solidFill>
                <a:srgbClr val="4F81BD"/>
              </a:solidFill>
              <a:ln>
                <a:solidFill>
                  <a:srgbClr val="666699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10"/>
              <c:layout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'Sheet 1'!$B$5:$L$5</c:f>
              <c:numCache>
                <c:formatCode>General</c:formatCode>
                <c:ptCount val="11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</c:numCache>
            </c:numRef>
          </c:cat>
          <c:val>
            <c:numRef>
              <c:f>'Sheet 1'!$B$6:$L$6</c:f>
              <c:numCache>
                <c:formatCode>0.0</c:formatCode>
                <c:ptCount val="11"/>
                <c:pt idx="0">
                  <c:v>24.59685920811319</c:v>
                </c:pt>
                <c:pt idx="1">
                  <c:v>29.37052536819578</c:v>
                </c:pt>
                <c:pt idx="2">
                  <c:v>37.65008339506154</c:v>
                </c:pt>
                <c:pt idx="3">
                  <c:v>41.45049211243169</c:v>
                </c:pt>
                <c:pt idx="4">
                  <c:v>46.33558841746019</c:v>
                </c:pt>
                <c:pt idx="5">
                  <c:v>51.3</c:v>
                </c:pt>
                <c:pt idx="6">
                  <c:v>53.5</c:v>
                </c:pt>
                <c:pt idx="7">
                  <c:v>59.1</c:v>
                </c:pt>
                <c:pt idx="8">
                  <c:v>61.3</c:v>
                </c:pt>
                <c:pt idx="9">
                  <c:v>64.7</c:v>
                </c:pt>
                <c:pt idx="10">
                  <c:v>68.8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'Sheet 1'!$A$7</c:f>
              <c:strCache>
                <c:ptCount val="1"/>
                <c:pt idx="0">
                  <c:v>World</c:v>
                </c:pt>
              </c:strCache>
            </c:strRef>
          </c:tx>
          <c:spPr>
            <a:ln w="38100">
              <a:solidFill>
                <a:srgbClr val="993366"/>
              </a:solidFill>
              <a:prstDash val="solid"/>
            </a:ln>
          </c:spPr>
          <c:marker>
            <c:spPr>
              <a:solidFill>
                <a:srgbClr val="C0504D"/>
              </a:solidFill>
              <a:ln>
                <a:solidFill>
                  <a:srgbClr val="993366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10"/>
              <c:layout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'Sheet 1'!$B$5:$L$5</c:f>
              <c:numCache>
                <c:formatCode>General</c:formatCode>
                <c:ptCount val="11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</c:numCache>
            </c:numRef>
          </c:cat>
          <c:val>
            <c:numRef>
              <c:f>'Sheet 1'!$B$7:$L$7</c:f>
              <c:numCache>
                <c:formatCode>0.0</c:formatCode>
                <c:ptCount val="11"/>
                <c:pt idx="0">
                  <c:v>6.412605950953194</c:v>
                </c:pt>
                <c:pt idx="1">
                  <c:v>7.954755609777139</c:v>
                </c:pt>
                <c:pt idx="2">
                  <c:v>10.70384303547515</c:v>
                </c:pt>
                <c:pt idx="3">
                  <c:v>12.28590389157247</c:v>
                </c:pt>
                <c:pt idx="4">
                  <c:v>14.095771809582</c:v>
                </c:pt>
                <c:pt idx="5">
                  <c:v>15.7</c:v>
                </c:pt>
                <c:pt idx="6">
                  <c:v>17.5</c:v>
                </c:pt>
                <c:pt idx="7">
                  <c:v>20.6</c:v>
                </c:pt>
                <c:pt idx="8">
                  <c:v>23.4</c:v>
                </c:pt>
                <c:pt idx="9">
                  <c:v>26.5</c:v>
                </c:pt>
                <c:pt idx="10">
                  <c:v>29.7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'Sheet 1'!$A$8</c:f>
              <c:strCache>
                <c:ptCount val="1"/>
                <c:pt idx="0">
                  <c:v>Developing</c:v>
                </c:pt>
              </c:strCache>
            </c:strRef>
          </c:tx>
          <c:spPr>
            <a:ln w="38100">
              <a:solidFill>
                <a:srgbClr val="99CC00"/>
              </a:solidFill>
              <a:prstDash val="solid"/>
            </a:ln>
          </c:spPr>
          <c:marker>
            <c:spPr>
              <a:solidFill>
                <a:srgbClr val="9BBB59"/>
              </a:solidFill>
              <a:ln>
                <a:solidFill>
                  <a:srgbClr val="99CC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10"/>
              <c:layout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'Sheet 1'!$B$5:$L$5</c:f>
              <c:numCache>
                <c:formatCode>General</c:formatCode>
                <c:ptCount val="11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</c:numCache>
            </c:numRef>
          </c:cat>
          <c:val>
            <c:numRef>
              <c:f>'Sheet 1'!$B$8:$L$8</c:f>
              <c:numCache>
                <c:formatCode>0.0</c:formatCode>
                <c:ptCount val="11"/>
                <c:pt idx="0">
                  <c:v>2.015428301300048</c:v>
                </c:pt>
                <c:pt idx="1">
                  <c:v>2.836286040938118</c:v>
                </c:pt>
                <c:pt idx="2">
                  <c:v>4.335933717261446</c:v>
                </c:pt>
                <c:pt idx="3">
                  <c:v>5.469050824435334</c:v>
                </c:pt>
                <c:pt idx="4">
                  <c:v>6.640854108168185</c:v>
                </c:pt>
                <c:pt idx="5">
                  <c:v>7.7</c:v>
                </c:pt>
                <c:pt idx="6">
                  <c:v>9.4</c:v>
                </c:pt>
                <c:pt idx="7">
                  <c:v>12.0</c:v>
                </c:pt>
                <c:pt idx="8">
                  <c:v>15.0</c:v>
                </c:pt>
                <c:pt idx="9">
                  <c:v>18.5</c:v>
                </c:pt>
                <c:pt idx="10">
                  <c:v>21.1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0850392"/>
        <c:axId val="2060853704"/>
      </c:lineChart>
      <c:catAx>
        <c:axId val="2060850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0608537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60853704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Per 100 inhabitants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060850392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155722219461201"/>
          <c:y val="0.157190442926891"/>
          <c:w val="0.144465191548343"/>
          <c:h val="0.160534920435974"/>
        </c:manualLayout>
      </c:layout>
      <c:overlay val="0"/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758151701812205"/>
          <c:y val="0.127045885334828"/>
          <c:w val="0.860956504474701"/>
          <c:h val="0.622775450940973"/>
        </c:manualLayout>
      </c:layout>
      <c:lineChart>
        <c:grouping val="standard"/>
        <c:varyColors val="0"/>
        <c:ser>
          <c:idx val="0"/>
          <c:order val="0"/>
          <c:tx>
            <c:strRef>
              <c:f>'Sheet 1'!$A$6</c:f>
              <c:strCache>
                <c:ptCount val="1"/>
                <c:pt idx="0">
                  <c:v>Developed</c:v>
                </c:pt>
              </c:strCache>
            </c:strRef>
          </c:tx>
          <c:spPr>
            <a:ln w="38100">
              <a:solidFill>
                <a:srgbClr val="666699"/>
              </a:solidFill>
              <a:prstDash val="solid"/>
            </a:ln>
          </c:spPr>
          <c:marker>
            <c:spPr>
              <a:solidFill>
                <a:srgbClr val="4F81BD"/>
              </a:solidFill>
              <a:ln>
                <a:solidFill>
                  <a:srgbClr val="666699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'Sheet 1'!$B$5:$L$5</c:f>
              <c:numCache>
                <c:formatCode>General</c:formatCode>
                <c:ptCount val="11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</c:numCache>
            </c:numRef>
          </c:cat>
          <c:val>
            <c:numRef>
              <c:f>'Sheet 1'!$B$6:$L$6</c:f>
              <c:numCache>
                <c:formatCode>0.0</c:formatCode>
                <c:ptCount val="11"/>
                <c:pt idx="0">
                  <c:v>39.24196490853553</c:v>
                </c:pt>
                <c:pt idx="1">
                  <c:v>47.09958066599439</c:v>
                </c:pt>
                <c:pt idx="2">
                  <c:v>52.50016362728832</c:v>
                </c:pt>
                <c:pt idx="3">
                  <c:v>59.52456032975868</c:v>
                </c:pt>
                <c:pt idx="4">
                  <c:v>69.82022726062535</c:v>
                </c:pt>
                <c:pt idx="5">
                  <c:v>82.1</c:v>
                </c:pt>
                <c:pt idx="6">
                  <c:v>92.9</c:v>
                </c:pt>
                <c:pt idx="7">
                  <c:v>102.0</c:v>
                </c:pt>
                <c:pt idx="8">
                  <c:v>108.5</c:v>
                </c:pt>
                <c:pt idx="9">
                  <c:v>113.2</c:v>
                </c:pt>
                <c:pt idx="10">
                  <c:v>114.2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'Sheet 1'!$A$7</c:f>
              <c:strCache>
                <c:ptCount val="1"/>
                <c:pt idx="0">
                  <c:v>World</c:v>
                </c:pt>
              </c:strCache>
            </c:strRef>
          </c:tx>
          <c:spPr>
            <a:ln w="38100">
              <a:solidFill>
                <a:srgbClr val="993366"/>
              </a:solidFill>
              <a:prstDash val="solid"/>
            </a:ln>
          </c:spPr>
          <c:marker>
            <c:spPr>
              <a:solidFill>
                <a:srgbClr val="C0504D"/>
              </a:solidFill>
              <a:ln>
                <a:solidFill>
                  <a:srgbClr val="993366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'Sheet 1'!$B$5:$L$5</c:f>
              <c:numCache>
                <c:formatCode>General</c:formatCode>
                <c:ptCount val="11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</c:numCache>
            </c:numRef>
          </c:cat>
          <c:val>
            <c:numRef>
              <c:f>'Sheet 1'!$B$7:$L$7</c:f>
              <c:numCache>
                <c:formatCode>0.0</c:formatCode>
                <c:ptCount val="11"/>
                <c:pt idx="0">
                  <c:v>12.03395510574089</c:v>
                </c:pt>
                <c:pt idx="1">
                  <c:v>15.46436575422318</c:v>
                </c:pt>
                <c:pt idx="2">
                  <c:v>18.38266741056728</c:v>
                </c:pt>
                <c:pt idx="3">
                  <c:v>22.22112960738946</c:v>
                </c:pt>
                <c:pt idx="4">
                  <c:v>27.31103352910321</c:v>
                </c:pt>
                <c:pt idx="5">
                  <c:v>33.9</c:v>
                </c:pt>
                <c:pt idx="6">
                  <c:v>41.8</c:v>
                </c:pt>
                <c:pt idx="7">
                  <c:v>50.6</c:v>
                </c:pt>
                <c:pt idx="8">
                  <c:v>59.9</c:v>
                </c:pt>
                <c:pt idx="9">
                  <c:v>68.3</c:v>
                </c:pt>
                <c:pt idx="10">
                  <c:v>78.0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'Sheet 1'!$A$8</c:f>
              <c:strCache>
                <c:ptCount val="1"/>
                <c:pt idx="0">
                  <c:v>Developing</c:v>
                </c:pt>
              </c:strCache>
            </c:strRef>
          </c:tx>
          <c:spPr>
            <a:ln w="38100">
              <a:solidFill>
                <a:srgbClr val="99CC00"/>
              </a:solidFill>
              <a:prstDash val="solid"/>
            </a:ln>
          </c:spPr>
          <c:marker>
            <c:spPr>
              <a:solidFill>
                <a:srgbClr val="9BBB59"/>
              </a:solidFill>
              <a:ln>
                <a:solidFill>
                  <a:srgbClr val="99CC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'Sheet 1'!$B$5:$L$5</c:f>
              <c:numCache>
                <c:formatCode>General</c:formatCode>
                <c:ptCount val="11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</c:numCache>
            </c:numRef>
          </c:cat>
          <c:val>
            <c:numRef>
              <c:f>'Sheet 1'!$B$8:$L$8</c:f>
              <c:numCache>
                <c:formatCode>0.0</c:formatCode>
                <c:ptCount val="11"/>
                <c:pt idx="0">
                  <c:v>5.4547213640812</c:v>
                </c:pt>
                <c:pt idx="1">
                  <c:v>7.90340078979875</c:v>
                </c:pt>
                <c:pt idx="2">
                  <c:v>10.32005388180144</c:v>
                </c:pt>
                <c:pt idx="3">
                  <c:v>13.5019252007027</c:v>
                </c:pt>
                <c:pt idx="4">
                  <c:v>17.48149433921483</c:v>
                </c:pt>
                <c:pt idx="5">
                  <c:v>23.0</c:v>
                </c:pt>
                <c:pt idx="6">
                  <c:v>30.2</c:v>
                </c:pt>
                <c:pt idx="7">
                  <c:v>39.1</c:v>
                </c:pt>
                <c:pt idx="8">
                  <c:v>49.1</c:v>
                </c:pt>
                <c:pt idx="9">
                  <c:v>58.4</c:v>
                </c:pt>
                <c:pt idx="10">
                  <c:v>70.1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0167912"/>
        <c:axId val="2060171304"/>
      </c:lineChart>
      <c:catAx>
        <c:axId val="2060167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900"/>
            </a:pPr>
            <a:endParaRPr lang="en-US"/>
          </a:p>
        </c:txPr>
        <c:crossAx val="20601713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60171304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900" b="0"/>
                  <a:t>Per 100 inhabitants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800"/>
            </a:pPr>
            <a:endParaRPr lang="en-US"/>
          </a:p>
        </c:txPr>
        <c:crossAx val="2060167912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122676524255905"/>
          <c:y val="0.140468055381477"/>
          <c:w val="0.178438580735861"/>
          <c:h val="0.180601785490471"/>
        </c:manualLayout>
      </c:layout>
      <c:overlay val="0"/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91821269597768"/>
          <c:y val="0.120200498403404"/>
          <c:w val="0.871899442521376"/>
          <c:h val="0.645212376621936"/>
        </c:manualLayout>
      </c:layout>
      <c:lineChart>
        <c:grouping val="standard"/>
        <c:varyColors val="0"/>
        <c:ser>
          <c:idx val="0"/>
          <c:order val="0"/>
          <c:tx>
            <c:strRef>
              <c:f>'Sheet 1'!$A$6</c:f>
              <c:strCache>
                <c:ptCount val="1"/>
                <c:pt idx="0">
                  <c:v>Developed</c:v>
                </c:pt>
              </c:strCache>
            </c:strRef>
          </c:tx>
          <c:spPr>
            <a:ln w="38100">
              <a:solidFill>
                <a:srgbClr val="666699"/>
              </a:solidFill>
              <a:prstDash val="solid"/>
            </a:ln>
          </c:spPr>
          <c:marker>
            <c:spPr>
              <a:solidFill>
                <a:srgbClr val="4F81BD"/>
              </a:solidFill>
              <a:ln>
                <a:solidFill>
                  <a:srgbClr val="666699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layout>
                <c:manualLayout>
                  <c:x val="-9.38355644002897E-17"/>
                  <c:y val="-0.020711974110032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'Sheet 1'!$B$5:$E$5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'Sheet 1'!$B$6:$E$6</c:f>
              <c:numCache>
                <c:formatCode>0.0</c:formatCode>
                <c:ptCount val="4"/>
                <c:pt idx="0">
                  <c:v>18.5</c:v>
                </c:pt>
                <c:pt idx="1">
                  <c:v>27.4</c:v>
                </c:pt>
                <c:pt idx="2">
                  <c:v>34.0</c:v>
                </c:pt>
                <c:pt idx="3">
                  <c:v>46.2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'Sheet 1'!$A$7</c:f>
              <c:strCache>
                <c:ptCount val="1"/>
                <c:pt idx="0">
                  <c:v>World</c:v>
                </c:pt>
              </c:strCache>
            </c:strRef>
          </c:tx>
          <c:spPr>
            <a:ln w="38100">
              <a:solidFill>
                <a:srgbClr val="993366"/>
              </a:solidFill>
              <a:prstDash val="solid"/>
            </a:ln>
          </c:spPr>
          <c:marker>
            <c:spPr>
              <a:solidFill>
                <a:srgbClr val="C0504D"/>
              </a:solidFill>
              <a:ln>
                <a:solidFill>
                  <a:srgbClr val="993366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'Sheet 1'!$B$5:$E$5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'Sheet 1'!$B$7:$E$7</c:f>
              <c:numCache>
                <c:formatCode>0.0</c:formatCode>
                <c:ptCount val="4"/>
                <c:pt idx="0">
                  <c:v>4.0</c:v>
                </c:pt>
                <c:pt idx="1">
                  <c:v>6.3</c:v>
                </c:pt>
                <c:pt idx="2">
                  <c:v>7.8</c:v>
                </c:pt>
                <c:pt idx="3">
                  <c:v>12.6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'Sheet 1'!$A$8</c:f>
              <c:strCache>
                <c:ptCount val="1"/>
                <c:pt idx="0">
                  <c:v>Developing</c:v>
                </c:pt>
              </c:strCache>
            </c:strRef>
          </c:tx>
          <c:spPr>
            <a:ln w="38100">
              <a:solidFill>
                <a:srgbClr val="99CC00"/>
              </a:solidFill>
              <a:prstDash val="solid"/>
            </a:ln>
          </c:spPr>
          <c:marker>
            <c:spPr>
              <a:solidFill>
                <a:srgbClr val="9BBB59"/>
              </a:solidFill>
              <a:ln>
                <a:solidFill>
                  <a:srgbClr val="99CC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'Sheet 1'!$B$5:$E$5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'Sheet 1'!$B$8:$E$8</c:f>
              <c:numCache>
                <c:formatCode>0.0</c:formatCode>
                <c:ptCount val="4"/>
                <c:pt idx="0">
                  <c:v>0.8</c:v>
                </c:pt>
                <c:pt idx="1">
                  <c:v>1.6</c:v>
                </c:pt>
                <c:pt idx="2">
                  <c:v>2.0</c:v>
                </c:pt>
                <c:pt idx="3">
                  <c:v>5.3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0278072"/>
        <c:axId val="2060281464"/>
      </c:lineChart>
      <c:catAx>
        <c:axId val="2060278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900"/>
            </a:pPr>
            <a:endParaRPr lang="en-US"/>
          </a:p>
        </c:txPr>
        <c:crossAx val="20602814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60281464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900" b="0"/>
                  <a:t>Per 100 inhabitants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900"/>
            </a:pPr>
            <a:endParaRPr lang="en-US"/>
          </a:p>
        </c:txPr>
        <c:crossAx val="2060278072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151969876823581"/>
          <c:y val="0.172757545144743"/>
          <c:w val="0.172607761330488"/>
          <c:h val="0.172757545144743"/>
        </c:manualLayout>
      </c:layout>
      <c:overlay val="0"/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0.85532</cdr:y>
    </cdr:from>
    <cdr:to>
      <cdr:x>0</cdr:x>
      <cdr:y>0.85556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3247895"/>
          <a:ext cx="0" cy="9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 sz="900"/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900">
              <a:latin typeface="Calibri"/>
              <a:ea typeface="+mn-ea"/>
              <a:cs typeface="+mn-cs"/>
            </a:rPr>
            <a:t>The developed/developing country classifications are based on the UN M49, see:</a:t>
          </a:r>
          <a:r>
            <a:rPr lang="en-GB" sz="900" baseline="0">
              <a:latin typeface="Calibri"/>
              <a:ea typeface="+mn-ea"/>
              <a:cs typeface="+mn-cs"/>
            </a:rPr>
            <a:t> </a:t>
          </a:r>
          <a:br>
            <a:rPr lang="en-GB" sz="900" baseline="0">
              <a:latin typeface="Calibri"/>
              <a:ea typeface="+mn-ea"/>
              <a:cs typeface="+mn-cs"/>
            </a:rPr>
          </a:br>
          <a:r>
            <a:rPr lang="en-GB" sz="900" baseline="0">
              <a:latin typeface="Calibri"/>
              <a:ea typeface="+mn-ea"/>
              <a:cs typeface="+mn-cs"/>
            </a:rPr>
            <a:t>http://www.itu.int/ITU-D/ict/definitions/regions/index.html</a:t>
          </a:r>
          <a:endParaRPr lang="en-US" sz="900"/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900">
              <a:latin typeface="Calibri"/>
              <a:ea typeface="+mn-ea"/>
              <a:cs typeface="+mn-cs"/>
            </a:rPr>
            <a:t>Source:</a:t>
          </a:r>
          <a:r>
            <a:rPr lang="en-US" sz="900" baseline="0">
              <a:latin typeface="Calibri"/>
              <a:ea typeface="+mn-ea"/>
              <a:cs typeface="+mn-cs"/>
            </a:rPr>
            <a:t>  ITU World Telecommunication /ICT Indicators database</a:t>
          </a:r>
          <a:endParaRPr lang="en-US" sz="900">
            <a:latin typeface="Calibri"/>
            <a:ea typeface="+mn-ea"/>
            <a:cs typeface="+mn-cs"/>
          </a:endParaRPr>
        </a:p>
        <a:p xmlns:a="http://schemas.openxmlformats.org/drawingml/2006/main">
          <a:endParaRPr lang="en-US" sz="9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0.009</cdr:x>
      <cdr:y>0.81775</cdr:y>
    </cdr:from>
    <cdr:to>
      <cdr:x>0.009</cdr:x>
      <cdr:y>0.81799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493" y="3105242"/>
          <a:ext cx="0" cy="9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0.00123</cdr:x>
      <cdr:y>0.80983</cdr:y>
    </cdr:from>
    <cdr:to>
      <cdr:x>0.66176</cdr:x>
      <cdr:y>0.99027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0" y="3276601"/>
          <a:ext cx="3962400" cy="7132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900">
            <a:latin typeface="+mn-lt"/>
            <a:ea typeface="+mn-ea"/>
            <a:cs typeface="+mn-cs"/>
          </a:endParaRPr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900">
              <a:latin typeface="+mn-lt"/>
              <a:ea typeface="+mn-ea"/>
              <a:cs typeface="+mn-cs"/>
            </a:rPr>
            <a:t>The developed/developing country classifications are based on the UN M49, see: </a:t>
          </a:r>
          <a:r>
            <a:rPr lang="en-GB" sz="900" baseline="0">
              <a:latin typeface="+mn-lt"/>
              <a:ea typeface="+mn-ea"/>
              <a:cs typeface="+mn-cs"/>
            </a:rPr>
            <a:t> </a:t>
          </a:r>
          <a:br>
            <a:rPr lang="en-GB" sz="900" baseline="0">
              <a:latin typeface="+mn-lt"/>
              <a:ea typeface="+mn-ea"/>
              <a:cs typeface="+mn-cs"/>
            </a:rPr>
          </a:br>
          <a:r>
            <a:rPr lang="en-GB" sz="900" baseline="0">
              <a:latin typeface="+mn-lt"/>
              <a:ea typeface="+mn-ea"/>
              <a:cs typeface="+mn-cs"/>
            </a:rPr>
            <a:t>http://www.itu.int/ITU-D/ict/definitions/regions/index.html</a:t>
          </a:r>
          <a:endParaRPr lang="en-US" sz="900"/>
        </a:p>
        <a:p xmlns:a="http://schemas.openxmlformats.org/drawingml/2006/main">
          <a:pPr eaLnBrk="1" fontAlgn="auto" latinLnBrk="0" hangingPunct="1"/>
          <a:r>
            <a:rPr lang="en-US" sz="900">
              <a:latin typeface="+mn-lt"/>
              <a:ea typeface="+mn-ea"/>
              <a:cs typeface="+mn-cs"/>
            </a:rPr>
            <a:t>Source:</a:t>
          </a:r>
          <a:r>
            <a:rPr lang="en-US" sz="900" baseline="0">
              <a:latin typeface="+mn-lt"/>
              <a:ea typeface="+mn-ea"/>
              <a:cs typeface="+mn-cs"/>
            </a:rPr>
            <a:t>  ITU World Telecommunication /ICT Indicators database</a:t>
          </a:r>
          <a:endParaRPr lang="en-US" sz="900">
            <a:latin typeface="+mn-lt"/>
            <a:ea typeface="+mn-ea"/>
            <a:cs typeface="+mn-cs"/>
          </a:endParaRPr>
        </a:p>
        <a:p xmlns:a="http://schemas.openxmlformats.org/drawingml/2006/main">
          <a:endParaRPr lang="en-US" sz="900"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0.11822</cdr:x>
      <cdr:y>0.02458</cdr:y>
    </cdr:from>
    <cdr:to>
      <cdr:x>0.86542</cdr:x>
      <cdr:y>0.10001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07750" y="93334"/>
          <a:ext cx="5105319" cy="2864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b="1">
              <a:latin typeface="+mn-lt"/>
              <a:ea typeface="+mn-ea"/>
              <a:cs typeface="+mn-cs"/>
            </a:rPr>
            <a:t>Mobile cellular subscriptions per 100 inhabitants,  2000-2010</a:t>
          </a:r>
          <a:endParaRPr lang="en-US" sz="1200"/>
        </a:p>
        <a:p xmlns:a="http://schemas.openxmlformats.org/drawingml/2006/main">
          <a:pPr algn="ctr"/>
          <a:endParaRPr lang="en-US" sz="12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0.00322</cdr:x>
      <cdr:y>0.82864</cdr:y>
    </cdr:from>
    <cdr:to>
      <cdr:x>0.74396</cdr:x>
      <cdr:y>0.98357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50" y="3362325"/>
          <a:ext cx="4381500" cy="6286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 sz="900"/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900">
              <a:latin typeface="Calibri"/>
              <a:ea typeface="+mn-ea"/>
              <a:cs typeface="+mn-cs"/>
            </a:rPr>
            <a:t>The developed/developing country classifications are based on the UN M49, see: </a:t>
          </a:r>
          <a:r>
            <a:rPr lang="en-GB" sz="900" baseline="0">
              <a:latin typeface="Calibri"/>
              <a:ea typeface="+mn-ea"/>
              <a:cs typeface="+mn-cs"/>
            </a:rPr>
            <a:t> </a:t>
          </a:r>
          <a:br>
            <a:rPr lang="en-GB" sz="900" baseline="0">
              <a:latin typeface="Calibri"/>
              <a:ea typeface="+mn-ea"/>
              <a:cs typeface="+mn-cs"/>
            </a:rPr>
          </a:br>
          <a:r>
            <a:rPr lang="en-US" sz="900"/>
            <a:t>http://www.itu.int/ITU-D/ict/definitions/regions/index.html</a:t>
          </a:r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900">
              <a:latin typeface="Calibri"/>
              <a:ea typeface="+mn-ea"/>
              <a:cs typeface="+mn-cs"/>
            </a:rPr>
            <a:t>Source:</a:t>
          </a:r>
          <a:r>
            <a:rPr lang="en-US" sz="900" baseline="0">
              <a:latin typeface="Calibri"/>
              <a:ea typeface="+mn-ea"/>
              <a:cs typeface="+mn-cs"/>
            </a:rPr>
            <a:t>  ITU World Telecommunication /ICT Indicators database</a:t>
          </a:r>
          <a:endParaRPr lang="en-US" sz="900">
            <a:latin typeface="Calibri"/>
            <a:ea typeface="+mn-ea"/>
            <a:cs typeface="+mn-cs"/>
          </a:endParaRPr>
        </a:p>
        <a:p xmlns:a="http://schemas.openxmlformats.org/drawingml/2006/main">
          <a:endParaRPr lang="en-US" sz="900"/>
        </a:p>
      </cdr:txBody>
    </cdr:sp>
  </cdr:relSizeAnchor>
  <cdr:relSizeAnchor xmlns:cdr="http://schemas.openxmlformats.org/drawingml/2006/chartDrawing">
    <cdr:from>
      <cdr:x>0.03225</cdr:x>
      <cdr:y>0.03654</cdr:y>
    </cdr:from>
    <cdr:to>
      <cdr:x>0.03323</cdr:x>
      <cdr:y>0.03654</cdr:y>
    </cdr:to>
    <cdr:sp macro="" textlink="">
      <cdr:nvSpPr>
        <cdr:cNvPr id="3" name="TextBox 14"/>
        <cdr:cNvSpPr txBox="1"/>
      </cdr:nvSpPr>
      <cdr:spPr>
        <a:xfrm xmlns:a="http://schemas.openxmlformats.org/drawingml/2006/main">
          <a:off x="218303" y="139700"/>
          <a:ext cx="6634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en-US" sz="1100" b="1"/>
            <a:t>Active mobile broadband subscriptions per 100 inhabitants, 2007-2010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EDF-DAB7-D74A-9BE1-9F0EA53845D0}" type="datetimeFigureOut">
              <a:rPr lang="en-US" smtClean="0"/>
              <a:t>26/06/12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D343-6FAA-AD46-8721-49EF30AC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14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EDF-DAB7-D74A-9BE1-9F0EA53845D0}" type="datetimeFigureOut">
              <a:rPr lang="en-US" smtClean="0"/>
              <a:t>26/06/12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D343-6FAA-AD46-8721-49EF30AC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09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EDF-DAB7-D74A-9BE1-9F0EA53845D0}" type="datetimeFigureOut">
              <a:rPr lang="en-US" smtClean="0"/>
              <a:t>26/06/12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D343-6FAA-AD46-8721-49EF30AC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72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EDF-DAB7-D74A-9BE1-9F0EA53845D0}" type="datetimeFigureOut">
              <a:rPr lang="en-US" smtClean="0"/>
              <a:t>26/06/12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D343-6FAA-AD46-8721-49EF30AC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44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EDF-DAB7-D74A-9BE1-9F0EA53845D0}" type="datetimeFigureOut">
              <a:rPr lang="en-US" smtClean="0"/>
              <a:t>26/06/12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D343-6FAA-AD46-8721-49EF30AC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44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EDF-DAB7-D74A-9BE1-9F0EA53845D0}" type="datetimeFigureOut">
              <a:rPr lang="en-US" smtClean="0"/>
              <a:t>26/06/12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D343-6FAA-AD46-8721-49EF30AC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77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EDF-DAB7-D74A-9BE1-9F0EA53845D0}" type="datetimeFigureOut">
              <a:rPr lang="en-US" smtClean="0"/>
              <a:t>26/06/12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D343-6FAA-AD46-8721-49EF30AC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20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EDF-DAB7-D74A-9BE1-9F0EA53845D0}" type="datetimeFigureOut">
              <a:rPr lang="en-US" smtClean="0"/>
              <a:t>26/06/12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D343-6FAA-AD46-8721-49EF30AC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EDF-DAB7-D74A-9BE1-9F0EA53845D0}" type="datetimeFigureOut">
              <a:rPr lang="en-US" smtClean="0"/>
              <a:t>26/06/12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D343-6FAA-AD46-8721-49EF30AC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0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EDF-DAB7-D74A-9BE1-9F0EA53845D0}" type="datetimeFigureOut">
              <a:rPr lang="en-US" smtClean="0"/>
              <a:t>26/06/12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D343-6FAA-AD46-8721-49EF30AC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EDF-DAB7-D74A-9BE1-9F0EA53845D0}" type="datetimeFigureOut">
              <a:rPr lang="en-US" smtClean="0"/>
              <a:t>26/06/12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D343-6FAA-AD46-8721-49EF30AC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82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48EDF-DAB7-D74A-9BE1-9F0EA53845D0}" type="datetimeFigureOut">
              <a:rPr lang="en-US" smtClean="0"/>
              <a:t>26/06/12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FD343-6FAA-AD46-8721-49EF30AC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1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Internet Futures</a:t>
            </a:r>
            <a:endParaRPr lang="en-US" dirty="0"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272437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9" y="0"/>
            <a:ext cx="9543637" cy="71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26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31" y="-1031441"/>
            <a:ext cx="9585158" cy="9679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6731" y="168806"/>
            <a:ext cx="4959685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The Internet is now anywhere and everywhere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0812" y="6232533"/>
            <a:ext cx="576981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Its trivial, commonplace and blends into all our activities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0315" y="1203158"/>
            <a:ext cx="2258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r</a:t>
            </a:r>
            <a:r>
              <a:rPr lang="en-US" dirty="0" smtClean="0">
                <a:latin typeface="AhnbergHand"/>
                <a:cs typeface="AhnbergHand"/>
              </a:rPr>
              <a:t>adio connectivity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2644" y="4817979"/>
            <a:ext cx="1819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nbergHand"/>
                <a:cs typeface="AhnbergHand"/>
              </a:rPr>
              <a:t>b</a:t>
            </a:r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attery power</a:t>
            </a:r>
            <a:endParaRPr lang="en-US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7706" y="3606799"/>
            <a:ext cx="1418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h</a:t>
            </a:r>
            <a:r>
              <a:rPr lang="en-US" dirty="0" smtClean="0">
                <a:latin typeface="AhnbergHand"/>
                <a:cs typeface="AhnbergHand"/>
              </a:rPr>
              <a:t>and sized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6534" y="2551393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Thumb</a:t>
            </a:r>
          </a:p>
          <a:p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operated</a:t>
            </a:r>
            <a:endParaRPr lang="en-US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64203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00" y="-1994693"/>
            <a:ext cx="9986211" cy="101422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Powderfinger Type"/>
                <a:cs typeface="Powderfinger Type"/>
              </a:rPr>
              <a:t>Counting Users...</a:t>
            </a:r>
            <a:endParaRPr lang="en-US" dirty="0">
              <a:solidFill>
                <a:srgbClr val="FFFFFF"/>
              </a:solidFill>
              <a:latin typeface="Powderfinger Type"/>
              <a:cs typeface="Powderfinger Type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7810550"/>
              </p:ext>
            </p:extLst>
          </p:nvPr>
        </p:nvGraphicFramePr>
        <p:xfrm>
          <a:off x="1187450" y="2787650"/>
          <a:ext cx="6769100" cy="379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86078" y="6261784"/>
            <a:ext cx="34497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www.itu.int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/ITU-D/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ict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/statistics/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 rot="21032447">
            <a:off x="95760" y="14472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There are </a:t>
            </a: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2.5 </a:t>
            </a: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billion Internet users today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159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6746" y="0"/>
            <a:ext cx="1034479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Powderfinger Type"/>
                <a:cs typeface="Powderfinger Type"/>
              </a:rPr>
              <a:t>Counting Users...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890612"/>
              </p:ext>
            </p:extLst>
          </p:nvPr>
        </p:nvGraphicFramePr>
        <p:xfrm>
          <a:off x="1155700" y="2876550"/>
          <a:ext cx="6832600" cy="379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2"/>
          <p:cNvSpPr>
            <a:spLocks/>
          </p:cNvSpPr>
          <p:nvPr/>
        </p:nvSpPr>
        <p:spPr bwMode="auto">
          <a:xfrm rot="21032447">
            <a:off x="95760" y="14472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There are 2 billion Internet users today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 rot="21032447">
            <a:off x="2296142" y="12821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And 5 billion mobile phone users!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1678" y="6185584"/>
            <a:ext cx="34497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www.itu.int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/ITU-D/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ict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/statistics/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288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2059" y="0"/>
            <a:ext cx="10457633" cy="69649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Powderfinger Type"/>
                <a:cs typeface="Powderfinger Type"/>
              </a:rPr>
              <a:t>Counting Users...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6067351"/>
              </p:ext>
            </p:extLst>
          </p:nvPr>
        </p:nvGraphicFramePr>
        <p:xfrm>
          <a:off x="933450" y="2774950"/>
          <a:ext cx="6769100" cy="382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2"/>
          <p:cNvSpPr>
            <a:spLocks/>
          </p:cNvSpPr>
          <p:nvPr/>
        </p:nvSpPr>
        <p:spPr bwMode="auto">
          <a:xfrm rot="21032447">
            <a:off x="95760" y="14472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There are 2 billion Internet users today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 rot="21032447">
            <a:off x="2296142" y="12821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And 5 billion mobile phones!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 rot="21032447">
            <a:off x="3591542" y="14345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And </a:t>
            </a: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75</a:t>
            </a: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0 </a:t>
            </a: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million mobile Internet users!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40500" y="6451600"/>
            <a:ext cx="2230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</a:rPr>
              <a:t>Source: Generator Research</a:t>
            </a:r>
            <a:endParaRPr lang="en-US" sz="1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97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06-26 at 6.40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72" y="1164162"/>
            <a:ext cx="6629400" cy="261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Tomorrow’s Users and Usage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42184" y="1164162"/>
            <a:ext cx="6484688" cy="26162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2-06-26 at 5.08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7" y="1731048"/>
            <a:ext cx="5793325" cy="4466154"/>
          </a:xfrm>
          <a:prstGeom prst="rect">
            <a:avLst/>
          </a:prstGeom>
        </p:spPr>
      </p:pic>
      <p:pic>
        <p:nvPicPr>
          <p:cNvPr id="5" name="Picture 4" descr="Screen Shot 2012-06-26 at 6.36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12" y="4914828"/>
            <a:ext cx="5176088" cy="193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80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367" y="1143000"/>
            <a:ext cx="42926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696104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latin typeface="AhnbergHand"/>
                <a:cs typeface="AhnbergHand"/>
              </a:rPr>
              <a:t>Where to from here?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789138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4656" y="-139443"/>
            <a:ext cx="50292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5 Years </a:t>
            </a:r>
            <a:r>
              <a:rPr lang="en-US" dirty="0">
                <a:latin typeface="Powderfinger Type"/>
                <a:cs typeface="Powderfinger Type"/>
              </a:rPr>
              <a:t>O</a:t>
            </a:r>
            <a:r>
              <a:rPr lang="en-US" dirty="0" smtClean="0">
                <a:latin typeface="Powderfinger Type"/>
                <a:cs typeface="Powderfinger Type"/>
              </a:rPr>
              <a:t>ut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367" y="1143000"/>
            <a:ext cx="4292600" cy="57150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511166" y="4094104"/>
            <a:ext cx="171243" cy="609226"/>
          </a:xfrm>
          <a:custGeom>
            <a:avLst/>
            <a:gdLst>
              <a:gd name="connsiteX0" fmla="*/ 10034 w 171243"/>
              <a:gd name="connsiteY0" fmla="*/ 105363 h 609226"/>
              <a:gd name="connsiteX1" fmla="*/ 10034 w 171243"/>
              <a:gd name="connsiteY1" fmla="*/ 342429 h 609226"/>
              <a:gd name="connsiteX2" fmla="*/ 10034 w 171243"/>
              <a:gd name="connsiteY2" fmla="*/ 579496 h 609226"/>
              <a:gd name="connsiteX3" fmla="*/ 145501 w 171243"/>
              <a:gd name="connsiteY3" fmla="*/ 545629 h 609226"/>
              <a:gd name="connsiteX4" fmla="*/ 162434 w 171243"/>
              <a:gd name="connsiteY4" fmla="*/ 37629 h 609226"/>
              <a:gd name="connsiteX5" fmla="*/ 43901 w 171243"/>
              <a:gd name="connsiteY5" fmla="*/ 37629 h 60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3" h="609226">
                <a:moveTo>
                  <a:pt x="10034" y="105363"/>
                </a:moveTo>
                <a:lnTo>
                  <a:pt x="10034" y="342429"/>
                </a:lnTo>
                <a:cubicBezTo>
                  <a:pt x="10034" y="421451"/>
                  <a:pt x="-12544" y="545629"/>
                  <a:pt x="10034" y="579496"/>
                </a:cubicBezTo>
                <a:cubicBezTo>
                  <a:pt x="32612" y="613363"/>
                  <a:pt x="120101" y="635940"/>
                  <a:pt x="145501" y="545629"/>
                </a:cubicBezTo>
                <a:cubicBezTo>
                  <a:pt x="170901" y="455318"/>
                  <a:pt x="179367" y="122296"/>
                  <a:pt x="162434" y="37629"/>
                </a:cubicBezTo>
                <a:cubicBezTo>
                  <a:pt x="145501" y="-47038"/>
                  <a:pt x="43901" y="37629"/>
                  <a:pt x="43901" y="37629"/>
                </a:cubicBezTo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44325" y="3808398"/>
            <a:ext cx="800219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hnbergHand"/>
                <a:cs typeface="AhnbergHand"/>
              </a:rPr>
              <a:t>2017</a:t>
            </a:r>
            <a:endParaRPr lang="en-US" b="1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376878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69" y="274638"/>
            <a:ext cx="8793335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It’s a mobile world!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72905" cy="4525963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sz="3500" b="1" dirty="0" smtClean="0"/>
              <a:t>2011: 270 million mobile units shipped 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b="1" dirty="0" smtClean="0"/>
              <a:t>Factors:</a:t>
            </a:r>
          </a:p>
          <a:p>
            <a:pPr lvl="2"/>
            <a:r>
              <a:rPr lang="en-US" b="1" dirty="0" smtClean="0"/>
              <a:t>Production volumes are bringing down component unit cost</a:t>
            </a:r>
          </a:p>
          <a:p>
            <a:pPr lvl="2"/>
            <a:r>
              <a:rPr lang="en-US" b="1" dirty="0" smtClean="0"/>
              <a:t>Android is bringing down software unit cost</a:t>
            </a:r>
          </a:p>
          <a:p>
            <a:pPr lvl="2"/>
            <a:r>
              <a:rPr lang="en-US" b="1" dirty="0" smtClean="0"/>
              <a:t>No need for new content - leverage off the the existing web universe of content</a:t>
            </a:r>
          </a:p>
          <a:p>
            <a:pPr lvl="2"/>
            <a:r>
              <a:rPr lang="en-US" b="1" dirty="0" smtClean="0"/>
              <a:t>Shift away from the desktop and the laptop by the production industry seeking new markets for their production capability</a:t>
            </a:r>
          </a:p>
          <a:p>
            <a:pPr lvl="2"/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734046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1968500"/>
            <a:ext cx="2921000" cy="292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Apple’s Numbers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41053" y="1968500"/>
            <a:ext cx="3515894" cy="292100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</a:t>
            </a:r>
            <a:r>
              <a:rPr lang="en-US" dirty="0" smtClean="0"/>
              <a:t>Phones:</a:t>
            </a:r>
          </a:p>
          <a:p>
            <a:r>
              <a:rPr lang="en-US" dirty="0" smtClean="0"/>
              <a:t>Q3 2010 : Apple shipped  8.4M iPhones</a:t>
            </a:r>
          </a:p>
          <a:p>
            <a:r>
              <a:rPr lang="en-US" dirty="0" smtClean="0"/>
              <a:t>Q3 2011 : Apple shipped 20.3M iPhones</a:t>
            </a:r>
          </a:p>
          <a:p>
            <a:pPr lvl="1"/>
            <a:r>
              <a:rPr lang="en-US" dirty="0" smtClean="0"/>
              <a:t>Added 42 carriers and 15 countries in the quarter!</a:t>
            </a:r>
          </a:p>
          <a:p>
            <a:pPr marL="0" indent="0">
              <a:buNone/>
            </a:pPr>
            <a:r>
              <a:rPr lang="en-US" dirty="0" err="1" smtClean="0"/>
              <a:t>iPads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/>
              <a:t>Q3 2010 : Apple shipped  </a:t>
            </a:r>
            <a:r>
              <a:rPr lang="en-US" dirty="0" smtClean="0"/>
              <a:t>3.3M </a:t>
            </a:r>
            <a:r>
              <a:rPr lang="en-US" dirty="0" err="1" smtClean="0"/>
              <a:t>iPads</a:t>
            </a:r>
            <a:endParaRPr lang="en-US" dirty="0"/>
          </a:p>
          <a:p>
            <a:r>
              <a:rPr lang="en-US" dirty="0" smtClean="0"/>
              <a:t>Q3 </a:t>
            </a:r>
            <a:r>
              <a:rPr lang="en-US" dirty="0"/>
              <a:t>2011 : Apple shipped </a:t>
            </a:r>
            <a:r>
              <a:rPr lang="en-US" dirty="0" smtClean="0"/>
              <a:t>9.2M </a:t>
            </a:r>
            <a:r>
              <a:rPr lang="en-US" dirty="0" err="1" smtClean="0"/>
              <a:t>iPads</a:t>
            </a:r>
            <a:endParaRPr lang="en-US" dirty="0"/>
          </a:p>
          <a:p>
            <a:pPr lvl="1"/>
            <a:r>
              <a:rPr lang="en-US" dirty="0" smtClean="0"/>
              <a:t>“every </a:t>
            </a:r>
            <a:r>
              <a:rPr lang="en-US" dirty="0" err="1" smtClean="0"/>
              <a:t>iPad</a:t>
            </a:r>
            <a:r>
              <a:rPr lang="en-US" dirty="0" smtClean="0"/>
              <a:t> we could make has been sold”</a:t>
            </a:r>
          </a:p>
          <a:p>
            <a:pPr marL="0" indent="0">
              <a:buNone/>
            </a:pPr>
            <a:r>
              <a:rPr lang="en-US" dirty="0" smtClean="0"/>
              <a:t>Q3 2011 profit: $US 7.3B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83948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Internet Futures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212394">
            <a:off x="2539807" y="3923326"/>
            <a:ext cx="5838333" cy="1752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hnbergHand"/>
                <a:cs typeface="AhnbergHand"/>
              </a:rPr>
              <a:t>A personal glimpse into a future of the Internet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2777" y="583845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hnbergHand"/>
                <a:cs typeface="AhnbergHand"/>
              </a:rPr>
              <a:t>Geoff Huston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hnbergHand"/>
                <a:cs typeface="AhnbergHand"/>
              </a:rPr>
              <a:t>APNIC</a:t>
            </a:r>
            <a:endParaRPr lang="en-US" dirty="0">
              <a:solidFill>
                <a:schemeClr val="bg1">
                  <a:lumMod val="75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4686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1968500"/>
            <a:ext cx="2921000" cy="2921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41053" y="1968500"/>
            <a:ext cx="3515894" cy="292100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Apple’s Numbers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</a:t>
            </a:r>
            <a:r>
              <a:rPr lang="en-US" dirty="0" smtClean="0"/>
              <a:t>Phones:</a:t>
            </a:r>
          </a:p>
          <a:p>
            <a:r>
              <a:rPr lang="en-US" dirty="0" smtClean="0"/>
              <a:t>Q3 2010 : Apple shipped  8.4M iPhones</a:t>
            </a:r>
          </a:p>
          <a:p>
            <a:r>
              <a:rPr lang="en-US" dirty="0" smtClean="0"/>
              <a:t>Q3 2011 : Apple shipped 20.3M iPhones</a:t>
            </a:r>
          </a:p>
          <a:p>
            <a:pPr lvl="1"/>
            <a:r>
              <a:rPr lang="en-US" dirty="0" smtClean="0"/>
              <a:t>Added 42 carriers and 15 countries in the quarter!</a:t>
            </a:r>
          </a:p>
          <a:p>
            <a:pPr marL="0" indent="0">
              <a:buNone/>
            </a:pPr>
            <a:r>
              <a:rPr lang="en-US" dirty="0" err="1" smtClean="0"/>
              <a:t>iPads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/>
              <a:t>Q3 2010 : Apple shipped  </a:t>
            </a:r>
            <a:r>
              <a:rPr lang="en-US" dirty="0" smtClean="0"/>
              <a:t>3.3M </a:t>
            </a:r>
            <a:r>
              <a:rPr lang="en-US" dirty="0" err="1" smtClean="0"/>
              <a:t>iPads</a:t>
            </a:r>
            <a:endParaRPr lang="en-US" dirty="0"/>
          </a:p>
          <a:p>
            <a:r>
              <a:rPr lang="en-US" dirty="0" smtClean="0"/>
              <a:t>Q3 </a:t>
            </a:r>
            <a:r>
              <a:rPr lang="en-US" dirty="0"/>
              <a:t>2011 : Apple shipped </a:t>
            </a:r>
            <a:r>
              <a:rPr lang="en-US" dirty="0" smtClean="0"/>
              <a:t>9.2M </a:t>
            </a:r>
            <a:r>
              <a:rPr lang="en-US" dirty="0" err="1" smtClean="0"/>
              <a:t>iPads</a:t>
            </a:r>
            <a:endParaRPr lang="en-US" dirty="0"/>
          </a:p>
          <a:p>
            <a:pPr lvl="1"/>
            <a:r>
              <a:rPr lang="en-US" dirty="0" smtClean="0"/>
              <a:t>“every </a:t>
            </a:r>
            <a:r>
              <a:rPr lang="en-US" dirty="0" err="1" smtClean="0"/>
              <a:t>iPad</a:t>
            </a:r>
            <a:r>
              <a:rPr lang="en-US" dirty="0" smtClean="0"/>
              <a:t> we could make has been sold”</a:t>
            </a:r>
          </a:p>
          <a:p>
            <a:pPr marL="0" indent="0">
              <a:buNone/>
            </a:pPr>
            <a:r>
              <a:rPr lang="en-US" dirty="0" smtClean="0"/>
              <a:t>Q3 2011 profit: $US 7.3B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aa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723">
            <a:off x="377757" y="513755"/>
            <a:ext cx="3110880" cy="5270500"/>
          </a:xfrm>
          <a:prstGeom prst="rect">
            <a:avLst/>
          </a:prstGeom>
        </p:spPr>
      </p:pic>
      <p:sp>
        <p:nvSpPr>
          <p:cNvPr id="5" name="Rectangle 2"/>
          <p:cNvSpPr>
            <a:spLocks/>
          </p:cNvSpPr>
          <p:nvPr/>
        </p:nvSpPr>
        <p:spPr bwMode="auto">
          <a:xfrm rot="21032447">
            <a:off x="4884328" y="5058902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And Q4 2011 was even bigger!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645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1968500"/>
            <a:ext cx="2921000" cy="2921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41053" y="1968500"/>
            <a:ext cx="3515894" cy="292100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Apple’s Numbers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</a:t>
            </a:r>
            <a:r>
              <a:rPr lang="en-US" dirty="0" smtClean="0"/>
              <a:t>Phones:</a:t>
            </a:r>
          </a:p>
          <a:p>
            <a:r>
              <a:rPr lang="en-US" dirty="0" smtClean="0"/>
              <a:t>Q3 2010 : Apple shipped  8.4M iPhones</a:t>
            </a:r>
          </a:p>
          <a:p>
            <a:r>
              <a:rPr lang="en-US" dirty="0" smtClean="0"/>
              <a:t>Q3 2011 : Apple shipped 20.3M iPhones</a:t>
            </a:r>
          </a:p>
          <a:p>
            <a:pPr lvl="1"/>
            <a:r>
              <a:rPr lang="en-US" dirty="0" smtClean="0"/>
              <a:t>Added 42 carriers and 15 countries in the quarter!</a:t>
            </a:r>
          </a:p>
          <a:p>
            <a:pPr marL="0" indent="0">
              <a:buNone/>
            </a:pPr>
            <a:r>
              <a:rPr lang="en-US" dirty="0" err="1" smtClean="0"/>
              <a:t>iPads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/>
              <a:t>Q3 2010 : Apple shipped  </a:t>
            </a:r>
            <a:r>
              <a:rPr lang="en-US" dirty="0" smtClean="0"/>
              <a:t>3.3M </a:t>
            </a:r>
            <a:r>
              <a:rPr lang="en-US" dirty="0" err="1" smtClean="0"/>
              <a:t>iPads</a:t>
            </a:r>
            <a:endParaRPr lang="en-US" dirty="0"/>
          </a:p>
          <a:p>
            <a:r>
              <a:rPr lang="en-US" dirty="0" smtClean="0"/>
              <a:t>Q3 </a:t>
            </a:r>
            <a:r>
              <a:rPr lang="en-US" dirty="0"/>
              <a:t>2011 : Apple shipped </a:t>
            </a:r>
            <a:r>
              <a:rPr lang="en-US" dirty="0" smtClean="0"/>
              <a:t>9.2M </a:t>
            </a:r>
            <a:r>
              <a:rPr lang="en-US" dirty="0" err="1" smtClean="0"/>
              <a:t>iPads</a:t>
            </a:r>
            <a:endParaRPr lang="en-US" dirty="0"/>
          </a:p>
          <a:p>
            <a:pPr lvl="1"/>
            <a:r>
              <a:rPr lang="en-US" dirty="0" smtClean="0"/>
              <a:t>“every </a:t>
            </a:r>
            <a:r>
              <a:rPr lang="en-US" dirty="0" err="1" smtClean="0"/>
              <a:t>iPad</a:t>
            </a:r>
            <a:r>
              <a:rPr lang="en-US" dirty="0" smtClean="0"/>
              <a:t> we could make has been sold”</a:t>
            </a:r>
          </a:p>
          <a:p>
            <a:pPr marL="0" indent="0">
              <a:buNone/>
            </a:pPr>
            <a:r>
              <a:rPr lang="en-US" dirty="0" smtClean="0"/>
              <a:t>Q3 2011 profit: $US 7.3B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aa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723">
            <a:off x="377757" y="513755"/>
            <a:ext cx="3110880" cy="5270500"/>
          </a:xfrm>
          <a:prstGeom prst="rect">
            <a:avLst/>
          </a:prstGeom>
        </p:spPr>
      </p:pic>
      <p:sp>
        <p:nvSpPr>
          <p:cNvPr id="5" name="Rectangle 2"/>
          <p:cNvSpPr>
            <a:spLocks/>
          </p:cNvSpPr>
          <p:nvPr/>
        </p:nvSpPr>
        <p:spPr bwMode="auto">
          <a:xfrm rot="21032447">
            <a:off x="4884328" y="5058902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And Q4 2011 was even bigger!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947" y="1600200"/>
            <a:ext cx="2223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hnbergHand"/>
                <a:cs typeface="AhnbergHand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AhnbergHand"/>
                <a:cs typeface="AhnbergHand"/>
              </a:rPr>
              <a:t>7M iPhones</a:t>
            </a:r>
            <a:endParaRPr lang="en-US" sz="2400" b="1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839368" y="2125579"/>
            <a:ext cx="781761" cy="935789"/>
          </a:xfrm>
          <a:custGeom>
            <a:avLst/>
            <a:gdLst>
              <a:gd name="connsiteX0" fmla="*/ 0 w 781761"/>
              <a:gd name="connsiteY0" fmla="*/ 935789 h 935789"/>
              <a:gd name="connsiteX1" fmla="*/ 441158 w 781761"/>
              <a:gd name="connsiteY1" fmla="*/ 494632 h 935789"/>
              <a:gd name="connsiteX2" fmla="*/ 762000 w 781761"/>
              <a:gd name="connsiteY2" fmla="*/ 120316 h 935789"/>
              <a:gd name="connsiteX3" fmla="*/ 748632 w 781761"/>
              <a:gd name="connsiteY3" fmla="*/ 0 h 93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761" h="935789">
                <a:moveTo>
                  <a:pt x="0" y="935789"/>
                </a:moveTo>
                <a:cubicBezTo>
                  <a:pt x="157079" y="783166"/>
                  <a:pt x="314158" y="630544"/>
                  <a:pt x="441158" y="494632"/>
                </a:cubicBezTo>
                <a:cubicBezTo>
                  <a:pt x="568158" y="358720"/>
                  <a:pt x="710754" y="202755"/>
                  <a:pt x="762000" y="120316"/>
                </a:cubicBezTo>
                <a:cubicBezTo>
                  <a:pt x="813246" y="37877"/>
                  <a:pt x="748632" y="0"/>
                  <a:pt x="748632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788568" y="3989137"/>
            <a:ext cx="781761" cy="935789"/>
          </a:xfrm>
          <a:custGeom>
            <a:avLst/>
            <a:gdLst>
              <a:gd name="connsiteX0" fmla="*/ 0 w 781761"/>
              <a:gd name="connsiteY0" fmla="*/ 935789 h 935789"/>
              <a:gd name="connsiteX1" fmla="*/ 441158 w 781761"/>
              <a:gd name="connsiteY1" fmla="*/ 494632 h 935789"/>
              <a:gd name="connsiteX2" fmla="*/ 762000 w 781761"/>
              <a:gd name="connsiteY2" fmla="*/ 120316 h 935789"/>
              <a:gd name="connsiteX3" fmla="*/ 748632 w 781761"/>
              <a:gd name="connsiteY3" fmla="*/ 0 h 93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761" h="935789">
                <a:moveTo>
                  <a:pt x="0" y="935789"/>
                </a:moveTo>
                <a:cubicBezTo>
                  <a:pt x="157079" y="783166"/>
                  <a:pt x="314158" y="630544"/>
                  <a:pt x="441158" y="494632"/>
                </a:cubicBezTo>
                <a:cubicBezTo>
                  <a:pt x="568158" y="358720"/>
                  <a:pt x="710754" y="202755"/>
                  <a:pt x="762000" y="120316"/>
                </a:cubicBezTo>
                <a:cubicBezTo>
                  <a:pt x="813246" y="37877"/>
                  <a:pt x="748632" y="0"/>
                  <a:pt x="748632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39368" y="3527472"/>
            <a:ext cx="178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hnbergHand"/>
                <a:cs typeface="AhnbergHand"/>
              </a:rPr>
              <a:t>15M </a:t>
            </a:r>
            <a:r>
              <a:rPr lang="en-US" sz="2400" b="1" dirty="0" err="1" smtClean="0">
                <a:solidFill>
                  <a:srgbClr val="FF0000"/>
                </a:solidFill>
                <a:latin typeface="AhnbergHand"/>
                <a:cs typeface="AhnbergHand"/>
              </a:rPr>
              <a:t>iPads</a:t>
            </a:r>
            <a:endParaRPr lang="en-US" sz="2400" b="1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654921" y="5440952"/>
            <a:ext cx="596232" cy="524795"/>
          </a:xfrm>
          <a:custGeom>
            <a:avLst/>
            <a:gdLst>
              <a:gd name="connsiteX0" fmla="*/ 0 w 781761"/>
              <a:gd name="connsiteY0" fmla="*/ 935789 h 935789"/>
              <a:gd name="connsiteX1" fmla="*/ 441158 w 781761"/>
              <a:gd name="connsiteY1" fmla="*/ 494632 h 935789"/>
              <a:gd name="connsiteX2" fmla="*/ 762000 w 781761"/>
              <a:gd name="connsiteY2" fmla="*/ 120316 h 935789"/>
              <a:gd name="connsiteX3" fmla="*/ 748632 w 781761"/>
              <a:gd name="connsiteY3" fmla="*/ 0 h 93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761" h="935789">
                <a:moveTo>
                  <a:pt x="0" y="935789"/>
                </a:moveTo>
                <a:cubicBezTo>
                  <a:pt x="157079" y="783166"/>
                  <a:pt x="314158" y="630544"/>
                  <a:pt x="441158" y="494632"/>
                </a:cubicBezTo>
                <a:cubicBezTo>
                  <a:pt x="568158" y="358720"/>
                  <a:pt x="710754" y="202755"/>
                  <a:pt x="762000" y="120316"/>
                </a:cubicBezTo>
                <a:cubicBezTo>
                  <a:pt x="813246" y="37877"/>
                  <a:pt x="748632" y="0"/>
                  <a:pt x="748632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14321" y="6202953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hnbergHand"/>
                <a:cs typeface="AhnbergHand"/>
              </a:rPr>
              <a:t>$13.1B profit!</a:t>
            </a:r>
            <a:endParaRPr lang="en-US" sz="2000" b="1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668928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nbergHand"/>
                <a:cs typeface="AhnbergHand"/>
              </a:rPr>
              <a:t>Coping with Demand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41" y="1280271"/>
            <a:ext cx="8333876" cy="5089740"/>
          </a:xfrm>
          <a:prstGeom prst="rect">
            <a:avLst/>
          </a:prstGeom>
        </p:spPr>
      </p:pic>
      <p:sp>
        <p:nvSpPr>
          <p:cNvPr id="6" name="Rectangle 2"/>
          <p:cNvSpPr>
            <a:spLocks/>
          </p:cNvSpPr>
          <p:nvPr/>
        </p:nvSpPr>
        <p:spPr bwMode="auto">
          <a:xfrm rot="20573701">
            <a:off x="1224168" y="2298200"/>
            <a:ext cx="3344709" cy="188198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Global IPv4 supply shortfall is predicted to reach 800m addresses by 2014</a:t>
            </a:r>
          </a:p>
        </p:txBody>
      </p:sp>
    </p:spTree>
    <p:extLst>
      <p:ext uri="{BB962C8B-B14F-4D97-AF65-F5344CB8AC3E}">
        <p14:creationId xmlns:p14="http://schemas.microsoft.com/office/powerpoint/2010/main" val="3084993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4748" y="245305"/>
            <a:ext cx="7336955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hnbergHand"/>
                <a:cs typeface="AhnbergHand"/>
              </a:rPr>
              <a:t>Coping with IPv4 Address Exhaustion</a:t>
            </a:r>
            <a:endParaRPr lang="en-US" sz="2800" dirty="0">
              <a:latin typeface="AhnbergHand"/>
              <a:cs typeface="AhnbergHan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24" y="1026088"/>
            <a:ext cx="7951095" cy="565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94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4748" y="245305"/>
            <a:ext cx="7336955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hnbergHand"/>
                <a:cs typeface="AhnbergHand"/>
              </a:rPr>
              <a:t>Coping with IPv4 Address Exhaustion</a:t>
            </a:r>
            <a:endParaRPr lang="en-US" sz="2800" dirty="0">
              <a:latin typeface="AhnbergHand"/>
              <a:cs typeface="AhnbergHan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24" y="1026088"/>
            <a:ext cx="7951095" cy="5654112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7881680" y="6137592"/>
            <a:ext cx="1104900" cy="25400"/>
          </a:xfrm>
          <a:custGeom>
            <a:avLst/>
            <a:gdLst>
              <a:gd name="connsiteX0" fmla="*/ 0 w 1104900"/>
              <a:gd name="connsiteY0" fmla="*/ 0 h 25400"/>
              <a:gd name="connsiteX1" fmla="*/ 800100 w 1104900"/>
              <a:gd name="connsiteY1" fmla="*/ 0 h 25400"/>
              <a:gd name="connsiteX2" fmla="*/ 1104900 w 1104900"/>
              <a:gd name="connsiteY2" fmla="*/ 2540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900" h="25400">
                <a:moveTo>
                  <a:pt x="0" y="0"/>
                </a:moveTo>
                <a:lnTo>
                  <a:pt x="800100" y="0"/>
                </a:lnTo>
                <a:cubicBezTo>
                  <a:pt x="984250" y="4233"/>
                  <a:pt x="1104900" y="25400"/>
                  <a:pt x="1104900" y="2540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8850046" y="6203816"/>
            <a:ext cx="185217" cy="254451"/>
          </a:xfrm>
          <a:custGeom>
            <a:avLst/>
            <a:gdLst>
              <a:gd name="connsiteX0" fmla="*/ 127009 w 185217"/>
              <a:gd name="connsiteY0" fmla="*/ 254451 h 254451"/>
              <a:gd name="connsiteX1" fmla="*/ 100551 w 185217"/>
              <a:gd name="connsiteY1" fmla="*/ 74534 h 254451"/>
              <a:gd name="connsiteX2" fmla="*/ 95259 w 185217"/>
              <a:gd name="connsiteY2" fmla="*/ 5743 h 254451"/>
              <a:gd name="connsiteX3" fmla="*/ 9 w 185217"/>
              <a:gd name="connsiteY3" fmla="*/ 79826 h 254451"/>
              <a:gd name="connsiteX4" fmla="*/ 89967 w 185217"/>
              <a:gd name="connsiteY4" fmla="*/ 451 h 254451"/>
              <a:gd name="connsiteX5" fmla="*/ 185217 w 185217"/>
              <a:gd name="connsiteY5" fmla="*/ 53368 h 25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217" h="254451">
                <a:moveTo>
                  <a:pt x="127009" y="254451"/>
                </a:moveTo>
                <a:cubicBezTo>
                  <a:pt x="116426" y="185218"/>
                  <a:pt x="105843" y="115985"/>
                  <a:pt x="100551" y="74534"/>
                </a:cubicBezTo>
                <a:cubicBezTo>
                  <a:pt x="95259" y="33083"/>
                  <a:pt x="112016" y="4861"/>
                  <a:pt x="95259" y="5743"/>
                </a:cubicBezTo>
                <a:cubicBezTo>
                  <a:pt x="78502" y="6625"/>
                  <a:pt x="891" y="80708"/>
                  <a:pt x="9" y="79826"/>
                </a:cubicBezTo>
                <a:cubicBezTo>
                  <a:pt x="-873" y="78944"/>
                  <a:pt x="59099" y="4861"/>
                  <a:pt x="89967" y="451"/>
                </a:cubicBezTo>
                <a:cubicBezTo>
                  <a:pt x="120835" y="-3959"/>
                  <a:pt x="153026" y="24704"/>
                  <a:pt x="185217" y="53368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0610610">
            <a:off x="4898438" y="3868524"/>
            <a:ext cx="4147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Hopefully, we’ve figured out this</a:t>
            </a:r>
          </a:p>
          <a:p>
            <a:r>
              <a:rPr lang="en-US" dirty="0">
                <a:latin typeface="AhnbergHand"/>
                <a:cs typeface="AhnbergHand"/>
              </a:rPr>
              <a:t>t</a:t>
            </a:r>
            <a:r>
              <a:rPr lang="en-US" dirty="0" smtClean="0">
                <a:latin typeface="AhnbergHand"/>
                <a:cs typeface="AhnbergHand"/>
              </a:rPr>
              <a:t>ransition to IPv6 by 2017!!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382147" y="4410392"/>
            <a:ext cx="1659466" cy="1627807"/>
          </a:xfrm>
          <a:custGeom>
            <a:avLst/>
            <a:gdLst>
              <a:gd name="connsiteX0" fmla="*/ 0 w 1659466"/>
              <a:gd name="connsiteY0" fmla="*/ 0 h 1627807"/>
              <a:gd name="connsiteX1" fmla="*/ 914400 w 1659466"/>
              <a:gd name="connsiteY1" fmla="*/ 677333 h 1627807"/>
              <a:gd name="connsiteX2" fmla="*/ 1354666 w 1659466"/>
              <a:gd name="connsiteY2" fmla="*/ 1100667 h 1627807"/>
              <a:gd name="connsiteX3" fmla="*/ 1574800 w 1659466"/>
              <a:gd name="connsiteY3" fmla="*/ 1608667 h 1627807"/>
              <a:gd name="connsiteX4" fmla="*/ 1659466 w 1659466"/>
              <a:gd name="connsiteY4" fmla="*/ 1354667 h 1627807"/>
              <a:gd name="connsiteX5" fmla="*/ 1574800 w 1659466"/>
              <a:gd name="connsiteY5" fmla="*/ 1625600 h 1627807"/>
              <a:gd name="connsiteX6" fmla="*/ 1337733 w 1659466"/>
              <a:gd name="connsiteY6" fmla="*/ 1490133 h 162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9466" h="1627807">
                <a:moveTo>
                  <a:pt x="0" y="0"/>
                </a:moveTo>
                <a:cubicBezTo>
                  <a:pt x="344311" y="246944"/>
                  <a:pt x="688622" y="493889"/>
                  <a:pt x="914400" y="677333"/>
                </a:cubicBezTo>
                <a:cubicBezTo>
                  <a:pt x="1140178" y="860777"/>
                  <a:pt x="1244599" y="945445"/>
                  <a:pt x="1354666" y="1100667"/>
                </a:cubicBezTo>
                <a:cubicBezTo>
                  <a:pt x="1464733" y="1255889"/>
                  <a:pt x="1524000" y="1566334"/>
                  <a:pt x="1574800" y="1608667"/>
                </a:cubicBezTo>
                <a:cubicBezTo>
                  <a:pt x="1625600" y="1651000"/>
                  <a:pt x="1659466" y="1351845"/>
                  <a:pt x="1659466" y="1354667"/>
                </a:cubicBezTo>
                <a:cubicBezTo>
                  <a:pt x="1659466" y="1357489"/>
                  <a:pt x="1628422" y="1603022"/>
                  <a:pt x="1574800" y="1625600"/>
                </a:cubicBezTo>
                <a:cubicBezTo>
                  <a:pt x="1521178" y="1648178"/>
                  <a:pt x="1337733" y="1490133"/>
                  <a:pt x="1337733" y="14901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83600" y="6448548"/>
            <a:ext cx="790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2017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49607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nbergHand"/>
                <a:cs typeface="AhnbergHand"/>
              </a:rPr>
              <a:t>But we’re now High Risk!</a:t>
            </a:r>
            <a:endParaRPr lang="en-US" dirty="0">
              <a:latin typeface="AhnbergHand"/>
              <a:cs typeface="AhnbergHan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199" b="9199"/>
          <a:stretch>
            <a:fillRect/>
          </a:stretch>
        </p:blipFill>
        <p:spPr>
          <a:xfrm>
            <a:off x="163821" y="2115601"/>
            <a:ext cx="5315983" cy="2923586"/>
          </a:xfrm>
        </p:spPr>
      </p:pic>
      <p:sp>
        <p:nvSpPr>
          <p:cNvPr id="5" name="TextBox 4"/>
          <p:cNvSpPr txBox="1"/>
          <p:nvPr/>
        </p:nvSpPr>
        <p:spPr>
          <a:xfrm>
            <a:off x="91526" y="5152480"/>
            <a:ext cx="55945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cs typeface="AhnbergHand"/>
              </a:rPr>
              <a:t>The emergence of a market in IPv4 addresses is now a certainty. </a:t>
            </a:r>
          </a:p>
          <a:p>
            <a:endParaRPr lang="en-US" sz="2000" b="1" dirty="0">
              <a:cs typeface="AhnbergHand"/>
            </a:endParaRPr>
          </a:p>
          <a:p>
            <a:r>
              <a:rPr lang="en-US" sz="2000" b="1" dirty="0" smtClean="0">
                <a:cs typeface="AhnbergHand"/>
              </a:rPr>
              <a:t>But the outcomes of this market are by no means assured...</a:t>
            </a:r>
          </a:p>
        </p:txBody>
      </p:sp>
    </p:spTree>
    <p:extLst>
      <p:ext uri="{BB962C8B-B14F-4D97-AF65-F5344CB8AC3E}">
        <p14:creationId xmlns:p14="http://schemas.microsoft.com/office/powerpoint/2010/main" val="1826400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nbergHand"/>
                <a:cs typeface="AhnbergHand"/>
              </a:rPr>
              <a:t>But we’re now High Risk!</a:t>
            </a:r>
            <a:endParaRPr lang="en-US" dirty="0">
              <a:latin typeface="AhnbergHand"/>
              <a:cs typeface="AhnbergHan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199" b="9199"/>
          <a:stretch>
            <a:fillRect/>
          </a:stretch>
        </p:blipFill>
        <p:spPr>
          <a:xfrm>
            <a:off x="163821" y="2115601"/>
            <a:ext cx="5315983" cy="2923586"/>
          </a:xfrm>
        </p:spPr>
      </p:pic>
      <p:sp>
        <p:nvSpPr>
          <p:cNvPr id="5" name="TextBox 4"/>
          <p:cNvSpPr txBox="1"/>
          <p:nvPr/>
        </p:nvSpPr>
        <p:spPr>
          <a:xfrm>
            <a:off x="91526" y="5152480"/>
            <a:ext cx="55945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cs typeface="AhnbergHand"/>
              </a:rPr>
              <a:t>The emergence of a market in IPv4 addresses is now a certainty. </a:t>
            </a:r>
          </a:p>
          <a:p>
            <a:endParaRPr lang="en-US" sz="2000" b="1" dirty="0">
              <a:cs typeface="AhnbergHand"/>
            </a:endParaRPr>
          </a:p>
          <a:p>
            <a:r>
              <a:rPr lang="en-US" sz="2000" b="1" dirty="0" smtClean="0">
                <a:cs typeface="AhnbergHand"/>
              </a:rPr>
              <a:t>But the outcomes of this market are by no means assured...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83500" y="1292937"/>
            <a:ext cx="2874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the price goes too high then this will generate acute instability and potentially fragment the network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31948" y="3867369"/>
            <a:ext cx="287491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the price is highly volatile this will deter new investors in networked services and entrench the incumbent services and incumbent providers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811088">
            <a:off x="5571633" y="3386808"/>
            <a:ext cx="411867" cy="4805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20145433">
            <a:off x="5524811" y="2556634"/>
            <a:ext cx="411867" cy="4805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27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42" y="2033100"/>
            <a:ext cx="7382479" cy="418340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nbergHand"/>
                <a:cs typeface="AhnbergHand"/>
              </a:rPr>
              <a:t>In the next five years...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09600" y="511954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hnbergHand"/>
                <a:cs typeface="AhnbergHand"/>
              </a:rPr>
              <a:t>w</a:t>
            </a:r>
            <a:r>
              <a:rPr lang="en-US" dirty="0" smtClean="0">
                <a:latin typeface="AhnbergHand"/>
                <a:cs typeface="AhnbergHand"/>
              </a:rPr>
              <a:t>e have a choice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172598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42" y="2033100"/>
            <a:ext cx="7382479" cy="418340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nbergHand"/>
                <a:cs typeface="AhnbergHand"/>
              </a:rPr>
              <a:t>In the next five years...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2448" y="3978469"/>
            <a:ext cx="3450492" cy="1603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AhnbergHand"/>
                <a:cs typeface="AhnbergHand"/>
              </a:rPr>
              <a:t>Everything gets squashed into HTTP, IPv4 and CGNs</a:t>
            </a:r>
            <a:endParaRPr lang="en-US" sz="2400" dirty="0">
              <a:latin typeface="AhnbergHand"/>
              <a:cs typeface="AhnbergHand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69464" y="4016569"/>
            <a:ext cx="3450492" cy="1603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hnbergHand"/>
                <a:cs typeface="AhnbergHand"/>
              </a:rPr>
              <a:t>IPv6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4162083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34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And its not yet clear which path the Internet will take!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972717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A q</a:t>
            </a:r>
            <a:r>
              <a:rPr lang="en-US" baseline="0" dirty="0" smtClean="0">
                <a:latin typeface="Powderfinger Type"/>
                <a:cs typeface="Powderfinger Type"/>
              </a:rPr>
              <a:t>uick look back: </a:t>
            </a:r>
            <a:br>
              <a:rPr lang="en-US" baseline="0" dirty="0" smtClean="0">
                <a:latin typeface="Powderfinger Type"/>
                <a:cs typeface="Powderfinger Type"/>
              </a:rPr>
            </a:br>
            <a:r>
              <a:rPr lang="en-US" dirty="0">
                <a:latin typeface="Powderfinger Type"/>
                <a:cs typeface="Powderfinger Type"/>
              </a:rPr>
              <a:t> </a:t>
            </a:r>
            <a:r>
              <a:rPr lang="en-US" dirty="0" smtClean="0">
                <a:latin typeface="Powderfinger Type"/>
                <a:cs typeface="Powderfinger Type"/>
              </a:rPr>
              <a:t>20 years </a:t>
            </a:r>
            <a:r>
              <a:rPr lang="en-US" dirty="0" smtClean="0">
                <a:latin typeface="Powderfinger Type"/>
                <a:cs typeface="Powderfinger Type"/>
              </a:rPr>
              <a:t>ago</a:t>
            </a:r>
            <a:endParaRPr lang="en-US" dirty="0"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1259666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34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And its not yet clear which path the Internet will take!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265264" y="3443937"/>
            <a:ext cx="3283488" cy="652441"/>
          </a:xfrm>
          <a:custGeom>
            <a:avLst/>
            <a:gdLst>
              <a:gd name="connsiteX0" fmla="*/ 0 w 2230942"/>
              <a:gd name="connsiteY0" fmla="*/ 606502 h 652441"/>
              <a:gd name="connsiteX1" fmla="*/ 709325 w 2230942"/>
              <a:gd name="connsiteY1" fmla="*/ 11522 h 652441"/>
              <a:gd name="connsiteX2" fmla="*/ 457629 w 2230942"/>
              <a:gd name="connsiteY2" fmla="*/ 652270 h 652441"/>
              <a:gd name="connsiteX3" fmla="*/ 1166954 w 2230942"/>
              <a:gd name="connsiteY3" fmla="*/ 80174 h 652441"/>
              <a:gd name="connsiteX4" fmla="*/ 1063988 w 2230942"/>
              <a:gd name="connsiteY4" fmla="*/ 537851 h 652441"/>
              <a:gd name="connsiteX5" fmla="*/ 1510176 w 2230942"/>
              <a:gd name="connsiteY5" fmla="*/ 81 h 652441"/>
              <a:gd name="connsiteX6" fmla="*/ 1350006 w 2230942"/>
              <a:gd name="connsiteY6" fmla="*/ 583618 h 652441"/>
              <a:gd name="connsiteX7" fmla="*/ 1887720 w 2230942"/>
              <a:gd name="connsiteY7" fmla="*/ 81 h 652441"/>
              <a:gd name="connsiteX8" fmla="*/ 1784754 w 2230942"/>
              <a:gd name="connsiteY8" fmla="*/ 572176 h 652441"/>
              <a:gd name="connsiteX9" fmla="*/ 2230942 w 2230942"/>
              <a:gd name="connsiteY9" fmla="*/ 34406 h 652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30942" h="652441">
                <a:moveTo>
                  <a:pt x="0" y="606502"/>
                </a:moveTo>
                <a:cubicBezTo>
                  <a:pt x="316527" y="305198"/>
                  <a:pt x="633054" y="3894"/>
                  <a:pt x="709325" y="11522"/>
                </a:cubicBezTo>
                <a:cubicBezTo>
                  <a:pt x="785596" y="19150"/>
                  <a:pt x="381358" y="640828"/>
                  <a:pt x="457629" y="652270"/>
                </a:cubicBezTo>
                <a:cubicBezTo>
                  <a:pt x="533900" y="663712"/>
                  <a:pt x="1065894" y="99244"/>
                  <a:pt x="1166954" y="80174"/>
                </a:cubicBezTo>
                <a:cubicBezTo>
                  <a:pt x="1268014" y="61104"/>
                  <a:pt x="1006784" y="551200"/>
                  <a:pt x="1063988" y="537851"/>
                </a:cubicBezTo>
                <a:cubicBezTo>
                  <a:pt x="1121192" y="524502"/>
                  <a:pt x="1462507" y="-7547"/>
                  <a:pt x="1510176" y="81"/>
                </a:cubicBezTo>
                <a:cubicBezTo>
                  <a:pt x="1557845" y="7709"/>
                  <a:pt x="1287082" y="583618"/>
                  <a:pt x="1350006" y="583618"/>
                </a:cubicBezTo>
                <a:cubicBezTo>
                  <a:pt x="1412930" y="583618"/>
                  <a:pt x="1815262" y="1988"/>
                  <a:pt x="1887720" y="81"/>
                </a:cubicBezTo>
                <a:cubicBezTo>
                  <a:pt x="1960178" y="-1826"/>
                  <a:pt x="1727550" y="566455"/>
                  <a:pt x="1784754" y="572176"/>
                </a:cubicBezTo>
                <a:cubicBezTo>
                  <a:pt x="1841958" y="577897"/>
                  <a:pt x="2230942" y="34406"/>
                  <a:pt x="2230942" y="34406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02127" y="3958339"/>
            <a:ext cx="3948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hnbergHand"/>
                <a:cs typeface="AhnbergHand"/>
              </a:rPr>
              <a:t>m</a:t>
            </a:r>
            <a:r>
              <a:rPr lang="en-US" sz="4000" dirty="0" smtClean="0">
                <a:solidFill>
                  <a:srgbClr val="FF0000"/>
                </a:solidFill>
                <a:latin typeface="AhnbergHand"/>
                <a:cs typeface="AhnbergHand"/>
              </a:rPr>
              <a:t>arket forces</a:t>
            </a:r>
            <a:endParaRPr lang="en-US" sz="40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236631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347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Can we look further out?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463477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4656" y="-216419"/>
            <a:ext cx="50292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10 Years Out?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367" y="1143000"/>
            <a:ext cx="4292600" cy="57150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025138" y="3755444"/>
            <a:ext cx="89462" cy="359363"/>
          </a:xfrm>
          <a:custGeom>
            <a:avLst/>
            <a:gdLst>
              <a:gd name="connsiteX0" fmla="*/ 10034 w 171243"/>
              <a:gd name="connsiteY0" fmla="*/ 105363 h 609226"/>
              <a:gd name="connsiteX1" fmla="*/ 10034 w 171243"/>
              <a:gd name="connsiteY1" fmla="*/ 342429 h 609226"/>
              <a:gd name="connsiteX2" fmla="*/ 10034 w 171243"/>
              <a:gd name="connsiteY2" fmla="*/ 579496 h 609226"/>
              <a:gd name="connsiteX3" fmla="*/ 145501 w 171243"/>
              <a:gd name="connsiteY3" fmla="*/ 545629 h 609226"/>
              <a:gd name="connsiteX4" fmla="*/ 162434 w 171243"/>
              <a:gd name="connsiteY4" fmla="*/ 37629 h 609226"/>
              <a:gd name="connsiteX5" fmla="*/ 43901 w 171243"/>
              <a:gd name="connsiteY5" fmla="*/ 37629 h 60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3" h="609226">
                <a:moveTo>
                  <a:pt x="10034" y="105363"/>
                </a:moveTo>
                <a:lnTo>
                  <a:pt x="10034" y="342429"/>
                </a:lnTo>
                <a:cubicBezTo>
                  <a:pt x="10034" y="421451"/>
                  <a:pt x="-12544" y="545629"/>
                  <a:pt x="10034" y="579496"/>
                </a:cubicBezTo>
                <a:cubicBezTo>
                  <a:pt x="32612" y="613363"/>
                  <a:pt x="120101" y="635940"/>
                  <a:pt x="145501" y="545629"/>
                </a:cubicBezTo>
                <a:cubicBezTo>
                  <a:pt x="170901" y="455318"/>
                  <a:pt x="179367" y="122296"/>
                  <a:pt x="162434" y="37629"/>
                </a:cubicBezTo>
                <a:cubicBezTo>
                  <a:pt x="145501" y="-47038"/>
                  <a:pt x="43901" y="37629"/>
                  <a:pt x="43901" y="37629"/>
                </a:cubicBezTo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63477" y="3595077"/>
            <a:ext cx="621323" cy="2616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AhnbergHand"/>
                <a:cs typeface="AhnbergHand"/>
              </a:rPr>
              <a:t>2022</a:t>
            </a:r>
            <a:endParaRPr lang="en-US" sz="1100" b="1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231468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nbergHand"/>
                <a:cs typeface="AhnbergHand"/>
              </a:rPr>
              <a:t>My personal view...by 2022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Internet will be all IPv6 by 2022!</a:t>
            </a:r>
          </a:p>
          <a:p>
            <a:pPr marL="457200" lvl="1" indent="0">
              <a:buNone/>
            </a:pPr>
            <a:r>
              <a:rPr lang="en-US" dirty="0" smtClean="0"/>
              <a:t>The market in IPv4 trading is a short term phase</a:t>
            </a:r>
          </a:p>
          <a:p>
            <a:pPr marL="457200" lvl="1" indent="0">
              <a:buNone/>
            </a:pPr>
            <a:r>
              <a:rPr lang="en-US" dirty="0" smtClean="0"/>
              <a:t>CGNs also have near term limits under intense scaling pressure</a:t>
            </a:r>
          </a:p>
          <a:p>
            <a:pPr marL="457200" lvl="1" indent="0">
              <a:buNone/>
            </a:pPr>
            <a:r>
              <a:rPr lang="en-US" dirty="0" smtClean="0"/>
              <a:t>There is no extended afterlife in store for CGNs + IPv4 if we make this transition to IPv6</a:t>
            </a:r>
          </a:p>
          <a:p>
            <a:pPr marL="914400" lvl="2" indent="0">
              <a:buNone/>
            </a:pPr>
            <a:r>
              <a:rPr lang="en-US" sz="2000" dirty="0" smtClean="0"/>
              <a:t>(look at what happened to </a:t>
            </a:r>
            <a:r>
              <a:rPr lang="en-US" sz="2000" dirty="0" err="1" smtClean="0"/>
              <a:t>DECnet</a:t>
            </a:r>
            <a:r>
              <a:rPr lang="en-US" sz="2000" dirty="0" smtClean="0"/>
              <a:t>, SNA, </a:t>
            </a:r>
            <a:r>
              <a:rPr lang="en-US" sz="2000" dirty="0" err="1" smtClean="0"/>
              <a:t>Appletalk</a:t>
            </a:r>
            <a:r>
              <a:rPr lang="en-US" sz="2000" dirty="0" smtClean="0"/>
              <a:t>, X.25,...</a:t>
            </a:r>
            <a:r>
              <a:rPr lang="en-US" sz="2000" dirty="0" smtClean="0"/>
              <a:t>)</a:t>
            </a:r>
          </a:p>
          <a:p>
            <a:pPr marL="914400" lvl="2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09810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nbergHand"/>
                <a:cs typeface="AhnbergHand"/>
              </a:rPr>
              <a:t>My personal view...by 2022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Or there </a:t>
            </a:r>
            <a:r>
              <a:rPr lang="en-US" dirty="0" smtClean="0"/>
              <a:t>will be no more Internet by then</a:t>
            </a:r>
          </a:p>
          <a:p>
            <a:pPr lvl="1"/>
            <a:r>
              <a:rPr lang="en-US" dirty="0" err="1" smtClean="0"/>
              <a:t>becuase</a:t>
            </a:r>
            <a:r>
              <a:rPr lang="en-US" dirty="0" smtClean="0"/>
              <a:t> all the CGNs, ALGs, CDNs in the world will not hold the Internet for 10 years of intense growth pressure</a:t>
            </a:r>
          </a:p>
          <a:p>
            <a:pPr lvl="1"/>
            <a:r>
              <a:rPr lang="en-US" dirty="0" smtClean="0"/>
              <a:t>And because one common protocol platform, one common address space, one common name space is a brittle state, it will fracture and splinter under address pressure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73777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nbergHand"/>
                <a:cs typeface="AhnbergHand"/>
              </a:rPr>
              <a:t>My personal view...by 2022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Radio spectrum will become even more of a scarce and highly valuable asset</a:t>
            </a:r>
          </a:p>
          <a:p>
            <a:pPr marL="514350" lvl="1" indent="0">
              <a:buNone/>
            </a:pPr>
            <a:r>
              <a:rPr lang="en-US" dirty="0" smtClean="0"/>
              <a:t>well it is already, but the competition for spectrum in highly populous areas will continue</a:t>
            </a:r>
          </a:p>
          <a:p>
            <a:pPr marL="514350" lvl="1" indent="0">
              <a:buNone/>
            </a:pPr>
            <a:r>
              <a:rPr lang="en-US" dirty="0" smtClean="0"/>
              <a:t>Fewer wide area services - more cellular / </a:t>
            </a:r>
            <a:r>
              <a:rPr lang="en-US" dirty="0" err="1" smtClean="0"/>
              <a:t>femtocell</a:t>
            </a:r>
            <a:r>
              <a:rPr lang="en-US" dirty="0" smtClean="0"/>
              <a:t> services backed by </a:t>
            </a:r>
            <a:r>
              <a:rPr lang="en-US" dirty="0" err="1" smtClean="0"/>
              <a:t>fibre</a:t>
            </a:r>
            <a:r>
              <a:rPr lang="en-US" dirty="0" smtClean="0"/>
              <a:t> backhaul to improve spectrum efficiency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431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nbergHand"/>
                <a:cs typeface="AhnbergHand"/>
              </a:rPr>
              <a:t>My personal view...by 2022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Cloud / Data Centre services may well be at their peak by 2022</a:t>
            </a:r>
          </a:p>
          <a:p>
            <a:pPr marL="457200" lvl="1" indent="0">
              <a:buNone/>
            </a:pPr>
            <a:r>
              <a:rPr lang="en-US" dirty="0" smtClean="0"/>
              <a:t>Innovative competitive pressure at this time may well come from highly distributed systems that do not rely on intense concentrations of computation and information storage</a:t>
            </a:r>
          </a:p>
        </p:txBody>
      </p:sp>
    </p:spTree>
    <p:extLst>
      <p:ext uri="{BB962C8B-B14F-4D97-AF65-F5344CB8AC3E}">
        <p14:creationId xmlns:p14="http://schemas.microsoft.com/office/powerpoint/2010/main" val="2711546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4656" y="-216419"/>
            <a:ext cx="50292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Powderfinger Type"/>
                <a:cs typeface="Powderfinger Type"/>
              </a:rPr>
              <a:t>2</a:t>
            </a:r>
            <a:r>
              <a:rPr lang="en-US" dirty="0" smtClean="0">
                <a:latin typeface="Powderfinger Type"/>
                <a:cs typeface="Powderfinger Type"/>
              </a:rPr>
              <a:t>0 Years Out?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367" y="1143000"/>
            <a:ext cx="4292600" cy="57150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311161" y="3721100"/>
            <a:ext cx="45719" cy="161950"/>
          </a:xfrm>
          <a:custGeom>
            <a:avLst/>
            <a:gdLst>
              <a:gd name="connsiteX0" fmla="*/ 10034 w 171243"/>
              <a:gd name="connsiteY0" fmla="*/ 105363 h 609226"/>
              <a:gd name="connsiteX1" fmla="*/ 10034 w 171243"/>
              <a:gd name="connsiteY1" fmla="*/ 342429 h 609226"/>
              <a:gd name="connsiteX2" fmla="*/ 10034 w 171243"/>
              <a:gd name="connsiteY2" fmla="*/ 579496 h 609226"/>
              <a:gd name="connsiteX3" fmla="*/ 145501 w 171243"/>
              <a:gd name="connsiteY3" fmla="*/ 545629 h 609226"/>
              <a:gd name="connsiteX4" fmla="*/ 162434 w 171243"/>
              <a:gd name="connsiteY4" fmla="*/ 37629 h 609226"/>
              <a:gd name="connsiteX5" fmla="*/ 43901 w 171243"/>
              <a:gd name="connsiteY5" fmla="*/ 37629 h 60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3" h="609226">
                <a:moveTo>
                  <a:pt x="10034" y="105363"/>
                </a:moveTo>
                <a:lnTo>
                  <a:pt x="10034" y="342429"/>
                </a:lnTo>
                <a:cubicBezTo>
                  <a:pt x="10034" y="421451"/>
                  <a:pt x="-12544" y="545629"/>
                  <a:pt x="10034" y="579496"/>
                </a:cubicBezTo>
                <a:cubicBezTo>
                  <a:pt x="32612" y="613363"/>
                  <a:pt x="120101" y="635940"/>
                  <a:pt x="145501" y="545629"/>
                </a:cubicBezTo>
                <a:cubicBezTo>
                  <a:pt x="170901" y="455318"/>
                  <a:pt x="179367" y="122296"/>
                  <a:pt x="162434" y="37629"/>
                </a:cubicBezTo>
                <a:cubicBezTo>
                  <a:pt x="145501" y="-47038"/>
                  <a:pt x="43901" y="37629"/>
                  <a:pt x="43901" y="37629"/>
                </a:cubicBezTo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38750" y="3721100"/>
            <a:ext cx="200025" cy="7937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69199" y="3677039"/>
            <a:ext cx="337469" cy="1538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" dirty="0" smtClean="0">
                <a:latin typeface="AhnbergHand"/>
                <a:cs typeface="AhnbergHand"/>
              </a:rPr>
              <a:t>2032</a:t>
            </a:r>
            <a:endParaRPr lang="en-US" sz="400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10632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nbergHand"/>
                <a:cs typeface="AhnbergHand"/>
              </a:rPr>
              <a:t>My personal view...by 2032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This is extremely tough!</a:t>
            </a:r>
          </a:p>
          <a:p>
            <a:pPr marL="457200" lvl="1" indent="0">
              <a:buNone/>
            </a:pPr>
            <a:r>
              <a:rPr lang="en-US" dirty="0" smtClean="0"/>
              <a:t>very little from the world of 1992 is still with us today</a:t>
            </a:r>
          </a:p>
          <a:p>
            <a:pPr marL="457200" lvl="1" indent="0">
              <a:buNone/>
            </a:pPr>
            <a:r>
              <a:rPr lang="en-US" dirty="0"/>
              <a:t>v</a:t>
            </a:r>
            <a:r>
              <a:rPr lang="en-US" dirty="0" smtClean="0"/>
              <a:t>ery little of today’s environment will be persistent for the next two decades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Why?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6916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8600"/>
            <a:ext cx="9144000" cy="3843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0000" y="6349999"/>
            <a:ext cx="6366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visualecon.wpengine.netdna-cdn.com</a:t>
            </a:r>
            <a:r>
              <a:rPr lang="en-US" sz="1200" dirty="0" smtClean="0"/>
              <a:t>/</a:t>
            </a:r>
            <a:r>
              <a:rPr lang="en-US" sz="1200" dirty="0" err="1" smtClean="0"/>
              <a:t>wp</a:t>
            </a:r>
            <a:r>
              <a:rPr lang="en-US" sz="1200" dirty="0" smtClean="0"/>
              <a:t>-content/uploads/2008/02/history-of-</a:t>
            </a:r>
            <a:r>
              <a:rPr lang="en-US" sz="1200" dirty="0" err="1" smtClean="0"/>
              <a:t>products.gif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07610" y="354119"/>
            <a:ext cx="5971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As the pace of technology adoption gets faster we cycle through successive generations of technologies at ever faster rates</a:t>
            </a:r>
          </a:p>
        </p:txBody>
      </p:sp>
    </p:spTree>
    <p:extLst>
      <p:ext uri="{BB962C8B-B14F-4D97-AF65-F5344CB8AC3E}">
        <p14:creationId xmlns:p14="http://schemas.microsoft.com/office/powerpoint/2010/main" val="2954565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A q</a:t>
            </a:r>
            <a:r>
              <a:rPr lang="en-US" baseline="0" dirty="0" smtClean="0">
                <a:latin typeface="Powderfinger Type"/>
                <a:cs typeface="Powderfinger Type"/>
              </a:rPr>
              <a:t>uick look back: </a:t>
            </a:r>
            <a:br>
              <a:rPr lang="en-US" baseline="0" dirty="0" smtClean="0">
                <a:latin typeface="Powderfinger Type"/>
                <a:cs typeface="Powderfinger Type"/>
              </a:rPr>
            </a:br>
            <a:r>
              <a:rPr lang="en-US" dirty="0">
                <a:latin typeface="Powderfinger Type"/>
                <a:cs typeface="Powderfinger Type"/>
              </a:rPr>
              <a:t> </a:t>
            </a:r>
            <a:r>
              <a:rPr lang="en-US" dirty="0" smtClean="0">
                <a:latin typeface="Powderfinger Type"/>
                <a:cs typeface="Powderfinger Type"/>
              </a:rPr>
              <a:t>20 years </a:t>
            </a:r>
            <a:r>
              <a:rPr lang="en-US" dirty="0" smtClean="0">
                <a:latin typeface="Powderfinger Type"/>
                <a:cs typeface="Powderfinger Type"/>
              </a:rPr>
              <a:t>ago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36700"/>
            <a:ext cx="3810000" cy="2628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0" y="4203680"/>
            <a:ext cx="5835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flagship of Digital's technology of the time, that turned out to be a commercial flop. Anyhow, it's still a true mainframe, </a:t>
            </a:r>
            <a:r>
              <a:rPr lang="en-US" sz="1200" dirty="0" smtClean="0"/>
              <a:t>in that: </a:t>
            </a:r>
            <a:r>
              <a:rPr lang="en-US" sz="1200" dirty="0"/>
              <a:t>the system takes up a whole room, it consumes electricity as if it was free, and </a:t>
            </a:r>
            <a:r>
              <a:rPr lang="en-US" sz="1200" dirty="0" smtClean="0"/>
              <a:t>generates </a:t>
            </a:r>
            <a:r>
              <a:rPr lang="en-US" sz="1200" dirty="0"/>
              <a:t>heat like hell. All this is due the fact that it's built out of ECL components, which are very fast (CMOS wasn't even close to that at that time), but </a:t>
            </a:r>
            <a:r>
              <a:rPr lang="en-US" sz="1200" dirty="0" smtClean="0"/>
              <a:t>draws significant </a:t>
            </a:r>
            <a:r>
              <a:rPr lang="en-US" sz="1200" dirty="0"/>
              <a:t>power (the whole system takes around 20 kW). It was designed to have water-cooling, but </a:t>
            </a:r>
            <a:r>
              <a:rPr lang="en-US" sz="1200" dirty="0" smtClean="0"/>
              <a:t>that </a:t>
            </a:r>
            <a:r>
              <a:rPr lang="en-US" sz="1200" dirty="0"/>
              <a:t>didn't work, so they modified it to air-cooling, the name however remained: "Aquarius". There were different models, with performances varying from 40 to 157 VUPs (125 MFLOPS). The I/O-memory-CPU interconnect is switched (with a frequency of 1 GHz), which was a totally new concept at that </a:t>
            </a:r>
            <a:r>
              <a:rPr lang="en-US" sz="1200" dirty="0" smtClean="0"/>
              <a:t>time. </a:t>
            </a:r>
            <a:r>
              <a:rPr lang="en-US" sz="1200" dirty="0"/>
              <a:t>There were only a few dozen 9000's ever </a:t>
            </a:r>
            <a:r>
              <a:rPr lang="en-US" sz="1200" dirty="0" smtClean="0"/>
              <a:t>made.</a:t>
            </a:r>
          </a:p>
        </p:txBody>
      </p:sp>
    </p:spTree>
    <p:extLst>
      <p:ext uri="{BB962C8B-B14F-4D97-AF65-F5344CB8AC3E}">
        <p14:creationId xmlns:p14="http://schemas.microsoft.com/office/powerpoint/2010/main" val="4154877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What’s shaping our future?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7459" y="2571254"/>
            <a:ext cx="2962259" cy="194098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hnbergHand"/>
                <a:cs typeface="AhnbergHand"/>
              </a:rPr>
              <a:t>You and I!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3866616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What’s shaping our future?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7459" y="2571254"/>
            <a:ext cx="2962259" cy="194098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hnbergHand"/>
                <a:cs typeface="AhnbergHand"/>
              </a:rPr>
              <a:t>You and I!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526" y="3381665"/>
            <a:ext cx="89237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latin typeface="Max's Handwritin"/>
                <a:cs typeface="Max's Handwritin"/>
              </a:rPr>
              <a:t>We need to think about a post-PC world where computation, storage and communications are abundant commodities. It’s innovative mass-produced consumer devices and services that will shape much of the Internet’s future. And the innovative force here is one of constant technology refinement and evolution! </a:t>
            </a:r>
            <a:endParaRPr lang="en-US" sz="3600" b="1" dirty="0">
              <a:solidFill>
                <a:srgbClr val="800000"/>
              </a:solidFill>
              <a:latin typeface="Max's Handwritin"/>
              <a:cs typeface="Max's Handwritin"/>
            </a:endParaRPr>
          </a:p>
        </p:txBody>
      </p:sp>
    </p:spTree>
    <p:extLst>
      <p:ext uri="{BB962C8B-B14F-4D97-AF65-F5344CB8AC3E}">
        <p14:creationId xmlns:p14="http://schemas.microsoft.com/office/powerpoint/2010/main" val="24459716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49087"/>
            <a:ext cx="9380547" cy="7341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906" y="4357795"/>
            <a:ext cx="5307260" cy="1938992"/>
          </a:xfrm>
          <a:prstGeom prst="rect">
            <a:avLst/>
          </a:prstGeom>
          <a:solidFill>
            <a:schemeClr val="bg1">
              <a:lumMod val="75000"/>
              <a:alpha val="8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most profound technologies are </a:t>
            </a:r>
            <a:r>
              <a:rPr lang="en-US" sz="2000" b="1" dirty="0" smtClean="0"/>
              <a:t>those that disappear</a:t>
            </a:r>
            <a:r>
              <a:rPr lang="en-US" sz="2000" dirty="0" smtClean="0"/>
              <a:t>. They weave themselves into the fabric of everyday life until they are indistinguishable from it...</a:t>
            </a:r>
          </a:p>
          <a:p>
            <a:endParaRPr lang="en-US" sz="2000" dirty="0" smtClean="0"/>
          </a:p>
          <a:p>
            <a:r>
              <a:rPr lang="en-US" sz="2000" dirty="0" smtClean="0"/>
              <a:t>- Mark Weiser 1991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1167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A q</a:t>
            </a:r>
            <a:r>
              <a:rPr lang="en-US" baseline="0" dirty="0" smtClean="0">
                <a:latin typeface="Powderfinger Type"/>
                <a:cs typeface="Powderfinger Type"/>
              </a:rPr>
              <a:t>uick look back: </a:t>
            </a:r>
            <a:br>
              <a:rPr lang="en-US" baseline="0" dirty="0" smtClean="0">
                <a:latin typeface="Powderfinger Type"/>
                <a:cs typeface="Powderfinger Type"/>
              </a:rPr>
            </a:br>
            <a:r>
              <a:rPr lang="en-US" dirty="0">
                <a:latin typeface="Powderfinger Type"/>
                <a:cs typeface="Powderfinger Type"/>
              </a:rPr>
              <a:t> </a:t>
            </a:r>
            <a:r>
              <a:rPr lang="en-US" dirty="0" smtClean="0">
                <a:latin typeface="Powderfinger Type"/>
                <a:cs typeface="Powderfinger Type"/>
              </a:rPr>
              <a:t>20 </a:t>
            </a:r>
            <a:r>
              <a:rPr lang="en-US" smtClean="0">
                <a:latin typeface="Powderfinger Type"/>
                <a:cs typeface="Powderfinger Type"/>
              </a:rPr>
              <a:t>years </a:t>
            </a:r>
            <a:r>
              <a:rPr lang="en-US" smtClean="0">
                <a:latin typeface="Powderfinger Type"/>
                <a:cs typeface="Powderfinger Type"/>
              </a:rPr>
              <a:t>ago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36700"/>
            <a:ext cx="3810000" cy="2628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0" y="4203680"/>
            <a:ext cx="5835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flagship of Digital's technology of the time, that turned out to be a commercial flop. Anyhow, it's still a true mainframe, </a:t>
            </a:r>
            <a:r>
              <a:rPr lang="en-US" sz="1200" dirty="0" smtClean="0"/>
              <a:t>in that: </a:t>
            </a:r>
            <a:r>
              <a:rPr lang="en-US" sz="1200" dirty="0"/>
              <a:t>the system takes up a whole room, it consumes electricity as if it was free, and </a:t>
            </a:r>
            <a:r>
              <a:rPr lang="en-US" sz="1200" dirty="0" smtClean="0"/>
              <a:t>generates </a:t>
            </a:r>
            <a:r>
              <a:rPr lang="en-US" sz="1200" dirty="0"/>
              <a:t>heat like hell. All this is due the fact that it's built out of ECL components, which are very fast (CMOS wasn't even close to that at that time), but </a:t>
            </a:r>
            <a:r>
              <a:rPr lang="en-US" sz="1200" dirty="0" smtClean="0"/>
              <a:t>draws significant </a:t>
            </a:r>
            <a:r>
              <a:rPr lang="en-US" sz="1200" dirty="0"/>
              <a:t>power (the whole system takes around 20 kW). It was designed to have water-cooling, but </a:t>
            </a:r>
            <a:r>
              <a:rPr lang="en-US" sz="1200" dirty="0" smtClean="0"/>
              <a:t>that </a:t>
            </a:r>
            <a:r>
              <a:rPr lang="en-US" sz="1200" dirty="0"/>
              <a:t>didn't work, so they modified it to air-cooling, the name however remained: "Aquarius". There were different models, with performances varying from 40 to 157 VUPs (125 MFLOPS). The I/O-memory-CPU interconnect is switched (with a frequency of 1 GHz), which was a totally new concept at that </a:t>
            </a:r>
            <a:r>
              <a:rPr lang="en-US" sz="1200" dirty="0" smtClean="0"/>
              <a:t>time. </a:t>
            </a:r>
            <a:r>
              <a:rPr lang="en-US" sz="1200" dirty="0"/>
              <a:t>There were only a few dozen 9000's ever </a:t>
            </a:r>
            <a:r>
              <a:rPr lang="en-US" sz="1200" dirty="0" smtClean="0"/>
              <a:t>made.</a:t>
            </a:r>
          </a:p>
        </p:txBody>
      </p:sp>
      <p:sp>
        <p:nvSpPr>
          <p:cNvPr id="7" name="TextBox 6"/>
          <p:cNvSpPr txBox="1"/>
          <p:nvPr/>
        </p:nvSpPr>
        <p:spPr>
          <a:xfrm rot="20592480">
            <a:off x="3670001" y="2150486"/>
            <a:ext cx="4408134" cy="1077218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52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AhnbergHand"/>
                <a:cs typeface="AhnbergHand"/>
              </a:rPr>
              <a:t>The </a:t>
            </a:r>
            <a:r>
              <a:rPr lang="en-US" sz="3200" b="1" dirty="0" smtClean="0">
                <a:latin typeface="AhnbergHand"/>
                <a:cs typeface="AhnbergHand"/>
              </a:rPr>
              <a:t>end of the</a:t>
            </a:r>
          </a:p>
          <a:p>
            <a:pPr algn="ctr"/>
            <a:r>
              <a:rPr lang="en-US" sz="3200" b="1" dirty="0">
                <a:latin typeface="AhnbergHand"/>
                <a:cs typeface="AhnbergHand"/>
              </a:rPr>
              <a:t>m</a:t>
            </a:r>
            <a:r>
              <a:rPr lang="en-US" sz="3200" b="1" dirty="0" smtClean="0">
                <a:latin typeface="AhnbergHand"/>
                <a:cs typeface="AhnbergHand"/>
              </a:rPr>
              <a:t>ainframe dinosaur</a:t>
            </a:r>
            <a:endParaRPr lang="en-US" sz="3200" b="1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3825759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3333" y="-291342"/>
            <a:ext cx="10877709" cy="71493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61446" y="-13957"/>
            <a:ext cx="8309926" cy="1144453"/>
          </a:xfrm>
          <a:solidFill>
            <a:schemeClr val="bg1">
              <a:alpha val="7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A quick look back: </a:t>
            </a:r>
            <a:br>
              <a:rPr lang="en-US" dirty="0" smtClean="0">
                <a:latin typeface="Powderfinger Type"/>
                <a:cs typeface="Powderfinger Type"/>
              </a:rPr>
            </a:br>
            <a:r>
              <a:rPr lang="en-US" dirty="0" smtClean="0">
                <a:latin typeface="Powderfinger Type"/>
                <a:cs typeface="Powderfinger Type"/>
              </a:rPr>
              <a:t>10 years </a:t>
            </a:r>
            <a:r>
              <a:rPr lang="en-US" dirty="0" smtClean="0">
                <a:latin typeface="Powderfinger Type"/>
                <a:cs typeface="Powderfinger Type"/>
              </a:rPr>
              <a:t>ago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2667" y="1587268"/>
            <a:ext cx="3014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hnbergHand"/>
                <a:cs typeface="AhnbergHand"/>
              </a:rPr>
              <a:t>Computing meets consumer electronics:</a:t>
            </a:r>
          </a:p>
          <a:p>
            <a:r>
              <a:rPr lang="en-US" dirty="0" smtClean="0">
                <a:solidFill>
                  <a:srgbClr val="FFFF00"/>
                </a:solidFill>
                <a:latin typeface="AhnbergHand"/>
                <a:cs typeface="AhnbergHand"/>
              </a:rPr>
              <a:t>the rise and rise of the personal computer</a:t>
            </a:r>
            <a:endParaRPr lang="en-US" dirty="0">
              <a:solidFill>
                <a:srgbClr val="FFFF00"/>
              </a:solidFill>
              <a:latin typeface="AhnbergHand"/>
              <a:cs typeface="AhnbergHan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076" y="5937423"/>
            <a:ext cx="3014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Ugly, aren’t they!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3248530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O+Tim+Cook+unveils+the+new+iPad+during+an+Apple+event+in+San+Fransis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0" y="-897"/>
            <a:ext cx="10464556" cy="69593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525930">
            <a:off x="191660" y="629737"/>
            <a:ext cx="1224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hnbergHand"/>
                <a:cs typeface="AhnbergHand"/>
              </a:rPr>
              <a:t>Today!</a:t>
            </a:r>
            <a:endParaRPr lang="en-US" sz="2400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348053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97699" y="2120900"/>
            <a:ext cx="9046301" cy="40052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800" dirty="0" smtClean="0">
                <a:latin typeface="Powderfinger Type"/>
                <a:cs typeface="Powderfinger Type"/>
              </a:rPr>
              <a:t>“We are now living in a post-PC world”</a:t>
            </a:r>
          </a:p>
          <a:p>
            <a:pPr marL="0" indent="0" algn="ctr">
              <a:buFont typeface="Arial"/>
              <a:buNone/>
            </a:pPr>
            <a:endParaRPr lang="en-US" sz="2800" dirty="0">
              <a:latin typeface="Powderfinger Type"/>
              <a:cs typeface="Powderfinger 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7488" y="6474572"/>
            <a:ext cx="19292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Apple’s Tim Cook, March 2012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10131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315" y="-77184"/>
            <a:ext cx="9371262" cy="70009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7368" y="574877"/>
            <a:ext cx="630074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With desktop devices the Internet was a dedicated activity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3359" y="5429015"/>
            <a:ext cx="1923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hnbergHand"/>
                <a:cs typeface="AhnbergHand"/>
              </a:rPr>
              <a:t>d</a:t>
            </a:r>
            <a:r>
              <a:rPr lang="en-US" dirty="0" smtClean="0">
                <a:solidFill>
                  <a:srgbClr val="FFFFFF"/>
                </a:solidFill>
                <a:latin typeface="AhnbergHand"/>
                <a:cs typeface="AhnbergHand"/>
              </a:rPr>
              <a:t>edicated chair</a:t>
            </a:r>
            <a:endParaRPr lang="en-US" dirty="0">
              <a:solidFill>
                <a:srgbClr val="FFFFFF"/>
              </a:solidFill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6062" y="1931829"/>
            <a:ext cx="106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lighting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24" y="4787685"/>
            <a:ext cx="207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nbergHand"/>
                <a:cs typeface="AhnbergHand"/>
              </a:rPr>
              <a:t>w</a:t>
            </a:r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ired bandwidth</a:t>
            </a:r>
            <a:endParaRPr lang="en-US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9385" y="2766464"/>
            <a:ext cx="1837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l</a:t>
            </a:r>
            <a:r>
              <a:rPr lang="en-US" dirty="0" smtClean="0">
                <a:latin typeface="AhnbergHand"/>
                <a:cs typeface="AhnbergHand"/>
              </a:rPr>
              <a:t>arge view screens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4601" y="1985301"/>
            <a:ext cx="98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hnbergHand"/>
                <a:cs typeface="AhnbergHand"/>
              </a:rPr>
              <a:t>privacy</a:t>
            </a:r>
            <a:endParaRPr lang="en-US" dirty="0">
              <a:solidFill>
                <a:srgbClr val="FFFFFF"/>
              </a:solidFill>
              <a:latin typeface="AhnbergHand"/>
              <a:cs typeface="AhnbergHan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5009" y="4110889"/>
            <a:ext cx="227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hnbergHand"/>
                <a:cs typeface="AhnbergHand"/>
              </a:rPr>
              <a:t>d</a:t>
            </a:r>
            <a:r>
              <a:rPr lang="en-US" dirty="0" smtClean="0">
                <a:solidFill>
                  <a:srgbClr val="FFFFFF"/>
                </a:solidFill>
                <a:latin typeface="AhnbergHand"/>
                <a:cs typeface="AhnbergHand"/>
              </a:rPr>
              <a:t>edicated worktop</a:t>
            </a:r>
            <a:endParaRPr lang="en-US" dirty="0">
              <a:solidFill>
                <a:srgbClr val="FFFFFF"/>
              </a:solidFill>
              <a:latin typeface="AhnbergHand"/>
              <a:cs typeface="AhnbergHan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09740" y="1905187"/>
            <a:ext cx="1796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r</a:t>
            </a:r>
            <a:r>
              <a:rPr lang="en-US" dirty="0" smtClean="0">
                <a:latin typeface="AhnbergHand"/>
                <a:cs typeface="AhnbergHand"/>
              </a:rPr>
              <a:t>eliable power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017193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3304</TotalTime>
  <Words>1603</Words>
  <Application>Microsoft Macintosh PowerPoint</Application>
  <PresentationFormat>On-screen Show (4:3)</PresentationFormat>
  <Paragraphs>182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Internet Futures</vt:lpstr>
      <vt:lpstr>Internet Futures</vt:lpstr>
      <vt:lpstr>A quick look back:   20 years ago</vt:lpstr>
      <vt:lpstr>A quick look back:   20 years ago</vt:lpstr>
      <vt:lpstr>A quick look back:   20 years ago</vt:lpstr>
      <vt:lpstr>A quick look back:  10 years ago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Counting Users...</vt:lpstr>
      <vt:lpstr>Counting Users...</vt:lpstr>
      <vt:lpstr>Counting Users...</vt:lpstr>
      <vt:lpstr>Tomorrow’s Users and Usage</vt:lpstr>
      <vt:lpstr>Where to from here?</vt:lpstr>
      <vt:lpstr>5 Years Out</vt:lpstr>
      <vt:lpstr>It’s a mobile world!</vt:lpstr>
      <vt:lpstr>Apple’s Numbers</vt:lpstr>
      <vt:lpstr>Apple’s Numbers</vt:lpstr>
      <vt:lpstr>Apple’s Numbers</vt:lpstr>
      <vt:lpstr>Coping with Demand</vt:lpstr>
      <vt:lpstr>PowerPoint Presentation</vt:lpstr>
      <vt:lpstr>PowerPoint Presentation</vt:lpstr>
      <vt:lpstr>But we’re now High Risk!</vt:lpstr>
      <vt:lpstr>But we’re now High Risk!</vt:lpstr>
      <vt:lpstr>In the next five years...</vt:lpstr>
      <vt:lpstr>In the next five years...</vt:lpstr>
      <vt:lpstr>And its not yet clear which path the Internet will take!</vt:lpstr>
      <vt:lpstr>And its not yet clear which path the Internet will take!</vt:lpstr>
      <vt:lpstr>Can we look further out?</vt:lpstr>
      <vt:lpstr>10 Years Out?</vt:lpstr>
      <vt:lpstr>My personal view...by 2022</vt:lpstr>
      <vt:lpstr>My personal view...by 2022</vt:lpstr>
      <vt:lpstr>My personal view...by 2022</vt:lpstr>
      <vt:lpstr>My personal view...by 2022</vt:lpstr>
      <vt:lpstr>20 Years Out?</vt:lpstr>
      <vt:lpstr>My personal view...by 2032</vt:lpstr>
      <vt:lpstr>PowerPoint Presentation</vt:lpstr>
      <vt:lpstr>What’s shaping our future?</vt:lpstr>
      <vt:lpstr>What’s shaping our future?</vt:lpstr>
      <vt:lpstr>PowerPoint Presentation</vt:lpstr>
    </vt:vector>
  </TitlesOfParts>
  <Company>APNIC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Futures</dc:title>
  <dc:creator>Geoff Huston</dc:creator>
  <cp:lastModifiedBy>Geoff Huston</cp:lastModifiedBy>
  <cp:revision>28</cp:revision>
  <dcterms:created xsi:type="dcterms:W3CDTF">2012-04-07T01:03:06Z</dcterms:created>
  <dcterms:modified xsi:type="dcterms:W3CDTF">2012-06-26T16:51:13Z</dcterms:modified>
</cp:coreProperties>
</file>